
<file path=[Content_Types].xml><?xml version="1.0" encoding="utf-8"?>
<Types xmlns="http://schemas.openxmlformats.org/package/2006/content-types">
  <Default Extension="png" ContentType="image/png"/>
  <Default Extension="bin" ContentType="application/vnd.openxmlformats-officedocument.oleObject"/>
  <Default Extension="jpeg" ContentType="image/jpeg"/>
  <Default Extension="emf" ContentType="image/x-emf"/>
  <Default Extension="wmf" ContentType="image/x-wmf"/>
  <Default Extension="mov" ContentType="video/quicktime"/>
  <Default Extension="rels" ContentType="application/vnd.openxmlformats-package.relationships+xml"/>
  <Default Extension="xml" ContentType="application/xml"/>
  <Default Extension="wdp" ContentType="image/vnd.ms-photo"/>
  <Default Extension="tiff" ContentType="image/tiff"/>
  <Default Extension="vml" ContentType="application/vnd.openxmlformats-officedocument.vmlDrawing"/>
  <Default Extension="avi" ContentType="video/x-msvideo"/>
  <Default Extension="gif" ContentType="image/gif"/>
  <Default Extension="jpg" ContentType="image/jpeg"/>
  <Default Extension="mp4" ContentType="video/mp4"/>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slides/slide62.xml" ContentType="application/vnd.openxmlformats-officedocument.presentationml.slide+xml"/>
  <Override PartName="/ppt/slides/slide63.xml" ContentType="application/vnd.openxmlformats-officedocument.presentationml.slide+xml"/>
  <Override PartName="/ppt/slides/slide64.xml" ContentType="application/vnd.openxmlformats-officedocument.presentationml.slide+xml"/>
  <Override PartName="/ppt/slides/slide65.xml" ContentType="application/vnd.openxmlformats-officedocument.presentationml.slide+xml"/>
  <Override PartName="/ppt/slides/slide66.xml" ContentType="application/vnd.openxmlformats-officedocument.presentationml.slide+xml"/>
  <Override PartName="/ppt/slides/slide67.xml" ContentType="application/vnd.openxmlformats-officedocument.presentationml.slide+xml"/>
  <Override PartName="/ppt/slides/slide68.xml" ContentType="application/vnd.openxmlformats-officedocument.presentationml.slide+xml"/>
  <Override PartName="/ppt/slides/slide69.xml" ContentType="application/vnd.openxmlformats-officedocument.presentationml.slide+xml"/>
  <Override PartName="/ppt/slides/slide70.xml" ContentType="application/vnd.openxmlformats-officedocument.presentationml.slide+xml"/>
  <Override PartName="/ppt/slides/slide71.xml" ContentType="application/vnd.openxmlformats-officedocument.presentationml.slide+xml"/>
  <Override PartName="/ppt/slides/slide72.xml" ContentType="application/vnd.openxmlformats-officedocument.presentationml.slide+xml"/>
  <Override PartName="/ppt/slides/slide73.xml" ContentType="application/vnd.openxmlformats-officedocument.presentationml.slide+xml"/>
  <Override PartName="/ppt/slides/slide74.xml" ContentType="application/vnd.openxmlformats-officedocument.presentationml.slide+xml"/>
  <Override PartName="/ppt/slides/slide75.xml" ContentType="application/vnd.openxmlformats-officedocument.presentationml.slide+xml"/>
  <Override PartName="/ppt/slides/slide76.xml" ContentType="application/vnd.openxmlformats-officedocument.presentationml.slide+xml"/>
  <Override PartName="/ppt/slides/slide77.xml" ContentType="application/vnd.openxmlformats-officedocument.presentationml.slide+xml"/>
  <Override PartName="/ppt/slides/slide78.xml" ContentType="application/vnd.openxmlformats-officedocument.presentationml.slide+xml"/>
  <Override PartName="/ppt/slides/slide79.xml" ContentType="application/vnd.openxmlformats-officedocument.presentationml.slide+xml"/>
  <Override PartName="/ppt/slides/slide80.xml" ContentType="application/vnd.openxmlformats-officedocument.presentationml.slide+xml"/>
  <Override PartName="/ppt/slides/slide81.xml" ContentType="application/vnd.openxmlformats-officedocument.presentationml.slide+xml"/>
  <Override PartName="/ppt/slides/slide82.xml" ContentType="application/vnd.openxmlformats-officedocument.presentationml.slide+xml"/>
  <Override PartName="/ppt/slides/slide83.xml" ContentType="application/vnd.openxmlformats-officedocument.presentationml.slide+xml"/>
  <Override PartName="/ppt/slides/slide84.xml" ContentType="application/vnd.openxmlformats-officedocument.presentationml.slide+xml"/>
  <Override PartName="/ppt/slides/slide85.xml" ContentType="application/vnd.openxmlformats-officedocument.presentationml.slide+xml"/>
  <Override PartName="/ppt/slides/slide86.xml" ContentType="application/vnd.openxmlformats-officedocument.presentationml.slide+xml"/>
  <Override PartName="/ppt/slides/slide87.xml" ContentType="application/vnd.openxmlformats-officedocument.presentationml.slide+xml"/>
  <Override PartName="/ppt/slides/slide88.xml" ContentType="application/vnd.openxmlformats-officedocument.presentationml.slide+xml"/>
  <Override PartName="/ppt/slides/slide89.xml" ContentType="application/vnd.openxmlformats-officedocument.presentationml.slide+xml"/>
  <Override PartName="/ppt/slides/slide90.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notesSlides/notesSlide35.xml" ContentType="application/vnd.openxmlformats-officedocument.presentationml.notesSlide+xml"/>
  <Override PartName="/ppt/notesSlides/notesSlide36.xml" ContentType="application/vnd.openxmlformats-officedocument.presentationml.notesSlide+xml"/>
  <Override PartName="/ppt/notesSlides/notesSlide37.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783" r:id="rId1"/>
  </p:sldMasterIdLst>
  <p:notesMasterIdLst>
    <p:notesMasterId r:id="rId92"/>
  </p:notesMasterIdLst>
  <p:handoutMasterIdLst>
    <p:handoutMasterId r:id="rId93"/>
  </p:handoutMasterIdLst>
  <p:sldIdLst>
    <p:sldId id="270" r:id="rId2"/>
    <p:sldId id="406" r:id="rId3"/>
    <p:sldId id="429" r:id="rId4"/>
    <p:sldId id="468" r:id="rId5"/>
    <p:sldId id="517" r:id="rId6"/>
    <p:sldId id="496" r:id="rId7"/>
    <p:sldId id="491" r:id="rId8"/>
    <p:sldId id="492" r:id="rId9"/>
    <p:sldId id="493" r:id="rId10"/>
    <p:sldId id="494" r:id="rId11"/>
    <p:sldId id="476" r:id="rId12"/>
    <p:sldId id="546" r:id="rId13"/>
    <p:sldId id="542" r:id="rId14"/>
    <p:sldId id="432" r:id="rId15"/>
    <p:sldId id="409" r:id="rId16"/>
    <p:sldId id="514" r:id="rId17"/>
    <p:sldId id="506" r:id="rId18"/>
    <p:sldId id="507" r:id="rId19"/>
    <p:sldId id="509" r:id="rId20"/>
    <p:sldId id="510" r:id="rId21"/>
    <p:sldId id="487" r:id="rId22"/>
    <p:sldId id="442" r:id="rId23"/>
    <p:sldId id="518" r:id="rId24"/>
    <p:sldId id="519" r:id="rId25"/>
    <p:sldId id="486" r:id="rId26"/>
    <p:sldId id="414" r:id="rId27"/>
    <p:sldId id="495" r:id="rId28"/>
    <p:sldId id="499" r:id="rId29"/>
    <p:sldId id="500" r:id="rId30"/>
    <p:sldId id="520" r:id="rId31"/>
    <p:sldId id="498" r:id="rId32"/>
    <p:sldId id="504" r:id="rId33"/>
    <p:sldId id="503" r:id="rId34"/>
    <p:sldId id="420" r:id="rId35"/>
    <p:sldId id="482" r:id="rId36"/>
    <p:sldId id="489" r:id="rId37"/>
    <p:sldId id="443" r:id="rId38"/>
    <p:sldId id="490" r:id="rId39"/>
    <p:sldId id="445" r:id="rId40"/>
    <p:sldId id="436" r:id="rId41"/>
    <p:sldId id="453" r:id="rId42"/>
    <p:sldId id="421" r:id="rId43"/>
    <p:sldId id="532" r:id="rId44"/>
    <p:sldId id="526" r:id="rId45"/>
    <p:sldId id="536" r:id="rId46"/>
    <p:sldId id="539" r:id="rId47"/>
    <p:sldId id="460" r:id="rId48"/>
    <p:sldId id="527" r:id="rId49"/>
    <p:sldId id="435" r:id="rId50"/>
    <p:sldId id="433" r:id="rId51"/>
    <p:sldId id="547" r:id="rId52"/>
    <p:sldId id="524" r:id="rId53"/>
    <p:sldId id="538" r:id="rId54"/>
    <p:sldId id="454" r:id="rId55"/>
    <p:sldId id="533" r:id="rId56"/>
    <p:sldId id="452" r:id="rId57"/>
    <p:sldId id="479" r:id="rId58"/>
    <p:sldId id="480" r:id="rId59"/>
    <p:sldId id="450" r:id="rId60"/>
    <p:sldId id="407" r:id="rId61"/>
    <p:sldId id="469" r:id="rId62"/>
    <p:sldId id="471" r:id="rId63"/>
    <p:sldId id="438" r:id="rId64"/>
    <p:sldId id="473" r:id="rId65"/>
    <p:sldId id="474" r:id="rId66"/>
    <p:sldId id="475" r:id="rId67"/>
    <p:sldId id="440" r:id="rId68"/>
    <p:sldId id="441" r:id="rId69"/>
    <p:sldId id="466" r:id="rId70"/>
    <p:sldId id="467" r:id="rId71"/>
    <p:sldId id="439" r:id="rId72"/>
    <p:sldId id="464" r:id="rId73"/>
    <p:sldId id="465" r:id="rId74"/>
    <p:sldId id="446" r:id="rId75"/>
    <p:sldId id="410" r:id="rId76"/>
    <p:sldId id="424" r:id="rId77"/>
    <p:sldId id="534" r:id="rId78"/>
    <p:sldId id="535" r:id="rId79"/>
    <p:sldId id="448" r:id="rId80"/>
    <p:sldId id="418" r:id="rId81"/>
    <p:sldId id="537" r:id="rId82"/>
    <p:sldId id="511" r:id="rId83"/>
    <p:sldId id="512" r:id="rId84"/>
    <p:sldId id="529" r:id="rId85"/>
    <p:sldId id="456" r:id="rId86"/>
    <p:sldId id="523" r:id="rId87"/>
    <p:sldId id="548" r:id="rId88"/>
    <p:sldId id="521" r:id="rId89"/>
    <p:sldId id="545" r:id="rId90"/>
    <p:sldId id="451" r:id="rId91"/>
  </p:sldIdLst>
  <p:sldSz cx="9144000" cy="6858000" type="screen4x3"/>
  <p:notesSz cx="7010400" cy="92964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 uri="{2D200454-40CA-4A62-9FC3-DE9A4176ACB9}">
      <p15:notesGuideLst xmlns:p15="http://schemas.microsoft.com/office/powerpoint/2012/main">
        <p15:guide id="1" orient="horz" pos="2928">
          <p15:clr>
            <a:srgbClr val="A4A3A4"/>
          </p15:clr>
        </p15:guide>
        <p15:guide id="2" pos="2208">
          <p15:clr>
            <a:srgbClr val="A4A3A4"/>
          </p15:clr>
        </p15:guide>
      </p15:notes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prnPr/>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FFFFCC"/>
    <a:srgbClr val="CCFFCC"/>
    <a:srgbClr val="0000FF"/>
    <a:srgbClr val="008000"/>
    <a:srgbClr val="12366C"/>
    <a:srgbClr val="99CCFF"/>
    <a:srgbClr val="CCFF99"/>
    <a:srgbClr val="FFCCCC"/>
    <a:srgbClr val="FFCC99"/>
    <a:srgbClr val="74BE62"/>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7DF18680-E054-41AD-8BC1-D1AEF772440D}" styleName="Medium Style 2 - Accent 5">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5">
              <a:tint val="20000"/>
            </a:schemeClr>
          </a:solidFill>
        </a:fill>
      </a:tcStyle>
    </a:wholeTbl>
    <a:band1H>
      <a:tcStyle>
        <a:tcBdr/>
        <a:fill>
          <a:solidFill>
            <a:schemeClr val="accent5">
              <a:tint val="40000"/>
            </a:schemeClr>
          </a:solidFill>
        </a:fill>
      </a:tcStyle>
    </a:band1H>
    <a:band2H>
      <a:tcStyle>
        <a:tcBdr/>
      </a:tcStyle>
    </a:band2H>
    <a:band1V>
      <a:tcStyle>
        <a:tcBdr/>
        <a:fill>
          <a:solidFill>
            <a:schemeClr val="accent5">
              <a:tint val="40000"/>
            </a:schemeClr>
          </a:solidFill>
        </a:fill>
      </a:tcStyle>
    </a:band1V>
    <a:band2V>
      <a:tcStyle>
        <a:tcBdr/>
      </a:tcStyle>
    </a:band2V>
    <a:lastCol>
      <a:tcTxStyle b="on">
        <a:fontRef idx="minor">
          <a:prstClr val="black"/>
        </a:fontRef>
        <a:schemeClr val="lt1"/>
      </a:tcTxStyle>
      <a:tcStyle>
        <a:tcBdr/>
        <a:fill>
          <a:solidFill>
            <a:schemeClr val="accent5"/>
          </a:solidFill>
        </a:fill>
      </a:tcStyle>
    </a:lastCol>
    <a:firstCol>
      <a:tcTxStyle b="on">
        <a:fontRef idx="minor">
          <a:prstClr val="black"/>
        </a:fontRef>
        <a:schemeClr val="lt1"/>
      </a:tcTxStyle>
      <a:tcStyle>
        <a:tcBdr/>
        <a:fill>
          <a:solidFill>
            <a:schemeClr val="accent5"/>
          </a:solidFill>
        </a:fill>
      </a:tcStyle>
    </a:firstCol>
    <a:lastRow>
      <a:tcTxStyle b="on">
        <a:fontRef idx="minor">
          <a:prstClr val="black"/>
        </a:fontRef>
        <a:schemeClr val="lt1"/>
      </a:tcTxStyle>
      <a:tcStyle>
        <a:tcBdr>
          <a:top>
            <a:ln w="38100" cmpd="sng">
              <a:solidFill>
                <a:schemeClr val="lt1"/>
              </a:solidFill>
            </a:ln>
          </a:top>
        </a:tcBdr>
        <a:fill>
          <a:solidFill>
            <a:schemeClr val="accent5"/>
          </a:solidFill>
        </a:fill>
      </a:tcStyle>
    </a:lastRow>
    <a:firstRow>
      <a:tcTxStyle b="on">
        <a:fontRef idx="minor">
          <a:prstClr val="black"/>
        </a:fontRef>
        <a:schemeClr val="lt1"/>
      </a:tcTxStyle>
      <a:tcStyle>
        <a:tcBdr>
          <a:bottom>
            <a:ln w="38100" cmpd="sng">
              <a:solidFill>
                <a:schemeClr val="lt1"/>
              </a:solidFill>
            </a:ln>
          </a:bottom>
        </a:tcBdr>
        <a:fill>
          <a:solidFill>
            <a:schemeClr val="accent5"/>
          </a:solidFill>
        </a:fill>
      </a:tcStyle>
    </a:firstRow>
  </a:tblStyle>
  <a:tblStyle styleId="{073A0DAA-6AF3-43AB-8588-CEC1D06C72B9}" styleName="Medium Style 2">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dk1">
              <a:tint val="20000"/>
            </a:schemeClr>
          </a:solidFill>
        </a:fill>
      </a:tcStyle>
    </a:wholeTbl>
    <a:band1H>
      <a:tcStyle>
        <a:tcBdr/>
        <a:fill>
          <a:solidFill>
            <a:schemeClr val="dk1">
              <a:tint val="40000"/>
            </a:schemeClr>
          </a:solidFill>
        </a:fill>
      </a:tcStyle>
    </a:band1H>
    <a:band2H>
      <a:tcStyle>
        <a:tcBdr/>
      </a:tcStyle>
    </a:band2H>
    <a:band1V>
      <a:tcStyle>
        <a:tcBdr/>
        <a:fill>
          <a:solidFill>
            <a:schemeClr val="dk1">
              <a:tint val="40000"/>
            </a:schemeClr>
          </a:solidFill>
        </a:fill>
      </a:tcStyle>
    </a:band1V>
    <a:band2V>
      <a:tcStyle>
        <a:tcBdr/>
      </a:tcStyle>
    </a:band2V>
    <a:lastCol>
      <a:tcTxStyle b="on">
        <a:fontRef idx="minor">
          <a:prstClr val="black"/>
        </a:fontRef>
        <a:schemeClr val="lt1"/>
      </a:tcTxStyle>
      <a:tcStyle>
        <a:tcBdr/>
        <a:fill>
          <a:solidFill>
            <a:schemeClr val="dk1"/>
          </a:solidFill>
        </a:fill>
      </a:tcStyle>
    </a:lastCol>
    <a:firstCol>
      <a:tcTxStyle b="on">
        <a:fontRef idx="minor">
          <a:prstClr val="black"/>
        </a:fontRef>
        <a:schemeClr val="lt1"/>
      </a:tcTxStyle>
      <a:tcStyle>
        <a:tcBdr/>
        <a:fill>
          <a:solidFill>
            <a:schemeClr val="dk1"/>
          </a:solidFill>
        </a:fill>
      </a:tcStyle>
    </a:firstCol>
    <a:lastRow>
      <a:tcTxStyle b="on">
        <a:fontRef idx="minor">
          <a:prstClr val="black"/>
        </a:fontRef>
        <a:schemeClr val="lt1"/>
      </a:tcTxStyle>
      <a:tcStyle>
        <a:tcBdr>
          <a:top>
            <a:ln w="38100" cmpd="sng">
              <a:solidFill>
                <a:schemeClr val="lt1"/>
              </a:solidFill>
            </a:ln>
          </a:top>
        </a:tcBdr>
        <a:fill>
          <a:solidFill>
            <a:schemeClr val="dk1"/>
          </a:solidFill>
        </a:fill>
      </a:tcStyle>
    </a:lastRow>
    <a:firstRow>
      <a:tcTxStyle b="on">
        <a:fontRef idx="minor">
          <a:prstClr val="black"/>
        </a:fontRef>
        <a:schemeClr val="lt1"/>
      </a:tcTxStyle>
      <a:tcStyle>
        <a:tcBdr>
          <a:bottom>
            <a:ln w="38100" cmpd="sng">
              <a:solidFill>
                <a:schemeClr val="lt1"/>
              </a:solidFill>
            </a:ln>
          </a:bottom>
        </a:tcBdr>
        <a:fill>
          <a:solidFill>
            <a:schemeClr val="dk1"/>
          </a:solidFill>
        </a:fill>
      </a:tcStyle>
    </a:firstRow>
  </a:tblStyle>
  <a:tblStyle styleId="{21E4AEA4-8DFA-4A89-87EB-49C32662AFE0}" styleName="Medium Style 2 - Accent 2">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2">
              <a:tint val="20000"/>
            </a:schemeClr>
          </a:solidFill>
        </a:fill>
      </a:tcStyle>
    </a:wholeTbl>
    <a:band1H>
      <a:tcStyle>
        <a:tcBdr/>
        <a:fill>
          <a:solidFill>
            <a:schemeClr val="accent2">
              <a:tint val="40000"/>
            </a:schemeClr>
          </a:solidFill>
        </a:fill>
      </a:tcStyle>
    </a:band1H>
    <a:band2H>
      <a:tcStyle>
        <a:tcBdr/>
      </a:tcStyle>
    </a:band2H>
    <a:band1V>
      <a:tcStyle>
        <a:tcBdr/>
        <a:fill>
          <a:solidFill>
            <a:schemeClr val="accent2">
              <a:tint val="40000"/>
            </a:schemeClr>
          </a:solidFill>
        </a:fill>
      </a:tcStyle>
    </a:band1V>
    <a:band2V>
      <a:tcStyle>
        <a:tcBdr/>
      </a:tcStyle>
    </a:band2V>
    <a:lastCol>
      <a:tcTxStyle b="on">
        <a:fontRef idx="minor">
          <a:prstClr val="black"/>
        </a:fontRef>
        <a:schemeClr val="lt1"/>
      </a:tcTxStyle>
      <a:tcStyle>
        <a:tcBdr/>
        <a:fill>
          <a:solidFill>
            <a:schemeClr val="accent2"/>
          </a:solidFill>
        </a:fill>
      </a:tcStyle>
    </a:lastCol>
    <a:firstCol>
      <a:tcTxStyle b="on">
        <a:fontRef idx="minor">
          <a:prstClr val="black"/>
        </a:fontRef>
        <a:schemeClr val="lt1"/>
      </a:tcTxStyle>
      <a:tcStyle>
        <a:tcBdr/>
        <a:fill>
          <a:solidFill>
            <a:schemeClr val="accent2"/>
          </a:solidFill>
        </a:fill>
      </a:tcStyle>
    </a:firstCol>
    <a:lastRow>
      <a:tcTxStyle b="on">
        <a:fontRef idx="minor">
          <a:prstClr val="black"/>
        </a:fontRef>
        <a:schemeClr val="lt1"/>
      </a:tcTxStyle>
      <a:tcStyle>
        <a:tcBdr>
          <a:top>
            <a:ln w="38100" cmpd="sng">
              <a:solidFill>
                <a:schemeClr val="lt1"/>
              </a:solidFill>
            </a:ln>
          </a:top>
        </a:tcBdr>
        <a:fill>
          <a:solidFill>
            <a:schemeClr val="accent2"/>
          </a:solidFill>
        </a:fill>
      </a:tcStyle>
    </a:lastRow>
    <a:firstRow>
      <a:tcTxStyle b="on">
        <a:fontRef idx="minor">
          <a:prstClr val="black"/>
        </a:fontRef>
        <a:schemeClr val="lt1"/>
      </a:tcTxStyle>
      <a:tcStyle>
        <a:tcBdr>
          <a:bottom>
            <a:ln w="38100" cmpd="sng">
              <a:solidFill>
                <a:schemeClr val="lt1"/>
              </a:solidFill>
            </a:ln>
          </a:bottom>
        </a:tcBdr>
        <a:fill>
          <a:solidFill>
            <a:schemeClr val="accent2"/>
          </a:solidFill>
        </a:fill>
      </a:tcStyle>
    </a:firstRow>
  </a:tblStyle>
  <a:tblStyle styleId="{F5AB1C69-6EDB-4FF4-983F-18BD219EF322}" styleName="Medium Style 2 - Accent 3">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3">
              <a:tint val="20000"/>
            </a:schemeClr>
          </a:solidFill>
        </a:fill>
      </a:tcStyle>
    </a:wholeTbl>
    <a:band1H>
      <a:tcStyle>
        <a:tcBdr/>
        <a:fill>
          <a:solidFill>
            <a:schemeClr val="accent3">
              <a:tint val="40000"/>
            </a:schemeClr>
          </a:solidFill>
        </a:fill>
      </a:tcStyle>
    </a:band1H>
    <a:band2H>
      <a:tcStyle>
        <a:tcBdr/>
      </a:tcStyle>
    </a:band2H>
    <a:band1V>
      <a:tcStyle>
        <a:tcBdr/>
        <a:fill>
          <a:solidFill>
            <a:schemeClr val="accent3">
              <a:tint val="40000"/>
            </a:schemeClr>
          </a:solidFill>
        </a:fill>
      </a:tcStyle>
    </a:band1V>
    <a:band2V>
      <a:tcStyle>
        <a:tcBdr/>
      </a:tcStyle>
    </a:band2V>
    <a:lastCol>
      <a:tcTxStyle b="on">
        <a:fontRef idx="minor">
          <a:prstClr val="black"/>
        </a:fontRef>
        <a:schemeClr val="lt1"/>
      </a:tcTxStyle>
      <a:tcStyle>
        <a:tcBdr/>
        <a:fill>
          <a:solidFill>
            <a:schemeClr val="accent3"/>
          </a:solidFill>
        </a:fill>
      </a:tcStyle>
    </a:lastCol>
    <a:firstCol>
      <a:tcTxStyle b="on">
        <a:fontRef idx="minor">
          <a:prstClr val="black"/>
        </a:fontRef>
        <a:schemeClr val="lt1"/>
      </a:tcTxStyle>
      <a:tcStyle>
        <a:tcBdr/>
        <a:fill>
          <a:solidFill>
            <a:schemeClr val="accent3"/>
          </a:solidFill>
        </a:fill>
      </a:tcStyle>
    </a:firstCol>
    <a:lastRow>
      <a:tcTxStyle b="on">
        <a:fontRef idx="minor">
          <a:prstClr val="black"/>
        </a:fontRef>
        <a:schemeClr val="lt1"/>
      </a:tcTxStyle>
      <a:tcStyle>
        <a:tcBdr>
          <a:top>
            <a:ln w="38100" cmpd="sng">
              <a:solidFill>
                <a:schemeClr val="lt1"/>
              </a:solidFill>
            </a:ln>
          </a:top>
        </a:tcBdr>
        <a:fill>
          <a:solidFill>
            <a:schemeClr val="accent3"/>
          </a:solidFill>
        </a:fill>
      </a:tcStyle>
    </a:lastRow>
    <a:firstRow>
      <a:tcTxStyle b="on">
        <a:fontRef idx="minor">
          <a:prstClr val="black"/>
        </a:fontRef>
        <a:schemeClr val="lt1"/>
      </a:tcTxStyle>
      <a:tcStyle>
        <a:tcBdr>
          <a:bottom>
            <a:ln w="38100" cmpd="sng">
              <a:solidFill>
                <a:schemeClr val="lt1"/>
              </a:solidFill>
            </a:ln>
          </a:bottom>
        </a:tcBdr>
        <a:fill>
          <a:solidFill>
            <a:schemeClr val="accent3"/>
          </a:solidFill>
        </a:fill>
      </a:tcStyle>
    </a:firstRow>
  </a:tblStyle>
  <a:tblStyle styleId="{00A15C55-8517-42AA-B614-E9B94910E393}" styleName="Medium Style 2 - Accent 4">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4">
              <a:tint val="20000"/>
            </a:schemeClr>
          </a:solidFill>
        </a:fill>
      </a:tcStyle>
    </a:wholeTbl>
    <a:band1H>
      <a:tcStyle>
        <a:tcBdr/>
        <a:fill>
          <a:solidFill>
            <a:schemeClr val="accent4">
              <a:tint val="40000"/>
            </a:schemeClr>
          </a:solidFill>
        </a:fill>
      </a:tcStyle>
    </a:band1H>
    <a:band2H>
      <a:tcStyle>
        <a:tcBdr/>
      </a:tcStyle>
    </a:band2H>
    <a:band1V>
      <a:tcStyle>
        <a:tcBdr/>
        <a:fill>
          <a:solidFill>
            <a:schemeClr val="accent4">
              <a:tint val="40000"/>
            </a:schemeClr>
          </a:solidFill>
        </a:fill>
      </a:tcStyle>
    </a:band1V>
    <a:band2V>
      <a:tcStyle>
        <a:tcBdr/>
      </a:tcStyle>
    </a:band2V>
    <a:lastCol>
      <a:tcTxStyle b="on">
        <a:fontRef idx="minor">
          <a:prstClr val="black"/>
        </a:fontRef>
        <a:schemeClr val="lt1"/>
      </a:tcTxStyle>
      <a:tcStyle>
        <a:tcBdr/>
        <a:fill>
          <a:solidFill>
            <a:schemeClr val="accent4"/>
          </a:solidFill>
        </a:fill>
      </a:tcStyle>
    </a:lastCol>
    <a:firstCol>
      <a:tcTxStyle b="on">
        <a:fontRef idx="minor">
          <a:prstClr val="black"/>
        </a:fontRef>
        <a:schemeClr val="lt1"/>
      </a:tcTxStyle>
      <a:tcStyle>
        <a:tcBdr/>
        <a:fill>
          <a:solidFill>
            <a:schemeClr val="accent4"/>
          </a:solidFill>
        </a:fill>
      </a:tcStyle>
    </a:firstCol>
    <a:lastRow>
      <a:tcTxStyle b="on">
        <a:fontRef idx="minor">
          <a:prstClr val="black"/>
        </a:fontRef>
        <a:schemeClr val="lt1"/>
      </a:tcTxStyle>
      <a:tcStyle>
        <a:tcBdr>
          <a:top>
            <a:ln w="38100" cmpd="sng">
              <a:solidFill>
                <a:schemeClr val="lt1"/>
              </a:solidFill>
            </a:ln>
          </a:top>
        </a:tcBdr>
        <a:fill>
          <a:solidFill>
            <a:schemeClr val="accent4"/>
          </a:solidFill>
        </a:fill>
      </a:tcStyle>
    </a:lastRow>
    <a:firstRow>
      <a:tcTxStyle b="on">
        <a:fontRef idx="minor">
          <a:prstClr val="black"/>
        </a:fontRef>
        <a:schemeClr val="lt1"/>
      </a:tcTxStyle>
      <a:tcStyle>
        <a:tcBdr>
          <a:bottom>
            <a:ln w="38100" cmpd="sng">
              <a:solidFill>
                <a:schemeClr val="lt1"/>
              </a:solidFill>
            </a:ln>
          </a:bottom>
        </a:tcBdr>
        <a:fill>
          <a:solidFill>
            <a:schemeClr val="accent4"/>
          </a:solidFill>
        </a:fill>
      </a:tcStyle>
    </a:firstRow>
  </a:tblStyle>
  <a:tblStyle styleId="{2D5ABB26-0587-4C30-8999-92F81FD0307C}" styleName="No Style, No Grid">
    <a:wholeTbl>
      <a:tcTxStyle>
        <a:fontRef idx="minor">
          <a:scrgbClr r="0" g="0" b="0"/>
        </a:fontRef>
        <a:schemeClr val="tx1"/>
      </a:tcTxStyle>
      <a:tcStyle>
        <a:tcBdr>
          <a:left>
            <a:ln>
              <a:noFill/>
            </a:ln>
          </a:left>
          <a:right>
            <a:ln>
              <a:noFill/>
            </a:ln>
          </a:right>
          <a:top>
            <a:ln>
              <a:noFill/>
            </a:ln>
          </a:top>
          <a:bottom>
            <a:ln>
              <a:noFill/>
            </a:ln>
          </a:bottom>
          <a:insideH>
            <a:ln>
              <a:noFill/>
            </a:ln>
          </a:insideH>
          <a:insideV>
            <a:ln>
              <a:noFill/>
            </a:ln>
          </a:insideV>
        </a:tcBdr>
        <a:fill>
          <a:noFill/>
        </a:fill>
      </a:tcStyle>
    </a:wholeTbl>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9018" autoAdjust="0"/>
    <p:restoredTop sz="91656" autoAdjust="0"/>
  </p:normalViewPr>
  <p:slideViewPr>
    <p:cSldViewPr snapToGrid="0" snapToObjects="1">
      <p:cViewPr varScale="1">
        <p:scale>
          <a:sx n="62" d="100"/>
          <a:sy n="62" d="100"/>
        </p:scale>
        <p:origin x="1268" y="28"/>
      </p:cViewPr>
      <p:guideLst>
        <p:guide orient="horz" pos="2160"/>
        <p:guide pos="2880"/>
      </p:guideLst>
    </p:cSldViewPr>
  </p:slideViewPr>
  <p:notesTextViewPr>
    <p:cViewPr>
      <p:scale>
        <a:sx n="3" d="2"/>
        <a:sy n="3" d="2"/>
      </p:scale>
      <p:origin x="0" y="0"/>
    </p:cViewPr>
  </p:notesTextViewPr>
  <p:notesViewPr>
    <p:cSldViewPr snapToGrid="0" snapToObjects="1">
      <p:cViewPr varScale="1">
        <p:scale>
          <a:sx n="69" d="100"/>
          <a:sy n="69" d="100"/>
        </p:scale>
        <p:origin x="-1670" y="-72"/>
      </p:cViewPr>
      <p:guideLst>
        <p:guide orient="horz" pos="2928"/>
        <p:guide pos="2208"/>
      </p:guideLst>
    </p:cSldViewPr>
  </p:notesViewPr>
  <p:gridSpacing cx="76200" cy="76200"/>
</p:viewPr>
</file>

<file path=ppt/_rels/presentation.xml.rels><?xml version="1.0" encoding="UTF-8" standalone="yes"?>
<Relationships xmlns="http://schemas.openxmlformats.org/package/2006/relationships"><Relationship Id="rId26" Type="http://schemas.openxmlformats.org/officeDocument/2006/relationships/slide" Target="slides/slide25.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slide" Target="slides/slide46.xml"/><Relationship Id="rId50" Type="http://schemas.openxmlformats.org/officeDocument/2006/relationships/slide" Target="slides/slide49.xml"/><Relationship Id="rId55" Type="http://schemas.openxmlformats.org/officeDocument/2006/relationships/slide" Target="slides/slide54.xml"/><Relationship Id="rId63" Type="http://schemas.openxmlformats.org/officeDocument/2006/relationships/slide" Target="slides/slide62.xml"/><Relationship Id="rId68" Type="http://schemas.openxmlformats.org/officeDocument/2006/relationships/slide" Target="slides/slide67.xml"/><Relationship Id="rId76" Type="http://schemas.openxmlformats.org/officeDocument/2006/relationships/slide" Target="slides/slide75.xml"/><Relationship Id="rId84" Type="http://schemas.openxmlformats.org/officeDocument/2006/relationships/slide" Target="slides/slide83.xml"/><Relationship Id="rId89" Type="http://schemas.openxmlformats.org/officeDocument/2006/relationships/slide" Target="slides/slide88.xml"/><Relationship Id="rId97" Type="http://schemas.openxmlformats.org/officeDocument/2006/relationships/tableStyles" Target="tableStyles.xml"/><Relationship Id="rId7" Type="http://schemas.openxmlformats.org/officeDocument/2006/relationships/slide" Target="slides/slide6.xml"/><Relationship Id="rId71" Type="http://schemas.openxmlformats.org/officeDocument/2006/relationships/slide" Target="slides/slide70.xml"/><Relationship Id="rId92" Type="http://schemas.openxmlformats.org/officeDocument/2006/relationships/notesMaster" Target="notesMasters/notesMaster1.xml"/><Relationship Id="rId2" Type="http://schemas.openxmlformats.org/officeDocument/2006/relationships/slide" Target="slides/slide1.xml"/><Relationship Id="rId16" Type="http://schemas.openxmlformats.org/officeDocument/2006/relationships/slide" Target="slides/slide15.xml"/><Relationship Id="rId29" Type="http://schemas.openxmlformats.org/officeDocument/2006/relationships/slide" Target="slides/slide28.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3" Type="http://schemas.openxmlformats.org/officeDocument/2006/relationships/slide" Target="slides/slide52.xml"/><Relationship Id="rId58" Type="http://schemas.openxmlformats.org/officeDocument/2006/relationships/slide" Target="slides/slide57.xml"/><Relationship Id="rId66" Type="http://schemas.openxmlformats.org/officeDocument/2006/relationships/slide" Target="slides/slide65.xml"/><Relationship Id="rId74" Type="http://schemas.openxmlformats.org/officeDocument/2006/relationships/slide" Target="slides/slide73.xml"/><Relationship Id="rId79" Type="http://schemas.openxmlformats.org/officeDocument/2006/relationships/slide" Target="slides/slide78.xml"/><Relationship Id="rId87" Type="http://schemas.openxmlformats.org/officeDocument/2006/relationships/slide" Target="slides/slide86.xml"/><Relationship Id="rId5" Type="http://schemas.openxmlformats.org/officeDocument/2006/relationships/slide" Target="slides/slide4.xml"/><Relationship Id="rId61" Type="http://schemas.openxmlformats.org/officeDocument/2006/relationships/slide" Target="slides/slide60.xml"/><Relationship Id="rId82" Type="http://schemas.openxmlformats.org/officeDocument/2006/relationships/slide" Target="slides/slide81.xml"/><Relationship Id="rId90" Type="http://schemas.openxmlformats.org/officeDocument/2006/relationships/slide" Target="slides/slide89.xml"/><Relationship Id="rId95" Type="http://schemas.openxmlformats.org/officeDocument/2006/relationships/viewProps" Target="viewProps.xml"/><Relationship Id="rId19" Type="http://schemas.openxmlformats.org/officeDocument/2006/relationships/slide" Target="slides/slide1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56" Type="http://schemas.openxmlformats.org/officeDocument/2006/relationships/slide" Target="slides/slide55.xml"/><Relationship Id="rId64" Type="http://schemas.openxmlformats.org/officeDocument/2006/relationships/slide" Target="slides/slide63.xml"/><Relationship Id="rId69" Type="http://schemas.openxmlformats.org/officeDocument/2006/relationships/slide" Target="slides/slide68.xml"/><Relationship Id="rId77" Type="http://schemas.openxmlformats.org/officeDocument/2006/relationships/slide" Target="slides/slide76.xml"/><Relationship Id="rId8" Type="http://schemas.openxmlformats.org/officeDocument/2006/relationships/slide" Target="slides/slide7.xml"/><Relationship Id="rId51" Type="http://schemas.openxmlformats.org/officeDocument/2006/relationships/slide" Target="slides/slide50.xml"/><Relationship Id="rId72" Type="http://schemas.openxmlformats.org/officeDocument/2006/relationships/slide" Target="slides/slide71.xml"/><Relationship Id="rId80" Type="http://schemas.openxmlformats.org/officeDocument/2006/relationships/slide" Target="slides/slide79.xml"/><Relationship Id="rId85" Type="http://schemas.openxmlformats.org/officeDocument/2006/relationships/slide" Target="slides/slide84.xml"/><Relationship Id="rId93" Type="http://schemas.openxmlformats.org/officeDocument/2006/relationships/handoutMaster" Target="handoutMasters/handoutMaster1.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59" Type="http://schemas.openxmlformats.org/officeDocument/2006/relationships/slide" Target="slides/slide58.xml"/><Relationship Id="rId67" Type="http://schemas.openxmlformats.org/officeDocument/2006/relationships/slide" Target="slides/slide66.xml"/><Relationship Id="rId20" Type="http://schemas.openxmlformats.org/officeDocument/2006/relationships/slide" Target="slides/slide19.xml"/><Relationship Id="rId41" Type="http://schemas.openxmlformats.org/officeDocument/2006/relationships/slide" Target="slides/slide40.xml"/><Relationship Id="rId54" Type="http://schemas.openxmlformats.org/officeDocument/2006/relationships/slide" Target="slides/slide53.xml"/><Relationship Id="rId62" Type="http://schemas.openxmlformats.org/officeDocument/2006/relationships/slide" Target="slides/slide61.xml"/><Relationship Id="rId70" Type="http://schemas.openxmlformats.org/officeDocument/2006/relationships/slide" Target="slides/slide69.xml"/><Relationship Id="rId75" Type="http://schemas.openxmlformats.org/officeDocument/2006/relationships/slide" Target="slides/slide74.xml"/><Relationship Id="rId83" Type="http://schemas.openxmlformats.org/officeDocument/2006/relationships/slide" Target="slides/slide82.xml"/><Relationship Id="rId88" Type="http://schemas.openxmlformats.org/officeDocument/2006/relationships/slide" Target="slides/slide87.xml"/><Relationship Id="rId91" Type="http://schemas.openxmlformats.org/officeDocument/2006/relationships/slide" Target="slides/slide90.xml"/><Relationship Id="rId96"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5.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 Id="rId57" Type="http://schemas.openxmlformats.org/officeDocument/2006/relationships/slide" Target="slides/slide56.xml"/><Relationship Id="rId10" Type="http://schemas.openxmlformats.org/officeDocument/2006/relationships/slide" Target="slides/slide9.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slide" Target="slides/slide51.xml"/><Relationship Id="rId60" Type="http://schemas.openxmlformats.org/officeDocument/2006/relationships/slide" Target="slides/slide59.xml"/><Relationship Id="rId65" Type="http://schemas.openxmlformats.org/officeDocument/2006/relationships/slide" Target="slides/slide64.xml"/><Relationship Id="rId73" Type="http://schemas.openxmlformats.org/officeDocument/2006/relationships/slide" Target="slides/slide72.xml"/><Relationship Id="rId78" Type="http://schemas.openxmlformats.org/officeDocument/2006/relationships/slide" Target="slides/slide77.xml"/><Relationship Id="rId81" Type="http://schemas.openxmlformats.org/officeDocument/2006/relationships/slide" Target="slides/slide80.xml"/><Relationship Id="rId86" Type="http://schemas.openxmlformats.org/officeDocument/2006/relationships/slide" Target="slides/slide85.xml"/><Relationship Id="rId94" Type="http://schemas.openxmlformats.org/officeDocument/2006/relationships/presProps" Target="presProps.xml"/><Relationship Id="rId4" Type="http://schemas.openxmlformats.org/officeDocument/2006/relationships/slide" Target="slides/slide3.xml"/><Relationship Id="rId9" Type="http://schemas.openxmlformats.org/officeDocument/2006/relationships/slide" Target="slides/slide8.xml"/><Relationship Id="rId13" Type="http://schemas.openxmlformats.org/officeDocument/2006/relationships/slide" Target="slides/slide12.xml"/><Relationship Id="rId18" Type="http://schemas.openxmlformats.org/officeDocument/2006/relationships/slide" Target="slides/slide17.xml"/><Relationship Id="rId39" Type="http://schemas.openxmlformats.org/officeDocument/2006/relationships/slide" Target="slides/slide38.xml"/></Relationships>
</file>

<file path=ppt/drawings/_rels/vmlDrawing1.vml.rels><?xml version="1.0" encoding="UTF-8" standalone="yes"?>
<Relationships xmlns="http://schemas.openxmlformats.org/package/2006/relationships"><Relationship Id="rId2" Type="http://schemas.openxmlformats.org/officeDocument/2006/relationships/image" Target="../media/image62.wmf"/><Relationship Id="rId1" Type="http://schemas.openxmlformats.org/officeDocument/2006/relationships/image" Target="../media/image61.wmf"/></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37840" cy="464820"/>
          </a:xfrm>
          <a:prstGeom prst="rect">
            <a:avLst/>
          </a:prstGeom>
        </p:spPr>
        <p:txBody>
          <a:bodyPr vert="horz" lIns="93177" tIns="46589" rIns="93177" bIns="46589" rtlCol="0"/>
          <a:lstStyle>
            <a:lvl1pPr algn="l">
              <a:defRPr sz="1200"/>
            </a:lvl1pPr>
          </a:lstStyle>
          <a:p>
            <a:endParaRPr lang="en-US" dirty="0"/>
          </a:p>
        </p:txBody>
      </p:sp>
      <p:sp>
        <p:nvSpPr>
          <p:cNvPr id="3" name="Date Placeholder 2"/>
          <p:cNvSpPr>
            <a:spLocks noGrp="1"/>
          </p:cNvSpPr>
          <p:nvPr>
            <p:ph type="dt" sz="quarter" idx="1"/>
          </p:nvPr>
        </p:nvSpPr>
        <p:spPr>
          <a:xfrm>
            <a:off x="3970938" y="0"/>
            <a:ext cx="3037840" cy="464820"/>
          </a:xfrm>
          <a:prstGeom prst="rect">
            <a:avLst/>
          </a:prstGeom>
        </p:spPr>
        <p:txBody>
          <a:bodyPr vert="horz" lIns="93177" tIns="46589" rIns="93177" bIns="46589" rtlCol="0"/>
          <a:lstStyle>
            <a:lvl1pPr algn="r">
              <a:defRPr sz="1200"/>
            </a:lvl1pPr>
          </a:lstStyle>
          <a:p>
            <a:fld id="{E02E8FA7-2F4C-5D49-9BA4-AF921E49AE74}" type="datetime1">
              <a:rPr lang="en-US" smtClean="0"/>
              <a:pPr/>
              <a:t>2/27/2019</a:t>
            </a:fld>
            <a:endParaRPr lang="en-US" dirty="0"/>
          </a:p>
        </p:txBody>
      </p:sp>
      <p:sp>
        <p:nvSpPr>
          <p:cNvPr id="4" name="Footer Placeholder 3"/>
          <p:cNvSpPr>
            <a:spLocks noGrp="1"/>
          </p:cNvSpPr>
          <p:nvPr>
            <p:ph type="ftr" sz="quarter" idx="2"/>
          </p:nvPr>
        </p:nvSpPr>
        <p:spPr>
          <a:xfrm>
            <a:off x="0" y="8829967"/>
            <a:ext cx="3037840" cy="464820"/>
          </a:xfrm>
          <a:prstGeom prst="rect">
            <a:avLst/>
          </a:prstGeom>
        </p:spPr>
        <p:txBody>
          <a:bodyPr vert="horz" lIns="93177" tIns="46589" rIns="93177" bIns="46589" rtlCol="0" anchor="b"/>
          <a:lstStyle>
            <a:lvl1pPr algn="l">
              <a:defRPr sz="1200"/>
            </a:lvl1pPr>
          </a:lstStyle>
          <a:p>
            <a:endParaRPr lang="en-US" dirty="0"/>
          </a:p>
        </p:txBody>
      </p:sp>
      <p:sp>
        <p:nvSpPr>
          <p:cNvPr id="5" name="Slide Number Placeholder 4"/>
          <p:cNvSpPr>
            <a:spLocks noGrp="1"/>
          </p:cNvSpPr>
          <p:nvPr>
            <p:ph type="sldNum" sz="quarter" idx="3"/>
          </p:nvPr>
        </p:nvSpPr>
        <p:spPr>
          <a:xfrm>
            <a:off x="3970938" y="8829967"/>
            <a:ext cx="3037840" cy="464820"/>
          </a:xfrm>
          <a:prstGeom prst="rect">
            <a:avLst/>
          </a:prstGeom>
        </p:spPr>
        <p:txBody>
          <a:bodyPr vert="horz" lIns="93177" tIns="46589" rIns="93177" bIns="46589" rtlCol="0" anchor="b"/>
          <a:lstStyle>
            <a:lvl1pPr algn="r">
              <a:defRPr sz="1200"/>
            </a:lvl1pPr>
          </a:lstStyle>
          <a:p>
            <a:fld id="{A4337E74-6FDC-BA4C-B798-CEB3174D958C}" type="slidenum">
              <a:rPr lang="en-US" smtClean="0"/>
              <a:pPr/>
              <a:t>‹#›</a:t>
            </a:fld>
            <a:endParaRPr lang="en-US" dirty="0"/>
          </a:p>
        </p:txBody>
      </p:sp>
    </p:spTree>
    <p:extLst>
      <p:ext uri="{BB962C8B-B14F-4D97-AF65-F5344CB8AC3E}">
        <p14:creationId xmlns:p14="http://schemas.microsoft.com/office/powerpoint/2010/main" val="4224349898"/>
      </p:ext>
    </p:extLst>
  </p:cSld>
  <p:clrMap bg1="lt1" tx1="dk1" bg2="lt2" tx2="dk2" accent1="accent1" accent2="accent2" accent3="accent3" accent4="accent4" accent5="accent5" accent6="accent6" hlink="hlink" folHlink="folHlink"/>
  <p:hf sldNum="0" ftr="0" dt="0"/>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37840" cy="464820"/>
          </a:xfrm>
          <a:prstGeom prst="rect">
            <a:avLst/>
          </a:prstGeom>
        </p:spPr>
        <p:txBody>
          <a:bodyPr vert="horz" lIns="93177" tIns="46589" rIns="93177" bIns="46589" rtlCol="0"/>
          <a:lstStyle>
            <a:lvl1pPr algn="l">
              <a:defRPr sz="1200"/>
            </a:lvl1pPr>
          </a:lstStyle>
          <a:p>
            <a:endParaRPr lang="en-US" dirty="0"/>
          </a:p>
        </p:txBody>
      </p:sp>
      <p:sp>
        <p:nvSpPr>
          <p:cNvPr id="3" name="Date Placeholder 2"/>
          <p:cNvSpPr>
            <a:spLocks noGrp="1"/>
          </p:cNvSpPr>
          <p:nvPr>
            <p:ph type="dt" idx="1"/>
          </p:nvPr>
        </p:nvSpPr>
        <p:spPr>
          <a:xfrm>
            <a:off x="3970938" y="0"/>
            <a:ext cx="3037840" cy="464820"/>
          </a:xfrm>
          <a:prstGeom prst="rect">
            <a:avLst/>
          </a:prstGeom>
        </p:spPr>
        <p:txBody>
          <a:bodyPr vert="horz" lIns="93177" tIns="46589" rIns="93177" bIns="46589" rtlCol="0"/>
          <a:lstStyle>
            <a:lvl1pPr algn="r">
              <a:defRPr sz="1200"/>
            </a:lvl1pPr>
          </a:lstStyle>
          <a:p>
            <a:fld id="{0426B0FB-EA67-3A40-825F-8F252A860502}" type="datetime1">
              <a:rPr lang="en-US" smtClean="0"/>
              <a:pPr/>
              <a:t>2/27/2019</a:t>
            </a:fld>
            <a:endParaRPr lang="en-US" dirty="0"/>
          </a:p>
        </p:txBody>
      </p:sp>
      <p:sp>
        <p:nvSpPr>
          <p:cNvPr id="4" name="Slide Image Placeholder 3"/>
          <p:cNvSpPr>
            <a:spLocks noGrp="1" noRot="1" noChangeAspect="1"/>
          </p:cNvSpPr>
          <p:nvPr>
            <p:ph type="sldImg" idx="2"/>
          </p:nvPr>
        </p:nvSpPr>
        <p:spPr>
          <a:xfrm>
            <a:off x="1181100" y="696913"/>
            <a:ext cx="4648200" cy="3486150"/>
          </a:xfrm>
          <a:prstGeom prst="rect">
            <a:avLst/>
          </a:prstGeom>
          <a:noFill/>
          <a:ln w="12700">
            <a:solidFill>
              <a:prstClr val="black"/>
            </a:solidFill>
          </a:ln>
        </p:spPr>
        <p:txBody>
          <a:bodyPr vert="horz" lIns="93177" tIns="46589" rIns="93177" bIns="46589" rtlCol="0" anchor="ctr"/>
          <a:lstStyle/>
          <a:p>
            <a:endParaRPr lang="en-US" dirty="0"/>
          </a:p>
        </p:txBody>
      </p:sp>
      <p:sp>
        <p:nvSpPr>
          <p:cNvPr id="5" name="Notes Placeholder 4"/>
          <p:cNvSpPr>
            <a:spLocks noGrp="1"/>
          </p:cNvSpPr>
          <p:nvPr>
            <p:ph type="body" sz="quarter" idx="3"/>
          </p:nvPr>
        </p:nvSpPr>
        <p:spPr>
          <a:xfrm>
            <a:off x="701040" y="4415790"/>
            <a:ext cx="5608320" cy="4183380"/>
          </a:xfrm>
          <a:prstGeom prst="rect">
            <a:avLst/>
          </a:prstGeom>
        </p:spPr>
        <p:txBody>
          <a:bodyPr vert="horz" lIns="93177" tIns="46589" rIns="93177" bIns="46589"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829967"/>
            <a:ext cx="3037840" cy="464820"/>
          </a:xfrm>
          <a:prstGeom prst="rect">
            <a:avLst/>
          </a:prstGeom>
        </p:spPr>
        <p:txBody>
          <a:bodyPr vert="horz" lIns="93177" tIns="46589" rIns="93177" bIns="46589" rtlCol="0" anchor="b"/>
          <a:lstStyle>
            <a:lvl1pPr algn="l">
              <a:defRPr sz="1200"/>
            </a:lvl1pPr>
          </a:lstStyle>
          <a:p>
            <a:endParaRPr lang="en-US" dirty="0"/>
          </a:p>
        </p:txBody>
      </p:sp>
      <p:sp>
        <p:nvSpPr>
          <p:cNvPr id="7" name="Slide Number Placeholder 6"/>
          <p:cNvSpPr>
            <a:spLocks noGrp="1"/>
          </p:cNvSpPr>
          <p:nvPr>
            <p:ph type="sldNum" sz="quarter" idx="5"/>
          </p:nvPr>
        </p:nvSpPr>
        <p:spPr>
          <a:xfrm>
            <a:off x="3970938" y="8829967"/>
            <a:ext cx="3037840" cy="464820"/>
          </a:xfrm>
          <a:prstGeom prst="rect">
            <a:avLst/>
          </a:prstGeom>
        </p:spPr>
        <p:txBody>
          <a:bodyPr vert="horz" lIns="93177" tIns="46589" rIns="93177" bIns="46589" rtlCol="0" anchor="b"/>
          <a:lstStyle>
            <a:lvl1pPr algn="r">
              <a:defRPr sz="1200"/>
            </a:lvl1pPr>
          </a:lstStyle>
          <a:p>
            <a:fld id="{0E2C66A3-1D14-8C46-8C0C-97773EFB716B}" type="slidenum">
              <a:rPr lang="en-US" smtClean="0"/>
              <a:pPr/>
              <a:t>‹#›</a:t>
            </a:fld>
            <a:endParaRPr lang="en-US" dirty="0"/>
          </a:p>
        </p:txBody>
      </p:sp>
    </p:spTree>
    <p:extLst>
      <p:ext uri="{BB962C8B-B14F-4D97-AF65-F5344CB8AC3E}">
        <p14:creationId xmlns:p14="http://schemas.microsoft.com/office/powerpoint/2010/main" val="210733337"/>
      </p:ext>
    </p:extLst>
  </p:cSld>
  <p:clrMap bg1="lt1" tx1="dk1" bg2="lt2" tx2="dk2" accent1="accent1" accent2="accent2" accent3="accent3" accent4="accent4" accent5="accent5" accent6="accent6" hlink="hlink" folHlink="folHlink"/>
  <p:hf sldNum="0" ftr="0" dt="0"/>
  <p:notesStyle>
    <a:lvl1pPr marL="0" algn="l" defTabSz="457200" rtl="0" eaLnBrk="1" latinLnBrk="0" hangingPunct="1">
      <a:defRPr sz="1200" kern="1200">
        <a:solidFill>
          <a:schemeClr val="tx1"/>
        </a:solidFill>
        <a:latin typeface="+mn-lt"/>
        <a:ea typeface="+mn-ea"/>
        <a:cs typeface="+mn-cs"/>
      </a:defRPr>
    </a:lvl1pPr>
    <a:lvl2pPr marL="457200" algn="l" defTabSz="457200" rtl="0" eaLnBrk="1" latinLnBrk="0" hangingPunct="1">
      <a:defRPr sz="1200" kern="1200">
        <a:solidFill>
          <a:schemeClr val="tx1"/>
        </a:solidFill>
        <a:latin typeface="+mn-lt"/>
        <a:ea typeface="+mn-ea"/>
        <a:cs typeface="+mn-cs"/>
      </a:defRPr>
    </a:lvl2pPr>
    <a:lvl3pPr marL="914400" algn="l" defTabSz="457200" rtl="0" eaLnBrk="1" latinLnBrk="0" hangingPunct="1">
      <a:defRPr sz="1200" kern="1200">
        <a:solidFill>
          <a:schemeClr val="tx1"/>
        </a:solidFill>
        <a:latin typeface="+mn-lt"/>
        <a:ea typeface="+mn-ea"/>
        <a:cs typeface="+mn-cs"/>
      </a:defRPr>
    </a:lvl3pPr>
    <a:lvl4pPr marL="1371600" algn="l" defTabSz="457200" rtl="0" eaLnBrk="1" latinLnBrk="0" hangingPunct="1">
      <a:defRPr sz="1200" kern="1200">
        <a:solidFill>
          <a:schemeClr val="tx1"/>
        </a:solidFill>
        <a:latin typeface="+mn-lt"/>
        <a:ea typeface="+mn-ea"/>
        <a:cs typeface="+mn-cs"/>
      </a:defRPr>
    </a:lvl4pPr>
    <a:lvl5pPr marL="1828800" algn="l" defTabSz="457200" rtl="0" eaLnBrk="1" latinLnBrk="0" hangingPunct="1">
      <a:defRPr sz="1200" kern="1200">
        <a:solidFill>
          <a:schemeClr val="tx1"/>
        </a:solidFill>
        <a:latin typeface="+mn-lt"/>
        <a:ea typeface="+mn-ea"/>
        <a:cs typeface="+mn-cs"/>
      </a:defRPr>
    </a:lvl5pPr>
    <a:lvl6pPr marL="2286000" algn="l" defTabSz="457200" rtl="0" eaLnBrk="1" latinLnBrk="0" hangingPunct="1">
      <a:defRPr sz="1200" kern="1200">
        <a:solidFill>
          <a:schemeClr val="tx1"/>
        </a:solidFill>
        <a:latin typeface="+mn-lt"/>
        <a:ea typeface="+mn-ea"/>
        <a:cs typeface="+mn-cs"/>
      </a:defRPr>
    </a:lvl6pPr>
    <a:lvl7pPr marL="2743200" algn="l" defTabSz="457200" rtl="0" eaLnBrk="1" latinLnBrk="0" hangingPunct="1">
      <a:defRPr sz="1200" kern="1200">
        <a:solidFill>
          <a:schemeClr val="tx1"/>
        </a:solidFill>
        <a:latin typeface="+mn-lt"/>
        <a:ea typeface="+mn-ea"/>
        <a:cs typeface="+mn-cs"/>
      </a:defRPr>
    </a:lvl7pPr>
    <a:lvl8pPr marL="3200400" algn="l" defTabSz="457200" rtl="0" eaLnBrk="1" latinLnBrk="0" hangingPunct="1">
      <a:defRPr sz="1200" kern="1200">
        <a:solidFill>
          <a:schemeClr val="tx1"/>
        </a:solidFill>
        <a:latin typeface="+mn-lt"/>
        <a:ea typeface="+mn-ea"/>
        <a:cs typeface="+mn-cs"/>
      </a:defRPr>
    </a:lvl8pPr>
    <a:lvl9pPr marL="3657600" algn="l" defTabSz="4572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42.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43.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46.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52.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53.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54.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55.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56.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57.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58.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60.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68.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69.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72.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73.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75.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76.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77.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78.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84.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85.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86.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87.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88.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89.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2" Type="http://schemas.openxmlformats.org/officeDocument/2006/relationships/slide" Target="../slides/slide90.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Tree>
    <p:extLst>
      <p:ext uri="{BB962C8B-B14F-4D97-AF65-F5344CB8AC3E}">
        <p14:creationId xmlns:p14="http://schemas.microsoft.com/office/powerpoint/2010/main" val="2895389173"/>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Header Placeholder 3"/>
          <p:cNvSpPr>
            <a:spLocks noGrp="1"/>
          </p:cNvSpPr>
          <p:nvPr>
            <p:ph type="hdr" sz="quarter" idx="10"/>
          </p:nvPr>
        </p:nvSpPr>
        <p:spPr/>
        <p:txBody>
          <a:bodyPr/>
          <a:lstStyle/>
          <a:p>
            <a:endParaRPr lang="en-US" dirty="0"/>
          </a:p>
        </p:txBody>
      </p:sp>
    </p:spTree>
    <p:extLst>
      <p:ext uri="{BB962C8B-B14F-4D97-AF65-F5344CB8AC3E}">
        <p14:creationId xmlns:p14="http://schemas.microsoft.com/office/powerpoint/2010/main" val="818532062"/>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Header Placeholder 3"/>
          <p:cNvSpPr>
            <a:spLocks noGrp="1"/>
          </p:cNvSpPr>
          <p:nvPr>
            <p:ph type="hdr" sz="quarter" idx="10"/>
          </p:nvPr>
        </p:nvSpPr>
        <p:spPr/>
        <p:txBody>
          <a:bodyPr/>
          <a:lstStyle/>
          <a:p>
            <a:endParaRPr lang="en-US" dirty="0"/>
          </a:p>
        </p:txBody>
      </p:sp>
    </p:spTree>
    <p:extLst>
      <p:ext uri="{BB962C8B-B14F-4D97-AF65-F5344CB8AC3E}">
        <p14:creationId xmlns:p14="http://schemas.microsoft.com/office/powerpoint/2010/main" val="3898934541"/>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Header Placeholder 3"/>
          <p:cNvSpPr>
            <a:spLocks noGrp="1"/>
          </p:cNvSpPr>
          <p:nvPr>
            <p:ph type="hdr" sz="quarter" idx="10"/>
          </p:nvPr>
        </p:nvSpPr>
        <p:spPr/>
        <p:txBody>
          <a:bodyPr/>
          <a:lstStyle/>
          <a:p>
            <a:endParaRPr lang="en-US" dirty="0"/>
          </a:p>
        </p:txBody>
      </p:sp>
    </p:spTree>
    <p:extLst>
      <p:ext uri="{BB962C8B-B14F-4D97-AF65-F5344CB8AC3E}">
        <p14:creationId xmlns:p14="http://schemas.microsoft.com/office/powerpoint/2010/main" val="448046488"/>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Header Placeholder 3"/>
          <p:cNvSpPr>
            <a:spLocks noGrp="1"/>
          </p:cNvSpPr>
          <p:nvPr>
            <p:ph type="hdr" sz="quarter" idx="10"/>
          </p:nvPr>
        </p:nvSpPr>
        <p:spPr/>
        <p:txBody>
          <a:bodyPr/>
          <a:lstStyle/>
          <a:p>
            <a:endParaRPr lang="en-US" dirty="0"/>
          </a:p>
        </p:txBody>
      </p:sp>
    </p:spTree>
    <p:extLst>
      <p:ext uri="{BB962C8B-B14F-4D97-AF65-F5344CB8AC3E}">
        <p14:creationId xmlns:p14="http://schemas.microsoft.com/office/powerpoint/2010/main" val="915422795"/>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Header Placeholder 3"/>
          <p:cNvSpPr>
            <a:spLocks noGrp="1"/>
          </p:cNvSpPr>
          <p:nvPr>
            <p:ph type="hdr" sz="quarter" idx="10"/>
          </p:nvPr>
        </p:nvSpPr>
        <p:spPr/>
        <p:txBody>
          <a:bodyPr/>
          <a:lstStyle/>
          <a:p>
            <a:endParaRPr lang="en-US" dirty="0"/>
          </a:p>
        </p:txBody>
      </p:sp>
    </p:spTree>
    <p:extLst>
      <p:ext uri="{BB962C8B-B14F-4D97-AF65-F5344CB8AC3E}">
        <p14:creationId xmlns:p14="http://schemas.microsoft.com/office/powerpoint/2010/main" val="159253214"/>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Header Placeholder 3"/>
          <p:cNvSpPr>
            <a:spLocks noGrp="1"/>
          </p:cNvSpPr>
          <p:nvPr>
            <p:ph type="hdr" sz="quarter" idx="10"/>
          </p:nvPr>
        </p:nvSpPr>
        <p:spPr/>
        <p:txBody>
          <a:bodyPr/>
          <a:lstStyle/>
          <a:p>
            <a:endParaRPr lang="en-US" dirty="0"/>
          </a:p>
        </p:txBody>
      </p:sp>
    </p:spTree>
    <p:extLst>
      <p:ext uri="{BB962C8B-B14F-4D97-AF65-F5344CB8AC3E}">
        <p14:creationId xmlns:p14="http://schemas.microsoft.com/office/powerpoint/2010/main" val="1165939659"/>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FIXME: add developers of Phalanx</a:t>
            </a:r>
          </a:p>
        </p:txBody>
      </p:sp>
      <p:sp>
        <p:nvSpPr>
          <p:cNvPr id="4" name="Header Placeholder 3"/>
          <p:cNvSpPr>
            <a:spLocks noGrp="1"/>
          </p:cNvSpPr>
          <p:nvPr>
            <p:ph type="hdr" sz="quarter" idx="10"/>
          </p:nvPr>
        </p:nvSpPr>
        <p:spPr/>
        <p:txBody>
          <a:bodyPr/>
          <a:lstStyle/>
          <a:p>
            <a:endParaRPr lang="en-US" dirty="0"/>
          </a:p>
        </p:txBody>
      </p:sp>
    </p:spTree>
    <p:extLst>
      <p:ext uri="{BB962C8B-B14F-4D97-AF65-F5344CB8AC3E}">
        <p14:creationId xmlns:p14="http://schemas.microsoft.com/office/powerpoint/2010/main" val="4116969784"/>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FIXME: add developers of Phalanx</a:t>
            </a:r>
          </a:p>
        </p:txBody>
      </p:sp>
      <p:sp>
        <p:nvSpPr>
          <p:cNvPr id="4" name="Header Placeholder 3"/>
          <p:cNvSpPr>
            <a:spLocks noGrp="1"/>
          </p:cNvSpPr>
          <p:nvPr>
            <p:ph type="hdr" sz="quarter" idx="10"/>
          </p:nvPr>
        </p:nvSpPr>
        <p:spPr/>
        <p:txBody>
          <a:bodyPr/>
          <a:lstStyle/>
          <a:p>
            <a:endParaRPr lang="en-US" dirty="0"/>
          </a:p>
        </p:txBody>
      </p:sp>
    </p:spTree>
    <p:extLst>
      <p:ext uri="{BB962C8B-B14F-4D97-AF65-F5344CB8AC3E}">
        <p14:creationId xmlns:p14="http://schemas.microsoft.com/office/powerpoint/2010/main" val="859343735"/>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FIXME: fix </a:t>
            </a:r>
            <a:r>
              <a:rPr lang="en-US" dirty="0" err="1"/>
              <a:t>Stratimikos</a:t>
            </a:r>
            <a:r>
              <a:rPr lang="en-US" dirty="0"/>
              <a:t> text </a:t>
            </a:r>
          </a:p>
        </p:txBody>
      </p:sp>
      <p:sp>
        <p:nvSpPr>
          <p:cNvPr id="4" name="Header Placeholder 3"/>
          <p:cNvSpPr>
            <a:spLocks noGrp="1"/>
          </p:cNvSpPr>
          <p:nvPr>
            <p:ph type="hdr" sz="quarter" idx="10"/>
          </p:nvPr>
        </p:nvSpPr>
        <p:spPr/>
        <p:txBody>
          <a:bodyPr/>
          <a:lstStyle/>
          <a:p>
            <a:endParaRPr lang="en-US" dirty="0"/>
          </a:p>
        </p:txBody>
      </p:sp>
    </p:spTree>
    <p:extLst>
      <p:ext uri="{BB962C8B-B14F-4D97-AF65-F5344CB8AC3E}">
        <p14:creationId xmlns:p14="http://schemas.microsoft.com/office/powerpoint/2010/main" val="1428211639"/>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err="1"/>
              <a:t>Albotran</a:t>
            </a:r>
            <a:r>
              <a:rPr lang="en-US" dirty="0"/>
              <a:t> = Albany + </a:t>
            </a:r>
            <a:r>
              <a:rPr lang="en-US" dirty="0" err="1"/>
              <a:t>PFLotran</a:t>
            </a:r>
            <a:r>
              <a:rPr lang="en-US" dirty="0"/>
              <a:t> </a:t>
            </a:r>
          </a:p>
        </p:txBody>
      </p:sp>
      <p:sp>
        <p:nvSpPr>
          <p:cNvPr id="4" name="Header Placeholder 3"/>
          <p:cNvSpPr>
            <a:spLocks noGrp="1"/>
          </p:cNvSpPr>
          <p:nvPr>
            <p:ph type="hdr" sz="quarter" idx="10"/>
          </p:nvPr>
        </p:nvSpPr>
        <p:spPr/>
        <p:txBody>
          <a:bodyPr/>
          <a:lstStyle/>
          <a:p>
            <a:endParaRPr lang="en-US" dirty="0"/>
          </a:p>
        </p:txBody>
      </p:sp>
    </p:spTree>
    <p:extLst>
      <p:ext uri="{BB962C8B-B14F-4D97-AF65-F5344CB8AC3E}">
        <p14:creationId xmlns:p14="http://schemas.microsoft.com/office/powerpoint/2010/main" val="3627533842"/>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err="1"/>
              <a:t>Albotran</a:t>
            </a:r>
            <a:r>
              <a:rPr lang="en-US" dirty="0"/>
              <a:t> = Albany + </a:t>
            </a:r>
            <a:r>
              <a:rPr lang="en-US" dirty="0" err="1"/>
              <a:t>PFLotran</a:t>
            </a:r>
            <a:r>
              <a:rPr lang="en-US" dirty="0"/>
              <a:t> </a:t>
            </a:r>
          </a:p>
        </p:txBody>
      </p:sp>
      <p:sp>
        <p:nvSpPr>
          <p:cNvPr id="4" name="Header Placeholder 3"/>
          <p:cNvSpPr>
            <a:spLocks noGrp="1"/>
          </p:cNvSpPr>
          <p:nvPr>
            <p:ph type="hdr" sz="quarter" idx="10"/>
          </p:nvPr>
        </p:nvSpPr>
        <p:spPr/>
        <p:txBody>
          <a:bodyPr/>
          <a:lstStyle/>
          <a:p>
            <a:endParaRPr lang="en-US" dirty="0"/>
          </a:p>
        </p:txBody>
      </p:sp>
    </p:spTree>
    <p:extLst>
      <p:ext uri="{BB962C8B-B14F-4D97-AF65-F5344CB8AC3E}">
        <p14:creationId xmlns:p14="http://schemas.microsoft.com/office/powerpoint/2010/main" val="554792160"/>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err="1"/>
              <a:t>Albotran</a:t>
            </a:r>
            <a:r>
              <a:rPr lang="en-US" dirty="0"/>
              <a:t> = Albany + </a:t>
            </a:r>
            <a:r>
              <a:rPr lang="en-US" dirty="0" err="1"/>
              <a:t>PFLotran</a:t>
            </a:r>
            <a:r>
              <a:rPr lang="en-US" dirty="0"/>
              <a:t> </a:t>
            </a:r>
          </a:p>
        </p:txBody>
      </p:sp>
      <p:sp>
        <p:nvSpPr>
          <p:cNvPr id="4" name="Header Placeholder 3"/>
          <p:cNvSpPr>
            <a:spLocks noGrp="1"/>
          </p:cNvSpPr>
          <p:nvPr>
            <p:ph type="hdr" sz="quarter" idx="10"/>
          </p:nvPr>
        </p:nvSpPr>
        <p:spPr/>
        <p:txBody>
          <a:bodyPr/>
          <a:lstStyle/>
          <a:p>
            <a:endParaRPr lang="en-US" dirty="0"/>
          </a:p>
        </p:txBody>
      </p:sp>
    </p:spTree>
    <p:extLst>
      <p:ext uri="{BB962C8B-B14F-4D97-AF65-F5344CB8AC3E}">
        <p14:creationId xmlns:p14="http://schemas.microsoft.com/office/powerpoint/2010/main" val="2322338708"/>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lang="en-US" b="1" dirty="0"/>
              <a:t>Thermomechanical response of a heated can</a:t>
            </a:r>
          </a:p>
          <a:p>
            <a:r>
              <a:rPr lang="en-US" dirty="0"/>
              <a:t>Heating of the can drives a decomposition process that pressurizes the can.</a:t>
            </a:r>
          </a:p>
          <a:p>
            <a:r>
              <a:rPr lang="en-US" dirty="0"/>
              <a:t>Background: The above figure shows the can near thermal equilibrium at 700 K. The can starts at room temperature and is heated in a fire. As the heating proceeds, material within the can decomposes and pressurizes the can. The thin wall deforms under pressure and stresses the weld at the top, where the can wall is welded to the lid.</a:t>
            </a:r>
          </a:p>
        </p:txBody>
      </p:sp>
      <p:sp>
        <p:nvSpPr>
          <p:cNvPr id="4" name="Header Placeholder 3"/>
          <p:cNvSpPr>
            <a:spLocks noGrp="1"/>
          </p:cNvSpPr>
          <p:nvPr>
            <p:ph type="hdr" sz="quarter" idx="10"/>
          </p:nvPr>
        </p:nvSpPr>
        <p:spPr/>
        <p:txBody>
          <a:bodyPr/>
          <a:lstStyle/>
          <a:p>
            <a:endParaRPr lang="en-US" dirty="0"/>
          </a:p>
        </p:txBody>
      </p:sp>
    </p:spTree>
    <p:extLst>
      <p:ext uri="{BB962C8B-B14F-4D97-AF65-F5344CB8AC3E}">
        <p14:creationId xmlns:p14="http://schemas.microsoft.com/office/powerpoint/2010/main" val="784200215"/>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Header Placeholder 3"/>
          <p:cNvSpPr>
            <a:spLocks noGrp="1"/>
          </p:cNvSpPr>
          <p:nvPr>
            <p:ph type="hdr" sz="quarter" idx="10"/>
          </p:nvPr>
        </p:nvSpPr>
        <p:spPr/>
        <p:txBody>
          <a:bodyPr/>
          <a:lstStyle/>
          <a:p>
            <a:endParaRPr lang="en-US" dirty="0"/>
          </a:p>
        </p:txBody>
      </p:sp>
    </p:spTree>
    <p:extLst>
      <p:ext uri="{BB962C8B-B14F-4D97-AF65-F5344CB8AC3E}">
        <p14:creationId xmlns:p14="http://schemas.microsoft.com/office/powerpoint/2010/main" val="3061753898"/>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err="1"/>
              <a:t>Albotran</a:t>
            </a:r>
            <a:r>
              <a:rPr lang="en-US" dirty="0"/>
              <a:t> = Albany + </a:t>
            </a:r>
            <a:r>
              <a:rPr lang="en-US" dirty="0" err="1"/>
              <a:t>PFLotran</a:t>
            </a:r>
            <a:r>
              <a:rPr lang="en-US" dirty="0"/>
              <a:t> </a:t>
            </a:r>
          </a:p>
        </p:txBody>
      </p:sp>
      <p:sp>
        <p:nvSpPr>
          <p:cNvPr id="4" name="Header Placeholder 3"/>
          <p:cNvSpPr>
            <a:spLocks noGrp="1"/>
          </p:cNvSpPr>
          <p:nvPr>
            <p:ph type="hdr" sz="quarter" idx="10"/>
          </p:nvPr>
        </p:nvSpPr>
        <p:spPr/>
        <p:txBody>
          <a:bodyPr/>
          <a:lstStyle/>
          <a:p>
            <a:endParaRPr lang="en-US" dirty="0"/>
          </a:p>
        </p:txBody>
      </p:sp>
    </p:spTree>
    <p:extLst>
      <p:ext uri="{BB962C8B-B14F-4D97-AF65-F5344CB8AC3E}">
        <p14:creationId xmlns:p14="http://schemas.microsoft.com/office/powerpoint/2010/main" val="790816034"/>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Header Placeholder 3"/>
          <p:cNvSpPr>
            <a:spLocks noGrp="1"/>
          </p:cNvSpPr>
          <p:nvPr>
            <p:ph type="hdr" sz="quarter" idx="10"/>
          </p:nvPr>
        </p:nvSpPr>
        <p:spPr/>
        <p:txBody>
          <a:bodyPr/>
          <a:lstStyle/>
          <a:p>
            <a:endParaRPr lang="en-US" dirty="0"/>
          </a:p>
        </p:txBody>
      </p:sp>
    </p:spTree>
    <p:extLst>
      <p:ext uri="{BB962C8B-B14F-4D97-AF65-F5344CB8AC3E}">
        <p14:creationId xmlns:p14="http://schemas.microsoft.com/office/powerpoint/2010/main" val="71859268"/>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Header Placeholder 3"/>
          <p:cNvSpPr>
            <a:spLocks noGrp="1"/>
          </p:cNvSpPr>
          <p:nvPr>
            <p:ph type="hdr" sz="quarter" idx="10"/>
          </p:nvPr>
        </p:nvSpPr>
        <p:spPr/>
        <p:txBody>
          <a:bodyPr/>
          <a:lstStyle/>
          <a:p>
            <a:endParaRPr lang="en-US" dirty="0"/>
          </a:p>
        </p:txBody>
      </p:sp>
    </p:spTree>
    <p:extLst>
      <p:ext uri="{BB962C8B-B14F-4D97-AF65-F5344CB8AC3E}">
        <p14:creationId xmlns:p14="http://schemas.microsoft.com/office/powerpoint/2010/main" val="788566709"/>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FIXME: add references </a:t>
            </a:r>
          </a:p>
        </p:txBody>
      </p:sp>
      <p:sp>
        <p:nvSpPr>
          <p:cNvPr id="4" name="Header Placeholder 3"/>
          <p:cNvSpPr>
            <a:spLocks noGrp="1"/>
          </p:cNvSpPr>
          <p:nvPr>
            <p:ph type="hdr" sz="quarter" idx="10"/>
          </p:nvPr>
        </p:nvSpPr>
        <p:spPr/>
        <p:txBody>
          <a:bodyPr/>
          <a:lstStyle/>
          <a:p>
            <a:endParaRPr lang="en-US" dirty="0"/>
          </a:p>
        </p:txBody>
      </p:sp>
    </p:spTree>
    <p:extLst>
      <p:ext uri="{BB962C8B-B14F-4D97-AF65-F5344CB8AC3E}">
        <p14:creationId xmlns:p14="http://schemas.microsoft.com/office/powerpoint/2010/main" val="1424438784"/>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FIXME: add references </a:t>
            </a:r>
          </a:p>
        </p:txBody>
      </p:sp>
      <p:sp>
        <p:nvSpPr>
          <p:cNvPr id="4" name="Header Placeholder 3"/>
          <p:cNvSpPr>
            <a:spLocks noGrp="1"/>
          </p:cNvSpPr>
          <p:nvPr>
            <p:ph type="hdr" sz="quarter" idx="10"/>
          </p:nvPr>
        </p:nvSpPr>
        <p:spPr/>
        <p:txBody>
          <a:bodyPr/>
          <a:lstStyle/>
          <a:p>
            <a:endParaRPr lang="en-US" dirty="0"/>
          </a:p>
        </p:txBody>
      </p:sp>
    </p:spTree>
    <p:extLst>
      <p:ext uri="{BB962C8B-B14F-4D97-AF65-F5344CB8AC3E}">
        <p14:creationId xmlns:p14="http://schemas.microsoft.com/office/powerpoint/2010/main" val="94317927"/>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FIXME: add references </a:t>
            </a:r>
          </a:p>
        </p:txBody>
      </p:sp>
      <p:sp>
        <p:nvSpPr>
          <p:cNvPr id="4" name="Header Placeholder 3"/>
          <p:cNvSpPr>
            <a:spLocks noGrp="1"/>
          </p:cNvSpPr>
          <p:nvPr>
            <p:ph type="hdr" sz="quarter" idx="10"/>
          </p:nvPr>
        </p:nvSpPr>
        <p:spPr/>
        <p:txBody>
          <a:bodyPr/>
          <a:lstStyle/>
          <a:p>
            <a:endParaRPr lang="en-US" dirty="0"/>
          </a:p>
        </p:txBody>
      </p:sp>
    </p:spTree>
    <p:extLst>
      <p:ext uri="{BB962C8B-B14F-4D97-AF65-F5344CB8AC3E}">
        <p14:creationId xmlns:p14="http://schemas.microsoft.com/office/powerpoint/2010/main" val="256561923"/>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FIXME: add move to </a:t>
            </a:r>
            <a:r>
              <a:rPr lang="en-US" dirty="0" err="1"/>
              <a:t>github</a:t>
            </a:r>
            <a:r>
              <a:rPr lang="en-US" dirty="0"/>
              <a:t>? </a:t>
            </a:r>
          </a:p>
        </p:txBody>
      </p:sp>
      <p:sp>
        <p:nvSpPr>
          <p:cNvPr id="4" name="Header Placeholder 3"/>
          <p:cNvSpPr>
            <a:spLocks noGrp="1"/>
          </p:cNvSpPr>
          <p:nvPr>
            <p:ph type="hdr" sz="quarter" idx="10"/>
          </p:nvPr>
        </p:nvSpPr>
        <p:spPr/>
        <p:txBody>
          <a:bodyPr/>
          <a:lstStyle/>
          <a:p>
            <a:endParaRPr lang="en-US" dirty="0"/>
          </a:p>
        </p:txBody>
      </p:sp>
    </p:spTree>
    <p:extLst>
      <p:ext uri="{BB962C8B-B14F-4D97-AF65-F5344CB8AC3E}">
        <p14:creationId xmlns:p14="http://schemas.microsoft.com/office/powerpoint/2010/main" val="1642896551"/>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FIXME: add pictures??</a:t>
            </a:r>
          </a:p>
        </p:txBody>
      </p:sp>
      <p:sp>
        <p:nvSpPr>
          <p:cNvPr id="4" name="Header Placeholder 3"/>
          <p:cNvSpPr>
            <a:spLocks noGrp="1"/>
          </p:cNvSpPr>
          <p:nvPr>
            <p:ph type="hdr" sz="quarter" idx="10"/>
          </p:nvPr>
        </p:nvSpPr>
        <p:spPr/>
        <p:txBody>
          <a:bodyPr/>
          <a:lstStyle/>
          <a:p>
            <a:endParaRPr lang="en-US" dirty="0"/>
          </a:p>
        </p:txBody>
      </p:sp>
    </p:spTree>
    <p:extLst>
      <p:ext uri="{BB962C8B-B14F-4D97-AF65-F5344CB8AC3E}">
        <p14:creationId xmlns:p14="http://schemas.microsoft.com/office/powerpoint/2010/main" val="3428991727"/>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FIXME: make this less dumbed down…; add developers of </a:t>
            </a:r>
            <a:r>
              <a:rPr lang="en-US" dirty="0" err="1"/>
              <a:t>Sacado</a:t>
            </a:r>
            <a:endParaRPr lang="en-US" dirty="0"/>
          </a:p>
        </p:txBody>
      </p:sp>
      <p:sp>
        <p:nvSpPr>
          <p:cNvPr id="4" name="Header Placeholder 3"/>
          <p:cNvSpPr>
            <a:spLocks noGrp="1"/>
          </p:cNvSpPr>
          <p:nvPr>
            <p:ph type="hdr" sz="quarter" idx="10"/>
          </p:nvPr>
        </p:nvSpPr>
        <p:spPr/>
        <p:txBody>
          <a:bodyPr/>
          <a:lstStyle/>
          <a:p>
            <a:endParaRPr lang="en-US" dirty="0"/>
          </a:p>
        </p:txBody>
      </p:sp>
    </p:spTree>
    <p:extLst>
      <p:ext uri="{BB962C8B-B14F-4D97-AF65-F5344CB8AC3E}">
        <p14:creationId xmlns:p14="http://schemas.microsoft.com/office/powerpoint/2010/main" val="272071420"/>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FIXME: add developers of Phalanx</a:t>
            </a:r>
          </a:p>
        </p:txBody>
      </p:sp>
      <p:sp>
        <p:nvSpPr>
          <p:cNvPr id="4" name="Header Placeholder 3"/>
          <p:cNvSpPr>
            <a:spLocks noGrp="1"/>
          </p:cNvSpPr>
          <p:nvPr>
            <p:ph type="hdr" sz="quarter" idx="10"/>
          </p:nvPr>
        </p:nvSpPr>
        <p:spPr/>
        <p:txBody>
          <a:bodyPr/>
          <a:lstStyle/>
          <a:p>
            <a:endParaRPr lang="en-US" dirty="0"/>
          </a:p>
        </p:txBody>
      </p:sp>
    </p:spTree>
    <p:extLst>
      <p:ext uri="{BB962C8B-B14F-4D97-AF65-F5344CB8AC3E}">
        <p14:creationId xmlns:p14="http://schemas.microsoft.com/office/powerpoint/2010/main" val="4287830549"/>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FIXME: add developers of Phalanx</a:t>
            </a:r>
          </a:p>
        </p:txBody>
      </p:sp>
      <p:sp>
        <p:nvSpPr>
          <p:cNvPr id="4" name="Header Placeholder 3"/>
          <p:cNvSpPr>
            <a:spLocks noGrp="1"/>
          </p:cNvSpPr>
          <p:nvPr>
            <p:ph type="hdr" sz="quarter" idx="10"/>
          </p:nvPr>
        </p:nvSpPr>
        <p:spPr/>
        <p:txBody>
          <a:bodyPr/>
          <a:lstStyle/>
          <a:p>
            <a:endParaRPr lang="en-US" dirty="0"/>
          </a:p>
        </p:txBody>
      </p:sp>
    </p:spTree>
    <p:extLst>
      <p:ext uri="{BB962C8B-B14F-4D97-AF65-F5344CB8AC3E}">
        <p14:creationId xmlns:p14="http://schemas.microsoft.com/office/powerpoint/2010/main" val="1303605012"/>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Header Placeholder 3"/>
          <p:cNvSpPr>
            <a:spLocks noGrp="1"/>
          </p:cNvSpPr>
          <p:nvPr>
            <p:ph type="hdr" sz="quarter" idx="10"/>
          </p:nvPr>
        </p:nvSpPr>
        <p:spPr/>
        <p:txBody>
          <a:bodyPr/>
          <a:lstStyle/>
          <a:p>
            <a:endParaRPr lang="en-US" dirty="0"/>
          </a:p>
        </p:txBody>
      </p:sp>
    </p:spTree>
    <p:extLst>
      <p:ext uri="{BB962C8B-B14F-4D97-AF65-F5344CB8AC3E}">
        <p14:creationId xmlns:p14="http://schemas.microsoft.com/office/powerpoint/2010/main" val="352762479"/>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Header Placeholder 3"/>
          <p:cNvSpPr>
            <a:spLocks noGrp="1"/>
          </p:cNvSpPr>
          <p:nvPr>
            <p:ph type="hdr" sz="quarter" idx="10"/>
          </p:nvPr>
        </p:nvSpPr>
        <p:spPr/>
        <p:txBody>
          <a:bodyPr/>
          <a:lstStyle/>
          <a:p>
            <a:endParaRPr lang="en-US" dirty="0"/>
          </a:p>
        </p:txBody>
      </p:sp>
    </p:spTree>
    <p:extLst>
      <p:ext uri="{BB962C8B-B14F-4D97-AF65-F5344CB8AC3E}">
        <p14:creationId xmlns:p14="http://schemas.microsoft.com/office/powerpoint/2010/main" val="3096768413"/>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lang="en-US" dirty="0">
                <a:solidFill>
                  <a:srgbClr val="000000"/>
                </a:solidFill>
                <a:latin typeface="Calibri" panose="020F0502020204030204" pitchFamily="34" charset="0"/>
                <a:ea typeface="Calibri" panose="020F0502020204030204" pitchFamily="34" charset="0"/>
              </a:rPr>
              <a:t>I'll be happy to provide some slides.  Albany is one of the codes that we're using for a new LDRD called Optimization-based Design for Manufacturing.  So far this year we've added the ability to do 'meshless' topology optimization with Albany and Plato Engine.  This allows the user to include arbitrarily many simultaneous load cases (linear thermal/electrical, and linear mechanical) to the design optimization.  The geometry of the boundary conditions (mount and load locations) is included using Constructive Solid Geometry then incorporated in a non-conformal background mesh, so as far as the user is concerned, there's no meshing step.  It's a nice workflow until you get to post-processing since the results are non-conformal as well.  We're working on that now. :)  I can make a few slides that describe the approach and show an example if that fits with your topic.  When would you need the slides by?</a:t>
            </a:r>
            <a:endParaRPr lang="en-US" sz="1100" dirty="0">
              <a:effectLst/>
              <a:latin typeface="Calibri" panose="020F0502020204030204" pitchFamily="34" charset="0"/>
              <a:ea typeface="Calibri" panose="020F0502020204030204" pitchFamily="34" charset="0"/>
            </a:endParaRPr>
          </a:p>
          <a:p>
            <a:endParaRPr lang="en-US" dirty="0"/>
          </a:p>
        </p:txBody>
      </p:sp>
      <p:sp>
        <p:nvSpPr>
          <p:cNvPr id="4" name="Header Placeholder 3"/>
          <p:cNvSpPr>
            <a:spLocks noGrp="1"/>
          </p:cNvSpPr>
          <p:nvPr>
            <p:ph type="hdr" sz="quarter" idx="10"/>
          </p:nvPr>
        </p:nvSpPr>
        <p:spPr/>
        <p:txBody>
          <a:bodyPr/>
          <a:lstStyle/>
          <a:p>
            <a:endParaRPr lang="en-US" dirty="0"/>
          </a:p>
        </p:txBody>
      </p:sp>
    </p:spTree>
    <p:extLst>
      <p:ext uri="{BB962C8B-B14F-4D97-AF65-F5344CB8AC3E}">
        <p14:creationId xmlns:p14="http://schemas.microsoft.com/office/powerpoint/2010/main" val="605495837"/>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lang="en-US" dirty="0">
                <a:solidFill>
                  <a:srgbClr val="000000"/>
                </a:solidFill>
                <a:latin typeface="Calibri" panose="020F0502020204030204" pitchFamily="34" charset="0"/>
                <a:ea typeface="Calibri" panose="020F0502020204030204" pitchFamily="34" charset="0"/>
              </a:rPr>
              <a:t>I'll be happy to provide some slides.  Albany is one of the codes that we're using for a new LDRD called Optimization-based Design for Manufacturing.  So far this year we've added the ability to do 'meshless' topology optimization with Albany and Plato Engine.  This allows the user to include arbitrarily many simultaneous load cases (linear thermal/electrical, and linear mechanical) to the design optimization.  The geometry of the boundary conditions (mount and load locations) is included using Constructive Solid Geometry then incorporated in a non-conformal background mesh, so as far as the user is concerned, there's no meshing step.  It's a nice workflow until you get to post-processing since the results are non-conformal as well.  We're working on that now. :)  I can make a few slides that describe the approach and show an example if that fits with your topic.  When would you need the slides by?</a:t>
            </a:r>
            <a:endParaRPr lang="en-US" sz="1100" dirty="0">
              <a:effectLst/>
              <a:latin typeface="Calibri" panose="020F0502020204030204" pitchFamily="34" charset="0"/>
              <a:ea typeface="Calibri" panose="020F0502020204030204" pitchFamily="34" charset="0"/>
            </a:endParaRPr>
          </a:p>
          <a:p>
            <a:endParaRPr lang="en-US" dirty="0"/>
          </a:p>
        </p:txBody>
      </p:sp>
      <p:sp>
        <p:nvSpPr>
          <p:cNvPr id="4" name="Header Placeholder 3"/>
          <p:cNvSpPr>
            <a:spLocks noGrp="1"/>
          </p:cNvSpPr>
          <p:nvPr>
            <p:ph type="hdr" sz="quarter" idx="10"/>
          </p:nvPr>
        </p:nvSpPr>
        <p:spPr/>
        <p:txBody>
          <a:bodyPr/>
          <a:lstStyle/>
          <a:p>
            <a:endParaRPr lang="en-US" dirty="0"/>
          </a:p>
        </p:txBody>
      </p:sp>
    </p:spTree>
    <p:extLst>
      <p:ext uri="{BB962C8B-B14F-4D97-AF65-F5344CB8AC3E}">
        <p14:creationId xmlns:p14="http://schemas.microsoft.com/office/powerpoint/2010/main" val="449794264"/>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Header Placeholder 3"/>
          <p:cNvSpPr>
            <a:spLocks noGrp="1"/>
          </p:cNvSpPr>
          <p:nvPr>
            <p:ph type="hdr" sz="quarter" idx="10"/>
          </p:nvPr>
        </p:nvSpPr>
        <p:spPr/>
        <p:txBody>
          <a:bodyPr/>
          <a:lstStyle/>
          <a:p>
            <a:endParaRPr lang="en-US" dirty="0"/>
          </a:p>
        </p:txBody>
      </p:sp>
    </p:spTree>
    <p:extLst>
      <p:ext uri="{BB962C8B-B14F-4D97-AF65-F5344CB8AC3E}">
        <p14:creationId xmlns:p14="http://schemas.microsoft.com/office/powerpoint/2010/main" val="3708179005"/>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Header Placeholder 3"/>
          <p:cNvSpPr>
            <a:spLocks noGrp="1"/>
          </p:cNvSpPr>
          <p:nvPr>
            <p:ph type="hdr" sz="quarter" idx="10"/>
          </p:nvPr>
        </p:nvSpPr>
        <p:spPr/>
        <p:txBody>
          <a:bodyPr/>
          <a:lstStyle/>
          <a:p>
            <a:endParaRPr lang="en-US" dirty="0"/>
          </a:p>
        </p:txBody>
      </p:sp>
    </p:spTree>
    <p:extLst>
      <p:ext uri="{BB962C8B-B14F-4D97-AF65-F5344CB8AC3E}">
        <p14:creationId xmlns:p14="http://schemas.microsoft.com/office/powerpoint/2010/main" val="2411565525"/>
      </p:ext>
    </p:extLst>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 </a:t>
            </a:r>
          </a:p>
          <a:p>
            <a:pPr marL="171450" indent="-171450">
              <a:buFontTx/>
              <a:buChar char="-"/>
            </a:pPr>
            <a:r>
              <a:rPr lang="en-US" dirty="0"/>
              <a:t>Is this still ongoing? </a:t>
            </a:r>
          </a:p>
          <a:p>
            <a:pPr marL="171450" indent="-171450">
              <a:buFontTx/>
              <a:buChar char="-"/>
            </a:pPr>
            <a:r>
              <a:rPr lang="en-US" dirty="0"/>
              <a:t>Movies / real applications? </a:t>
            </a:r>
          </a:p>
        </p:txBody>
      </p:sp>
      <p:sp>
        <p:nvSpPr>
          <p:cNvPr id="4" name="Header Placeholder 3"/>
          <p:cNvSpPr>
            <a:spLocks noGrp="1"/>
          </p:cNvSpPr>
          <p:nvPr>
            <p:ph type="hdr" sz="quarter" idx="10"/>
          </p:nvPr>
        </p:nvSpPr>
        <p:spPr/>
        <p:txBody>
          <a:bodyPr/>
          <a:lstStyle/>
          <a:p>
            <a:endParaRPr lang="en-US" dirty="0"/>
          </a:p>
        </p:txBody>
      </p:sp>
    </p:spTree>
    <p:extLst>
      <p:ext uri="{BB962C8B-B14F-4D97-AF65-F5344CB8AC3E}">
        <p14:creationId xmlns:p14="http://schemas.microsoft.com/office/powerpoint/2010/main" val="2443132793"/>
      </p:ext>
    </p:extLst>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lang="en-US" dirty="0"/>
              <a:t> Albany was chosen for its component based design which allows the PFLOTRAN simulation to be integrated in to Albany’s residual minimization as a “first class” evaluator.  The resultant coupling strategy can be viewed as a hybrid of a fully-coupled implicit solver and more loosely coupled iterative-solvers.  Albany allows </a:t>
            </a:r>
            <a:r>
              <a:rPr lang="en-US" dirty="0" err="1"/>
              <a:t>Albotran</a:t>
            </a:r>
            <a:r>
              <a:rPr lang="en-US"/>
              <a:t> to integrate extensive domain expertise in the flow and mechanics solvers without requiring specialized solvers for each.</a:t>
            </a:r>
          </a:p>
          <a:p>
            <a:endParaRPr lang="en-US" dirty="0"/>
          </a:p>
          <a:p>
            <a:pPr marL="171450" indent="-171450">
              <a:buFontTx/>
              <a:buChar char="-"/>
            </a:pPr>
            <a:r>
              <a:rPr lang="en-US" dirty="0"/>
              <a:t>Is this still ongoing? </a:t>
            </a:r>
          </a:p>
          <a:p>
            <a:pPr marL="171450" indent="-171450">
              <a:buFontTx/>
              <a:buChar char="-"/>
            </a:pPr>
            <a:r>
              <a:rPr lang="en-US" dirty="0"/>
              <a:t>Movies / real applications? </a:t>
            </a:r>
          </a:p>
        </p:txBody>
      </p:sp>
      <p:sp>
        <p:nvSpPr>
          <p:cNvPr id="4" name="Header Placeholder 3"/>
          <p:cNvSpPr>
            <a:spLocks noGrp="1"/>
          </p:cNvSpPr>
          <p:nvPr>
            <p:ph type="hdr" sz="quarter" idx="10"/>
          </p:nvPr>
        </p:nvSpPr>
        <p:spPr/>
        <p:txBody>
          <a:bodyPr/>
          <a:lstStyle/>
          <a:p>
            <a:endParaRPr lang="en-US" dirty="0"/>
          </a:p>
        </p:txBody>
      </p:sp>
    </p:spTree>
    <p:extLst>
      <p:ext uri="{BB962C8B-B14F-4D97-AF65-F5344CB8AC3E}">
        <p14:creationId xmlns:p14="http://schemas.microsoft.com/office/powerpoint/2010/main" val="205177244"/>
      </p:ext>
    </p:extLst>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Header Placeholder 3"/>
          <p:cNvSpPr>
            <a:spLocks noGrp="1"/>
          </p:cNvSpPr>
          <p:nvPr>
            <p:ph type="hdr" sz="quarter" idx="10"/>
          </p:nvPr>
        </p:nvSpPr>
        <p:spPr/>
        <p:txBody>
          <a:bodyPr/>
          <a:lstStyle/>
          <a:p>
            <a:endParaRPr lang="en-US" dirty="0"/>
          </a:p>
        </p:txBody>
      </p:sp>
    </p:spTree>
    <p:extLst>
      <p:ext uri="{BB962C8B-B14F-4D97-AF65-F5344CB8AC3E}">
        <p14:creationId xmlns:p14="http://schemas.microsoft.com/office/powerpoint/2010/main" val="3923431690"/>
      </p:ext>
    </p:extLst>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Header Placeholder 3"/>
          <p:cNvSpPr>
            <a:spLocks noGrp="1"/>
          </p:cNvSpPr>
          <p:nvPr>
            <p:ph type="hdr" sz="quarter" idx="10"/>
          </p:nvPr>
        </p:nvSpPr>
        <p:spPr/>
        <p:txBody>
          <a:bodyPr/>
          <a:lstStyle/>
          <a:p>
            <a:endParaRPr lang="en-US" dirty="0"/>
          </a:p>
        </p:txBody>
      </p:sp>
    </p:spTree>
    <p:extLst>
      <p:ext uri="{BB962C8B-B14F-4D97-AF65-F5344CB8AC3E}">
        <p14:creationId xmlns:p14="http://schemas.microsoft.com/office/powerpoint/2010/main" val="3401906793"/>
      </p:ext>
    </p:extLst>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Header Placeholder 3"/>
          <p:cNvSpPr>
            <a:spLocks noGrp="1"/>
          </p:cNvSpPr>
          <p:nvPr>
            <p:ph type="hdr" sz="quarter" idx="10"/>
          </p:nvPr>
        </p:nvSpPr>
        <p:spPr/>
        <p:txBody>
          <a:bodyPr/>
          <a:lstStyle/>
          <a:p>
            <a:endParaRPr lang="en-US" dirty="0"/>
          </a:p>
        </p:txBody>
      </p:sp>
    </p:spTree>
    <p:extLst>
      <p:ext uri="{BB962C8B-B14F-4D97-AF65-F5344CB8AC3E}">
        <p14:creationId xmlns:p14="http://schemas.microsoft.com/office/powerpoint/2010/main" val="3815329267"/>
      </p:ext>
    </p:extLst>
  </p:cSld>
  <p:clrMapOvr>
    <a:masterClrMapping/>
  </p:clrMapOvr>
</p:notes>
</file>

<file path=ppt/slideLayouts/_rels/slideLayout1.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1.xml"/><Relationship Id="rId4" Type="http://schemas.openxmlformats.org/officeDocument/2006/relationships/image" Target="../media/image4.png"/></Relationships>
</file>

<file path=ppt/slideLayouts/_rels/slideLayout2.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3.png"/><Relationship Id="rId1" Type="http://schemas.openxmlformats.org/officeDocument/2006/relationships/slideMaster" Target="../slideMasters/slideMaster1.xml"/><Relationship Id="rId5" Type="http://schemas.openxmlformats.org/officeDocument/2006/relationships/image" Target="../media/image4.png"/><Relationship Id="rId4" Type="http://schemas.openxmlformats.org/officeDocument/2006/relationships/image" Target="../media/image5.png"/></Relationships>
</file>

<file path=ppt/slideLayouts/_rels/slideLayout3.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3.png"/><Relationship Id="rId1" Type="http://schemas.openxmlformats.org/officeDocument/2006/relationships/slideMaster" Target="../slideMasters/slideMaster1.xml"/><Relationship Id="rId6" Type="http://schemas.openxmlformats.org/officeDocument/2006/relationships/image" Target="../media/image4.png"/><Relationship Id="rId5" Type="http://schemas.openxmlformats.org/officeDocument/2006/relationships/image" Target="../media/image1.png"/><Relationship Id="rId4" Type="http://schemas.openxmlformats.org/officeDocument/2006/relationships/image" Target="../media/image6.png"/></Relationships>
</file>

<file path=ppt/slideLayouts/_rels/slideLayout4.xml.rels><?xml version="1.0" encoding="UTF-8" standalone="yes"?>
<Relationships xmlns="http://schemas.openxmlformats.org/package/2006/relationships"><Relationship Id="rId3" Type="http://schemas.openxmlformats.org/officeDocument/2006/relationships/image" Target="../media/image3.png"/><Relationship Id="rId7" Type="http://schemas.openxmlformats.org/officeDocument/2006/relationships/image" Target="../media/image7.png"/><Relationship Id="rId2" Type="http://schemas.openxmlformats.org/officeDocument/2006/relationships/image" Target="../media/image4.png"/><Relationship Id="rId1" Type="http://schemas.openxmlformats.org/officeDocument/2006/relationships/slideMaster" Target="../slideMasters/slideMaster1.xml"/><Relationship Id="rId6" Type="http://schemas.openxmlformats.org/officeDocument/2006/relationships/image" Target="../media/image1.png"/><Relationship Id="rId5" Type="http://schemas.openxmlformats.org/officeDocument/2006/relationships/image" Target="../media/image6.png"/><Relationship Id="rId4" Type="http://schemas.openxmlformats.org/officeDocument/2006/relationships/image" Target="../media/image2.png"/></Relationships>
</file>

<file path=ppt/slideLayouts/_rels/slideLayout5.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2.png"/><Relationship Id="rId1" Type="http://schemas.openxmlformats.org/officeDocument/2006/relationships/slideMaster" Target="../slideMasters/slideMaster1.xml"/><Relationship Id="rId5" Type="http://schemas.openxmlformats.org/officeDocument/2006/relationships/image" Target="../media/image4.png"/><Relationship Id="rId4" Type="http://schemas.openxmlformats.org/officeDocument/2006/relationships/image" Target="../media/image3.png"/></Relationships>
</file>

<file path=ppt/slideLayouts/_rels/slideLayout6.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1.xml"/><Relationship Id="rId6" Type="http://schemas.openxmlformats.org/officeDocument/2006/relationships/image" Target="../media/image7.png"/><Relationship Id="rId5" Type="http://schemas.openxmlformats.org/officeDocument/2006/relationships/image" Target="../media/image9.png"/><Relationship Id="rId4" Type="http://schemas.openxmlformats.org/officeDocument/2006/relationships/image" Target="../media/image4.png"/></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7" name="Rectangle 6"/>
          <p:cNvSpPr/>
          <p:nvPr/>
        </p:nvSpPr>
        <p:spPr>
          <a:xfrm>
            <a:off x="0" y="0"/>
            <a:ext cx="9144000" cy="2514600"/>
          </a:xfrm>
          <a:prstGeom prst="rect">
            <a:avLst/>
          </a:prstGeom>
          <a:solidFill>
            <a:srgbClr val="102E54"/>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pic>
        <p:nvPicPr>
          <p:cNvPr id="10" name="Picture 6" descr="SNL_Stacked_White.png"/>
          <p:cNvPicPr>
            <a:picLocks noChangeAspect="1"/>
          </p:cNvPicPr>
          <p:nvPr/>
        </p:nvPicPr>
        <p:blipFill>
          <a:blip r:embed="rId2"/>
          <a:srcRect/>
          <a:stretch>
            <a:fillRect/>
          </a:stretch>
        </p:blipFill>
        <p:spPr bwMode="auto">
          <a:xfrm>
            <a:off x="6934200" y="1008063"/>
            <a:ext cx="1524000" cy="585787"/>
          </a:xfrm>
          <a:prstGeom prst="rect">
            <a:avLst/>
          </a:prstGeom>
          <a:noFill/>
          <a:ln w="9525">
            <a:noFill/>
            <a:miter lim="800000"/>
            <a:headEnd/>
            <a:tailEnd/>
          </a:ln>
        </p:spPr>
      </p:pic>
      <p:sp>
        <p:nvSpPr>
          <p:cNvPr id="12" name="Rectangle 11"/>
          <p:cNvSpPr/>
          <p:nvPr/>
        </p:nvSpPr>
        <p:spPr>
          <a:xfrm>
            <a:off x="0" y="6553200"/>
            <a:ext cx="9144000" cy="304800"/>
          </a:xfrm>
          <a:prstGeom prst="rect">
            <a:avLst/>
          </a:prstGeom>
          <a:solidFill>
            <a:srgbClr val="9E8C78"/>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pic>
        <p:nvPicPr>
          <p:cNvPr id="16" name="Picture 13" descr="NNSAlogo_Black.jpg"/>
          <p:cNvPicPr>
            <a:picLocks noChangeAspect="1"/>
          </p:cNvPicPr>
          <p:nvPr userDrawn="1"/>
        </p:nvPicPr>
        <p:blipFill>
          <a:blip r:embed="rId3"/>
          <a:srcRect/>
          <a:stretch>
            <a:fillRect/>
          </a:stretch>
        </p:blipFill>
        <p:spPr bwMode="auto">
          <a:xfrm>
            <a:off x="212725" y="6119813"/>
            <a:ext cx="1023938" cy="247650"/>
          </a:xfrm>
          <a:prstGeom prst="rect">
            <a:avLst/>
          </a:prstGeom>
          <a:noFill/>
          <a:ln w="9525">
            <a:noFill/>
            <a:miter lim="800000"/>
            <a:headEnd/>
            <a:tailEnd/>
          </a:ln>
        </p:spPr>
      </p:pic>
      <p:sp>
        <p:nvSpPr>
          <p:cNvPr id="17" name="Rectangle 16"/>
          <p:cNvSpPr/>
          <p:nvPr userDrawn="1"/>
        </p:nvSpPr>
        <p:spPr>
          <a:xfrm>
            <a:off x="0" y="2590800"/>
            <a:ext cx="3768892" cy="1615326"/>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400" dirty="0">
              <a:solidFill>
                <a:schemeClr val="bg1">
                  <a:lumMod val="65000"/>
                </a:schemeClr>
              </a:solidFill>
            </a:endParaRPr>
          </a:p>
        </p:txBody>
      </p:sp>
      <p:sp>
        <p:nvSpPr>
          <p:cNvPr id="18" name="Rectangle 17"/>
          <p:cNvSpPr/>
          <p:nvPr/>
        </p:nvSpPr>
        <p:spPr>
          <a:xfrm>
            <a:off x="3852060" y="2590800"/>
            <a:ext cx="2286000" cy="1615326"/>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9" name="Rectangle 18"/>
          <p:cNvSpPr/>
          <p:nvPr/>
        </p:nvSpPr>
        <p:spPr>
          <a:xfrm>
            <a:off x="6226864" y="2590800"/>
            <a:ext cx="2917136" cy="1615326"/>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2" name="Title 1"/>
          <p:cNvSpPr>
            <a:spLocks noGrp="1"/>
          </p:cNvSpPr>
          <p:nvPr>
            <p:ph type="ctrTitle"/>
          </p:nvPr>
        </p:nvSpPr>
        <p:spPr>
          <a:xfrm>
            <a:off x="920646" y="4260258"/>
            <a:ext cx="7772400" cy="898198"/>
          </a:xfrm>
        </p:spPr>
        <p:txBody>
          <a:bodyPr/>
          <a:lstStyle>
            <a:lvl1pPr algn="r">
              <a:defRPr>
                <a:solidFill>
                  <a:srgbClr val="9D8C78"/>
                </a:solidFill>
              </a:defRPr>
            </a:lvl1pPr>
          </a:lstStyle>
          <a:p>
            <a:r>
              <a:rPr lang="en-US" dirty="0"/>
              <a:t>Click to edit Master title style</a:t>
            </a:r>
          </a:p>
        </p:txBody>
      </p:sp>
      <p:sp>
        <p:nvSpPr>
          <p:cNvPr id="3" name="Subtitle 2"/>
          <p:cNvSpPr>
            <a:spLocks noGrp="1"/>
          </p:cNvSpPr>
          <p:nvPr>
            <p:ph type="subTitle" idx="1"/>
          </p:nvPr>
        </p:nvSpPr>
        <p:spPr>
          <a:xfrm>
            <a:off x="3044352" y="5173652"/>
            <a:ext cx="5641337" cy="593737"/>
          </a:xfrm>
        </p:spPr>
        <p:txBody>
          <a:bodyPr/>
          <a:lstStyle>
            <a:lvl1pPr marL="0" indent="0" algn="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dirty="0"/>
              <a:t>Click to edit Master subtitle style</a:t>
            </a:r>
          </a:p>
        </p:txBody>
      </p:sp>
      <p:sp>
        <p:nvSpPr>
          <p:cNvPr id="31" name="Rectangle 4"/>
          <p:cNvSpPr>
            <a:spLocks noGrp="1" noChangeArrowheads="1"/>
          </p:cNvSpPr>
          <p:nvPr>
            <p:ph type="dt" sz="half" idx="2"/>
          </p:nvPr>
        </p:nvSpPr>
        <p:spPr bwMode="auto">
          <a:xfrm>
            <a:off x="109536" y="4197659"/>
            <a:ext cx="931864" cy="281208"/>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l">
              <a:defRPr sz="1100">
                <a:latin typeface="Calibri"/>
                <a:cs typeface="Calibri"/>
              </a:defRPr>
            </a:lvl1pPr>
          </a:lstStyle>
          <a:p>
            <a:fld id="{E3A661A9-AB95-644B-88B2-9DDC7A23F4F4}" type="datetime1">
              <a:rPr lang="en-US" smtClean="0"/>
              <a:pPr/>
              <a:t>2/27/2019</a:t>
            </a:fld>
            <a:endParaRPr lang="en-US" dirty="0"/>
          </a:p>
        </p:txBody>
      </p:sp>
      <p:pic>
        <p:nvPicPr>
          <p:cNvPr id="32" name="Picture 12" descr="NNSAlogo_Black.jpg"/>
          <p:cNvPicPr>
            <a:picLocks noChangeAspect="1"/>
          </p:cNvPicPr>
          <p:nvPr userDrawn="1"/>
        </p:nvPicPr>
        <p:blipFill>
          <a:blip r:embed="rId4"/>
          <a:stretch>
            <a:fillRect/>
          </a:stretch>
        </p:blipFill>
        <p:spPr bwMode="auto">
          <a:xfrm>
            <a:off x="1380066" y="6115572"/>
            <a:ext cx="850737" cy="276233"/>
          </a:xfrm>
          <a:prstGeom prst="rect">
            <a:avLst/>
          </a:prstGeom>
          <a:noFill/>
          <a:ln w="9525">
            <a:noFill/>
            <a:miter lim="800000"/>
            <a:headEnd/>
            <a:tailEnd/>
          </a:ln>
        </p:spPr>
      </p:pic>
      <p:sp>
        <p:nvSpPr>
          <p:cNvPr id="20" name="TextBox 19"/>
          <p:cNvSpPr txBox="1"/>
          <p:nvPr userDrawn="1"/>
        </p:nvSpPr>
        <p:spPr>
          <a:xfrm>
            <a:off x="3124200" y="6172200"/>
            <a:ext cx="5562600" cy="276999"/>
          </a:xfrm>
          <a:prstGeom prst="rect">
            <a:avLst/>
          </a:prstGeom>
          <a:noFill/>
        </p:spPr>
        <p:txBody>
          <a:bodyPr>
            <a:spAutoFit/>
          </a:bodyPr>
          <a:lstStyle/>
          <a:p>
            <a:r>
              <a:rPr lang="en-US" sz="600" kern="1200" dirty="0">
                <a:solidFill>
                  <a:schemeClr val="tx1"/>
                </a:solidFill>
                <a:effectLst/>
                <a:latin typeface="Arial"/>
                <a:ea typeface="+mn-ea"/>
                <a:cs typeface="Arial"/>
              </a:rPr>
              <a:t>Sandia National Laboratories is a multi-program laboratory managed and operated by Sandia Corporation, a wholly owned subsidiary of Lockheed Martin Corporation, for the U.S. Department of Energy’s National Nuclear Security Administration under contract DE-AC04-94AL85000. </a:t>
            </a:r>
            <a:r>
              <a:rPr lang="en-US" sz="600" kern="1200" dirty="0">
                <a:solidFill>
                  <a:schemeClr val="tx1"/>
                </a:solidFill>
                <a:effectLst/>
                <a:latin typeface="+mn-lt"/>
                <a:ea typeface="+mn-ea"/>
                <a:cs typeface="Arial"/>
              </a:rPr>
              <a:t>SAND2016-5141 C</a:t>
            </a:r>
            <a:endParaRPr lang="en-US" sz="600" kern="1200" dirty="0">
              <a:solidFill>
                <a:schemeClr val="tx1"/>
              </a:solidFill>
              <a:effectLst/>
              <a:latin typeface="Arial"/>
              <a:ea typeface="+mn-ea"/>
              <a:cs typeface="Arial"/>
            </a:endParaRPr>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title" preserve="1">
  <p:cSld name="3_Title Slide">
    <p:spTree>
      <p:nvGrpSpPr>
        <p:cNvPr id="1" name=""/>
        <p:cNvGrpSpPr/>
        <p:nvPr/>
      </p:nvGrpSpPr>
      <p:grpSpPr>
        <a:xfrm>
          <a:off x="0" y="0"/>
          <a:ext cx="0" cy="0"/>
          <a:chOff x="0" y="0"/>
          <a:chExt cx="0" cy="0"/>
        </a:xfrm>
      </p:grpSpPr>
      <p:sp>
        <p:nvSpPr>
          <p:cNvPr id="7" name="Rectangle 6"/>
          <p:cNvSpPr/>
          <p:nvPr userDrawn="1"/>
        </p:nvSpPr>
        <p:spPr>
          <a:xfrm>
            <a:off x="0" y="0"/>
            <a:ext cx="9144000" cy="1593850"/>
          </a:xfrm>
          <a:prstGeom prst="rect">
            <a:avLst/>
          </a:prstGeom>
          <a:solidFill>
            <a:srgbClr val="102E54"/>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sp>
        <p:nvSpPr>
          <p:cNvPr id="12" name="Rectangle 11"/>
          <p:cNvSpPr/>
          <p:nvPr/>
        </p:nvSpPr>
        <p:spPr>
          <a:xfrm>
            <a:off x="0" y="6553200"/>
            <a:ext cx="9144000" cy="304800"/>
          </a:xfrm>
          <a:prstGeom prst="rect">
            <a:avLst/>
          </a:prstGeom>
          <a:solidFill>
            <a:srgbClr val="9E8C78"/>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sp>
        <p:nvSpPr>
          <p:cNvPr id="13" name="Rectangle 12"/>
          <p:cNvSpPr/>
          <p:nvPr/>
        </p:nvSpPr>
        <p:spPr>
          <a:xfrm>
            <a:off x="0" y="6451600"/>
            <a:ext cx="9144000" cy="76200"/>
          </a:xfrm>
          <a:prstGeom prst="rect">
            <a:avLst/>
          </a:prstGeom>
          <a:solidFill>
            <a:srgbClr val="800000"/>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pic>
        <p:nvPicPr>
          <p:cNvPr id="16" name="Picture 13" descr="NNSAlogo_Black.jpg"/>
          <p:cNvPicPr>
            <a:picLocks noChangeAspect="1"/>
          </p:cNvPicPr>
          <p:nvPr/>
        </p:nvPicPr>
        <p:blipFill>
          <a:blip r:embed="rId2"/>
          <a:srcRect/>
          <a:stretch>
            <a:fillRect/>
          </a:stretch>
        </p:blipFill>
        <p:spPr bwMode="auto">
          <a:xfrm>
            <a:off x="212725" y="6119813"/>
            <a:ext cx="1023938" cy="247650"/>
          </a:xfrm>
          <a:prstGeom prst="rect">
            <a:avLst/>
          </a:prstGeom>
          <a:noFill/>
          <a:ln w="9525">
            <a:noFill/>
            <a:miter lim="800000"/>
            <a:headEnd/>
            <a:tailEnd/>
          </a:ln>
        </p:spPr>
      </p:pic>
      <p:sp>
        <p:nvSpPr>
          <p:cNvPr id="17" name="Rectangle 16"/>
          <p:cNvSpPr/>
          <p:nvPr/>
        </p:nvSpPr>
        <p:spPr>
          <a:xfrm>
            <a:off x="0" y="1676633"/>
            <a:ext cx="3768892" cy="1615326"/>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400" dirty="0">
                <a:solidFill>
                  <a:schemeClr val="bg1">
                    <a:lumMod val="65000"/>
                  </a:schemeClr>
                </a:solidFill>
              </a:rPr>
              <a:t>Photos placed in horizontal position </a:t>
            </a:r>
            <a:br>
              <a:rPr lang="en-US" sz="1400" dirty="0">
                <a:solidFill>
                  <a:schemeClr val="bg1">
                    <a:lumMod val="65000"/>
                  </a:schemeClr>
                </a:solidFill>
              </a:rPr>
            </a:br>
            <a:r>
              <a:rPr lang="en-US" sz="1400" dirty="0">
                <a:solidFill>
                  <a:schemeClr val="bg1">
                    <a:lumMod val="65000"/>
                  </a:schemeClr>
                </a:solidFill>
              </a:rPr>
              <a:t>with even amount of white space</a:t>
            </a:r>
            <a:br>
              <a:rPr lang="en-US" sz="1400" dirty="0">
                <a:solidFill>
                  <a:schemeClr val="bg1">
                    <a:lumMod val="65000"/>
                  </a:schemeClr>
                </a:solidFill>
              </a:rPr>
            </a:br>
            <a:r>
              <a:rPr lang="en-US" sz="1400" dirty="0">
                <a:solidFill>
                  <a:schemeClr val="bg1">
                    <a:lumMod val="65000"/>
                  </a:schemeClr>
                </a:solidFill>
              </a:rPr>
              <a:t> between photos and header</a:t>
            </a:r>
          </a:p>
        </p:txBody>
      </p:sp>
      <p:sp>
        <p:nvSpPr>
          <p:cNvPr id="18" name="Rectangle 17"/>
          <p:cNvSpPr/>
          <p:nvPr/>
        </p:nvSpPr>
        <p:spPr>
          <a:xfrm>
            <a:off x="3852060" y="1676633"/>
            <a:ext cx="2286000" cy="1615326"/>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9" name="Rectangle 18"/>
          <p:cNvSpPr/>
          <p:nvPr/>
        </p:nvSpPr>
        <p:spPr>
          <a:xfrm>
            <a:off x="6226864" y="1676633"/>
            <a:ext cx="2917136" cy="1615326"/>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2" name="Title 1"/>
          <p:cNvSpPr>
            <a:spLocks noGrp="1"/>
          </p:cNvSpPr>
          <p:nvPr>
            <p:ph type="ctrTitle"/>
          </p:nvPr>
        </p:nvSpPr>
        <p:spPr>
          <a:xfrm>
            <a:off x="920646" y="3517300"/>
            <a:ext cx="7772400" cy="898198"/>
          </a:xfrm>
        </p:spPr>
        <p:txBody>
          <a:bodyPr/>
          <a:lstStyle>
            <a:lvl1pPr algn="r">
              <a:defRPr>
                <a:solidFill>
                  <a:srgbClr val="9D8C78"/>
                </a:solidFill>
              </a:defRPr>
            </a:lvl1pPr>
          </a:lstStyle>
          <a:p>
            <a:r>
              <a:rPr lang="en-US" dirty="0"/>
              <a:t>Click to edit Master title style</a:t>
            </a:r>
          </a:p>
        </p:txBody>
      </p:sp>
      <p:sp>
        <p:nvSpPr>
          <p:cNvPr id="3" name="Subtitle 2"/>
          <p:cNvSpPr>
            <a:spLocks noGrp="1"/>
          </p:cNvSpPr>
          <p:nvPr>
            <p:ph type="subTitle" idx="1"/>
          </p:nvPr>
        </p:nvSpPr>
        <p:spPr>
          <a:xfrm>
            <a:off x="3044352" y="4430694"/>
            <a:ext cx="5641337" cy="593737"/>
          </a:xfrm>
        </p:spPr>
        <p:txBody>
          <a:bodyPr/>
          <a:lstStyle>
            <a:lvl1pPr marL="0" indent="0" algn="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a:t>Click to edit Master subtitle style</a:t>
            </a:r>
            <a:endParaRPr lang="en-US" dirty="0"/>
          </a:p>
        </p:txBody>
      </p:sp>
      <p:pic>
        <p:nvPicPr>
          <p:cNvPr id="21" name="Picture 6" descr="SNL_Stacked_White.png"/>
          <p:cNvPicPr>
            <a:picLocks noChangeAspect="1"/>
          </p:cNvPicPr>
          <p:nvPr userDrawn="1"/>
        </p:nvPicPr>
        <p:blipFill>
          <a:blip r:embed="rId3"/>
          <a:srcRect/>
          <a:stretch>
            <a:fillRect/>
          </a:stretch>
        </p:blipFill>
        <p:spPr bwMode="auto">
          <a:xfrm>
            <a:off x="6934200" y="533559"/>
            <a:ext cx="1524000" cy="585787"/>
          </a:xfrm>
          <a:prstGeom prst="rect">
            <a:avLst/>
          </a:prstGeom>
          <a:noFill/>
          <a:ln w="9525">
            <a:noFill/>
            <a:miter lim="800000"/>
            <a:headEnd/>
            <a:tailEnd/>
          </a:ln>
        </p:spPr>
      </p:pic>
      <p:pic>
        <p:nvPicPr>
          <p:cNvPr id="22" name="Picture 7" descr="SNL_Motto.png"/>
          <p:cNvPicPr>
            <a:picLocks noChangeAspect="1"/>
          </p:cNvPicPr>
          <p:nvPr userDrawn="1"/>
        </p:nvPicPr>
        <p:blipFill>
          <a:blip r:embed="rId4"/>
          <a:srcRect/>
          <a:stretch>
            <a:fillRect/>
          </a:stretch>
        </p:blipFill>
        <p:spPr bwMode="auto">
          <a:xfrm>
            <a:off x="1227138" y="711359"/>
            <a:ext cx="5394325" cy="304800"/>
          </a:xfrm>
          <a:prstGeom prst="rect">
            <a:avLst/>
          </a:prstGeom>
          <a:noFill/>
          <a:ln w="9525">
            <a:noFill/>
            <a:miter lim="800000"/>
            <a:headEnd/>
            <a:tailEnd/>
          </a:ln>
        </p:spPr>
      </p:pic>
      <p:sp>
        <p:nvSpPr>
          <p:cNvPr id="32" name="Rectangle 4"/>
          <p:cNvSpPr>
            <a:spLocks noGrp="1" noChangeArrowheads="1"/>
          </p:cNvSpPr>
          <p:nvPr>
            <p:ph type="dt" sz="half" idx="2"/>
          </p:nvPr>
        </p:nvSpPr>
        <p:spPr bwMode="auto">
          <a:xfrm>
            <a:off x="6934199" y="5797079"/>
            <a:ext cx="1751489" cy="322734"/>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100">
                <a:latin typeface="Calibri"/>
                <a:cs typeface="Calibri"/>
              </a:defRPr>
            </a:lvl1pPr>
          </a:lstStyle>
          <a:p>
            <a:fld id="{1B799630-9E30-DE4D-BE8D-4E9CA304B925}" type="datetime1">
              <a:rPr lang="en-US" smtClean="0"/>
              <a:pPr/>
              <a:t>2/27/2019</a:t>
            </a:fld>
            <a:endParaRPr lang="en-US" dirty="0"/>
          </a:p>
        </p:txBody>
      </p:sp>
      <p:pic>
        <p:nvPicPr>
          <p:cNvPr id="20" name="Picture 12" descr="NNSAlogo_Black.jpg"/>
          <p:cNvPicPr>
            <a:picLocks noChangeAspect="1"/>
          </p:cNvPicPr>
          <p:nvPr userDrawn="1"/>
        </p:nvPicPr>
        <p:blipFill>
          <a:blip r:embed="rId5"/>
          <a:stretch>
            <a:fillRect/>
          </a:stretch>
        </p:blipFill>
        <p:spPr bwMode="auto">
          <a:xfrm>
            <a:off x="1380066" y="6115572"/>
            <a:ext cx="850737" cy="276233"/>
          </a:xfrm>
          <a:prstGeom prst="rect">
            <a:avLst/>
          </a:prstGeom>
          <a:noFill/>
          <a:ln w="9525">
            <a:noFill/>
            <a:miter lim="800000"/>
            <a:headEnd/>
            <a:tailEnd/>
          </a:ln>
        </p:spPr>
      </p:pic>
      <p:sp>
        <p:nvSpPr>
          <p:cNvPr id="23" name="TextBox 22"/>
          <p:cNvSpPr txBox="1"/>
          <p:nvPr userDrawn="1"/>
        </p:nvSpPr>
        <p:spPr>
          <a:xfrm>
            <a:off x="3124200" y="6172200"/>
            <a:ext cx="5562600" cy="276999"/>
          </a:xfrm>
          <a:prstGeom prst="rect">
            <a:avLst/>
          </a:prstGeom>
          <a:noFill/>
        </p:spPr>
        <p:txBody>
          <a:bodyPr>
            <a:spAutoFit/>
          </a:bodyPr>
          <a:lstStyle/>
          <a:p>
            <a:r>
              <a:rPr lang="en-US" sz="600" kern="1200" dirty="0">
                <a:solidFill>
                  <a:schemeClr val="tx1"/>
                </a:solidFill>
                <a:effectLst/>
                <a:latin typeface="Arial"/>
                <a:ea typeface="+mn-ea"/>
                <a:cs typeface="Arial"/>
              </a:rPr>
              <a:t>Sandia National Laboratories is a multi-program laboratory managed and operated by Sandia Corporation, a wholly owned subsidiary of Lockheed Martin Corporation, for the U.S. Department of Energy’s National Nuclear Security Administration under contract DE-AC04-</a:t>
            </a:r>
            <a:r>
              <a:rPr lang="en-US" sz="600" kern="1200" dirty="0">
                <a:solidFill>
                  <a:schemeClr val="tx1"/>
                </a:solidFill>
                <a:effectLst/>
                <a:latin typeface="+mn-lt"/>
                <a:ea typeface="+mn-ea"/>
                <a:cs typeface="Arial"/>
              </a:rPr>
              <a:t>94AL85000. SAND2015-9220</a:t>
            </a:r>
            <a:r>
              <a:rPr lang="en-US" sz="600" kern="1200" baseline="0" dirty="0">
                <a:solidFill>
                  <a:schemeClr val="tx1"/>
                </a:solidFill>
                <a:effectLst/>
                <a:latin typeface="+mn-lt"/>
                <a:ea typeface="+mn-ea"/>
                <a:cs typeface="Arial"/>
              </a:rPr>
              <a:t> C</a:t>
            </a:r>
            <a:endParaRPr lang="en-US" sz="600" kern="1200" dirty="0">
              <a:solidFill>
                <a:schemeClr val="tx1"/>
              </a:solidFill>
              <a:effectLst/>
              <a:latin typeface="Arial"/>
              <a:ea typeface="+mn-ea"/>
              <a:cs typeface="Arial"/>
            </a:endParaRPr>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title" preserve="1">
  <p:cSld name="1_Title Slide">
    <p:spTree>
      <p:nvGrpSpPr>
        <p:cNvPr id="1" name=""/>
        <p:cNvGrpSpPr/>
        <p:nvPr/>
      </p:nvGrpSpPr>
      <p:grpSpPr>
        <a:xfrm>
          <a:off x="0" y="0"/>
          <a:ext cx="0" cy="0"/>
          <a:chOff x="0" y="0"/>
          <a:chExt cx="0" cy="0"/>
        </a:xfrm>
      </p:grpSpPr>
      <p:sp>
        <p:nvSpPr>
          <p:cNvPr id="34" name="Rectangle 33"/>
          <p:cNvSpPr/>
          <p:nvPr userDrawn="1"/>
        </p:nvSpPr>
        <p:spPr>
          <a:xfrm>
            <a:off x="0" y="0"/>
            <a:ext cx="9144000" cy="6612473"/>
          </a:xfrm>
          <a:prstGeom prst="rect">
            <a:avLst/>
          </a:prstGeom>
          <a:solidFill>
            <a:schemeClr val="bg1"/>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2" name="Rectangle 11"/>
          <p:cNvSpPr/>
          <p:nvPr/>
        </p:nvSpPr>
        <p:spPr>
          <a:xfrm>
            <a:off x="0" y="6553200"/>
            <a:ext cx="9144000" cy="304800"/>
          </a:xfrm>
          <a:prstGeom prst="rect">
            <a:avLst/>
          </a:prstGeom>
          <a:solidFill>
            <a:srgbClr val="9E8C78"/>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sp>
        <p:nvSpPr>
          <p:cNvPr id="13" name="Rectangle 12"/>
          <p:cNvSpPr/>
          <p:nvPr userDrawn="1"/>
        </p:nvSpPr>
        <p:spPr>
          <a:xfrm>
            <a:off x="0" y="6451600"/>
            <a:ext cx="9144000" cy="76200"/>
          </a:xfrm>
          <a:prstGeom prst="rect">
            <a:avLst/>
          </a:prstGeom>
          <a:solidFill>
            <a:srgbClr val="800000"/>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pic>
        <p:nvPicPr>
          <p:cNvPr id="16" name="Picture 13" descr="NNSAlogo_Black.jpg"/>
          <p:cNvPicPr>
            <a:picLocks noChangeAspect="1"/>
          </p:cNvPicPr>
          <p:nvPr/>
        </p:nvPicPr>
        <p:blipFill>
          <a:blip r:embed="rId2"/>
          <a:srcRect/>
          <a:stretch>
            <a:fillRect/>
          </a:stretch>
        </p:blipFill>
        <p:spPr bwMode="auto">
          <a:xfrm>
            <a:off x="212725" y="6119813"/>
            <a:ext cx="1023938" cy="247650"/>
          </a:xfrm>
          <a:prstGeom prst="rect">
            <a:avLst/>
          </a:prstGeom>
          <a:noFill/>
          <a:ln w="9525">
            <a:noFill/>
            <a:miter lim="800000"/>
            <a:headEnd/>
            <a:tailEnd/>
          </a:ln>
        </p:spPr>
      </p:pic>
      <p:sp>
        <p:nvSpPr>
          <p:cNvPr id="17" name="Rectangle 16"/>
          <p:cNvSpPr/>
          <p:nvPr/>
        </p:nvSpPr>
        <p:spPr>
          <a:xfrm>
            <a:off x="0" y="1456267"/>
            <a:ext cx="3768892" cy="1835692"/>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400" dirty="0">
                <a:solidFill>
                  <a:schemeClr val="bg1">
                    <a:lumMod val="65000"/>
                  </a:schemeClr>
                </a:solidFill>
              </a:rPr>
              <a:t>Photos placed in horizontal position </a:t>
            </a:r>
            <a:br>
              <a:rPr lang="en-US" sz="1400" dirty="0">
                <a:solidFill>
                  <a:schemeClr val="bg1">
                    <a:lumMod val="65000"/>
                  </a:schemeClr>
                </a:solidFill>
              </a:rPr>
            </a:br>
            <a:r>
              <a:rPr lang="en-US" sz="1400" dirty="0">
                <a:solidFill>
                  <a:schemeClr val="bg1">
                    <a:lumMod val="65000"/>
                  </a:schemeClr>
                </a:solidFill>
              </a:rPr>
              <a:t>with even amount of white space</a:t>
            </a:r>
            <a:br>
              <a:rPr lang="en-US" sz="1400" dirty="0">
                <a:solidFill>
                  <a:schemeClr val="bg1">
                    <a:lumMod val="65000"/>
                  </a:schemeClr>
                </a:solidFill>
              </a:rPr>
            </a:br>
            <a:r>
              <a:rPr lang="en-US" sz="1400" dirty="0">
                <a:solidFill>
                  <a:schemeClr val="bg1">
                    <a:lumMod val="65000"/>
                  </a:schemeClr>
                </a:solidFill>
              </a:rPr>
              <a:t> between photos and header</a:t>
            </a:r>
          </a:p>
        </p:txBody>
      </p:sp>
      <p:sp>
        <p:nvSpPr>
          <p:cNvPr id="18" name="Rectangle 17"/>
          <p:cNvSpPr/>
          <p:nvPr/>
        </p:nvSpPr>
        <p:spPr>
          <a:xfrm>
            <a:off x="3852060" y="1456267"/>
            <a:ext cx="2286000" cy="1835692"/>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9" name="Rectangle 18"/>
          <p:cNvSpPr/>
          <p:nvPr/>
        </p:nvSpPr>
        <p:spPr>
          <a:xfrm>
            <a:off x="6226864" y="1456267"/>
            <a:ext cx="2917136" cy="1835692"/>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2" name="Title 1"/>
          <p:cNvSpPr>
            <a:spLocks noGrp="1"/>
          </p:cNvSpPr>
          <p:nvPr>
            <p:ph type="ctrTitle"/>
          </p:nvPr>
        </p:nvSpPr>
        <p:spPr>
          <a:xfrm>
            <a:off x="920646" y="3678173"/>
            <a:ext cx="7772400" cy="898198"/>
          </a:xfrm>
        </p:spPr>
        <p:txBody>
          <a:bodyPr/>
          <a:lstStyle>
            <a:lvl1pPr algn="r">
              <a:defRPr>
                <a:solidFill>
                  <a:srgbClr val="9D8C78"/>
                </a:solidFill>
              </a:defRPr>
            </a:lvl1pPr>
          </a:lstStyle>
          <a:p>
            <a:r>
              <a:rPr lang="en-US" dirty="0"/>
              <a:t>Click to edit Master title style</a:t>
            </a:r>
          </a:p>
        </p:txBody>
      </p:sp>
      <p:sp>
        <p:nvSpPr>
          <p:cNvPr id="3" name="Subtitle 2"/>
          <p:cNvSpPr>
            <a:spLocks noGrp="1"/>
          </p:cNvSpPr>
          <p:nvPr>
            <p:ph type="subTitle" idx="1"/>
          </p:nvPr>
        </p:nvSpPr>
        <p:spPr>
          <a:xfrm>
            <a:off x="3044352" y="4591567"/>
            <a:ext cx="5641337" cy="593737"/>
          </a:xfrm>
        </p:spPr>
        <p:txBody>
          <a:bodyPr/>
          <a:lstStyle>
            <a:lvl1pPr marL="0" indent="0" algn="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a:t>Click to edit Master subtitle style</a:t>
            </a:r>
            <a:endParaRPr lang="en-US" dirty="0"/>
          </a:p>
        </p:txBody>
      </p:sp>
      <p:pic>
        <p:nvPicPr>
          <p:cNvPr id="21" name="Picture 6" descr="SNL_Stacked_White.png"/>
          <p:cNvPicPr>
            <a:picLocks noChangeAspect="1"/>
          </p:cNvPicPr>
          <p:nvPr userDrawn="1"/>
        </p:nvPicPr>
        <p:blipFill>
          <a:blip r:embed="rId3"/>
          <a:srcRect/>
          <a:stretch>
            <a:fillRect/>
          </a:stretch>
        </p:blipFill>
        <p:spPr bwMode="auto">
          <a:xfrm>
            <a:off x="6934200" y="533559"/>
            <a:ext cx="1524000" cy="585787"/>
          </a:xfrm>
          <a:prstGeom prst="rect">
            <a:avLst/>
          </a:prstGeom>
          <a:noFill/>
          <a:ln w="9525">
            <a:noFill/>
            <a:miter lim="800000"/>
            <a:headEnd/>
            <a:tailEnd/>
          </a:ln>
        </p:spPr>
      </p:pic>
      <p:pic>
        <p:nvPicPr>
          <p:cNvPr id="22" name="Picture 7" descr="SNL_Motto.png"/>
          <p:cNvPicPr>
            <a:picLocks noChangeAspect="1"/>
          </p:cNvPicPr>
          <p:nvPr userDrawn="1"/>
        </p:nvPicPr>
        <p:blipFill>
          <a:blip r:embed="rId4"/>
          <a:stretch>
            <a:fillRect/>
          </a:stretch>
        </p:blipFill>
        <p:spPr bwMode="auto">
          <a:xfrm>
            <a:off x="1227748" y="601288"/>
            <a:ext cx="5393104" cy="304800"/>
          </a:xfrm>
          <a:prstGeom prst="rect">
            <a:avLst/>
          </a:prstGeom>
          <a:noFill/>
          <a:ln w="9525">
            <a:noFill/>
            <a:miter lim="800000"/>
            <a:headEnd/>
            <a:tailEnd/>
          </a:ln>
        </p:spPr>
      </p:pic>
      <p:sp>
        <p:nvSpPr>
          <p:cNvPr id="32" name="Rectangle 4"/>
          <p:cNvSpPr>
            <a:spLocks noGrp="1" noChangeArrowheads="1"/>
          </p:cNvSpPr>
          <p:nvPr>
            <p:ph type="dt" sz="half" idx="2"/>
          </p:nvPr>
        </p:nvSpPr>
        <p:spPr bwMode="auto">
          <a:xfrm>
            <a:off x="6934199" y="5797079"/>
            <a:ext cx="1751489" cy="322734"/>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100">
                <a:latin typeface="Calibri"/>
                <a:cs typeface="Calibri"/>
              </a:defRPr>
            </a:lvl1pPr>
          </a:lstStyle>
          <a:p>
            <a:fld id="{504244A8-8889-154D-9568-D8C635C53E9B}" type="datetime1">
              <a:rPr lang="en-US" smtClean="0"/>
              <a:pPr/>
              <a:t>2/27/2019</a:t>
            </a:fld>
            <a:endParaRPr lang="en-US" dirty="0"/>
          </a:p>
        </p:txBody>
      </p:sp>
      <p:pic>
        <p:nvPicPr>
          <p:cNvPr id="33" name="Picture 8" descr="SNL_color_stack.png"/>
          <p:cNvPicPr>
            <a:picLocks noChangeAspect="1"/>
          </p:cNvPicPr>
          <p:nvPr userDrawn="1"/>
        </p:nvPicPr>
        <p:blipFill>
          <a:blip r:embed="rId5"/>
          <a:srcRect/>
          <a:stretch>
            <a:fillRect/>
          </a:stretch>
        </p:blipFill>
        <p:spPr bwMode="auto">
          <a:xfrm>
            <a:off x="6934201" y="408000"/>
            <a:ext cx="1524000" cy="669011"/>
          </a:xfrm>
          <a:prstGeom prst="rect">
            <a:avLst/>
          </a:prstGeom>
          <a:noFill/>
          <a:ln w="9525">
            <a:noFill/>
            <a:miter lim="800000"/>
            <a:headEnd/>
            <a:tailEnd/>
          </a:ln>
        </p:spPr>
      </p:pic>
      <p:sp>
        <p:nvSpPr>
          <p:cNvPr id="36" name="Rectangle 35"/>
          <p:cNvSpPr/>
          <p:nvPr userDrawn="1"/>
        </p:nvSpPr>
        <p:spPr>
          <a:xfrm>
            <a:off x="0" y="3369731"/>
            <a:ext cx="9144000" cy="397933"/>
          </a:xfrm>
          <a:prstGeom prst="rect">
            <a:avLst/>
          </a:prstGeom>
          <a:solidFill>
            <a:srgbClr val="102E54"/>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pic>
        <p:nvPicPr>
          <p:cNvPr id="37" name="Picture 12" descr="NNSAlogo_Black.jpg"/>
          <p:cNvPicPr>
            <a:picLocks noChangeAspect="1"/>
          </p:cNvPicPr>
          <p:nvPr userDrawn="1"/>
        </p:nvPicPr>
        <p:blipFill>
          <a:blip r:embed="rId6"/>
          <a:stretch>
            <a:fillRect/>
          </a:stretch>
        </p:blipFill>
        <p:spPr bwMode="auto">
          <a:xfrm>
            <a:off x="1380066" y="6115572"/>
            <a:ext cx="850737" cy="276233"/>
          </a:xfrm>
          <a:prstGeom prst="rect">
            <a:avLst/>
          </a:prstGeom>
          <a:noFill/>
          <a:ln w="9525">
            <a:noFill/>
            <a:miter lim="800000"/>
            <a:headEnd/>
            <a:tailEnd/>
          </a:ln>
        </p:spPr>
      </p:pic>
      <p:sp>
        <p:nvSpPr>
          <p:cNvPr id="20" name="TextBox 19"/>
          <p:cNvSpPr txBox="1"/>
          <p:nvPr userDrawn="1"/>
        </p:nvSpPr>
        <p:spPr>
          <a:xfrm>
            <a:off x="3124200" y="6172200"/>
            <a:ext cx="5562600" cy="276999"/>
          </a:xfrm>
          <a:prstGeom prst="rect">
            <a:avLst/>
          </a:prstGeom>
          <a:noFill/>
        </p:spPr>
        <p:txBody>
          <a:bodyPr>
            <a:spAutoFit/>
          </a:bodyPr>
          <a:lstStyle/>
          <a:p>
            <a:r>
              <a:rPr lang="en-US" sz="600" kern="1200" dirty="0">
                <a:solidFill>
                  <a:schemeClr val="tx1"/>
                </a:solidFill>
                <a:effectLst/>
                <a:latin typeface="Arial"/>
                <a:ea typeface="+mn-ea"/>
                <a:cs typeface="Arial"/>
              </a:rPr>
              <a:t>Sandia National Laboratories is a multi-program laboratory managed and operated by Sandia Corporation, a wholly owned subsidiary of Lockheed Martin Corporation, for the U.S. Department of Energy’s National Nuclear Security Administration under contract DE-AC04-94AL85000. SAND NO. 2011-XXXXP</a:t>
            </a:r>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itle" preserve="1">
  <p:cSld name="4_Title Slide">
    <p:spTree>
      <p:nvGrpSpPr>
        <p:cNvPr id="1" name=""/>
        <p:cNvGrpSpPr/>
        <p:nvPr/>
      </p:nvGrpSpPr>
      <p:grpSpPr>
        <a:xfrm>
          <a:off x="0" y="0"/>
          <a:ext cx="0" cy="0"/>
          <a:chOff x="0" y="0"/>
          <a:chExt cx="0" cy="0"/>
        </a:xfrm>
      </p:grpSpPr>
      <p:sp>
        <p:nvSpPr>
          <p:cNvPr id="34" name="Rectangle 33"/>
          <p:cNvSpPr/>
          <p:nvPr userDrawn="1"/>
        </p:nvSpPr>
        <p:spPr>
          <a:xfrm>
            <a:off x="0" y="0"/>
            <a:ext cx="9144000" cy="6612473"/>
          </a:xfrm>
          <a:prstGeom prst="rect">
            <a:avLst/>
          </a:prstGeom>
          <a:solidFill>
            <a:schemeClr val="bg1"/>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23" name="Rectangle 22"/>
          <p:cNvSpPr/>
          <p:nvPr userDrawn="1"/>
        </p:nvSpPr>
        <p:spPr>
          <a:xfrm>
            <a:off x="0" y="3369731"/>
            <a:ext cx="9144000" cy="3089807"/>
          </a:xfrm>
          <a:prstGeom prst="rect">
            <a:avLst/>
          </a:prstGeom>
          <a:solidFill>
            <a:srgbClr val="9E8C78"/>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sp>
        <p:nvSpPr>
          <p:cNvPr id="12" name="Rectangle 11"/>
          <p:cNvSpPr/>
          <p:nvPr/>
        </p:nvSpPr>
        <p:spPr>
          <a:xfrm>
            <a:off x="0" y="6553200"/>
            <a:ext cx="9144000" cy="304800"/>
          </a:xfrm>
          <a:prstGeom prst="rect">
            <a:avLst/>
          </a:prstGeom>
          <a:solidFill>
            <a:srgbClr val="30A6CD"/>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sp>
        <p:nvSpPr>
          <p:cNvPr id="13" name="Rectangle 12"/>
          <p:cNvSpPr/>
          <p:nvPr/>
        </p:nvSpPr>
        <p:spPr>
          <a:xfrm>
            <a:off x="0" y="6451600"/>
            <a:ext cx="9144000" cy="76200"/>
          </a:xfrm>
          <a:prstGeom prst="rect">
            <a:avLst/>
          </a:prstGeom>
          <a:solidFill>
            <a:srgbClr val="800000"/>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pic>
        <p:nvPicPr>
          <p:cNvPr id="15" name="Picture 12" descr="NNSAlogo_Black.jpg"/>
          <p:cNvPicPr>
            <a:picLocks noChangeAspect="1"/>
          </p:cNvPicPr>
          <p:nvPr/>
        </p:nvPicPr>
        <p:blipFill>
          <a:blip r:embed="rId2"/>
          <a:stretch>
            <a:fillRect/>
          </a:stretch>
        </p:blipFill>
        <p:spPr bwMode="auto">
          <a:xfrm>
            <a:off x="1380066" y="6115572"/>
            <a:ext cx="850737" cy="276233"/>
          </a:xfrm>
          <a:prstGeom prst="rect">
            <a:avLst/>
          </a:prstGeom>
          <a:noFill/>
          <a:ln w="9525">
            <a:noFill/>
            <a:miter lim="800000"/>
            <a:headEnd/>
            <a:tailEnd/>
          </a:ln>
        </p:spPr>
      </p:pic>
      <p:pic>
        <p:nvPicPr>
          <p:cNvPr id="16" name="Picture 13" descr="NNSAlogo_Black.jpg"/>
          <p:cNvPicPr>
            <a:picLocks noChangeAspect="1"/>
          </p:cNvPicPr>
          <p:nvPr/>
        </p:nvPicPr>
        <p:blipFill>
          <a:blip r:embed="rId3"/>
          <a:srcRect/>
          <a:stretch>
            <a:fillRect/>
          </a:stretch>
        </p:blipFill>
        <p:spPr bwMode="auto">
          <a:xfrm>
            <a:off x="212725" y="6119813"/>
            <a:ext cx="1023938" cy="247650"/>
          </a:xfrm>
          <a:prstGeom prst="rect">
            <a:avLst/>
          </a:prstGeom>
          <a:noFill/>
          <a:ln w="9525">
            <a:noFill/>
            <a:miter lim="800000"/>
            <a:headEnd/>
            <a:tailEnd/>
          </a:ln>
        </p:spPr>
      </p:pic>
      <p:sp>
        <p:nvSpPr>
          <p:cNvPr id="17" name="Rectangle 16"/>
          <p:cNvSpPr/>
          <p:nvPr/>
        </p:nvSpPr>
        <p:spPr>
          <a:xfrm>
            <a:off x="0" y="1456267"/>
            <a:ext cx="3768892" cy="1835692"/>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400" dirty="0">
                <a:solidFill>
                  <a:schemeClr val="bg1">
                    <a:lumMod val="65000"/>
                  </a:schemeClr>
                </a:solidFill>
              </a:rPr>
              <a:t>Photos placed in horizontal position </a:t>
            </a:r>
            <a:br>
              <a:rPr lang="en-US" sz="1400" dirty="0">
                <a:solidFill>
                  <a:schemeClr val="bg1">
                    <a:lumMod val="65000"/>
                  </a:schemeClr>
                </a:solidFill>
              </a:rPr>
            </a:br>
            <a:r>
              <a:rPr lang="en-US" sz="1400" dirty="0">
                <a:solidFill>
                  <a:schemeClr val="bg1">
                    <a:lumMod val="65000"/>
                  </a:schemeClr>
                </a:solidFill>
              </a:rPr>
              <a:t>with even amount of white space</a:t>
            </a:r>
            <a:br>
              <a:rPr lang="en-US" sz="1400" dirty="0">
                <a:solidFill>
                  <a:schemeClr val="bg1">
                    <a:lumMod val="65000"/>
                  </a:schemeClr>
                </a:solidFill>
              </a:rPr>
            </a:br>
            <a:r>
              <a:rPr lang="en-US" sz="1400" dirty="0">
                <a:solidFill>
                  <a:schemeClr val="bg1">
                    <a:lumMod val="65000"/>
                  </a:schemeClr>
                </a:solidFill>
              </a:rPr>
              <a:t> between photos and header</a:t>
            </a:r>
          </a:p>
        </p:txBody>
      </p:sp>
      <p:sp>
        <p:nvSpPr>
          <p:cNvPr id="18" name="Rectangle 17"/>
          <p:cNvSpPr/>
          <p:nvPr/>
        </p:nvSpPr>
        <p:spPr>
          <a:xfrm>
            <a:off x="3852060" y="1456267"/>
            <a:ext cx="2286000" cy="1835692"/>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9" name="Rectangle 18"/>
          <p:cNvSpPr/>
          <p:nvPr/>
        </p:nvSpPr>
        <p:spPr>
          <a:xfrm>
            <a:off x="6226864" y="1456267"/>
            <a:ext cx="2917136" cy="1835692"/>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2" name="Title 1"/>
          <p:cNvSpPr>
            <a:spLocks noGrp="1"/>
          </p:cNvSpPr>
          <p:nvPr>
            <p:ph type="ctrTitle"/>
          </p:nvPr>
        </p:nvSpPr>
        <p:spPr>
          <a:xfrm>
            <a:off x="920646" y="3678173"/>
            <a:ext cx="7772400" cy="898198"/>
          </a:xfrm>
        </p:spPr>
        <p:txBody>
          <a:bodyPr/>
          <a:lstStyle>
            <a:lvl1pPr algn="r">
              <a:defRPr>
                <a:solidFill>
                  <a:srgbClr val="FFFFFF"/>
                </a:solidFill>
              </a:defRPr>
            </a:lvl1pPr>
          </a:lstStyle>
          <a:p>
            <a:r>
              <a:rPr lang="en-US" dirty="0"/>
              <a:t>Click to edit Master title style</a:t>
            </a:r>
          </a:p>
        </p:txBody>
      </p:sp>
      <p:sp>
        <p:nvSpPr>
          <p:cNvPr id="3" name="Subtitle 2"/>
          <p:cNvSpPr>
            <a:spLocks noGrp="1"/>
          </p:cNvSpPr>
          <p:nvPr>
            <p:ph type="subTitle" idx="1"/>
          </p:nvPr>
        </p:nvSpPr>
        <p:spPr>
          <a:xfrm>
            <a:off x="3044352" y="4591567"/>
            <a:ext cx="5641337" cy="593737"/>
          </a:xfrm>
        </p:spPr>
        <p:txBody>
          <a:bodyPr/>
          <a:lstStyle>
            <a:lvl1pPr marL="0" indent="0" algn="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a:t>Click to edit Master subtitle style</a:t>
            </a:r>
            <a:endParaRPr lang="en-US" dirty="0"/>
          </a:p>
        </p:txBody>
      </p:sp>
      <p:pic>
        <p:nvPicPr>
          <p:cNvPr id="21" name="Picture 6" descr="SNL_Stacked_White.png"/>
          <p:cNvPicPr>
            <a:picLocks noChangeAspect="1"/>
          </p:cNvPicPr>
          <p:nvPr userDrawn="1"/>
        </p:nvPicPr>
        <p:blipFill>
          <a:blip r:embed="rId4"/>
          <a:srcRect/>
          <a:stretch>
            <a:fillRect/>
          </a:stretch>
        </p:blipFill>
        <p:spPr bwMode="auto">
          <a:xfrm>
            <a:off x="6934200" y="533559"/>
            <a:ext cx="1524000" cy="585787"/>
          </a:xfrm>
          <a:prstGeom prst="rect">
            <a:avLst/>
          </a:prstGeom>
          <a:noFill/>
          <a:ln w="9525">
            <a:noFill/>
            <a:miter lim="800000"/>
            <a:headEnd/>
            <a:tailEnd/>
          </a:ln>
        </p:spPr>
      </p:pic>
      <p:pic>
        <p:nvPicPr>
          <p:cNvPr id="22" name="Picture 7" descr="SNL_Motto.png"/>
          <p:cNvPicPr>
            <a:picLocks noChangeAspect="1"/>
          </p:cNvPicPr>
          <p:nvPr userDrawn="1"/>
        </p:nvPicPr>
        <p:blipFill>
          <a:blip r:embed="rId5"/>
          <a:stretch>
            <a:fillRect/>
          </a:stretch>
        </p:blipFill>
        <p:spPr bwMode="auto">
          <a:xfrm>
            <a:off x="1227748" y="601288"/>
            <a:ext cx="5393104" cy="304800"/>
          </a:xfrm>
          <a:prstGeom prst="rect">
            <a:avLst/>
          </a:prstGeom>
          <a:noFill/>
          <a:ln w="9525">
            <a:noFill/>
            <a:miter lim="800000"/>
            <a:headEnd/>
            <a:tailEnd/>
          </a:ln>
        </p:spPr>
      </p:pic>
      <p:sp>
        <p:nvSpPr>
          <p:cNvPr id="32" name="Rectangle 4"/>
          <p:cNvSpPr>
            <a:spLocks noGrp="1" noChangeArrowheads="1"/>
          </p:cNvSpPr>
          <p:nvPr>
            <p:ph type="dt" sz="half" idx="2"/>
          </p:nvPr>
        </p:nvSpPr>
        <p:spPr bwMode="auto">
          <a:xfrm>
            <a:off x="6934199" y="5797079"/>
            <a:ext cx="1751489" cy="322734"/>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100">
                <a:latin typeface="Calibri"/>
                <a:cs typeface="Calibri"/>
              </a:defRPr>
            </a:lvl1pPr>
          </a:lstStyle>
          <a:p>
            <a:fld id="{9522E0D4-989F-3A4B-AA2E-486ADFE0E698}" type="datetime1">
              <a:rPr lang="en-US" smtClean="0"/>
              <a:pPr/>
              <a:t>2/27/2019</a:t>
            </a:fld>
            <a:endParaRPr lang="en-US" dirty="0"/>
          </a:p>
        </p:txBody>
      </p:sp>
      <p:pic>
        <p:nvPicPr>
          <p:cNvPr id="33" name="Picture 8" descr="SNL_color_stack.png"/>
          <p:cNvPicPr>
            <a:picLocks noChangeAspect="1"/>
          </p:cNvPicPr>
          <p:nvPr userDrawn="1"/>
        </p:nvPicPr>
        <p:blipFill>
          <a:blip r:embed="rId6"/>
          <a:srcRect/>
          <a:stretch>
            <a:fillRect/>
          </a:stretch>
        </p:blipFill>
        <p:spPr bwMode="auto">
          <a:xfrm>
            <a:off x="6934201" y="408000"/>
            <a:ext cx="1524000" cy="669011"/>
          </a:xfrm>
          <a:prstGeom prst="rect">
            <a:avLst/>
          </a:prstGeom>
          <a:noFill/>
          <a:ln w="9525">
            <a:noFill/>
            <a:miter lim="800000"/>
            <a:headEnd/>
            <a:tailEnd/>
          </a:ln>
        </p:spPr>
      </p:pic>
      <p:sp>
        <p:nvSpPr>
          <p:cNvPr id="24" name="TextBox 23"/>
          <p:cNvSpPr txBox="1"/>
          <p:nvPr userDrawn="1"/>
        </p:nvSpPr>
        <p:spPr>
          <a:xfrm>
            <a:off x="3124200" y="6172200"/>
            <a:ext cx="5562600" cy="276999"/>
          </a:xfrm>
          <a:prstGeom prst="rect">
            <a:avLst/>
          </a:prstGeom>
          <a:noFill/>
        </p:spPr>
        <p:txBody>
          <a:bodyPr>
            <a:spAutoFit/>
          </a:bodyPr>
          <a:lstStyle/>
          <a:p>
            <a:r>
              <a:rPr lang="en-US" sz="600" kern="1200" dirty="0">
                <a:solidFill>
                  <a:schemeClr val="tx1"/>
                </a:solidFill>
                <a:effectLst/>
                <a:latin typeface="Arial"/>
                <a:ea typeface="+mn-ea"/>
                <a:cs typeface="Arial"/>
              </a:rPr>
              <a:t>Sandia National Laboratories is a multi-program laboratory managed and operated by Sandia Corporation, a wholly owned subsidiary of Lockheed Martin Corporation, for the U.S. Department of Energy’s National Nuclear Security Administration under contract DE-AC04-94AL85000. SAND NO. 2011-XXXXP</a:t>
            </a:r>
          </a:p>
        </p:txBody>
      </p:sp>
      <p:pic>
        <p:nvPicPr>
          <p:cNvPr id="30" name="Picture 29" descr="World Map Graphic_full.png"/>
          <p:cNvPicPr>
            <a:picLocks noChangeAspect="1"/>
          </p:cNvPicPr>
          <p:nvPr userDrawn="1"/>
        </p:nvPicPr>
        <p:blipFill rotWithShape="1">
          <a:blip r:embed="rId7">
            <a:alphaModFix amt="22000"/>
            <a:extLst>
              <a:ext uri="{28A0092B-C50C-407E-A947-70E740481C1C}">
                <a14:useLocalDpi xmlns:a14="http://schemas.microsoft.com/office/drawing/2010/main" val="0"/>
              </a:ext>
            </a:extLst>
          </a:blip>
          <a:srcRect t="22983" b="24463"/>
          <a:stretch/>
        </p:blipFill>
        <p:spPr>
          <a:xfrm>
            <a:off x="0" y="3367207"/>
            <a:ext cx="9144000" cy="3469587"/>
          </a:xfrm>
          <a:prstGeom prst="rect">
            <a:avLst/>
          </a:prstGeom>
        </p:spPr>
      </p:pic>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itle" preserve="1">
  <p:cSld name="2_Title Slide">
    <p:bg>
      <p:bgPr>
        <a:solidFill>
          <a:schemeClr val="bg1"/>
        </a:solidFill>
        <a:effectLst/>
      </p:bgPr>
    </p:bg>
    <p:spTree>
      <p:nvGrpSpPr>
        <p:cNvPr id="1" name=""/>
        <p:cNvGrpSpPr/>
        <p:nvPr/>
      </p:nvGrpSpPr>
      <p:grpSpPr>
        <a:xfrm>
          <a:off x="0" y="0"/>
          <a:ext cx="0" cy="0"/>
          <a:chOff x="0" y="0"/>
          <a:chExt cx="0" cy="0"/>
        </a:xfrm>
      </p:grpSpPr>
      <p:sp>
        <p:nvSpPr>
          <p:cNvPr id="29" name="Rectangle 28"/>
          <p:cNvSpPr/>
          <p:nvPr userDrawn="1"/>
        </p:nvSpPr>
        <p:spPr>
          <a:xfrm>
            <a:off x="1" y="0"/>
            <a:ext cx="9143999" cy="6858000"/>
          </a:xfrm>
          <a:prstGeom prst="rect">
            <a:avLst/>
          </a:prstGeom>
          <a:solidFill>
            <a:schemeClr val="bg1"/>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30" name="Rectangle 29"/>
          <p:cNvSpPr/>
          <p:nvPr userDrawn="1"/>
        </p:nvSpPr>
        <p:spPr>
          <a:xfrm>
            <a:off x="-1" y="4040484"/>
            <a:ext cx="2484223" cy="2817515"/>
          </a:xfrm>
          <a:prstGeom prst="rect">
            <a:avLst/>
          </a:prstGeom>
          <a:solidFill>
            <a:srgbClr val="102E54"/>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sp>
        <p:nvSpPr>
          <p:cNvPr id="7" name="Rectangle 6"/>
          <p:cNvSpPr/>
          <p:nvPr/>
        </p:nvSpPr>
        <p:spPr>
          <a:xfrm>
            <a:off x="-1" y="0"/>
            <a:ext cx="2484223" cy="893232"/>
          </a:xfrm>
          <a:prstGeom prst="rect">
            <a:avLst/>
          </a:prstGeom>
          <a:solidFill>
            <a:srgbClr val="102E54"/>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sp>
        <p:nvSpPr>
          <p:cNvPr id="13" name="Rectangle 12"/>
          <p:cNvSpPr/>
          <p:nvPr/>
        </p:nvSpPr>
        <p:spPr>
          <a:xfrm>
            <a:off x="8806432" y="-1"/>
            <a:ext cx="337567" cy="6857999"/>
          </a:xfrm>
          <a:prstGeom prst="rect">
            <a:avLst/>
          </a:prstGeom>
          <a:solidFill>
            <a:srgbClr val="9D8C78"/>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sp>
        <p:nvSpPr>
          <p:cNvPr id="17" name="Rectangle 16"/>
          <p:cNvSpPr/>
          <p:nvPr/>
        </p:nvSpPr>
        <p:spPr>
          <a:xfrm>
            <a:off x="1" y="989095"/>
            <a:ext cx="1359657" cy="1395877"/>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100" dirty="0">
                <a:solidFill>
                  <a:schemeClr val="bg1">
                    <a:lumMod val="65000"/>
                  </a:schemeClr>
                </a:solidFill>
              </a:rPr>
              <a:t>Photos placed in horizontal position </a:t>
            </a:r>
            <a:br>
              <a:rPr lang="en-US" sz="1100" dirty="0">
                <a:solidFill>
                  <a:schemeClr val="bg1">
                    <a:lumMod val="65000"/>
                  </a:schemeClr>
                </a:solidFill>
              </a:rPr>
            </a:br>
            <a:r>
              <a:rPr lang="en-US" sz="1100" dirty="0">
                <a:solidFill>
                  <a:schemeClr val="bg1">
                    <a:lumMod val="65000"/>
                  </a:schemeClr>
                </a:solidFill>
              </a:rPr>
              <a:t>with even amount of white space</a:t>
            </a:r>
            <a:br>
              <a:rPr lang="en-US" sz="1100" dirty="0">
                <a:solidFill>
                  <a:schemeClr val="bg1">
                    <a:lumMod val="65000"/>
                  </a:schemeClr>
                </a:solidFill>
              </a:rPr>
            </a:br>
            <a:r>
              <a:rPr lang="en-US" sz="1100" dirty="0">
                <a:solidFill>
                  <a:schemeClr val="bg1">
                    <a:lumMod val="65000"/>
                  </a:schemeClr>
                </a:solidFill>
              </a:rPr>
              <a:t> between photos and header</a:t>
            </a:r>
          </a:p>
        </p:txBody>
      </p:sp>
      <p:sp>
        <p:nvSpPr>
          <p:cNvPr id="2" name="Title 1"/>
          <p:cNvSpPr>
            <a:spLocks noGrp="1"/>
          </p:cNvSpPr>
          <p:nvPr>
            <p:ph type="ctrTitle"/>
          </p:nvPr>
        </p:nvSpPr>
        <p:spPr>
          <a:xfrm>
            <a:off x="2714502" y="1250965"/>
            <a:ext cx="5971187" cy="1233338"/>
          </a:xfrm>
        </p:spPr>
        <p:txBody>
          <a:bodyPr/>
          <a:lstStyle>
            <a:lvl1pPr algn="l">
              <a:lnSpc>
                <a:spcPts val="3800"/>
              </a:lnSpc>
              <a:defRPr>
                <a:solidFill>
                  <a:srgbClr val="9D8C78"/>
                </a:solidFill>
              </a:defRPr>
            </a:lvl1pPr>
          </a:lstStyle>
          <a:p>
            <a:r>
              <a:rPr lang="en-US" dirty="0"/>
              <a:t>Click to edit Master title style</a:t>
            </a:r>
          </a:p>
        </p:txBody>
      </p:sp>
      <p:sp>
        <p:nvSpPr>
          <p:cNvPr id="3" name="Subtitle 2"/>
          <p:cNvSpPr>
            <a:spLocks noGrp="1"/>
          </p:cNvSpPr>
          <p:nvPr>
            <p:ph type="subTitle" idx="1"/>
          </p:nvPr>
        </p:nvSpPr>
        <p:spPr>
          <a:xfrm>
            <a:off x="2714502" y="2588978"/>
            <a:ext cx="5641337" cy="593737"/>
          </a:xfrm>
        </p:spPr>
        <p:txBody>
          <a:bodyPr/>
          <a:lstStyle>
            <a:lvl1pPr marL="0" indent="0" algn="l">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dirty="0"/>
              <a:t>Click to edit Master subtitle style</a:t>
            </a:r>
          </a:p>
        </p:txBody>
      </p:sp>
      <p:pic>
        <p:nvPicPr>
          <p:cNvPr id="21" name="Picture 6" descr="SNL_Stacked_White.png"/>
          <p:cNvPicPr>
            <a:picLocks noChangeAspect="1"/>
          </p:cNvPicPr>
          <p:nvPr userDrawn="1"/>
        </p:nvPicPr>
        <p:blipFill>
          <a:blip r:embed="rId2"/>
          <a:srcRect/>
          <a:stretch>
            <a:fillRect/>
          </a:stretch>
        </p:blipFill>
        <p:spPr bwMode="auto">
          <a:xfrm>
            <a:off x="357199" y="4339006"/>
            <a:ext cx="1524000" cy="585787"/>
          </a:xfrm>
          <a:prstGeom prst="rect">
            <a:avLst/>
          </a:prstGeom>
          <a:noFill/>
          <a:ln w="9525">
            <a:noFill/>
            <a:miter lim="800000"/>
            <a:headEnd/>
            <a:tailEnd/>
          </a:ln>
        </p:spPr>
      </p:pic>
      <p:pic>
        <p:nvPicPr>
          <p:cNvPr id="22" name="Picture 7" descr="SNL_Motto.png"/>
          <p:cNvPicPr>
            <a:picLocks noChangeAspect="1"/>
          </p:cNvPicPr>
          <p:nvPr userDrawn="1"/>
        </p:nvPicPr>
        <p:blipFill>
          <a:blip r:embed="rId3"/>
          <a:stretch>
            <a:fillRect/>
          </a:stretch>
        </p:blipFill>
        <p:spPr bwMode="auto">
          <a:xfrm>
            <a:off x="298048" y="5157318"/>
            <a:ext cx="970718" cy="1453660"/>
          </a:xfrm>
          <a:prstGeom prst="rect">
            <a:avLst/>
          </a:prstGeom>
          <a:noFill/>
          <a:ln w="9525">
            <a:noFill/>
            <a:miter lim="800000"/>
            <a:headEnd/>
            <a:tailEnd/>
          </a:ln>
        </p:spPr>
      </p:pic>
      <p:pic>
        <p:nvPicPr>
          <p:cNvPr id="27" name="Picture 13" descr="NNSAlogo_Black.jpg"/>
          <p:cNvPicPr>
            <a:picLocks noChangeAspect="1"/>
          </p:cNvPicPr>
          <p:nvPr userDrawn="1"/>
        </p:nvPicPr>
        <p:blipFill>
          <a:blip r:embed="rId4"/>
          <a:srcRect/>
          <a:stretch>
            <a:fillRect/>
          </a:stretch>
        </p:blipFill>
        <p:spPr bwMode="auto">
          <a:xfrm>
            <a:off x="2763683" y="5932869"/>
            <a:ext cx="1023938" cy="247650"/>
          </a:xfrm>
          <a:prstGeom prst="rect">
            <a:avLst/>
          </a:prstGeom>
          <a:noFill/>
          <a:ln w="9525">
            <a:noFill/>
            <a:miter lim="800000"/>
            <a:headEnd/>
            <a:tailEnd/>
          </a:ln>
        </p:spPr>
      </p:pic>
      <p:sp>
        <p:nvSpPr>
          <p:cNvPr id="32" name="Rectangle 4"/>
          <p:cNvSpPr>
            <a:spLocks noGrp="1" noChangeArrowheads="1"/>
          </p:cNvSpPr>
          <p:nvPr>
            <p:ph type="dt" sz="half" idx="2"/>
          </p:nvPr>
        </p:nvSpPr>
        <p:spPr bwMode="auto">
          <a:xfrm>
            <a:off x="2714502" y="265178"/>
            <a:ext cx="2133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l">
              <a:defRPr sz="1100">
                <a:latin typeface="Calibri"/>
                <a:cs typeface="Calibri"/>
              </a:defRPr>
            </a:lvl1pPr>
          </a:lstStyle>
          <a:p>
            <a:fld id="{5B35050C-AFC0-D74A-963F-148736DC45A4}" type="datetime1">
              <a:rPr lang="en-US" smtClean="0"/>
              <a:pPr/>
              <a:t>2/27/2019</a:t>
            </a:fld>
            <a:endParaRPr lang="en-US" dirty="0"/>
          </a:p>
        </p:txBody>
      </p:sp>
      <p:sp>
        <p:nvSpPr>
          <p:cNvPr id="20" name="Rectangle 19"/>
          <p:cNvSpPr/>
          <p:nvPr userDrawn="1"/>
        </p:nvSpPr>
        <p:spPr>
          <a:xfrm>
            <a:off x="0" y="2484303"/>
            <a:ext cx="2484222" cy="1467948"/>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400" dirty="0">
                <a:solidFill>
                  <a:schemeClr val="bg1">
                    <a:lumMod val="65000"/>
                  </a:schemeClr>
                </a:solidFill>
              </a:rPr>
              <a:t>Photos placed in horizontal position </a:t>
            </a:r>
            <a:br>
              <a:rPr lang="en-US" sz="1400" dirty="0">
                <a:solidFill>
                  <a:schemeClr val="bg1">
                    <a:lumMod val="65000"/>
                  </a:schemeClr>
                </a:solidFill>
              </a:rPr>
            </a:br>
            <a:r>
              <a:rPr lang="en-US" sz="1400" dirty="0">
                <a:solidFill>
                  <a:schemeClr val="bg1">
                    <a:lumMod val="65000"/>
                  </a:schemeClr>
                </a:solidFill>
              </a:rPr>
              <a:t>with even amount of white space</a:t>
            </a:r>
            <a:br>
              <a:rPr lang="en-US" sz="1400" dirty="0">
                <a:solidFill>
                  <a:schemeClr val="bg1">
                    <a:lumMod val="65000"/>
                  </a:schemeClr>
                </a:solidFill>
              </a:rPr>
            </a:br>
            <a:r>
              <a:rPr lang="en-US" sz="1400" dirty="0">
                <a:solidFill>
                  <a:schemeClr val="bg1">
                    <a:lumMod val="65000"/>
                  </a:schemeClr>
                </a:solidFill>
              </a:rPr>
              <a:t> between photos and header</a:t>
            </a:r>
          </a:p>
        </p:txBody>
      </p:sp>
      <p:sp>
        <p:nvSpPr>
          <p:cNvPr id="25" name="Rectangle 24"/>
          <p:cNvSpPr/>
          <p:nvPr userDrawn="1"/>
        </p:nvSpPr>
        <p:spPr>
          <a:xfrm>
            <a:off x="1472391" y="989095"/>
            <a:ext cx="1011831" cy="1395877"/>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000" dirty="0">
              <a:solidFill>
                <a:schemeClr val="bg1">
                  <a:lumMod val="65000"/>
                </a:schemeClr>
              </a:solidFill>
            </a:endParaRPr>
          </a:p>
        </p:txBody>
      </p:sp>
      <p:sp>
        <p:nvSpPr>
          <p:cNvPr id="31" name="Rectangle 30"/>
          <p:cNvSpPr/>
          <p:nvPr userDrawn="1"/>
        </p:nvSpPr>
        <p:spPr>
          <a:xfrm>
            <a:off x="8693778" y="-1"/>
            <a:ext cx="77764" cy="6857999"/>
          </a:xfrm>
          <a:prstGeom prst="rect">
            <a:avLst/>
          </a:prstGeom>
          <a:solidFill>
            <a:srgbClr val="800000"/>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pic>
        <p:nvPicPr>
          <p:cNvPr id="33" name="Picture 12" descr="NNSAlogo_Black.jpg"/>
          <p:cNvPicPr>
            <a:picLocks noChangeAspect="1"/>
          </p:cNvPicPr>
          <p:nvPr userDrawn="1"/>
        </p:nvPicPr>
        <p:blipFill>
          <a:blip r:embed="rId5"/>
          <a:stretch>
            <a:fillRect/>
          </a:stretch>
        </p:blipFill>
        <p:spPr bwMode="auto">
          <a:xfrm>
            <a:off x="4039700" y="5921220"/>
            <a:ext cx="850737" cy="276233"/>
          </a:xfrm>
          <a:prstGeom prst="rect">
            <a:avLst/>
          </a:prstGeom>
          <a:noFill/>
          <a:ln w="9525">
            <a:noFill/>
            <a:miter lim="800000"/>
            <a:headEnd/>
            <a:tailEnd/>
          </a:ln>
        </p:spPr>
      </p:pic>
      <p:sp>
        <p:nvSpPr>
          <p:cNvPr id="19" name="TextBox 18"/>
          <p:cNvSpPr txBox="1"/>
          <p:nvPr userDrawn="1"/>
        </p:nvSpPr>
        <p:spPr>
          <a:xfrm>
            <a:off x="3124200" y="6172200"/>
            <a:ext cx="5562600" cy="276999"/>
          </a:xfrm>
          <a:prstGeom prst="rect">
            <a:avLst/>
          </a:prstGeom>
          <a:noFill/>
        </p:spPr>
        <p:txBody>
          <a:bodyPr>
            <a:spAutoFit/>
          </a:bodyPr>
          <a:lstStyle/>
          <a:p>
            <a:r>
              <a:rPr lang="en-US" sz="600" kern="1200" dirty="0">
                <a:solidFill>
                  <a:schemeClr val="tx1"/>
                </a:solidFill>
                <a:effectLst/>
                <a:latin typeface="Arial"/>
                <a:ea typeface="+mn-ea"/>
                <a:cs typeface="Arial"/>
              </a:rPr>
              <a:t>Sandia National Laboratories is a multi-program laboratory managed and operated by Sandia Corporation, a wholly owned subsidiary of Lockheed Martin Corporation, for the U.S. Department of Energy’s National Nuclear Security Administration under contract DE-AC04-94AL85000. SAND NO. 2011-XXXXP</a:t>
            </a:r>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 preserve="1">
  <p:cSld name="5_Title Slide">
    <p:bg>
      <p:bgPr>
        <a:solidFill>
          <a:schemeClr val="bg1"/>
        </a:solidFill>
        <a:effectLst/>
      </p:bgPr>
    </p:bg>
    <p:spTree>
      <p:nvGrpSpPr>
        <p:cNvPr id="1" name=""/>
        <p:cNvGrpSpPr/>
        <p:nvPr/>
      </p:nvGrpSpPr>
      <p:grpSpPr>
        <a:xfrm>
          <a:off x="0" y="0"/>
          <a:ext cx="0" cy="0"/>
          <a:chOff x="0" y="0"/>
          <a:chExt cx="0" cy="0"/>
        </a:xfrm>
      </p:grpSpPr>
      <p:sp>
        <p:nvSpPr>
          <p:cNvPr id="29" name="Rectangle 28"/>
          <p:cNvSpPr/>
          <p:nvPr userDrawn="1"/>
        </p:nvSpPr>
        <p:spPr>
          <a:xfrm>
            <a:off x="1" y="0"/>
            <a:ext cx="9143999" cy="6858000"/>
          </a:xfrm>
          <a:prstGeom prst="rect">
            <a:avLst/>
          </a:prstGeom>
          <a:solidFill>
            <a:schemeClr val="bg1"/>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30" name="Rectangle 29"/>
          <p:cNvSpPr/>
          <p:nvPr userDrawn="1"/>
        </p:nvSpPr>
        <p:spPr>
          <a:xfrm>
            <a:off x="4571999" y="0"/>
            <a:ext cx="4572001" cy="2817515"/>
          </a:xfrm>
          <a:prstGeom prst="rect">
            <a:avLst/>
          </a:prstGeom>
          <a:solidFill>
            <a:srgbClr val="102E54"/>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sp>
        <p:nvSpPr>
          <p:cNvPr id="7" name="Rectangle 6"/>
          <p:cNvSpPr/>
          <p:nvPr/>
        </p:nvSpPr>
        <p:spPr>
          <a:xfrm>
            <a:off x="4571999" y="5964768"/>
            <a:ext cx="4572001" cy="893232"/>
          </a:xfrm>
          <a:prstGeom prst="rect">
            <a:avLst/>
          </a:prstGeom>
          <a:solidFill>
            <a:srgbClr val="102E54"/>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sp>
        <p:nvSpPr>
          <p:cNvPr id="17" name="Rectangle 16"/>
          <p:cNvSpPr/>
          <p:nvPr/>
        </p:nvSpPr>
        <p:spPr>
          <a:xfrm>
            <a:off x="4572001" y="2908379"/>
            <a:ext cx="1359657" cy="1395877"/>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100" dirty="0">
                <a:solidFill>
                  <a:schemeClr val="bg1">
                    <a:lumMod val="65000"/>
                  </a:schemeClr>
                </a:solidFill>
              </a:rPr>
              <a:t>Photos placed in horizontal position </a:t>
            </a:r>
            <a:br>
              <a:rPr lang="en-US" sz="1100" dirty="0">
                <a:solidFill>
                  <a:schemeClr val="bg1">
                    <a:lumMod val="65000"/>
                  </a:schemeClr>
                </a:solidFill>
              </a:rPr>
            </a:br>
            <a:r>
              <a:rPr lang="en-US" sz="1100" dirty="0">
                <a:solidFill>
                  <a:schemeClr val="bg1">
                    <a:lumMod val="65000"/>
                  </a:schemeClr>
                </a:solidFill>
              </a:rPr>
              <a:t>with even amount of white space</a:t>
            </a:r>
            <a:br>
              <a:rPr lang="en-US" sz="1100" dirty="0">
                <a:solidFill>
                  <a:schemeClr val="bg1">
                    <a:lumMod val="65000"/>
                  </a:schemeClr>
                </a:solidFill>
              </a:rPr>
            </a:br>
            <a:r>
              <a:rPr lang="en-US" sz="1100" dirty="0">
                <a:solidFill>
                  <a:schemeClr val="bg1">
                    <a:lumMod val="65000"/>
                  </a:schemeClr>
                </a:solidFill>
              </a:rPr>
              <a:t> between photos and header</a:t>
            </a:r>
          </a:p>
        </p:txBody>
      </p:sp>
      <p:pic>
        <p:nvPicPr>
          <p:cNvPr id="21" name="Picture 6" descr="SNL_Stacked_White.png"/>
          <p:cNvPicPr>
            <a:picLocks noChangeAspect="1"/>
          </p:cNvPicPr>
          <p:nvPr userDrawn="1"/>
        </p:nvPicPr>
        <p:blipFill>
          <a:blip r:embed="rId2"/>
          <a:srcRect/>
          <a:stretch>
            <a:fillRect/>
          </a:stretch>
        </p:blipFill>
        <p:spPr bwMode="auto">
          <a:xfrm>
            <a:off x="7193248" y="1488545"/>
            <a:ext cx="1524000" cy="585787"/>
          </a:xfrm>
          <a:prstGeom prst="rect">
            <a:avLst/>
          </a:prstGeom>
          <a:noFill/>
          <a:ln w="9525">
            <a:noFill/>
            <a:miter lim="800000"/>
            <a:headEnd/>
            <a:tailEnd/>
          </a:ln>
        </p:spPr>
      </p:pic>
      <p:sp>
        <p:nvSpPr>
          <p:cNvPr id="20" name="Rectangle 19"/>
          <p:cNvSpPr/>
          <p:nvPr userDrawn="1"/>
        </p:nvSpPr>
        <p:spPr>
          <a:xfrm>
            <a:off x="4572000" y="4403587"/>
            <a:ext cx="4572000" cy="1467948"/>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400" dirty="0">
                <a:solidFill>
                  <a:schemeClr val="bg1">
                    <a:lumMod val="65000"/>
                  </a:schemeClr>
                </a:solidFill>
              </a:rPr>
              <a:t>Photos placed in horizontal position </a:t>
            </a:r>
            <a:br>
              <a:rPr lang="en-US" sz="1400" dirty="0">
                <a:solidFill>
                  <a:schemeClr val="bg1">
                    <a:lumMod val="65000"/>
                  </a:schemeClr>
                </a:solidFill>
              </a:rPr>
            </a:br>
            <a:r>
              <a:rPr lang="en-US" sz="1400" dirty="0">
                <a:solidFill>
                  <a:schemeClr val="bg1">
                    <a:lumMod val="65000"/>
                  </a:schemeClr>
                </a:solidFill>
              </a:rPr>
              <a:t>with even amount of white space</a:t>
            </a:r>
            <a:br>
              <a:rPr lang="en-US" sz="1400" dirty="0">
                <a:solidFill>
                  <a:schemeClr val="bg1">
                    <a:lumMod val="65000"/>
                  </a:schemeClr>
                </a:solidFill>
              </a:rPr>
            </a:br>
            <a:r>
              <a:rPr lang="en-US" sz="1400" dirty="0">
                <a:solidFill>
                  <a:schemeClr val="bg1">
                    <a:lumMod val="65000"/>
                  </a:schemeClr>
                </a:solidFill>
              </a:rPr>
              <a:t> between photos and header</a:t>
            </a:r>
          </a:p>
        </p:txBody>
      </p:sp>
      <p:sp>
        <p:nvSpPr>
          <p:cNvPr id="25" name="Rectangle 24"/>
          <p:cNvSpPr/>
          <p:nvPr userDrawn="1"/>
        </p:nvSpPr>
        <p:spPr>
          <a:xfrm>
            <a:off x="6044391" y="2908379"/>
            <a:ext cx="3099609" cy="1395877"/>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000" dirty="0">
              <a:solidFill>
                <a:schemeClr val="bg1">
                  <a:lumMod val="65000"/>
                </a:schemeClr>
              </a:solidFill>
            </a:endParaRPr>
          </a:p>
        </p:txBody>
      </p:sp>
      <p:sp>
        <p:nvSpPr>
          <p:cNvPr id="13" name="Rectangle 12"/>
          <p:cNvSpPr/>
          <p:nvPr/>
        </p:nvSpPr>
        <p:spPr>
          <a:xfrm rot="10800000">
            <a:off x="112655" y="-1"/>
            <a:ext cx="337567" cy="6857999"/>
          </a:xfrm>
          <a:prstGeom prst="rect">
            <a:avLst/>
          </a:prstGeom>
          <a:solidFill>
            <a:srgbClr val="9D8C78"/>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sp>
        <p:nvSpPr>
          <p:cNvPr id="14" name="TextBox 13"/>
          <p:cNvSpPr txBox="1"/>
          <p:nvPr userDrawn="1"/>
        </p:nvSpPr>
        <p:spPr>
          <a:xfrm>
            <a:off x="700353" y="6375406"/>
            <a:ext cx="3761580" cy="579645"/>
          </a:xfrm>
          <a:prstGeom prst="rect">
            <a:avLst/>
          </a:prstGeom>
          <a:noFill/>
        </p:spPr>
        <p:txBody>
          <a:bodyPr wrap="square">
            <a:spAutoFit/>
          </a:bodyPr>
          <a:lstStyle/>
          <a:p>
            <a:pPr algn="l">
              <a:defRPr/>
            </a:pPr>
            <a:r>
              <a:rPr lang="en-US" sz="950" baseline="30000" dirty="0">
                <a:latin typeface="Arial" pitchFamily="-112" charset="0"/>
              </a:rPr>
              <a:t>Sandia National Laboratories is a multi-program laboratory managed and operated by Sandia Corporation, a wholly owned subsidiary of Lockheed Martin Corporation, for the U.S. Department of Energy’s National Nuclear Security Administration under contract DE-AC04-94AL85000. </a:t>
            </a:r>
            <a:br>
              <a:rPr lang="en-US" sz="950" baseline="30000" dirty="0">
                <a:latin typeface="Arial" pitchFamily="-112" charset="0"/>
              </a:rPr>
            </a:br>
            <a:r>
              <a:rPr lang="en-US" sz="950" baseline="30000" dirty="0">
                <a:latin typeface="Arial" pitchFamily="-112" charset="0"/>
              </a:rPr>
              <a:t>SAND No. 2011–XXXXP.</a:t>
            </a:r>
          </a:p>
          <a:p>
            <a:pPr algn="l">
              <a:defRPr/>
            </a:pPr>
            <a:endParaRPr lang="en-US" sz="950" baseline="30000" dirty="0">
              <a:latin typeface="Arial" pitchFamily="-112" charset="0"/>
            </a:endParaRPr>
          </a:p>
        </p:txBody>
      </p:sp>
      <p:sp>
        <p:nvSpPr>
          <p:cNvPr id="2" name="Title 1"/>
          <p:cNvSpPr>
            <a:spLocks noGrp="1"/>
          </p:cNvSpPr>
          <p:nvPr>
            <p:ph type="ctrTitle"/>
          </p:nvPr>
        </p:nvSpPr>
        <p:spPr>
          <a:xfrm>
            <a:off x="672418" y="1250965"/>
            <a:ext cx="3789515" cy="1233338"/>
          </a:xfrm>
        </p:spPr>
        <p:txBody>
          <a:bodyPr/>
          <a:lstStyle>
            <a:lvl1pPr algn="l">
              <a:lnSpc>
                <a:spcPts val="3800"/>
              </a:lnSpc>
              <a:defRPr>
                <a:solidFill>
                  <a:srgbClr val="9D8C78"/>
                </a:solidFill>
              </a:defRPr>
            </a:lvl1pPr>
          </a:lstStyle>
          <a:p>
            <a:r>
              <a:rPr lang="en-US" dirty="0"/>
              <a:t>Click to edit Master title style</a:t>
            </a:r>
          </a:p>
        </p:txBody>
      </p:sp>
      <p:sp>
        <p:nvSpPr>
          <p:cNvPr id="3" name="Subtitle 2"/>
          <p:cNvSpPr>
            <a:spLocks noGrp="1"/>
          </p:cNvSpPr>
          <p:nvPr>
            <p:ph type="subTitle" idx="1"/>
          </p:nvPr>
        </p:nvSpPr>
        <p:spPr>
          <a:xfrm>
            <a:off x="672418" y="2588978"/>
            <a:ext cx="3586315" cy="1085555"/>
          </a:xfrm>
        </p:spPr>
        <p:txBody>
          <a:bodyPr/>
          <a:lstStyle>
            <a:lvl1pPr marL="0" indent="0" algn="l">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dirty="0"/>
              <a:t>Click to edit Master subtitle style</a:t>
            </a:r>
          </a:p>
        </p:txBody>
      </p:sp>
      <p:pic>
        <p:nvPicPr>
          <p:cNvPr id="27" name="Picture 13" descr="NNSAlogo_Black.jpg"/>
          <p:cNvPicPr>
            <a:picLocks noChangeAspect="1"/>
          </p:cNvPicPr>
          <p:nvPr userDrawn="1"/>
        </p:nvPicPr>
        <p:blipFill>
          <a:blip r:embed="rId3"/>
          <a:srcRect/>
          <a:stretch>
            <a:fillRect/>
          </a:stretch>
        </p:blipFill>
        <p:spPr bwMode="auto">
          <a:xfrm>
            <a:off x="801957" y="6051407"/>
            <a:ext cx="1023938" cy="247650"/>
          </a:xfrm>
          <a:prstGeom prst="rect">
            <a:avLst/>
          </a:prstGeom>
          <a:noFill/>
          <a:ln w="9525">
            <a:noFill/>
            <a:miter lim="800000"/>
            <a:headEnd/>
            <a:tailEnd/>
          </a:ln>
        </p:spPr>
      </p:pic>
      <p:sp>
        <p:nvSpPr>
          <p:cNvPr id="32" name="Rectangle 4"/>
          <p:cNvSpPr>
            <a:spLocks noGrp="1" noChangeArrowheads="1"/>
          </p:cNvSpPr>
          <p:nvPr>
            <p:ph type="dt" sz="half" idx="2"/>
          </p:nvPr>
        </p:nvSpPr>
        <p:spPr bwMode="auto">
          <a:xfrm>
            <a:off x="672418" y="265178"/>
            <a:ext cx="1029382" cy="285155"/>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l">
              <a:defRPr sz="1100">
                <a:latin typeface="Calibri"/>
                <a:cs typeface="Calibri"/>
              </a:defRPr>
            </a:lvl1pPr>
          </a:lstStyle>
          <a:p>
            <a:fld id="{7D098A99-26EF-B34F-91F8-30EA53688AF7}" type="datetime1">
              <a:rPr lang="en-US" smtClean="0"/>
              <a:pPr/>
              <a:t>2/27/2019</a:t>
            </a:fld>
            <a:endParaRPr lang="en-US" dirty="0"/>
          </a:p>
        </p:txBody>
      </p:sp>
      <p:sp>
        <p:nvSpPr>
          <p:cNvPr id="31" name="Rectangle 30"/>
          <p:cNvSpPr/>
          <p:nvPr userDrawn="1"/>
        </p:nvSpPr>
        <p:spPr>
          <a:xfrm rot="10800000">
            <a:off x="1" y="-1"/>
            <a:ext cx="77764" cy="6857999"/>
          </a:xfrm>
          <a:prstGeom prst="rect">
            <a:avLst/>
          </a:prstGeom>
          <a:solidFill>
            <a:srgbClr val="800000"/>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pic>
        <p:nvPicPr>
          <p:cNvPr id="33" name="Picture 12" descr="NNSAlogo_Black.jpg"/>
          <p:cNvPicPr>
            <a:picLocks noChangeAspect="1"/>
          </p:cNvPicPr>
          <p:nvPr userDrawn="1"/>
        </p:nvPicPr>
        <p:blipFill>
          <a:blip r:embed="rId4"/>
          <a:stretch>
            <a:fillRect/>
          </a:stretch>
        </p:blipFill>
        <p:spPr bwMode="auto">
          <a:xfrm>
            <a:off x="2077974" y="6039758"/>
            <a:ext cx="850737" cy="276233"/>
          </a:xfrm>
          <a:prstGeom prst="rect">
            <a:avLst/>
          </a:prstGeom>
          <a:noFill/>
          <a:ln w="9525">
            <a:noFill/>
            <a:miter lim="800000"/>
            <a:headEnd/>
            <a:tailEnd/>
          </a:ln>
        </p:spPr>
      </p:pic>
      <p:pic>
        <p:nvPicPr>
          <p:cNvPr id="18" name="Picture 17" descr="SNL_motto_2 lines.png"/>
          <p:cNvPicPr>
            <a:picLocks noChangeAspect="1"/>
          </p:cNvPicPr>
          <p:nvPr userDrawn="1"/>
        </p:nvPicPr>
        <p:blipFill>
          <a:blip r:embed="rId5"/>
          <a:stretch>
            <a:fillRect/>
          </a:stretch>
        </p:blipFill>
        <p:spPr>
          <a:xfrm>
            <a:off x="4995332" y="1586652"/>
            <a:ext cx="1935484" cy="394494"/>
          </a:xfrm>
          <a:prstGeom prst="rect">
            <a:avLst/>
          </a:prstGeom>
        </p:spPr>
      </p:pic>
      <p:pic>
        <p:nvPicPr>
          <p:cNvPr id="23" name="Picture 22" descr="World Map Graphic_full.png"/>
          <p:cNvPicPr>
            <a:picLocks noChangeAspect="1"/>
          </p:cNvPicPr>
          <p:nvPr userDrawn="1"/>
        </p:nvPicPr>
        <p:blipFill rotWithShape="1">
          <a:blip r:embed="rId6">
            <a:alphaModFix amt="34000"/>
            <a:extLst>
              <a:ext uri="{28A0092B-C50C-407E-A947-70E740481C1C}">
                <a14:useLocalDpi xmlns:a14="http://schemas.microsoft.com/office/drawing/2010/main" val="0"/>
              </a:ext>
            </a:extLst>
          </a:blip>
          <a:srcRect t="22983" b="24463"/>
          <a:stretch/>
        </p:blipFill>
        <p:spPr>
          <a:xfrm>
            <a:off x="4572001" y="20421"/>
            <a:ext cx="4582281" cy="1738695"/>
          </a:xfrm>
          <a:prstGeom prst="rect">
            <a:avLst/>
          </a:prstGeom>
        </p:spPr>
      </p:pic>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4"/>
          <p:cNvSpPr>
            <a:spLocks noGrp="1" noChangeArrowheads="1"/>
          </p:cNvSpPr>
          <p:nvPr>
            <p:ph type="dt" sz="half" idx="10"/>
          </p:nvPr>
        </p:nvSpPr>
        <p:spPr>
          <a:xfrm>
            <a:off x="22300" y="6166934"/>
            <a:ext cx="2133600" cy="476250"/>
          </a:xfrm>
          <a:ln/>
        </p:spPr>
        <p:txBody>
          <a:bodyPr/>
          <a:lstStyle>
            <a:lvl1pPr>
              <a:defRPr>
                <a:latin typeface="Calibri"/>
                <a:cs typeface="Calibri"/>
              </a:defRPr>
            </a:lvl1pPr>
          </a:lstStyle>
          <a:p>
            <a:fld id="{C9CA6C2B-6061-6F46-BF6B-C0454CDDAB35}" type="datetime1">
              <a:rPr lang="en-US" smtClean="0"/>
              <a:pPr/>
              <a:t>2/27/2019</a:t>
            </a:fld>
            <a:endParaRPr lang="en-US" dirty="0"/>
          </a:p>
        </p:txBody>
      </p:sp>
      <p:sp>
        <p:nvSpPr>
          <p:cNvPr id="6" name="Rectangle 6"/>
          <p:cNvSpPr>
            <a:spLocks noGrp="1" noChangeArrowheads="1"/>
          </p:cNvSpPr>
          <p:nvPr>
            <p:ph type="sldNum" sz="quarter" idx="12"/>
          </p:nvPr>
        </p:nvSpPr>
        <p:spPr>
          <a:ln/>
        </p:spPr>
        <p:txBody>
          <a:bodyPr/>
          <a:lstStyle>
            <a:lvl1pPr>
              <a:defRPr/>
            </a:lvl1pPr>
          </a:lstStyle>
          <a:p>
            <a:fld id="{A5E55A7B-7854-E145-92D9-B491DF4BAE2D}" type="slidenum">
              <a:rPr lang="en-US" smtClean="0"/>
              <a:pPr/>
              <a:t>‹#›</a:t>
            </a:fld>
            <a:endParaRPr lang="en-US" dirty="0"/>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a:t>Click to edit Master text styles</a:t>
            </a:r>
          </a:p>
        </p:txBody>
      </p:sp>
      <p:sp>
        <p:nvSpPr>
          <p:cNvPr id="4" name="Rectangle 4"/>
          <p:cNvSpPr>
            <a:spLocks noGrp="1" noChangeArrowheads="1"/>
          </p:cNvSpPr>
          <p:nvPr>
            <p:ph type="dt" sz="half" idx="10"/>
          </p:nvPr>
        </p:nvSpPr>
        <p:spPr>
          <a:ln/>
        </p:spPr>
        <p:txBody>
          <a:bodyPr/>
          <a:lstStyle>
            <a:lvl1pPr>
              <a:defRPr/>
            </a:lvl1pPr>
          </a:lstStyle>
          <a:p>
            <a:fld id="{DADE15B5-4D50-754D-8585-236811896E05}" type="datetime1">
              <a:rPr lang="en-US" smtClean="0"/>
              <a:pPr/>
              <a:t>2/27/2019</a:t>
            </a:fld>
            <a:endParaRPr lang="en-US" dirty="0"/>
          </a:p>
        </p:txBody>
      </p:sp>
      <p:sp>
        <p:nvSpPr>
          <p:cNvPr id="6" name="Rectangle 6"/>
          <p:cNvSpPr>
            <a:spLocks noGrp="1" noChangeArrowheads="1"/>
          </p:cNvSpPr>
          <p:nvPr>
            <p:ph type="sldNum" sz="quarter" idx="12"/>
          </p:nvPr>
        </p:nvSpPr>
        <p:spPr>
          <a:ln/>
        </p:spPr>
        <p:txBody>
          <a:bodyPr/>
          <a:lstStyle>
            <a:lvl1pPr>
              <a:defRPr/>
            </a:lvl1pPr>
          </a:lstStyle>
          <a:p>
            <a:fld id="{A5E55A7B-7854-E145-92D9-B491DF4BAE2D}" type="slidenum">
              <a:rPr lang="en-US" smtClean="0"/>
              <a:pPr/>
              <a:t>‹#›</a:t>
            </a:fld>
            <a:endParaRPr lang="en-US" dirty="0"/>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Rectangle 4"/>
          <p:cNvSpPr>
            <a:spLocks noGrp="1" noChangeArrowheads="1"/>
          </p:cNvSpPr>
          <p:nvPr>
            <p:ph type="dt" sz="half" idx="10"/>
          </p:nvPr>
        </p:nvSpPr>
        <p:spPr>
          <a:ln/>
        </p:spPr>
        <p:txBody>
          <a:bodyPr/>
          <a:lstStyle>
            <a:lvl1pPr>
              <a:defRPr/>
            </a:lvl1pPr>
          </a:lstStyle>
          <a:p>
            <a:fld id="{114F66A0-55BE-484A-9667-5C4C7A46FB26}" type="datetime1">
              <a:rPr lang="en-US" smtClean="0"/>
              <a:pPr/>
              <a:t>2/27/2019</a:t>
            </a:fld>
            <a:endParaRPr lang="en-US" dirty="0"/>
          </a:p>
        </p:txBody>
      </p:sp>
      <p:sp>
        <p:nvSpPr>
          <p:cNvPr id="7" name="Rectangle 6"/>
          <p:cNvSpPr>
            <a:spLocks noGrp="1" noChangeArrowheads="1"/>
          </p:cNvSpPr>
          <p:nvPr>
            <p:ph type="sldNum" sz="quarter" idx="12"/>
          </p:nvPr>
        </p:nvSpPr>
        <p:spPr>
          <a:ln/>
        </p:spPr>
        <p:txBody>
          <a:bodyPr/>
          <a:lstStyle>
            <a:lvl1pPr>
              <a:defRPr/>
            </a:lvl1pPr>
          </a:lstStyle>
          <a:p>
            <a:fld id="{A5E55A7B-7854-E145-92D9-B491DF4BAE2D}" type="slidenum">
              <a:rPr lang="en-US" smtClean="0"/>
              <a:pPr/>
              <a:t>‹#›</a:t>
            </a:fld>
            <a:endParaRPr lang="en-US" dirty="0"/>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Rectangle 4"/>
          <p:cNvSpPr>
            <a:spLocks noGrp="1" noChangeArrowheads="1"/>
          </p:cNvSpPr>
          <p:nvPr>
            <p:ph type="dt" sz="half" idx="10"/>
          </p:nvPr>
        </p:nvSpPr>
        <p:spPr>
          <a:ln/>
        </p:spPr>
        <p:txBody>
          <a:bodyPr/>
          <a:lstStyle>
            <a:lvl1pPr>
              <a:defRPr/>
            </a:lvl1pPr>
          </a:lstStyle>
          <a:p>
            <a:fld id="{2D31639C-5EF8-8C48-833F-078F90087180}" type="datetime1">
              <a:rPr lang="en-US" smtClean="0"/>
              <a:pPr/>
              <a:t>2/27/2019</a:t>
            </a:fld>
            <a:endParaRPr lang="en-US" dirty="0"/>
          </a:p>
        </p:txBody>
      </p:sp>
      <p:sp>
        <p:nvSpPr>
          <p:cNvPr id="9" name="Rectangle 6"/>
          <p:cNvSpPr>
            <a:spLocks noGrp="1" noChangeArrowheads="1"/>
          </p:cNvSpPr>
          <p:nvPr>
            <p:ph type="sldNum" sz="quarter" idx="12"/>
          </p:nvPr>
        </p:nvSpPr>
        <p:spPr>
          <a:ln/>
        </p:spPr>
        <p:txBody>
          <a:bodyPr/>
          <a:lstStyle>
            <a:lvl1pPr>
              <a:defRPr/>
            </a:lvl1pPr>
          </a:lstStyle>
          <a:p>
            <a:fld id="{A5E55A7B-7854-E145-92D9-B491DF4BAE2D}" type="slidenum">
              <a:rPr lang="en-US" smtClean="0"/>
              <a:pPr/>
              <a:t>‹#›</a:t>
            </a:fld>
            <a:endParaRPr lang="en-US" dirty="0"/>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Rectangle 4"/>
          <p:cNvSpPr>
            <a:spLocks noGrp="1" noChangeArrowheads="1"/>
          </p:cNvSpPr>
          <p:nvPr>
            <p:ph type="dt" sz="half" idx="10"/>
          </p:nvPr>
        </p:nvSpPr>
        <p:spPr>
          <a:ln/>
        </p:spPr>
        <p:txBody>
          <a:bodyPr/>
          <a:lstStyle>
            <a:lvl1pPr>
              <a:defRPr/>
            </a:lvl1pPr>
          </a:lstStyle>
          <a:p>
            <a:fld id="{B535C3D4-B14E-194D-A22F-ABBD9D7BE7F7}" type="datetime1">
              <a:rPr lang="en-US" smtClean="0"/>
              <a:pPr/>
              <a:t>2/27/2019</a:t>
            </a:fld>
            <a:endParaRPr lang="en-US" dirty="0"/>
          </a:p>
        </p:txBody>
      </p:sp>
      <p:sp>
        <p:nvSpPr>
          <p:cNvPr id="5" name="Rectangle 6"/>
          <p:cNvSpPr>
            <a:spLocks noGrp="1" noChangeArrowheads="1"/>
          </p:cNvSpPr>
          <p:nvPr>
            <p:ph type="sldNum" sz="quarter" idx="12"/>
          </p:nvPr>
        </p:nvSpPr>
        <p:spPr>
          <a:ln/>
        </p:spPr>
        <p:txBody>
          <a:bodyPr/>
          <a:lstStyle>
            <a:lvl1pPr>
              <a:defRPr/>
            </a:lvl1pPr>
          </a:lstStyle>
          <a:p>
            <a:fld id="{A5E55A7B-7854-E145-92D9-B491DF4BAE2D}" type="slidenum">
              <a:rPr lang="en-US" smtClean="0"/>
              <a:pPr/>
              <a:t>‹#›</a:t>
            </a:fld>
            <a:endParaRPr lang="en-US" dirty="0"/>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Rectangle 4"/>
          <p:cNvSpPr>
            <a:spLocks noGrp="1" noChangeArrowheads="1"/>
          </p:cNvSpPr>
          <p:nvPr>
            <p:ph type="dt" sz="half" idx="10"/>
          </p:nvPr>
        </p:nvSpPr>
        <p:spPr>
          <a:ln/>
        </p:spPr>
        <p:txBody>
          <a:bodyPr/>
          <a:lstStyle>
            <a:lvl1pPr>
              <a:defRPr/>
            </a:lvl1pPr>
          </a:lstStyle>
          <a:p>
            <a:fld id="{91CFF6A9-F7ED-464D-9ECE-18CDAAFFF013}" type="datetime1">
              <a:rPr lang="en-US" smtClean="0"/>
              <a:pPr/>
              <a:t>2/27/2019</a:t>
            </a:fld>
            <a:endParaRPr lang="en-US" dirty="0"/>
          </a:p>
        </p:txBody>
      </p:sp>
      <p:sp>
        <p:nvSpPr>
          <p:cNvPr id="4" name="Rectangle 6"/>
          <p:cNvSpPr>
            <a:spLocks noGrp="1" noChangeArrowheads="1"/>
          </p:cNvSpPr>
          <p:nvPr>
            <p:ph type="sldNum" sz="quarter" idx="12"/>
          </p:nvPr>
        </p:nvSpPr>
        <p:spPr>
          <a:ln/>
        </p:spPr>
        <p:txBody>
          <a:bodyPr/>
          <a:lstStyle>
            <a:lvl1pPr>
              <a:defRPr/>
            </a:lvl1pPr>
          </a:lstStyle>
          <a:p>
            <a:fld id="{A5E55A7B-7854-E145-92D9-B491DF4BAE2D}" type="slidenum">
              <a:rPr lang="en-US" smtClean="0"/>
              <a:pPr/>
              <a:t>‹#›</a:t>
            </a:fld>
            <a:endParaRPr lang="en-US" dirty="0"/>
          </a:p>
        </p:txBody>
      </p:sp>
    </p:spTree>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a:t>Click to edit Master title style</a:t>
            </a:r>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Rectangle 4"/>
          <p:cNvSpPr>
            <a:spLocks noGrp="1" noChangeArrowheads="1"/>
          </p:cNvSpPr>
          <p:nvPr>
            <p:ph type="dt" sz="half" idx="10"/>
          </p:nvPr>
        </p:nvSpPr>
        <p:spPr>
          <a:ln/>
        </p:spPr>
        <p:txBody>
          <a:bodyPr/>
          <a:lstStyle>
            <a:lvl1pPr>
              <a:defRPr/>
            </a:lvl1pPr>
          </a:lstStyle>
          <a:p>
            <a:fld id="{C7865AE2-28C7-4947-8319-D60EEB07BE79}" type="datetime1">
              <a:rPr lang="en-US" smtClean="0"/>
              <a:pPr/>
              <a:t>2/27/2019</a:t>
            </a:fld>
            <a:endParaRPr lang="en-US" dirty="0"/>
          </a:p>
        </p:txBody>
      </p:sp>
      <p:sp>
        <p:nvSpPr>
          <p:cNvPr id="7" name="Rectangle 6"/>
          <p:cNvSpPr>
            <a:spLocks noGrp="1" noChangeArrowheads="1"/>
          </p:cNvSpPr>
          <p:nvPr>
            <p:ph type="sldNum" sz="quarter" idx="12"/>
          </p:nvPr>
        </p:nvSpPr>
        <p:spPr>
          <a:ln/>
        </p:spPr>
        <p:txBody>
          <a:bodyPr/>
          <a:lstStyle>
            <a:lvl1pPr>
              <a:defRPr/>
            </a:lvl1pPr>
          </a:lstStyle>
          <a:p>
            <a:fld id="{DB0E4600-0381-4CF3-88F2-7ED7D2E3F9C8}" type="slidenum">
              <a:rPr lang="en-US" smtClean="0"/>
              <a:pPr/>
              <a:t>‹#›</a:t>
            </a:fld>
            <a:endParaRPr lang="en-US" dirty="0"/>
          </a:p>
        </p:txBody>
      </p:sp>
    </p:spTree>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a:t>Click to edit Master title style</a:t>
            </a:r>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r>
              <a:rPr lang="en-US" noProof="0" dirty="0"/>
              <a:t>Click icon to add picture</a:t>
            </a:r>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Rectangle 4"/>
          <p:cNvSpPr>
            <a:spLocks noGrp="1" noChangeArrowheads="1"/>
          </p:cNvSpPr>
          <p:nvPr>
            <p:ph type="dt" sz="half" idx="10"/>
          </p:nvPr>
        </p:nvSpPr>
        <p:spPr>
          <a:ln/>
        </p:spPr>
        <p:txBody>
          <a:bodyPr/>
          <a:lstStyle>
            <a:lvl1pPr>
              <a:defRPr/>
            </a:lvl1pPr>
          </a:lstStyle>
          <a:p>
            <a:fld id="{D6782EBC-51D7-AB40-8702-393A26BF0924}" type="datetime1">
              <a:rPr lang="en-US" smtClean="0"/>
              <a:pPr/>
              <a:t>2/27/2019</a:t>
            </a:fld>
            <a:endParaRPr lang="en-US" dirty="0"/>
          </a:p>
        </p:txBody>
      </p:sp>
      <p:sp>
        <p:nvSpPr>
          <p:cNvPr id="7" name="Rectangle 6"/>
          <p:cNvSpPr>
            <a:spLocks noGrp="1" noChangeArrowheads="1"/>
          </p:cNvSpPr>
          <p:nvPr>
            <p:ph type="sldNum" sz="quarter" idx="12"/>
          </p:nvPr>
        </p:nvSpPr>
        <p:spPr>
          <a:ln/>
        </p:spPr>
        <p:txBody>
          <a:bodyPr/>
          <a:lstStyle>
            <a:lvl1pPr>
              <a:defRPr/>
            </a:lvl1pPr>
          </a:lstStyle>
          <a:p>
            <a:fld id="{A5E55A7B-7854-E145-92D9-B491DF4BAE2D}" type="slidenum">
              <a:rPr lang="en-US" smtClean="0"/>
              <a:pPr/>
              <a:t>‹#›</a:t>
            </a:fld>
            <a:endParaRPr lang="en-US" dirty="0"/>
          </a:p>
        </p:txBody>
      </p:sp>
    </p:spTree>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4"/>
          <p:cNvSpPr>
            <a:spLocks noGrp="1" noChangeArrowheads="1"/>
          </p:cNvSpPr>
          <p:nvPr>
            <p:ph type="dt" sz="half" idx="10"/>
          </p:nvPr>
        </p:nvSpPr>
        <p:spPr>
          <a:ln/>
        </p:spPr>
        <p:txBody>
          <a:bodyPr/>
          <a:lstStyle>
            <a:lvl1pPr>
              <a:defRPr/>
            </a:lvl1pPr>
          </a:lstStyle>
          <a:p>
            <a:fld id="{199A187D-6C3F-6D41-880E-F6B6C4095670}" type="datetime1">
              <a:rPr lang="en-US" smtClean="0"/>
              <a:pPr/>
              <a:t>2/27/2019</a:t>
            </a:fld>
            <a:endParaRPr lang="en-US" dirty="0"/>
          </a:p>
        </p:txBody>
      </p:sp>
      <p:sp>
        <p:nvSpPr>
          <p:cNvPr id="6" name="Rectangle 6"/>
          <p:cNvSpPr>
            <a:spLocks noGrp="1" noChangeArrowheads="1"/>
          </p:cNvSpPr>
          <p:nvPr>
            <p:ph type="sldNum" sz="quarter" idx="12"/>
          </p:nvPr>
        </p:nvSpPr>
        <p:spPr>
          <a:ln/>
        </p:spPr>
        <p:txBody>
          <a:bodyPr/>
          <a:lstStyle>
            <a:lvl1pPr>
              <a:defRPr/>
            </a:lvl1pPr>
          </a:lstStyle>
          <a:p>
            <a:fld id="{A5E55A7B-7854-E145-92D9-B491DF4BAE2D}" type="slidenum">
              <a:rPr lang="en-US" smtClean="0"/>
              <a:pPr/>
              <a:t>‹#›</a:t>
            </a:fld>
            <a:endParaRPr lang="en-US" dirty="0"/>
          </a:p>
        </p:txBody>
      </p:sp>
    </p:spTree>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4"/>
          <p:cNvSpPr>
            <a:spLocks noGrp="1" noChangeArrowheads="1"/>
          </p:cNvSpPr>
          <p:nvPr>
            <p:ph type="dt" sz="half" idx="10"/>
          </p:nvPr>
        </p:nvSpPr>
        <p:spPr>
          <a:ln/>
        </p:spPr>
        <p:txBody>
          <a:bodyPr/>
          <a:lstStyle>
            <a:lvl1pPr>
              <a:defRPr/>
            </a:lvl1pPr>
          </a:lstStyle>
          <a:p>
            <a:fld id="{AA07F8E1-8F00-1645-9B46-B2F7ACC8F53A}" type="datetime1">
              <a:rPr lang="en-US" smtClean="0"/>
              <a:pPr/>
              <a:t>2/27/2019</a:t>
            </a:fld>
            <a:endParaRPr lang="en-US" dirty="0"/>
          </a:p>
        </p:txBody>
      </p:sp>
      <p:sp>
        <p:nvSpPr>
          <p:cNvPr id="6" name="Rectangle 6"/>
          <p:cNvSpPr>
            <a:spLocks noGrp="1" noChangeArrowheads="1"/>
          </p:cNvSpPr>
          <p:nvPr>
            <p:ph type="sldNum" sz="quarter" idx="12"/>
          </p:nvPr>
        </p:nvSpPr>
        <p:spPr>
          <a:ln/>
        </p:spPr>
        <p:txBody>
          <a:bodyPr/>
          <a:lstStyle>
            <a:lvl1pPr>
              <a:defRPr/>
            </a:lvl1pPr>
          </a:lstStyle>
          <a:p>
            <a:fld id="{A5E55A7B-7854-E145-92D9-B491DF4BAE2D}" type="slidenum">
              <a:rPr lang="en-US" smtClean="0"/>
              <a:pPr/>
              <a:t>‹#›</a:t>
            </a:fld>
            <a:endParaRPr lang="en-US" dirty="0"/>
          </a:p>
        </p:txBody>
      </p:sp>
    </p:spTree>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xAndTwoObj" preserve="1">
  <p:cSld name="Title, Text, and 2 Content">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p:spPr>
        <p:txBody>
          <a:bodyPr/>
          <a:lstStyle/>
          <a:p>
            <a:r>
              <a:rPr lang="en-US"/>
              <a:t>Click to edit Master title style</a:t>
            </a:r>
          </a:p>
        </p:txBody>
      </p:sp>
      <p:sp>
        <p:nvSpPr>
          <p:cNvPr id="3" name="Text Placeholder 2"/>
          <p:cNvSpPr>
            <a:spLocks noGrp="1"/>
          </p:cNvSpPr>
          <p:nvPr>
            <p:ph type="body" sz="half" idx="1"/>
          </p:nvPr>
        </p:nvSpPr>
        <p:spPr>
          <a:xfrm>
            <a:off x="457200" y="1600200"/>
            <a:ext cx="4038600" cy="4525963"/>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quarter" idx="2"/>
          </p:nvPr>
        </p:nvSpPr>
        <p:spPr>
          <a:xfrm>
            <a:off x="4648200" y="1600200"/>
            <a:ext cx="4038600" cy="21859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Content Placeholder 4"/>
          <p:cNvSpPr>
            <a:spLocks noGrp="1"/>
          </p:cNvSpPr>
          <p:nvPr>
            <p:ph sz="quarter" idx="3"/>
          </p:nvPr>
        </p:nvSpPr>
        <p:spPr>
          <a:xfrm>
            <a:off x="4648200" y="3938588"/>
            <a:ext cx="4038600" cy="2187575"/>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Date Placeholder 5"/>
          <p:cNvSpPr>
            <a:spLocks noGrp="1"/>
          </p:cNvSpPr>
          <p:nvPr>
            <p:ph type="dt" sz="half" idx="10"/>
          </p:nvPr>
        </p:nvSpPr>
        <p:spPr/>
        <p:txBody>
          <a:bodyPr/>
          <a:lstStyle>
            <a:lvl1pPr>
              <a:defRPr/>
            </a:lvl1pPr>
          </a:lstStyle>
          <a:p>
            <a:fld id="{8138B7F0-25BC-B045-8049-7CADA7B3A1D1}" type="datetime1">
              <a:rPr lang="en-US" smtClean="0"/>
              <a:pPr/>
              <a:t>2/27/2019</a:t>
            </a:fld>
            <a:endParaRPr lang="en-US" dirty="0"/>
          </a:p>
        </p:txBody>
      </p:sp>
      <p:sp>
        <p:nvSpPr>
          <p:cNvPr id="8" name="Slide Number Placeholder 7"/>
          <p:cNvSpPr>
            <a:spLocks noGrp="1"/>
          </p:cNvSpPr>
          <p:nvPr>
            <p:ph type="sldNum" sz="quarter" idx="12"/>
          </p:nvPr>
        </p:nvSpPr>
        <p:spPr>
          <a:xfrm>
            <a:off x="6553200" y="6245225"/>
            <a:ext cx="2133600" cy="476250"/>
          </a:xfrm>
        </p:spPr>
        <p:txBody>
          <a:bodyPr/>
          <a:lstStyle>
            <a:lvl1pPr>
              <a:defRPr/>
            </a:lvl1pPr>
          </a:lstStyle>
          <a:p>
            <a:fld id="{A5E55A7B-7854-E145-92D9-B491DF4BAE2D}" type="slidenum">
              <a:rPr lang="en-US" smtClean="0"/>
              <a:pPr/>
              <a:t>‹#›</a:t>
            </a:fld>
            <a:endParaRPr lang="en-US" dirty="0"/>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19" Type="http://schemas.openxmlformats.org/officeDocument/2006/relationships/image" Target="../media/image1.png"/><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Rectangle 6"/>
          <p:cNvSpPr/>
          <p:nvPr/>
        </p:nvSpPr>
        <p:spPr>
          <a:xfrm>
            <a:off x="0" y="6553200"/>
            <a:ext cx="9144000" cy="304800"/>
          </a:xfrm>
          <a:prstGeom prst="rect">
            <a:avLst/>
          </a:prstGeom>
          <a:solidFill>
            <a:srgbClr val="9E8C78"/>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sp>
        <p:nvSpPr>
          <p:cNvPr id="8" name="Rectangle 7"/>
          <p:cNvSpPr/>
          <p:nvPr/>
        </p:nvSpPr>
        <p:spPr>
          <a:xfrm>
            <a:off x="0" y="6451600"/>
            <a:ext cx="9144000" cy="76200"/>
          </a:xfrm>
          <a:prstGeom prst="rect">
            <a:avLst/>
          </a:prstGeom>
          <a:solidFill>
            <a:srgbClr val="800000"/>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pic>
        <p:nvPicPr>
          <p:cNvPr id="1028" name="Picture 8" descr="SNL_color_stack.png"/>
          <p:cNvPicPr>
            <a:picLocks noChangeAspect="1"/>
          </p:cNvPicPr>
          <p:nvPr/>
        </p:nvPicPr>
        <p:blipFill>
          <a:blip r:embed="rId19"/>
          <a:srcRect/>
          <a:stretch>
            <a:fillRect/>
          </a:stretch>
        </p:blipFill>
        <p:spPr bwMode="auto">
          <a:xfrm>
            <a:off x="8001000" y="228600"/>
            <a:ext cx="936625" cy="411163"/>
          </a:xfrm>
          <a:prstGeom prst="rect">
            <a:avLst/>
          </a:prstGeom>
          <a:noFill/>
          <a:ln w="9525">
            <a:noFill/>
            <a:miter lim="800000"/>
            <a:headEnd/>
            <a:tailEnd/>
          </a:ln>
        </p:spPr>
      </p:pic>
      <p:sp>
        <p:nvSpPr>
          <p:cNvPr id="1029" name="Rectangle 2"/>
          <p:cNvSpPr>
            <a:spLocks noGrp="1" noChangeArrowheads="1"/>
          </p:cNvSpPr>
          <p:nvPr>
            <p:ph type="title"/>
          </p:nvPr>
        </p:nvSpPr>
        <p:spPr bwMode="auto">
          <a:xfrm>
            <a:off x="457200" y="0"/>
            <a:ext cx="8229600" cy="991675"/>
          </a:xfrm>
          <a:prstGeom prst="rect">
            <a:avLst/>
          </a:prstGeom>
          <a:noFill/>
          <a:ln w="9525">
            <a:noFill/>
            <a:miter lim="800000"/>
            <a:headEnd/>
            <a:tailEnd/>
          </a:ln>
        </p:spPr>
        <p:txBody>
          <a:bodyPr vert="horz" wrap="square" lIns="91440" tIns="45720" rIns="91440" bIns="45720" numCol="1" anchor="ctr" anchorCtr="0" compatLnSpc="1">
            <a:prstTxWarp prst="textNoShape">
              <a:avLst/>
            </a:prstTxWarp>
          </a:bodyPr>
          <a:lstStyle/>
          <a:p>
            <a:pPr lvl="0"/>
            <a:r>
              <a:rPr lang="en-US" dirty="0"/>
              <a:t>Click to edit Master title style</a:t>
            </a:r>
          </a:p>
        </p:txBody>
      </p:sp>
      <p:sp>
        <p:nvSpPr>
          <p:cNvPr id="1030" name="Rectangle 3"/>
          <p:cNvSpPr>
            <a:spLocks noGrp="1" noChangeArrowheads="1"/>
          </p:cNvSpPr>
          <p:nvPr>
            <p:ph type="body" idx="1"/>
          </p:nvPr>
        </p:nvSpPr>
        <p:spPr bwMode="auto">
          <a:xfrm>
            <a:off x="457200" y="1278740"/>
            <a:ext cx="8229600" cy="4847424"/>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2" name="Rectangle 4"/>
          <p:cNvSpPr>
            <a:spLocks noGrp="1" noChangeArrowheads="1"/>
          </p:cNvSpPr>
          <p:nvPr>
            <p:ph type="dt" sz="half" idx="2"/>
          </p:nvPr>
        </p:nvSpPr>
        <p:spPr bwMode="auto">
          <a:xfrm>
            <a:off x="109274" y="6166934"/>
            <a:ext cx="1490926" cy="284666"/>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defRPr sz="1400">
                <a:latin typeface="Calibri"/>
                <a:cs typeface="Calibri"/>
              </a:defRPr>
            </a:lvl1pPr>
          </a:lstStyle>
          <a:p>
            <a:fld id="{30B37176-1C50-7042-8162-64D2C2671FE5}" type="datetime1">
              <a:rPr lang="en-US" smtClean="0"/>
              <a:pPr/>
              <a:t>2/27/2019</a:t>
            </a:fld>
            <a:endParaRPr lang="en-US" dirty="0"/>
          </a:p>
        </p:txBody>
      </p:sp>
      <p:sp>
        <p:nvSpPr>
          <p:cNvPr id="4" name="Rectangle 6"/>
          <p:cNvSpPr>
            <a:spLocks noGrp="1" noChangeArrowheads="1"/>
          </p:cNvSpPr>
          <p:nvPr>
            <p:ph type="sldNum" sz="quarter" idx="4"/>
          </p:nvPr>
        </p:nvSpPr>
        <p:spPr bwMode="auto">
          <a:xfrm>
            <a:off x="8305800" y="6153150"/>
            <a:ext cx="609600" cy="3746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400">
                <a:latin typeface="Calibri"/>
                <a:cs typeface="Calibri"/>
              </a:defRPr>
            </a:lvl1pPr>
          </a:lstStyle>
          <a:p>
            <a:fld id="{A5E55A7B-7854-E145-92D9-B491DF4BAE2D}" type="slidenum">
              <a:rPr lang="en-US" smtClean="0"/>
              <a:pPr/>
              <a:t>‹#›</a:t>
            </a:fld>
            <a:endParaRPr lang="en-US" dirty="0"/>
          </a:p>
        </p:txBody>
      </p:sp>
    </p:spTree>
  </p:cSld>
  <p:clrMap bg1="lt1" tx1="dk1" bg2="lt2" tx2="dk2" accent1="accent1" accent2="accent2" accent3="accent3" accent4="accent4" accent5="accent5" accent6="accent6" hlink="hlink" folHlink="folHlink"/>
  <p:sldLayoutIdLst>
    <p:sldLayoutId id="2147483784" r:id="rId1"/>
    <p:sldLayoutId id="2147483798" r:id="rId2"/>
    <p:sldLayoutId id="2147483796" r:id="rId3"/>
    <p:sldLayoutId id="2147483799" r:id="rId4"/>
    <p:sldLayoutId id="2147483797" r:id="rId5"/>
    <p:sldLayoutId id="2147483800" r:id="rId6"/>
    <p:sldLayoutId id="2147483785" r:id="rId7"/>
    <p:sldLayoutId id="2147483786" r:id="rId8"/>
    <p:sldLayoutId id="2147483787" r:id="rId9"/>
    <p:sldLayoutId id="2147483788" r:id="rId10"/>
    <p:sldLayoutId id="2147483789" r:id="rId11"/>
    <p:sldLayoutId id="2147483790" r:id="rId12"/>
    <p:sldLayoutId id="2147483791" r:id="rId13"/>
    <p:sldLayoutId id="2147483792" r:id="rId14"/>
    <p:sldLayoutId id="2147483793" r:id="rId15"/>
    <p:sldLayoutId id="2147483794" r:id="rId16"/>
    <p:sldLayoutId id="2147483795" r:id="rId17"/>
  </p:sldLayoutIdLst>
  <p:hf hdr="0" ftr="0" dt="0"/>
  <p:txStyles>
    <p:title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p:titleStyle>
    <p:body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8" Type="http://schemas.openxmlformats.org/officeDocument/2006/relationships/image" Target="../media/image15.png"/><Relationship Id="rId3" Type="http://schemas.openxmlformats.org/officeDocument/2006/relationships/image" Target="../media/image10.png"/><Relationship Id="rId7" Type="http://schemas.openxmlformats.org/officeDocument/2006/relationships/image" Target="../media/image14.png"/><Relationship Id="rId2" Type="http://schemas.openxmlformats.org/officeDocument/2006/relationships/notesSlide" Target="../notesSlides/notesSlide1.xml"/><Relationship Id="rId1" Type="http://schemas.openxmlformats.org/officeDocument/2006/relationships/slideLayout" Target="../slideLayouts/slideLayout1.xml"/><Relationship Id="rId6" Type="http://schemas.openxmlformats.org/officeDocument/2006/relationships/image" Target="../media/image13.png"/><Relationship Id="rId5" Type="http://schemas.openxmlformats.org/officeDocument/2006/relationships/image" Target="../media/image12.png"/><Relationship Id="rId10" Type="http://schemas.openxmlformats.org/officeDocument/2006/relationships/image" Target="../media/image17.png"/><Relationship Id="rId4" Type="http://schemas.openxmlformats.org/officeDocument/2006/relationships/image" Target="../media/image11.jpeg"/><Relationship Id="rId9" Type="http://schemas.openxmlformats.org/officeDocument/2006/relationships/image" Target="../media/image16.png"/></Relationships>
</file>

<file path=ppt/slides/_rels/slide2.xml.rels><?xml version="1.0" encoding="UTF-8" standalone="yes"?>
<Relationships xmlns="http://schemas.openxmlformats.org/package/2006/relationships"><Relationship Id="rId8" Type="http://schemas.openxmlformats.org/officeDocument/2006/relationships/image" Target="../media/image23.png"/><Relationship Id="rId3" Type="http://schemas.openxmlformats.org/officeDocument/2006/relationships/image" Target="../media/image18.tiff"/><Relationship Id="rId7" Type="http://schemas.openxmlformats.org/officeDocument/2006/relationships/image" Target="../media/image22.jpg"/><Relationship Id="rId2" Type="http://schemas.openxmlformats.org/officeDocument/2006/relationships/notesSlide" Target="../notesSlides/notesSlide2.xml"/><Relationship Id="rId1" Type="http://schemas.openxmlformats.org/officeDocument/2006/relationships/slideLayout" Target="../slideLayouts/slideLayout11.xml"/><Relationship Id="rId6" Type="http://schemas.openxmlformats.org/officeDocument/2006/relationships/image" Target="../media/image21.png"/><Relationship Id="rId5" Type="http://schemas.openxmlformats.org/officeDocument/2006/relationships/image" Target="../media/image20.png"/><Relationship Id="rId10" Type="http://schemas.openxmlformats.org/officeDocument/2006/relationships/image" Target="../media/image25.png"/><Relationship Id="rId4" Type="http://schemas.openxmlformats.org/officeDocument/2006/relationships/image" Target="../media/image19.jpeg"/><Relationship Id="rId9" Type="http://schemas.openxmlformats.org/officeDocument/2006/relationships/image" Target="../media/image24.png"/></Relationships>
</file>

<file path=ppt/slides/_rels/slide3.xml.rels><?xml version="1.0" encoding="UTF-8" standalone="yes"?>
<Relationships xmlns="http://schemas.openxmlformats.org/package/2006/relationships"><Relationship Id="rId8" Type="http://schemas.microsoft.com/office/2007/relationships/hdphoto" Target="../media/hdphoto1.wdp"/><Relationship Id="rId3" Type="http://schemas.openxmlformats.org/officeDocument/2006/relationships/image" Target="../media/image16.png"/><Relationship Id="rId7" Type="http://schemas.openxmlformats.org/officeDocument/2006/relationships/image" Target="../media/image27.png"/><Relationship Id="rId2" Type="http://schemas.openxmlformats.org/officeDocument/2006/relationships/notesSlide" Target="../notesSlides/notesSlide3.xml"/><Relationship Id="rId1" Type="http://schemas.openxmlformats.org/officeDocument/2006/relationships/slideLayout" Target="../slideLayouts/slideLayout11.xml"/><Relationship Id="rId6" Type="http://schemas.openxmlformats.org/officeDocument/2006/relationships/image" Target="../media/image12.png"/><Relationship Id="rId5" Type="http://schemas.openxmlformats.org/officeDocument/2006/relationships/image" Target="../media/image26.png"/><Relationship Id="rId4" Type="http://schemas.openxmlformats.org/officeDocument/2006/relationships/image" Target="../media/image10.png"/></Relationships>
</file>

<file path=ppt/slides/_rels/slide4.xml.rels><?xml version="1.0" encoding="UTF-8" standalone="yes"?>
<Relationships xmlns="http://schemas.openxmlformats.org/package/2006/relationships"><Relationship Id="rId2" Type="http://schemas.openxmlformats.org/officeDocument/2006/relationships/image" Target="../media/image28.png"/><Relationship Id="rId1" Type="http://schemas.openxmlformats.org/officeDocument/2006/relationships/slideLayout" Target="../slideLayouts/slideLayout11.xml"/></Relationships>
</file>

<file path=ppt/slides/_rels/slide5.xml.rels><?xml version="1.0" encoding="UTF-8" standalone="yes"?>
<Relationships xmlns="http://schemas.openxmlformats.org/package/2006/relationships"><Relationship Id="rId2" Type="http://schemas.openxmlformats.org/officeDocument/2006/relationships/image" Target="../media/image28.png"/><Relationship Id="rId1" Type="http://schemas.openxmlformats.org/officeDocument/2006/relationships/slideLayout" Target="../slideLayouts/slideLayout11.xml"/></Relationships>
</file>

<file path=ppt/slides/_rels/slide6.xml.rels><?xml version="1.0" encoding="UTF-8" standalone="yes"?>
<Relationships xmlns="http://schemas.openxmlformats.org/package/2006/relationships"><Relationship Id="rId2" Type="http://schemas.openxmlformats.org/officeDocument/2006/relationships/image" Target="../media/image28.png"/><Relationship Id="rId1" Type="http://schemas.openxmlformats.org/officeDocument/2006/relationships/slideLayout" Target="../slideLayouts/slideLayout11.xml"/></Relationships>
</file>

<file path=ppt/slides/_rels/slide7.xml.rels><?xml version="1.0" encoding="UTF-8" standalone="yes"?>
<Relationships xmlns="http://schemas.openxmlformats.org/package/2006/relationships"><Relationship Id="rId3" Type="http://schemas.openxmlformats.org/officeDocument/2006/relationships/image" Target="../media/image30.jpg"/><Relationship Id="rId2" Type="http://schemas.openxmlformats.org/officeDocument/2006/relationships/image" Target="../media/image29.jpeg"/><Relationship Id="rId1" Type="http://schemas.openxmlformats.org/officeDocument/2006/relationships/slideLayout" Target="../slideLayouts/slideLayout11.xml"/><Relationship Id="rId6" Type="http://schemas.openxmlformats.org/officeDocument/2006/relationships/image" Target="../media/image28.png"/><Relationship Id="rId5" Type="http://schemas.openxmlformats.org/officeDocument/2006/relationships/image" Target="../media/image32.png"/><Relationship Id="rId4" Type="http://schemas.openxmlformats.org/officeDocument/2006/relationships/image" Target="../media/image31.png"/></Relationships>
</file>

<file path=ppt/slides/_rels/slide8.xml.rels><?xml version="1.0" encoding="UTF-8" standalone="yes"?>
<Relationships xmlns="http://schemas.openxmlformats.org/package/2006/relationships"><Relationship Id="rId8" Type="http://schemas.openxmlformats.org/officeDocument/2006/relationships/image" Target="../media/image32.png"/><Relationship Id="rId3" Type="http://schemas.openxmlformats.org/officeDocument/2006/relationships/image" Target="../media/image30.jpg"/><Relationship Id="rId7" Type="http://schemas.openxmlformats.org/officeDocument/2006/relationships/image" Target="../media/image35.png"/><Relationship Id="rId12" Type="http://schemas.openxmlformats.org/officeDocument/2006/relationships/image" Target="../media/image38.png"/><Relationship Id="rId2" Type="http://schemas.openxmlformats.org/officeDocument/2006/relationships/image" Target="../media/image29.jpeg"/><Relationship Id="rId1" Type="http://schemas.openxmlformats.org/officeDocument/2006/relationships/slideLayout" Target="../slideLayouts/slideLayout11.xml"/><Relationship Id="rId6" Type="http://schemas.openxmlformats.org/officeDocument/2006/relationships/image" Target="../media/image34.jpg"/><Relationship Id="rId11" Type="http://schemas.openxmlformats.org/officeDocument/2006/relationships/image" Target="../media/image37.png"/><Relationship Id="rId5" Type="http://schemas.openxmlformats.org/officeDocument/2006/relationships/image" Target="../media/image33.png"/><Relationship Id="rId10" Type="http://schemas.openxmlformats.org/officeDocument/2006/relationships/image" Target="../media/image28.png"/><Relationship Id="rId4" Type="http://schemas.openxmlformats.org/officeDocument/2006/relationships/image" Target="../media/image31.png"/><Relationship Id="rId9" Type="http://schemas.openxmlformats.org/officeDocument/2006/relationships/image" Target="../media/image36.png"/></Relationships>
</file>

<file path=ppt/slides/_rels/slide9.xml.rels><?xml version="1.0" encoding="UTF-8" standalone="yes"?>
<Relationships xmlns="http://schemas.openxmlformats.org/package/2006/relationships"><Relationship Id="rId8" Type="http://schemas.openxmlformats.org/officeDocument/2006/relationships/image" Target="../media/image33.png"/><Relationship Id="rId13" Type="http://schemas.openxmlformats.org/officeDocument/2006/relationships/image" Target="../media/image28.png"/><Relationship Id="rId7" Type="http://schemas.openxmlformats.org/officeDocument/2006/relationships/image" Target="../media/image31.png"/><Relationship Id="rId12" Type="http://schemas.openxmlformats.org/officeDocument/2006/relationships/image" Target="../media/image36.png"/><Relationship Id="rId1" Type="http://schemas.openxmlformats.org/officeDocument/2006/relationships/slideLayout" Target="../slideLayouts/slideLayout11.xml"/><Relationship Id="rId6" Type="http://schemas.openxmlformats.org/officeDocument/2006/relationships/image" Target="../media/image30.jpg"/><Relationship Id="rId11" Type="http://schemas.openxmlformats.org/officeDocument/2006/relationships/image" Target="../media/image32.png"/><Relationship Id="rId5" Type="http://schemas.openxmlformats.org/officeDocument/2006/relationships/image" Target="../media/image29.jpeg"/><Relationship Id="rId15" Type="http://schemas.openxmlformats.org/officeDocument/2006/relationships/image" Target="../media/image38.png"/><Relationship Id="rId10" Type="http://schemas.openxmlformats.org/officeDocument/2006/relationships/image" Target="../media/image35.png"/><Relationship Id="rId4" Type="http://schemas.openxmlformats.org/officeDocument/2006/relationships/image" Target="../media/image290.png"/><Relationship Id="rId9" Type="http://schemas.openxmlformats.org/officeDocument/2006/relationships/image" Target="../media/image34.jpg"/><Relationship Id="rId14" Type="http://schemas.openxmlformats.org/officeDocument/2006/relationships/image" Target="../media/image37.png"/></Relationships>
</file>

<file path=ppt/slides/_rels/slide10.xml.rels><?xml version="1.0" encoding="UTF-8" standalone="yes"?>
<Relationships xmlns="http://schemas.openxmlformats.org/package/2006/relationships"><Relationship Id="rId8" Type="http://schemas.openxmlformats.org/officeDocument/2006/relationships/image" Target="../media/image31.png"/><Relationship Id="rId13" Type="http://schemas.openxmlformats.org/officeDocument/2006/relationships/image" Target="../media/image32.png"/><Relationship Id="rId7" Type="http://schemas.openxmlformats.org/officeDocument/2006/relationships/image" Target="../media/image30.jpg"/><Relationship Id="rId12" Type="http://schemas.openxmlformats.org/officeDocument/2006/relationships/image" Target="../media/image35.png"/><Relationship Id="rId16" Type="http://schemas.openxmlformats.org/officeDocument/2006/relationships/image" Target="../media/image28.png"/><Relationship Id="rId1" Type="http://schemas.openxmlformats.org/officeDocument/2006/relationships/slideLayout" Target="../slideLayouts/slideLayout11.xml"/><Relationship Id="rId6" Type="http://schemas.openxmlformats.org/officeDocument/2006/relationships/image" Target="../media/image29.jpeg"/><Relationship Id="rId11" Type="http://schemas.openxmlformats.org/officeDocument/2006/relationships/image" Target="../media/image37.png"/><Relationship Id="rId5" Type="http://schemas.openxmlformats.org/officeDocument/2006/relationships/image" Target="../media/image41.png"/><Relationship Id="rId15" Type="http://schemas.openxmlformats.org/officeDocument/2006/relationships/image" Target="../media/image38.png"/><Relationship Id="rId10" Type="http://schemas.openxmlformats.org/officeDocument/2006/relationships/image" Target="../media/image34.jpg"/><Relationship Id="rId4" Type="http://schemas.openxmlformats.org/officeDocument/2006/relationships/image" Target="../media/image290.png"/><Relationship Id="rId9" Type="http://schemas.openxmlformats.org/officeDocument/2006/relationships/image" Target="../media/image33.png"/><Relationship Id="rId14" Type="http://schemas.openxmlformats.org/officeDocument/2006/relationships/image" Target="../media/image36.png"/></Relationships>
</file>

<file path=ppt/slides/_rels/slide11.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notesSlide" Target="../notesSlides/notesSlide4.xml"/><Relationship Id="rId1" Type="http://schemas.openxmlformats.org/officeDocument/2006/relationships/slideLayout" Target="../slideLayouts/slideLayout11.xml"/></Relationships>
</file>

<file path=ppt/slides/_rels/slide12.xml.rels><?xml version="1.0" encoding="UTF-8" standalone="yes"?>
<Relationships xmlns="http://schemas.openxmlformats.org/package/2006/relationships"><Relationship Id="rId3" Type="http://schemas.openxmlformats.org/officeDocument/2006/relationships/image" Target="../media/image39.png"/><Relationship Id="rId2" Type="http://schemas.openxmlformats.org/officeDocument/2006/relationships/notesSlide" Target="../notesSlides/notesSlide5.xml"/><Relationship Id="rId1" Type="http://schemas.openxmlformats.org/officeDocument/2006/relationships/slideLayout" Target="../slideLayouts/slideLayout11.xml"/><Relationship Id="rId6" Type="http://schemas.openxmlformats.org/officeDocument/2006/relationships/image" Target="../media/image10.png"/><Relationship Id="rId5" Type="http://schemas.microsoft.com/office/2007/relationships/hdphoto" Target="../media/hdphoto1.wdp"/><Relationship Id="rId4" Type="http://schemas.openxmlformats.org/officeDocument/2006/relationships/image" Target="../media/image27.png"/></Relationships>
</file>

<file path=ppt/slides/_rels/slide13.xml.rels><?xml version="1.0" encoding="UTF-8" standalone="yes"?>
<Relationships xmlns="http://schemas.openxmlformats.org/package/2006/relationships"><Relationship Id="rId3" Type="http://schemas.openxmlformats.org/officeDocument/2006/relationships/image" Target="../media/image39.png"/><Relationship Id="rId2" Type="http://schemas.openxmlformats.org/officeDocument/2006/relationships/notesSlide" Target="../notesSlides/notesSlide6.xml"/><Relationship Id="rId1" Type="http://schemas.openxmlformats.org/officeDocument/2006/relationships/slideLayout" Target="../slideLayouts/slideLayout11.xml"/><Relationship Id="rId6" Type="http://schemas.openxmlformats.org/officeDocument/2006/relationships/image" Target="../media/image10.png"/><Relationship Id="rId5" Type="http://schemas.microsoft.com/office/2007/relationships/hdphoto" Target="../media/hdphoto1.wdp"/><Relationship Id="rId4" Type="http://schemas.openxmlformats.org/officeDocument/2006/relationships/image" Target="../media/image27.png"/></Relationships>
</file>

<file path=ppt/slides/_rels/slide14.xml.rels><?xml version="1.0" encoding="UTF-8" standalone="yes"?>
<Relationships xmlns="http://schemas.openxmlformats.org/package/2006/relationships"><Relationship Id="rId3" Type="http://schemas.openxmlformats.org/officeDocument/2006/relationships/image" Target="../media/image40.png"/><Relationship Id="rId2" Type="http://schemas.openxmlformats.org/officeDocument/2006/relationships/image" Target="../media/image31.png"/><Relationship Id="rId1" Type="http://schemas.openxmlformats.org/officeDocument/2006/relationships/slideLayout" Target="../slideLayouts/slideLayout11.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11.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11.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11.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11.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11.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11.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11.xml"/></Relationships>
</file>

<file path=ppt/slides/_rels/slide22.xml.rels><?xml version="1.0" encoding="UTF-8" standalone="yes"?>
<Relationships xmlns="http://schemas.openxmlformats.org/package/2006/relationships"><Relationship Id="rId3" Type="http://schemas.openxmlformats.org/officeDocument/2006/relationships/image" Target="../media/image42.png"/><Relationship Id="rId2" Type="http://schemas.openxmlformats.org/officeDocument/2006/relationships/image" Target="../media/image29.jpeg"/><Relationship Id="rId1" Type="http://schemas.openxmlformats.org/officeDocument/2006/relationships/slideLayout" Target="../slideLayouts/slideLayout11.xml"/><Relationship Id="rId4" Type="http://schemas.openxmlformats.org/officeDocument/2006/relationships/image" Target="../media/image30.jpg"/></Relationships>
</file>

<file path=ppt/slides/_rels/slide23.xml.rels><?xml version="1.0" encoding="UTF-8" standalone="yes"?>
<Relationships xmlns="http://schemas.openxmlformats.org/package/2006/relationships"><Relationship Id="rId8" Type="http://schemas.openxmlformats.org/officeDocument/2006/relationships/image" Target="../media/image46.emf"/><Relationship Id="rId3" Type="http://schemas.openxmlformats.org/officeDocument/2006/relationships/image" Target="../media/image44.png"/><Relationship Id="rId7" Type="http://schemas.openxmlformats.org/officeDocument/2006/relationships/image" Target="../media/image45.png"/><Relationship Id="rId2" Type="http://schemas.openxmlformats.org/officeDocument/2006/relationships/image" Target="../media/image43.png"/><Relationship Id="rId1" Type="http://schemas.openxmlformats.org/officeDocument/2006/relationships/slideLayout" Target="../slideLayouts/slideLayout11.xml"/><Relationship Id="rId6" Type="http://schemas.openxmlformats.org/officeDocument/2006/relationships/image" Target="../media/image30.jpg"/><Relationship Id="rId5" Type="http://schemas.openxmlformats.org/officeDocument/2006/relationships/image" Target="../media/image42.png"/><Relationship Id="rId4" Type="http://schemas.openxmlformats.org/officeDocument/2006/relationships/image" Target="../media/image29.jpeg"/><Relationship Id="rId9" Type="http://schemas.openxmlformats.org/officeDocument/2006/relationships/image" Target="../media/image47.png"/></Relationships>
</file>

<file path=ppt/slides/_rels/slide24.xml.rels><?xml version="1.0" encoding="UTF-8" standalone="yes"?>
<Relationships xmlns="http://schemas.openxmlformats.org/package/2006/relationships"><Relationship Id="rId8" Type="http://schemas.openxmlformats.org/officeDocument/2006/relationships/image" Target="../media/image46.emf"/><Relationship Id="rId3" Type="http://schemas.openxmlformats.org/officeDocument/2006/relationships/image" Target="../media/image44.png"/><Relationship Id="rId7" Type="http://schemas.openxmlformats.org/officeDocument/2006/relationships/image" Target="../media/image45.png"/><Relationship Id="rId2" Type="http://schemas.openxmlformats.org/officeDocument/2006/relationships/image" Target="../media/image43.png"/><Relationship Id="rId1" Type="http://schemas.openxmlformats.org/officeDocument/2006/relationships/slideLayout" Target="../slideLayouts/slideLayout11.xml"/><Relationship Id="rId6" Type="http://schemas.openxmlformats.org/officeDocument/2006/relationships/image" Target="../media/image30.jpg"/><Relationship Id="rId5" Type="http://schemas.openxmlformats.org/officeDocument/2006/relationships/image" Target="../media/image42.png"/><Relationship Id="rId4" Type="http://schemas.openxmlformats.org/officeDocument/2006/relationships/image" Target="../media/image29.jpeg"/><Relationship Id="rId9" Type="http://schemas.openxmlformats.org/officeDocument/2006/relationships/image" Target="../media/image47.png"/></Relationships>
</file>

<file path=ppt/slides/_rels/slide25.xml.rels><?xml version="1.0" encoding="UTF-8" standalone="yes"?>
<Relationships xmlns="http://schemas.openxmlformats.org/package/2006/relationships"><Relationship Id="rId2" Type="http://schemas.openxmlformats.org/officeDocument/2006/relationships/image" Target="../media/image470.png"/><Relationship Id="rId1" Type="http://schemas.openxmlformats.org/officeDocument/2006/relationships/slideLayout" Target="../slideLayouts/slideLayout11.xml"/></Relationships>
</file>

<file path=ppt/slides/_rels/slide26.xml.rels><?xml version="1.0" encoding="UTF-8" standalone="yes"?>
<Relationships xmlns="http://schemas.openxmlformats.org/package/2006/relationships"><Relationship Id="rId3" Type="http://schemas.openxmlformats.org/officeDocument/2006/relationships/image" Target="../media/image48.png"/><Relationship Id="rId2" Type="http://schemas.openxmlformats.org/officeDocument/2006/relationships/notesSlide" Target="../notesSlides/notesSlide7.xml"/><Relationship Id="rId1" Type="http://schemas.openxmlformats.org/officeDocument/2006/relationships/slideLayout" Target="../slideLayouts/slideLayout11.xml"/><Relationship Id="rId6" Type="http://schemas.openxmlformats.org/officeDocument/2006/relationships/image" Target="../media/image510.png"/><Relationship Id="rId5" Type="http://schemas.openxmlformats.org/officeDocument/2006/relationships/image" Target="../media/image50.png"/><Relationship Id="rId4" Type="http://schemas.openxmlformats.org/officeDocument/2006/relationships/image" Target="../media/image49.png"/></Relationships>
</file>

<file path=ppt/slides/_rels/slide27.xml.rels><?xml version="1.0" encoding="UTF-8" standalone="yes"?>
<Relationships xmlns="http://schemas.openxmlformats.org/package/2006/relationships"><Relationship Id="rId2" Type="http://schemas.openxmlformats.org/officeDocument/2006/relationships/image" Target="../media/image521.png"/><Relationship Id="rId1" Type="http://schemas.openxmlformats.org/officeDocument/2006/relationships/slideLayout" Target="../slideLayouts/slideLayout11.xml"/></Relationships>
</file>

<file path=ppt/slides/_rels/slide28.xml.rels><?xml version="1.0" encoding="UTF-8" standalone="yes"?>
<Relationships xmlns="http://schemas.openxmlformats.org/package/2006/relationships"><Relationship Id="rId2" Type="http://schemas.openxmlformats.org/officeDocument/2006/relationships/image" Target="../media/image521.png"/><Relationship Id="rId1" Type="http://schemas.openxmlformats.org/officeDocument/2006/relationships/slideLayout" Target="../slideLayouts/slideLayout11.xml"/></Relationships>
</file>

<file path=ppt/slides/_rels/slide29.xml.rels><?xml version="1.0" encoding="UTF-8" standalone="yes"?>
<Relationships xmlns="http://schemas.openxmlformats.org/package/2006/relationships"><Relationship Id="rId2" Type="http://schemas.openxmlformats.org/officeDocument/2006/relationships/image" Target="../media/image521.png"/><Relationship Id="rId1" Type="http://schemas.openxmlformats.org/officeDocument/2006/relationships/slideLayout" Target="../slideLayouts/slideLayout11.xml"/></Relationships>
</file>

<file path=ppt/slides/_rels/slide30.xml.rels><?xml version="1.0" encoding="UTF-8" standalone="yes"?>
<Relationships xmlns="http://schemas.openxmlformats.org/package/2006/relationships"><Relationship Id="rId2" Type="http://schemas.openxmlformats.org/officeDocument/2006/relationships/image" Target="../media/image521.png"/><Relationship Id="rId1" Type="http://schemas.openxmlformats.org/officeDocument/2006/relationships/slideLayout" Target="../slideLayouts/slideLayout11.xml"/></Relationships>
</file>

<file path=ppt/slides/_rels/slide31.xml.rels><?xml version="1.0" encoding="UTF-8" standalone="yes"?>
<Relationships xmlns="http://schemas.openxmlformats.org/package/2006/relationships"><Relationship Id="rId2" Type="http://schemas.openxmlformats.org/officeDocument/2006/relationships/image" Target="../media/image521.png"/><Relationship Id="rId1" Type="http://schemas.openxmlformats.org/officeDocument/2006/relationships/slideLayout" Target="../slideLayouts/slideLayout11.xml"/></Relationships>
</file>

<file path=ppt/slides/_rels/slide32.xml.rels><?xml version="1.0" encoding="UTF-8" standalone="yes"?>
<Relationships xmlns="http://schemas.openxmlformats.org/package/2006/relationships"><Relationship Id="rId2" Type="http://schemas.openxmlformats.org/officeDocument/2006/relationships/image" Target="../media/image521.png"/><Relationship Id="rId1" Type="http://schemas.openxmlformats.org/officeDocument/2006/relationships/slideLayout" Target="../slideLayouts/slideLayout11.xml"/></Relationships>
</file>

<file path=ppt/slides/_rels/slide33.xml.rels><?xml version="1.0" encoding="UTF-8" standalone="yes"?>
<Relationships xmlns="http://schemas.openxmlformats.org/package/2006/relationships"><Relationship Id="rId2" Type="http://schemas.openxmlformats.org/officeDocument/2006/relationships/image" Target="../media/image521.png"/><Relationship Id="rId1" Type="http://schemas.openxmlformats.org/officeDocument/2006/relationships/slideLayout" Target="../slideLayouts/slideLayout11.xml"/></Relationships>
</file>

<file path=ppt/slides/_rels/slide34.xml.rels><?xml version="1.0" encoding="UTF-8" standalone="yes"?>
<Relationships xmlns="http://schemas.openxmlformats.org/package/2006/relationships"><Relationship Id="rId3" Type="http://schemas.openxmlformats.org/officeDocument/2006/relationships/image" Target="../media/image51.png"/><Relationship Id="rId2" Type="http://schemas.openxmlformats.org/officeDocument/2006/relationships/notesSlide" Target="../notesSlides/notesSlide8.xml"/><Relationship Id="rId1" Type="http://schemas.openxmlformats.org/officeDocument/2006/relationships/slideLayout" Target="../slideLayouts/slideLayout11.xml"/></Relationships>
</file>

<file path=ppt/slides/_rels/slide35.xml.rels><?xml version="1.0" encoding="UTF-8" standalone="yes"?>
<Relationships xmlns="http://schemas.openxmlformats.org/package/2006/relationships"><Relationship Id="rId3" Type="http://schemas.openxmlformats.org/officeDocument/2006/relationships/image" Target="../media/image51.png"/><Relationship Id="rId2" Type="http://schemas.openxmlformats.org/officeDocument/2006/relationships/notesSlide" Target="../notesSlides/notesSlide9.xml"/><Relationship Id="rId1" Type="http://schemas.openxmlformats.org/officeDocument/2006/relationships/slideLayout" Target="../slideLayouts/slideLayout11.xml"/><Relationship Id="rId4" Type="http://schemas.openxmlformats.org/officeDocument/2006/relationships/image" Target="../media/image54.png"/></Relationships>
</file>

<file path=ppt/slides/_rels/slide36.xml.rels><?xml version="1.0" encoding="UTF-8" standalone="yes"?>
<Relationships xmlns="http://schemas.openxmlformats.org/package/2006/relationships"><Relationship Id="rId1" Type="http://schemas.openxmlformats.org/officeDocument/2006/relationships/slideLayout" Target="../slideLayouts/slideLayout11.xml"/></Relationships>
</file>

<file path=ppt/slides/_rels/slide37.xml.rels><?xml version="1.0" encoding="UTF-8" standalone="yes"?>
<Relationships xmlns="http://schemas.openxmlformats.org/package/2006/relationships"><Relationship Id="rId3" Type="http://schemas.openxmlformats.org/officeDocument/2006/relationships/image" Target="../media/image55.png"/><Relationship Id="rId2" Type="http://schemas.openxmlformats.org/officeDocument/2006/relationships/image" Target="../media/image540.png"/><Relationship Id="rId1" Type="http://schemas.openxmlformats.org/officeDocument/2006/relationships/slideLayout" Target="../slideLayouts/slideLayout11.xml"/></Relationships>
</file>

<file path=ppt/slides/_rels/slide38.xml.rels><?xml version="1.0" encoding="UTF-8" standalone="yes"?>
<Relationships xmlns="http://schemas.openxmlformats.org/package/2006/relationships"><Relationship Id="rId1" Type="http://schemas.openxmlformats.org/officeDocument/2006/relationships/slideLayout" Target="../slideLayouts/slideLayout11.xml"/></Relationships>
</file>

<file path=ppt/slides/_rels/slide39.xml.rels><?xml version="1.0" encoding="UTF-8" standalone="yes"?>
<Relationships xmlns="http://schemas.openxmlformats.org/package/2006/relationships"><Relationship Id="rId3" Type="http://schemas.openxmlformats.org/officeDocument/2006/relationships/image" Target="../media/image56.png"/><Relationship Id="rId2" Type="http://schemas.openxmlformats.org/officeDocument/2006/relationships/notesSlide" Target="../notesSlides/notesSlide10.xml"/><Relationship Id="rId1" Type="http://schemas.openxmlformats.org/officeDocument/2006/relationships/slideLayout" Target="../slideLayouts/slideLayout11.xml"/><Relationship Id="rId5" Type="http://schemas.openxmlformats.org/officeDocument/2006/relationships/image" Target="../media/image53.png"/><Relationship Id="rId4" Type="http://schemas.openxmlformats.org/officeDocument/2006/relationships/image" Target="../media/image52.png"/></Relationships>
</file>

<file path=ppt/slides/_rels/slide40.xml.rels><?xml version="1.0" encoding="UTF-8" standalone="yes"?>
<Relationships xmlns="http://schemas.openxmlformats.org/package/2006/relationships"><Relationship Id="rId3" Type="http://schemas.openxmlformats.org/officeDocument/2006/relationships/image" Target="../media/image57.png"/><Relationship Id="rId2" Type="http://schemas.openxmlformats.org/officeDocument/2006/relationships/image" Target="../media/image54.jpg"/><Relationship Id="rId1" Type="http://schemas.openxmlformats.org/officeDocument/2006/relationships/slideLayout" Target="../slideLayouts/slideLayout11.xml"/><Relationship Id="rId4" Type="http://schemas.openxmlformats.org/officeDocument/2006/relationships/image" Target="../media/image58.png"/></Relationships>
</file>

<file path=ppt/slides/_rels/slide41.xml.rels><?xml version="1.0" encoding="UTF-8" standalone="yes"?>
<Relationships xmlns="http://schemas.openxmlformats.org/package/2006/relationships"><Relationship Id="rId3" Type="http://schemas.openxmlformats.org/officeDocument/2006/relationships/image" Target="../media/image59.png"/><Relationship Id="rId2" Type="http://schemas.openxmlformats.org/officeDocument/2006/relationships/image" Target="../media/image54.jpg"/><Relationship Id="rId1" Type="http://schemas.openxmlformats.org/officeDocument/2006/relationships/slideLayout" Target="../slideLayouts/slideLayout11.xml"/><Relationship Id="rId5" Type="http://schemas.openxmlformats.org/officeDocument/2006/relationships/image" Target="../media/image58.png"/><Relationship Id="rId4" Type="http://schemas.openxmlformats.org/officeDocument/2006/relationships/image" Target="../media/image57.png"/></Relationships>
</file>

<file path=ppt/slides/_rels/slide42.xml.rels><?xml version="1.0" encoding="UTF-8" standalone="yes"?>
<Relationships xmlns="http://schemas.openxmlformats.org/package/2006/relationships"><Relationship Id="rId3" Type="http://schemas.openxmlformats.org/officeDocument/2006/relationships/image" Target="../media/image60.png"/><Relationship Id="rId2" Type="http://schemas.openxmlformats.org/officeDocument/2006/relationships/notesSlide" Target="../notesSlides/notesSlide11.xml"/><Relationship Id="rId1" Type="http://schemas.openxmlformats.org/officeDocument/2006/relationships/slideLayout" Target="../slideLayouts/slideLayout11.xml"/><Relationship Id="rId5" Type="http://schemas.microsoft.com/office/2007/relationships/hdphoto" Target="../media/hdphoto1.wdp"/><Relationship Id="rId4" Type="http://schemas.openxmlformats.org/officeDocument/2006/relationships/image" Target="../media/image27.png"/></Relationships>
</file>

<file path=ppt/slides/_rels/slide43.xml.rels><?xml version="1.0" encoding="UTF-8" standalone="yes"?>
<Relationships xmlns="http://schemas.openxmlformats.org/package/2006/relationships"><Relationship Id="rId3" Type="http://schemas.openxmlformats.org/officeDocument/2006/relationships/image" Target="../media/image60.png"/><Relationship Id="rId2" Type="http://schemas.openxmlformats.org/officeDocument/2006/relationships/notesSlide" Target="../notesSlides/notesSlide12.xml"/><Relationship Id="rId1" Type="http://schemas.openxmlformats.org/officeDocument/2006/relationships/slideLayout" Target="../slideLayouts/slideLayout11.xml"/><Relationship Id="rId5" Type="http://schemas.microsoft.com/office/2007/relationships/hdphoto" Target="../media/hdphoto1.wdp"/><Relationship Id="rId4" Type="http://schemas.openxmlformats.org/officeDocument/2006/relationships/image" Target="../media/image27.png"/></Relationships>
</file>

<file path=ppt/slides/_rels/slide44.xml.rels><?xml version="1.0" encoding="UTF-8" standalone="yes"?>
<Relationships xmlns="http://schemas.openxmlformats.org/package/2006/relationships"><Relationship Id="rId3" Type="http://schemas.openxmlformats.org/officeDocument/2006/relationships/image" Target="../media/image60.png"/><Relationship Id="rId2" Type="http://schemas.openxmlformats.org/officeDocument/2006/relationships/notesSlide" Target="../notesSlides/notesSlide13.xml"/><Relationship Id="rId1" Type="http://schemas.openxmlformats.org/officeDocument/2006/relationships/slideLayout" Target="../slideLayouts/slideLayout11.xml"/><Relationship Id="rId5" Type="http://schemas.microsoft.com/office/2007/relationships/hdphoto" Target="../media/hdphoto1.wdp"/><Relationship Id="rId4" Type="http://schemas.openxmlformats.org/officeDocument/2006/relationships/image" Target="../media/image27.png"/></Relationships>
</file>

<file path=ppt/slides/_rels/slide45.xml.rels><?xml version="1.0" encoding="UTF-8" standalone="yes"?>
<Relationships xmlns="http://schemas.openxmlformats.org/package/2006/relationships"><Relationship Id="rId8" Type="http://schemas.openxmlformats.org/officeDocument/2006/relationships/oleObject" Target="../embeddings/oleObject2.bin"/><Relationship Id="rId13" Type="http://schemas.openxmlformats.org/officeDocument/2006/relationships/image" Target="../media/image66.jpeg"/><Relationship Id="rId3" Type="http://schemas.openxmlformats.org/officeDocument/2006/relationships/video" Target="../media/media1.avi"/><Relationship Id="rId7" Type="http://schemas.openxmlformats.org/officeDocument/2006/relationships/image" Target="../media/image33.png"/><Relationship Id="rId12" Type="http://schemas.openxmlformats.org/officeDocument/2006/relationships/image" Target="../media/image65.png"/><Relationship Id="rId2" Type="http://schemas.microsoft.com/office/2007/relationships/media" Target="../media/media1.avi"/><Relationship Id="rId1" Type="http://schemas.openxmlformats.org/officeDocument/2006/relationships/vmlDrawing" Target="../drawings/vmlDrawing1.vml"/><Relationship Id="rId6" Type="http://schemas.openxmlformats.org/officeDocument/2006/relationships/image" Target="../media/image61.wmf"/><Relationship Id="rId11" Type="http://schemas.openxmlformats.org/officeDocument/2006/relationships/image" Target="../media/image64.png"/><Relationship Id="rId5" Type="http://schemas.openxmlformats.org/officeDocument/2006/relationships/oleObject" Target="../embeddings/oleObject1.bin"/><Relationship Id="rId10" Type="http://schemas.openxmlformats.org/officeDocument/2006/relationships/image" Target="../media/image63.png"/><Relationship Id="rId4" Type="http://schemas.openxmlformats.org/officeDocument/2006/relationships/slideLayout" Target="../slideLayouts/slideLayout11.xml"/><Relationship Id="rId9" Type="http://schemas.openxmlformats.org/officeDocument/2006/relationships/image" Target="../media/image62.wmf"/></Relationships>
</file>

<file path=ppt/slides/_rels/slide46.xml.rels><?xml version="1.0" encoding="UTF-8" standalone="yes"?>
<Relationships xmlns="http://schemas.openxmlformats.org/package/2006/relationships"><Relationship Id="rId8" Type="http://schemas.openxmlformats.org/officeDocument/2006/relationships/image" Target="../media/image68.png"/><Relationship Id="rId3" Type="http://schemas.microsoft.com/office/2007/relationships/media" Target="../media/media3.mov"/><Relationship Id="rId7" Type="http://schemas.openxmlformats.org/officeDocument/2006/relationships/image" Target="../media/image67.png"/><Relationship Id="rId2" Type="http://schemas.openxmlformats.org/officeDocument/2006/relationships/video" Target="../media/media2.mp4"/><Relationship Id="rId1" Type="http://schemas.microsoft.com/office/2007/relationships/media" Target="../media/media2.mp4"/><Relationship Id="rId6" Type="http://schemas.openxmlformats.org/officeDocument/2006/relationships/notesSlide" Target="../notesSlides/notesSlide14.xml"/><Relationship Id="rId5" Type="http://schemas.openxmlformats.org/officeDocument/2006/relationships/slideLayout" Target="../slideLayouts/slideLayout11.xml"/><Relationship Id="rId10" Type="http://schemas.openxmlformats.org/officeDocument/2006/relationships/image" Target="../media/image30.jpg"/><Relationship Id="rId4" Type="http://schemas.openxmlformats.org/officeDocument/2006/relationships/video" Target="../media/media3.mov"/><Relationship Id="rId9" Type="http://schemas.openxmlformats.org/officeDocument/2006/relationships/image" Target="../media/image69.png"/></Relationships>
</file>

<file path=ppt/slides/_rels/slide47.xml.rels><?xml version="1.0" encoding="UTF-8" standalone="yes"?>
<Relationships xmlns="http://schemas.openxmlformats.org/package/2006/relationships"><Relationship Id="rId3" Type="http://schemas.openxmlformats.org/officeDocument/2006/relationships/image" Target="../media/image71.png"/><Relationship Id="rId2" Type="http://schemas.openxmlformats.org/officeDocument/2006/relationships/image" Target="../media/image70.emf"/><Relationship Id="rId1" Type="http://schemas.openxmlformats.org/officeDocument/2006/relationships/slideLayout" Target="../slideLayouts/slideLayout11.xml"/><Relationship Id="rId4" Type="http://schemas.openxmlformats.org/officeDocument/2006/relationships/image" Target="../media/image72.png"/></Relationships>
</file>

<file path=ppt/slides/_rels/slide48.xml.rels><?xml version="1.0" encoding="UTF-8" standalone="yes"?>
<Relationships xmlns="http://schemas.openxmlformats.org/package/2006/relationships"><Relationship Id="rId1" Type="http://schemas.openxmlformats.org/officeDocument/2006/relationships/slideLayout" Target="../slideLayouts/slideLayout11.xml"/></Relationships>
</file>

<file path=ppt/slides/_rels/slide49.xml.rels><?xml version="1.0" encoding="UTF-8" standalone="yes"?>
<Relationships xmlns="http://schemas.openxmlformats.org/package/2006/relationships"><Relationship Id="rId1" Type="http://schemas.openxmlformats.org/officeDocument/2006/relationships/slideLayout" Target="../slideLayouts/slideLayout11.xml"/></Relationships>
</file>

<file path=ppt/slides/_rels/slide50.xml.rels><?xml version="1.0" encoding="UTF-8" standalone="yes"?>
<Relationships xmlns="http://schemas.openxmlformats.org/package/2006/relationships"><Relationship Id="rId8" Type="http://schemas.openxmlformats.org/officeDocument/2006/relationships/image" Target="../media/image640.png"/><Relationship Id="rId3" Type="http://schemas.openxmlformats.org/officeDocument/2006/relationships/image" Target="../media/image74.emf"/><Relationship Id="rId7" Type="http://schemas.openxmlformats.org/officeDocument/2006/relationships/image" Target="../media/image630.png"/><Relationship Id="rId2" Type="http://schemas.openxmlformats.org/officeDocument/2006/relationships/image" Target="../media/image73.png"/><Relationship Id="rId1" Type="http://schemas.openxmlformats.org/officeDocument/2006/relationships/slideLayout" Target="../slideLayouts/slideLayout11.xml"/><Relationship Id="rId6" Type="http://schemas.openxmlformats.org/officeDocument/2006/relationships/image" Target="../media/image77.png"/><Relationship Id="rId5" Type="http://schemas.openxmlformats.org/officeDocument/2006/relationships/image" Target="../media/image76.png"/><Relationship Id="rId4" Type="http://schemas.openxmlformats.org/officeDocument/2006/relationships/image" Target="../media/image75.png"/><Relationship Id="rId9" Type="http://schemas.openxmlformats.org/officeDocument/2006/relationships/image" Target="../media/image650.png"/></Relationships>
</file>

<file path=ppt/slides/_rels/slide51.xml.rels><?xml version="1.0" encoding="UTF-8" standalone="yes"?>
<Relationships xmlns="http://schemas.openxmlformats.org/package/2006/relationships"><Relationship Id="rId3" Type="http://schemas.openxmlformats.org/officeDocument/2006/relationships/slideLayout" Target="../slideLayouts/slideLayout11.xml"/><Relationship Id="rId7" Type="http://schemas.openxmlformats.org/officeDocument/2006/relationships/image" Target="../media/image81.jpg"/><Relationship Id="rId2" Type="http://schemas.openxmlformats.org/officeDocument/2006/relationships/video" Target="../media/media4.avi"/><Relationship Id="rId1" Type="http://schemas.microsoft.com/office/2007/relationships/media" Target="../media/media4.avi"/><Relationship Id="rId6" Type="http://schemas.openxmlformats.org/officeDocument/2006/relationships/image" Target="../media/image80.png"/><Relationship Id="rId5" Type="http://schemas.openxmlformats.org/officeDocument/2006/relationships/image" Target="../media/image79.png"/><Relationship Id="rId4" Type="http://schemas.openxmlformats.org/officeDocument/2006/relationships/image" Target="../media/image78.png"/></Relationships>
</file>

<file path=ppt/slides/_rels/slide52.xml.rels><?xml version="1.0" encoding="UTF-8" standalone="yes"?>
<Relationships xmlns="http://schemas.openxmlformats.org/package/2006/relationships"><Relationship Id="rId8" Type="http://schemas.openxmlformats.org/officeDocument/2006/relationships/image" Target="../media/image82.png"/><Relationship Id="rId3" Type="http://schemas.openxmlformats.org/officeDocument/2006/relationships/slideLayout" Target="../slideLayouts/slideLayout11.xml"/><Relationship Id="rId7" Type="http://schemas.openxmlformats.org/officeDocument/2006/relationships/image" Target="../media/image20.png"/><Relationship Id="rId2" Type="http://schemas.openxmlformats.org/officeDocument/2006/relationships/video" Target="../media/media5.mov"/><Relationship Id="rId1" Type="http://schemas.microsoft.com/office/2007/relationships/media" Target="../media/media5.mov"/><Relationship Id="rId6" Type="http://schemas.openxmlformats.org/officeDocument/2006/relationships/image" Target="../media/image29.jpeg"/><Relationship Id="rId5" Type="http://schemas.openxmlformats.org/officeDocument/2006/relationships/image" Target="../media/image87.png"/><Relationship Id="rId10" Type="http://schemas.openxmlformats.org/officeDocument/2006/relationships/image" Target="../media/image84.emf"/><Relationship Id="rId4" Type="http://schemas.openxmlformats.org/officeDocument/2006/relationships/notesSlide" Target="../notesSlides/notesSlide15.xml"/><Relationship Id="rId9" Type="http://schemas.openxmlformats.org/officeDocument/2006/relationships/image" Target="../media/image83.png"/></Relationships>
</file>

<file path=ppt/slides/_rels/slide53.xml.rels><?xml version="1.0" encoding="UTF-8" standalone="yes"?>
<Relationships xmlns="http://schemas.openxmlformats.org/package/2006/relationships"><Relationship Id="rId8" Type="http://schemas.openxmlformats.org/officeDocument/2006/relationships/image" Target="../media/image88.png"/><Relationship Id="rId13" Type="http://schemas.openxmlformats.org/officeDocument/2006/relationships/image" Target="../media/image91.png"/><Relationship Id="rId3" Type="http://schemas.openxmlformats.org/officeDocument/2006/relationships/slideLayout" Target="../slideLayouts/slideLayout11.xml"/><Relationship Id="rId7" Type="http://schemas.openxmlformats.org/officeDocument/2006/relationships/image" Target="../media/image86.png"/><Relationship Id="rId12" Type="http://schemas.openxmlformats.org/officeDocument/2006/relationships/image" Target="../media/image14.png"/><Relationship Id="rId2" Type="http://schemas.openxmlformats.org/officeDocument/2006/relationships/video" Target="../media/media6.avi"/><Relationship Id="rId1" Type="http://schemas.microsoft.com/office/2007/relationships/media" Target="../media/media6.avi"/><Relationship Id="rId6" Type="http://schemas.openxmlformats.org/officeDocument/2006/relationships/image" Target="../media/image85.png"/><Relationship Id="rId11" Type="http://schemas.openxmlformats.org/officeDocument/2006/relationships/image" Target="../media/image13.png"/><Relationship Id="rId5" Type="http://schemas.openxmlformats.org/officeDocument/2006/relationships/image" Target="../media/image10.png"/><Relationship Id="rId10" Type="http://schemas.openxmlformats.org/officeDocument/2006/relationships/image" Target="../media/image90.png"/><Relationship Id="rId4" Type="http://schemas.openxmlformats.org/officeDocument/2006/relationships/notesSlide" Target="../notesSlides/notesSlide16.xml"/><Relationship Id="rId9" Type="http://schemas.openxmlformats.org/officeDocument/2006/relationships/image" Target="../media/image89.png"/></Relationships>
</file>

<file path=ppt/slides/_rels/slide54.xml.rels><?xml version="1.0" encoding="UTF-8" standalone="yes"?>
<Relationships xmlns="http://schemas.openxmlformats.org/package/2006/relationships"><Relationship Id="rId3" Type="http://schemas.openxmlformats.org/officeDocument/2006/relationships/image" Target="../media/image31.png"/><Relationship Id="rId7" Type="http://schemas.microsoft.com/office/2007/relationships/hdphoto" Target="../media/hdphoto1.wdp"/><Relationship Id="rId2" Type="http://schemas.openxmlformats.org/officeDocument/2006/relationships/notesSlide" Target="../notesSlides/notesSlide17.xml"/><Relationship Id="rId1" Type="http://schemas.openxmlformats.org/officeDocument/2006/relationships/slideLayout" Target="../slideLayouts/slideLayout11.xml"/><Relationship Id="rId6" Type="http://schemas.openxmlformats.org/officeDocument/2006/relationships/image" Target="../media/image27.png"/><Relationship Id="rId5" Type="http://schemas.openxmlformats.org/officeDocument/2006/relationships/image" Target="../media/image39.png"/><Relationship Id="rId4" Type="http://schemas.openxmlformats.org/officeDocument/2006/relationships/image" Target="../media/image10.png"/></Relationships>
</file>

<file path=ppt/slides/_rels/slide55.xml.rels><?xml version="1.0" encoding="UTF-8" standalone="yes"?>
<Relationships xmlns="http://schemas.openxmlformats.org/package/2006/relationships"><Relationship Id="rId3" Type="http://schemas.openxmlformats.org/officeDocument/2006/relationships/image" Target="../media/image31.png"/><Relationship Id="rId7" Type="http://schemas.openxmlformats.org/officeDocument/2006/relationships/image" Target="../media/image10.png"/><Relationship Id="rId2" Type="http://schemas.openxmlformats.org/officeDocument/2006/relationships/notesSlide" Target="../notesSlides/notesSlide18.xml"/><Relationship Id="rId1" Type="http://schemas.openxmlformats.org/officeDocument/2006/relationships/slideLayout" Target="../slideLayouts/slideLayout11.xml"/><Relationship Id="rId6" Type="http://schemas.microsoft.com/office/2007/relationships/hdphoto" Target="../media/hdphoto1.wdp"/><Relationship Id="rId5" Type="http://schemas.openxmlformats.org/officeDocument/2006/relationships/image" Target="../media/image27.png"/><Relationship Id="rId4" Type="http://schemas.openxmlformats.org/officeDocument/2006/relationships/image" Target="../media/image39.png"/></Relationships>
</file>

<file path=ppt/slides/_rels/slide56.xml.rels><?xml version="1.0" encoding="UTF-8" standalone="yes"?>
<Relationships xmlns="http://schemas.openxmlformats.org/package/2006/relationships"><Relationship Id="rId2" Type="http://schemas.openxmlformats.org/officeDocument/2006/relationships/notesSlide" Target="../notesSlides/notesSlide19.xml"/><Relationship Id="rId1" Type="http://schemas.openxmlformats.org/officeDocument/2006/relationships/slideLayout" Target="../slideLayouts/slideLayout11.xml"/></Relationships>
</file>

<file path=ppt/slides/_rels/slide57.xml.rels><?xml version="1.0" encoding="UTF-8" standalone="yes"?>
<Relationships xmlns="http://schemas.openxmlformats.org/package/2006/relationships"><Relationship Id="rId2" Type="http://schemas.openxmlformats.org/officeDocument/2006/relationships/notesSlide" Target="../notesSlides/notesSlide20.xml"/><Relationship Id="rId1" Type="http://schemas.openxmlformats.org/officeDocument/2006/relationships/slideLayout" Target="../slideLayouts/slideLayout11.xml"/></Relationships>
</file>

<file path=ppt/slides/_rels/slide58.xml.rels><?xml version="1.0" encoding="UTF-8" standalone="yes"?>
<Relationships xmlns="http://schemas.openxmlformats.org/package/2006/relationships"><Relationship Id="rId2" Type="http://schemas.openxmlformats.org/officeDocument/2006/relationships/notesSlide" Target="../notesSlides/notesSlide21.xml"/><Relationship Id="rId1" Type="http://schemas.openxmlformats.org/officeDocument/2006/relationships/slideLayout" Target="../slideLayouts/slideLayout11.xml"/></Relationships>
</file>

<file path=ppt/slides/_rels/slide59.xml.rels><?xml version="1.0" encoding="UTF-8" standalone="yes"?>
<Relationships xmlns="http://schemas.openxmlformats.org/package/2006/relationships"><Relationship Id="rId1" Type="http://schemas.openxmlformats.org/officeDocument/2006/relationships/slideLayout" Target="../slideLayouts/slideLayout11.xml"/></Relationships>
</file>

<file path=ppt/slides/_rels/slide60.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notesSlide" Target="../notesSlides/notesSlide22.xml"/><Relationship Id="rId1" Type="http://schemas.openxmlformats.org/officeDocument/2006/relationships/slideLayout" Target="../slideLayouts/slideLayout11.xml"/></Relationships>
</file>

<file path=ppt/slides/_rels/slide61.xml.rels><?xml version="1.0" encoding="UTF-8" standalone="yes"?>
<Relationships xmlns="http://schemas.openxmlformats.org/package/2006/relationships"><Relationship Id="rId1" Type="http://schemas.openxmlformats.org/officeDocument/2006/relationships/slideLayout" Target="../slideLayouts/slideLayout11.xml"/></Relationships>
</file>

<file path=ppt/slides/_rels/slide62.xml.rels><?xml version="1.0" encoding="UTF-8" standalone="yes"?>
<Relationships xmlns="http://schemas.openxmlformats.org/package/2006/relationships"><Relationship Id="rId1" Type="http://schemas.openxmlformats.org/officeDocument/2006/relationships/slideLayout" Target="../slideLayouts/slideLayout11.xml"/></Relationships>
</file>

<file path=ppt/slides/_rels/slide63.xml.rels><?xml version="1.0" encoding="UTF-8" standalone="yes"?>
<Relationships xmlns="http://schemas.openxmlformats.org/package/2006/relationships"><Relationship Id="rId1" Type="http://schemas.openxmlformats.org/officeDocument/2006/relationships/slideLayout" Target="../slideLayouts/slideLayout11.xml"/></Relationships>
</file>

<file path=ppt/slides/_rels/slide64.xml.rels><?xml version="1.0" encoding="UTF-8" standalone="yes"?>
<Relationships xmlns="http://schemas.openxmlformats.org/package/2006/relationships"><Relationship Id="rId1" Type="http://schemas.openxmlformats.org/officeDocument/2006/relationships/slideLayout" Target="../slideLayouts/slideLayout11.xml"/></Relationships>
</file>

<file path=ppt/slides/_rels/slide65.xml.rels><?xml version="1.0" encoding="UTF-8" standalone="yes"?>
<Relationships xmlns="http://schemas.openxmlformats.org/package/2006/relationships"><Relationship Id="rId1" Type="http://schemas.openxmlformats.org/officeDocument/2006/relationships/slideLayout" Target="../slideLayouts/slideLayout11.xml"/></Relationships>
</file>

<file path=ppt/slides/_rels/slide66.xml.rels><?xml version="1.0" encoding="UTF-8" standalone="yes"?>
<Relationships xmlns="http://schemas.openxmlformats.org/package/2006/relationships"><Relationship Id="rId1" Type="http://schemas.openxmlformats.org/officeDocument/2006/relationships/slideLayout" Target="../slideLayouts/slideLayout11.xml"/></Relationships>
</file>

<file path=ppt/slides/_rels/slide67.xml.rels><?xml version="1.0" encoding="UTF-8" standalone="yes"?>
<Relationships xmlns="http://schemas.openxmlformats.org/package/2006/relationships"><Relationship Id="rId2" Type="http://schemas.openxmlformats.org/officeDocument/2006/relationships/image" Target="../media/image92.png"/><Relationship Id="rId1" Type="http://schemas.openxmlformats.org/officeDocument/2006/relationships/slideLayout" Target="../slideLayouts/slideLayout11.xml"/></Relationships>
</file>

<file path=ppt/slides/_rels/slide68.xml.rels><?xml version="1.0" encoding="UTF-8" standalone="yes"?>
<Relationships xmlns="http://schemas.openxmlformats.org/package/2006/relationships"><Relationship Id="rId2" Type="http://schemas.openxmlformats.org/officeDocument/2006/relationships/notesSlide" Target="../notesSlides/notesSlide23.xml"/><Relationship Id="rId1" Type="http://schemas.openxmlformats.org/officeDocument/2006/relationships/slideLayout" Target="../slideLayouts/slideLayout11.xml"/></Relationships>
</file>

<file path=ppt/slides/_rels/slide69.xml.rels><?xml version="1.0" encoding="UTF-8" standalone="yes"?>
<Relationships xmlns="http://schemas.openxmlformats.org/package/2006/relationships"><Relationship Id="rId3" Type="http://schemas.openxmlformats.org/officeDocument/2006/relationships/image" Target="../media/image93.png"/><Relationship Id="rId2" Type="http://schemas.openxmlformats.org/officeDocument/2006/relationships/notesSlide" Target="../notesSlides/notesSlide24.xml"/><Relationship Id="rId1" Type="http://schemas.openxmlformats.org/officeDocument/2006/relationships/slideLayout" Target="../slideLayouts/slideLayout11.xml"/><Relationship Id="rId4" Type="http://schemas.openxmlformats.org/officeDocument/2006/relationships/image" Target="../media/image930.png"/></Relationships>
</file>

<file path=ppt/slides/_rels/slide70.xml.rels><?xml version="1.0" encoding="UTF-8" standalone="yes"?>
<Relationships xmlns="http://schemas.openxmlformats.org/package/2006/relationships"><Relationship Id="rId3" Type="http://schemas.openxmlformats.org/officeDocument/2006/relationships/image" Target="../media/image560.png"/><Relationship Id="rId2" Type="http://schemas.openxmlformats.org/officeDocument/2006/relationships/image" Target="../media/image94.png"/><Relationship Id="rId1" Type="http://schemas.openxmlformats.org/officeDocument/2006/relationships/slideLayout" Target="../slideLayouts/slideLayout11.xml"/><Relationship Id="rId4" Type="http://schemas.openxmlformats.org/officeDocument/2006/relationships/image" Target="../media/image390.png"/></Relationships>
</file>

<file path=ppt/slides/_rels/slide71.xml.rels><?xml version="1.0" encoding="UTF-8" standalone="yes"?>
<Relationships xmlns="http://schemas.openxmlformats.org/package/2006/relationships"><Relationship Id="rId1" Type="http://schemas.openxmlformats.org/officeDocument/2006/relationships/slideLayout" Target="../slideLayouts/slideLayout11.xml"/></Relationships>
</file>

<file path=ppt/slides/_rels/slide72.xml.rels><?xml version="1.0" encoding="UTF-8" standalone="yes"?>
<Relationships xmlns="http://schemas.openxmlformats.org/package/2006/relationships"><Relationship Id="rId3" Type="http://schemas.openxmlformats.org/officeDocument/2006/relationships/image" Target="../media/image95.png"/><Relationship Id="rId2" Type="http://schemas.openxmlformats.org/officeDocument/2006/relationships/notesSlide" Target="../notesSlides/notesSlide25.xml"/><Relationship Id="rId1" Type="http://schemas.openxmlformats.org/officeDocument/2006/relationships/slideLayout" Target="../slideLayouts/slideLayout11.xml"/></Relationships>
</file>

<file path=ppt/slides/_rels/slide73.xml.rels><?xml version="1.0" encoding="UTF-8" standalone="yes"?>
<Relationships xmlns="http://schemas.openxmlformats.org/package/2006/relationships"><Relationship Id="rId3" Type="http://schemas.openxmlformats.org/officeDocument/2006/relationships/image" Target="../media/image95.png"/><Relationship Id="rId2" Type="http://schemas.openxmlformats.org/officeDocument/2006/relationships/notesSlide" Target="../notesSlides/notesSlide26.xml"/><Relationship Id="rId1" Type="http://schemas.openxmlformats.org/officeDocument/2006/relationships/slideLayout" Target="../slideLayouts/slideLayout11.xml"/></Relationships>
</file>

<file path=ppt/slides/_rels/slide74.xml.rels><?xml version="1.0" encoding="UTF-8" standalone="yes"?>
<Relationships xmlns="http://schemas.openxmlformats.org/package/2006/relationships"><Relationship Id="rId3" Type="http://schemas.openxmlformats.org/officeDocument/2006/relationships/image" Target="../media/image97.png"/><Relationship Id="rId2" Type="http://schemas.openxmlformats.org/officeDocument/2006/relationships/image" Target="../media/image96.png"/><Relationship Id="rId1" Type="http://schemas.openxmlformats.org/officeDocument/2006/relationships/slideLayout" Target="../slideLayouts/slideLayout11.xml"/></Relationships>
</file>

<file path=ppt/slides/_rels/slide75.xml.rels><?xml version="1.0" encoding="UTF-8" standalone="yes"?>
<Relationships xmlns="http://schemas.openxmlformats.org/package/2006/relationships"><Relationship Id="rId2" Type="http://schemas.openxmlformats.org/officeDocument/2006/relationships/notesSlide" Target="../notesSlides/notesSlide27.xml"/><Relationship Id="rId1" Type="http://schemas.openxmlformats.org/officeDocument/2006/relationships/slideLayout" Target="../slideLayouts/slideLayout11.xml"/></Relationships>
</file>

<file path=ppt/slides/_rels/slide76.xml.rels><?xml version="1.0" encoding="UTF-8" standalone="yes"?>
<Relationships xmlns="http://schemas.openxmlformats.org/package/2006/relationships"><Relationship Id="rId3" Type="http://schemas.openxmlformats.org/officeDocument/2006/relationships/image" Target="../media/image98.png"/><Relationship Id="rId2" Type="http://schemas.openxmlformats.org/officeDocument/2006/relationships/notesSlide" Target="../notesSlides/notesSlide28.xml"/><Relationship Id="rId1" Type="http://schemas.openxmlformats.org/officeDocument/2006/relationships/slideLayout" Target="../slideLayouts/slideLayout11.xml"/><Relationship Id="rId5" Type="http://schemas.openxmlformats.org/officeDocument/2006/relationships/image" Target="../media/image32.png"/><Relationship Id="rId4" Type="http://schemas.openxmlformats.org/officeDocument/2006/relationships/image" Target="../media/image99.png"/></Relationships>
</file>

<file path=ppt/slides/_rels/slide77.xml.rels><?xml version="1.0" encoding="UTF-8" standalone="yes"?>
<Relationships xmlns="http://schemas.openxmlformats.org/package/2006/relationships"><Relationship Id="rId8" Type="http://schemas.openxmlformats.org/officeDocument/2006/relationships/image" Target="../media/image105.png"/><Relationship Id="rId3" Type="http://schemas.openxmlformats.org/officeDocument/2006/relationships/image" Target="../media/image100.png"/><Relationship Id="rId7" Type="http://schemas.openxmlformats.org/officeDocument/2006/relationships/image" Target="../media/image104.png"/><Relationship Id="rId2" Type="http://schemas.openxmlformats.org/officeDocument/2006/relationships/notesSlide" Target="../notesSlides/notesSlide29.xml"/><Relationship Id="rId1" Type="http://schemas.openxmlformats.org/officeDocument/2006/relationships/slideLayout" Target="../slideLayouts/slideLayout11.xml"/><Relationship Id="rId6" Type="http://schemas.openxmlformats.org/officeDocument/2006/relationships/image" Target="../media/image103.jpeg"/><Relationship Id="rId5" Type="http://schemas.openxmlformats.org/officeDocument/2006/relationships/image" Target="../media/image102.gif"/><Relationship Id="rId4" Type="http://schemas.openxmlformats.org/officeDocument/2006/relationships/image" Target="../media/image101.png"/></Relationships>
</file>

<file path=ppt/slides/_rels/slide78.xml.rels><?xml version="1.0" encoding="UTF-8" standalone="yes"?>
<Relationships xmlns="http://schemas.openxmlformats.org/package/2006/relationships"><Relationship Id="rId8" Type="http://schemas.openxmlformats.org/officeDocument/2006/relationships/image" Target="../media/image109.png"/><Relationship Id="rId13" Type="http://schemas.openxmlformats.org/officeDocument/2006/relationships/image" Target="../media/image112.png"/><Relationship Id="rId3" Type="http://schemas.openxmlformats.org/officeDocument/2006/relationships/image" Target="../media/image100.png"/><Relationship Id="rId7" Type="http://schemas.openxmlformats.org/officeDocument/2006/relationships/image" Target="../media/image108.png"/><Relationship Id="rId12" Type="http://schemas.microsoft.com/office/2007/relationships/hdphoto" Target="../media/hdphoto4.wdp"/><Relationship Id="rId2" Type="http://schemas.openxmlformats.org/officeDocument/2006/relationships/notesSlide" Target="../notesSlides/notesSlide30.xml"/><Relationship Id="rId1" Type="http://schemas.openxmlformats.org/officeDocument/2006/relationships/slideLayout" Target="../slideLayouts/slideLayout11.xml"/><Relationship Id="rId6" Type="http://schemas.microsoft.com/office/2007/relationships/hdphoto" Target="../media/hdphoto2.wdp"/><Relationship Id="rId11" Type="http://schemas.openxmlformats.org/officeDocument/2006/relationships/image" Target="../media/image111.png"/><Relationship Id="rId5" Type="http://schemas.openxmlformats.org/officeDocument/2006/relationships/image" Target="../media/image107.png"/><Relationship Id="rId15" Type="http://schemas.openxmlformats.org/officeDocument/2006/relationships/image" Target="../media/image113.jpg"/><Relationship Id="rId10" Type="http://schemas.microsoft.com/office/2007/relationships/hdphoto" Target="../media/hdphoto3.wdp"/><Relationship Id="rId4" Type="http://schemas.openxmlformats.org/officeDocument/2006/relationships/image" Target="../media/image106.png"/><Relationship Id="rId9" Type="http://schemas.openxmlformats.org/officeDocument/2006/relationships/image" Target="../media/image110.png"/><Relationship Id="rId14" Type="http://schemas.microsoft.com/office/2007/relationships/hdphoto" Target="../media/hdphoto5.wdp"/></Relationships>
</file>

<file path=ppt/slides/_rels/slide79.xml.rels><?xml version="1.0" encoding="UTF-8" standalone="yes"?>
<Relationships xmlns="http://schemas.openxmlformats.org/package/2006/relationships"><Relationship Id="rId8" Type="http://schemas.openxmlformats.org/officeDocument/2006/relationships/image" Target="../media/image65.png"/><Relationship Id="rId3" Type="http://schemas.microsoft.com/office/2007/relationships/media" Target="../media/media1.avi"/><Relationship Id="rId7" Type="http://schemas.openxmlformats.org/officeDocument/2006/relationships/image" Target="../media/image64.png"/><Relationship Id="rId2" Type="http://schemas.openxmlformats.org/officeDocument/2006/relationships/video" Target="../media/media7.avi"/><Relationship Id="rId1" Type="http://schemas.microsoft.com/office/2007/relationships/media" Target="../media/media7.avi"/><Relationship Id="rId6" Type="http://schemas.openxmlformats.org/officeDocument/2006/relationships/image" Target="../media/image114.png"/><Relationship Id="rId5" Type="http://schemas.openxmlformats.org/officeDocument/2006/relationships/slideLayout" Target="../slideLayouts/slideLayout11.xml"/><Relationship Id="rId4" Type="http://schemas.openxmlformats.org/officeDocument/2006/relationships/video" Target="../media/media1.avi"/><Relationship Id="rId9" Type="http://schemas.openxmlformats.org/officeDocument/2006/relationships/image" Target="../media/image66.jpeg"/></Relationships>
</file>

<file path=ppt/slides/_rels/slide80.xml.rels><?xml version="1.0" encoding="UTF-8" standalone="yes"?>
<Relationships xmlns="http://schemas.openxmlformats.org/package/2006/relationships"><Relationship Id="rId8" Type="http://schemas.openxmlformats.org/officeDocument/2006/relationships/image" Target="../media/image530.png"/><Relationship Id="rId3" Type="http://schemas.openxmlformats.org/officeDocument/2006/relationships/image" Target="../media/image115.png"/><Relationship Id="rId7" Type="http://schemas.openxmlformats.org/officeDocument/2006/relationships/image" Target="../media/image520.png"/><Relationship Id="rId2" Type="http://schemas.openxmlformats.org/officeDocument/2006/relationships/image" Target="../media/image80.png"/><Relationship Id="rId1" Type="http://schemas.openxmlformats.org/officeDocument/2006/relationships/slideLayout" Target="../slideLayouts/slideLayout11.xml"/><Relationship Id="rId5" Type="http://schemas.openxmlformats.org/officeDocument/2006/relationships/image" Target="../media/image117.png"/><Relationship Id="rId10" Type="http://schemas.openxmlformats.org/officeDocument/2006/relationships/image" Target="../media/image119.png"/><Relationship Id="rId4" Type="http://schemas.openxmlformats.org/officeDocument/2006/relationships/image" Target="../media/image116.png"/><Relationship Id="rId9" Type="http://schemas.openxmlformats.org/officeDocument/2006/relationships/image" Target="../media/image118.png"/></Relationships>
</file>

<file path=ppt/slides/_rels/slide81.xml.rels><?xml version="1.0" encoding="UTF-8" standalone="yes"?>
<Relationships xmlns="http://schemas.openxmlformats.org/package/2006/relationships"><Relationship Id="rId3" Type="http://schemas.openxmlformats.org/officeDocument/2006/relationships/slideLayout" Target="../slideLayouts/slideLayout11.xml"/><Relationship Id="rId2" Type="http://schemas.openxmlformats.org/officeDocument/2006/relationships/video" Target="../media/media4.avi"/><Relationship Id="rId1" Type="http://schemas.microsoft.com/office/2007/relationships/media" Target="../media/media4.avi"/><Relationship Id="rId6" Type="http://schemas.openxmlformats.org/officeDocument/2006/relationships/image" Target="../media/image81.jpg"/><Relationship Id="rId5" Type="http://schemas.openxmlformats.org/officeDocument/2006/relationships/image" Target="../media/image120.jpg"/><Relationship Id="rId4" Type="http://schemas.openxmlformats.org/officeDocument/2006/relationships/image" Target="../media/image79.png"/></Relationships>
</file>

<file path=ppt/slides/_rels/slide82.xml.rels><?xml version="1.0" encoding="UTF-8" standalone="yes"?>
<Relationships xmlns="http://schemas.openxmlformats.org/package/2006/relationships"><Relationship Id="rId3" Type="http://schemas.openxmlformats.org/officeDocument/2006/relationships/image" Target="../media/image122.png"/><Relationship Id="rId7" Type="http://schemas.openxmlformats.org/officeDocument/2006/relationships/image" Target="../media/image126.png"/><Relationship Id="rId2" Type="http://schemas.openxmlformats.org/officeDocument/2006/relationships/image" Target="../media/image121.png"/><Relationship Id="rId1" Type="http://schemas.openxmlformats.org/officeDocument/2006/relationships/slideLayout" Target="../slideLayouts/slideLayout11.xml"/><Relationship Id="rId6" Type="http://schemas.openxmlformats.org/officeDocument/2006/relationships/image" Target="../media/image125.png"/><Relationship Id="rId5" Type="http://schemas.openxmlformats.org/officeDocument/2006/relationships/image" Target="../media/image124.png"/><Relationship Id="rId4" Type="http://schemas.openxmlformats.org/officeDocument/2006/relationships/image" Target="../media/image123.jpeg"/></Relationships>
</file>

<file path=ppt/slides/_rels/slide83.xml.rels><?xml version="1.0" encoding="UTF-8" standalone="yes"?>
<Relationships xmlns="http://schemas.openxmlformats.org/package/2006/relationships"><Relationship Id="rId8" Type="http://schemas.openxmlformats.org/officeDocument/2006/relationships/image" Target="../media/image123.jpeg"/><Relationship Id="rId3" Type="http://schemas.openxmlformats.org/officeDocument/2006/relationships/image" Target="../media/image125.png"/><Relationship Id="rId7" Type="http://schemas.openxmlformats.org/officeDocument/2006/relationships/image" Target="../media/image122.png"/><Relationship Id="rId2" Type="http://schemas.openxmlformats.org/officeDocument/2006/relationships/image" Target="../media/image121.png"/><Relationship Id="rId1" Type="http://schemas.openxmlformats.org/officeDocument/2006/relationships/slideLayout" Target="../slideLayouts/slideLayout11.xml"/><Relationship Id="rId6" Type="http://schemas.openxmlformats.org/officeDocument/2006/relationships/image" Target="../media/image850.png"/><Relationship Id="rId5" Type="http://schemas.openxmlformats.org/officeDocument/2006/relationships/image" Target="../media/image840.png"/><Relationship Id="rId10" Type="http://schemas.openxmlformats.org/officeDocument/2006/relationships/image" Target="../media/image126.png"/><Relationship Id="rId9" Type="http://schemas.openxmlformats.org/officeDocument/2006/relationships/image" Target="../media/image124.png"/></Relationships>
</file>

<file path=ppt/slides/_rels/slide84.xml.rels><?xml version="1.0" encoding="UTF-8" standalone="yes"?>
<Relationships xmlns="http://schemas.openxmlformats.org/package/2006/relationships"><Relationship Id="rId8" Type="http://schemas.openxmlformats.org/officeDocument/2006/relationships/image" Target="../media/image20.png"/><Relationship Id="rId3" Type="http://schemas.openxmlformats.org/officeDocument/2006/relationships/image" Target="../media/image1010.png"/><Relationship Id="rId7" Type="http://schemas.openxmlformats.org/officeDocument/2006/relationships/image" Target="../media/image84.emf"/><Relationship Id="rId2" Type="http://schemas.openxmlformats.org/officeDocument/2006/relationships/notesSlide" Target="../notesSlides/notesSlide31.xml"/><Relationship Id="rId1" Type="http://schemas.openxmlformats.org/officeDocument/2006/relationships/slideLayout" Target="../slideLayouts/slideLayout11.xml"/><Relationship Id="rId6" Type="http://schemas.openxmlformats.org/officeDocument/2006/relationships/image" Target="../media/image128.png"/><Relationship Id="rId5" Type="http://schemas.openxmlformats.org/officeDocument/2006/relationships/image" Target="../media/image127.png"/><Relationship Id="rId4" Type="http://schemas.openxmlformats.org/officeDocument/2006/relationships/image" Target="../media/image29.jpeg"/><Relationship Id="rId9" Type="http://schemas.openxmlformats.org/officeDocument/2006/relationships/image" Target="../media/image82.png"/></Relationships>
</file>

<file path=ppt/slides/_rels/slide85.xml.rels><?xml version="1.0" encoding="UTF-8" standalone="yes"?>
<Relationships xmlns="http://schemas.openxmlformats.org/package/2006/relationships"><Relationship Id="rId3" Type="http://schemas.openxmlformats.org/officeDocument/2006/relationships/slideLayout" Target="../slideLayouts/slideLayout11.xml"/><Relationship Id="rId2" Type="http://schemas.openxmlformats.org/officeDocument/2006/relationships/video" Target="../media/media5.mov"/><Relationship Id="rId1" Type="http://schemas.microsoft.com/office/2007/relationships/media" Target="../media/media5.mov"/><Relationship Id="rId6" Type="http://schemas.openxmlformats.org/officeDocument/2006/relationships/image" Target="../media/image129.png"/><Relationship Id="rId5" Type="http://schemas.openxmlformats.org/officeDocument/2006/relationships/image" Target="../media/image83.png"/><Relationship Id="rId4" Type="http://schemas.openxmlformats.org/officeDocument/2006/relationships/notesSlide" Target="../notesSlides/notesSlide32.xml"/></Relationships>
</file>

<file path=ppt/slides/_rels/slide86.xml.rels><?xml version="1.0" encoding="UTF-8" standalone="yes"?>
<Relationships xmlns="http://schemas.openxmlformats.org/package/2006/relationships"><Relationship Id="rId3" Type="http://schemas.openxmlformats.org/officeDocument/2006/relationships/image" Target="../media/image130.png"/><Relationship Id="rId7" Type="http://schemas.openxmlformats.org/officeDocument/2006/relationships/image" Target="../media/image132.png"/><Relationship Id="rId2" Type="http://schemas.openxmlformats.org/officeDocument/2006/relationships/notesSlide" Target="../notesSlides/notesSlide33.xml"/><Relationship Id="rId1" Type="http://schemas.openxmlformats.org/officeDocument/2006/relationships/slideLayout" Target="../slideLayouts/slideLayout11.xml"/><Relationship Id="rId6" Type="http://schemas.openxmlformats.org/officeDocument/2006/relationships/image" Target="../media/image88.png"/><Relationship Id="rId5" Type="http://schemas.openxmlformats.org/officeDocument/2006/relationships/image" Target="../media/image86.png"/><Relationship Id="rId4" Type="http://schemas.openxmlformats.org/officeDocument/2006/relationships/image" Target="../media/image131.png"/></Relationships>
</file>

<file path=ppt/slides/_rels/slide87.xml.rels><?xml version="1.0" encoding="UTF-8" standalone="yes"?>
<Relationships xmlns="http://schemas.openxmlformats.org/package/2006/relationships"><Relationship Id="rId3" Type="http://schemas.openxmlformats.org/officeDocument/2006/relationships/image" Target="../media/image133.png"/><Relationship Id="rId2" Type="http://schemas.openxmlformats.org/officeDocument/2006/relationships/notesSlide" Target="../notesSlides/notesSlide34.xml"/><Relationship Id="rId1" Type="http://schemas.openxmlformats.org/officeDocument/2006/relationships/slideLayout" Target="../slideLayouts/slideLayout11.xml"/></Relationships>
</file>

<file path=ppt/slides/_rels/slide88.xml.rels><?xml version="1.0" encoding="UTF-8" standalone="yes"?>
<Relationships xmlns="http://schemas.openxmlformats.org/package/2006/relationships"><Relationship Id="rId3" Type="http://schemas.openxmlformats.org/officeDocument/2006/relationships/image" Target="../media/image134.png"/><Relationship Id="rId2" Type="http://schemas.openxmlformats.org/officeDocument/2006/relationships/notesSlide" Target="../notesSlides/notesSlide35.xml"/><Relationship Id="rId1" Type="http://schemas.openxmlformats.org/officeDocument/2006/relationships/slideLayout" Target="../slideLayouts/slideLayout11.xml"/><Relationship Id="rId5" Type="http://schemas.openxmlformats.org/officeDocument/2006/relationships/image" Target="../media/image91.png"/><Relationship Id="rId4" Type="http://schemas.openxmlformats.org/officeDocument/2006/relationships/image" Target="../media/image135.png"/></Relationships>
</file>

<file path=ppt/slides/_rels/slide89.xml.rels><?xml version="1.0" encoding="UTF-8" standalone="yes"?>
<Relationships xmlns="http://schemas.openxmlformats.org/package/2006/relationships"><Relationship Id="rId3" Type="http://schemas.openxmlformats.org/officeDocument/2006/relationships/image" Target="../media/image136.png"/><Relationship Id="rId7" Type="http://schemas.openxmlformats.org/officeDocument/2006/relationships/image" Target="../media/image137.png"/><Relationship Id="rId2" Type="http://schemas.openxmlformats.org/officeDocument/2006/relationships/notesSlide" Target="../notesSlides/notesSlide36.xml"/><Relationship Id="rId1" Type="http://schemas.openxmlformats.org/officeDocument/2006/relationships/slideLayout" Target="../slideLayouts/slideLayout11.xml"/><Relationship Id="rId6" Type="http://schemas.openxmlformats.org/officeDocument/2006/relationships/image" Target="../media/image17.png"/><Relationship Id="rId5" Type="http://schemas.openxmlformats.org/officeDocument/2006/relationships/image" Target="../media/image124.png"/><Relationship Id="rId4" Type="http://schemas.openxmlformats.org/officeDocument/2006/relationships/image" Target="../media/image123.jpeg"/></Relationships>
</file>

<file path=ppt/slides/_rels/slide90.xml.rels><?xml version="1.0" encoding="UTF-8" standalone="yes"?>
<Relationships xmlns="http://schemas.openxmlformats.org/package/2006/relationships"><Relationship Id="rId3" Type="http://schemas.openxmlformats.org/officeDocument/2006/relationships/image" Target="../media/image137.png"/><Relationship Id="rId2" Type="http://schemas.openxmlformats.org/officeDocument/2006/relationships/notesSlide" Target="../notesSlides/notesSlide37.xml"/><Relationship Id="rId1" Type="http://schemas.openxmlformats.org/officeDocument/2006/relationships/slideLayout" Target="../slideLayouts/slideLayout11.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5" name="Rectangle 24">
            <a:extLst>
              <a:ext uri="{FF2B5EF4-FFF2-40B4-BE49-F238E27FC236}">
                <a16:creationId xmlns:a16="http://schemas.microsoft.com/office/drawing/2014/main" id="{85B6249D-BCB6-42A4-A520-251BB4262211}"/>
              </a:ext>
            </a:extLst>
          </p:cNvPr>
          <p:cNvSpPr/>
          <p:nvPr/>
        </p:nvSpPr>
        <p:spPr>
          <a:xfrm>
            <a:off x="9006060" y="2540911"/>
            <a:ext cx="263278" cy="783810"/>
          </a:xfrm>
          <a:prstGeom prst="rect">
            <a:avLst/>
          </a:prstGeom>
          <a:ln>
            <a:solidFill>
              <a:schemeClr val="bg1"/>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sp>
        <p:nvSpPr>
          <p:cNvPr id="22" name="Rectangle 21">
            <a:extLst>
              <a:ext uri="{FF2B5EF4-FFF2-40B4-BE49-F238E27FC236}">
                <a16:creationId xmlns:a16="http://schemas.microsoft.com/office/drawing/2014/main" id="{4CF113A9-753E-429F-9114-868156D46FAF}"/>
              </a:ext>
            </a:extLst>
          </p:cNvPr>
          <p:cNvSpPr/>
          <p:nvPr/>
        </p:nvSpPr>
        <p:spPr>
          <a:xfrm>
            <a:off x="3838360" y="2544301"/>
            <a:ext cx="2362200" cy="1697314"/>
          </a:xfrm>
          <a:prstGeom prst="rect">
            <a:avLst/>
          </a:prstGeom>
          <a:ln>
            <a:solidFill>
              <a:schemeClr val="bg1"/>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sp>
        <p:nvSpPr>
          <p:cNvPr id="4" name="Title 1"/>
          <p:cNvSpPr>
            <a:spLocks noGrp="1"/>
          </p:cNvSpPr>
          <p:nvPr>
            <p:ph type="ctrTitle"/>
          </p:nvPr>
        </p:nvSpPr>
        <p:spPr>
          <a:xfrm>
            <a:off x="211402" y="4210532"/>
            <a:ext cx="8893914" cy="667736"/>
          </a:xfrm>
        </p:spPr>
        <p:txBody>
          <a:bodyPr/>
          <a:lstStyle/>
          <a:p>
            <a:pPr algn="ctr"/>
            <a:br>
              <a:rPr lang="en-US" sz="2000" dirty="0">
                <a:solidFill>
                  <a:schemeClr val="tx1"/>
                </a:solidFill>
              </a:rPr>
            </a:br>
            <a:r>
              <a:rPr lang="en-US" sz="2000" dirty="0">
                <a:solidFill>
                  <a:schemeClr val="tx1"/>
                </a:solidFill>
              </a:rPr>
              <a:t> </a:t>
            </a:r>
            <a:r>
              <a:rPr lang="en-US" sz="2000" b="1" dirty="0">
                <a:solidFill>
                  <a:schemeClr val="bg1"/>
                </a:solidFill>
              </a:rPr>
              <a:t>Albany</a:t>
            </a:r>
            <a:r>
              <a:rPr lang="en-US" sz="2000" b="1" dirty="0">
                <a:solidFill>
                  <a:schemeClr val="tx1"/>
                </a:solidFill>
              </a:rPr>
              <a:t>: a </a:t>
            </a:r>
            <a:r>
              <a:rPr lang="en-US" sz="2000" b="1" dirty="0" err="1">
                <a:solidFill>
                  <a:schemeClr val="tx1"/>
                </a:solidFill>
              </a:rPr>
              <a:t>Trilinos</a:t>
            </a:r>
            <a:r>
              <a:rPr lang="en-US" sz="2000" b="1" dirty="0">
                <a:solidFill>
                  <a:schemeClr val="tx1"/>
                </a:solidFill>
              </a:rPr>
              <a:t>-based multi-physics partial differential equation research tool created using the </a:t>
            </a:r>
            <a:r>
              <a:rPr lang="en-US" sz="2000" b="1" dirty="0" err="1">
                <a:solidFill>
                  <a:schemeClr val="tx1"/>
                </a:solidFill>
              </a:rPr>
              <a:t>AgileComponents</a:t>
            </a:r>
            <a:r>
              <a:rPr lang="en-US" sz="2000" b="1" dirty="0">
                <a:solidFill>
                  <a:schemeClr val="tx1"/>
                </a:solidFill>
              </a:rPr>
              <a:t> code development strategy </a:t>
            </a:r>
          </a:p>
        </p:txBody>
      </p:sp>
      <p:sp>
        <p:nvSpPr>
          <p:cNvPr id="6" name="Subtitle 2"/>
          <p:cNvSpPr>
            <a:spLocks noGrp="1"/>
          </p:cNvSpPr>
          <p:nvPr>
            <p:ph type="subTitle" idx="1"/>
          </p:nvPr>
        </p:nvSpPr>
        <p:spPr>
          <a:xfrm>
            <a:off x="276734" y="5013696"/>
            <a:ext cx="8531986" cy="1267807"/>
          </a:xfrm>
        </p:spPr>
        <p:txBody>
          <a:bodyPr/>
          <a:lstStyle/>
          <a:p>
            <a:pPr algn="ctr"/>
            <a:r>
              <a:rPr lang="en-US" sz="1800" b="1" dirty="0"/>
              <a:t>Irina Tezaur</a:t>
            </a:r>
          </a:p>
          <a:p>
            <a:pPr algn="ctr"/>
            <a:r>
              <a:rPr lang="en-US" sz="1800" dirty="0"/>
              <a:t>Quantitative Modeling &amp; Analysis Dept., Sandia National Laboratories, Livermore, CA.</a:t>
            </a:r>
          </a:p>
          <a:p>
            <a:pPr algn="ctr"/>
            <a:r>
              <a:rPr lang="en-US" sz="1800" dirty="0"/>
              <a:t>SIAM CSE 2019	Spokane, WA 	Feb. 25 - Mar. 1 2019</a:t>
            </a:r>
          </a:p>
          <a:p>
            <a:pPr algn="ctr"/>
            <a:endParaRPr lang="en-US" sz="1800" dirty="0"/>
          </a:p>
        </p:txBody>
      </p:sp>
      <p:sp>
        <p:nvSpPr>
          <p:cNvPr id="9" name="TextBox 2"/>
          <p:cNvSpPr txBox="1"/>
          <p:nvPr/>
        </p:nvSpPr>
        <p:spPr>
          <a:xfrm>
            <a:off x="2285999" y="6071586"/>
            <a:ext cx="6858001" cy="338554"/>
          </a:xfrm>
          <a:prstGeom prst="rect">
            <a:avLst/>
          </a:prstGeom>
          <a:solidFill>
            <a:schemeClr val="bg1"/>
          </a:solidFill>
        </p:spPr>
        <p:txBody>
          <a:bodyPr wrap="square" rtlCol="0">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algn="just"/>
            <a:r>
              <a:rPr lang="en-US" sz="800" dirty="0">
                <a:latin typeface="Calibri" panose="020F0502020204030204" pitchFamily="34" charset="0"/>
                <a:cs typeface="Calibri" panose="020F0502020204030204" pitchFamily="34" charset="0"/>
              </a:rPr>
              <a:t>Sandia National Laboratories is a multi-mission laboratory managed and operated by National Technology and Engineering Solutions of Sandia, LLC., a wholly owned subsidiary of Honeywell International, Inc., for the U.S. Department of Energy’s National Nuclear Security Administration under contract DE-NA0003525. </a:t>
            </a:r>
          </a:p>
        </p:txBody>
      </p:sp>
      <p:sp>
        <p:nvSpPr>
          <p:cNvPr id="3" name="TextBox 2">
            <a:extLst>
              <a:ext uri="{FF2B5EF4-FFF2-40B4-BE49-F238E27FC236}">
                <a16:creationId xmlns:a16="http://schemas.microsoft.com/office/drawing/2014/main" id="{FE9235E2-F111-4A34-96D2-AD1150B137FA}"/>
              </a:ext>
            </a:extLst>
          </p:cNvPr>
          <p:cNvSpPr txBox="1"/>
          <p:nvPr/>
        </p:nvSpPr>
        <p:spPr>
          <a:xfrm>
            <a:off x="3671364" y="6519446"/>
            <a:ext cx="4632961" cy="369332"/>
          </a:xfrm>
          <a:prstGeom prst="rect">
            <a:avLst/>
          </a:prstGeom>
          <a:noFill/>
        </p:spPr>
        <p:txBody>
          <a:bodyPr wrap="square" rtlCol="0">
            <a:spAutoFit/>
          </a:bodyPr>
          <a:lstStyle/>
          <a:p>
            <a:r>
              <a:rPr lang="en-US" dirty="0">
                <a:solidFill>
                  <a:schemeClr val="bg1"/>
                </a:solidFill>
                <a:latin typeface="Calibri" panose="020F0502020204030204" pitchFamily="34" charset="0"/>
                <a:cs typeface="Calibri" panose="020F0502020204030204" pitchFamily="34" charset="0"/>
              </a:rPr>
              <a:t>SAND2019-1842 C</a:t>
            </a:r>
            <a:endParaRPr lang="en-US" sz="1600" dirty="0">
              <a:solidFill>
                <a:schemeClr val="bg1"/>
              </a:solidFill>
              <a:latin typeface="Calibri" panose="020F0502020204030204" pitchFamily="34" charset="0"/>
              <a:cs typeface="Calibri" panose="020F0502020204030204" pitchFamily="34" charset="0"/>
            </a:endParaRPr>
          </a:p>
        </p:txBody>
      </p:sp>
      <p:pic>
        <p:nvPicPr>
          <p:cNvPr id="12" name="Picture 1" descr="image003">
            <a:extLst>
              <a:ext uri="{FF2B5EF4-FFF2-40B4-BE49-F238E27FC236}">
                <a16:creationId xmlns:a16="http://schemas.microsoft.com/office/drawing/2014/main" id="{02284302-4796-4053-BFA9-01C5D7C507B0}"/>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02058" y="4345960"/>
            <a:ext cx="1041361" cy="54331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8" name="Picture 7">
            <a:extLst>
              <a:ext uri="{FF2B5EF4-FFF2-40B4-BE49-F238E27FC236}">
                <a16:creationId xmlns:a16="http://schemas.microsoft.com/office/drawing/2014/main" id="{A3F389E4-80A8-451F-93E4-4DF1B9ADDB54}"/>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37681" y="2551768"/>
            <a:ext cx="2362200" cy="1697314"/>
          </a:xfrm>
          <a:prstGeom prst="rect">
            <a:avLst/>
          </a:prstGeom>
        </p:spPr>
      </p:pic>
      <p:pic>
        <p:nvPicPr>
          <p:cNvPr id="10" name="Picture 9">
            <a:extLst>
              <a:ext uri="{FF2B5EF4-FFF2-40B4-BE49-F238E27FC236}">
                <a16:creationId xmlns:a16="http://schemas.microsoft.com/office/drawing/2014/main" id="{296FD9F9-7E3E-4406-8D48-3B967C2E4866}"/>
              </a:ext>
            </a:extLst>
          </p:cNvPr>
          <p:cNvPicPr>
            <a:picLocks noChangeAspect="1"/>
          </p:cNvPicPr>
          <p:nvPr/>
        </p:nvPicPr>
        <p:blipFill>
          <a:blip r:embed="rId5"/>
          <a:stretch>
            <a:fillRect/>
          </a:stretch>
        </p:blipFill>
        <p:spPr>
          <a:xfrm>
            <a:off x="2415732" y="2512558"/>
            <a:ext cx="1564641" cy="1739334"/>
          </a:xfrm>
          <a:prstGeom prst="rect">
            <a:avLst/>
          </a:prstGeom>
        </p:spPr>
      </p:pic>
      <p:pic>
        <p:nvPicPr>
          <p:cNvPr id="17" name="Picture 16">
            <a:extLst>
              <a:ext uri="{FF2B5EF4-FFF2-40B4-BE49-F238E27FC236}">
                <a16:creationId xmlns:a16="http://schemas.microsoft.com/office/drawing/2014/main" id="{7C25D7AE-49A6-4CA9-99BE-BFD16E8FE709}"/>
              </a:ext>
            </a:extLst>
          </p:cNvPr>
          <p:cNvPicPr>
            <a:picLocks noChangeAspect="1"/>
          </p:cNvPicPr>
          <p:nvPr/>
        </p:nvPicPr>
        <p:blipFill>
          <a:blip r:embed="rId6"/>
          <a:stretch>
            <a:fillRect/>
          </a:stretch>
        </p:blipFill>
        <p:spPr>
          <a:xfrm>
            <a:off x="4084367" y="3364393"/>
            <a:ext cx="1169242" cy="824430"/>
          </a:xfrm>
          <a:prstGeom prst="rect">
            <a:avLst/>
          </a:prstGeom>
        </p:spPr>
      </p:pic>
      <p:pic>
        <p:nvPicPr>
          <p:cNvPr id="18" name="Picture 17">
            <a:extLst>
              <a:ext uri="{FF2B5EF4-FFF2-40B4-BE49-F238E27FC236}">
                <a16:creationId xmlns:a16="http://schemas.microsoft.com/office/drawing/2014/main" id="{FC9993F5-0B2D-408D-8693-E351C20004A3}"/>
              </a:ext>
            </a:extLst>
          </p:cNvPr>
          <p:cNvPicPr>
            <a:picLocks noChangeAspect="1"/>
          </p:cNvPicPr>
          <p:nvPr/>
        </p:nvPicPr>
        <p:blipFill>
          <a:blip r:embed="rId7"/>
          <a:stretch>
            <a:fillRect/>
          </a:stretch>
        </p:blipFill>
        <p:spPr>
          <a:xfrm>
            <a:off x="4087102" y="2585397"/>
            <a:ext cx="1173729" cy="827173"/>
          </a:xfrm>
          <a:prstGeom prst="rect">
            <a:avLst/>
          </a:prstGeom>
        </p:spPr>
      </p:pic>
      <p:pic>
        <p:nvPicPr>
          <p:cNvPr id="14" name="Picture 13">
            <a:extLst>
              <a:ext uri="{FF2B5EF4-FFF2-40B4-BE49-F238E27FC236}">
                <a16:creationId xmlns:a16="http://schemas.microsoft.com/office/drawing/2014/main" id="{C1F7F9C6-0A89-4DB6-A145-9394A214D756}"/>
              </a:ext>
            </a:extLst>
          </p:cNvPr>
          <p:cNvPicPr>
            <a:picLocks noChangeAspect="1"/>
          </p:cNvPicPr>
          <p:nvPr/>
        </p:nvPicPr>
        <p:blipFill>
          <a:blip r:embed="rId8"/>
          <a:stretch>
            <a:fillRect/>
          </a:stretch>
        </p:blipFill>
        <p:spPr>
          <a:xfrm>
            <a:off x="5534392" y="2516069"/>
            <a:ext cx="624311" cy="1762166"/>
          </a:xfrm>
          <a:prstGeom prst="rect">
            <a:avLst/>
          </a:prstGeom>
        </p:spPr>
      </p:pic>
      <p:sp>
        <p:nvSpPr>
          <p:cNvPr id="23" name="Rectangle 22">
            <a:extLst>
              <a:ext uri="{FF2B5EF4-FFF2-40B4-BE49-F238E27FC236}">
                <a16:creationId xmlns:a16="http://schemas.microsoft.com/office/drawing/2014/main" id="{E602811B-C6F0-4A22-B37E-73DFAAF7F581}"/>
              </a:ext>
            </a:extLst>
          </p:cNvPr>
          <p:cNvSpPr/>
          <p:nvPr/>
        </p:nvSpPr>
        <p:spPr>
          <a:xfrm>
            <a:off x="2285999" y="2544301"/>
            <a:ext cx="325913" cy="1666231"/>
          </a:xfrm>
          <a:prstGeom prst="rect">
            <a:avLst/>
          </a:prstGeom>
          <a:ln>
            <a:solidFill>
              <a:schemeClr val="bg1"/>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sp>
        <p:nvSpPr>
          <p:cNvPr id="24" name="Rectangle 23">
            <a:extLst>
              <a:ext uri="{FF2B5EF4-FFF2-40B4-BE49-F238E27FC236}">
                <a16:creationId xmlns:a16="http://schemas.microsoft.com/office/drawing/2014/main" id="{28CA5785-95A1-4FCE-BDE7-028D098B9357}"/>
              </a:ext>
            </a:extLst>
          </p:cNvPr>
          <p:cNvSpPr/>
          <p:nvPr/>
        </p:nvSpPr>
        <p:spPr>
          <a:xfrm>
            <a:off x="6170984" y="2567309"/>
            <a:ext cx="325913" cy="1666231"/>
          </a:xfrm>
          <a:prstGeom prst="rect">
            <a:avLst/>
          </a:prstGeom>
          <a:ln>
            <a:solidFill>
              <a:schemeClr val="bg1"/>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pic>
        <p:nvPicPr>
          <p:cNvPr id="19" name="Picture 18">
            <a:extLst>
              <a:ext uri="{FF2B5EF4-FFF2-40B4-BE49-F238E27FC236}">
                <a16:creationId xmlns:a16="http://schemas.microsoft.com/office/drawing/2014/main" id="{DB5E314E-D004-46CF-B837-FD36F424F488}"/>
              </a:ext>
            </a:extLst>
          </p:cNvPr>
          <p:cNvPicPr>
            <a:picLocks noChangeAspect="1"/>
          </p:cNvPicPr>
          <p:nvPr/>
        </p:nvPicPr>
        <p:blipFill rotWithShape="1">
          <a:blip r:embed="rId9">
            <a:extLst>
              <a:ext uri="{28A0092B-C50C-407E-A947-70E740481C1C}">
                <a14:useLocalDpi xmlns:a14="http://schemas.microsoft.com/office/drawing/2010/main" val="0"/>
              </a:ext>
            </a:extLst>
          </a:blip>
          <a:srcRect l="36922" r="33534"/>
          <a:stretch/>
        </p:blipFill>
        <p:spPr>
          <a:xfrm rot="5400000">
            <a:off x="7248558" y="1603557"/>
            <a:ext cx="840543" cy="2715251"/>
          </a:xfrm>
          <a:prstGeom prst="rect">
            <a:avLst/>
          </a:prstGeom>
        </p:spPr>
      </p:pic>
      <p:pic>
        <p:nvPicPr>
          <p:cNvPr id="7" name="Picture 6">
            <a:extLst>
              <a:ext uri="{FF2B5EF4-FFF2-40B4-BE49-F238E27FC236}">
                <a16:creationId xmlns:a16="http://schemas.microsoft.com/office/drawing/2014/main" id="{7910D40A-C50E-410B-98B1-6A4E8BD7BB8F}"/>
              </a:ext>
            </a:extLst>
          </p:cNvPr>
          <p:cNvPicPr>
            <a:picLocks noChangeAspect="1"/>
          </p:cNvPicPr>
          <p:nvPr/>
        </p:nvPicPr>
        <p:blipFill>
          <a:blip r:embed="rId10"/>
          <a:stretch>
            <a:fillRect/>
          </a:stretch>
        </p:blipFill>
        <p:spPr>
          <a:xfrm>
            <a:off x="6311204" y="3312502"/>
            <a:ext cx="2847489" cy="971384"/>
          </a:xfrm>
          <a:prstGeom prst="rect">
            <a:avLst/>
          </a:prstGeom>
        </p:spPr>
      </p:pic>
      <p:sp>
        <p:nvSpPr>
          <p:cNvPr id="26" name="Rectangle 25">
            <a:extLst>
              <a:ext uri="{FF2B5EF4-FFF2-40B4-BE49-F238E27FC236}">
                <a16:creationId xmlns:a16="http://schemas.microsoft.com/office/drawing/2014/main" id="{0E3FFE24-46F1-4507-9656-A84BDA8C382A}"/>
              </a:ext>
            </a:extLst>
          </p:cNvPr>
          <p:cNvSpPr/>
          <p:nvPr/>
        </p:nvSpPr>
        <p:spPr>
          <a:xfrm>
            <a:off x="669624" y="3820150"/>
            <a:ext cx="642859" cy="272019"/>
          </a:xfrm>
          <a:prstGeom prst="rect">
            <a:avLst/>
          </a:prstGeom>
          <a:ln>
            <a:solidFill>
              <a:schemeClr val="bg1"/>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cxnSp>
        <p:nvCxnSpPr>
          <p:cNvPr id="28" name="Straight Connector 27">
            <a:extLst>
              <a:ext uri="{FF2B5EF4-FFF2-40B4-BE49-F238E27FC236}">
                <a16:creationId xmlns:a16="http://schemas.microsoft.com/office/drawing/2014/main" id="{A8ADAAC3-CA6A-4626-BBD4-E6331D2A7A42}"/>
              </a:ext>
            </a:extLst>
          </p:cNvPr>
          <p:cNvCxnSpPr>
            <a:cxnSpLocks/>
          </p:cNvCxnSpPr>
          <p:nvPr/>
        </p:nvCxnSpPr>
        <p:spPr>
          <a:xfrm flipV="1">
            <a:off x="-108346" y="4233541"/>
            <a:ext cx="9601667" cy="8074"/>
          </a:xfrm>
          <a:prstGeom prst="line">
            <a:avLst/>
          </a:prstGeom>
          <a:ln w="9525">
            <a:solidFill>
              <a:srgbClr val="12366C"/>
            </a:solidFill>
          </a:ln>
        </p:spPr>
        <p:style>
          <a:lnRef idx="2">
            <a:schemeClr val="accent1"/>
          </a:lnRef>
          <a:fillRef idx="0">
            <a:schemeClr val="accent1"/>
          </a:fillRef>
          <a:effectRef idx="1">
            <a:schemeClr val="accent1"/>
          </a:effectRef>
          <a:fontRef idx="minor">
            <a:schemeClr val="tx1"/>
          </a:fontRef>
        </p:style>
      </p:cxnSp>
      <p:cxnSp>
        <p:nvCxnSpPr>
          <p:cNvPr id="30" name="Straight Connector 29">
            <a:extLst>
              <a:ext uri="{FF2B5EF4-FFF2-40B4-BE49-F238E27FC236}">
                <a16:creationId xmlns:a16="http://schemas.microsoft.com/office/drawing/2014/main" id="{21E44E32-BEA6-4988-9462-29A51240AA31}"/>
              </a:ext>
            </a:extLst>
          </p:cNvPr>
          <p:cNvCxnSpPr>
            <a:cxnSpLocks/>
          </p:cNvCxnSpPr>
          <p:nvPr/>
        </p:nvCxnSpPr>
        <p:spPr>
          <a:xfrm flipH="1">
            <a:off x="2397585" y="2492931"/>
            <a:ext cx="1" cy="1740609"/>
          </a:xfrm>
          <a:prstGeom prst="line">
            <a:avLst/>
          </a:prstGeom>
          <a:ln w="9525">
            <a:solidFill>
              <a:srgbClr val="12366C"/>
            </a:solidFill>
          </a:ln>
        </p:spPr>
        <p:style>
          <a:lnRef idx="2">
            <a:schemeClr val="accent1"/>
          </a:lnRef>
          <a:fillRef idx="0">
            <a:schemeClr val="accent1"/>
          </a:fillRef>
          <a:effectRef idx="1">
            <a:schemeClr val="accent1"/>
          </a:effectRef>
          <a:fontRef idx="minor">
            <a:schemeClr val="tx1"/>
          </a:fontRef>
        </p:style>
      </p:cxnSp>
      <p:cxnSp>
        <p:nvCxnSpPr>
          <p:cNvPr id="45" name="Straight Connector 44">
            <a:extLst>
              <a:ext uri="{FF2B5EF4-FFF2-40B4-BE49-F238E27FC236}">
                <a16:creationId xmlns:a16="http://schemas.microsoft.com/office/drawing/2014/main" id="{5D96869F-691A-4D12-87C8-5A6F1C87CD8A}"/>
              </a:ext>
            </a:extLst>
          </p:cNvPr>
          <p:cNvCxnSpPr>
            <a:cxnSpLocks/>
          </p:cNvCxnSpPr>
          <p:nvPr/>
        </p:nvCxnSpPr>
        <p:spPr>
          <a:xfrm flipH="1">
            <a:off x="3967258" y="2490471"/>
            <a:ext cx="1" cy="1740609"/>
          </a:xfrm>
          <a:prstGeom prst="line">
            <a:avLst/>
          </a:prstGeom>
          <a:ln w="9525">
            <a:solidFill>
              <a:srgbClr val="12366C"/>
            </a:solidFill>
          </a:ln>
        </p:spPr>
        <p:style>
          <a:lnRef idx="2">
            <a:schemeClr val="accent1"/>
          </a:lnRef>
          <a:fillRef idx="0">
            <a:schemeClr val="accent1"/>
          </a:fillRef>
          <a:effectRef idx="1">
            <a:schemeClr val="accent1"/>
          </a:effectRef>
          <a:fontRef idx="minor">
            <a:schemeClr val="tx1"/>
          </a:fontRef>
        </p:style>
      </p:cxnSp>
      <p:cxnSp>
        <p:nvCxnSpPr>
          <p:cNvPr id="46" name="Straight Connector 45">
            <a:extLst>
              <a:ext uri="{FF2B5EF4-FFF2-40B4-BE49-F238E27FC236}">
                <a16:creationId xmlns:a16="http://schemas.microsoft.com/office/drawing/2014/main" id="{DB59AA22-FD66-4607-9ABF-513C29205A52}"/>
              </a:ext>
            </a:extLst>
          </p:cNvPr>
          <p:cNvCxnSpPr>
            <a:cxnSpLocks/>
          </p:cNvCxnSpPr>
          <p:nvPr/>
        </p:nvCxnSpPr>
        <p:spPr>
          <a:xfrm flipH="1">
            <a:off x="5405033" y="2490471"/>
            <a:ext cx="1" cy="1740609"/>
          </a:xfrm>
          <a:prstGeom prst="line">
            <a:avLst/>
          </a:prstGeom>
          <a:ln w="9525">
            <a:solidFill>
              <a:srgbClr val="12366C"/>
            </a:solidFill>
          </a:ln>
        </p:spPr>
        <p:style>
          <a:lnRef idx="2">
            <a:schemeClr val="accent1"/>
          </a:lnRef>
          <a:fillRef idx="0">
            <a:schemeClr val="accent1"/>
          </a:fillRef>
          <a:effectRef idx="1">
            <a:schemeClr val="accent1"/>
          </a:effectRef>
          <a:fontRef idx="minor">
            <a:schemeClr val="tx1"/>
          </a:fontRef>
        </p:style>
      </p:cxnSp>
      <p:cxnSp>
        <p:nvCxnSpPr>
          <p:cNvPr id="47" name="Straight Connector 46">
            <a:extLst>
              <a:ext uri="{FF2B5EF4-FFF2-40B4-BE49-F238E27FC236}">
                <a16:creationId xmlns:a16="http://schemas.microsoft.com/office/drawing/2014/main" id="{C9FE7542-5861-4DBA-8363-06C78396B515}"/>
              </a:ext>
            </a:extLst>
          </p:cNvPr>
          <p:cNvCxnSpPr>
            <a:cxnSpLocks/>
          </p:cNvCxnSpPr>
          <p:nvPr/>
        </p:nvCxnSpPr>
        <p:spPr>
          <a:xfrm flipH="1">
            <a:off x="6239047" y="2488825"/>
            <a:ext cx="1" cy="1740609"/>
          </a:xfrm>
          <a:prstGeom prst="line">
            <a:avLst/>
          </a:prstGeom>
          <a:ln w="9525">
            <a:solidFill>
              <a:srgbClr val="12366C"/>
            </a:solidFill>
          </a:ln>
        </p:spPr>
        <p:style>
          <a:lnRef idx="2">
            <a:schemeClr val="accent1"/>
          </a:lnRef>
          <a:fillRef idx="0">
            <a:schemeClr val="accent1"/>
          </a:fillRef>
          <a:effectRef idx="1">
            <a:schemeClr val="accent1"/>
          </a:effectRef>
          <a:fontRef idx="minor">
            <a:schemeClr val="tx1"/>
          </a:fontRef>
        </p:style>
      </p:cxnSp>
      <p:cxnSp>
        <p:nvCxnSpPr>
          <p:cNvPr id="48" name="Straight Connector 47">
            <a:extLst>
              <a:ext uri="{FF2B5EF4-FFF2-40B4-BE49-F238E27FC236}">
                <a16:creationId xmlns:a16="http://schemas.microsoft.com/office/drawing/2014/main" id="{A62D93FC-3EDA-4E14-BE67-1C80EAEFA1AC}"/>
              </a:ext>
            </a:extLst>
          </p:cNvPr>
          <p:cNvCxnSpPr>
            <a:cxnSpLocks/>
          </p:cNvCxnSpPr>
          <p:nvPr/>
        </p:nvCxnSpPr>
        <p:spPr>
          <a:xfrm>
            <a:off x="6233426" y="3376897"/>
            <a:ext cx="2986626" cy="31109"/>
          </a:xfrm>
          <a:prstGeom prst="line">
            <a:avLst/>
          </a:prstGeom>
          <a:ln w="9525">
            <a:solidFill>
              <a:srgbClr val="12366C"/>
            </a:solidFill>
          </a:ln>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3883818362"/>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 name="TextShape 1"/>
          <p:cNvSpPr txBox="1"/>
          <p:nvPr/>
        </p:nvSpPr>
        <p:spPr>
          <a:xfrm>
            <a:off x="254857" y="-142240"/>
            <a:ext cx="7643004" cy="1146027"/>
          </a:xfrm>
          <a:prstGeom prst="rect">
            <a:avLst/>
          </a:prstGeom>
          <a:noFill/>
          <a:ln>
            <a:noFill/>
          </a:ln>
        </p:spPr>
        <p:txBody>
          <a:bodyPr lIns="0" tIns="0" rIns="0" bIns="0" anchor="ctr"/>
          <a:lstStyle/>
          <a:p>
            <a:r>
              <a:rPr lang="en-US" sz="3200" dirty="0">
                <a:latin typeface="Calibri"/>
              </a:rPr>
              <a:t>Acknowledgements</a:t>
            </a:r>
            <a:endParaRPr sz="3200" dirty="0"/>
          </a:p>
        </p:txBody>
      </p:sp>
      <p:sp>
        <p:nvSpPr>
          <p:cNvPr id="2" name="TextBox 1">
            <a:extLst>
              <a:ext uri="{FF2B5EF4-FFF2-40B4-BE49-F238E27FC236}">
                <a16:creationId xmlns:a16="http://schemas.microsoft.com/office/drawing/2014/main" id="{6ED50620-DDA4-46BD-BA0D-15ABD5D1F1C4}"/>
              </a:ext>
            </a:extLst>
          </p:cNvPr>
          <p:cNvSpPr txBox="1"/>
          <p:nvPr/>
        </p:nvSpPr>
        <p:spPr>
          <a:xfrm>
            <a:off x="213761" y="697585"/>
            <a:ext cx="8290560" cy="1631216"/>
          </a:xfrm>
          <a:prstGeom prst="rect">
            <a:avLst/>
          </a:prstGeom>
          <a:noFill/>
        </p:spPr>
        <p:txBody>
          <a:bodyPr wrap="square" rtlCol="0">
            <a:spAutoFit/>
          </a:bodyPr>
          <a:lstStyle/>
          <a:p>
            <a:r>
              <a:rPr lang="en-US" b="1" dirty="0">
                <a:latin typeface="Calibri" panose="020F0502020204030204" pitchFamily="34" charset="0"/>
                <a:cs typeface="Calibri" panose="020F0502020204030204" pitchFamily="34" charset="0"/>
              </a:rPr>
              <a:t>“Father” of Albany, early advocate for </a:t>
            </a:r>
            <a:r>
              <a:rPr lang="en-US" b="1" dirty="0" err="1">
                <a:latin typeface="Calibri" panose="020F0502020204030204" pitchFamily="34" charset="0"/>
                <a:cs typeface="Calibri" panose="020F0502020204030204" pitchFamily="34" charset="0"/>
              </a:rPr>
              <a:t>AgileComponents</a:t>
            </a:r>
            <a:r>
              <a:rPr lang="en-US" b="1" dirty="0">
                <a:latin typeface="Calibri" panose="020F0502020204030204" pitchFamily="34" charset="0"/>
                <a:cs typeface="Calibri" panose="020F0502020204030204" pitchFamily="34" charset="0"/>
              </a:rPr>
              <a:t> strategy:</a:t>
            </a: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Andy Salinger [SNL]</a:t>
            </a:r>
          </a:p>
          <a:p>
            <a:pPr marL="285750" indent="-285750">
              <a:buFont typeface="Arial" panose="020B0604020202020204" pitchFamily="34" charset="0"/>
              <a:buChar char="•"/>
            </a:pPr>
            <a:endParaRPr lang="en-US" sz="1000" dirty="0">
              <a:latin typeface="Calibri" panose="020F0502020204030204" pitchFamily="34" charset="0"/>
              <a:cs typeface="Calibri" panose="020F0502020204030204" pitchFamily="34" charset="0"/>
            </a:endParaRPr>
          </a:p>
          <a:p>
            <a:r>
              <a:rPr lang="en-US" b="1" dirty="0">
                <a:latin typeface="Calibri" panose="020F0502020204030204" pitchFamily="34" charset="0"/>
                <a:cs typeface="Calibri" panose="020F0502020204030204" pitchFamily="34" charset="0"/>
              </a:rPr>
              <a:t>Albany contributors (58, from </a:t>
            </a:r>
            <a:r>
              <a:rPr lang="en-US" b="1" dirty="0" err="1">
                <a:latin typeface="Calibri" panose="020F0502020204030204" pitchFamily="34" charset="0"/>
                <a:cs typeface="Calibri" panose="020F0502020204030204" pitchFamily="34" charset="0"/>
              </a:rPr>
              <a:t>github</a:t>
            </a:r>
            <a:r>
              <a:rPr lang="en-US" b="1" dirty="0">
                <a:latin typeface="Calibri" panose="020F0502020204030204" pitchFamily="34" charset="0"/>
                <a:cs typeface="Calibri" panose="020F0502020204030204" pitchFamily="34" charset="0"/>
              </a:rPr>
              <a:t>): </a:t>
            </a:r>
          </a:p>
          <a:p>
            <a:endParaRPr lang="en-US" b="1" dirty="0">
              <a:latin typeface="Calibri" panose="020F0502020204030204" pitchFamily="34" charset="0"/>
              <a:cs typeface="Calibri" panose="020F0502020204030204" pitchFamily="34" charset="0"/>
            </a:endParaRPr>
          </a:p>
          <a:p>
            <a:endParaRPr lang="en-US" dirty="0">
              <a:latin typeface="Calibri" panose="020F0502020204030204" pitchFamily="34" charset="0"/>
              <a:cs typeface="Calibri" panose="020F0502020204030204" pitchFamily="34" charset="0"/>
            </a:endParaRPr>
          </a:p>
        </p:txBody>
      </p:sp>
      <p:sp>
        <p:nvSpPr>
          <p:cNvPr id="3" name="TextBox 2">
            <a:extLst>
              <a:ext uri="{FF2B5EF4-FFF2-40B4-BE49-F238E27FC236}">
                <a16:creationId xmlns:a16="http://schemas.microsoft.com/office/drawing/2014/main" id="{CAE3D244-356D-4256-972F-31DC7D0AEBB7}"/>
              </a:ext>
            </a:extLst>
          </p:cNvPr>
          <p:cNvSpPr txBox="1"/>
          <p:nvPr/>
        </p:nvSpPr>
        <p:spPr>
          <a:xfrm>
            <a:off x="226429" y="1815362"/>
            <a:ext cx="3444240" cy="5016758"/>
          </a:xfrm>
          <a:prstGeom prst="rect">
            <a:avLst/>
          </a:prstGeom>
          <a:noFill/>
        </p:spPr>
        <p:txBody>
          <a:bodyPr wrap="square" rtlCol="0">
            <a:spAutoFit/>
          </a:bodyPr>
          <a:lstStyle/>
          <a:p>
            <a:pPr marL="285750" indent="-285750">
              <a:buFont typeface="Arial" panose="020B0604020202020204" pitchFamily="34" charset="0"/>
              <a:buChar char="•"/>
            </a:pPr>
            <a:r>
              <a:rPr lang="en-US" sz="1600" dirty="0">
                <a:latin typeface="Calibri" panose="020F0502020204030204" pitchFamily="34" charset="0"/>
                <a:cs typeface="Calibri" panose="020F0502020204030204" pitchFamily="34" charset="0"/>
              </a:rPr>
              <a:t>I. Tezaur [SNL]</a:t>
            </a:r>
          </a:p>
          <a:p>
            <a:pPr marL="285750" indent="-285750">
              <a:buFont typeface="Arial" panose="020B0604020202020204" pitchFamily="34" charset="0"/>
              <a:buChar char="•"/>
            </a:pPr>
            <a:r>
              <a:rPr lang="en-US" sz="1600" dirty="0">
                <a:latin typeface="Calibri" panose="020F0502020204030204" pitchFamily="34" charset="0"/>
                <a:cs typeface="Calibri" panose="020F0502020204030204" pitchFamily="34" charset="0"/>
              </a:rPr>
              <a:t>A. Mota [SNL]</a:t>
            </a:r>
          </a:p>
          <a:p>
            <a:pPr marL="285750" indent="-285750">
              <a:buFont typeface="Arial" panose="020B0604020202020204" pitchFamily="34" charset="0"/>
              <a:buChar char="•"/>
            </a:pPr>
            <a:r>
              <a:rPr lang="en-US" sz="1600" dirty="0">
                <a:latin typeface="Calibri" panose="020F0502020204030204" pitchFamily="34" charset="0"/>
                <a:cs typeface="Calibri" panose="020F0502020204030204" pitchFamily="34" charset="0"/>
              </a:rPr>
              <a:t>D. Ibanez [RPI/SNL]</a:t>
            </a:r>
          </a:p>
          <a:p>
            <a:pPr marL="285750" indent="-285750">
              <a:buFont typeface="Arial" panose="020B0604020202020204" pitchFamily="34" charset="0"/>
              <a:buChar char="•"/>
            </a:pPr>
            <a:r>
              <a:rPr lang="en-US" sz="1600" dirty="0">
                <a:latin typeface="Calibri" panose="020F0502020204030204" pitchFamily="34" charset="0"/>
                <a:cs typeface="Calibri" panose="020F0502020204030204" pitchFamily="34" charset="0"/>
              </a:rPr>
              <a:t>G. Hansen [SNL]</a:t>
            </a:r>
          </a:p>
          <a:p>
            <a:pPr marL="285750" indent="-285750">
              <a:buFont typeface="Arial" panose="020B0604020202020204" pitchFamily="34" charset="0"/>
              <a:buChar char="•"/>
            </a:pPr>
            <a:r>
              <a:rPr lang="en-US" sz="1600" dirty="0">
                <a:latin typeface="Calibri" panose="020F0502020204030204" pitchFamily="34" charset="0"/>
                <a:cs typeface="Calibri" panose="020F0502020204030204" pitchFamily="34" charset="0"/>
              </a:rPr>
              <a:t>M. Perego [FSU/SNL]</a:t>
            </a:r>
          </a:p>
          <a:p>
            <a:pPr marL="285750" indent="-285750">
              <a:buFont typeface="Arial" panose="020B0604020202020204" pitchFamily="34" charset="0"/>
              <a:buChar char="•"/>
            </a:pPr>
            <a:r>
              <a:rPr lang="en-US" sz="1600" dirty="0">
                <a:latin typeface="Calibri" panose="020F0502020204030204" pitchFamily="34" charset="0"/>
                <a:cs typeface="Calibri" panose="020F0502020204030204" pitchFamily="34" charset="0"/>
              </a:rPr>
              <a:t>L. Bertagna [FSU/SNL]</a:t>
            </a:r>
          </a:p>
          <a:p>
            <a:pPr marL="285750" indent="-285750">
              <a:buFont typeface="Arial" panose="020B0604020202020204" pitchFamily="34" charset="0"/>
              <a:buChar char="•"/>
            </a:pPr>
            <a:r>
              <a:rPr lang="en-US" sz="1600" dirty="0">
                <a:latin typeface="Calibri" panose="020F0502020204030204" pitchFamily="34" charset="0"/>
                <a:cs typeface="Calibri" panose="020F0502020204030204" pitchFamily="34" charset="0"/>
              </a:rPr>
              <a:t>A. Bradley [SNL]</a:t>
            </a:r>
          </a:p>
          <a:p>
            <a:pPr marL="285750" indent="-285750">
              <a:buFont typeface="Arial" panose="020B0604020202020204" pitchFamily="34" charset="0"/>
              <a:buChar char="•"/>
            </a:pPr>
            <a:r>
              <a:rPr lang="en-US" sz="1600" dirty="0">
                <a:latin typeface="Calibri" panose="020F0502020204030204" pitchFamily="34" charset="0"/>
                <a:cs typeface="Calibri" panose="020F0502020204030204" pitchFamily="34" charset="0"/>
              </a:rPr>
              <a:t>J. </a:t>
            </a:r>
            <a:r>
              <a:rPr lang="en-US" sz="1600" dirty="0" err="1">
                <a:latin typeface="Calibri" panose="020F0502020204030204" pitchFamily="34" charset="0"/>
                <a:cs typeface="Calibri" panose="020F0502020204030204" pitchFamily="34" charset="0"/>
              </a:rPr>
              <a:t>Ostien</a:t>
            </a:r>
            <a:r>
              <a:rPr lang="en-US" sz="1600" dirty="0">
                <a:latin typeface="Calibri" panose="020F0502020204030204" pitchFamily="34" charset="0"/>
                <a:cs typeface="Calibri" panose="020F0502020204030204" pitchFamily="34" charset="0"/>
              </a:rPr>
              <a:t> [SNL]</a:t>
            </a:r>
          </a:p>
          <a:p>
            <a:pPr marL="285750" indent="-285750">
              <a:buFont typeface="Arial" panose="020B0604020202020204" pitchFamily="34" charset="0"/>
              <a:buChar char="•"/>
            </a:pPr>
            <a:r>
              <a:rPr lang="en-US" sz="1600" dirty="0">
                <a:latin typeface="Calibri" panose="020F0502020204030204" pitchFamily="34" charset="0"/>
                <a:cs typeface="Calibri" panose="020F0502020204030204" pitchFamily="34" charset="0"/>
              </a:rPr>
              <a:t>B. Granzow [RPI/SNL]</a:t>
            </a:r>
          </a:p>
          <a:p>
            <a:pPr marL="285750" indent="-285750">
              <a:buFont typeface="Arial" panose="020B0604020202020204" pitchFamily="34" charset="0"/>
              <a:buChar char="•"/>
            </a:pPr>
            <a:r>
              <a:rPr lang="en-US" sz="1600" dirty="0">
                <a:latin typeface="Calibri" panose="020F0502020204030204" pitchFamily="34" charset="0"/>
                <a:cs typeface="Calibri" panose="020F0502020204030204" pitchFamily="34" charset="0"/>
              </a:rPr>
              <a:t>A. Salinger [SNL]</a:t>
            </a:r>
          </a:p>
          <a:p>
            <a:pPr marL="285750" indent="-285750">
              <a:buFont typeface="Arial" panose="020B0604020202020204" pitchFamily="34" charset="0"/>
              <a:buChar char="•"/>
            </a:pPr>
            <a:r>
              <a:rPr lang="en-US" sz="1600" dirty="0">
                <a:latin typeface="Calibri" panose="020F0502020204030204" pitchFamily="34" charset="0"/>
                <a:cs typeface="Calibri" panose="020F0502020204030204" pitchFamily="34" charset="0"/>
              </a:rPr>
              <a:t>D. Littlewood [SNL]</a:t>
            </a:r>
          </a:p>
          <a:p>
            <a:pPr marL="285750" indent="-285750">
              <a:buFont typeface="Arial" panose="020B0604020202020204" pitchFamily="34" charset="0"/>
              <a:buChar char="•"/>
            </a:pPr>
            <a:r>
              <a:rPr lang="en-US" sz="1600" dirty="0">
                <a:latin typeface="Calibri" panose="020F0502020204030204" pitchFamily="34" charset="0"/>
                <a:cs typeface="Calibri" panose="020F0502020204030204" pitchFamily="34" charset="0"/>
              </a:rPr>
              <a:t>J. Foulk [SNL]</a:t>
            </a:r>
          </a:p>
          <a:p>
            <a:pPr marL="285750" indent="-285750">
              <a:buFont typeface="Arial" panose="020B0604020202020204" pitchFamily="34" charset="0"/>
              <a:buChar char="•"/>
            </a:pPr>
            <a:r>
              <a:rPr lang="en-US" sz="1600" dirty="0">
                <a:latin typeface="Calibri" panose="020F0502020204030204" pitchFamily="34" charset="0"/>
                <a:cs typeface="Calibri" panose="020F0502020204030204" pitchFamily="34" charset="0"/>
              </a:rPr>
              <a:t>C. Alleman [SNL]</a:t>
            </a:r>
          </a:p>
          <a:p>
            <a:pPr marL="285750" indent="-285750">
              <a:buFont typeface="Arial" panose="020B0604020202020204" pitchFamily="34" charset="0"/>
              <a:buChar char="•"/>
            </a:pPr>
            <a:r>
              <a:rPr lang="en-US" sz="1600" dirty="0">
                <a:latin typeface="Calibri" panose="020F0502020204030204" pitchFamily="34" charset="0"/>
                <a:cs typeface="Calibri" panose="020F0502020204030204" pitchFamily="34" charset="0"/>
              </a:rPr>
              <a:t>J. </a:t>
            </a:r>
            <a:r>
              <a:rPr lang="en-US" sz="1600" dirty="0" err="1">
                <a:latin typeface="Calibri" panose="020F0502020204030204" pitchFamily="34" charset="0"/>
                <a:cs typeface="Calibri" panose="020F0502020204030204" pitchFamily="34" charset="0"/>
              </a:rPr>
              <a:t>Overfelt</a:t>
            </a:r>
            <a:r>
              <a:rPr lang="en-US" sz="1600" dirty="0">
                <a:latin typeface="Calibri" panose="020F0502020204030204" pitchFamily="34" charset="0"/>
                <a:cs typeface="Calibri" panose="020F0502020204030204" pitchFamily="34" charset="0"/>
              </a:rPr>
              <a:t> [SNL]</a:t>
            </a:r>
          </a:p>
          <a:p>
            <a:pPr marL="285750" indent="-285750">
              <a:buFont typeface="Arial" panose="020B0604020202020204" pitchFamily="34" charset="0"/>
              <a:buChar char="•"/>
            </a:pPr>
            <a:r>
              <a:rPr lang="en-US" sz="1600" dirty="0">
                <a:latin typeface="Calibri" panose="020F0502020204030204" pitchFamily="34" charset="0"/>
                <a:cs typeface="Calibri" panose="020F0502020204030204" pitchFamily="34" charset="0"/>
              </a:rPr>
              <a:t>E. Nielsen [SNL]</a:t>
            </a:r>
          </a:p>
          <a:p>
            <a:pPr marL="285750" indent="-285750">
              <a:buFont typeface="Arial" panose="020B0604020202020204" pitchFamily="34" charset="0"/>
              <a:buChar char="•"/>
            </a:pPr>
            <a:r>
              <a:rPr lang="en-US" sz="1600" dirty="0">
                <a:latin typeface="Calibri" panose="020F0502020204030204" pitchFamily="34" charset="0"/>
                <a:cs typeface="Calibri" panose="020F0502020204030204" pitchFamily="34" charset="0"/>
              </a:rPr>
              <a:t>I. </a:t>
            </a:r>
            <a:r>
              <a:rPr lang="en-US" sz="1600" dirty="0" err="1">
                <a:latin typeface="Calibri" panose="020F0502020204030204" pitchFamily="34" charset="0"/>
                <a:cs typeface="Calibri" panose="020F0502020204030204" pitchFamily="34" charset="0"/>
              </a:rPr>
              <a:t>Demeshko</a:t>
            </a:r>
            <a:r>
              <a:rPr lang="en-US" sz="1600" dirty="0">
                <a:latin typeface="Calibri" panose="020F0502020204030204" pitchFamily="34" charset="0"/>
                <a:cs typeface="Calibri" panose="020F0502020204030204" pitchFamily="34" charset="0"/>
              </a:rPr>
              <a:t> [LANL]</a:t>
            </a:r>
          </a:p>
          <a:p>
            <a:pPr marL="285750" indent="-285750">
              <a:buFont typeface="Arial" panose="020B0604020202020204" pitchFamily="34" charset="0"/>
              <a:buChar char="•"/>
            </a:pPr>
            <a:r>
              <a:rPr lang="en-US" sz="1600" dirty="0">
                <a:latin typeface="Calibri" panose="020F0502020204030204" pitchFamily="34" charset="0"/>
                <a:cs typeface="Calibri" panose="020F0502020204030204" pitchFamily="34" charset="0"/>
              </a:rPr>
              <a:t>O. Guba [SNL]</a:t>
            </a:r>
          </a:p>
          <a:p>
            <a:pPr marL="285750" indent="-285750">
              <a:buFont typeface="Arial" panose="020B0604020202020204" pitchFamily="34" charset="0"/>
              <a:buChar char="•"/>
            </a:pPr>
            <a:r>
              <a:rPr lang="en-US" sz="1600" dirty="0">
                <a:latin typeface="Calibri" panose="020F0502020204030204" pitchFamily="34" charset="0"/>
                <a:cs typeface="Calibri" panose="020F0502020204030204" pitchFamily="34" charset="0"/>
              </a:rPr>
              <a:t>M. </a:t>
            </a:r>
            <a:r>
              <a:rPr lang="en-US" sz="1600" dirty="0" err="1">
                <a:latin typeface="Calibri" panose="020F0502020204030204" pitchFamily="34" charset="0"/>
                <a:cs typeface="Calibri" panose="020F0502020204030204" pitchFamily="34" charset="0"/>
              </a:rPr>
              <a:t>Juha</a:t>
            </a:r>
            <a:r>
              <a:rPr lang="en-US" sz="1600" dirty="0">
                <a:latin typeface="Calibri" panose="020F0502020204030204" pitchFamily="34" charset="0"/>
                <a:cs typeface="Calibri" panose="020F0502020204030204" pitchFamily="34" charset="0"/>
              </a:rPr>
              <a:t> [U de La </a:t>
            </a:r>
            <a:r>
              <a:rPr lang="en-US" sz="1600" dirty="0" err="1">
                <a:latin typeface="Calibri" panose="020F0502020204030204" pitchFamily="34" charset="0"/>
                <a:cs typeface="Calibri" panose="020F0502020204030204" pitchFamily="34" charset="0"/>
              </a:rPr>
              <a:t>Sabana</a:t>
            </a:r>
            <a:r>
              <a:rPr lang="en-US" sz="1600" dirty="0">
                <a:latin typeface="Calibri" panose="020F0502020204030204" pitchFamily="34" charset="0"/>
                <a:cs typeface="Calibri" panose="020F0502020204030204" pitchFamily="34" charset="0"/>
              </a:rPr>
              <a:t>]</a:t>
            </a:r>
          </a:p>
          <a:p>
            <a:pPr marL="285750" indent="-285750">
              <a:buFont typeface="Arial" panose="020B0604020202020204" pitchFamily="34" charset="0"/>
              <a:buChar char="•"/>
            </a:pPr>
            <a:endParaRPr lang="en-US" sz="1600" dirty="0">
              <a:latin typeface="Calibri" panose="020F0502020204030204" pitchFamily="34" charset="0"/>
              <a:cs typeface="Calibri" panose="020F0502020204030204" pitchFamily="34" charset="0"/>
            </a:endParaRPr>
          </a:p>
          <a:p>
            <a:endParaRPr lang="en-US" sz="1600" dirty="0"/>
          </a:p>
        </p:txBody>
      </p:sp>
      <p:sp>
        <p:nvSpPr>
          <p:cNvPr id="5" name="TextBox 4">
            <a:extLst>
              <a:ext uri="{FF2B5EF4-FFF2-40B4-BE49-F238E27FC236}">
                <a16:creationId xmlns:a16="http://schemas.microsoft.com/office/drawing/2014/main" id="{563CBBBA-D150-455E-AF6E-A2F6544C1CFD}"/>
              </a:ext>
            </a:extLst>
          </p:cNvPr>
          <p:cNvSpPr txBox="1"/>
          <p:nvPr/>
        </p:nvSpPr>
        <p:spPr>
          <a:xfrm>
            <a:off x="2834640" y="1821416"/>
            <a:ext cx="3444240" cy="4524315"/>
          </a:xfrm>
          <a:prstGeom prst="rect">
            <a:avLst/>
          </a:prstGeom>
          <a:noFill/>
        </p:spPr>
        <p:txBody>
          <a:bodyPr wrap="square" rtlCol="0">
            <a:spAutoFit/>
          </a:bodyPr>
          <a:lstStyle/>
          <a:p>
            <a:pPr marL="285750" indent="-285750">
              <a:buFont typeface="Arial" panose="020B0604020202020204" pitchFamily="34" charset="0"/>
              <a:buChar char="•"/>
            </a:pPr>
            <a:r>
              <a:rPr lang="en-US" sz="1600" dirty="0">
                <a:latin typeface="Calibri" panose="020F0502020204030204" pitchFamily="34" charset="0"/>
                <a:cs typeface="Calibri" panose="020F0502020204030204" pitchFamily="34" charset="0"/>
              </a:rPr>
              <a:t>E. Phipps [SNL]</a:t>
            </a:r>
          </a:p>
          <a:p>
            <a:pPr marL="285750" indent="-285750">
              <a:buFont typeface="Arial" panose="020B0604020202020204" pitchFamily="34" charset="0"/>
              <a:buChar char="•"/>
            </a:pPr>
            <a:r>
              <a:rPr lang="en-US" sz="1600" dirty="0">
                <a:latin typeface="Calibri" panose="020F0502020204030204" pitchFamily="34" charset="0"/>
                <a:cs typeface="Calibri" panose="020F0502020204030204" pitchFamily="34" charset="0"/>
              </a:rPr>
              <a:t>J. Frederick [SNL]</a:t>
            </a:r>
          </a:p>
          <a:p>
            <a:pPr marL="285750" indent="-285750">
              <a:buFont typeface="Arial" panose="020B0604020202020204" pitchFamily="34" charset="0"/>
              <a:buChar char="•"/>
            </a:pPr>
            <a:r>
              <a:rPr lang="en-US" sz="1600" dirty="0">
                <a:latin typeface="Calibri" panose="020F0502020204030204" pitchFamily="34" charset="0"/>
                <a:cs typeface="Calibri" panose="020F0502020204030204" pitchFamily="34" charset="0"/>
              </a:rPr>
              <a:t>J. Watkins [SNL]</a:t>
            </a:r>
          </a:p>
          <a:p>
            <a:pPr marL="285750" indent="-285750">
              <a:buFont typeface="Arial" panose="020B0604020202020204" pitchFamily="34" charset="0"/>
              <a:buChar char="•"/>
            </a:pPr>
            <a:r>
              <a:rPr lang="en-US" sz="1600" dirty="0">
                <a:latin typeface="Calibri" panose="020F0502020204030204" pitchFamily="34" charset="0"/>
                <a:cs typeface="Calibri" panose="020F0502020204030204" pitchFamily="34" charset="0"/>
              </a:rPr>
              <a:t>J. Robbins [SNL]</a:t>
            </a:r>
          </a:p>
          <a:p>
            <a:pPr marL="285750" indent="-285750">
              <a:buFont typeface="Arial" panose="020B0604020202020204" pitchFamily="34" charset="0"/>
              <a:buChar char="•"/>
            </a:pPr>
            <a:r>
              <a:rPr lang="en-US" sz="1600" dirty="0">
                <a:latin typeface="Calibri" panose="020F0502020204030204" pitchFamily="34" charset="0"/>
                <a:cs typeface="Calibri" panose="020F0502020204030204" pitchFamily="34" charset="0"/>
              </a:rPr>
              <a:t>T. Smith [SNL]</a:t>
            </a:r>
          </a:p>
          <a:p>
            <a:pPr marL="285750" indent="-285750">
              <a:buFont typeface="Arial" panose="020B0604020202020204" pitchFamily="34" charset="0"/>
              <a:buChar char="•"/>
            </a:pPr>
            <a:r>
              <a:rPr lang="en-US" sz="1600" dirty="0">
                <a:latin typeface="Calibri" panose="020F0502020204030204" pitchFamily="34" charset="0"/>
                <a:cs typeface="Calibri" panose="020F0502020204030204" pitchFamily="34" charset="0"/>
              </a:rPr>
              <a:t>R. Jones [SNL]</a:t>
            </a:r>
          </a:p>
          <a:p>
            <a:pPr marL="285750" indent="-285750">
              <a:buFont typeface="Arial" panose="020B0604020202020204" pitchFamily="34" charset="0"/>
              <a:buChar char="•"/>
            </a:pPr>
            <a:r>
              <a:rPr lang="en-US" sz="1600" dirty="0">
                <a:latin typeface="Calibri" panose="020F0502020204030204" pitchFamily="34" charset="0"/>
                <a:cs typeface="Calibri" panose="020F0502020204030204" pitchFamily="34" charset="0"/>
              </a:rPr>
              <a:t>B. Spotz [SNL]</a:t>
            </a:r>
          </a:p>
          <a:p>
            <a:pPr marL="285750" indent="-285750">
              <a:buFont typeface="Arial" panose="020B0604020202020204" pitchFamily="34" charset="0"/>
              <a:buChar char="•"/>
            </a:pPr>
            <a:r>
              <a:rPr lang="en-US" sz="1600" dirty="0">
                <a:latin typeface="Calibri" panose="020F0502020204030204" pitchFamily="34" charset="0"/>
                <a:cs typeface="Calibri" panose="020F0502020204030204" pitchFamily="34" charset="0"/>
              </a:rPr>
              <a:t>S. </a:t>
            </a:r>
            <a:r>
              <a:rPr lang="en-US" sz="1600" dirty="0" err="1">
                <a:latin typeface="Calibri" panose="020F0502020204030204" pitchFamily="34" charset="0"/>
                <a:cs typeface="Calibri" panose="020F0502020204030204" pitchFamily="34" charset="0"/>
              </a:rPr>
              <a:t>Besu</a:t>
            </a:r>
            <a:r>
              <a:rPr lang="en-US" sz="1600" dirty="0">
                <a:latin typeface="Calibri" panose="020F0502020204030204" pitchFamily="34" charset="0"/>
                <a:cs typeface="Calibri" panose="020F0502020204030204" pitchFamily="34" charset="0"/>
              </a:rPr>
              <a:t> [RPI]</a:t>
            </a:r>
          </a:p>
          <a:p>
            <a:pPr marL="285750" indent="-285750">
              <a:buFont typeface="Arial" panose="020B0604020202020204" pitchFamily="34" charset="0"/>
              <a:buChar char="•"/>
            </a:pPr>
            <a:r>
              <a:rPr lang="en-US" sz="1600" dirty="0">
                <a:latin typeface="Calibri" panose="020F0502020204030204" pitchFamily="34" charset="0"/>
                <a:cs typeface="Calibri" panose="020F0502020204030204" pitchFamily="34" charset="0"/>
              </a:rPr>
              <a:t>J. </a:t>
            </a:r>
            <a:r>
              <a:rPr lang="en-US" sz="1600" dirty="0" err="1">
                <a:latin typeface="Calibri" panose="020F0502020204030204" pitchFamily="34" charset="0"/>
                <a:cs typeface="Calibri" panose="020F0502020204030204" pitchFamily="34" charset="0"/>
              </a:rPr>
              <a:t>Foucar</a:t>
            </a:r>
            <a:r>
              <a:rPr lang="en-US" sz="1600" dirty="0">
                <a:latin typeface="Calibri" panose="020F0502020204030204" pitchFamily="34" charset="0"/>
                <a:cs typeface="Calibri" panose="020F0502020204030204" pitchFamily="34" charset="0"/>
              </a:rPr>
              <a:t> [SNL]</a:t>
            </a:r>
          </a:p>
          <a:p>
            <a:pPr marL="285750" indent="-285750">
              <a:buFont typeface="Arial" panose="020B0604020202020204" pitchFamily="34" charset="0"/>
              <a:buChar char="•"/>
            </a:pPr>
            <a:r>
              <a:rPr lang="en-US" sz="1600" dirty="0">
                <a:latin typeface="Calibri" panose="020F0502020204030204" pitchFamily="34" charset="0"/>
                <a:cs typeface="Calibri" panose="020F0502020204030204" pitchFamily="34" charset="0"/>
              </a:rPr>
              <a:t>Q. Chen [Clemson]</a:t>
            </a:r>
          </a:p>
          <a:p>
            <a:pPr marL="285750" indent="-285750">
              <a:buFont typeface="Arial" panose="020B0604020202020204" pitchFamily="34" charset="0"/>
              <a:buChar char="•"/>
            </a:pPr>
            <a:r>
              <a:rPr lang="en-US" sz="1600" dirty="0">
                <a:latin typeface="Calibri" panose="020F0502020204030204" pitchFamily="34" charset="0"/>
                <a:cs typeface="Calibri" panose="020F0502020204030204" pitchFamily="34" charset="0"/>
              </a:rPr>
              <a:t>P. Lindsay [SNL] </a:t>
            </a:r>
          </a:p>
          <a:p>
            <a:pPr marL="285750" indent="-285750">
              <a:buFont typeface="Arial" panose="020B0604020202020204" pitchFamily="34" charset="0"/>
              <a:buChar char="•"/>
            </a:pPr>
            <a:r>
              <a:rPr lang="en-US" sz="1600" dirty="0">
                <a:latin typeface="Calibri" panose="020F0502020204030204" pitchFamily="34" charset="0"/>
                <a:cs typeface="Calibri" panose="020F0502020204030204" pitchFamily="34" charset="0"/>
              </a:rPr>
              <a:t>J. Fike [SNL] </a:t>
            </a:r>
          </a:p>
          <a:p>
            <a:pPr marL="285750" indent="-285750">
              <a:buFont typeface="Arial" panose="020B0604020202020204" pitchFamily="34" charset="0"/>
              <a:buChar char="•"/>
            </a:pPr>
            <a:r>
              <a:rPr lang="en-US" sz="1600" dirty="0">
                <a:latin typeface="Calibri" panose="020F0502020204030204" pitchFamily="34" charset="0"/>
                <a:cs typeface="Calibri" panose="020F0502020204030204" pitchFamily="34" charset="0"/>
              </a:rPr>
              <a:t>S. Gao [SNL]</a:t>
            </a:r>
          </a:p>
          <a:p>
            <a:pPr marL="285750" indent="-285750">
              <a:buFont typeface="Arial" panose="020B0604020202020204" pitchFamily="34" charset="0"/>
              <a:buChar char="•"/>
            </a:pPr>
            <a:r>
              <a:rPr lang="en-US" sz="1600" dirty="0">
                <a:latin typeface="Calibri" panose="020F0502020204030204" pitchFamily="34" charset="0"/>
                <a:cs typeface="Calibri" panose="020F0502020204030204" pitchFamily="34" charset="0"/>
              </a:rPr>
              <a:t>J. Redhorse [SNL]</a:t>
            </a:r>
          </a:p>
          <a:p>
            <a:pPr marL="285750" indent="-285750">
              <a:buFont typeface="Arial" panose="020B0604020202020204" pitchFamily="34" charset="0"/>
              <a:buChar char="•"/>
            </a:pPr>
            <a:r>
              <a:rPr lang="en-US" sz="1600" dirty="0">
                <a:latin typeface="Calibri" panose="020F0502020204030204" pitchFamily="34" charset="0"/>
                <a:cs typeface="Calibri" panose="020F0502020204030204" pitchFamily="34" charset="0"/>
              </a:rPr>
              <a:t>S. Bova [SNL]</a:t>
            </a:r>
          </a:p>
          <a:p>
            <a:pPr marL="285750" indent="-285750">
              <a:buFont typeface="Arial" panose="020B0604020202020204" pitchFamily="34" charset="0"/>
              <a:buChar char="•"/>
            </a:pPr>
            <a:r>
              <a:rPr lang="en-US" sz="1600" dirty="0">
                <a:latin typeface="Calibri" panose="020F0502020204030204" pitchFamily="34" charset="0"/>
                <a:cs typeface="Calibri" panose="020F0502020204030204" pitchFamily="34" charset="0"/>
              </a:rPr>
              <a:t>P. Bosler [SNL]</a:t>
            </a:r>
          </a:p>
          <a:p>
            <a:pPr marL="285750" indent="-285750">
              <a:buFont typeface="Arial" panose="020B0604020202020204" pitchFamily="34" charset="0"/>
              <a:buChar char="•"/>
            </a:pPr>
            <a:r>
              <a:rPr lang="en-US" sz="1600" dirty="0">
                <a:latin typeface="Calibri" panose="020F0502020204030204" pitchFamily="34" charset="0"/>
                <a:cs typeface="Calibri" panose="020F0502020204030204" pitchFamily="34" charset="0"/>
              </a:rPr>
              <a:t>H. Yuan [Tokyo]</a:t>
            </a:r>
          </a:p>
          <a:p>
            <a:pPr marL="285750" indent="-285750">
              <a:buFont typeface="Arial" panose="020B0604020202020204" pitchFamily="34" charset="0"/>
              <a:buChar char="•"/>
            </a:pPr>
            <a:r>
              <a:rPr lang="en-US" sz="1600" dirty="0">
                <a:latin typeface="Calibri" panose="020F0502020204030204" pitchFamily="34" charset="0"/>
                <a:cs typeface="Calibri" panose="020F0502020204030204" pitchFamily="34" charset="0"/>
              </a:rPr>
              <a:t>C. Siefert [SNL]</a:t>
            </a:r>
          </a:p>
        </p:txBody>
      </p:sp>
      <p:sp>
        <p:nvSpPr>
          <p:cNvPr id="6" name="TextBox 5">
            <a:extLst>
              <a:ext uri="{FF2B5EF4-FFF2-40B4-BE49-F238E27FC236}">
                <a16:creationId xmlns:a16="http://schemas.microsoft.com/office/drawing/2014/main" id="{1011DD29-FC07-49DE-AF86-125B624B9F2F}"/>
              </a:ext>
            </a:extLst>
          </p:cNvPr>
          <p:cNvSpPr txBox="1"/>
          <p:nvPr/>
        </p:nvSpPr>
        <p:spPr>
          <a:xfrm>
            <a:off x="4998720" y="1810353"/>
            <a:ext cx="3444240" cy="4770537"/>
          </a:xfrm>
          <a:prstGeom prst="rect">
            <a:avLst/>
          </a:prstGeom>
          <a:noFill/>
        </p:spPr>
        <p:txBody>
          <a:bodyPr wrap="square" rtlCol="0">
            <a:spAutoFit/>
          </a:bodyPr>
          <a:lstStyle/>
          <a:p>
            <a:pPr marL="285750" indent="-285750">
              <a:buFont typeface="Arial" panose="020B0604020202020204" pitchFamily="34" charset="0"/>
              <a:buChar char="•"/>
            </a:pPr>
            <a:r>
              <a:rPr lang="en-US" sz="1600" dirty="0">
                <a:latin typeface="Calibri" panose="020F0502020204030204" pitchFamily="34" charset="0"/>
                <a:cs typeface="Calibri" panose="020F0502020204030204" pitchFamily="34" charset="0"/>
              </a:rPr>
              <a:t>T. Voth [SNL]</a:t>
            </a:r>
          </a:p>
          <a:p>
            <a:pPr marL="285750" indent="-285750">
              <a:buFont typeface="Arial" panose="020B0604020202020204" pitchFamily="34" charset="0"/>
              <a:buChar char="•"/>
            </a:pPr>
            <a:r>
              <a:rPr lang="en-US" sz="1600" dirty="0">
                <a:latin typeface="Calibri" panose="020F0502020204030204" pitchFamily="34" charset="0"/>
                <a:cs typeface="Calibri" panose="020F0502020204030204" pitchFamily="34" charset="0"/>
              </a:rPr>
              <a:t>T. </a:t>
            </a:r>
            <a:r>
              <a:rPr lang="en-US" sz="1600" dirty="0" err="1">
                <a:latin typeface="Calibri" panose="020F0502020204030204" pitchFamily="34" charset="0"/>
                <a:cs typeface="Calibri" panose="020F0502020204030204" pitchFamily="34" charset="0"/>
              </a:rPr>
              <a:t>Wildey</a:t>
            </a:r>
            <a:r>
              <a:rPr lang="en-US" sz="1600" dirty="0">
                <a:latin typeface="Calibri" panose="020F0502020204030204" pitchFamily="34" charset="0"/>
                <a:cs typeface="Calibri" panose="020F0502020204030204" pitchFamily="34" charset="0"/>
              </a:rPr>
              <a:t> [SNL]</a:t>
            </a:r>
          </a:p>
          <a:p>
            <a:pPr marL="285750" indent="-285750">
              <a:buFont typeface="Arial" panose="020B0604020202020204" pitchFamily="34" charset="0"/>
              <a:buChar char="•"/>
            </a:pPr>
            <a:r>
              <a:rPr lang="en-US" sz="1600" dirty="0">
                <a:latin typeface="Calibri" panose="020F0502020204030204" pitchFamily="34" charset="0"/>
                <a:cs typeface="Calibri" panose="020F0502020204030204" pitchFamily="34" charset="0"/>
              </a:rPr>
              <a:t>C. Smith [RPI]</a:t>
            </a:r>
          </a:p>
          <a:p>
            <a:pPr marL="285750" indent="-285750">
              <a:buFont typeface="Arial" panose="020B0604020202020204" pitchFamily="34" charset="0"/>
              <a:buChar char="•"/>
            </a:pPr>
            <a:r>
              <a:rPr lang="en-US" sz="1600" dirty="0">
                <a:latin typeface="Calibri" panose="020F0502020204030204" pitchFamily="34" charset="0"/>
                <a:cs typeface="Calibri" panose="020F0502020204030204" pitchFamily="34" charset="0"/>
              </a:rPr>
              <a:t>J. Clough [USC]</a:t>
            </a:r>
          </a:p>
          <a:p>
            <a:pPr marL="285750" indent="-285750">
              <a:buFont typeface="Arial" panose="020B0604020202020204" pitchFamily="34" charset="0"/>
              <a:buChar char="•"/>
            </a:pPr>
            <a:r>
              <a:rPr lang="en-US" sz="1600" dirty="0">
                <a:latin typeface="Calibri" panose="020F0502020204030204" pitchFamily="34" charset="0"/>
                <a:cs typeface="Calibri" panose="020F0502020204030204" pitchFamily="34" charset="0"/>
              </a:rPr>
              <a:t>W. Sun [Columbia]</a:t>
            </a:r>
          </a:p>
          <a:p>
            <a:pPr marL="285750" indent="-285750">
              <a:buFont typeface="Arial" panose="020B0604020202020204" pitchFamily="34" charset="0"/>
              <a:buChar char="•"/>
            </a:pPr>
            <a:r>
              <a:rPr lang="en-US" sz="1600" dirty="0">
                <a:latin typeface="Calibri" panose="020F0502020204030204" pitchFamily="34" charset="0"/>
                <a:cs typeface="Calibri" panose="020F0502020204030204" pitchFamily="34" charset="0"/>
              </a:rPr>
              <a:t>Z. Wang [USC]</a:t>
            </a:r>
          </a:p>
          <a:p>
            <a:pPr marL="285750" indent="-285750">
              <a:buFont typeface="Arial" panose="020B0604020202020204" pitchFamily="34" charset="0"/>
              <a:buChar char="•"/>
            </a:pPr>
            <a:r>
              <a:rPr lang="en-US" sz="1600" dirty="0">
                <a:latin typeface="Calibri" panose="020F0502020204030204" pitchFamily="34" charset="0"/>
                <a:cs typeface="Calibri" panose="020F0502020204030204" pitchFamily="34" charset="0"/>
              </a:rPr>
              <a:t>T. Fuller [SNL]</a:t>
            </a:r>
          </a:p>
          <a:p>
            <a:pPr marL="285750" indent="-285750">
              <a:buFont typeface="Arial" panose="020B0604020202020204" pitchFamily="34" charset="0"/>
              <a:buChar char="•"/>
            </a:pPr>
            <a:r>
              <a:rPr lang="en-US" sz="1600" dirty="0">
                <a:latin typeface="Calibri" panose="020F0502020204030204" pitchFamily="34" charset="0"/>
                <a:cs typeface="Calibri" panose="020F0502020204030204" pitchFamily="34" charset="0"/>
              </a:rPr>
              <a:t>A. Vacanti [</a:t>
            </a:r>
            <a:r>
              <a:rPr lang="en-US" sz="1600" dirty="0" err="1">
                <a:latin typeface="Calibri" panose="020F0502020204030204" pitchFamily="34" charset="0"/>
                <a:cs typeface="Calibri" panose="020F0502020204030204" pitchFamily="34" charset="0"/>
              </a:rPr>
              <a:t>Kitware</a:t>
            </a:r>
            <a:r>
              <a:rPr lang="en-US" sz="1600" dirty="0">
                <a:latin typeface="Calibri" panose="020F0502020204030204" pitchFamily="34" charset="0"/>
                <a:cs typeface="Calibri" panose="020F0502020204030204" pitchFamily="34" charset="0"/>
              </a:rPr>
              <a:t>]</a:t>
            </a:r>
          </a:p>
          <a:p>
            <a:pPr marL="285750" indent="-285750">
              <a:buFont typeface="Arial" panose="020B0604020202020204" pitchFamily="34" charset="0"/>
              <a:buChar char="•"/>
            </a:pPr>
            <a:r>
              <a:rPr lang="en-US" sz="1600" dirty="0">
                <a:latin typeface="Calibri" panose="020F0502020204030204" pitchFamily="34" charset="0"/>
                <a:cs typeface="Calibri" panose="020F0502020204030204" pitchFamily="34" charset="0"/>
              </a:rPr>
              <a:t>R. </a:t>
            </a:r>
            <a:r>
              <a:rPr lang="en-US" sz="1600" dirty="0" err="1">
                <a:latin typeface="Calibri" panose="020F0502020204030204" pitchFamily="34" charset="0"/>
                <a:cs typeface="Calibri" panose="020F0502020204030204" pitchFamily="34" charset="0"/>
              </a:rPr>
              <a:t>Tuminaro</a:t>
            </a:r>
            <a:r>
              <a:rPr lang="en-US" sz="1600" dirty="0">
                <a:latin typeface="Calibri" panose="020F0502020204030204" pitchFamily="34" charset="0"/>
                <a:cs typeface="Calibri" panose="020F0502020204030204" pitchFamily="34" charset="0"/>
              </a:rPr>
              <a:t> [SNL]</a:t>
            </a:r>
          </a:p>
          <a:p>
            <a:pPr marL="285750" indent="-285750">
              <a:buFont typeface="Arial" panose="020B0604020202020204" pitchFamily="34" charset="0"/>
              <a:buChar char="•"/>
            </a:pPr>
            <a:r>
              <a:rPr lang="en-US" sz="1600" dirty="0">
                <a:latin typeface="Calibri" panose="020F0502020204030204" pitchFamily="34" charset="0"/>
                <a:cs typeface="Calibri" panose="020F0502020204030204" pitchFamily="34" charset="0"/>
              </a:rPr>
              <a:t>M. Parks [SNL]</a:t>
            </a:r>
          </a:p>
          <a:p>
            <a:pPr marL="285750" indent="-285750">
              <a:buFont typeface="Arial" panose="020B0604020202020204" pitchFamily="34" charset="0"/>
              <a:buChar char="•"/>
            </a:pPr>
            <a:r>
              <a:rPr lang="en-US" sz="1600" dirty="0">
                <a:latin typeface="Calibri" panose="020F0502020204030204" pitchFamily="34" charset="0"/>
                <a:cs typeface="Calibri" panose="020F0502020204030204" pitchFamily="34" charset="0"/>
              </a:rPr>
              <a:t>J. Robbins [SNL]</a:t>
            </a:r>
          </a:p>
          <a:p>
            <a:pPr marL="285750" indent="-285750">
              <a:buFont typeface="Arial" panose="020B0604020202020204" pitchFamily="34" charset="0"/>
              <a:buChar char="•"/>
            </a:pPr>
            <a:r>
              <a:rPr lang="en-US" sz="1600" dirty="0">
                <a:latin typeface="Calibri" panose="020F0502020204030204" pitchFamily="34" charset="0"/>
                <a:cs typeface="Calibri" panose="020F0502020204030204" pitchFamily="34" charset="0"/>
              </a:rPr>
              <a:t>M. Hoffman [LANL]</a:t>
            </a:r>
          </a:p>
          <a:p>
            <a:pPr marL="285750" indent="-285750">
              <a:buFont typeface="Arial" panose="020B0604020202020204" pitchFamily="34" charset="0"/>
              <a:buChar char="•"/>
            </a:pPr>
            <a:r>
              <a:rPr lang="en-US" sz="1600" dirty="0">
                <a:latin typeface="Calibri" panose="020F0502020204030204" pitchFamily="34" charset="0"/>
                <a:cs typeface="Calibri" panose="020F0502020204030204" pitchFamily="34" charset="0"/>
              </a:rPr>
              <a:t>R. Pawlowski [SNL]</a:t>
            </a:r>
          </a:p>
          <a:p>
            <a:pPr marL="285750" indent="-285750">
              <a:buFont typeface="Arial" panose="020B0604020202020204" pitchFamily="34" charset="0"/>
              <a:buChar char="•"/>
            </a:pPr>
            <a:r>
              <a:rPr lang="en-US" sz="1600" dirty="0">
                <a:latin typeface="Calibri" panose="020F0502020204030204" pitchFamily="34" charset="0"/>
                <a:cs typeface="Calibri" panose="020F0502020204030204" pitchFamily="34" charset="0"/>
              </a:rPr>
              <a:t>M. Bloomfield [RPI]</a:t>
            </a:r>
          </a:p>
          <a:p>
            <a:pPr marL="285750" indent="-285750">
              <a:buFont typeface="Arial" panose="020B0604020202020204" pitchFamily="34" charset="0"/>
              <a:buChar char="•"/>
            </a:pPr>
            <a:r>
              <a:rPr lang="en-US" sz="1600" dirty="0">
                <a:latin typeface="Calibri" panose="020F0502020204030204" pitchFamily="34" charset="0"/>
                <a:cs typeface="Calibri" panose="020F0502020204030204" pitchFamily="34" charset="0"/>
              </a:rPr>
              <a:t>G. Phlipot [</a:t>
            </a:r>
            <a:r>
              <a:rPr lang="en-US" sz="1600" dirty="0" err="1">
                <a:latin typeface="Calibri" panose="020F0502020204030204" pitchFamily="34" charset="0"/>
                <a:cs typeface="Calibri" panose="020F0502020204030204" pitchFamily="34" charset="0"/>
              </a:rPr>
              <a:t>CalTech</a:t>
            </a:r>
            <a:r>
              <a:rPr lang="en-US" sz="1600" dirty="0">
                <a:latin typeface="Calibri" panose="020F0502020204030204" pitchFamily="34" charset="0"/>
                <a:cs typeface="Calibri" panose="020F0502020204030204" pitchFamily="34" charset="0"/>
              </a:rPr>
              <a:t>]</a:t>
            </a:r>
          </a:p>
          <a:p>
            <a:pPr marL="285750" indent="-285750">
              <a:buFont typeface="Arial" panose="020B0604020202020204" pitchFamily="34" charset="0"/>
              <a:buChar char="•"/>
            </a:pPr>
            <a:r>
              <a:rPr lang="en-US" sz="1600" dirty="0">
                <a:latin typeface="Calibri" panose="020F0502020204030204" pitchFamily="34" charset="0"/>
                <a:cs typeface="Calibri" panose="020F0502020204030204" pitchFamily="34" charset="0"/>
              </a:rPr>
              <a:t>B. Perschbacher [SNL]</a:t>
            </a:r>
          </a:p>
          <a:p>
            <a:pPr marL="285750" indent="-285750">
              <a:buFont typeface="Arial" panose="020B0604020202020204" pitchFamily="34" charset="0"/>
              <a:buChar char="•"/>
            </a:pPr>
            <a:r>
              <a:rPr lang="en-US" sz="1600" dirty="0">
                <a:latin typeface="Calibri" panose="020F0502020204030204" pitchFamily="34" charset="0"/>
                <a:cs typeface="Calibri" panose="020F0502020204030204" pitchFamily="34" charset="0"/>
              </a:rPr>
              <a:t>J. Willenbring [SNL]</a:t>
            </a:r>
          </a:p>
          <a:p>
            <a:pPr marL="285750" indent="-285750">
              <a:buFont typeface="Arial" panose="020B0604020202020204" pitchFamily="34" charset="0"/>
              <a:buChar char="•"/>
            </a:pPr>
            <a:r>
              <a:rPr lang="en-US" sz="1600" dirty="0">
                <a:latin typeface="Calibri" panose="020F0502020204030204" pitchFamily="34" charset="0"/>
                <a:cs typeface="Calibri" panose="020F0502020204030204" pitchFamily="34" charset="0"/>
              </a:rPr>
              <a:t>…</a:t>
            </a:r>
          </a:p>
          <a:p>
            <a:pPr marL="285750" indent="-285750">
              <a:buFont typeface="Arial" panose="020B0604020202020204" pitchFamily="34" charset="0"/>
              <a:buChar char="•"/>
            </a:pPr>
            <a:endParaRPr lang="en-US" sz="1600" dirty="0">
              <a:latin typeface="Calibri" panose="020F0502020204030204" pitchFamily="34" charset="0"/>
              <a:cs typeface="Calibri" panose="020F0502020204030204" pitchFamily="34" charset="0"/>
            </a:endParaRPr>
          </a:p>
        </p:txBody>
      </p:sp>
      <p:pic>
        <p:nvPicPr>
          <p:cNvPr id="7" name="Picture 6">
            <a:extLst>
              <a:ext uri="{FF2B5EF4-FFF2-40B4-BE49-F238E27FC236}">
                <a16:creationId xmlns:a16="http://schemas.microsoft.com/office/drawing/2014/main" id="{31CBB77D-5F84-4B28-AF4C-44C539AA8AB2}"/>
              </a:ext>
            </a:extLst>
          </p:cNvPr>
          <p:cNvPicPr>
            <a:picLocks noChangeAspect="1" noChangeArrowheads="1"/>
          </p:cNvPicPr>
          <p:nvPr/>
        </p:nvPicPr>
        <p:blipFill>
          <a:blip r:embed="rId3" cstate="print">
            <a:extLst>
              <a:ext uri="{28A0092B-C50C-407E-A947-70E740481C1C}">
                <a14:useLocalDpi xmlns:a14="http://schemas.microsoft.com/office/drawing/2010/main" val="0"/>
              </a:ext>
            </a:extLst>
          </a:blip>
          <a:stretch>
            <a:fillRect/>
          </a:stretch>
        </p:blipFill>
        <p:spPr bwMode="auto">
          <a:xfrm>
            <a:off x="7176456" y="3198059"/>
            <a:ext cx="1720680" cy="89243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8" name="Picture 7">
            <a:extLst>
              <a:ext uri="{FF2B5EF4-FFF2-40B4-BE49-F238E27FC236}">
                <a16:creationId xmlns:a16="http://schemas.microsoft.com/office/drawing/2014/main" id="{9F199910-9AD0-4005-AF8E-5E3FB17038DC}"/>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7006913" y="2204215"/>
            <a:ext cx="923727" cy="923727"/>
          </a:xfrm>
          <a:prstGeom prst="rect">
            <a:avLst/>
          </a:prstGeom>
        </p:spPr>
      </p:pic>
      <p:pic>
        <p:nvPicPr>
          <p:cNvPr id="10" name="Picture 9">
            <a:extLst>
              <a:ext uri="{FF2B5EF4-FFF2-40B4-BE49-F238E27FC236}">
                <a16:creationId xmlns:a16="http://schemas.microsoft.com/office/drawing/2014/main" id="{9F94A735-D013-492E-A703-8947D4BFA5E7}"/>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7168367" y="1624590"/>
            <a:ext cx="1822130" cy="346063"/>
          </a:xfrm>
          <a:prstGeom prst="rect">
            <a:avLst/>
          </a:prstGeom>
        </p:spPr>
      </p:pic>
      <p:pic>
        <p:nvPicPr>
          <p:cNvPr id="12" name="Picture 11">
            <a:extLst>
              <a:ext uri="{FF2B5EF4-FFF2-40B4-BE49-F238E27FC236}">
                <a16:creationId xmlns:a16="http://schemas.microsoft.com/office/drawing/2014/main" id="{4AC45720-6C90-4338-86FD-950E4196BB2E}"/>
              </a:ext>
            </a:extLst>
          </p:cNvPr>
          <p:cNvPicPr>
            <a:picLocks noChangeAspect="1"/>
          </p:cNvPicPr>
          <p:nvPr/>
        </p:nvPicPr>
        <p:blipFill>
          <a:blip r:embed="rId6"/>
          <a:stretch>
            <a:fillRect/>
          </a:stretch>
        </p:blipFill>
        <p:spPr>
          <a:xfrm>
            <a:off x="8057827" y="2219018"/>
            <a:ext cx="923727" cy="923727"/>
          </a:xfrm>
          <a:prstGeom prst="rect">
            <a:avLst/>
          </a:prstGeom>
        </p:spPr>
      </p:pic>
      <p:pic>
        <p:nvPicPr>
          <p:cNvPr id="13" name="Picture 12">
            <a:extLst>
              <a:ext uri="{FF2B5EF4-FFF2-40B4-BE49-F238E27FC236}">
                <a16:creationId xmlns:a16="http://schemas.microsoft.com/office/drawing/2014/main" id="{58C940DA-34C8-493D-900E-817700479A7B}"/>
              </a:ext>
            </a:extLst>
          </p:cNvPr>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6678450" y="414279"/>
            <a:ext cx="1030559" cy="1030559"/>
          </a:xfrm>
          <a:prstGeom prst="rect">
            <a:avLst/>
          </a:prstGeom>
        </p:spPr>
      </p:pic>
      <p:pic>
        <p:nvPicPr>
          <p:cNvPr id="11" name="Picture 10">
            <a:extLst>
              <a:ext uri="{FF2B5EF4-FFF2-40B4-BE49-F238E27FC236}">
                <a16:creationId xmlns:a16="http://schemas.microsoft.com/office/drawing/2014/main" id="{95E99432-7F94-49D0-907A-D14387DF7CD6}"/>
              </a:ext>
            </a:extLst>
          </p:cNvPr>
          <p:cNvPicPr>
            <a:picLocks noChangeAspect="1"/>
          </p:cNvPicPr>
          <p:nvPr/>
        </p:nvPicPr>
        <p:blipFill>
          <a:blip r:embed="rId8"/>
          <a:stretch>
            <a:fillRect/>
          </a:stretch>
        </p:blipFill>
        <p:spPr>
          <a:xfrm>
            <a:off x="7288265" y="4083573"/>
            <a:ext cx="1508760" cy="563584"/>
          </a:xfrm>
          <a:prstGeom prst="rect">
            <a:avLst/>
          </a:prstGeom>
        </p:spPr>
      </p:pic>
      <p:pic>
        <p:nvPicPr>
          <p:cNvPr id="15" name="Picture 14">
            <a:extLst>
              <a:ext uri="{FF2B5EF4-FFF2-40B4-BE49-F238E27FC236}">
                <a16:creationId xmlns:a16="http://schemas.microsoft.com/office/drawing/2014/main" id="{7111BE87-650F-456E-BBA5-E88184EE911C}"/>
              </a:ext>
            </a:extLst>
          </p:cNvPr>
          <p:cNvPicPr>
            <a:picLocks noChangeAspect="1"/>
          </p:cNvPicPr>
          <p:nvPr/>
        </p:nvPicPr>
        <p:blipFill>
          <a:blip r:embed="rId9"/>
          <a:stretch>
            <a:fillRect/>
          </a:stretch>
        </p:blipFill>
        <p:spPr>
          <a:xfrm>
            <a:off x="7319245" y="4670941"/>
            <a:ext cx="1520374" cy="393021"/>
          </a:xfrm>
          <a:prstGeom prst="rect">
            <a:avLst/>
          </a:prstGeom>
        </p:spPr>
      </p:pic>
      <p:pic>
        <p:nvPicPr>
          <p:cNvPr id="17" name="Picture 16">
            <a:extLst>
              <a:ext uri="{FF2B5EF4-FFF2-40B4-BE49-F238E27FC236}">
                <a16:creationId xmlns:a16="http://schemas.microsoft.com/office/drawing/2014/main" id="{FB8C6E6D-DC43-4FD7-A7C9-5F1BFFF1C4ED}"/>
              </a:ext>
            </a:extLst>
          </p:cNvPr>
          <p:cNvPicPr>
            <a:picLocks noChangeAspect="1"/>
          </p:cNvPicPr>
          <p:nvPr/>
        </p:nvPicPr>
        <p:blipFill>
          <a:blip r:embed="rId10"/>
          <a:stretch>
            <a:fillRect/>
          </a:stretch>
        </p:blipFill>
        <p:spPr>
          <a:xfrm>
            <a:off x="7537754" y="5211650"/>
            <a:ext cx="1134081" cy="1134081"/>
          </a:xfrm>
          <a:prstGeom prst="rect">
            <a:avLst/>
          </a:prstGeom>
        </p:spPr>
      </p:pic>
    </p:spTree>
    <p:extLst>
      <p:ext uri="{BB962C8B-B14F-4D97-AF65-F5344CB8AC3E}">
        <p14:creationId xmlns:p14="http://schemas.microsoft.com/office/powerpoint/2010/main" val="363915788"/>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a:extLst>
              <a:ext uri="{FF2B5EF4-FFF2-40B4-BE49-F238E27FC236}">
                <a16:creationId xmlns:a16="http://schemas.microsoft.com/office/drawing/2014/main" id="{BC82A884-F073-46AE-B6C6-90DB7A051286}"/>
              </a:ext>
            </a:extLst>
          </p:cNvPr>
          <p:cNvSpPr txBox="1"/>
          <p:nvPr/>
        </p:nvSpPr>
        <p:spPr>
          <a:xfrm>
            <a:off x="-6595" y="806065"/>
            <a:ext cx="8109497" cy="7494359"/>
          </a:xfrm>
          <a:prstGeom prst="rect">
            <a:avLst/>
          </a:prstGeom>
          <a:noFill/>
        </p:spPr>
        <p:txBody>
          <a:bodyPr wrap="square" rtlCol="0">
            <a:spAutoFit/>
          </a:bodyPr>
          <a:lstStyle/>
          <a:p>
            <a:pPr marL="342900" indent="-342900">
              <a:spcAft>
                <a:spcPts val="600"/>
              </a:spcAft>
              <a:buAutoNum type="arabicPeriod"/>
            </a:pPr>
            <a:r>
              <a:rPr lang="en-US" sz="2200" dirty="0" err="1">
                <a:latin typeface="Calibri" panose="020F0502020204030204" pitchFamily="34" charset="0"/>
                <a:cs typeface="Calibri" panose="020F0502020204030204" pitchFamily="34" charset="0"/>
              </a:rPr>
              <a:t>AgileComponents</a:t>
            </a:r>
            <a:r>
              <a:rPr lang="en-US" sz="2200" dirty="0">
                <a:latin typeface="Calibri" panose="020F0502020204030204" pitchFamily="34" charset="0"/>
                <a:cs typeface="Calibri" panose="020F0502020204030204" pitchFamily="34" charset="0"/>
              </a:rPr>
              <a:t> code-development strategy</a:t>
            </a:r>
          </a:p>
          <a:p>
            <a:pPr marL="342900" indent="-342900">
              <a:spcAft>
                <a:spcPts val="600"/>
              </a:spcAft>
              <a:buAutoNum type="arabicPeriod"/>
            </a:pPr>
            <a:r>
              <a:rPr lang="en-US" sz="2200" dirty="0">
                <a:latin typeface="Calibri" panose="020F0502020204030204" pitchFamily="34" charset="0"/>
                <a:cs typeface="Calibri" panose="020F0502020204030204" pitchFamily="34" charset="0"/>
              </a:rPr>
              <a:t>What is Albany? </a:t>
            </a:r>
          </a:p>
          <a:p>
            <a:pPr marL="342900" indent="-342900">
              <a:spcAft>
                <a:spcPts val="600"/>
              </a:spcAft>
              <a:buAutoNum type="arabicPeriod"/>
            </a:pPr>
            <a:r>
              <a:rPr lang="en-US" sz="2200" dirty="0">
                <a:latin typeface="Calibri" panose="020F0502020204030204" pitchFamily="34" charset="0"/>
                <a:cs typeface="Calibri" panose="020F0502020204030204" pitchFamily="34" charset="0"/>
              </a:rPr>
              <a:t>Albany code design</a:t>
            </a:r>
          </a:p>
          <a:p>
            <a:pPr marL="800100" lvl="1" indent="-342900">
              <a:spcAft>
                <a:spcPts val="600"/>
              </a:spcAft>
              <a:buFont typeface="Arial" panose="020B0604020202020204" pitchFamily="34" charset="0"/>
              <a:buChar char="•"/>
            </a:pPr>
            <a:r>
              <a:rPr lang="en-US" sz="2200" dirty="0">
                <a:latin typeface="Calibri" panose="020F0502020204030204" pitchFamily="34" charset="0"/>
                <a:cs typeface="Calibri" panose="020F0502020204030204" pitchFamily="34" charset="0"/>
              </a:rPr>
              <a:t>Global discretization &amp; libraries</a:t>
            </a:r>
          </a:p>
          <a:p>
            <a:pPr marL="800100" lvl="1" indent="-342900">
              <a:spcAft>
                <a:spcPts val="600"/>
              </a:spcAft>
              <a:buFont typeface="Arial" panose="020B0604020202020204" pitchFamily="34" charset="0"/>
              <a:buChar char="•"/>
            </a:pPr>
            <a:r>
              <a:rPr lang="en-US" sz="2200" dirty="0">
                <a:latin typeface="Calibri" panose="020F0502020204030204" pitchFamily="34" charset="0"/>
                <a:cs typeface="Calibri" panose="020F0502020204030204" pitchFamily="34" charset="0"/>
              </a:rPr>
              <a:t>Problem abstraction &amp; finite element assembly</a:t>
            </a:r>
          </a:p>
          <a:p>
            <a:pPr marL="800100" lvl="1" indent="-342900">
              <a:spcAft>
                <a:spcPts val="600"/>
              </a:spcAft>
              <a:buFont typeface="Arial" panose="020B0604020202020204" pitchFamily="34" charset="0"/>
              <a:buChar char="•"/>
            </a:pPr>
            <a:r>
              <a:rPr lang="en-US" sz="2200" dirty="0">
                <a:latin typeface="Calibri" panose="020F0502020204030204" pitchFamily="34" charset="0"/>
                <a:cs typeface="Calibri" panose="020F0502020204030204" pitchFamily="34" charset="0"/>
              </a:rPr>
              <a:t>Nonlinear model abstraction &amp; libraries </a:t>
            </a:r>
          </a:p>
          <a:p>
            <a:pPr marL="800100" lvl="1" indent="-342900">
              <a:spcAft>
                <a:spcPts val="600"/>
              </a:spcAft>
              <a:buFont typeface="Arial" panose="020B0604020202020204" pitchFamily="34" charset="0"/>
              <a:buChar char="•"/>
            </a:pPr>
            <a:r>
              <a:rPr lang="en-US" sz="2200" dirty="0">
                <a:latin typeface="Calibri" panose="020F0502020204030204" pitchFamily="34" charset="0"/>
                <a:cs typeface="Calibri" panose="020F0502020204030204" pitchFamily="34" charset="0"/>
              </a:rPr>
              <a:t>Linear model abstraction &amp; libraries</a:t>
            </a:r>
          </a:p>
          <a:p>
            <a:pPr marL="800100" lvl="1" indent="-342900">
              <a:spcAft>
                <a:spcPts val="600"/>
              </a:spcAft>
              <a:buFont typeface="Arial" panose="020B0604020202020204" pitchFamily="34" charset="0"/>
              <a:buChar char="•"/>
            </a:pPr>
            <a:r>
              <a:rPr lang="en-US" sz="2200" dirty="0">
                <a:latin typeface="Calibri" panose="020F0502020204030204" pitchFamily="34" charset="0"/>
                <a:cs typeface="Calibri" panose="020F0502020204030204" pitchFamily="34" charset="0"/>
              </a:rPr>
              <a:t>Software quality tools</a:t>
            </a:r>
          </a:p>
          <a:p>
            <a:pPr marL="457200" indent="-457200">
              <a:spcAft>
                <a:spcPts val="600"/>
              </a:spcAft>
              <a:buFontTx/>
              <a:buAutoNum type="arabicPeriod" startAt="4"/>
            </a:pPr>
            <a:r>
              <a:rPr lang="en-US" sz="2200" dirty="0">
                <a:latin typeface="Calibri" panose="020F0502020204030204" pitchFamily="34" charset="0"/>
                <a:cs typeface="Calibri" panose="020F0502020204030204" pitchFamily="34" charset="0"/>
              </a:rPr>
              <a:t>Applications hosted by Albany</a:t>
            </a:r>
          </a:p>
          <a:p>
            <a:pPr marL="457200" indent="-457200">
              <a:spcAft>
                <a:spcPts val="600"/>
              </a:spcAft>
              <a:buFontTx/>
              <a:buAutoNum type="arabicPeriod" startAt="4"/>
            </a:pPr>
            <a:r>
              <a:rPr lang="en-US" sz="2200" dirty="0">
                <a:latin typeface="Calibri" panose="020F0502020204030204" pitchFamily="34" charset="0"/>
                <a:cs typeface="Calibri" panose="020F0502020204030204" pitchFamily="34" charset="0"/>
              </a:rPr>
              <a:t>Algorithmic projects hosted by Albany</a:t>
            </a:r>
          </a:p>
          <a:p>
            <a:pPr marL="457200" indent="-457200">
              <a:spcAft>
                <a:spcPts val="600"/>
              </a:spcAft>
              <a:buFontTx/>
              <a:buAutoNum type="arabicPeriod" startAt="4"/>
            </a:pPr>
            <a:r>
              <a:rPr lang="en-US" sz="2200" dirty="0">
                <a:latin typeface="Calibri" panose="020F0502020204030204" pitchFamily="34" charset="0"/>
                <a:cs typeface="Calibri" panose="020F0502020204030204" pitchFamily="34" charset="0"/>
              </a:rPr>
              <a:t>Coupling with other codes</a:t>
            </a:r>
          </a:p>
          <a:p>
            <a:pPr marL="457200" indent="-457200">
              <a:spcAft>
                <a:spcPts val="600"/>
              </a:spcAft>
              <a:buAutoNum type="arabicPeriod" startAt="4"/>
            </a:pPr>
            <a:r>
              <a:rPr lang="en-US" sz="2200" dirty="0">
                <a:latin typeface="Calibri" panose="020F0502020204030204" pitchFamily="34" charset="0"/>
                <a:cs typeface="Calibri" panose="020F0502020204030204" pitchFamily="34" charset="0"/>
              </a:rPr>
              <a:t>Summary</a:t>
            </a:r>
          </a:p>
          <a:p>
            <a:pPr>
              <a:spcAft>
                <a:spcPts val="600"/>
              </a:spcAft>
            </a:pPr>
            <a:endParaRPr lang="en-US" sz="2200" dirty="0">
              <a:latin typeface="Calibri" panose="020F0502020204030204" pitchFamily="34" charset="0"/>
              <a:cs typeface="Calibri" panose="020F0502020204030204" pitchFamily="34" charset="0"/>
            </a:endParaRPr>
          </a:p>
          <a:p>
            <a:pPr marL="800100" lvl="1" indent="-342900">
              <a:spcAft>
                <a:spcPts val="600"/>
              </a:spcAft>
              <a:buFont typeface="Arial" panose="020B0604020202020204" pitchFamily="34" charset="0"/>
              <a:buChar char="•"/>
            </a:pPr>
            <a:endParaRPr lang="en-US" sz="2200" dirty="0">
              <a:latin typeface="Calibri" panose="020F0502020204030204" pitchFamily="34" charset="0"/>
              <a:cs typeface="Calibri" panose="020F0502020204030204" pitchFamily="34" charset="0"/>
            </a:endParaRPr>
          </a:p>
          <a:p>
            <a:pPr marL="800100" lvl="1" indent="-342900">
              <a:spcAft>
                <a:spcPts val="600"/>
              </a:spcAft>
              <a:buFont typeface="Arial" panose="020B0604020202020204" pitchFamily="34" charset="0"/>
              <a:buChar char="•"/>
            </a:pPr>
            <a:endParaRPr lang="en-US" sz="2200" dirty="0">
              <a:latin typeface="Calibri" panose="020F0502020204030204" pitchFamily="34" charset="0"/>
              <a:cs typeface="Calibri" panose="020F0502020204030204" pitchFamily="34" charset="0"/>
            </a:endParaRPr>
          </a:p>
          <a:p>
            <a:pPr marL="800100" lvl="1" indent="-342900">
              <a:spcAft>
                <a:spcPts val="600"/>
              </a:spcAft>
              <a:buFont typeface="Arial" panose="020B0604020202020204" pitchFamily="34" charset="0"/>
              <a:buChar char="•"/>
            </a:pPr>
            <a:endParaRPr lang="en-US" sz="2200" dirty="0">
              <a:latin typeface="Calibri" panose="020F0502020204030204" pitchFamily="34" charset="0"/>
              <a:cs typeface="Calibri" panose="020F0502020204030204" pitchFamily="34" charset="0"/>
            </a:endParaRPr>
          </a:p>
          <a:p>
            <a:pPr marL="342900" indent="-342900">
              <a:spcAft>
                <a:spcPts val="600"/>
              </a:spcAft>
              <a:buAutoNum type="arabicPeriod"/>
            </a:pPr>
            <a:endParaRPr lang="en-US" sz="2200" dirty="0">
              <a:latin typeface="Calibri" panose="020F0502020204030204" pitchFamily="34" charset="0"/>
              <a:cs typeface="Calibri" panose="020F0502020204030204" pitchFamily="34" charset="0"/>
            </a:endParaRPr>
          </a:p>
          <a:p>
            <a:pPr marL="342900" indent="-342900">
              <a:spcAft>
                <a:spcPts val="600"/>
              </a:spcAft>
              <a:buAutoNum type="arabicPeriod"/>
            </a:pPr>
            <a:endParaRPr lang="en-US" sz="2200" dirty="0">
              <a:latin typeface="Calibri" panose="020F0502020204030204" pitchFamily="34" charset="0"/>
              <a:cs typeface="Calibri" panose="020F0502020204030204" pitchFamily="34" charset="0"/>
            </a:endParaRPr>
          </a:p>
        </p:txBody>
      </p:sp>
      <p:sp>
        <p:nvSpPr>
          <p:cNvPr id="138" name="TextShape 1"/>
          <p:cNvSpPr txBox="1"/>
          <p:nvPr/>
        </p:nvSpPr>
        <p:spPr>
          <a:xfrm>
            <a:off x="254857" y="-142240"/>
            <a:ext cx="7643004" cy="1146027"/>
          </a:xfrm>
          <a:prstGeom prst="rect">
            <a:avLst/>
          </a:prstGeom>
          <a:noFill/>
          <a:ln>
            <a:noFill/>
          </a:ln>
        </p:spPr>
        <p:txBody>
          <a:bodyPr lIns="0" tIns="0" rIns="0" bIns="0" anchor="ctr"/>
          <a:lstStyle/>
          <a:p>
            <a:r>
              <a:rPr lang="en-US" sz="3200" dirty="0">
                <a:latin typeface="Calibri"/>
              </a:rPr>
              <a:t>Outline</a:t>
            </a:r>
            <a:endParaRPr sz="3200" dirty="0"/>
          </a:p>
        </p:txBody>
      </p:sp>
      <p:pic>
        <p:nvPicPr>
          <p:cNvPr id="17" name="Picture 16">
            <a:extLst>
              <a:ext uri="{FF2B5EF4-FFF2-40B4-BE49-F238E27FC236}">
                <a16:creationId xmlns:a16="http://schemas.microsoft.com/office/drawing/2014/main" id="{48C54D47-38AC-4613-A2CE-05E1B8535E09}"/>
              </a:ext>
            </a:extLst>
          </p:cNvPr>
          <p:cNvPicPr>
            <a:picLocks noChangeAspect="1"/>
          </p:cNvPicPr>
          <p:nvPr/>
        </p:nvPicPr>
        <p:blipFill rotWithShape="1">
          <a:blip r:embed="rId3">
            <a:extLst>
              <a:ext uri="{28A0092B-C50C-407E-A947-70E740481C1C}">
                <a14:useLocalDpi xmlns:a14="http://schemas.microsoft.com/office/drawing/2010/main" val="0"/>
              </a:ext>
            </a:extLst>
          </a:blip>
          <a:srcRect l="36922" r="33534"/>
          <a:stretch/>
        </p:blipFill>
        <p:spPr>
          <a:xfrm rot="5400000">
            <a:off x="6973759" y="429446"/>
            <a:ext cx="905543" cy="2925223"/>
          </a:xfrm>
          <a:prstGeom prst="rect">
            <a:avLst/>
          </a:prstGeom>
        </p:spPr>
      </p:pic>
      <p:pic>
        <p:nvPicPr>
          <p:cNvPr id="18" name="Picture 1" descr="image003">
            <a:extLst>
              <a:ext uri="{FF2B5EF4-FFF2-40B4-BE49-F238E27FC236}">
                <a16:creationId xmlns:a16="http://schemas.microsoft.com/office/drawing/2014/main" id="{81B96A4E-5D0A-40F6-8122-EFA613ADA47F}"/>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6289498" y="391709"/>
            <a:ext cx="1761284" cy="91893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9" name="Picture 18">
            <a:extLst>
              <a:ext uri="{FF2B5EF4-FFF2-40B4-BE49-F238E27FC236}">
                <a16:creationId xmlns:a16="http://schemas.microsoft.com/office/drawing/2014/main" id="{86F9FB32-E822-4931-8917-8F3341C52ACB}"/>
              </a:ext>
            </a:extLst>
          </p:cNvPr>
          <p:cNvPicPr>
            <a:picLocks noChangeAspect="1"/>
          </p:cNvPicPr>
          <p:nvPr/>
        </p:nvPicPr>
        <p:blipFill>
          <a:blip r:embed="rId5"/>
          <a:stretch>
            <a:fillRect/>
          </a:stretch>
        </p:blipFill>
        <p:spPr>
          <a:xfrm>
            <a:off x="5963919" y="4192884"/>
            <a:ext cx="3080669" cy="2146711"/>
          </a:xfrm>
          <a:prstGeom prst="rect">
            <a:avLst/>
          </a:prstGeom>
        </p:spPr>
      </p:pic>
      <p:pic>
        <p:nvPicPr>
          <p:cNvPr id="20" name="Picture 19">
            <a:extLst>
              <a:ext uri="{FF2B5EF4-FFF2-40B4-BE49-F238E27FC236}">
                <a16:creationId xmlns:a16="http://schemas.microsoft.com/office/drawing/2014/main" id="{7E091F41-9378-41BA-9B73-4ACC1C2C84A5}"/>
              </a:ext>
            </a:extLst>
          </p:cNvPr>
          <p:cNvPicPr>
            <a:picLocks noChangeAspect="1"/>
          </p:cNvPicPr>
          <p:nvPr/>
        </p:nvPicPr>
        <p:blipFill>
          <a:blip r:embed="rId6"/>
          <a:stretch>
            <a:fillRect/>
          </a:stretch>
        </p:blipFill>
        <p:spPr>
          <a:xfrm>
            <a:off x="6644209" y="2453550"/>
            <a:ext cx="1564641" cy="1739334"/>
          </a:xfrm>
          <a:prstGeom prst="rect">
            <a:avLst/>
          </a:prstGeom>
        </p:spPr>
      </p:pic>
      <p:pic>
        <p:nvPicPr>
          <p:cNvPr id="21" name="Picture 20">
            <a:extLst>
              <a:ext uri="{FF2B5EF4-FFF2-40B4-BE49-F238E27FC236}">
                <a16:creationId xmlns:a16="http://schemas.microsoft.com/office/drawing/2014/main" id="{C615C169-301F-4DD3-9635-2370D7C8B551}"/>
              </a:ext>
            </a:extLst>
          </p:cNvPr>
          <p:cNvPicPr>
            <a:picLocks noChangeAspect="1"/>
          </p:cNvPicPr>
          <p:nvPr/>
        </p:nvPicPr>
        <p:blipFill>
          <a:blip r:embed="rId7">
            <a:extLst>
              <a:ext uri="{BEBA8EAE-BF5A-486C-A8C5-ECC9F3942E4B}">
                <a14:imgProps xmlns:a14="http://schemas.microsoft.com/office/drawing/2010/main">
                  <a14:imgLayer r:embed="rId8">
                    <a14:imgEffect>
                      <a14:backgroundRemoval t="9524" b="96667" l="2301" r="98521">
                        <a14:foregroundMark x1="6984" y1="23333" x2="6984" y2="23333"/>
                        <a14:foregroundMark x1="3122" y1="20476" x2="3122" y2="20476"/>
                        <a14:foregroundMark x1="3205" y1="29524" x2="3205" y2="29524"/>
                        <a14:foregroundMark x1="13640" y1="37778" x2="13640" y2="37778"/>
                        <a14:foregroundMark x1="12325" y1="50317" x2="12325" y2="50317"/>
                        <a14:foregroundMark x1="12325" y1="50317" x2="12079" y2="52063"/>
                        <a14:foregroundMark x1="17009" y1="59048" x2="17009" y2="59048"/>
                        <a14:foregroundMark x1="34182" y1="78095" x2="34182" y2="78095"/>
                        <a14:foregroundMark x1="39523" y1="91429" x2="39523" y2="91429"/>
                        <a14:foregroundMark x1="94659" y1="61111" x2="94659" y2="61111"/>
                        <a14:foregroundMark x1="98767" y1="46825" x2="98767" y2="46825"/>
                        <a14:foregroundMark x1="70748" y1="68889" x2="70748" y2="68889"/>
                        <a14:foregroundMark x1="55136" y1="9524" x2="55136" y2="9524"/>
                        <a14:foregroundMark x1="30731" y1="66825" x2="30731" y2="66825"/>
                        <a14:foregroundMark x1="34347" y1="70952" x2="34347" y2="70952"/>
                        <a14:foregroundMark x1="2301" y1="21111" x2="2301" y2="21111"/>
                        <a14:foregroundMark x1="3122" y1="25556" x2="3122" y2="25556"/>
                        <a14:foregroundMark x1="34758" y1="71905" x2="34758" y2="71905"/>
                        <a14:foregroundMark x1="35744" y1="74444" x2="35744" y2="74444"/>
                        <a14:foregroundMark x1="35744" y1="81429" x2="35744" y2="81429"/>
                        <a14:foregroundMark x1="35497" y1="91746" x2="35497" y2="91746"/>
                        <a14:foregroundMark x1="35004" y1="96667" x2="35004" y2="96667"/>
                      </a14:backgroundRemoval>
                    </a14:imgEffect>
                  </a14:imgLayer>
                </a14:imgProps>
              </a:ext>
            </a:extLst>
          </a:blip>
          <a:stretch>
            <a:fillRect/>
          </a:stretch>
        </p:blipFill>
        <p:spPr>
          <a:xfrm>
            <a:off x="3331469" y="5101615"/>
            <a:ext cx="2469080" cy="1278160"/>
          </a:xfrm>
          <a:prstGeom prst="rect">
            <a:avLst/>
          </a:prstGeom>
        </p:spPr>
      </p:pic>
      <p:sp>
        <p:nvSpPr>
          <p:cNvPr id="22" name="Parallelogram 21">
            <a:extLst>
              <a:ext uri="{FF2B5EF4-FFF2-40B4-BE49-F238E27FC236}">
                <a16:creationId xmlns:a16="http://schemas.microsoft.com/office/drawing/2014/main" id="{B1E16A3B-F18D-477E-99C2-60A2A54CBDE9}"/>
              </a:ext>
            </a:extLst>
          </p:cNvPr>
          <p:cNvSpPr/>
          <p:nvPr/>
        </p:nvSpPr>
        <p:spPr>
          <a:xfrm rot="2414603">
            <a:off x="3005338" y="5909559"/>
            <a:ext cx="1283650" cy="154421"/>
          </a:xfrm>
          <a:prstGeom prst="parallelogram">
            <a:avLst>
              <a:gd name="adj" fmla="val 102851"/>
            </a:avLst>
          </a:prstGeom>
          <a:solidFill>
            <a:srgbClr val="00B0F0">
              <a:alpha val="62000"/>
            </a:srgbClr>
          </a:solidFill>
          <a:ln>
            <a:solidFill>
              <a:srgbClr val="00B0F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3504922878"/>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 name="TextShape 1"/>
          <p:cNvSpPr txBox="1"/>
          <p:nvPr/>
        </p:nvSpPr>
        <p:spPr>
          <a:xfrm>
            <a:off x="254856" y="-142240"/>
            <a:ext cx="8788505" cy="1146027"/>
          </a:xfrm>
          <a:prstGeom prst="rect">
            <a:avLst/>
          </a:prstGeom>
          <a:solidFill>
            <a:schemeClr val="bg1"/>
          </a:solidFill>
          <a:ln>
            <a:noFill/>
          </a:ln>
        </p:spPr>
        <p:txBody>
          <a:bodyPr lIns="0" tIns="0" rIns="0" bIns="0" anchor="ctr"/>
          <a:lstStyle/>
          <a:p>
            <a:r>
              <a:rPr lang="en-US" sz="3200" dirty="0" err="1">
                <a:latin typeface="Calibri"/>
              </a:rPr>
              <a:t>AgileComponents</a:t>
            </a:r>
            <a:r>
              <a:rPr lang="en-US" sz="3200" dirty="0">
                <a:latin typeface="Calibri"/>
              </a:rPr>
              <a:t>: a PDE code strategy</a:t>
            </a:r>
            <a:endParaRPr sz="3200" dirty="0"/>
          </a:p>
        </p:txBody>
      </p:sp>
      <p:sp>
        <p:nvSpPr>
          <p:cNvPr id="4" name="Rectangle 8">
            <a:extLst>
              <a:ext uri="{FF2B5EF4-FFF2-40B4-BE49-F238E27FC236}">
                <a16:creationId xmlns:a16="http://schemas.microsoft.com/office/drawing/2014/main" id="{E651D7F3-4138-4A97-9177-174E05DCE2A6}"/>
              </a:ext>
            </a:extLst>
          </p:cNvPr>
          <p:cNvSpPr>
            <a:spLocks noChangeArrowheads="1"/>
          </p:cNvSpPr>
          <p:nvPr/>
        </p:nvSpPr>
        <p:spPr bwMode="auto">
          <a:xfrm>
            <a:off x="162560" y="871753"/>
            <a:ext cx="6878320" cy="707886"/>
          </a:xfrm>
          <a:prstGeom prst="rect">
            <a:avLst/>
          </a:prstGeom>
          <a:solidFill>
            <a:srgbClr val="CCFFCC"/>
          </a:solidFill>
          <a:ln w="9525">
            <a:solidFill>
              <a:schemeClr val="bg1"/>
            </a:solidFill>
            <a:miter lim="800000"/>
            <a:headEnd/>
            <a:tailEnd/>
          </a:ln>
          <a:effectLst/>
          <a:extLst>
            <a:ext uri="{909E8E84-426E-40dd-AFC4-6F175D3DCCD1}">
              <a14:hiddenFill xmlns="" xmlns:a14="http://schemas.microsoft.com/office/drawing/2010/main">
                <a:solidFill>
                  <a:schemeClr val="accent1"/>
                </a:solidFill>
              </a14:hiddenFill>
            </a:ext>
            <a:ext uri="{AF507438-7753-43e0-B8FC-AC1667EBCBE1}">
              <a14:hiddenEffects xmlns="" xmlns:a14="http://schemas.microsoft.com/office/drawing/2010/main">
                <a:effectLst>
                  <a:outerShdw blurRad="63500" dist="38099" dir="2700000" algn="ctr" rotWithShape="0">
                    <a:schemeClr val="bg2">
                      <a:alpha val="74998"/>
                    </a:schemeClr>
                  </a:outerShdw>
                </a:effectLst>
              </a14:hiddenEffects>
            </a:ext>
          </a:extLst>
        </p:spPr>
        <p:txBody>
          <a:bodyPr wrap="square">
            <a:spAutoFit/>
          </a:bodyPr>
          <a:lstStyle/>
          <a:p>
            <a:pPr algn="ctr"/>
            <a:r>
              <a:rPr lang="en-US" sz="2000" b="1" i="1" u="sng" dirty="0">
                <a:solidFill>
                  <a:srgbClr val="000000"/>
                </a:solidFill>
                <a:latin typeface="Calibri" panose="020F0502020204030204" pitchFamily="34" charset="0"/>
                <a:ea typeface="ＭＳ Ｐゴシック" charset="0"/>
                <a:cs typeface="Calibri" panose="020F0502020204030204" pitchFamily="34" charset="0"/>
              </a:rPr>
              <a:t>Strategic Goal:</a:t>
            </a:r>
            <a:r>
              <a:rPr lang="en-US" sz="2000" b="1" i="1" dirty="0">
                <a:solidFill>
                  <a:srgbClr val="000000"/>
                </a:solidFill>
                <a:latin typeface="Calibri" panose="020F0502020204030204" pitchFamily="34" charset="0"/>
                <a:ea typeface="ＭＳ Ｐゴシック" charset="0"/>
                <a:cs typeface="Calibri" panose="020F0502020204030204" pitchFamily="34" charset="0"/>
              </a:rPr>
              <a:t> </a:t>
            </a:r>
            <a:r>
              <a:rPr lang="en-US" sz="2000" dirty="0">
                <a:solidFill>
                  <a:srgbClr val="000000"/>
                </a:solidFill>
                <a:latin typeface="Calibri" panose="020F0502020204030204" pitchFamily="34" charset="0"/>
                <a:ea typeface="ＭＳ Ｐゴシック" charset="0"/>
                <a:cs typeface="Calibri" panose="020F0502020204030204" pitchFamily="34" charset="0"/>
              </a:rPr>
              <a:t>To enable the </a:t>
            </a:r>
            <a:r>
              <a:rPr lang="en-US" sz="2000" b="1" dirty="0">
                <a:solidFill>
                  <a:srgbClr val="FF0000"/>
                </a:solidFill>
                <a:latin typeface="Calibri" panose="020F0502020204030204" pitchFamily="34" charset="0"/>
                <a:ea typeface="ＭＳ Ｐゴシック" charset="0"/>
                <a:cs typeface="Calibri" panose="020F0502020204030204" pitchFamily="34" charset="0"/>
              </a:rPr>
              <a:t>rapid</a:t>
            </a:r>
            <a:r>
              <a:rPr lang="en-US" sz="2000" dirty="0">
                <a:solidFill>
                  <a:srgbClr val="000000"/>
                </a:solidFill>
                <a:latin typeface="Calibri" panose="020F0502020204030204" pitchFamily="34" charset="0"/>
                <a:ea typeface="ＭＳ Ｐゴシック" charset="0"/>
                <a:cs typeface="Calibri" panose="020F0502020204030204" pitchFamily="34" charset="0"/>
              </a:rPr>
              <a:t> development of new </a:t>
            </a:r>
            <a:r>
              <a:rPr lang="en-US" sz="2000" b="1" dirty="0">
                <a:solidFill>
                  <a:srgbClr val="FF0000"/>
                </a:solidFill>
                <a:latin typeface="Calibri" panose="020F0502020204030204" pitchFamily="34" charset="0"/>
                <a:ea typeface="ＭＳ Ｐゴシック" charset="0"/>
                <a:cs typeface="Calibri" panose="020F0502020204030204" pitchFamily="34" charset="0"/>
              </a:rPr>
              <a:t>production</a:t>
            </a:r>
            <a:r>
              <a:rPr lang="en-US" sz="2000" dirty="0">
                <a:solidFill>
                  <a:srgbClr val="000000"/>
                </a:solidFill>
                <a:latin typeface="Calibri" panose="020F0502020204030204" pitchFamily="34" charset="0"/>
                <a:ea typeface="ＭＳ Ｐゴシック" charset="0"/>
                <a:cs typeface="Calibri" panose="020F0502020204030204" pitchFamily="34" charset="0"/>
              </a:rPr>
              <a:t> codes embedded with</a:t>
            </a:r>
            <a:r>
              <a:rPr lang="en-US" sz="2000" dirty="0">
                <a:solidFill>
                  <a:srgbClr val="FF0000"/>
                </a:solidFill>
                <a:latin typeface="Calibri" panose="020F0502020204030204" pitchFamily="34" charset="0"/>
                <a:ea typeface="ＭＳ Ｐゴシック" charset="0"/>
                <a:cs typeface="Calibri" panose="020F0502020204030204" pitchFamily="34" charset="0"/>
              </a:rPr>
              <a:t> </a:t>
            </a:r>
            <a:r>
              <a:rPr lang="en-US" sz="2000" b="1" dirty="0">
                <a:solidFill>
                  <a:srgbClr val="FF0000"/>
                </a:solidFill>
                <a:latin typeface="Calibri" panose="020F0502020204030204" pitchFamily="34" charset="0"/>
                <a:ea typeface="ＭＳ Ｐゴシック" charset="0"/>
                <a:cs typeface="Calibri" panose="020F0502020204030204" pitchFamily="34" charset="0"/>
              </a:rPr>
              <a:t>transformational</a:t>
            </a:r>
            <a:r>
              <a:rPr lang="en-US" sz="2000" dirty="0">
                <a:solidFill>
                  <a:srgbClr val="000000"/>
                </a:solidFill>
                <a:latin typeface="Calibri" panose="020F0502020204030204" pitchFamily="34" charset="0"/>
                <a:ea typeface="ＭＳ Ｐゴシック" charset="0"/>
                <a:cs typeface="Calibri" panose="020F0502020204030204" pitchFamily="34" charset="0"/>
              </a:rPr>
              <a:t> capabilities.</a:t>
            </a:r>
          </a:p>
        </p:txBody>
      </p:sp>
      <p:pic>
        <p:nvPicPr>
          <p:cNvPr id="18" name="Picture 17">
            <a:extLst>
              <a:ext uri="{FF2B5EF4-FFF2-40B4-BE49-F238E27FC236}">
                <a16:creationId xmlns:a16="http://schemas.microsoft.com/office/drawing/2014/main" id="{DF3ED8C3-375C-43BA-A242-7087ED605B0F}"/>
              </a:ext>
            </a:extLst>
          </p:cNvPr>
          <p:cNvPicPr>
            <a:picLocks noChangeAspect="1"/>
          </p:cNvPicPr>
          <p:nvPr/>
        </p:nvPicPr>
        <p:blipFill>
          <a:blip r:embed="rId2"/>
          <a:stretch>
            <a:fillRect/>
          </a:stretch>
        </p:blipFill>
        <p:spPr>
          <a:xfrm>
            <a:off x="7089264" y="543290"/>
            <a:ext cx="1954098" cy="2549097"/>
          </a:xfrm>
          <a:prstGeom prst="rect">
            <a:avLst/>
          </a:prstGeom>
        </p:spPr>
      </p:pic>
      <p:sp>
        <p:nvSpPr>
          <p:cNvPr id="7" name="TextBox 6">
            <a:extLst>
              <a:ext uri="{FF2B5EF4-FFF2-40B4-BE49-F238E27FC236}">
                <a16:creationId xmlns:a16="http://schemas.microsoft.com/office/drawing/2014/main" id="{5390BD45-E7CA-4556-9259-452F49FA0F4E}"/>
              </a:ext>
            </a:extLst>
          </p:cNvPr>
          <p:cNvSpPr txBox="1"/>
          <p:nvPr/>
        </p:nvSpPr>
        <p:spPr>
          <a:xfrm>
            <a:off x="69755" y="1748852"/>
            <a:ext cx="6971125" cy="1261884"/>
          </a:xfrm>
          <a:prstGeom prst="rect">
            <a:avLst/>
          </a:prstGeom>
          <a:noFill/>
        </p:spPr>
        <p:txBody>
          <a:bodyPr wrap="square" rtlCol="0">
            <a:spAutoFit/>
          </a:bodyPr>
          <a:lstStyle/>
          <a:p>
            <a:pPr marL="285750" indent="-285750">
              <a:buFont typeface="Arial" panose="020B0604020202020204" pitchFamily="34" charset="0"/>
              <a:buChar char="•"/>
            </a:pPr>
            <a:r>
              <a:rPr lang="en-US" b="1" i="1" u="sng" dirty="0">
                <a:latin typeface="Calibri" panose="020F0502020204030204" pitchFamily="34" charset="0"/>
                <a:cs typeface="Calibri" panose="020F0502020204030204" pitchFamily="34" charset="0"/>
              </a:rPr>
              <a:t>Technical strategy</a:t>
            </a:r>
            <a:r>
              <a:rPr lang="en-US" b="1" i="1" dirty="0">
                <a:latin typeface="Calibri" panose="020F0502020204030204" pitchFamily="34" charset="0"/>
                <a:cs typeface="Calibri" panose="020F0502020204030204" pitchFamily="34" charset="0"/>
              </a:rPr>
              <a:t>: </a:t>
            </a:r>
            <a:r>
              <a:rPr lang="en-US" dirty="0">
                <a:latin typeface="Calibri" panose="020F0502020204030204" pitchFamily="34" charset="0"/>
                <a:cs typeface="Calibri" panose="020F0502020204030204" pitchFamily="34" charset="0"/>
              </a:rPr>
              <a:t>projects create, use, and improve a common base of modular, independent-yet-interoperable, software </a:t>
            </a:r>
            <a:r>
              <a:rPr lang="en-US" b="1" dirty="0">
                <a:latin typeface="Calibri" panose="020F0502020204030204" pitchFamily="34" charset="0"/>
                <a:cs typeface="Calibri" panose="020F0502020204030204" pitchFamily="34" charset="0"/>
              </a:rPr>
              <a:t>components</a:t>
            </a:r>
          </a:p>
          <a:p>
            <a:pPr marL="285750" indent="-285750">
              <a:buFont typeface="Arial" panose="020B0604020202020204" pitchFamily="34" charset="0"/>
              <a:buChar char="•"/>
            </a:pPr>
            <a:endParaRPr lang="en-US" sz="400" b="1"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Ø"/>
            </a:pPr>
            <a:r>
              <a:rPr lang="en-US" b="1" dirty="0">
                <a:latin typeface="Calibri" panose="020F0502020204030204" pitchFamily="34" charset="0"/>
                <a:cs typeface="Calibri" panose="020F0502020204030204" pitchFamily="34" charset="0"/>
              </a:rPr>
              <a:t>2012 white paper by A. Salinger</a:t>
            </a:r>
            <a:r>
              <a:rPr lang="en-US" dirty="0">
                <a:latin typeface="Calibri" panose="020F0502020204030204" pitchFamily="34" charset="0"/>
                <a:cs typeface="Calibri" panose="020F0502020204030204" pitchFamily="34" charset="0"/>
              </a:rPr>
              <a:t>: “Component-Based Scientific Application Development” (right).</a:t>
            </a:r>
          </a:p>
        </p:txBody>
      </p:sp>
    </p:spTree>
    <p:extLst>
      <p:ext uri="{BB962C8B-B14F-4D97-AF65-F5344CB8AC3E}">
        <p14:creationId xmlns:p14="http://schemas.microsoft.com/office/powerpoint/2010/main" val="983949444"/>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 name="TextShape 1"/>
          <p:cNvSpPr txBox="1"/>
          <p:nvPr/>
        </p:nvSpPr>
        <p:spPr>
          <a:xfrm>
            <a:off x="254856" y="-142240"/>
            <a:ext cx="8788505" cy="1146027"/>
          </a:xfrm>
          <a:prstGeom prst="rect">
            <a:avLst/>
          </a:prstGeom>
          <a:solidFill>
            <a:schemeClr val="bg1"/>
          </a:solidFill>
          <a:ln>
            <a:noFill/>
          </a:ln>
        </p:spPr>
        <p:txBody>
          <a:bodyPr lIns="0" tIns="0" rIns="0" bIns="0" anchor="ctr"/>
          <a:lstStyle/>
          <a:p>
            <a:r>
              <a:rPr lang="en-US" sz="3200" dirty="0" err="1">
                <a:latin typeface="Calibri"/>
              </a:rPr>
              <a:t>AgileComponents</a:t>
            </a:r>
            <a:r>
              <a:rPr lang="en-US" sz="3200" dirty="0">
                <a:latin typeface="Calibri"/>
              </a:rPr>
              <a:t>: a PDE code strategy</a:t>
            </a:r>
            <a:endParaRPr sz="3200" dirty="0"/>
          </a:p>
        </p:txBody>
      </p:sp>
      <p:sp>
        <p:nvSpPr>
          <p:cNvPr id="4" name="Rectangle 8">
            <a:extLst>
              <a:ext uri="{FF2B5EF4-FFF2-40B4-BE49-F238E27FC236}">
                <a16:creationId xmlns:a16="http://schemas.microsoft.com/office/drawing/2014/main" id="{E651D7F3-4138-4A97-9177-174E05DCE2A6}"/>
              </a:ext>
            </a:extLst>
          </p:cNvPr>
          <p:cNvSpPr>
            <a:spLocks noChangeArrowheads="1"/>
          </p:cNvSpPr>
          <p:nvPr/>
        </p:nvSpPr>
        <p:spPr bwMode="auto">
          <a:xfrm>
            <a:off x="162560" y="871753"/>
            <a:ext cx="6878320" cy="707886"/>
          </a:xfrm>
          <a:prstGeom prst="rect">
            <a:avLst/>
          </a:prstGeom>
          <a:solidFill>
            <a:srgbClr val="CCFFCC"/>
          </a:solidFill>
          <a:ln w="9525">
            <a:solidFill>
              <a:schemeClr val="bg1"/>
            </a:solidFill>
            <a:miter lim="800000"/>
            <a:headEnd/>
            <a:tailEnd/>
          </a:ln>
          <a:effectLst/>
          <a:extLst>
            <a:ext uri="{909E8E84-426E-40dd-AFC4-6F175D3DCCD1}">
              <a14:hiddenFill xmlns="" xmlns:a14="http://schemas.microsoft.com/office/drawing/2010/main">
                <a:solidFill>
                  <a:schemeClr val="accent1"/>
                </a:solidFill>
              </a14:hiddenFill>
            </a:ext>
            <a:ext uri="{AF507438-7753-43e0-B8FC-AC1667EBCBE1}">
              <a14:hiddenEffects xmlns="" xmlns:a14="http://schemas.microsoft.com/office/drawing/2010/main">
                <a:effectLst>
                  <a:outerShdw blurRad="63500" dist="38099" dir="2700000" algn="ctr" rotWithShape="0">
                    <a:schemeClr val="bg2">
                      <a:alpha val="74998"/>
                    </a:schemeClr>
                  </a:outerShdw>
                </a:effectLst>
              </a14:hiddenEffects>
            </a:ext>
          </a:extLst>
        </p:spPr>
        <p:txBody>
          <a:bodyPr wrap="square">
            <a:spAutoFit/>
          </a:bodyPr>
          <a:lstStyle/>
          <a:p>
            <a:pPr algn="ctr"/>
            <a:r>
              <a:rPr lang="en-US" sz="2000" b="1" i="1" u="sng" dirty="0">
                <a:solidFill>
                  <a:srgbClr val="000000"/>
                </a:solidFill>
                <a:latin typeface="Calibri" panose="020F0502020204030204" pitchFamily="34" charset="0"/>
                <a:ea typeface="ＭＳ Ｐゴシック" charset="0"/>
                <a:cs typeface="Calibri" panose="020F0502020204030204" pitchFamily="34" charset="0"/>
              </a:rPr>
              <a:t>Strategic Goal:</a:t>
            </a:r>
            <a:r>
              <a:rPr lang="en-US" sz="2000" b="1" i="1" dirty="0">
                <a:solidFill>
                  <a:srgbClr val="000000"/>
                </a:solidFill>
                <a:latin typeface="Calibri" panose="020F0502020204030204" pitchFamily="34" charset="0"/>
                <a:ea typeface="ＭＳ Ｐゴシック" charset="0"/>
                <a:cs typeface="Calibri" panose="020F0502020204030204" pitchFamily="34" charset="0"/>
              </a:rPr>
              <a:t> </a:t>
            </a:r>
            <a:r>
              <a:rPr lang="en-US" sz="2000" dirty="0">
                <a:solidFill>
                  <a:srgbClr val="000000"/>
                </a:solidFill>
                <a:latin typeface="Calibri" panose="020F0502020204030204" pitchFamily="34" charset="0"/>
                <a:ea typeface="ＭＳ Ｐゴシック" charset="0"/>
                <a:cs typeface="Calibri" panose="020F0502020204030204" pitchFamily="34" charset="0"/>
              </a:rPr>
              <a:t>To enable the </a:t>
            </a:r>
            <a:r>
              <a:rPr lang="en-US" sz="2000" b="1" dirty="0">
                <a:solidFill>
                  <a:srgbClr val="FF0000"/>
                </a:solidFill>
                <a:latin typeface="Calibri" panose="020F0502020204030204" pitchFamily="34" charset="0"/>
                <a:ea typeface="ＭＳ Ｐゴシック" charset="0"/>
                <a:cs typeface="Calibri" panose="020F0502020204030204" pitchFamily="34" charset="0"/>
              </a:rPr>
              <a:t>rapid</a:t>
            </a:r>
            <a:r>
              <a:rPr lang="en-US" sz="2000" dirty="0">
                <a:solidFill>
                  <a:srgbClr val="000000"/>
                </a:solidFill>
                <a:latin typeface="Calibri" panose="020F0502020204030204" pitchFamily="34" charset="0"/>
                <a:ea typeface="ＭＳ Ｐゴシック" charset="0"/>
                <a:cs typeface="Calibri" panose="020F0502020204030204" pitchFamily="34" charset="0"/>
              </a:rPr>
              <a:t> development of new </a:t>
            </a:r>
            <a:r>
              <a:rPr lang="en-US" sz="2000" b="1" dirty="0">
                <a:solidFill>
                  <a:srgbClr val="FF0000"/>
                </a:solidFill>
                <a:latin typeface="Calibri" panose="020F0502020204030204" pitchFamily="34" charset="0"/>
                <a:ea typeface="ＭＳ Ｐゴシック" charset="0"/>
                <a:cs typeface="Calibri" panose="020F0502020204030204" pitchFamily="34" charset="0"/>
              </a:rPr>
              <a:t>production</a:t>
            </a:r>
            <a:r>
              <a:rPr lang="en-US" sz="2000" dirty="0">
                <a:solidFill>
                  <a:srgbClr val="000000"/>
                </a:solidFill>
                <a:latin typeface="Calibri" panose="020F0502020204030204" pitchFamily="34" charset="0"/>
                <a:ea typeface="ＭＳ Ｐゴシック" charset="0"/>
                <a:cs typeface="Calibri" panose="020F0502020204030204" pitchFamily="34" charset="0"/>
              </a:rPr>
              <a:t> codes embedded with</a:t>
            </a:r>
            <a:r>
              <a:rPr lang="en-US" sz="2000" dirty="0">
                <a:solidFill>
                  <a:srgbClr val="FF0000"/>
                </a:solidFill>
                <a:latin typeface="Calibri" panose="020F0502020204030204" pitchFamily="34" charset="0"/>
                <a:ea typeface="ＭＳ Ｐゴシック" charset="0"/>
                <a:cs typeface="Calibri" panose="020F0502020204030204" pitchFamily="34" charset="0"/>
              </a:rPr>
              <a:t> </a:t>
            </a:r>
            <a:r>
              <a:rPr lang="en-US" sz="2000" b="1" dirty="0">
                <a:solidFill>
                  <a:srgbClr val="FF0000"/>
                </a:solidFill>
                <a:latin typeface="Calibri" panose="020F0502020204030204" pitchFamily="34" charset="0"/>
                <a:ea typeface="ＭＳ Ｐゴシック" charset="0"/>
                <a:cs typeface="Calibri" panose="020F0502020204030204" pitchFamily="34" charset="0"/>
              </a:rPr>
              <a:t>transformational</a:t>
            </a:r>
            <a:r>
              <a:rPr lang="en-US" sz="2000" dirty="0">
                <a:solidFill>
                  <a:srgbClr val="000000"/>
                </a:solidFill>
                <a:latin typeface="Calibri" panose="020F0502020204030204" pitchFamily="34" charset="0"/>
                <a:ea typeface="ＭＳ Ｐゴシック" charset="0"/>
                <a:cs typeface="Calibri" panose="020F0502020204030204" pitchFamily="34" charset="0"/>
              </a:rPr>
              <a:t> capabilities.</a:t>
            </a:r>
          </a:p>
        </p:txBody>
      </p:sp>
      <p:sp>
        <p:nvSpPr>
          <p:cNvPr id="9" name="TextBox 8">
            <a:extLst>
              <a:ext uri="{FF2B5EF4-FFF2-40B4-BE49-F238E27FC236}">
                <a16:creationId xmlns:a16="http://schemas.microsoft.com/office/drawing/2014/main" id="{8C115EC9-E662-460F-9389-1AC555274FDA}"/>
              </a:ext>
            </a:extLst>
          </p:cNvPr>
          <p:cNvSpPr txBox="1"/>
          <p:nvPr/>
        </p:nvSpPr>
        <p:spPr>
          <a:xfrm>
            <a:off x="518160" y="3170253"/>
            <a:ext cx="6918960" cy="861774"/>
          </a:xfrm>
          <a:prstGeom prst="rect">
            <a:avLst/>
          </a:prstGeom>
          <a:noFill/>
          <a:ln>
            <a:solidFill>
              <a:schemeClr val="tx1"/>
            </a:solidFill>
          </a:ln>
        </p:spPr>
        <p:txBody>
          <a:bodyPr wrap="square" rtlCol="0">
            <a:spAutoFit/>
          </a:bodyPr>
          <a:lstStyle/>
          <a:p>
            <a:r>
              <a:rPr lang="en-US" dirty="0">
                <a:latin typeface="Calibri" panose="020F0502020204030204" pitchFamily="34" charset="0"/>
                <a:cs typeface="Calibri" panose="020F0502020204030204" pitchFamily="34" charset="0"/>
              </a:rPr>
              <a:t>“</a:t>
            </a:r>
            <a:r>
              <a:rPr lang="en-US" b="1" dirty="0">
                <a:latin typeface="Calibri" panose="020F0502020204030204" pitchFamily="34" charset="0"/>
                <a:cs typeface="Calibri" panose="020F0502020204030204" pitchFamily="34" charset="0"/>
              </a:rPr>
              <a:t>Components</a:t>
            </a:r>
            <a:r>
              <a:rPr lang="en-US" dirty="0">
                <a:latin typeface="Calibri" panose="020F0502020204030204" pitchFamily="34" charset="0"/>
                <a:cs typeface="Calibri" panose="020F0502020204030204" pitchFamily="34" charset="0"/>
              </a:rPr>
              <a:t>” =      </a:t>
            </a:r>
            <a:r>
              <a:rPr lang="en-US" sz="2000" dirty="0">
                <a:solidFill>
                  <a:srgbClr val="000000"/>
                </a:solidFill>
                <a:latin typeface="Wingdings 2" charset="0"/>
                <a:ea typeface="ＭＳ Ｐゴシック" charset="0"/>
              </a:rPr>
              <a:t>R</a:t>
            </a:r>
            <a:r>
              <a:rPr lang="en-US" sz="2000" dirty="0">
                <a:solidFill>
                  <a:srgbClr val="000000"/>
                </a:solidFill>
                <a:ea typeface="ＭＳ Ｐゴシック" charset="0"/>
              </a:rPr>
              <a:t> </a:t>
            </a:r>
            <a:r>
              <a:rPr lang="en-US" dirty="0">
                <a:solidFill>
                  <a:srgbClr val="000000"/>
                </a:solidFill>
                <a:latin typeface="Calibri" panose="020F0502020204030204" pitchFamily="34" charset="0"/>
                <a:ea typeface="ＭＳ Ｐゴシック" charset="0"/>
                <a:cs typeface="Calibri" panose="020F0502020204030204" pitchFamily="34" charset="0"/>
              </a:rPr>
              <a:t>Libraries</a:t>
            </a:r>
            <a:r>
              <a:rPr lang="en-US" sz="2000" dirty="0">
                <a:solidFill>
                  <a:srgbClr val="000000"/>
                </a:solidFill>
                <a:latin typeface="Comic Sans MS" charset="0"/>
                <a:ea typeface="ＭＳ Ｐゴシック" charset="0"/>
              </a:rPr>
              <a:t> </a:t>
            </a:r>
            <a:r>
              <a:rPr lang="en-US" sz="2000" dirty="0">
                <a:solidFill>
                  <a:srgbClr val="000000"/>
                </a:solidFill>
                <a:ea typeface="ＭＳ Ｐゴシック" charset="0"/>
              </a:rPr>
              <a:t>        </a:t>
            </a:r>
            <a:r>
              <a:rPr lang="en-US" sz="2000" dirty="0">
                <a:solidFill>
                  <a:srgbClr val="000000"/>
                </a:solidFill>
                <a:latin typeface="Wingdings 2" charset="0"/>
                <a:ea typeface="ＭＳ Ｐゴシック" charset="0"/>
              </a:rPr>
              <a:t>R</a:t>
            </a:r>
            <a:r>
              <a:rPr lang="en-US" sz="2000" dirty="0">
                <a:solidFill>
                  <a:srgbClr val="000000"/>
                </a:solidFill>
                <a:ea typeface="ＭＳ Ｐゴシック" charset="0"/>
              </a:rPr>
              <a:t> </a:t>
            </a:r>
            <a:r>
              <a:rPr lang="en-US" dirty="0">
                <a:solidFill>
                  <a:srgbClr val="000000"/>
                </a:solidFill>
                <a:latin typeface="Calibri" panose="020F0502020204030204" pitchFamily="34" charset="0"/>
                <a:ea typeface="ＭＳ Ｐゴシック" charset="0"/>
                <a:cs typeface="Calibri" panose="020F0502020204030204" pitchFamily="34" charset="0"/>
              </a:rPr>
              <a:t>Software Quality Tools</a:t>
            </a:r>
            <a:r>
              <a:rPr lang="en-US" dirty="0">
                <a:latin typeface="Calibri" panose="020F0502020204030204" pitchFamily="34" charset="0"/>
                <a:cs typeface="Calibri" panose="020F0502020204030204" pitchFamily="34" charset="0"/>
              </a:rPr>
              <a:t> </a:t>
            </a:r>
          </a:p>
          <a:p>
            <a:endParaRPr lang="en-US" sz="1000" dirty="0">
              <a:latin typeface="Calibri" panose="020F0502020204030204" pitchFamily="34" charset="0"/>
              <a:cs typeface="Calibri" panose="020F0502020204030204" pitchFamily="34" charset="0"/>
            </a:endParaRPr>
          </a:p>
          <a:p>
            <a:r>
              <a:rPr lang="en-US" sz="2000" dirty="0">
                <a:solidFill>
                  <a:srgbClr val="000000"/>
                </a:solidFill>
                <a:latin typeface="Wingdings 2" charset="0"/>
                <a:ea typeface="ＭＳ Ｐゴシック" charset="0"/>
              </a:rPr>
              <a:t>			  R</a:t>
            </a:r>
            <a:r>
              <a:rPr lang="en-US" sz="2000" dirty="0">
                <a:solidFill>
                  <a:srgbClr val="000000"/>
                </a:solidFill>
                <a:ea typeface="ＭＳ Ｐゴシック" charset="0"/>
              </a:rPr>
              <a:t> </a:t>
            </a:r>
            <a:r>
              <a:rPr lang="en-US" dirty="0">
                <a:solidFill>
                  <a:srgbClr val="000000"/>
                </a:solidFill>
                <a:latin typeface="Calibri" panose="020F0502020204030204" pitchFamily="34" charset="0"/>
                <a:ea typeface="ＭＳ Ｐゴシック" charset="0"/>
                <a:cs typeface="Calibri" panose="020F0502020204030204" pitchFamily="34" charset="0"/>
              </a:rPr>
              <a:t>Interfaces</a:t>
            </a:r>
            <a:r>
              <a:rPr lang="en-US" sz="2000" dirty="0">
                <a:solidFill>
                  <a:srgbClr val="000000"/>
                </a:solidFill>
                <a:latin typeface="Comic Sans MS" charset="0"/>
                <a:ea typeface="ＭＳ Ｐゴシック" charset="0"/>
              </a:rPr>
              <a:t>   </a:t>
            </a:r>
            <a:r>
              <a:rPr lang="en-US" sz="2000" dirty="0">
                <a:solidFill>
                  <a:srgbClr val="000000"/>
                </a:solidFill>
                <a:ea typeface="ＭＳ Ｐゴシック" charset="0"/>
              </a:rPr>
              <a:t>    </a:t>
            </a:r>
            <a:r>
              <a:rPr lang="en-US" sz="2000" dirty="0">
                <a:solidFill>
                  <a:srgbClr val="000000"/>
                </a:solidFill>
                <a:latin typeface="Wingdings 2" charset="0"/>
                <a:ea typeface="ＭＳ Ｐゴシック" charset="0"/>
              </a:rPr>
              <a:t>R</a:t>
            </a:r>
            <a:r>
              <a:rPr lang="en-US" sz="2000" dirty="0">
                <a:solidFill>
                  <a:srgbClr val="000000"/>
                </a:solidFill>
                <a:ea typeface="ＭＳ Ｐゴシック" charset="0"/>
              </a:rPr>
              <a:t> </a:t>
            </a:r>
            <a:r>
              <a:rPr lang="en-US" dirty="0">
                <a:solidFill>
                  <a:srgbClr val="000000"/>
                </a:solidFill>
                <a:latin typeface="Calibri" panose="020F0502020204030204" pitchFamily="34" charset="0"/>
                <a:ea typeface="ＭＳ Ｐゴシック" charset="0"/>
                <a:cs typeface="Calibri" panose="020F0502020204030204" pitchFamily="34" charset="0"/>
              </a:rPr>
              <a:t>Demonstration Applications</a:t>
            </a:r>
            <a:endParaRPr lang="en-US" dirty="0">
              <a:latin typeface="Calibri" panose="020F0502020204030204" pitchFamily="34" charset="0"/>
              <a:cs typeface="Calibri" panose="020F0502020204030204" pitchFamily="34" charset="0"/>
            </a:endParaRPr>
          </a:p>
        </p:txBody>
      </p:sp>
      <p:pic>
        <p:nvPicPr>
          <p:cNvPr id="18" name="Picture 17">
            <a:extLst>
              <a:ext uri="{FF2B5EF4-FFF2-40B4-BE49-F238E27FC236}">
                <a16:creationId xmlns:a16="http://schemas.microsoft.com/office/drawing/2014/main" id="{DF3ED8C3-375C-43BA-A242-7087ED605B0F}"/>
              </a:ext>
            </a:extLst>
          </p:cNvPr>
          <p:cNvPicPr>
            <a:picLocks noChangeAspect="1"/>
          </p:cNvPicPr>
          <p:nvPr/>
        </p:nvPicPr>
        <p:blipFill>
          <a:blip r:embed="rId2"/>
          <a:stretch>
            <a:fillRect/>
          </a:stretch>
        </p:blipFill>
        <p:spPr>
          <a:xfrm>
            <a:off x="7089264" y="543290"/>
            <a:ext cx="1954098" cy="2549097"/>
          </a:xfrm>
          <a:prstGeom prst="rect">
            <a:avLst/>
          </a:prstGeom>
        </p:spPr>
      </p:pic>
      <p:sp>
        <p:nvSpPr>
          <p:cNvPr id="7" name="TextBox 6">
            <a:extLst>
              <a:ext uri="{FF2B5EF4-FFF2-40B4-BE49-F238E27FC236}">
                <a16:creationId xmlns:a16="http://schemas.microsoft.com/office/drawing/2014/main" id="{5390BD45-E7CA-4556-9259-452F49FA0F4E}"/>
              </a:ext>
            </a:extLst>
          </p:cNvPr>
          <p:cNvSpPr txBox="1"/>
          <p:nvPr/>
        </p:nvSpPr>
        <p:spPr>
          <a:xfrm>
            <a:off x="69755" y="1748852"/>
            <a:ext cx="6971125" cy="1261884"/>
          </a:xfrm>
          <a:prstGeom prst="rect">
            <a:avLst/>
          </a:prstGeom>
          <a:noFill/>
        </p:spPr>
        <p:txBody>
          <a:bodyPr wrap="square" rtlCol="0">
            <a:spAutoFit/>
          </a:bodyPr>
          <a:lstStyle/>
          <a:p>
            <a:pPr marL="285750" indent="-285750">
              <a:buFont typeface="Arial" panose="020B0604020202020204" pitchFamily="34" charset="0"/>
              <a:buChar char="•"/>
            </a:pPr>
            <a:r>
              <a:rPr lang="en-US" b="1" i="1" u="sng" dirty="0">
                <a:latin typeface="Calibri" panose="020F0502020204030204" pitchFamily="34" charset="0"/>
                <a:cs typeface="Calibri" panose="020F0502020204030204" pitchFamily="34" charset="0"/>
              </a:rPr>
              <a:t>Technical strategy</a:t>
            </a:r>
            <a:r>
              <a:rPr lang="en-US" b="1" i="1" dirty="0">
                <a:latin typeface="Calibri" panose="020F0502020204030204" pitchFamily="34" charset="0"/>
                <a:cs typeface="Calibri" panose="020F0502020204030204" pitchFamily="34" charset="0"/>
              </a:rPr>
              <a:t>: </a:t>
            </a:r>
            <a:r>
              <a:rPr lang="en-US" dirty="0">
                <a:latin typeface="Calibri" panose="020F0502020204030204" pitchFamily="34" charset="0"/>
                <a:cs typeface="Calibri" panose="020F0502020204030204" pitchFamily="34" charset="0"/>
              </a:rPr>
              <a:t>projects create, use, and improve a common base of modular, independent-yet-interoperable, software </a:t>
            </a:r>
            <a:r>
              <a:rPr lang="en-US" b="1" dirty="0">
                <a:latin typeface="Calibri" panose="020F0502020204030204" pitchFamily="34" charset="0"/>
                <a:cs typeface="Calibri" panose="020F0502020204030204" pitchFamily="34" charset="0"/>
              </a:rPr>
              <a:t>components</a:t>
            </a:r>
          </a:p>
          <a:p>
            <a:pPr marL="285750" indent="-285750">
              <a:buFont typeface="Arial" panose="020B0604020202020204" pitchFamily="34" charset="0"/>
              <a:buChar char="•"/>
            </a:pPr>
            <a:endParaRPr lang="en-US" sz="400" b="1"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Ø"/>
            </a:pPr>
            <a:r>
              <a:rPr lang="en-US" b="1" dirty="0">
                <a:latin typeface="Calibri" panose="020F0502020204030204" pitchFamily="34" charset="0"/>
                <a:cs typeface="Calibri" panose="020F0502020204030204" pitchFamily="34" charset="0"/>
              </a:rPr>
              <a:t>2012 white paper by A. Salinger</a:t>
            </a:r>
            <a:r>
              <a:rPr lang="en-US" dirty="0">
                <a:latin typeface="Calibri" panose="020F0502020204030204" pitchFamily="34" charset="0"/>
                <a:cs typeface="Calibri" panose="020F0502020204030204" pitchFamily="34" charset="0"/>
              </a:rPr>
              <a:t>: “Component-Based Scientific Application Development” (right).</a:t>
            </a:r>
          </a:p>
        </p:txBody>
      </p:sp>
    </p:spTree>
    <p:extLst>
      <p:ext uri="{BB962C8B-B14F-4D97-AF65-F5344CB8AC3E}">
        <p14:creationId xmlns:p14="http://schemas.microsoft.com/office/powerpoint/2010/main" val="87271758"/>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a:extLst>
              <a:ext uri="{FF2B5EF4-FFF2-40B4-BE49-F238E27FC236}">
                <a16:creationId xmlns:a16="http://schemas.microsoft.com/office/drawing/2014/main" id="{3DF0AC62-9926-483B-A0F8-B14346FAD9F4}"/>
              </a:ext>
            </a:extLst>
          </p:cNvPr>
          <p:cNvSpPr txBox="1"/>
          <p:nvPr/>
        </p:nvSpPr>
        <p:spPr>
          <a:xfrm>
            <a:off x="69755" y="1748852"/>
            <a:ext cx="6971125" cy="1261884"/>
          </a:xfrm>
          <a:prstGeom prst="rect">
            <a:avLst/>
          </a:prstGeom>
          <a:noFill/>
        </p:spPr>
        <p:txBody>
          <a:bodyPr wrap="square" rtlCol="0">
            <a:spAutoFit/>
          </a:bodyPr>
          <a:lstStyle/>
          <a:p>
            <a:pPr marL="285750" indent="-285750">
              <a:buFont typeface="Arial" panose="020B0604020202020204" pitchFamily="34" charset="0"/>
              <a:buChar char="•"/>
            </a:pPr>
            <a:r>
              <a:rPr lang="en-US" b="1" i="1" u="sng" dirty="0">
                <a:latin typeface="Calibri" panose="020F0502020204030204" pitchFamily="34" charset="0"/>
                <a:cs typeface="Calibri" panose="020F0502020204030204" pitchFamily="34" charset="0"/>
              </a:rPr>
              <a:t>Technical strategy</a:t>
            </a:r>
            <a:r>
              <a:rPr lang="en-US" b="1" i="1" dirty="0">
                <a:latin typeface="Calibri" panose="020F0502020204030204" pitchFamily="34" charset="0"/>
                <a:cs typeface="Calibri" panose="020F0502020204030204" pitchFamily="34" charset="0"/>
              </a:rPr>
              <a:t>: </a:t>
            </a:r>
            <a:r>
              <a:rPr lang="en-US" dirty="0">
                <a:latin typeface="Calibri" panose="020F0502020204030204" pitchFamily="34" charset="0"/>
                <a:cs typeface="Calibri" panose="020F0502020204030204" pitchFamily="34" charset="0"/>
              </a:rPr>
              <a:t>projects create, use, and improve a common base of modular, independent-yet-interoperable, software </a:t>
            </a:r>
            <a:r>
              <a:rPr lang="en-US" b="1" dirty="0">
                <a:latin typeface="Calibri" panose="020F0502020204030204" pitchFamily="34" charset="0"/>
                <a:cs typeface="Calibri" panose="020F0502020204030204" pitchFamily="34" charset="0"/>
              </a:rPr>
              <a:t>components</a:t>
            </a:r>
          </a:p>
          <a:p>
            <a:pPr marL="285750" indent="-285750">
              <a:buFont typeface="Arial" panose="020B0604020202020204" pitchFamily="34" charset="0"/>
              <a:buChar char="•"/>
            </a:pPr>
            <a:endParaRPr lang="en-US" sz="400" b="1"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Ø"/>
            </a:pPr>
            <a:r>
              <a:rPr lang="en-US" b="1" dirty="0">
                <a:latin typeface="Calibri" panose="020F0502020204030204" pitchFamily="34" charset="0"/>
                <a:cs typeface="Calibri" panose="020F0502020204030204" pitchFamily="34" charset="0"/>
              </a:rPr>
              <a:t>2012 white paper by A. Salinger</a:t>
            </a:r>
            <a:r>
              <a:rPr lang="en-US" dirty="0">
                <a:latin typeface="Calibri" panose="020F0502020204030204" pitchFamily="34" charset="0"/>
                <a:cs typeface="Calibri" panose="020F0502020204030204" pitchFamily="34" charset="0"/>
              </a:rPr>
              <a:t>: “Component-Based Scientific Application Development” (right).</a:t>
            </a:r>
          </a:p>
        </p:txBody>
      </p:sp>
      <p:sp>
        <p:nvSpPr>
          <p:cNvPr id="9" name="TextBox 8">
            <a:extLst>
              <a:ext uri="{FF2B5EF4-FFF2-40B4-BE49-F238E27FC236}">
                <a16:creationId xmlns:a16="http://schemas.microsoft.com/office/drawing/2014/main" id="{8C115EC9-E662-460F-9389-1AC555274FDA}"/>
              </a:ext>
            </a:extLst>
          </p:cNvPr>
          <p:cNvSpPr txBox="1"/>
          <p:nvPr/>
        </p:nvSpPr>
        <p:spPr>
          <a:xfrm>
            <a:off x="518160" y="3170253"/>
            <a:ext cx="6918960" cy="861774"/>
          </a:xfrm>
          <a:prstGeom prst="rect">
            <a:avLst/>
          </a:prstGeom>
          <a:noFill/>
          <a:ln>
            <a:solidFill>
              <a:schemeClr val="tx1"/>
            </a:solidFill>
          </a:ln>
        </p:spPr>
        <p:txBody>
          <a:bodyPr wrap="square" rtlCol="0">
            <a:spAutoFit/>
          </a:bodyPr>
          <a:lstStyle/>
          <a:p>
            <a:r>
              <a:rPr lang="en-US" dirty="0">
                <a:latin typeface="Calibri" panose="020F0502020204030204" pitchFamily="34" charset="0"/>
                <a:cs typeface="Calibri" panose="020F0502020204030204" pitchFamily="34" charset="0"/>
              </a:rPr>
              <a:t>“</a:t>
            </a:r>
            <a:r>
              <a:rPr lang="en-US" b="1" dirty="0">
                <a:latin typeface="Calibri" panose="020F0502020204030204" pitchFamily="34" charset="0"/>
                <a:cs typeface="Calibri" panose="020F0502020204030204" pitchFamily="34" charset="0"/>
              </a:rPr>
              <a:t>Components</a:t>
            </a:r>
            <a:r>
              <a:rPr lang="en-US" dirty="0">
                <a:latin typeface="Calibri" panose="020F0502020204030204" pitchFamily="34" charset="0"/>
                <a:cs typeface="Calibri" panose="020F0502020204030204" pitchFamily="34" charset="0"/>
              </a:rPr>
              <a:t>” =      </a:t>
            </a:r>
            <a:r>
              <a:rPr lang="en-US" sz="2000" dirty="0">
                <a:solidFill>
                  <a:srgbClr val="000000"/>
                </a:solidFill>
                <a:latin typeface="Wingdings 2" charset="0"/>
                <a:ea typeface="ＭＳ Ｐゴシック" charset="0"/>
              </a:rPr>
              <a:t>R</a:t>
            </a:r>
            <a:r>
              <a:rPr lang="en-US" sz="2000" dirty="0">
                <a:solidFill>
                  <a:srgbClr val="000000"/>
                </a:solidFill>
                <a:ea typeface="ＭＳ Ｐゴシック" charset="0"/>
              </a:rPr>
              <a:t> </a:t>
            </a:r>
            <a:r>
              <a:rPr lang="en-US" dirty="0">
                <a:solidFill>
                  <a:srgbClr val="000000"/>
                </a:solidFill>
                <a:latin typeface="Calibri" panose="020F0502020204030204" pitchFamily="34" charset="0"/>
                <a:ea typeface="ＭＳ Ｐゴシック" charset="0"/>
                <a:cs typeface="Calibri" panose="020F0502020204030204" pitchFamily="34" charset="0"/>
              </a:rPr>
              <a:t>Libraries</a:t>
            </a:r>
            <a:r>
              <a:rPr lang="en-US" sz="2000" dirty="0">
                <a:solidFill>
                  <a:srgbClr val="000000"/>
                </a:solidFill>
                <a:latin typeface="Comic Sans MS" charset="0"/>
                <a:ea typeface="ＭＳ Ｐゴシック" charset="0"/>
              </a:rPr>
              <a:t> </a:t>
            </a:r>
            <a:r>
              <a:rPr lang="en-US" sz="2000" dirty="0">
                <a:solidFill>
                  <a:srgbClr val="000000"/>
                </a:solidFill>
                <a:ea typeface="ＭＳ Ｐゴシック" charset="0"/>
              </a:rPr>
              <a:t>        </a:t>
            </a:r>
            <a:r>
              <a:rPr lang="en-US" sz="2000" dirty="0">
                <a:solidFill>
                  <a:srgbClr val="000000"/>
                </a:solidFill>
                <a:latin typeface="Wingdings 2" charset="0"/>
                <a:ea typeface="ＭＳ Ｐゴシック" charset="0"/>
              </a:rPr>
              <a:t>R</a:t>
            </a:r>
            <a:r>
              <a:rPr lang="en-US" sz="2000" dirty="0">
                <a:solidFill>
                  <a:srgbClr val="000000"/>
                </a:solidFill>
                <a:ea typeface="ＭＳ Ｐゴシック" charset="0"/>
              </a:rPr>
              <a:t> </a:t>
            </a:r>
            <a:r>
              <a:rPr lang="en-US" dirty="0">
                <a:solidFill>
                  <a:srgbClr val="000000"/>
                </a:solidFill>
                <a:latin typeface="Calibri" panose="020F0502020204030204" pitchFamily="34" charset="0"/>
                <a:ea typeface="ＭＳ Ｐゴシック" charset="0"/>
                <a:cs typeface="Calibri" panose="020F0502020204030204" pitchFamily="34" charset="0"/>
              </a:rPr>
              <a:t>Software Quality Tools</a:t>
            </a:r>
            <a:r>
              <a:rPr lang="en-US" dirty="0">
                <a:latin typeface="Calibri" panose="020F0502020204030204" pitchFamily="34" charset="0"/>
                <a:cs typeface="Calibri" panose="020F0502020204030204" pitchFamily="34" charset="0"/>
              </a:rPr>
              <a:t> </a:t>
            </a:r>
          </a:p>
          <a:p>
            <a:endParaRPr lang="en-US" sz="1000" dirty="0">
              <a:latin typeface="Calibri" panose="020F0502020204030204" pitchFamily="34" charset="0"/>
              <a:cs typeface="Calibri" panose="020F0502020204030204" pitchFamily="34" charset="0"/>
            </a:endParaRPr>
          </a:p>
          <a:p>
            <a:r>
              <a:rPr lang="en-US" sz="2000" dirty="0">
                <a:solidFill>
                  <a:srgbClr val="000000"/>
                </a:solidFill>
                <a:latin typeface="Wingdings 2" charset="0"/>
                <a:ea typeface="ＭＳ Ｐゴシック" charset="0"/>
              </a:rPr>
              <a:t>			  R</a:t>
            </a:r>
            <a:r>
              <a:rPr lang="en-US" sz="2000" dirty="0">
                <a:solidFill>
                  <a:srgbClr val="000000"/>
                </a:solidFill>
                <a:ea typeface="ＭＳ Ｐゴシック" charset="0"/>
              </a:rPr>
              <a:t> </a:t>
            </a:r>
            <a:r>
              <a:rPr lang="en-US" dirty="0">
                <a:solidFill>
                  <a:srgbClr val="000000"/>
                </a:solidFill>
                <a:latin typeface="Calibri" panose="020F0502020204030204" pitchFamily="34" charset="0"/>
                <a:ea typeface="ＭＳ Ｐゴシック" charset="0"/>
                <a:cs typeface="Calibri" panose="020F0502020204030204" pitchFamily="34" charset="0"/>
              </a:rPr>
              <a:t>Interfaces</a:t>
            </a:r>
            <a:r>
              <a:rPr lang="en-US" sz="2000" dirty="0">
                <a:solidFill>
                  <a:srgbClr val="000000"/>
                </a:solidFill>
                <a:latin typeface="Comic Sans MS" charset="0"/>
                <a:ea typeface="ＭＳ Ｐゴシック" charset="0"/>
              </a:rPr>
              <a:t>   </a:t>
            </a:r>
            <a:r>
              <a:rPr lang="en-US" sz="2000" dirty="0">
                <a:solidFill>
                  <a:srgbClr val="000000"/>
                </a:solidFill>
                <a:ea typeface="ＭＳ Ｐゴシック" charset="0"/>
              </a:rPr>
              <a:t>    </a:t>
            </a:r>
            <a:r>
              <a:rPr lang="en-US" sz="2000" dirty="0">
                <a:solidFill>
                  <a:srgbClr val="000000"/>
                </a:solidFill>
                <a:latin typeface="Wingdings 2" charset="0"/>
                <a:ea typeface="ＭＳ Ｐゴシック" charset="0"/>
              </a:rPr>
              <a:t>R</a:t>
            </a:r>
            <a:r>
              <a:rPr lang="en-US" sz="2000" dirty="0">
                <a:solidFill>
                  <a:srgbClr val="000000"/>
                </a:solidFill>
                <a:ea typeface="ＭＳ Ｐゴシック" charset="0"/>
              </a:rPr>
              <a:t> </a:t>
            </a:r>
            <a:r>
              <a:rPr lang="en-US" dirty="0">
                <a:solidFill>
                  <a:srgbClr val="000000"/>
                </a:solidFill>
                <a:latin typeface="Calibri" panose="020F0502020204030204" pitchFamily="34" charset="0"/>
                <a:ea typeface="ＭＳ Ｐゴシック" charset="0"/>
                <a:cs typeface="Calibri" panose="020F0502020204030204" pitchFamily="34" charset="0"/>
              </a:rPr>
              <a:t>Demonstration Applications</a:t>
            </a:r>
            <a:endParaRPr lang="en-US" dirty="0">
              <a:latin typeface="Calibri" panose="020F0502020204030204" pitchFamily="34" charset="0"/>
              <a:cs typeface="Calibri" panose="020F0502020204030204" pitchFamily="34" charset="0"/>
            </a:endParaRPr>
          </a:p>
        </p:txBody>
      </p:sp>
      <p:sp>
        <p:nvSpPr>
          <p:cNvPr id="23" name="TextBox 22">
            <a:extLst>
              <a:ext uri="{FF2B5EF4-FFF2-40B4-BE49-F238E27FC236}">
                <a16:creationId xmlns:a16="http://schemas.microsoft.com/office/drawing/2014/main" id="{EFAC2308-1393-4924-825F-EC8DAB0D2E42}"/>
              </a:ext>
            </a:extLst>
          </p:cNvPr>
          <p:cNvSpPr txBox="1"/>
          <p:nvPr/>
        </p:nvSpPr>
        <p:spPr>
          <a:xfrm>
            <a:off x="37548" y="4125685"/>
            <a:ext cx="3270664" cy="369332"/>
          </a:xfrm>
          <a:prstGeom prst="rect">
            <a:avLst/>
          </a:prstGeom>
          <a:solidFill>
            <a:schemeClr val="bg1"/>
          </a:solidFill>
        </p:spPr>
        <p:txBody>
          <a:bodyPr wrap="square" rtlCol="0">
            <a:spAutoFit/>
          </a:bodyPr>
          <a:lstStyle/>
          <a:p>
            <a:pPr marL="285750" indent="-285750">
              <a:buFont typeface="Arial" panose="020B0604020202020204" pitchFamily="34" charset="0"/>
              <a:buChar char="•"/>
            </a:pPr>
            <a:r>
              <a:rPr lang="en-US" b="1" i="1" u="sng" dirty="0">
                <a:latin typeface="Calibri" panose="020F0502020204030204" pitchFamily="34" charset="0"/>
                <a:cs typeface="Calibri" panose="020F0502020204030204" pitchFamily="34" charset="0"/>
              </a:rPr>
              <a:t>Business strategy</a:t>
            </a:r>
            <a:r>
              <a:rPr lang="en-US" b="1" i="1" dirty="0">
                <a:latin typeface="Calibri" panose="020F0502020204030204" pitchFamily="34" charset="0"/>
                <a:cs typeface="Calibri" panose="020F0502020204030204" pitchFamily="34" charset="0"/>
              </a:rPr>
              <a:t>:</a:t>
            </a:r>
          </a:p>
        </p:txBody>
      </p:sp>
      <p:sp>
        <p:nvSpPr>
          <p:cNvPr id="8" name="TextShape 1">
            <a:extLst>
              <a:ext uri="{FF2B5EF4-FFF2-40B4-BE49-F238E27FC236}">
                <a16:creationId xmlns:a16="http://schemas.microsoft.com/office/drawing/2014/main" id="{52237A77-8CF5-4400-BFFE-5B31AC3B1F8C}"/>
              </a:ext>
            </a:extLst>
          </p:cNvPr>
          <p:cNvSpPr txBox="1"/>
          <p:nvPr/>
        </p:nvSpPr>
        <p:spPr>
          <a:xfrm>
            <a:off x="254856" y="-142240"/>
            <a:ext cx="8788505" cy="1146027"/>
          </a:xfrm>
          <a:prstGeom prst="rect">
            <a:avLst/>
          </a:prstGeom>
          <a:solidFill>
            <a:schemeClr val="bg1"/>
          </a:solidFill>
          <a:ln>
            <a:noFill/>
          </a:ln>
        </p:spPr>
        <p:txBody>
          <a:bodyPr lIns="0" tIns="0" rIns="0" bIns="0" anchor="ctr"/>
          <a:lstStyle/>
          <a:p>
            <a:r>
              <a:rPr lang="en-US" sz="3200" dirty="0" err="1">
                <a:latin typeface="Calibri"/>
              </a:rPr>
              <a:t>AgileComponents</a:t>
            </a:r>
            <a:r>
              <a:rPr lang="en-US" sz="3200" dirty="0">
                <a:latin typeface="Calibri"/>
              </a:rPr>
              <a:t>: a PDE code strategy</a:t>
            </a:r>
            <a:endParaRPr sz="3200" dirty="0"/>
          </a:p>
        </p:txBody>
      </p:sp>
      <p:pic>
        <p:nvPicPr>
          <p:cNvPr id="10" name="Picture 9">
            <a:extLst>
              <a:ext uri="{FF2B5EF4-FFF2-40B4-BE49-F238E27FC236}">
                <a16:creationId xmlns:a16="http://schemas.microsoft.com/office/drawing/2014/main" id="{92F30B99-548A-439F-858F-891336CD102D}"/>
              </a:ext>
            </a:extLst>
          </p:cNvPr>
          <p:cNvPicPr>
            <a:picLocks noChangeAspect="1"/>
          </p:cNvPicPr>
          <p:nvPr/>
        </p:nvPicPr>
        <p:blipFill>
          <a:blip r:embed="rId2"/>
          <a:stretch>
            <a:fillRect/>
          </a:stretch>
        </p:blipFill>
        <p:spPr>
          <a:xfrm>
            <a:off x="7089264" y="543290"/>
            <a:ext cx="1954098" cy="2549097"/>
          </a:xfrm>
          <a:prstGeom prst="rect">
            <a:avLst/>
          </a:prstGeom>
        </p:spPr>
      </p:pic>
      <p:sp>
        <p:nvSpPr>
          <p:cNvPr id="4" name="Rectangle 8">
            <a:extLst>
              <a:ext uri="{FF2B5EF4-FFF2-40B4-BE49-F238E27FC236}">
                <a16:creationId xmlns:a16="http://schemas.microsoft.com/office/drawing/2014/main" id="{E651D7F3-4138-4A97-9177-174E05DCE2A6}"/>
              </a:ext>
            </a:extLst>
          </p:cNvPr>
          <p:cNvSpPr>
            <a:spLocks noChangeArrowheads="1"/>
          </p:cNvSpPr>
          <p:nvPr/>
        </p:nvSpPr>
        <p:spPr bwMode="auto">
          <a:xfrm>
            <a:off x="162560" y="871753"/>
            <a:ext cx="6878320" cy="707886"/>
          </a:xfrm>
          <a:prstGeom prst="rect">
            <a:avLst/>
          </a:prstGeom>
          <a:solidFill>
            <a:srgbClr val="CCFFCC"/>
          </a:solidFill>
          <a:ln w="9525">
            <a:solidFill>
              <a:schemeClr val="bg1"/>
            </a:solidFill>
            <a:miter lim="800000"/>
            <a:headEnd/>
            <a:tailEnd/>
          </a:ln>
          <a:effectLst/>
          <a:extLst>
            <a:ext uri="{909E8E84-426E-40dd-AFC4-6F175D3DCCD1}">
              <a14:hiddenFill xmlns="" xmlns:a14="http://schemas.microsoft.com/office/drawing/2010/main">
                <a:solidFill>
                  <a:schemeClr val="accent1"/>
                </a:solidFill>
              </a14:hiddenFill>
            </a:ext>
            <a:ext uri="{AF507438-7753-43e0-B8FC-AC1667EBCBE1}">
              <a14:hiddenEffects xmlns="" xmlns:a14="http://schemas.microsoft.com/office/drawing/2010/main">
                <a:effectLst>
                  <a:outerShdw blurRad="63500" dist="38099" dir="2700000" algn="ctr" rotWithShape="0">
                    <a:schemeClr val="bg2">
                      <a:alpha val="74998"/>
                    </a:schemeClr>
                  </a:outerShdw>
                </a:effectLst>
              </a14:hiddenEffects>
            </a:ext>
          </a:extLst>
        </p:spPr>
        <p:txBody>
          <a:bodyPr wrap="square">
            <a:spAutoFit/>
          </a:bodyPr>
          <a:lstStyle/>
          <a:p>
            <a:pPr algn="ctr"/>
            <a:r>
              <a:rPr lang="en-US" sz="2000" b="1" i="1" u="sng" dirty="0">
                <a:solidFill>
                  <a:srgbClr val="000000"/>
                </a:solidFill>
                <a:latin typeface="Calibri" panose="020F0502020204030204" pitchFamily="34" charset="0"/>
                <a:ea typeface="ＭＳ Ｐゴシック" charset="0"/>
                <a:cs typeface="Calibri" panose="020F0502020204030204" pitchFamily="34" charset="0"/>
              </a:rPr>
              <a:t>Strategic Goal:</a:t>
            </a:r>
            <a:r>
              <a:rPr lang="en-US" sz="2000" b="1" i="1" dirty="0">
                <a:solidFill>
                  <a:srgbClr val="000000"/>
                </a:solidFill>
                <a:latin typeface="Calibri" panose="020F0502020204030204" pitchFamily="34" charset="0"/>
                <a:ea typeface="ＭＳ Ｐゴシック" charset="0"/>
                <a:cs typeface="Calibri" panose="020F0502020204030204" pitchFamily="34" charset="0"/>
              </a:rPr>
              <a:t> </a:t>
            </a:r>
            <a:r>
              <a:rPr lang="en-US" sz="2000" dirty="0">
                <a:solidFill>
                  <a:srgbClr val="000000"/>
                </a:solidFill>
                <a:latin typeface="Calibri" panose="020F0502020204030204" pitchFamily="34" charset="0"/>
                <a:ea typeface="ＭＳ Ｐゴシック" charset="0"/>
                <a:cs typeface="Calibri" panose="020F0502020204030204" pitchFamily="34" charset="0"/>
              </a:rPr>
              <a:t>To enable the </a:t>
            </a:r>
            <a:r>
              <a:rPr lang="en-US" sz="2000" b="1" dirty="0">
                <a:solidFill>
                  <a:srgbClr val="FF0000"/>
                </a:solidFill>
                <a:latin typeface="Calibri" panose="020F0502020204030204" pitchFamily="34" charset="0"/>
                <a:ea typeface="ＭＳ Ｐゴシック" charset="0"/>
                <a:cs typeface="Calibri" panose="020F0502020204030204" pitchFamily="34" charset="0"/>
              </a:rPr>
              <a:t>rapid</a:t>
            </a:r>
            <a:r>
              <a:rPr lang="en-US" sz="2000" dirty="0">
                <a:solidFill>
                  <a:srgbClr val="000000"/>
                </a:solidFill>
                <a:latin typeface="Calibri" panose="020F0502020204030204" pitchFamily="34" charset="0"/>
                <a:ea typeface="ＭＳ Ｐゴシック" charset="0"/>
                <a:cs typeface="Calibri" panose="020F0502020204030204" pitchFamily="34" charset="0"/>
              </a:rPr>
              <a:t> development of new </a:t>
            </a:r>
            <a:r>
              <a:rPr lang="en-US" sz="2000" b="1" dirty="0">
                <a:solidFill>
                  <a:srgbClr val="FF0000"/>
                </a:solidFill>
                <a:latin typeface="Calibri" panose="020F0502020204030204" pitchFamily="34" charset="0"/>
                <a:ea typeface="ＭＳ Ｐゴシック" charset="0"/>
                <a:cs typeface="Calibri" panose="020F0502020204030204" pitchFamily="34" charset="0"/>
              </a:rPr>
              <a:t>production</a:t>
            </a:r>
            <a:r>
              <a:rPr lang="en-US" sz="2000" dirty="0">
                <a:solidFill>
                  <a:srgbClr val="000000"/>
                </a:solidFill>
                <a:latin typeface="Calibri" panose="020F0502020204030204" pitchFamily="34" charset="0"/>
                <a:ea typeface="ＭＳ Ｐゴシック" charset="0"/>
                <a:cs typeface="Calibri" panose="020F0502020204030204" pitchFamily="34" charset="0"/>
              </a:rPr>
              <a:t> codes embedded with</a:t>
            </a:r>
            <a:r>
              <a:rPr lang="en-US" sz="2000" dirty="0">
                <a:solidFill>
                  <a:srgbClr val="FF0000"/>
                </a:solidFill>
                <a:latin typeface="Calibri" panose="020F0502020204030204" pitchFamily="34" charset="0"/>
                <a:ea typeface="ＭＳ Ｐゴシック" charset="0"/>
                <a:cs typeface="Calibri" panose="020F0502020204030204" pitchFamily="34" charset="0"/>
              </a:rPr>
              <a:t> </a:t>
            </a:r>
            <a:r>
              <a:rPr lang="en-US" sz="2000" b="1" dirty="0">
                <a:solidFill>
                  <a:srgbClr val="FF0000"/>
                </a:solidFill>
                <a:latin typeface="Calibri" panose="020F0502020204030204" pitchFamily="34" charset="0"/>
                <a:ea typeface="ＭＳ Ｐゴシック" charset="0"/>
                <a:cs typeface="Calibri" panose="020F0502020204030204" pitchFamily="34" charset="0"/>
              </a:rPr>
              <a:t>transformational</a:t>
            </a:r>
            <a:r>
              <a:rPr lang="en-US" sz="2000" dirty="0">
                <a:solidFill>
                  <a:srgbClr val="000000"/>
                </a:solidFill>
                <a:latin typeface="Calibri" panose="020F0502020204030204" pitchFamily="34" charset="0"/>
                <a:ea typeface="ＭＳ Ｐゴシック" charset="0"/>
                <a:cs typeface="Calibri" panose="020F0502020204030204" pitchFamily="34" charset="0"/>
              </a:rPr>
              <a:t> capabilities.</a:t>
            </a:r>
          </a:p>
        </p:txBody>
      </p:sp>
    </p:spTree>
    <p:extLst>
      <p:ext uri="{BB962C8B-B14F-4D97-AF65-F5344CB8AC3E}">
        <p14:creationId xmlns:p14="http://schemas.microsoft.com/office/powerpoint/2010/main" val="3946513037"/>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 name="TextBox 8">
            <a:extLst>
              <a:ext uri="{FF2B5EF4-FFF2-40B4-BE49-F238E27FC236}">
                <a16:creationId xmlns:a16="http://schemas.microsoft.com/office/drawing/2014/main" id="{8C115EC9-E662-460F-9389-1AC555274FDA}"/>
              </a:ext>
            </a:extLst>
          </p:cNvPr>
          <p:cNvSpPr txBox="1"/>
          <p:nvPr/>
        </p:nvSpPr>
        <p:spPr>
          <a:xfrm>
            <a:off x="518160" y="3170253"/>
            <a:ext cx="6918960" cy="861774"/>
          </a:xfrm>
          <a:prstGeom prst="rect">
            <a:avLst/>
          </a:prstGeom>
          <a:noFill/>
          <a:ln>
            <a:solidFill>
              <a:schemeClr val="tx1"/>
            </a:solidFill>
          </a:ln>
        </p:spPr>
        <p:txBody>
          <a:bodyPr wrap="square" rtlCol="0">
            <a:spAutoFit/>
          </a:bodyPr>
          <a:lstStyle/>
          <a:p>
            <a:r>
              <a:rPr lang="en-US" dirty="0">
                <a:latin typeface="Calibri" panose="020F0502020204030204" pitchFamily="34" charset="0"/>
                <a:cs typeface="Calibri" panose="020F0502020204030204" pitchFamily="34" charset="0"/>
              </a:rPr>
              <a:t>“</a:t>
            </a:r>
            <a:r>
              <a:rPr lang="en-US" b="1" dirty="0">
                <a:latin typeface="Calibri" panose="020F0502020204030204" pitchFamily="34" charset="0"/>
                <a:cs typeface="Calibri" panose="020F0502020204030204" pitchFamily="34" charset="0"/>
              </a:rPr>
              <a:t>Components</a:t>
            </a:r>
            <a:r>
              <a:rPr lang="en-US" dirty="0">
                <a:latin typeface="Calibri" panose="020F0502020204030204" pitchFamily="34" charset="0"/>
                <a:cs typeface="Calibri" panose="020F0502020204030204" pitchFamily="34" charset="0"/>
              </a:rPr>
              <a:t>” =      </a:t>
            </a:r>
            <a:r>
              <a:rPr lang="en-US" sz="2000" dirty="0">
                <a:solidFill>
                  <a:srgbClr val="000000"/>
                </a:solidFill>
                <a:latin typeface="Wingdings 2" charset="0"/>
                <a:ea typeface="ＭＳ Ｐゴシック" charset="0"/>
              </a:rPr>
              <a:t>R</a:t>
            </a:r>
            <a:r>
              <a:rPr lang="en-US" sz="2000" dirty="0">
                <a:solidFill>
                  <a:srgbClr val="000000"/>
                </a:solidFill>
                <a:ea typeface="ＭＳ Ｐゴシック" charset="0"/>
              </a:rPr>
              <a:t> </a:t>
            </a:r>
            <a:r>
              <a:rPr lang="en-US" dirty="0">
                <a:solidFill>
                  <a:srgbClr val="000000"/>
                </a:solidFill>
                <a:latin typeface="Calibri" panose="020F0502020204030204" pitchFamily="34" charset="0"/>
                <a:ea typeface="ＭＳ Ｐゴシック" charset="0"/>
                <a:cs typeface="Calibri" panose="020F0502020204030204" pitchFamily="34" charset="0"/>
              </a:rPr>
              <a:t>Libraries</a:t>
            </a:r>
            <a:r>
              <a:rPr lang="en-US" sz="2000" dirty="0">
                <a:solidFill>
                  <a:srgbClr val="000000"/>
                </a:solidFill>
                <a:latin typeface="Comic Sans MS" charset="0"/>
                <a:ea typeface="ＭＳ Ｐゴシック" charset="0"/>
              </a:rPr>
              <a:t> </a:t>
            </a:r>
            <a:r>
              <a:rPr lang="en-US" sz="2000" dirty="0">
                <a:solidFill>
                  <a:srgbClr val="000000"/>
                </a:solidFill>
                <a:ea typeface="ＭＳ Ｐゴシック" charset="0"/>
              </a:rPr>
              <a:t>        </a:t>
            </a:r>
            <a:r>
              <a:rPr lang="en-US" sz="2000" dirty="0">
                <a:solidFill>
                  <a:srgbClr val="000000"/>
                </a:solidFill>
                <a:latin typeface="Wingdings 2" charset="0"/>
                <a:ea typeface="ＭＳ Ｐゴシック" charset="0"/>
              </a:rPr>
              <a:t>R</a:t>
            </a:r>
            <a:r>
              <a:rPr lang="en-US" sz="2000" dirty="0">
                <a:solidFill>
                  <a:srgbClr val="000000"/>
                </a:solidFill>
                <a:ea typeface="ＭＳ Ｐゴシック" charset="0"/>
              </a:rPr>
              <a:t> </a:t>
            </a:r>
            <a:r>
              <a:rPr lang="en-US" dirty="0">
                <a:solidFill>
                  <a:srgbClr val="000000"/>
                </a:solidFill>
                <a:latin typeface="Calibri" panose="020F0502020204030204" pitchFamily="34" charset="0"/>
                <a:ea typeface="ＭＳ Ｐゴシック" charset="0"/>
                <a:cs typeface="Calibri" panose="020F0502020204030204" pitchFamily="34" charset="0"/>
              </a:rPr>
              <a:t>Software Quality Tools</a:t>
            </a:r>
            <a:r>
              <a:rPr lang="en-US" dirty="0">
                <a:latin typeface="Calibri" panose="020F0502020204030204" pitchFamily="34" charset="0"/>
                <a:cs typeface="Calibri" panose="020F0502020204030204" pitchFamily="34" charset="0"/>
              </a:rPr>
              <a:t> </a:t>
            </a:r>
          </a:p>
          <a:p>
            <a:endParaRPr lang="en-US" sz="1000" dirty="0">
              <a:latin typeface="Calibri" panose="020F0502020204030204" pitchFamily="34" charset="0"/>
              <a:cs typeface="Calibri" panose="020F0502020204030204" pitchFamily="34" charset="0"/>
            </a:endParaRPr>
          </a:p>
          <a:p>
            <a:r>
              <a:rPr lang="en-US" sz="2000" dirty="0">
                <a:solidFill>
                  <a:srgbClr val="000000"/>
                </a:solidFill>
                <a:latin typeface="Wingdings 2" charset="0"/>
                <a:ea typeface="ＭＳ Ｐゴシック" charset="0"/>
              </a:rPr>
              <a:t>			  R</a:t>
            </a:r>
            <a:r>
              <a:rPr lang="en-US" sz="2000" dirty="0">
                <a:solidFill>
                  <a:srgbClr val="000000"/>
                </a:solidFill>
                <a:ea typeface="ＭＳ Ｐゴシック" charset="0"/>
              </a:rPr>
              <a:t> </a:t>
            </a:r>
            <a:r>
              <a:rPr lang="en-US" dirty="0">
                <a:solidFill>
                  <a:srgbClr val="000000"/>
                </a:solidFill>
                <a:latin typeface="Calibri" panose="020F0502020204030204" pitchFamily="34" charset="0"/>
                <a:ea typeface="ＭＳ Ｐゴシック" charset="0"/>
                <a:cs typeface="Calibri" panose="020F0502020204030204" pitchFamily="34" charset="0"/>
              </a:rPr>
              <a:t>Interfaces</a:t>
            </a:r>
            <a:r>
              <a:rPr lang="en-US" sz="2000" dirty="0">
                <a:solidFill>
                  <a:srgbClr val="000000"/>
                </a:solidFill>
                <a:latin typeface="Comic Sans MS" charset="0"/>
                <a:ea typeface="ＭＳ Ｐゴシック" charset="0"/>
              </a:rPr>
              <a:t>   </a:t>
            </a:r>
            <a:r>
              <a:rPr lang="en-US" sz="2000" dirty="0">
                <a:solidFill>
                  <a:srgbClr val="000000"/>
                </a:solidFill>
                <a:ea typeface="ＭＳ Ｐゴシック" charset="0"/>
              </a:rPr>
              <a:t>    </a:t>
            </a:r>
            <a:r>
              <a:rPr lang="en-US" sz="2000" dirty="0">
                <a:solidFill>
                  <a:srgbClr val="000000"/>
                </a:solidFill>
                <a:latin typeface="Wingdings 2" charset="0"/>
                <a:ea typeface="ＭＳ Ｐゴシック" charset="0"/>
              </a:rPr>
              <a:t>R</a:t>
            </a:r>
            <a:r>
              <a:rPr lang="en-US" sz="2000" dirty="0">
                <a:solidFill>
                  <a:srgbClr val="000000"/>
                </a:solidFill>
                <a:ea typeface="ＭＳ Ｐゴシック" charset="0"/>
              </a:rPr>
              <a:t> </a:t>
            </a:r>
            <a:r>
              <a:rPr lang="en-US" dirty="0">
                <a:solidFill>
                  <a:srgbClr val="000000"/>
                </a:solidFill>
                <a:latin typeface="Calibri" panose="020F0502020204030204" pitchFamily="34" charset="0"/>
                <a:ea typeface="ＭＳ Ｐゴシック" charset="0"/>
                <a:cs typeface="Calibri" panose="020F0502020204030204" pitchFamily="34" charset="0"/>
              </a:rPr>
              <a:t>Demonstration Applications</a:t>
            </a:r>
            <a:endParaRPr lang="en-US" dirty="0">
              <a:latin typeface="Calibri" panose="020F0502020204030204" pitchFamily="34" charset="0"/>
              <a:cs typeface="Calibri" panose="020F0502020204030204" pitchFamily="34" charset="0"/>
            </a:endParaRPr>
          </a:p>
        </p:txBody>
      </p:sp>
      <p:sp>
        <p:nvSpPr>
          <p:cNvPr id="23" name="TextBox 22">
            <a:extLst>
              <a:ext uri="{FF2B5EF4-FFF2-40B4-BE49-F238E27FC236}">
                <a16:creationId xmlns:a16="http://schemas.microsoft.com/office/drawing/2014/main" id="{EFAC2308-1393-4924-825F-EC8DAB0D2E42}"/>
              </a:ext>
            </a:extLst>
          </p:cNvPr>
          <p:cNvSpPr txBox="1"/>
          <p:nvPr/>
        </p:nvSpPr>
        <p:spPr>
          <a:xfrm>
            <a:off x="37548" y="4125685"/>
            <a:ext cx="3270664" cy="369332"/>
          </a:xfrm>
          <a:prstGeom prst="rect">
            <a:avLst/>
          </a:prstGeom>
          <a:solidFill>
            <a:schemeClr val="bg1"/>
          </a:solidFill>
        </p:spPr>
        <p:txBody>
          <a:bodyPr wrap="square" rtlCol="0">
            <a:spAutoFit/>
          </a:bodyPr>
          <a:lstStyle/>
          <a:p>
            <a:pPr marL="285750" indent="-285750">
              <a:buFont typeface="Arial" panose="020B0604020202020204" pitchFamily="34" charset="0"/>
              <a:buChar char="•"/>
            </a:pPr>
            <a:r>
              <a:rPr lang="en-US" b="1" i="1" u="sng" dirty="0">
                <a:latin typeface="Calibri" panose="020F0502020204030204" pitchFamily="34" charset="0"/>
                <a:cs typeface="Calibri" panose="020F0502020204030204" pitchFamily="34" charset="0"/>
              </a:rPr>
              <a:t>Business strategy</a:t>
            </a:r>
            <a:r>
              <a:rPr lang="en-US" b="1" i="1" dirty="0">
                <a:latin typeface="Calibri" panose="020F0502020204030204" pitchFamily="34" charset="0"/>
                <a:cs typeface="Calibri" panose="020F0502020204030204" pitchFamily="34" charset="0"/>
              </a:rPr>
              <a:t>:</a:t>
            </a:r>
          </a:p>
        </p:txBody>
      </p:sp>
      <p:sp>
        <p:nvSpPr>
          <p:cNvPr id="24" name="TextBox 23">
            <a:extLst>
              <a:ext uri="{FF2B5EF4-FFF2-40B4-BE49-F238E27FC236}">
                <a16:creationId xmlns:a16="http://schemas.microsoft.com/office/drawing/2014/main" id="{47161676-A568-4D01-A397-17B2F5BCA643}"/>
              </a:ext>
            </a:extLst>
          </p:cNvPr>
          <p:cNvSpPr txBox="1"/>
          <p:nvPr/>
        </p:nvSpPr>
        <p:spPr>
          <a:xfrm>
            <a:off x="1640840" y="5332450"/>
            <a:ext cx="3027680" cy="369332"/>
          </a:xfrm>
          <a:prstGeom prst="rect">
            <a:avLst/>
          </a:prstGeom>
          <a:solidFill>
            <a:srgbClr val="C2E1EC"/>
          </a:solidFill>
          <a:ln>
            <a:solidFill>
              <a:schemeClr val="tx1"/>
            </a:solidFill>
          </a:ln>
        </p:spPr>
        <p:txBody>
          <a:bodyPr wrap="square" rtlCol="0">
            <a:spAutoFit/>
          </a:bodyPr>
          <a:lstStyle/>
          <a:p>
            <a:pPr algn="ctr"/>
            <a:r>
              <a:rPr lang="en-US" dirty="0">
                <a:latin typeface="Calibri" panose="020F0502020204030204" pitchFamily="34" charset="0"/>
                <a:cs typeface="Calibri" panose="020F0502020204030204" pitchFamily="34" charset="0"/>
              </a:rPr>
              <a:t>Base of Software Components</a:t>
            </a:r>
          </a:p>
        </p:txBody>
      </p:sp>
      <p:pic>
        <p:nvPicPr>
          <p:cNvPr id="39" name="Picture 38">
            <a:extLst>
              <a:ext uri="{FF2B5EF4-FFF2-40B4-BE49-F238E27FC236}">
                <a16:creationId xmlns:a16="http://schemas.microsoft.com/office/drawing/2014/main" id="{3540E769-F1FB-4464-9381-1FBEFC8B3B58}"/>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1827969" y="5854863"/>
            <a:ext cx="1018518" cy="343630"/>
          </a:xfrm>
          <a:prstGeom prst="rect">
            <a:avLst/>
          </a:prstGeom>
        </p:spPr>
      </p:pic>
      <p:pic>
        <p:nvPicPr>
          <p:cNvPr id="40" name="Picture 39">
            <a:extLst>
              <a:ext uri="{FF2B5EF4-FFF2-40B4-BE49-F238E27FC236}">
                <a16:creationId xmlns:a16="http://schemas.microsoft.com/office/drawing/2014/main" id="{52CDE975-3DED-41F6-977E-F55CA21DA2FF}"/>
              </a:ext>
            </a:extLst>
          </p:cNvPr>
          <p:cNvPicPr>
            <a:picLocks noChangeAspect="1"/>
          </p:cNvPicPr>
          <p:nvPr/>
        </p:nvPicPr>
        <p:blipFill>
          <a:blip r:embed="rId3"/>
          <a:stretch>
            <a:fillRect/>
          </a:stretch>
        </p:blipFill>
        <p:spPr>
          <a:xfrm>
            <a:off x="1971040" y="4711798"/>
            <a:ext cx="875447" cy="512299"/>
          </a:xfrm>
          <a:prstGeom prst="rect">
            <a:avLst/>
          </a:prstGeom>
        </p:spPr>
      </p:pic>
      <p:pic>
        <p:nvPicPr>
          <p:cNvPr id="41" name="Picture 20" descr="trilinos_over">
            <a:extLst>
              <a:ext uri="{FF2B5EF4-FFF2-40B4-BE49-F238E27FC236}">
                <a16:creationId xmlns:a16="http://schemas.microsoft.com/office/drawing/2014/main" id="{802A30AD-F1A1-4192-B554-BDDAC03CC8CC}"/>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99514" y="4758093"/>
            <a:ext cx="873909" cy="488299"/>
          </a:xfrm>
          <a:prstGeom prst="rect">
            <a:avLst/>
          </a:prstGeom>
          <a:noFill/>
          <a:ln w="9525">
            <a:solidFill>
              <a:schemeClr val="bg1"/>
            </a:solidFill>
            <a:miter lim="800000"/>
            <a:headEnd/>
            <a:tailEnd/>
          </a:ln>
          <a:extLst>
            <a:ext uri="{909E8E84-426E-40DD-AFC4-6F175D3DCCD1}">
              <a14:hiddenFill xmlns:a14="http://schemas.microsoft.com/office/drawing/2010/main">
                <a:solidFill>
                  <a:srgbClr val="FFFFFF"/>
                </a:solidFill>
              </a14:hiddenFill>
            </a:ext>
          </a:extLst>
        </p:spPr>
      </p:pic>
      <p:pic>
        <p:nvPicPr>
          <p:cNvPr id="139" name="Picture 138">
            <a:extLst>
              <a:ext uri="{FF2B5EF4-FFF2-40B4-BE49-F238E27FC236}">
                <a16:creationId xmlns:a16="http://schemas.microsoft.com/office/drawing/2014/main" id="{38F2386A-8B43-4F1D-86A0-C104FA7AACCE}"/>
              </a:ext>
            </a:extLst>
          </p:cNvPr>
          <p:cNvPicPr>
            <a:picLocks noChangeAspect="1"/>
          </p:cNvPicPr>
          <p:nvPr/>
        </p:nvPicPr>
        <p:blipFill>
          <a:blip r:embed="rId5"/>
          <a:stretch>
            <a:fillRect/>
          </a:stretch>
        </p:blipFill>
        <p:spPr>
          <a:xfrm>
            <a:off x="812800" y="5515299"/>
            <a:ext cx="734418" cy="699294"/>
          </a:xfrm>
          <a:prstGeom prst="rect">
            <a:avLst/>
          </a:prstGeom>
        </p:spPr>
      </p:pic>
      <p:sp>
        <p:nvSpPr>
          <p:cNvPr id="13" name="TextBox 12">
            <a:extLst>
              <a:ext uri="{FF2B5EF4-FFF2-40B4-BE49-F238E27FC236}">
                <a16:creationId xmlns:a16="http://schemas.microsoft.com/office/drawing/2014/main" id="{D371C6C6-798C-4655-B483-D0A7A47F73CA}"/>
              </a:ext>
            </a:extLst>
          </p:cNvPr>
          <p:cNvSpPr txBox="1"/>
          <p:nvPr/>
        </p:nvSpPr>
        <p:spPr>
          <a:xfrm>
            <a:off x="69755" y="1748852"/>
            <a:ext cx="6971125" cy="1261884"/>
          </a:xfrm>
          <a:prstGeom prst="rect">
            <a:avLst/>
          </a:prstGeom>
          <a:noFill/>
        </p:spPr>
        <p:txBody>
          <a:bodyPr wrap="square" rtlCol="0">
            <a:spAutoFit/>
          </a:bodyPr>
          <a:lstStyle/>
          <a:p>
            <a:pPr marL="285750" indent="-285750">
              <a:buFont typeface="Arial" panose="020B0604020202020204" pitchFamily="34" charset="0"/>
              <a:buChar char="•"/>
            </a:pPr>
            <a:r>
              <a:rPr lang="en-US" b="1" i="1" u="sng" dirty="0">
                <a:latin typeface="Calibri" panose="020F0502020204030204" pitchFamily="34" charset="0"/>
                <a:cs typeface="Calibri" panose="020F0502020204030204" pitchFamily="34" charset="0"/>
              </a:rPr>
              <a:t>Technical strategy</a:t>
            </a:r>
            <a:r>
              <a:rPr lang="en-US" b="1" i="1" dirty="0">
                <a:latin typeface="Calibri" panose="020F0502020204030204" pitchFamily="34" charset="0"/>
                <a:cs typeface="Calibri" panose="020F0502020204030204" pitchFamily="34" charset="0"/>
              </a:rPr>
              <a:t>: </a:t>
            </a:r>
            <a:r>
              <a:rPr lang="en-US" dirty="0">
                <a:latin typeface="Calibri" panose="020F0502020204030204" pitchFamily="34" charset="0"/>
                <a:cs typeface="Calibri" panose="020F0502020204030204" pitchFamily="34" charset="0"/>
              </a:rPr>
              <a:t>projects create, use, and improve a common base of modular, independent-yet-interoperable, software </a:t>
            </a:r>
            <a:r>
              <a:rPr lang="en-US" b="1" dirty="0">
                <a:latin typeface="Calibri" panose="020F0502020204030204" pitchFamily="34" charset="0"/>
                <a:cs typeface="Calibri" panose="020F0502020204030204" pitchFamily="34" charset="0"/>
              </a:rPr>
              <a:t>components</a:t>
            </a:r>
          </a:p>
          <a:p>
            <a:pPr marL="285750" indent="-285750">
              <a:buFont typeface="Arial" panose="020B0604020202020204" pitchFamily="34" charset="0"/>
              <a:buChar char="•"/>
            </a:pPr>
            <a:endParaRPr lang="en-US" sz="400" b="1"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Ø"/>
            </a:pPr>
            <a:r>
              <a:rPr lang="en-US" b="1" dirty="0">
                <a:latin typeface="Calibri" panose="020F0502020204030204" pitchFamily="34" charset="0"/>
                <a:cs typeface="Calibri" panose="020F0502020204030204" pitchFamily="34" charset="0"/>
              </a:rPr>
              <a:t>2012 white paper by A. Salinger</a:t>
            </a:r>
            <a:r>
              <a:rPr lang="en-US" dirty="0">
                <a:latin typeface="Calibri" panose="020F0502020204030204" pitchFamily="34" charset="0"/>
                <a:cs typeface="Calibri" panose="020F0502020204030204" pitchFamily="34" charset="0"/>
              </a:rPr>
              <a:t>: “Component-Based Scientific Application Development” (right).</a:t>
            </a:r>
          </a:p>
        </p:txBody>
      </p:sp>
      <p:sp>
        <p:nvSpPr>
          <p:cNvPr id="14" name="TextShape 1">
            <a:extLst>
              <a:ext uri="{FF2B5EF4-FFF2-40B4-BE49-F238E27FC236}">
                <a16:creationId xmlns:a16="http://schemas.microsoft.com/office/drawing/2014/main" id="{46E5DC8A-185F-4DF7-914B-723B6391144D}"/>
              </a:ext>
            </a:extLst>
          </p:cNvPr>
          <p:cNvSpPr txBox="1"/>
          <p:nvPr/>
        </p:nvSpPr>
        <p:spPr>
          <a:xfrm>
            <a:off x="254856" y="-142240"/>
            <a:ext cx="8788505" cy="1146027"/>
          </a:xfrm>
          <a:prstGeom prst="rect">
            <a:avLst/>
          </a:prstGeom>
          <a:solidFill>
            <a:schemeClr val="bg1"/>
          </a:solidFill>
          <a:ln>
            <a:noFill/>
          </a:ln>
        </p:spPr>
        <p:txBody>
          <a:bodyPr lIns="0" tIns="0" rIns="0" bIns="0" anchor="ctr"/>
          <a:lstStyle/>
          <a:p>
            <a:r>
              <a:rPr lang="en-US" sz="3200" dirty="0" err="1">
                <a:latin typeface="Calibri"/>
              </a:rPr>
              <a:t>AgileComponents</a:t>
            </a:r>
            <a:r>
              <a:rPr lang="en-US" sz="3200" dirty="0">
                <a:latin typeface="Calibri"/>
              </a:rPr>
              <a:t>: a PDE code strategy</a:t>
            </a:r>
            <a:endParaRPr sz="3200" dirty="0"/>
          </a:p>
        </p:txBody>
      </p:sp>
      <p:pic>
        <p:nvPicPr>
          <p:cNvPr id="15" name="Picture 14">
            <a:extLst>
              <a:ext uri="{FF2B5EF4-FFF2-40B4-BE49-F238E27FC236}">
                <a16:creationId xmlns:a16="http://schemas.microsoft.com/office/drawing/2014/main" id="{C0FB540B-01AF-4250-BD92-A6B8D0EB1C5C}"/>
              </a:ext>
            </a:extLst>
          </p:cNvPr>
          <p:cNvPicPr>
            <a:picLocks noChangeAspect="1"/>
          </p:cNvPicPr>
          <p:nvPr/>
        </p:nvPicPr>
        <p:blipFill>
          <a:blip r:embed="rId6"/>
          <a:stretch>
            <a:fillRect/>
          </a:stretch>
        </p:blipFill>
        <p:spPr>
          <a:xfrm>
            <a:off x="7089264" y="543290"/>
            <a:ext cx="1954098" cy="2549097"/>
          </a:xfrm>
          <a:prstGeom prst="rect">
            <a:avLst/>
          </a:prstGeom>
        </p:spPr>
      </p:pic>
      <p:sp>
        <p:nvSpPr>
          <p:cNvPr id="4" name="Rectangle 8">
            <a:extLst>
              <a:ext uri="{FF2B5EF4-FFF2-40B4-BE49-F238E27FC236}">
                <a16:creationId xmlns:a16="http://schemas.microsoft.com/office/drawing/2014/main" id="{E651D7F3-4138-4A97-9177-174E05DCE2A6}"/>
              </a:ext>
            </a:extLst>
          </p:cNvPr>
          <p:cNvSpPr>
            <a:spLocks noChangeArrowheads="1"/>
          </p:cNvSpPr>
          <p:nvPr/>
        </p:nvSpPr>
        <p:spPr bwMode="auto">
          <a:xfrm>
            <a:off x="162560" y="871753"/>
            <a:ext cx="6878320" cy="707886"/>
          </a:xfrm>
          <a:prstGeom prst="rect">
            <a:avLst/>
          </a:prstGeom>
          <a:solidFill>
            <a:srgbClr val="CCFFCC"/>
          </a:solidFill>
          <a:ln w="9525">
            <a:solidFill>
              <a:schemeClr val="bg1"/>
            </a:solidFill>
            <a:miter lim="800000"/>
            <a:headEnd/>
            <a:tailEnd/>
          </a:ln>
          <a:effectLst/>
          <a:extLst>
            <a:ext uri="{909E8E84-426E-40dd-AFC4-6F175D3DCCD1}">
              <a14:hiddenFill xmlns="" xmlns:a14="http://schemas.microsoft.com/office/drawing/2010/main">
                <a:solidFill>
                  <a:schemeClr val="accent1"/>
                </a:solidFill>
              </a14:hiddenFill>
            </a:ext>
            <a:ext uri="{AF507438-7753-43e0-B8FC-AC1667EBCBE1}">
              <a14:hiddenEffects xmlns="" xmlns:a14="http://schemas.microsoft.com/office/drawing/2010/main">
                <a:effectLst>
                  <a:outerShdw blurRad="63500" dist="38099" dir="2700000" algn="ctr" rotWithShape="0">
                    <a:schemeClr val="bg2">
                      <a:alpha val="74998"/>
                    </a:schemeClr>
                  </a:outerShdw>
                </a:effectLst>
              </a14:hiddenEffects>
            </a:ext>
          </a:extLst>
        </p:spPr>
        <p:txBody>
          <a:bodyPr wrap="square">
            <a:spAutoFit/>
          </a:bodyPr>
          <a:lstStyle/>
          <a:p>
            <a:pPr algn="ctr"/>
            <a:r>
              <a:rPr lang="en-US" sz="2000" b="1" i="1" u="sng" dirty="0">
                <a:solidFill>
                  <a:srgbClr val="000000"/>
                </a:solidFill>
                <a:latin typeface="Calibri" panose="020F0502020204030204" pitchFamily="34" charset="0"/>
                <a:ea typeface="ＭＳ Ｐゴシック" charset="0"/>
                <a:cs typeface="Calibri" panose="020F0502020204030204" pitchFamily="34" charset="0"/>
              </a:rPr>
              <a:t>Strategic Goal:</a:t>
            </a:r>
            <a:r>
              <a:rPr lang="en-US" sz="2000" b="1" i="1" dirty="0">
                <a:solidFill>
                  <a:srgbClr val="000000"/>
                </a:solidFill>
                <a:latin typeface="Calibri" panose="020F0502020204030204" pitchFamily="34" charset="0"/>
                <a:ea typeface="ＭＳ Ｐゴシック" charset="0"/>
                <a:cs typeface="Calibri" panose="020F0502020204030204" pitchFamily="34" charset="0"/>
              </a:rPr>
              <a:t> </a:t>
            </a:r>
            <a:r>
              <a:rPr lang="en-US" sz="2000" dirty="0">
                <a:solidFill>
                  <a:srgbClr val="000000"/>
                </a:solidFill>
                <a:latin typeface="Calibri" panose="020F0502020204030204" pitchFamily="34" charset="0"/>
                <a:ea typeface="ＭＳ Ｐゴシック" charset="0"/>
                <a:cs typeface="Calibri" panose="020F0502020204030204" pitchFamily="34" charset="0"/>
              </a:rPr>
              <a:t>To enable the </a:t>
            </a:r>
            <a:r>
              <a:rPr lang="en-US" sz="2000" b="1" dirty="0">
                <a:solidFill>
                  <a:srgbClr val="FF0000"/>
                </a:solidFill>
                <a:latin typeface="Calibri" panose="020F0502020204030204" pitchFamily="34" charset="0"/>
                <a:ea typeface="ＭＳ Ｐゴシック" charset="0"/>
                <a:cs typeface="Calibri" panose="020F0502020204030204" pitchFamily="34" charset="0"/>
              </a:rPr>
              <a:t>rapid</a:t>
            </a:r>
            <a:r>
              <a:rPr lang="en-US" sz="2000" dirty="0">
                <a:solidFill>
                  <a:srgbClr val="000000"/>
                </a:solidFill>
                <a:latin typeface="Calibri" panose="020F0502020204030204" pitchFamily="34" charset="0"/>
                <a:ea typeface="ＭＳ Ｐゴシック" charset="0"/>
                <a:cs typeface="Calibri" panose="020F0502020204030204" pitchFamily="34" charset="0"/>
              </a:rPr>
              <a:t> development of new </a:t>
            </a:r>
            <a:r>
              <a:rPr lang="en-US" sz="2000" b="1" dirty="0">
                <a:solidFill>
                  <a:srgbClr val="FF0000"/>
                </a:solidFill>
                <a:latin typeface="Calibri" panose="020F0502020204030204" pitchFamily="34" charset="0"/>
                <a:ea typeface="ＭＳ Ｐゴシック" charset="0"/>
                <a:cs typeface="Calibri" panose="020F0502020204030204" pitchFamily="34" charset="0"/>
              </a:rPr>
              <a:t>production</a:t>
            </a:r>
            <a:r>
              <a:rPr lang="en-US" sz="2000" dirty="0">
                <a:solidFill>
                  <a:srgbClr val="000000"/>
                </a:solidFill>
                <a:latin typeface="Calibri" panose="020F0502020204030204" pitchFamily="34" charset="0"/>
                <a:ea typeface="ＭＳ Ｐゴシック" charset="0"/>
                <a:cs typeface="Calibri" panose="020F0502020204030204" pitchFamily="34" charset="0"/>
              </a:rPr>
              <a:t> codes embedded with</a:t>
            </a:r>
            <a:r>
              <a:rPr lang="en-US" sz="2000" dirty="0">
                <a:solidFill>
                  <a:srgbClr val="FF0000"/>
                </a:solidFill>
                <a:latin typeface="Calibri" panose="020F0502020204030204" pitchFamily="34" charset="0"/>
                <a:ea typeface="ＭＳ Ｐゴシック" charset="0"/>
                <a:cs typeface="Calibri" panose="020F0502020204030204" pitchFamily="34" charset="0"/>
              </a:rPr>
              <a:t> </a:t>
            </a:r>
            <a:r>
              <a:rPr lang="en-US" sz="2000" b="1" dirty="0">
                <a:solidFill>
                  <a:srgbClr val="FF0000"/>
                </a:solidFill>
                <a:latin typeface="Calibri" panose="020F0502020204030204" pitchFamily="34" charset="0"/>
                <a:ea typeface="ＭＳ Ｐゴシック" charset="0"/>
                <a:cs typeface="Calibri" panose="020F0502020204030204" pitchFamily="34" charset="0"/>
              </a:rPr>
              <a:t>transformational</a:t>
            </a:r>
            <a:r>
              <a:rPr lang="en-US" sz="2000" dirty="0">
                <a:solidFill>
                  <a:srgbClr val="000000"/>
                </a:solidFill>
                <a:latin typeface="Calibri" panose="020F0502020204030204" pitchFamily="34" charset="0"/>
                <a:ea typeface="ＭＳ Ｐゴシック" charset="0"/>
                <a:cs typeface="Calibri" panose="020F0502020204030204" pitchFamily="34" charset="0"/>
              </a:rPr>
              <a:t> capabilities.</a:t>
            </a:r>
          </a:p>
        </p:txBody>
      </p:sp>
    </p:spTree>
    <p:extLst>
      <p:ext uri="{BB962C8B-B14F-4D97-AF65-F5344CB8AC3E}">
        <p14:creationId xmlns:p14="http://schemas.microsoft.com/office/powerpoint/2010/main" val="3819386681"/>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 name="TextBox 8">
            <a:extLst>
              <a:ext uri="{FF2B5EF4-FFF2-40B4-BE49-F238E27FC236}">
                <a16:creationId xmlns:a16="http://schemas.microsoft.com/office/drawing/2014/main" id="{8C115EC9-E662-460F-9389-1AC555274FDA}"/>
              </a:ext>
            </a:extLst>
          </p:cNvPr>
          <p:cNvSpPr txBox="1"/>
          <p:nvPr/>
        </p:nvSpPr>
        <p:spPr>
          <a:xfrm>
            <a:off x="518160" y="3170253"/>
            <a:ext cx="6918960" cy="861774"/>
          </a:xfrm>
          <a:prstGeom prst="rect">
            <a:avLst/>
          </a:prstGeom>
          <a:noFill/>
          <a:ln>
            <a:solidFill>
              <a:schemeClr val="tx1"/>
            </a:solidFill>
          </a:ln>
        </p:spPr>
        <p:txBody>
          <a:bodyPr wrap="square" rtlCol="0">
            <a:spAutoFit/>
          </a:bodyPr>
          <a:lstStyle/>
          <a:p>
            <a:r>
              <a:rPr lang="en-US" dirty="0">
                <a:latin typeface="Calibri" panose="020F0502020204030204" pitchFamily="34" charset="0"/>
                <a:cs typeface="Calibri" panose="020F0502020204030204" pitchFamily="34" charset="0"/>
              </a:rPr>
              <a:t>“</a:t>
            </a:r>
            <a:r>
              <a:rPr lang="en-US" b="1" dirty="0">
                <a:latin typeface="Calibri" panose="020F0502020204030204" pitchFamily="34" charset="0"/>
                <a:cs typeface="Calibri" panose="020F0502020204030204" pitchFamily="34" charset="0"/>
              </a:rPr>
              <a:t>Components</a:t>
            </a:r>
            <a:r>
              <a:rPr lang="en-US" dirty="0">
                <a:latin typeface="Calibri" panose="020F0502020204030204" pitchFamily="34" charset="0"/>
                <a:cs typeface="Calibri" panose="020F0502020204030204" pitchFamily="34" charset="0"/>
              </a:rPr>
              <a:t>” =      </a:t>
            </a:r>
            <a:r>
              <a:rPr lang="en-US" sz="2000" dirty="0">
                <a:solidFill>
                  <a:srgbClr val="000000"/>
                </a:solidFill>
                <a:latin typeface="Wingdings 2" charset="0"/>
                <a:ea typeface="ＭＳ Ｐゴシック" charset="0"/>
              </a:rPr>
              <a:t>R</a:t>
            </a:r>
            <a:r>
              <a:rPr lang="en-US" sz="2000" dirty="0">
                <a:solidFill>
                  <a:srgbClr val="000000"/>
                </a:solidFill>
                <a:ea typeface="ＭＳ Ｐゴシック" charset="0"/>
              </a:rPr>
              <a:t> </a:t>
            </a:r>
            <a:r>
              <a:rPr lang="en-US" dirty="0">
                <a:solidFill>
                  <a:srgbClr val="000000"/>
                </a:solidFill>
                <a:latin typeface="Calibri" panose="020F0502020204030204" pitchFamily="34" charset="0"/>
                <a:ea typeface="ＭＳ Ｐゴシック" charset="0"/>
                <a:cs typeface="Calibri" panose="020F0502020204030204" pitchFamily="34" charset="0"/>
              </a:rPr>
              <a:t>Libraries</a:t>
            </a:r>
            <a:r>
              <a:rPr lang="en-US" sz="2000" dirty="0">
                <a:solidFill>
                  <a:srgbClr val="000000"/>
                </a:solidFill>
                <a:latin typeface="Comic Sans MS" charset="0"/>
                <a:ea typeface="ＭＳ Ｐゴシック" charset="0"/>
              </a:rPr>
              <a:t> </a:t>
            </a:r>
            <a:r>
              <a:rPr lang="en-US" sz="2000" dirty="0">
                <a:solidFill>
                  <a:srgbClr val="000000"/>
                </a:solidFill>
                <a:ea typeface="ＭＳ Ｐゴシック" charset="0"/>
              </a:rPr>
              <a:t>        </a:t>
            </a:r>
            <a:r>
              <a:rPr lang="en-US" sz="2000" dirty="0">
                <a:solidFill>
                  <a:srgbClr val="000000"/>
                </a:solidFill>
                <a:latin typeface="Wingdings 2" charset="0"/>
                <a:ea typeface="ＭＳ Ｐゴシック" charset="0"/>
              </a:rPr>
              <a:t>R</a:t>
            </a:r>
            <a:r>
              <a:rPr lang="en-US" sz="2000" dirty="0">
                <a:solidFill>
                  <a:srgbClr val="000000"/>
                </a:solidFill>
                <a:ea typeface="ＭＳ Ｐゴシック" charset="0"/>
              </a:rPr>
              <a:t> </a:t>
            </a:r>
            <a:r>
              <a:rPr lang="en-US" dirty="0">
                <a:solidFill>
                  <a:srgbClr val="000000"/>
                </a:solidFill>
                <a:latin typeface="Calibri" panose="020F0502020204030204" pitchFamily="34" charset="0"/>
                <a:ea typeface="ＭＳ Ｐゴシック" charset="0"/>
                <a:cs typeface="Calibri" panose="020F0502020204030204" pitchFamily="34" charset="0"/>
              </a:rPr>
              <a:t>Software Quality Tools</a:t>
            </a:r>
            <a:r>
              <a:rPr lang="en-US" dirty="0">
                <a:latin typeface="Calibri" panose="020F0502020204030204" pitchFamily="34" charset="0"/>
                <a:cs typeface="Calibri" panose="020F0502020204030204" pitchFamily="34" charset="0"/>
              </a:rPr>
              <a:t> </a:t>
            </a:r>
          </a:p>
          <a:p>
            <a:endParaRPr lang="en-US" sz="1000" dirty="0">
              <a:latin typeface="Calibri" panose="020F0502020204030204" pitchFamily="34" charset="0"/>
              <a:cs typeface="Calibri" panose="020F0502020204030204" pitchFamily="34" charset="0"/>
            </a:endParaRPr>
          </a:p>
          <a:p>
            <a:r>
              <a:rPr lang="en-US" sz="2000" dirty="0">
                <a:solidFill>
                  <a:srgbClr val="000000"/>
                </a:solidFill>
                <a:latin typeface="Wingdings 2" charset="0"/>
                <a:ea typeface="ＭＳ Ｐゴシック" charset="0"/>
              </a:rPr>
              <a:t>			  R</a:t>
            </a:r>
            <a:r>
              <a:rPr lang="en-US" sz="2000" dirty="0">
                <a:solidFill>
                  <a:srgbClr val="000000"/>
                </a:solidFill>
                <a:ea typeface="ＭＳ Ｐゴシック" charset="0"/>
              </a:rPr>
              <a:t> </a:t>
            </a:r>
            <a:r>
              <a:rPr lang="en-US" dirty="0">
                <a:solidFill>
                  <a:srgbClr val="000000"/>
                </a:solidFill>
                <a:latin typeface="Calibri" panose="020F0502020204030204" pitchFamily="34" charset="0"/>
                <a:ea typeface="ＭＳ Ｐゴシック" charset="0"/>
                <a:cs typeface="Calibri" panose="020F0502020204030204" pitchFamily="34" charset="0"/>
              </a:rPr>
              <a:t>Interfaces</a:t>
            </a:r>
            <a:r>
              <a:rPr lang="en-US" sz="2000" dirty="0">
                <a:solidFill>
                  <a:srgbClr val="000000"/>
                </a:solidFill>
                <a:latin typeface="Comic Sans MS" charset="0"/>
                <a:ea typeface="ＭＳ Ｐゴシック" charset="0"/>
              </a:rPr>
              <a:t>   </a:t>
            </a:r>
            <a:r>
              <a:rPr lang="en-US" sz="2000" dirty="0">
                <a:solidFill>
                  <a:srgbClr val="000000"/>
                </a:solidFill>
                <a:ea typeface="ＭＳ Ｐゴシック" charset="0"/>
              </a:rPr>
              <a:t>    </a:t>
            </a:r>
            <a:r>
              <a:rPr lang="en-US" sz="2000" dirty="0">
                <a:solidFill>
                  <a:srgbClr val="000000"/>
                </a:solidFill>
                <a:latin typeface="Wingdings 2" charset="0"/>
                <a:ea typeface="ＭＳ Ｐゴシック" charset="0"/>
              </a:rPr>
              <a:t>R</a:t>
            </a:r>
            <a:r>
              <a:rPr lang="en-US" sz="2000" dirty="0">
                <a:solidFill>
                  <a:srgbClr val="000000"/>
                </a:solidFill>
                <a:ea typeface="ＭＳ Ｐゴシック" charset="0"/>
              </a:rPr>
              <a:t> </a:t>
            </a:r>
            <a:r>
              <a:rPr lang="en-US" dirty="0">
                <a:solidFill>
                  <a:srgbClr val="000000"/>
                </a:solidFill>
                <a:latin typeface="Calibri" panose="020F0502020204030204" pitchFamily="34" charset="0"/>
                <a:ea typeface="ＭＳ Ｐゴシック" charset="0"/>
                <a:cs typeface="Calibri" panose="020F0502020204030204" pitchFamily="34" charset="0"/>
              </a:rPr>
              <a:t>Demonstration Applications</a:t>
            </a:r>
            <a:endParaRPr lang="en-US" dirty="0">
              <a:latin typeface="Calibri" panose="020F0502020204030204" pitchFamily="34" charset="0"/>
              <a:cs typeface="Calibri" panose="020F0502020204030204" pitchFamily="34" charset="0"/>
            </a:endParaRPr>
          </a:p>
        </p:txBody>
      </p:sp>
      <p:sp>
        <p:nvSpPr>
          <p:cNvPr id="23" name="TextBox 22">
            <a:extLst>
              <a:ext uri="{FF2B5EF4-FFF2-40B4-BE49-F238E27FC236}">
                <a16:creationId xmlns:a16="http://schemas.microsoft.com/office/drawing/2014/main" id="{EFAC2308-1393-4924-825F-EC8DAB0D2E42}"/>
              </a:ext>
            </a:extLst>
          </p:cNvPr>
          <p:cNvSpPr txBox="1"/>
          <p:nvPr/>
        </p:nvSpPr>
        <p:spPr>
          <a:xfrm>
            <a:off x="37548" y="4125685"/>
            <a:ext cx="3270664" cy="369332"/>
          </a:xfrm>
          <a:prstGeom prst="rect">
            <a:avLst/>
          </a:prstGeom>
          <a:solidFill>
            <a:schemeClr val="bg1"/>
          </a:solidFill>
        </p:spPr>
        <p:txBody>
          <a:bodyPr wrap="square" rtlCol="0">
            <a:spAutoFit/>
          </a:bodyPr>
          <a:lstStyle/>
          <a:p>
            <a:pPr marL="285750" indent="-285750">
              <a:buFont typeface="Arial" panose="020B0604020202020204" pitchFamily="34" charset="0"/>
              <a:buChar char="•"/>
            </a:pPr>
            <a:r>
              <a:rPr lang="en-US" b="1" i="1" u="sng" dirty="0">
                <a:latin typeface="Calibri" panose="020F0502020204030204" pitchFamily="34" charset="0"/>
                <a:cs typeface="Calibri" panose="020F0502020204030204" pitchFamily="34" charset="0"/>
              </a:rPr>
              <a:t>Business strategy</a:t>
            </a:r>
            <a:r>
              <a:rPr lang="en-US" b="1" i="1" dirty="0">
                <a:latin typeface="Calibri" panose="020F0502020204030204" pitchFamily="34" charset="0"/>
                <a:cs typeface="Calibri" panose="020F0502020204030204" pitchFamily="34" charset="0"/>
              </a:rPr>
              <a:t>:</a:t>
            </a:r>
          </a:p>
        </p:txBody>
      </p:sp>
      <p:sp>
        <p:nvSpPr>
          <p:cNvPr id="24" name="TextBox 23">
            <a:extLst>
              <a:ext uri="{FF2B5EF4-FFF2-40B4-BE49-F238E27FC236}">
                <a16:creationId xmlns:a16="http://schemas.microsoft.com/office/drawing/2014/main" id="{47161676-A568-4D01-A397-17B2F5BCA643}"/>
              </a:ext>
            </a:extLst>
          </p:cNvPr>
          <p:cNvSpPr txBox="1"/>
          <p:nvPr/>
        </p:nvSpPr>
        <p:spPr>
          <a:xfrm>
            <a:off x="1640840" y="5332450"/>
            <a:ext cx="3027680" cy="369332"/>
          </a:xfrm>
          <a:prstGeom prst="rect">
            <a:avLst/>
          </a:prstGeom>
          <a:solidFill>
            <a:srgbClr val="C2E1EC"/>
          </a:solidFill>
          <a:ln>
            <a:solidFill>
              <a:schemeClr val="tx1"/>
            </a:solidFill>
          </a:ln>
        </p:spPr>
        <p:txBody>
          <a:bodyPr wrap="square" rtlCol="0">
            <a:spAutoFit/>
          </a:bodyPr>
          <a:lstStyle/>
          <a:p>
            <a:pPr algn="ctr"/>
            <a:r>
              <a:rPr lang="en-US" dirty="0">
                <a:latin typeface="Calibri" panose="020F0502020204030204" pitchFamily="34" charset="0"/>
                <a:cs typeface="Calibri" panose="020F0502020204030204" pitchFamily="34" charset="0"/>
              </a:rPr>
              <a:t>Base of Software Components</a:t>
            </a:r>
          </a:p>
        </p:txBody>
      </p:sp>
      <p:sp>
        <p:nvSpPr>
          <p:cNvPr id="26" name="TextBox 25">
            <a:extLst>
              <a:ext uri="{FF2B5EF4-FFF2-40B4-BE49-F238E27FC236}">
                <a16:creationId xmlns:a16="http://schemas.microsoft.com/office/drawing/2014/main" id="{81291615-E65E-4191-8B08-6A4FD3150F5D}"/>
              </a:ext>
            </a:extLst>
          </p:cNvPr>
          <p:cNvSpPr txBox="1"/>
          <p:nvPr/>
        </p:nvSpPr>
        <p:spPr>
          <a:xfrm>
            <a:off x="6386050" y="5326099"/>
            <a:ext cx="2087390" cy="369332"/>
          </a:xfrm>
          <a:prstGeom prst="rect">
            <a:avLst/>
          </a:prstGeom>
          <a:solidFill>
            <a:srgbClr val="C2E1EC"/>
          </a:solidFill>
          <a:ln>
            <a:solidFill>
              <a:schemeClr val="tx1"/>
            </a:solidFill>
          </a:ln>
        </p:spPr>
        <p:txBody>
          <a:bodyPr wrap="square" rtlCol="0">
            <a:spAutoFit/>
          </a:bodyPr>
          <a:lstStyle/>
          <a:p>
            <a:pPr algn="ctr"/>
            <a:r>
              <a:rPr lang="en-US" dirty="0">
                <a:latin typeface="Calibri" panose="020F0502020204030204" pitchFamily="34" charset="0"/>
                <a:cs typeface="Calibri" panose="020F0502020204030204" pitchFamily="34" charset="0"/>
              </a:rPr>
              <a:t>Projects</a:t>
            </a:r>
          </a:p>
        </p:txBody>
      </p:sp>
      <p:pic>
        <p:nvPicPr>
          <p:cNvPr id="39" name="Picture 38">
            <a:extLst>
              <a:ext uri="{FF2B5EF4-FFF2-40B4-BE49-F238E27FC236}">
                <a16:creationId xmlns:a16="http://schemas.microsoft.com/office/drawing/2014/main" id="{3540E769-F1FB-4464-9381-1FBEFC8B3B58}"/>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1827969" y="5854863"/>
            <a:ext cx="1018518" cy="343630"/>
          </a:xfrm>
          <a:prstGeom prst="rect">
            <a:avLst/>
          </a:prstGeom>
        </p:spPr>
      </p:pic>
      <p:pic>
        <p:nvPicPr>
          <p:cNvPr id="40" name="Picture 39">
            <a:extLst>
              <a:ext uri="{FF2B5EF4-FFF2-40B4-BE49-F238E27FC236}">
                <a16:creationId xmlns:a16="http://schemas.microsoft.com/office/drawing/2014/main" id="{52CDE975-3DED-41F6-977E-F55CA21DA2FF}"/>
              </a:ext>
            </a:extLst>
          </p:cNvPr>
          <p:cNvPicPr>
            <a:picLocks noChangeAspect="1"/>
          </p:cNvPicPr>
          <p:nvPr/>
        </p:nvPicPr>
        <p:blipFill>
          <a:blip r:embed="rId3"/>
          <a:stretch>
            <a:fillRect/>
          </a:stretch>
        </p:blipFill>
        <p:spPr>
          <a:xfrm>
            <a:off x="1971040" y="4711798"/>
            <a:ext cx="875447" cy="512299"/>
          </a:xfrm>
          <a:prstGeom prst="rect">
            <a:avLst/>
          </a:prstGeom>
        </p:spPr>
      </p:pic>
      <p:pic>
        <p:nvPicPr>
          <p:cNvPr id="41" name="Picture 20" descr="trilinos_over">
            <a:extLst>
              <a:ext uri="{FF2B5EF4-FFF2-40B4-BE49-F238E27FC236}">
                <a16:creationId xmlns:a16="http://schemas.microsoft.com/office/drawing/2014/main" id="{802A30AD-F1A1-4192-B554-BDDAC03CC8CC}"/>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99514" y="4758093"/>
            <a:ext cx="873909" cy="488299"/>
          </a:xfrm>
          <a:prstGeom prst="rect">
            <a:avLst/>
          </a:prstGeom>
          <a:noFill/>
          <a:ln w="9525">
            <a:solidFill>
              <a:schemeClr val="bg1"/>
            </a:solidFill>
            <a:miter lim="800000"/>
            <a:headEnd/>
            <a:tailEnd/>
          </a:ln>
          <a:extLst>
            <a:ext uri="{909E8E84-426E-40DD-AFC4-6F175D3DCCD1}">
              <a14:hiddenFill xmlns:a14="http://schemas.microsoft.com/office/drawing/2010/main">
                <a:solidFill>
                  <a:srgbClr val="FFFFFF"/>
                </a:solidFill>
              </a14:hiddenFill>
            </a:ext>
          </a:extLst>
        </p:spPr>
      </p:pic>
      <p:pic>
        <p:nvPicPr>
          <p:cNvPr id="42" name="Picture 2">
            <a:extLst>
              <a:ext uri="{FF2B5EF4-FFF2-40B4-BE49-F238E27FC236}">
                <a16:creationId xmlns:a16="http://schemas.microsoft.com/office/drawing/2014/main" id="{CCF42161-D3EA-44DB-89EE-7F48B4BAEBE4}"/>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5496498" y="4327042"/>
            <a:ext cx="1042404" cy="45892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44" name="Picture 43">
            <a:extLst>
              <a:ext uri="{FF2B5EF4-FFF2-40B4-BE49-F238E27FC236}">
                <a16:creationId xmlns:a16="http://schemas.microsoft.com/office/drawing/2014/main" id="{7DC8EA81-4D72-4E7F-9948-1673C8B15FAA}"/>
              </a:ext>
            </a:extLst>
          </p:cNvPr>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4724464" y="4293810"/>
            <a:ext cx="720593" cy="505948"/>
          </a:xfrm>
          <a:prstGeom prst="rect">
            <a:avLst/>
          </a:prstGeom>
        </p:spPr>
      </p:pic>
      <p:pic>
        <p:nvPicPr>
          <p:cNvPr id="136" name="Picture 135">
            <a:extLst>
              <a:ext uri="{FF2B5EF4-FFF2-40B4-BE49-F238E27FC236}">
                <a16:creationId xmlns:a16="http://schemas.microsoft.com/office/drawing/2014/main" id="{DFF1C407-64A9-4B37-901E-307CC4F246E8}"/>
              </a:ext>
            </a:extLst>
          </p:cNvPr>
          <p:cNvPicPr>
            <a:picLocks noChangeAspect="1"/>
          </p:cNvPicPr>
          <p:nvPr/>
        </p:nvPicPr>
        <p:blipFill>
          <a:blip r:embed="rId7"/>
          <a:stretch>
            <a:fillRect/>
          </a:stretch>
        </p:blipFill>
        <p:spPr>
          <a:xfrm>
            <a:off x="3480363" y="4333800"/>
            <a:ext cx="1238394" cy="475516"/>
          </a:xfrm>
          <a:prstGeom prst="rect">
            <a:avLst/>
          </a:prstGeom>
        </p:spPr>
      </p:pic>
      <p:pic>
        <p:nvPicPr>
          <p:cNvPr id="139" name="Picture 138">
            <a:extLst>
              <a:ext uri="{FF2B5EF4-FFF2-40B4-BE49-F238E27FC236}">
                <a16:creationId xmlns:a16="http://schemas.microsoft.com/office/drawing/2014/main" id="{38F2386A-8B43-4F1D-86A0-C104FA7AACCE}"/>
              </a:ext>
            </a:extLst>
          </p:cNvPr>
          <p:cNvPicPr>
            <a:picLocks noChangeAspect="1"/>
          </p:cNvPicPr>
          <p:nvPr/>
        </p:nvPicPr>
        <p:blipFill>
          <a:blip r:embed="rId8"/>
          <a:stretch>
            <a:fillRect/>
          </a:stretch>
        </p:blipFill>
        <p:spPr>
          <a:xfrm>
            <a:off x="812800" y="5515299"/>
            <a:ext cx="734418" cy="699294"/>
          </a:xfrm>
          <a:prstGeom prst="rect">
            <a:avLst/>
          </a:prstGeom>
        </p:spPr>
      </p:pic>
      <p:pic>
        <p:nvPicPr>
          <p:cNvPr id="7" name="Picture 6">
            <a:extLst>
              <a:ext uri="{FF2B5EF4-FFF2-40B4-BE49-F238E27FC236}">
                <a16:creationId xmlns:a16="http://schemas.microsoft.com/office/drawing/2014/main" id="{0FF339A5-60ED-4167-AB75-BD684FA03552}"/>
              </a:ext>
            </a:extLst>
          </p:cNvPr>
          <p:cNvPicPr>
            <a:picLocks noChangeAspect="1"/>
          </p:cNvPicPr>
          <p:nvPr/>
        </p:nvPicPr>
        <p:blipFill>
          <a:blip r:embed="rId9"/>
          <a:stretch>
            <a:fillRect/>
          </a:stretch>
        </p:blipFill>
        <p:spPr>
          <a:xfrm>
            <a:off x="6393896" y="4852633"/>
            <a:ext cx="873909" cy="456688"/>
          </a:xfrm>
          <a:prstGeom prst="rect">
            <a:avLst/>
          </a:prstGeom>
        </p:spPr>
      </p:pic>
      <p:sp>
        <p:nvSpPr>
          <p:cNvPr id="25" name="TextBox 24">
            <a:extLst>
              <a:ext uri="{FF2B5EF4-FFF2-40B4-BE49-F238E27FC236}">
                <a16:creationId xmlns:a16="http://schemas.microsoft.com/office/drawing/2014/main" id="{0BC84128-63AD-4CC6-B076-013470627859}"/>
              </a:ext>
            </a:extLst>
          </p:cNvPr>
          <p:cNvSpPr txBox="1"/>
          <p:nvPr/>
        </p:nvSpPr>
        <p:spPr>
          <a:xfrm>
            <a:off x="69755" y="1748852"/>
            <a:ext cx="6971125" cy="1261884"/>
          </a:xfrm>
          <a:prstGeom prst="rect">
            <a:avLst/>
          </a:prstGeom>
          <a:noFill/>
        </p:spPr>
        <p:txBody>
          <a:bodyPr wrap="square" rtlCol="0">
            <a:spAutoFit/>
          </a:bodyPr>
          <a:lstStyle/>
          <a:p>
            <a:pPr marL="285750" indent="-285750">
              <a:buFont typeface="Arial" panose="020B0604020202020204" pitchFamily="34" charset="0"/>
              <a:buChar char="•"/>
            </a:pPr>
            <a:r>
              <a:rPr lang="en-US" b="1" i="1" u="sng" dirty="0">
                <a:latin typeface="Calibri" panose="020F0502020204030204" pitchFamily="34" charset="0"/>
                <a:cs typeface="Calibri" panose="020F0502020204030204" pitchFamily="34" charset="0"/>
              </a:rPr>
              <a:t>Technical strategy</a:t>
            </a:r>
            <a:r>
              <a:rPr lang="en-US" b="1" i="1" dirty="0">
                <a:latin typeface="Calibri" panose="020F0502020204030204" pitchFamily="34" charset="0"/>
                <a:cs typeface="Calibri" panose="020F0502020204030204" pitchFamily="34" charset="0"/>
              </a:rPr>
              <a:t>: </a:t>
            </a:r>
            <a:r>
              <a:rPr lang="en-US" dirty="0">
                <a:latin typeface="Calibri" panose="020F0502020204030204" pitchFamily="34" charset="0"/>
                <a:cs typeface="Calibri" panose="020F0502020204030204" pitchFamily="34" charset="0"/>
              </a:rPr>
              <a:t>projects create, use, and improve a common base of modular, independent-yet-interoperable, software </a:t>
            </a:r>
            <a:r>
              <a:rPr lang="en-US" b="1" dirty="0">
                <a:latin typeface="Calibri" panose="020F0502020204030204" pitchFamily="34" charset="0"/>
                <a:cs typeface="Calibri" panose="020F0502020204030204" pitchFamily="34" charset="0"/>
              </a:rPr>
              <a:t>components</a:t>
            </a:r>
          </a:p>
          <a:p>
            <a:pPr marL="285750" indent="-285750">
              <a:buFont typeface="Arial" panose="020B0604020202020204" pitchFamily="34" charset="0"/>
              <a:buChar char="•"/>
            </a:pPr>
            <a:endParaRPr lang="en-US" sz="400" b="1"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Ø"/>
            </a:pPr>
            <a:r>
              <a:rPr lang="en-US" b="1" dirty="0">
                <a:latin typeface="Calibri" panose="020F0502020204030204" pitchFamily="34" charset="0"/>
                <a:cs typeface="Calibri" panose="020F0502020204030204" pitchFamily="34" charset="0"/>
              </a:rPr>
              <a:t>2012 white paper by A. Salinger</a:t>
            </a:r>
            <a:r>
              <a:rPr lang="en-US" dirty="0">
                <a:latin typeface="Calibri" panose="020F0502020204030204" pitchFamily="34" charset="0"/>
                <a:cs typeface="Calibri" panose="020F0502020204030204" pitchFamily="34" charset="0"/>
              </a:rPr>
              <a:t>: “Component-Based Scientific Application Development” (right).</a:t>
            </a:r>
          </a:p>
        </p:txBody>
      </p:sp>
      <p:sp>
        <p:nvSpPr>
          <p:cNvPr id="27" name="TextShape 1">
            <a:extLst>
              <a:ext uri="{FF2B5EF4-FFF2-40B4-BE49-F238E27FC236}">
                <a16:creationId xmlns:a16="http://schemas.microsoft.com/office/drawing/2014/main" id="{7ABC382E-62D6-4ADA-BDA7-0159BC82E226}"/>
              </a:ext>
            </a:extLst>
          </p:cNvPr>
          <p:cNvSpPr txBox="1"/>
          <p:nvPr/>
        </p:nvSpPr>
        <p:spPr>
          <a:xfrm>
            <a:off x="254856" y="-142240"/>
            <a:ext cx="8788505" cy="1146027"/>
          </a:xfrm>
          <a:prstGeom prst="rect">
            <a:avLst/>
          </a:prstGeom>
          <a:solidFill>
            <a:schemeClr val="bg1"/>
          </a:solidFill>
          <a:ln>
            <a:noFill/>
          </a:ln>
        </p:spPr>
        <p:txBody>
          <a:bodyPr lIns="0" tIns="0" rIns="0" bIns="0" anchor="ctr"/>
          <a:lstStyle/>
          <a:p>
            <a:r>
              <a:rPr lang="en-US" sz="3200" dirty="0" err="1">
                <a:latin typeface="Calibri"/>
              </a:rPr>
              <a:t>AgileComponents</a:t>
            </a:r>
            <a:r>
              <a:rPr lang="en-US" sz="3200" dirty="0">
                <a:latin typeface="Calibri"/>
              </a:rPr>
              <a:t>: a PDE code strategy</a:t>
            </a:r>
            <a:endParaRPr sz="3200" dirty="0"/>
          </a:p>
        </p:txBody>
      </p:sp>
      <p:pic>
        <p:nvPicPr>
          <p:cNvPr id="29" name="Picture 28">
            <a:extLst>
              <a:ext uri="{FF2B5EF4-FFF2-40B4-BE49-F238E27FC236}">
                <a16:creationId xmlns:a16="http://schemas.microsoft.com/office/drawing/2014/main" id="{6548EE47-F163-47F8-BB68-18941A5D0BFD}"/>
              </a:ext>
            </a:extLst>
          </p:cNvPr>
          <p:cNvPicPr>
            <a:picLocks noChangeAspect="1"/>
          </p:cNvPicPr>
          <p:nvPr/>
        </p:nvPicPr>
        <p:blipFill>
          <a:blip r:embed="rId10"/>
          <a:stretch>
            <a:fillRect/>
          </a:stretch>
        </p:blipFill>
        <p:spPr>
          <a:xfrm>
            <a:off x="7089264" y="543290"/>
            <a:ext cx="1954098" cy="2549097"/>
          </a:xfrm>
          <a:prstGeom prst="rect">
            <a:avLst/>
          </a:prstGeom>
        </p:spPr>
      </p:pic>
      <p:sp>
        <p:nvSpPr>
          <p:cNvPr id="4" name="Rectangle 8">
            <a:extLst>
              <a:ext uri="{FF2B5EF4-FFF2-40B4-BE49-F238E27FC236}">
                <a16:creationId xmlns:a16="http://schemas.microsoft.com/office/drawing/2014/main" id="{E651D7F3-4138-4A97-9177-174E05DCE2A6}"/>
              </a:ext>
            </a:extLst>
          </p:cNvPr>
          <p:cNvSpPr>
            <a:spLocks noChangeArrowheads="1"/>
          </p:cNvSpPr>
          <p:nvPr/>
        </p:nvSpPr>
        <p:spPr bwMode="auto">
          <a:xfrm>
            <a:off x="162560" y="871753"/>
            <a:ext cx="6878320" cy="707886"/>
          </a:xfrm>
          <a:prstGeom prst="rect">
            <a:avLst/>
          </a:prstGeom>
          <a:solidFill>
            <a:srgbClr val="CCFFCC"/>
          </a:solidFill>
          <a:ln w="9525">
            <a:solidFill>
              <a:schemeClr val="bg1"/>
            </a:solidFill>
            <a:miter lim="800000"/>
            <a:headEnd/>
            <a:tailEnd/>
          </a:ln>
          <a:effectLst/>
          <a:extLst>
            <a:ext uri="{909E8E84-426E-40dd-AFC4-6F175D3DCCD1}">
              <a14:hiddenFill xmlns="" xmlns:a14="http://schemas.microsoft.com/office/drawing/2010/main">
                <a:solidFill>
                  <a:schemeClr val="accent1"/>
                </a:solidFill>
              </a14:hiddenFill>
            </a:ext>
            <a:ext uri="{AF507438-7753-43e0-B8FC-AC1667EBCBE1}">
              <a14:hiddenEffects xmlns="" xmlns:a14="http://schemas.microsoft.com/office/drawing/2010/main">
                <a:effectLst>
                  <a:outerShdw blurRad="63500" dist="38099" dir="2700000" algn="ctr" rotWithShape="0">
                    <a:schemeClr val="bg2">
                      <a:alpha val="74998"/>
                    </a:schemeClr>
                  </a:outerShdw>
                </a:effectLst>
              </a14:hiddenEffects>
            </a:ext>
          </a:extLst>
        </p:spPr>
        <p:txBody>
          <a:bodyPr wrap="square">
            <a:spAutoFit/>
          </a:bodyPr>
          <a:lstStyle/>
          <a:p>
            <a:pPr algn="ctr"/>
            <a:r>
              <a:rPr lang="en-US" sz="2000" b="1" i="1" u="sng" dirty="0">
                <a:solidFill>
                  <a:srgbClr val="000000"/>
                </a:solidFill>
                <a:latin typeface="Calibri" panose="020F0502020204030204" pitchFamily="34" charset="0"/>
                <a:ea typeface="ＭＳ Ｐゴシック" charset="0"/>
                <a:cs typeface="Calibri" panose="020F0502020204030204" pitchFamily="34" charset="0"/>
              </a:rPr>
              <a:t>Strategic Goal:</a:t>
            </a:r>
            <a:r>
              <a:rPr lang="en-US" sz="2000" b="1" i="1" dirty="0">
                <a:solidFill>
                  <a:srgbClr val="000000"/>
                </a:solidFill>
                <a:latin typeface="Calibri" panose="020F0502020204030204" pitchFamily="34" charset="0"/>
                <a:ea typeface="ＭＳ Ｐゴシック" charset="0"/>
                <a:cs typeface="Calibri" panose="020F0502020204030204" pitchFamily="34" charset="0"/>
              </a:rPr>
              <a:t> </a:t>
            </a:r>
            <a:r>
              <a:rPr lang="en-US" sz="2000" dirty="0">
                <a:solidFill>
                  <a:srgbClr val="000000"/>
                </a:solidFill>
                <a:latin typeface="Calibri" panose="020F0502020204030204" pitchFamily="34" charset="0"/>
                <a:ea typeface="ＭＳ Ｐゴシック" charset="0"/>
                <a:cs typeface="Calibri" panose="020F0502020204030204" pitchFamily="34" charset="0"/>
              </a:rPr>
              <a:t>To enable the </a:t>
            </a:r>
            <a:r>
              <a:rPr lang="en-US" sz="2000" b="1" dirty="0">
                <a:solidFill>
                  <a:srgbClr val="FF0000"/>
                </a:solidFill>
                <a:latin typeface="Calibri" panose="020F0502020204030204" pitchFamily="34" charset="0"/>
                <a:ea typeface="ＭＳ Ｐゴシック" charset="0"/>
                <a:cs typeface="Calibri" panose="020F0502020204030204" pitchFamily="34" charset="0"/>
              </a:rPr>
              <a:t>rapid</a:t>
            </a:r>
            <a:r>
              <a:rPr lang="en-US" sz="2000" dirty="0">
                <a:solidFill>
                  <a:srgbClr val="000000"/>
                </a:solidFill>
                <a:latin typeface="Calibri" panose="020F0502020204030204" pitchFamily="34" charset="0"/>
                <a:ea typeface="ＭＳ Ｐゴシック" charset="0"/>
                <a:cs typeface="Calibri" panose="020F0502020204030204" pitchFamily="34" charset="0"/>
              </a:rPr>
              <a:t> development of new </a:t>
            </a:r>
            <a:r>
              <a:rPr lang="en-US" sz="2000" b="1" dirty="0">
                <a:solidFill>
                  <a:srgbClr val="FF0000"/>
                </a:solidFill>
                <a:latin typeface="Calibri" panose="020F0502020204030204" pitchFamily="34" charset="0"/>
                <a:ea typeface="ＭＳ Ｐゴシック" charset="0"/>
                <a:cs typeface="Calibri" panose="020F0502020204030204" pitchFamily="34" charset="0"/>
              </a:rPr>
              <a:t>production</a:t>
            </a:r>
            <a:r>
              <a:rPr lang="en-US" sz="2000" dirty="0">
                <a:solidFill>
                  <a:srgbClr val="000000"/>
                </a:solidFill>
                <a:latin typeface="Calibri" panose="020F0502020204030204" pitchFamily="34" charset="0"/>
                <a:ea typeface="ＭＳ Ｐゴシック" charset="0"/>
                <a:cs typeface="Calibri" panose="020F0502020204030204" pitchFamily="34" charset="0"/>
              </a:rPr>
              <a:t> codes embedded with</a:t>
            </a:r>
            <a:r>
              <a:rPr lang="en-US" sz="2000" dirty="0">
                <a:solidFill>
                  <a:srgbClr val="FF0000"/>
                </a:solidFill>
                <a:latin typeface="Calibri" panose="020F0502020204030204" pitchFamily="34" charset="0"/>
                <a:ea typeface="ＭＳ Ｐゴシック" charset="0"/>
                <a:cs typeface="Calibri" panose="020F0502020204030204" pitchFamily="34" charset="0"/>
              </a:rPr>
              <a:t> </a:t>
            </a:r>
            <a:r>
              <a:rPr lang="en-US" sz="2000" b="1" dirty="0">
                <a:solidFill>
                  <a:srgbClr val="FF0000"/>
                </a:solidFill>
                <a:latin typeface="Calibri" panose="020F0502020204030204" pitchFamily="34" charset="0"/>
                <a:ea typeface="ＭＳ Ｐゴシック" charset="0"/>
                <a:cs typeface="Calibri" panose="020F0502020204030204" pitchFamily="34" charset="0"/>
              </a:rPr>
              <a:t>transformational</a:t>
            </a:r>
            <a:r>
              <a:rPr lang="en-US" sz="2000" dirty="0">
                <a:solidFill>
                  <a:srgbClr val="000000"/>
                </a:solidFill>
                <a:latin typeface="Calibri" panose="020F0502020204030204" pitchFamily="34" charset="0"/>
                <a:ea typeface="ＭＳ Ｐゴシック" charset="0"/>
                <a:cs typeface="Calibri" panose="020F0502020204030204" pitchFamily="34" charset="0"/>
              </a:rPr>
              <a:t> capabilities.</a:t>
            </a:r>
          </a:p>
        </p:txBody>
      </p:sp>
      <p:pic>
        <p:nvPicPr>
          <p:cNvPr id="33" name="Picture 2">
            <a:extLst>
              <a:ext uri="{FF2B5EF4-FFF2-40B4-BE49-F238E27FC236}">
                <a16:creationId xmlns:a16="http://schemas.microsoft.com/office/drawing/2014/main" id="{58CDCF83-C262-4777-8ABA-C80CF772E08D}"/>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5496498" y="4327042"/>
            <a:ext cx="1042404" cy="45892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34" name="Picture 33">
            <a:extLst>
              <a:ext uri="{FF2B5EF4-FFF2-40B4-BE49-F238E27FC236}">
                <a16:creationId xmlns:a16="http://schemas.microsoft.com/office/drawing/2014/main" id="{EC42710D-BB92-4643-8EF6-C25B605FCB44}"/>
              </a:ext>
            </a:extLst>
          </p:cNvPr>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4724464" y="4293810"/>
            <a:ext cx="720593" cy="505948"/>
          </a:xfrm>
          <a:prstGeom prst="rect">
            <a:avLst/>
          </a:prstGeom>
        </p:spPr>
      </p:pic>
      <p:pic>
        <p:nvPicPr>
          <p:cNvPr id="35" name="Picture 34">
            <a:extLst>
              <a:ext uri="{FF2B5EF4-FFF2-40B4-BE49-F238E27FC236}">
                <a16:creationId xmlns:a16="http://schemas.microsoft.com/office/drawing/2014/main" id="{70555FA9-9463-4AA0-B6C8-E3EDB20B131E}"/>
              </a:ext>
            </a:extLst>
          </p:cNvPr>
          <p:cNvPicPr>
            <a:picLocks noChangeAspect="1"/>
          </p:cNvPicPr>
          <p:nvPr/>
        </p:nvPicPr>
        <p:blipFill>
          <a:blip r:embed="rId11"/>
          <a:stretch>
            <a:fillRect/>
          </a:stretch>
        </p:blipFill>
        <p:spPr>
          <a:xfrm>
            <a:off x="6836919" y="4314311"/>
            <a:ext cx="481017" cy="481017"/>
          </a:xfrm>
          <a:prstGeom prst="rect">
            <a:avLst/>
          </a:prstGeom>
        </p:spPr>
      </p:pic>
      <p:pic>
        <p:nvPicPr>
          <p:cNvPr id="36" name="Picture 35">
            <a:extLst>
              <a:ext uri="{FF2B5EF4-FFF2-40B4-BE49-F238E27FC236}">
                <a16:creationId xmlns:a16="http://schemas.microsoft.com/office/drawing/2014/main" id="{C9681B4B-FE3C-4B73-A1EB-CED0A1CA52D8}"/>
              </a:ext>
            </a:extLst>
          </p:cNvPr>
          <p:cNvPicPr>
            <a:picLocks noChangeAspect="1"/>
          </p:cNvPicPr>
          <p:nvPr/>
        </p:nvPicPr>
        <p:blipFill>
          <a:blip r:embed="rId7"/>
          <a:stretch>
            <a:fillRect/>
          </a:stretch>
        </p:blipFill>
        <p:spPr>
          <a:xfrm>
            <a:off x="3480363" y="4333800"/>
            <a:ext cx="1238394" cy="475516"/>
          </a:xfrm>
          <a:prstGeom prst="rect">
            <a:avLst/>
          </a:prstGeom>
        </p:spPr>
      </p:pic>
      <p:pic>
        <p:nvPicPr>
          <p:cNvPr id="37" name="Picture 2">
            <a:extLst>
              <a:ext uri="{FF2B5EF4-FFF2-40B4-BE49-F238E27FC236}">
                <a16:creationId xmlns:a16="http://schemas.microsoft.com/office/drawing/2014/main" id="{8CD43F6F-1C05-49C4-9BB8-FF3554B702B4}"/>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5729915" y="4326663"/>
            <a:ext cx="1042404" cy="45892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38" name="Picture 37">
            <a:extLst>
              <a:ext uri="{FF2B5EF4-FFF2-40B4-BE49-F238E27FC236}">
                <a16:creationId xmlns:a16="http://schemas.microsoft.com/office/drawing/2014/main" id="{F6568612-DA06-4A19-952C-639774421A7E}"/>
              </a:ext>
            </a:extLst>
          </p:cNvPr>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5054296" y="4314311"/>
            <a:ext cx="690855" cy="485068"/>
          </a:xfrm>
          <a:prstGeom prst="rect">
            <a:avLst/>
          </a:prstGeom>
        </p:spPr>
      </p:pic>
      <p:pic>
        <p:nvPicPr>
          <p:cNvPr id="43" name="Picture 42">
            <a:extLst>
              <a:ext uri="{FF2B5EF4-FFF2-40B4-BE49-F238E27FC236}">
                <a16:creationId xmlns:a16="http://schemas.microsoft.com/office/drawing/2014/main" id="{DC0D7F10-7F17-4276-A01B-8D546965F4FC}"/>
              </a:ext>
            </a:extLst>
          </p:cNvPr>
          <p:cNvPicPr>
            <a:picLocks noChangeAspect="1"/>
          </p:cNvPicPr>
          <p:nvPr/>
        </p:nvPicPr>
        <p:blipFill>
          <a:blip r:embed="rId7"/>
          <a:stretch>
            <a:fillRect/>
          </a:stretch>
        </p:blipFill>
        <p:spPr>
          <a:xfrm>
            <a:off x="3754875" y="4293810"/>
            <a:ext cx="1314797" cy="504853"/>
          </a:xfrm>
          <a:prstGeom prst="rect">
            <a:avLst/>
          </a:prstGeom>
        </p:spPr>
      </p:pic>
      <p:pic>
        <p:nvPicPr>
          <p:cNvPr id="45" name="Picture 44">
            <a:extLst>
              <a:ext uri="{FF2B5EF4-FFF2-40B4-BE49-F238E27FC236}">
                <a16:creationId xmlns:a16="http://schemas.microsoft.com/office/drawing/2014/main" id="{A7138481-8376-4956-96E0-3D7BF6C6E81D}"/>
              </a:ext>
            </a:extLst>
          </p:cNvPr>
          <p:cNvPicPr>
            <a:picLocks noChangeAspect="1"/>
          </p:cNvPicPr>
          <p:nvPr/>
        </p:nvPicPr>
        <p:blipFill>
          <a:blip r:embed="rId12"/>
          <a:stretch>
            <a:fillRect/>
          </a:stretch>
        </p:blipFill>
        <p:spPr>
          <a:xfrm>
            <a:off x="3326051" y="4320610"/>
            <a:ext cx="433743" cy="428036"/>
          </a:xfrm>
          <a:prstGeom prst="rect">
            <a:avLst/>
          </a:prstGeom>
        </p:spPr>
      </p:pic>
    </p:spTree>
    <p:extLst>
      <p:ext uri="{BB962C8B-B14F-4D97-AF65-F5344CB8AC3E}">
        <p14:creationId xmlns:p14="http://schemas.microsoft.com/office/powerpoint/2010/main" val="3274322556"/>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 name="TextBox 8">
            <a:extLst>
              <a:ext uri="{FF2B5EF4-FFF2-40B4-BE49-F238E27FC236}">
                <a16:creationId xmlns:a16="http://schemas.microsoft.com/office/drawing/2014/main" id="{8C115EC9-E662-460F-9389-1AC555274FDA}"/>
              </a:ext>
            </a:extLst>
          </p:cNvPr>
          <p:cNvSpPr txBox="1"/>
          <p:nvPr/>
        </p:nvSpPr>
        <p:spPr>
          <a:xfrm>
            <a:off x="518160" y="3170253"/>
            <a:ext cx="6918960" cy="861774"/>
          </a:xfrm>
          <a:prstGeom prst="rect">
            <a:avLst/>
          </a:prstGeom>
          <a:noFill/>
          <a:ln>
            <a:solidFill>
              <a:schemeClr val="tx1"/>
            </a:solidFill>
          </a:ln>
        </p:spPr>
        <p:txBody>
          <a:bodyPr wrap="square" rtlCol="0">
            <a:spAutoFit/>
          </a:bodyPr>
          <a:lstStyle/>
          <a:p>
            <a:r>
              <a:rPr lang="en-US" dirty="0">
                <a:latin typeface="Calibri" panose="020F0502020204030204" pitchFamily="34" charset="0"/>
                <a:cs typeface="Calibri" panose="020F0502020204030204" pitchFamily="34" charset="0"/>
              </a:rPr>
              <a:t>“</a:t>
            </a:r>
            <a:r>
              <a:rPr lang="en-US" b="1" dirty="0">
                <a:latin typeface="Calibri" panose="020F0502020204030204" pitchFamily="34" charset="0"/>
                <a:cs typeface="Calibri" panose="020F0502020204030204" pitchFamily="34" charset="0"/>
              </a:rPr>
              <a:t>Components</a:t>
            </a:r>
            <a:r>
              <a:rPr lang="en-US" dirty="0">
                <a:latin typeface="Calibri" panose="020F0502020204030204" pitchFamily="34" charset="0"/>
                <a:cs typeface="Calibri" panose="020F0502020204030204" pitchFamily="34" charset="0"/>
              </a:rPr>
              <a:t>” =      </a:t>
            </a:r>
            <a:r>
              <a:rPr lang="en-US" sz="2000" dirty="0">
                <a:solidFill>
                  <a:srgbClr val="000000"/>
                </a:solidFill>
                <a:latin typeface="Wingdings 2" charset="0"/>
                <a:ea typeface="ＭＳ Ｐゴシック" charset="0"/>
              </a:rPr>
              <a:t>R</a:t>
            </a:r>
            <a:r>
              <a:rPr lang="en-US" sz="2000" dirty="0">
                <a:solidFill>
                  <a:srgbClr val="000000"/>
                </a:solidFill>
                <a:ea typeface="ＭＳ Ｐゴシック" charset="0"/>
              </a:rPr>
              <a:t> </a:t>
            </a:r>
            <a:r>
              <a:rPr lang="en-US" dirty="0">
                <a:solidFill>
                  <a:srgbClr val="000000"/>
                </a:solidFill>
                <a:latin typeface="Calibri" panose="020F0502020204030204" pitchFamily="34" charset="0"/>
                <a:ea typeface="ＭＳ Ｐゴシック" charset="0"/>
                <a:cs typeface="Calibri" panose="020F0502020204030204" pitchFamily="34" charset="0"/>
              </a:rPr>
              <a:t>Libraries</a:t>
            </a:r>
            <a:r>
              <a:rPr lang="en-US" sz="2000" dirty="0">
                <a:solidFill>
                  <a:srgbClr val="000000"/>
                </a:solidFill>
                <a:latin typeface="Comic Sans MS" charset="0"/>
                <a:ea typeface="ＭＳ Ｐゴシック" charset="0"/>
              </a:rPr>
              <a:t> </a:t>
            </a:r>
            <a:r>
              <a:rPr lang="en-US" sz="2000" dirty="0">
                <a:solidFill>
                  <a:srgbClr val="000000"/>
                </a:solidFill>
                <a:ea typeface="ＭＳ Ｐゴシック" charset="0"/>
              </a:rPr>
              <a:t>        </a:t>
            </a:r>
            <a:r>
              <a:rPr lang="en-US" sz="2000" dirty="0">
                <a:solidFill>
                  <a:srgbClr val="000000"/>
                </a:solidFill>
                <a:latin typeface="Wingdings 2" charset="0"/>
                <a:ea typeface="ＭＳ Ｐゴシック" charset="0"/>
              </a:rPr>
              <a:t>R</a:t>
            </a:r>
            <a:r>
              <a:rPr lang="en-US" sz="2000" dirty="0">
                <a:solidFill>
                  <a:srgbClr val="000000"/>
                </a:solidFill>
                <a:ea typeface="ＭＳ Ｐゴシック" charset="0"/>
              </a:rPr>
              <a:t> </a:t>
            </a:r>
            <a:r>
              <a:rPr lang="en-US" dirty="0">
                <a:solidFill>
                  <a:srgbClr val="000000"/>
                </a:solidFill>
                <a:latin typeface="Calibri" panose="020F0502020204030204" pitchFamily="34" charset="0"/>
                <a:ea typeface="ＭＳ Ｐゴシック" charset="0"/>
                <a:cs typeface="Calibri" panose="020F0502020204030204" pitchFamily="34" charset="0"/>
              </a:rPr>
              <a:t>Software Quality Tools</a:t>
            </a:r>
            <a:r>
              <a:rPr lang="en-US" dirty="0">
                <a:latin typeface="Calibri" panose="020F0502020204030204" pitchFamily="34" charset="0"/>
                <a:cs typeface="Calibri" panose="020F0502020204030204" pitchFamily="34" charset="0"/>
              </a:rPr>
              <a:t> </a:t>
            </a:r>
          </a:p>
          <a:p>
            <a:endParaRPr lang="en-US" sz="1000" dirty="0">
              <a:latin typeface="Calibri" panose="020F0502020204030204" pitchFamily="34" charset="0"/>
              <a:cs typeface="Calibri" panose="020F0502020204030204" pitchFamily="34" charset="0"/>
            </a:endParaRPr>
          </a:p>
          <a:p>
            <a:r>
              <a:rPr lang="en-US" sz="2000" dirty="0">
                <a:solidFill>
                  <a:srgbClr val="000000"/>
                </a:solidFill>
                <a:latin typeface="Wingdings 2" charset="0"/>
                <a:ea typeface="ＭＳ Ｐゴシック" charset="0"/>
              </a:rPr>
              <a:t>			  R</a:t>
            </a:r>
            <a:r>
              <a:rPr lang="en-US" sz="2000" dirty="0">
                <a:solidFill>
                  <a:srgbClr val="000000"/>
                </a:solidFill>
                <a:ea typeface="ＭＳ Ｐゴシック" charset="0"/>
              </a:rPr>
              <a:t> </a:t>
            </a:r>
            <a:r>
              <a:rPr lang="en-US" dirty="0">
                <a:solidFill>
                  <a:srgbClr val="000000"/>
                </a:solidFill>
                <a:latin typeface="Calibri" panose="020F0502020204030204" pitchFamily="34" charset="0"/>
                <a:ea typeface="ＭＳ Ｐゴシック" charset="0"/>
                <a:cs typeface="Calibri" panose="020F0502020204030204" pitchFamily="34" charset="0"/>
              </a:rPr>
              <a:t>Interfaces</a:t>
            </a:r>
            <a:r>
              <a:rPr lang="en-US" sz="2000" dirty="0">
                <a:solidFill>
                  <a:srgbClr val="000000"/>
                </a:solidFill>
                <a:latin typeface="Comic Sans MS" charset="0"/>
                <a:ea typeface="ＭＳ Ｐゴシック" charset="0"/>
              </a:rPr>
              <a:t>   </a:t>
            </a:r>
            <a:r>
              <a:rPr lang="en-US" sz="2000" dirty="0">
                <a:solidFill>
                  <a:srgbClr val="000000"/>
                </a:solidFill>
                <a:ea typeface="ＭＳ Ｐゴシック" charset="0"/>
              </a:rPr>
              <a:t>    </a:t>
            </a:r>
            <a:r>
              <a:rPr lang="en-US" sz="2000" dirty="0">
                <a:solidFill>
                  <a:srgbClr val="000000"/>
                </a:solidFill>
                <a:latin typeface="Wingdings 2" charset="0"/>
                <a:ea typeface="ＭＳ Ｐゴシック" charset="0"/>
              </a:rPr>
              <a:t>R</a:t>
            </a:r>
            <a:r>
              <a:rPr lang="en-US" sz="2000" dirty="0">
                <a:solidFill>
                  <a:srgbClr val="000000"/>
                </a:solidFill>
                <a:ea typeface="ＭＳ Ｐゴシック" charset="0"/>
              </a:rPr>
              <a:t> </a:t>
            </a:r>
            <a:r>
              <a:rPr lang="en-US" dirty="0">
                <a:solidFill>
                  <a:srgbClr val="000000"/>
                </a:solidFill>
                <a:latin typeface="Calibri" panose="020F0502020204030204" pitchFamily="34" charset="0"/>
                <a:ea typeface="ＭＳ Ｐゴシック" charset="0"/>
                <a:cs typeface="Calibri" panose="020F0502020204030204" pitchFamily="34" charset="0"/>
              </a:rPr>
              <a:t>Demonstration Applications</a:t>
            </a:r>
            <a:endParaRPr lang="en-US" dirty="0">
              <a:latin typeface="Calibri" panose="020F0502020204030204" pitchFamily="34" charset="0"/>
              <a:cs typeface="Calibri" panose="020F0502020204030204" pitchFamily="34" charset="0"/>
            </a:endParaRPr>
          </a:p>
        </p:txBody>
      </p:sp>
      <p:sp>
        <p:nvSpPr>
          <p:cNvPr id="23" name="TextBox 22">
            <a:extLst>
              <a:ext uri="{FF2B5EF4-FFF2-40B4-BE49-F238E27FC236}">
                <a16:creationId xmlns:a16="http://schemas.microsoft.com/office/drawing/2014/main" id="{EFAC2308-1393-4924-825F-EC8DAB0D2E42}"/>
              </a:ext>
            </a:extLst>
          </p:cNvPr>
          <p:cNvSpPr txBox="1"/>
          <p:nvPr/>
        </p:nvSpPr>
        <p:spPr>
          <a:xfrm>
            <a:off x="37548" y="4125685"/>
            <a:ext cx="3270664" cy="369332"/>
          </a:xfrm>
          <a:prstGeom prst="rect">
            <a:avLst/>
          </a:prstGeom>
          <a:solidFill>
            <a:schemeClr val="bg1"/>
          </a:solidFill>
        </p:spPr>
        <p:txBody>
          <a:bodyPr wrap="square" rtlCol="0">
            <a:spAutoFit/>
          </a:bodyPr>
          <a:lstStyle/>
          <a:p>
            <a:pPr marL="285750" indent="-285750">
              <a:buFont typeface="Arial" panose="020B0604020202020204" pitchFamily="34" charset="0"/>
              <a:buChar char="•"/>
            </a:pPr>
            <a:r>
              <a:rPr lang="en-US" b="1" i="1" u="sng" dirty="0">
                <a:latin typeface="Calibri" panose="020F0502020204030204" pitchFamily="34" charset="0"/>
                <a:cs typeface="Calibri" panose="020F0502020204030204" pitchFamily="34" charset="0"/>
              </a:rPr>
              <a:t>Business strategy</a:t>
            </a:r>
            <a:r>
              <a:rPr lang="en-US" b="1" i="1" dirty="0">
                <a:latin typeface="Calibri" panose="020F0502020204030204" pitchFamily="34" charset="0"/>
                <a:cs typeface="Calibri" panose="020F0502020204030204" pitchFamily="34" charset="0"/>
              </a:rPr>
              <a:t>:</a:t>
            </a:r>
          </a:p>
        </p:txBody>
      </p:sp>
      <p:sp>
        <p:nvSpPr>
          <p:cNvPr id="24" name="TextBox 23">
            <a:extLst>
              <a:ext uri="{FF2B5EF4-FFF2-40B4-BE49-F238E27FC236}">
                <a16:creationId xmlns:a16="http://schemas.microsoft.com/office/drawing/2014/main" id="{47161676-A568-4D01-A397-17B2F5BCA643}"/>
              </a:ext>
            </a:extLst>
          </p:cNvPr>
          <p:cNvSpPr txBox="1"/>
          <p:nvPr/>
        </p:nvSpPr>
        <p:spPr>
          <a:xfrm>
            <a:off x="1640840" y="5332450"/>
            <a:ext cx="3027680" cy="369332"/>
          </a:xfrm>
          <a:prstGeom prst="rect">
            <a:avLst/>
          </a:prstGeom>
          <a:solidFill>
            <a:srgbClr val="C2E1EC"/>
          </a:solidFill>
          <a:ln>
            <a:solidFill>
              <a:schemeClr val="tx1"/>
            </a:solidFill>
          </a:ln>
        </p:spPr>
        <p:txBody>
          <a:bodyPr wrap="square" rtlCol="0">
            <a:spAutoFit/>
          </a:bodyPr>
          <a:lstStyle/>
          <a:p>
            <a:pPr algn="ctr"/>
            <a:r>
              <a:rPr lang="en-US" dirty="0">
                <a:latin typeface="Calibri" panose="020F0502020204030204" pitchFamily="34" charset="0"/>
                <a:cs typeface="Calibri" panose="020F0502020204030204" pitchFamily="34" charset="0"/>
              </a:rPr>
              <a:t>Base of Software Components</a:t>
            </a:r>
          </a:p>
        </p:txBody>
      </p:sp>
      <p:sp>
        <p:nvSpPr>
          <p:cNvPr id="26" name="TextBox 25">
            <a:extLst>
              <a:ext uri="{FF2B5EF4-FFF2-40B4-BE49-F238E27FC236}">
                <a16:creationId xmlns:a16="http://schemas.microsoft.com/office/drawing/2014/main" id="{81291615-E65E-4191-8B08-6A4FD3150F5D}"/>
              </a:ext>
            </a:extLst>
          </p:cNvPr>
          <p:cNvSpPr txBox="1"/>
          <p:nvPr/>
        </p:nvSpPr>
        <p:spPr>
          <a:xfrm>
            <a:off x="6386050" y="5326099"/>
            <a:ext cx="2087390" cy="369332"/>
          </a:xfrm>
          <a:prstGeom prst="rect">
            <a:avLst/>
          </a:prstGeom>
          <a:solidFill>
            <a:srgbClr val="C2E1EC"/>
          </a:solidFill>
          <a:ln>
            <a:solidFill>
              <a:schemeClr val="tx1"/>
            </a:solidFill>
          </a:ln>
        </p:spPr>
        <p:txBody>
          <a:bodyPr wrap="square" rtlCol="0">
            <a:spAutoFit/>
          </a:bodyPr>
          <a:lstStyle/>
          <a:p>
            <a:pPr algn="ctr"/>
            <a:r>
              <a:rPr lang="en-US" dirty="0">
                <a:latin typeface="Calibri" panose="020F0502020204030204" pitchFamily="34" charset="0"/>
                <a:cs typeface="Calibri" panose="020F0502020204030204" pitchFamily="34" charset="0"/>
              </a:rPr>
              <a:t>Projects</a:t>
            </a:r>
          </a:p>
        </p:txBody>
      </p:sp>
      <p:cxnSp>
        <p:nvCxnSpPr>
          <p:cNvPr id="16" name="Connector: Elbow 15">
            <a:extLst>
              <a:ext uri="{FF2B5EF4-FFF2-40B4-BE49-F238E27FC236}">
                <a16:creationId xmlns:a16="http://schemas.microsoft.com/office/drawing/2014/main" id="{39ECE45A-9636-42D7-A6A2-1E52D32AF69D}"/>
              </a:ext>
            </a:extLst>
          </p:cNvPr>
          <p:cNvCxnSpPr>
            <a:cxnSpLocks/>
            <a:stCxn id="24" idx="0"/>
            <a:endCxn id="26" idx="0"/>
          </p:cNvCxnSpPr>
          <p:nvPr/>
        </p:nvCxnSpPr>
        <p:spPr>
          <a:xfrm rot="5400000" flipH="1" flipV="1">
            <a:off x="5289037" y="3191743"/>
            <a:ext cx="6351" cy="4275065"/>
          </a:xfrm>
          <a:prstGeom prst="bentConnector3">
            <a:avLst>
              <a:gd name="adj1" fmla="val 8018753"/>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mc:AlternateContent xmlns:mc="http://schemas.openxmlformats.org/markup-compatibility/2006" xmlns:a14="http://schemas.microsoft.com/office/drawing/2010/main">
        <mc:Choice Requires="a14">
          <p:sp>
            <p:nvSpPr>
              <p:cNvPr id="129" name="TextBox 128">
                <a:extLst>
                  <a:ext uri="{FF2B5EF4-FFF2-40B4-BE49-F238E27FC236}">
                    <a16:creationId xmlns:a16="http://schemas.microsoft.com/office/drawing/2014/main" id="{B1FD7C98-B5A9-4C4B-98B6-585D507D378B}"/>
                  </a:ext>
                </a:extLst>
              </p:cNvPr>
              <p:cNvSpPr txBox="1"/>
              <p:nvPr/>
            </p:nvSpPr>
            <p:spPr>
              <a:xfrm>
                <a:off x="4155440" y="4842897"/>
                <a:ext cx="2647170" cy="369332"/>
              </a:xfrm>
              <a:prstGeom prst="rect">
                <a:avLst/>
              </a:prstGeom>
              <a:noFill/>
            </p:spPr>
            <p:txBody>
              <a:bodyPr wrap="square" rtlCol="0">
                <a:spAutoFit/>
              </a:bodyPr>
              <a:lstStyle/>
              <a:p>
                <a:r>
                  <a:rPr lang="en-US" dirty="0">
                    <a:latin typeface="Calibri" panose="020F0502020204030204" pitchFamily="34" charset="0"/>
                    <a:cs typeface="Calibri" panose="020F0502020204030204" pitchFamily="34" charset="0"/>
                  </a:rPr>
                  <a:t>Leverage the base </a:t>
                </a:r>
                <a14:m>
                  <m:oMath xmlns:m="http://schemas.openxmlformats.org/officeDocument/2006/math">
                    <m:r>
                      <a:rPr lang="en-US" i="1" smtClean="0">
                        <a:latin typeface="Cambria Math" panose="02040503050406030204" pitchFamily="18" charset="0"/>
                        <a:ea typeface="Cambria Math" panose="02040503050406030204" pitchFamily="18" charset="0"/>
                        <a:cs typeface="Calibri" panose="020F0502020204030204" pitchFamily="34" charset="0"/>
                      </a:rPr>
                      <m:t>→</m:t>
                    </m:r>
                  </m:oMath>
                </a14:m>
                <a:r>
                  <a:rPr lang="en-US" dirty="0">
                    <a:latin typeface="Calibri" panose="020F0502020204030204" pitchFamily="34" charset="0"/>
                    <a:cs typeface="Calibri" panose="020F0502020204030204" pitchFamily="34" charset="0"/>
                  </a:rPr>
                  <a:t> </a:t>
                </a:r>
              </a:p>
            </p:txBody>
          </p:sp>
        </mc:Choice>
        <mc:Fallback xmlns="">
          <p:sp>
            <p:nvSpPr>
              <p:cNvPr id="129" name="TextBox 128">
                <a:extLst>
                  <a:ext uri="{FF2B5EF4-FFF2-40B4-BE49-F238E27FC236}">
                    <a16:creationId xmlns:a16="http://schemas.microsoft.com/office/drawing/2014/main" id="{B1FD7C98-B5A9-4C4B-98B6-585D507D378B}"/>
                  </a:ext>
                </a:extLst>
              </p:cNvPr>
              <p:cNvSpPr txBox="1">
                <a:spLocks noRot="1" noChangeAspect="1" noMove="1" noResize="1" noEditPoints="1" noAdjustHandles="1" noChangeArrowheads="1" noChangeShapeType="1" noTextEdit="1"/>
              </p:cNvSpPr>
              <p:nvPr/>
            </p:nvSpPr>
            <p:spPr>
              <a:xfrm>
                <a:off x="4155440" y="4842897"/>
                <a:ext cx="2647170" cy="369332"/>
              </a:xfrm>
              <a:prstGeom prst="rect">
                <a:avLst/>
              </a:prstGeom>
              <a:blipFill>
                <a:blip r:embed="rId4"/>
                <a:stretch>
                  <a:fillRect l="-2074" t="-8197" b="-24590"/>
                </a:stretch>
              </a:blipFill>
            </p:spPr>
            <p:txBody>
              <a:bodyPr/>
              <a:lstStyle/>
              <a:p>
                <a:r>
                  <a:rPr lang="en-US">
                    <a:noFill/>
                  </a:rPr>
                  <a:t> </a:t>
                </a:r>
              </a:p>
            </p:txBody>
          </p:sp>
        </mc:Fallback>
      </mc:AlternateContent>
      <p:pic>
        <p:nvPicPr>
          <p:cNvPr id="39" name="Picture 38">
            <a:extLst>
              <a:ext uri="{FF2B5EF4-FFF2-40B4-BE49-F238E27FC236}">
                <a16:creationId xmlns:a16="http://schemas.microsoft.com/office/drawing/2014/main" id="{3540E769-F1FB-4464-9381-1FBEFC8B3B58}"/>
              </a:ext>
            </a:extLst>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1827969" y="5854863"/>
            <a:ext cx="1018518" cy="343630"/>
          </a:xfrm>
          <a:prstGeom prst="rect">
            <a:avLst/>
          </a:prstGeom>
        </p:spPr>
      </p:pic>
      <p:pic>
        <p:nvPicPr>
          <p:cNvPr id="40" name="Picture 39">
            <a:extLst>
              <a:ext uri="{FF2B5EF4-FFF2-40B4-BE49-F238E27FC236}">
                <a16:creationId xmlns:a16="http://schemas.microsoft.com/office/drawing/2014/main" id="{52CDE975-3DED-41F6-977E-F55CA21DA2FF}"/>
              </a:ext>
            </a:extLst>
          </p:cNvPr>
          <p:cNvPicPr>
            <a:picLocks noChangeAspect="1"/>
          </p:cNvPicPr>
          <p:nvPr/>
        </p:nvPicPr>
        <p:blipFill>
          <a:blip r:embed="rId6"/>
          <a:stretch>
            <a:fillRect/>
          </a:stretch>
        </p:blipFill>
        <p:spPr>
          <a:xfrm>
            <a:off x="1971040" y="4711798"/>
            <a:ext cx="875447" cy="512299"/>
          </a:xfrm>
          <a:prstGeom prst="rect">
            <a:avLst/>
          </a:prstGeom>
        </p:spPr>
      </p:pic>
      <p:pic>
        <p:nvPicPr>
          <p:cNvPr id="41" name="Picture 20" descr="trilinos_over">
            <a:extLst>
              <a:ext uri="{FF2B5EF4-FFF2-40B4-BE49-F238E27FC236}">
                <a16:creationId xmlns:a16="http://schemas.microsoft.com/office/drawing/2014/main" id="{802A30AD-F1A1-4192-B554-BDDAC03CC8CC}"/>
              </a:ext>
            </a:extLst>
          </p:cNvPr>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899514" y="4758093"/>
            <a:ext cx="873909" cy="488299"/>
          </a:xfrm>
          <a:prstGeom prst="rect">
            <a:avLst/>
          </a:prstGeom>
          <a:noFill/>
          <a:ln w="9525">
            <a:solidFill>
              <a:schemeClr val="bg1"/>
            </a:solidFill>
            <a:miter lim="800000"/>
            <a:headEnd/>
            <a:tailEnd/>
          </a:ln>
          <a:extLst>
            <a:ext uri="{909E8E84-426E-40DD-AFC4-6F175D3DCCD1}">
              <a14:hiddenFill xmlns:a14="http://schemas.microsoft.com/office/drawing/2010/main">
                <a:solidFill>
                  <a:srgbClr val="FFFFFF"/>
                </a:solidFill>
              </a14:hiddenFill>
            </a:ext>
          </a:extLst>
        </p:spPr>
      </p:pic>
      <p:pic>
        <p:nvPicPr>
          <p:cNvPr id="42" name="Picture 2">
            <a:extLst>
              <a:ext uri="{FF2B5EF4-FFF2-40B4-BE49-F238E27FC236}">
                <a16:creationId xmlns:a16="http://schemas.microsoft.com/office/drawing/2014/main" id="{CCF42161-D3EA-44DB-89EE-7F48B4BAEBE4}"/>
              </a:ext>
            </a:extLst>
          </p:cNvPr>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5496498" y="4327042"/>
            <a:ext cx="1042404" cy="45892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44" name="Picture 43">
            <a:extLst>
              <a:ext uri="{FF2B5EF4-FFF2-40B4-BE49-F238E27FC236}">
                <a16:creationId xmlns:a16="http://schemas.microsoft.com/office/drawing/2014/main" id="{7DC8EA81-4D72-4E7F-9948-1673C8B15FAA}"/>
              </a:ext>
            </a:extLst>
          </p:cNvPr>
          <p:cNvPicPr>
            <a:picLocks noChangeAspect="1"/>
          </p:cNvPicPr>
          <p:nvPr/>
        </p:nvPicPr>
        <p:blipFill>
          <a:blip r:embed="rId9">
            <a:extLst>
              <a:ext uri="{28A0092B-C50C-407E-A947-70E740481C1C}">
                <a14:useLocalDpi xmlns:a14="http://schemas.microsoft.com/office/drawing/2010/main" val="0"/>
              </a:ext>
            </a:extLst>
          </a:blip>
          <a:stretch>
            <a:fillRect/>
          </a:stretch>
        </p:blipFill>
        <p:spPr>
          <a:xfrm>
            <a:off x="4724464" y="4293810"/>
            <a:ext cx="720593" cy="505948"/>
          </a:xfrm>
          <a:prstGeom prst="rect">
            <a:avLst/>
          </a:prstGeom>
        </p:spPr>
      </p:pic>
      <p:pic>
        <p:nvPicPr>
          <p:cNvPr id="136" name="Picture 135">
            <a:extLst>
              <a:ext uri="{FF2B5EF4-FFF2-40B4-BE49-F238E27FC236}">
                <a16:creationId xmlns:a16="http://schemas.microsoft.com/office/drawing/2014/main" id="{DFF1C407-64A9-4B37-901E-307CC4F246E8}"/>
              </a:ext>
            </a:extLst>
          </p:cNvPr>
          <p:cNvPicPr>
            <a:picLocks noChangeAspect="1"/>
          </p:cNvPicPr>
          <p:nvPr/>
        </p:nvPicPr>
        <p:blipFill>
          <a:blip r:embed="rId10"/>
          <a:stretch>
            <a:fillRect/>
          </a:stretch>
        </p:blipFill>
        <p:spPr>
          <a:xfrm>
            <a:off x="3480363" y="4333800"/>
            <a:ext cx="1238394" cy="475516"/>
          </a:xfrm>
          <a:prstGeom prst="rect">
            <a:avLst/>
          </a:prstGeom>
        </p:spPr>
      </p:pic>
      <p:pic>
        <p:nvPicPr>
          <p:cNvPr id="139" name="Picture 138">
            <a:extLst>
              <a:ext uri="{FF2B5EF4-FFF2-40B4-BE49-F238E27FC236}">
                <a16:creationId xmlns:a16="http://schemas.microsoft.com/office/drawing/2014/main" id="{38F2386A-8B43-4F1D-86A0-C104FA7AACCE}"/>
              </a:ext>
            </a:extLst>
          </p:cNvPr>
          <p:cNvPicPr>
            <a:picLocks noChangeAspect="1"/>
          </p:cNvPicPr>
          <p:nvPr/>
        </p:nvPicPr>
        <p:blipFill>
          <a:blip r:embed="rId11"/>
          <a:stretch>
            <a:fillRect/>
          </a:stretch>
        </p:blipFill>
        <p:spPr>
          <a:xfrm>
            <a:off x="812800" y="5515299"/>
            <a:ext cx="734418" cy="699294"/>
          </a:xfrm>
          <a:prstGeom prst="rect">
            <a:avLst/>
          </a:prstGeom>
        </p:spPr>
      </p:pic>
      <p:pic>
        <p:nvPicPr>
          <p:cNvPr id="7" name="Picture 6">
            <a:extLst>
              <a:ext uri="{FF2B5EF4-FFF2-40B4-BE49-F238E27FC236}">
                <a16:creationId xmlns:a16="http://schemas.microsoft.com/office/drawing/2014/main" id="{0FF339A5-60ED-4167-AB75-BD684FA03552}"/>
              </a:ext>
            </a:extLst>
          </p:cNvPr>
          <p:cNvPicPr>
            <a:picLocks noChangeAspect="1"/>
          </p:cNvPicPr>
          <p:nvPr/>
        </p:nvPicPr>
        <p:blipFill>
          <a:blip r:embed="rId12"/>
          <a:stretch>
            <a:fillRect/>
          </a:stretch>
        </p:blipFill>
        <p:spPr>
          <a:xfrm>
            <a:off x="6393896" y="4852633"/>
            <a:ext cx="873909" cy="456688"/>
          </a:xfrm>
          <a:prstGeom prst="rect">
            <a:avLst/>
          </a:prstGeom>
        </p:spPr>
      </p:pic>
      <p:sp>
        <p:nvSpPr>
          <p:cNvPr id="25" name="TextBox 24">
            <a:extLst>
              <a:ext uri="{FF2B5EF4-FFF2-40B4-BE49-F238E27FC236}">
                <a16:creationId xmlns:a16="http://schemas.microsoft.com/office/drawing/2014/main" id="{BAA349BD-9ADF-4D65-94AC-3D85E4B6FD6F}"/>
              </a:ext>
            </a:extLst>
          </p:cNvPr>
          <p:cNvSpPr txBox="1"/>
          <p:nvPr/>
        </p:nvSpPr>
        <p:spPr>
          <a:xfrm>
            <a:off x="69755" y="1748852"/>
            <a:ext cx="6971125" cy="1261884"/>
          </a:xfrm>
          <a:prstGeom prst="rect">
            <a:avLst/>
          </a:prstGeom>
          <a:noFill/>
        </p:spPr>
        <p:txBody>
          <a:bodyPr wrap="square" rtlCol="0">
            <a:spAutoFit/>
          </a:bodyPr>
          <a:lstStyle/>
          <a:p>
            <a:pPr marL="285750" indent="-285750">
              <a:buFont typeface="Arial" panose="020B0604020202020204" pitchFamily="34" charset="0"/>
              <a:buChar char="•"/>
            </a:pPr>
            <a:r>
              <a:rPr lang="en-US" b="1" i="1" u="sng" dirty="0">
                <a:latin typeface="Calibri" panose="020F0502020204030204" pitchFamily="34" charset="0"/>
                <a:cs typeface="Calibri" panose="020F0502020204030204" pitchFamily="34" charset="0"/>
              </a:rPr>
              <a:t>Technical strategy</a:t>
            </a:r>
            <a:r>
              <a:rPr lang="en-US" b="1" i="1" dirty="0">
                <a:latin typeface="Calibri" panose="020F0502020204030204" pitchFamily="34" charset="0"/>
                <a:cs typeface="Calibri" panose="020F0502020204030204" pitchFamily="34" charset="0"/>
              </a:rPr>
              <a:t>: </a:t>
            </a:r>
            <a:r>
              <a:rPr lang="en-US" dirty="0">
                <a:latin typeface="Calibri" panose="020F0502020204030204" pitchFamily="34" charset="0"/>
                <a:cs typeface="Calibri" panose="020F0502020204030204" pitchFamily="34" charset="0"/>
              </a:rPr>
              <a:t>projects create, use, and improve a common base of modular, independent-yet-interoperable, software </a:t>
            </a:r>
            <a:r>
              <a:rPr lang="en-US" b="1" dirty="0">
                <a:latin typeface="Calibri" panose="020F0502020204030204" pitchFamily="34" charset="0"/>
                <a:cs typeface="Calibri" panose="020F0502020204030204" pitchFamily="34" charset="0"/>
              </a:rPr>
              <a:t>components</a:t>
            </a:r>
          </a:p>
          <a:p>
            <a:pPr marL="285750" indent="-285750">
              <a:buFont typeface="Arial" panose="020B0604020202020204" pitchFamily="34" charset="0"/>
              <a:buChar char="•"/>
            </a:pPr>
            <a:endParaRPr lang="en-US" sz="400" b="1"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Ø"/>
            </a:pPr>
            <a:r>
              <a:rPr lang="en-US" b="1" dirty="0">
                <a:latin typeface="Calibri" panose="020F0502020204030204" pitchFamily="34" charset="0"/>
                <a:cs typeface="Calibri" panose="020F0502020204030204" pitchFamily="34" charset="0"/>
              </a:rPr>
              <a:t>2012 white paper by A. Salinger</a:t>
            </a:r>
            <a:r>
              <a:rPr lang="en-US" dirty="0">
                <a:latin typeface="Calibri" panose="020F0502020204030204" pitchFamily="34" charset="0"/>
                <a:cs typeface="Calibri" panose="020F0502020204030204" pitchFamily="34" charset="0"/>
              </a:rPr>
              <a:t>: “Component-Based Scientific Application Development” (right).</a:t>
            </a:r>
          </a:p>
        </p:txBody>
      </p:sp>
      <p:sp>
        <p:nvSpPr>
          <p:cNvPr id="27" name="TextShape 1">
            <a:extLst>
              <a:ext uri="{FF2B5EF4-FFF2-40B4-BE49-F238E27FC236}">
                <a16:creationId xmlns:a16="http://schemas.microsoft.com/office/drawing/2014/main" id="{1CA8E7D2-D21E-4E88-A609-FC0AACEF6AAD}"/>
              </a:ext>
            </a:extLst>
          </p:cNvPr>
          <p:cNvSpPr txBox="1"/>
          <p:nvPr/>
        </p:nvSpPr>
        <p:spPr>
          <a:xfrm>
            <a:off x="254856" y="-142240"/>
            <a:ext cx="8788505" cy="1146027"/>
          </a:xfrm>
          <a:prstGeom prst="rect">
            <a:avLst/>
          </a:prstGeom>
          <a:solidFill>
            <a:schemeClr val="bg1"/>
          </a:solidFill>
          <a:ln>
            <a:noFill/>
          </a:ln>
        </p:spPr>
        <p:txBody>
          <a:bodyPr lIns="0" tIns="0" rIns="0" bIns="0" anchor="ctr"/>
          <a:lstStyle/>
          <a:p>
            <a:r>
              <a:rPr lang="en-US" sz="3200" dirty="0" err="1">
                <a:latin typeface="Calibri"/>
              </a:rPr>
              <a:t>AgileComponents</a:t>
            </a:r>
            <a:r>
              <a:rPr lang="en-US" sz="3200" dirty="0">
                <a:latin typeface="Calibri"/>
              </a:rPr>
              <a:t>: a PDE code strategy</a:t>
            </a:r>
            <a:endParaRPr sz="3200" dirty="0"/>
          </a:p>
        </p:txBody>
      </p:sp>
      <p:pic>
        <p:nvPicPr>
          <p:cNvPr id="29" name="Picture 28">
            <a:extLst>
              <a:ext uri="{FF2B5EF4-FFF2-40B4-BE49-F238E27FC236}">
                <a16:creationId xmlns:a16="http://schemas.microsoft.com/office/drawing/2014/main" id="{3069846B-02D7-42A1-B81A-B3C9B625DDC2}"/>
              </a:ext>
            </a:extLst>
          </p:cNvPr>
          <p:cNvPicPr>
            <a:picLocks noChangeAspect="1"/>
          </p:cNvPicPr>
          <p:nvPr/>
        </p:nvPicPr>
        <p:blipFill>
          <a:blip r:embed="rId13"/>
          <a:stretch>
            <a:fillRect/>
          </a:stretch>
        </p:blipFill>
        <p:spPr>
          <a:xfrm>
            <a:off x="7089264" y="543290"/>
            <a:ext cx="1954098" cy="2549097"/>
          </a:xfrm>
          <a:prstGeom prst="rect">
            <a:avLst/>
          </a:prstGeom>
        </p:spPr>
      </p:pic>
      <p:sp>
        <p:nvSpPr>
          <p:cNvPr id="4" name="Rectangle 8">
            <a:extLst>
              <a:ext uri="{FF2B5EF4-FFF2-40B4-BE49-F238E27FC236}">
                <a16:creationId xmlns:a16="http://schemas.microsoft.com/office/drawing/2014/main" id="{E651D7F3-4138-4A97-9177-174E05DCE2A6}"/>
              </a:ext>
            </a:extLst>
          </p:cNvPr>
          <p:cNvSpPr>
            <a:spLocks noChangeArrowheads="1"/>
          </p:cNvSpPr>
          <p:nvPr/>
        </p:nvSpPr>
        <p:spPr bwMode="auto">
          <a:xfrm>
            <a:off x="162560" y="871753"/>
            <a:ext cx="6878320" cy="707886"/>
          </a:xfrm>
          <a:prstGeom prst="rect">
            <a:avLst/>
          </a:prstGeom>
          <a:solidFill>
            <a:srgbClr val="CCFFCC"/>
          </a:solidFill>
          <a:ln w="9525">
            <a:solidFill>
              <a:schemeClr val="bg1"/>
            </a:solidFill>
            <a:miter lim="800000"/>
            <a:headEnd/>
            <a:tailEnd/>
          </a:ln>
          <a:effectLst/>
          <a:extLst>
            <a:ext uri="{909E8E84-426E-40dd-AFC4-6F175D3DCCD1}">
              <a14:hiddenFill xmlns="" xmlns:a14="http://schemas.microsoft.com/office/drawing/2010/main">
                <a:solidFill>
                  <a:schemeClr val="accent1"/>
                </a:solidFill>
              </a14:hiddenFill>
            </a:ext>
            <a:ext uri="{AF507438-7753-43e0-B8FC-AC1667EBCBE1}">
              <a14:hiddenEffects xmlns="" xmlns:a14="http://schemas.microsoft.com/office/drawing/2010/main">
                <a:effectLst>
                  <a:outerShdw blurRad="63500" dist="38099" dir="2700000" algn="ctr" rotWithShape="0">
                    <a:schemeClr val="bg2">
                      <a:alpha val="74998"/>
                    </a:schemeClr>
                  </a:outerShdw>
                </a:effectLst>
              </a14:hiddenEffects>
            </a:ext>
          </a:extLst>
        </p:spPr>
        <p:txBody>
          <a:bodyPr wrap="square">
            <a:spAutoFit/>
          </a:bodyPr>
          <a:lstStyle/>
          <a:p>
            <a:pPr algn="ctr"/>
            <a:r>
              <a:rPr lang="en-US" sz="2000" b="1" i="1" u="sng" dirty="0">
                <a:solidFill>
                  <a:srgbClr val="000000"/>
                </a:solidFill>
                <a:latin typeface="Calibri" panose="020F0502020204030204" pitchFamily="34" charset="0"/>
                <a:ea typeface="ＭＳ Ｐゴシック" charset="0"/>
                <a:cs typeface="Calibri" panose="020F0502020204030204" pitchFamily="34" charset="0"/>
              </a:rPr>
              <a:t>Strategic Goal:</a:t>
            </a:r>
            <a:r>
              <a:rPr lang="en-US" sz="2000" b="1" i="1" dirty="0">
                <a:solidFill>
                  <a:srgbClr val="000000"/>
                </a:solidFill>
                <a:latin typeface="Calibri" panose="020F0502020204030204" pitchFamily="34" charset="0"/>
                <a:ea typeface="ＭＳ Ｐゴシック" charset="0"/>
                <a:cs typeface="Calibri" panose="020F0502020204030204" pitchFamily="34" charset="0"/>
              </a:rPr>
              <a:t> </a:t>
            </a:r>
            <a:r>
              <a:rPr lang="en-US" sz="2000" dirty="0">
                <a:solidFill>
                  <a:srgbClr val="000000"/>
                </a:solidFill>
                <a:latin typeface="Calibri" panose="020F0502020204030204" pitchFamily="34" charset="0"/>
                <a:ea typeface="ＭＳ Ｐゴシック" charset="0"/>
                <a:cs typeface="Calibri" panose="020F0502020204030204" pitchFamily="34" charset="0"/>
              </a:rPr>
              <a:t>To enable the </a:t>
            </a:r>
            <a:r>
              <a:rPr lang="en-US" sz="2000" b="1" dirty="0">
                <a:solidFill>
                  <a:srgbClr val="FF0000"/>
                </a:solidFill>
                <a:latin typeface="Calibri" panose="020F0502020204030204" pitchFamily="34" charset="0"/>
                <a:ea typeface="ＭＳ Ｐゴシック" charset="0"/>
                <a:cs typeface="Calibri" panose="020F0502020204030204" pitchFamily="34" charset="0"/>
              </a:rPr>
              <a:t>rapid</a:t>
            </a:r>
            <a:r>
              <a:rPr lang="en-US" sz="2000" dirty="0">
                <a:solidFill>
                  <a:srgbClr val="000000"/>
                </a:solidFill>
                <a:latin typeface="Calibri" panose="020F0502020204030204" pitchFamily="34" charset="0"/>
                <a:ea typeface="ＭＳ Ｐゴシック" charset="0"/>
                <a:cs typeface="Calibri" panose="020F0502020204030204" pitchFamily="34" charset="0"/>
              </a:rPr>
              <a:t> development of new </a:t>
            </a:r>
            <a:r>
              <a:rPr lang="en-US" sz="2000" b="1" dirty="0">
                <a:solidFill>
                  <a:srgbClr val="FF0000"/>
                </a:solidFill>
                <a:latin typeface="Calibri" panose="020F0502020204030204" pitchFamily="34" charset="0"/>
                <a:ea typeface="ＭＳ Ｐゴシック" charset="0"/>
                <a:cs typeface="Calibri" panose="020F0502020204030204" pitchFamily="34" charset="0"/>
              </a:rPr>
              <a:t>production</a:t>
            </a:r>
            <a:r>
              <a:rPr lang="en-US" sz="2000" dirty="0">
                <a:solidFill>
                  <a:srgbClr val="000000"/>
                </a:solidFill>
                <a:latin typeface="Calibri" panose="020F0502020204030204" pitchFamily="34" charset="0"/>
                <a:ea typeface="ＭＳ Ｐゴシック" charset="0"/>
                <a:cs typeface="Calibri" panose="020F0502020204030204" pitchFamily="34" charset="0"/>
              </a:rPr>
              <a:t> codes embedded with</a:t>
            </a:r>
            <a:r>
              <a:rPr lang="en-US" sz="2000" dirty="0">
                <a:solidFill>
                  <a:srgbClr val="FF0000"/>
                </a:solidFill>
                <a:latin typeface="Calibri" panose="020F0502020204030204" pitchFamily="34" charset="0"/>
                <a:ea typeface="ＭＳ Ｐゴシック" charset="0"/>
                <a:cs typeface="Calibri" panose="020F0502020204030204" pitchFamily="34" charset="0"/>
              </a:rPr>
              <a:t> </a:t>
            </a:r>
            <a:r>
              <a:rPr lang="en-US" sz="2000" b="1" dirty="0">
                <a:solidFill>
                  <a:srgbClr val="FF0000"/>
                </a:solidFill>
                <a:latin typeface="Calibri" panose="020F0502020204030204" pitchFamily="34" charset="0"/>
                <a:ea typeface="ＭＳ Ｐゴシック" charset="0"/>
                <a:cs typeface="Calibri" panose="020F0502020204030204" pitchFamily="34" charset="0"/>
              </a:rPr>
              <a:t>transformational</a:t>
            </a:r>
            <a:r>
              <a:rPr lang="en-US" sz="2000" dirty="0">
                <a:solidFill>
                  <a:srgbClr val="000000"/>
                </a:solidFill>
                <a:latin typeface="Calibri" panose="020F0502020204030204" pitchFamily="34" charset="0"/>
                <a:ea typeface="ＭＳ Ｐゴシック" charset="0"/>
                <a:cs typeface="Calibri" panose="020F0502020204030204" pitchFamily="34" charset="0"/>
              </a:rPr>
              <a:t> capabilities.</a:t>
            </a:r>
          </a:p>
        </p:txBody>
      </p:sp>
      <p:pic>
        <p:nvPicPr>
          <p:cNvPr id="46" name="Picture 2">
            <a:extLst>
              <a:ext uri="{FF2B5EF4-FFF2-40B4-BE49-F238E27FC236}">
                <a16:creationId xmlns:a16="http://schemas.microsoft.com/office/drawing/2014/main" id="{4DE9BC25-D3FE-41C6-BC7B-0B01CC10682F}"/>
              </a:ext>
            </a:extLst>
          </p:cNvPr>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5496498" y="4327042"/>
            <a:ext cx="1042404" cy="45892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47" name="Picture 46">
            <a:extLst>
              <a:ext uri="{FF2B5EF4-FFF2-40B4-BE49-F238E27FC236}">
                <a16:creationId xmlns:a16="http://schemas.microsoft.com/office/drawing/2014/main" id="{89D8A837-ED2F-4F98-B6F3-9FAD53A7AB39}"/>
              </a:ext>
            </a:extLst>
          </p:cNvPr>
          <p:cNvPicPr>
            <a:picLocks noChangeAspect="1"/>
          </p:cNvPicPr>
          <p:nvPr/>
        </p:nvPicPr>
        <p:blipFill>
          <a:blip r:embed="rId9">
            <a:extLst>
              <a:ext uri="{28A0092B-C50C-407E-A947-70E740481C1C}">
                <a14:useLocalDpi xmlns:a14="http://schemas.microsoft.com/office/drawing/2010/main" val="0"/>
              </a:ext>
            </a:extLst>
          </a:blip>
          <a:stretch>
            <a:fillRect/>
          </a:stretch>
        </p:blipFill>
        <p:spPr>
          <a:xfrm>
            <a:off x="4724464" y="4293810"/>
            <a:ext cx="720593" cy="505948"/>
          </a:xfrm>
          <a:prstGeom prst="rect">
            <a:avLst/>
          </a:prstGeom>
        </p:spPr>
      </p:pic>
      <p:pic>
        <p:nvPicPr>
          <p:cNvPr id="48" name="Picture 47">
            <a:extLst>
              <a:ext uri="{FF2B5EF4-FFF2-40B4-BE49-F238E27FC236}">
                <a16:creationId xmlns:a16="http://schemas.microsoft.com/office/drawing/2014/main" id="{2436F840-34E3-4EC3-A17F-93591FB18AAE}"/>
              </a:ext>
            </a:extLst>
          </p:cNvPr>
          <p:cNvPicPr>
            <a:picLocks noChangeAspect="1"/>
          </p:cNvPicPr>
          <p:nvPr/>
        </p:nvPicPr>
        <p:blipFill>
          <a:blip r:embed="rId14"/>
          <a:stretch>
            <a:fillRect/>
          </a:stretch>
        </p:blipFill>
        <p:spPr>
          <a:xfrm>
            <a:off x="6836919" y="4314311"/>
            <a:ext cx="481017" cy="481017"/>
          </a:xfrm>
          <a:prstGeom prst="rect">
            <a:avLst/>
          </a:prstGeom>
        </p:spPr>
      </p:pic>
      <p:pic>
        <p:nvPicPr>
          <p:cNvPr id="49" name="Picture 48">
            <a:extLst>
              <a:ext uri="{FF2B5EF4-FFF2-40B4-BE49-F238E27FC236}">
                <a16:creationId xmlns:a16="http://schemas.microsoft.com/office/drawing/2014/main" id="{9273D21C-6B89-4F7F-B851-28162EDBF50E}"/>
              </a:ext>
            </a:extLst>
          </p:cNvPr>
          <p:cNvPicPr>
            <a:picLocks noChangeAspect="1"/>
          </p:cNvPicPr>
          <p:nvPr/>
        </p:nvPicPr>
        <p:blipFill>
          <a:blip r:embed="rId10"/>
          <a:stretch>
            <a:fillRect/>
          </a:stretch>
        </p:blipFill>
        <p:spPr>
          <a:xfrm>
            <a:off x="3480363" y="4333800"/>
            <a:ext cx="1238394" cy="475516"/>
          </a:xfrm>
          <a:prstGeom prst="rect">
            <a:avLst/>
          </a:prstGeom>
        </p:spPr>
      </p:pic>
      <p:pic>
        <p:nvPicPr>
          <p:cNvPr id="50" name="Picture 2">
            <a:extLst>
              <a:ext uri="{FF2B5EF4-FFF2-40B4-BE49-F238E27FC236}">
                <a16:creationId xmlns:a16="http://schemas.microsoft.com/office/drawing/2014/main" id="{98B69381-1668-4D89-A477-64423919FC96}"/>
              </a:ext>
            </a:extLst>
          </p:cNvPr>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5729915" y="4326663"/>
            <a:ext cx="1042404" cy="45892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51" name="Picture 50">
            <a:extLst>
              <a:ext uri="{FF2B5EF4-FFF2-40B4-BE49-F238E27FC236}">
                <a16:creationId xmlns:a16="http://schemas.microsoft.com/office/drawing/2014/main" id="{21BFED00-527D-414A-9F9D-4040269ACAE6}"/>
              </a:ext>
            </a:extLst>
          </p:cNvPr>
          <p:cNvPicPr>
            <a:picLocks noChangeAspect="1"/>
          </p:cNvPicPr>
          <p:nvPr/>
        </p:nvPicPr>
        <p:blipFill>
          <a:blip r:embed="rId9">
            <a:extLst>
              <a:ext uri="{28A0092B-C50C-407E-A947-70E740481C1C}">
                <a14:useLocalDpi xmlns:a14="http://schemas.microsoft.com/office/drawing/2010/main" val="0"/>
              </a:ext>
            </a:extLst>
          </a:blip>
          <a:stretch>
            <a:fillRect/>
          </a:stretch>
        </p:blipFill>
        <p:spPr>
          <a:xfrm>
            <a:off x="5054296" y="4314311"/>
            <a:ext cx="690855" cy="485068"/>
          </a:xfrm>
          <a:prstGeom prst="rect">
            <a:avLst/>
          </a:prstGeom>
        </p:spPr>
      </p:pic>
      <p:pic>
        <p:nvPicPr>
          <p:cNvPr id="52" name="Picture 51">
            <a:extLst>
              <a:ext uri="{FF2B5EF4-FFF2-40B4-BE49-F238E27FC236}">
                <a16:creationId xmlns:a16="http://schemas.microsoft.com/office/drawing/2014/main" id="{FC02038A-3FE3-40D7-A188-39D4298FF106}"/>
              </a:ext>
            </a:extLst>
          </p:cNvPr>
          <p:cNvPicPr>
            <a:picLocks noChangeAspect="1"/>
          </p:cNvPicPr>
          <p:nvPr/>
        </p:nvPicPr>
        <p:blipFill>
          <a:blip r:embed="rId10"/>
          <a:stretch>
            <a:fillRect/>
          </a:stretch>
        </p:blipFill>
        <p:spPr>
          <a:xfrm>
            <a:off x="3754875" y="4293810"/>
            <a:ext cx="1314797" cy="504853"/>
          </a:xfrm>
          <a:prstGeom prst="rect">
            <a:avLst/>
          </a:prstGeom>
        </p:spPr>
      </p:pic>
      <p:pic>
        <p:nvPicPr>
          <p:cNvPr id="53" name="Picture 52">
            <a:extLst>
              <a:ext uri="{FF2B5EF4-FFF2-40B4-BE49-F238E27FC236}">
                <a16:creationId xmlns:a16="http://schemas.microsoft.com/office/drawing/2014/main" id="{56ACFD0E-E178-4D70-834A-FD2C7E8A47FE}"/>
              </a:ext>
            </a:extLst>
          </p:cNvPr>
          <p:cNvPicPr>
            <a:picLocks noChangeAspect="1"/>
          </p:cNvPicPr>
          <p:nvPr/>
        </p:nvPicPr>
        <p:blipFill>
          <a:blip r:embed="rId15"/>
          <a:stretch>
            <a:fillRect/>
          </a:stretch>
        </p:blipFill>
        <p:spPr>
          <a:xfrm>
            <a:off x="3326051" y="4320610"/>
            <a:ext cx="433743" cy="428036"/>
          </a:xfrm>
          <a:prstGeom prst="rect">
            <a:avLst/>
          </a:prstGeom>
        </p:spPr>
      </p:pic>
    </p:spTree>
    <p:extLst>
      <p:ext uri="{BB962C8B-B14F-4D97-AF65-F5344CB8AC3E}">
        <p14:creationId xmlns:p14="http://schemas.microsoft.com/office/powerpoint/2010/main" val="2710398660"/>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 name="TextBox 8">
            <a:extLst>
              <a:ext uri="{FF2B5EF4-FFF2-40B4-BE49-F238E27FC236}">
                <a16:creationId xmlns:a16="http://schemas.microsoft.com/office/drawing/2014/main" id="{8C115EC9-E662-460F-9389-1AC555274FDA}"/>
              </a:ext>
            </a:extLst>
          </p:cNvPr>
          <p:cNvSpPr txBox="1"/>
          <p:nvPr/>
        </p:nvSpPr>
        <p:spPr>
          <a:xfrm>
            <a:off x="518160" y="3170253"/>
            <a:ext cx="6918960" cy="861774"/>
          </a:xfrm>
          <a:prstGeom prst="rect">
            <a:avLst/>
          </a:prstGeom>
          <a:noFill/>
          <a:ln>
            <a:solidFill>
              <a:schemeClr val="tx1"/>
            </a:solidFill>
          </a:ln>
        </p:spPr>
        <p:txBody>
          <a:bodyPr wrap="square" rtlCol="0">
            <a:spAutoFit/>
          </a:bodyPr>
          <a:lstStyle/>
          <a:p>
            <a:r>
              <a:rPr lang="en-US" dirty="0">
                <a:latin typeface="Calibri" panose="020F0502020204030204" pitchFamily="34" charset="0"/>
                <a:cs typeface="Calibri" panose="020F0502020204030204" pitchFamily="34" charset="0"/>
              </a:rPr>
              <a:t>“</a:t>
            </a:r>
            <a:r>
              <a:rPr lang="en-US" b="1" dirty="0">
                <a:latin typeface="Calibri" panose="020F0502020204030204" pitchFamily="34" charset="0"/>
                <a:cs typeface="Calibri" panose="020F0502020204030204" pitchFamily="34" charset="0"/>
              </a:rPr>
              <a:t>Components</a:t>
            </a:r>
            <a:r>
              <a:rPr lang="en-US" dirty="0">
                <a:latin typeface="Calibri" panose="020F0502020204030204" pitchFamily="34" charset="0"/>
                <a:cs typeface="Calibri" panose="020F0502020204030204" pitchFamily="34" charset="0"/>
              </a:rPr>
              <a:t>” =      </a:t>
            </a:r>
            <a:r>
              <a:rPr lang="en-US" sz="2000" dirty="0">
                <a:solidFill>
                  <a:srgbClr val="000000"/>
                </a:solidFill>
                <a:latin typeface="Wingdings 2" charset="0"/>
                <a:ea typeface="ＭＳ Ｐゴシック" charset="0"/>
              </a:rPr>
              <a:t>R</a:t>
            </a:r>
            <a:r>
              <a:rPr lang="en-US" sz="2000" dirty="0">
                <a:solidFill>
                  <a:srgbClr val="000000"/>
                </a:solidFill>
                <a:ea typeface="ＭＳ Ｐゴシック" charset="0"/>
              </a:rPr>
              <a:t> </a:t>
            </a:r>
            <a:r>
              <a:rPr lang="en-US" dirty="0">
                <a:solidFill>
                  <a:srgbClr val="000000"/>
                </a:solidFill>
                <a:latin typeface="Calibri" panose="020F0502020204030204" pitchFamily="34" charset="0"/>
                <a:ea typeface="ＭＳ Ｐゴシック" charset="0"/>
                <a:cs typeface="Calibri" panose="020F0502020204030204" pitchFamily="34" charset="0"/>
              </a:rPr>
              <a:t>Libraries</a:t>
            </a:r>
            <a:r>
              <a:rPr lang="en-US" sz="2000" dirty="0">
                <a:solidFill>
                  <a:srgbClr val="000000"/>
                </a:solidFill>
                <a:latin typeface="Comic Sans MS" charset="0"/>
                <a:ea typeface="ＭＳ Ｐゴシック" charset="0"/>
              </a:rPr>
              <a:t> </a:t>
            </a:r>
            <a:r>
              <a:rPr lang="en-US" sz="2000" dirty="0">
                <a:solidFill>
                  <a:srgbClr val="000000"/>
                </a:solidFill>
                <a:ea typeface="ＭＳ Ｐゴシック" charset="0"/>
              </a:rPr>
              <a:t>        </a:t>
            </a:r>
            <a:r>
              <a:rPr lang="en-US" sz="2000" dirty="0">
                <a:solidFill>
                  <a:srgbClr val="000000"/>
                </a:solidFill>
                <a:latin typeface="Wingdings 2" charset="0"/>
                <a:ea typeface="ＭＳ Ｐゴシック" charset="0"/>
              </a:rPr>
              <a:t>R</a:t>
            </a:r>
            <a:r>
              <a:rPr lang="en-US" sz="2000" dirty="0">
                <a:solidFill>
                  <a:srgbClr val="000000"/>
                </a:solidFill>
                <a:ea typeface="ＭＳ Ｐゴシック" charset="0"/>
              </a:rPr>
              <a:t> </a:t>
            </a:r>
            <a:r>
              <a:rPr lang="en-US" dirty="0">
                <a:solidFill>
                  <a:srgbClr val="000000"/>
                </a:solidFill>
                <a:latin typeface="Calibri" panose="020F0502020204030204" pitchFamily="34" charset="0"/>
                <a:ea typeface="ＭＳ Ｐゴシック" charset="0"/>
                <a:cs typeface="Calibri" panose="020F0502020204030204" pitchFamily="34" charset="0"/>
              </a:rPr>
              <a:t>Software Quality Tools</a:t>
            </a:r>
            <a:r>
              <a:rPr lang="en-US" dirty="0">
                <a:latin typeface="Calibri" panose="020F0502020204030204" pitchFamily="34" charset="0"/>
                <a:cs typeface="Calibri" panose="020F0502020204030204" pitchFamily="34" charset="0"/>
              </a:rPr>
              <a:t> </a:t>
            </a:r>
          </a:p>
          <a:p>
            <a:endParaRPr lang="en-US" sz="1000" dirty="0">
              <a:latin typeface="Calibri" panose="020F0502020204030204" pitchFamily="34" charset="0"/>
              <a:cs typeface="Calibri" panose="020F0502020204030204" pitchFamily="34" charset="0"/>
            </a:endParaRPr>
          </a:p>
          <a:p>
            <a:r>
              <a:rPr lang="en-US" sz="2000" dirty="0">
                <a:solidFill>
                  <a:srgbClr val="000000"/>
                </a:solidFill>
                <a:latin typeface="Wingdings 2" charset="0"/>
                <a:ea typeface="ＭＳ Ｐゴシック" charset="0"/>
              </a:rPr>
              <a:t>			  R</a:t>
            </a:r>
            <a:r>
              <a:rPr lang="en-US" sz="2000" dirty="0">
                <a:solidFill>
                  <a:srgbClr val="000000"/>
                </a:solidFill>
                <a:ea typeface="ＭＳ Ｐゴシック" charset="0"/>
              </a:rPr>
              <a:t> </a:t>
            </a:r>
            <a:r>
              <a:rPr lang="en-US" dirty="0">
                <a:solidFill>
                  <a:srgbClr val="000000"/>
                </a:solidFill>
                <a:latin typeface="Calibri" panose="020F0502020204030204" pitchFamily="34" charset="0"/>
                <a:ea typeface="ＭＳ Ｐゴシック" charset="0"/>
                <a:cs typeface="Calibri" panose="020F0502020204030204" pitchFamily="34" charset="0"/>
              </a:rPr>
              <a:t>Interfaces</a:t>
            </a:r>
            <a:r>
              <a:rPr lang="en-US" sz="2000" dirty="0">
                <a:solidFill>
                  <a:srgbClr val="000000"/>
                </a:solidFill>
                <a:latin typeface="Comic Sans MS" charset="0"/>
                <a:ea typeface="ＭＳ Ｐゴシック" charset="0"/>
              </a:rPr>
              <a:t>   </a:t>
            </a:r>
            <a:r>
              <a:rPr lang="en-US" sz="2000" dirty="0">
                <a:solidFill>
                  <a:srgbClr val="000000"/>
                </a:solidFill>
                <a:ea typeface="ＭＳ Ｐゴシック" charset="0"/>
              </a:rPr>
              <a:t>    </a:t>
            </a:r>
            <a:r>
              <a:rPr lang="en-US" sz="2000" dirty="0">
                <a:solidFill>
                  <a:srgbClr val="000000"/>
                </a:solidFill>
                <a:latin typeface="Wingdings 2" charset="0"/>
                <a:ea typeface="ＭＳ Ｐゴシック" charset="0"/>
              </a:rPr>
              <a:t>R</a:t>
            </a:r>
            <a:r>
              <a:rPr lang="en-US" sz="2000" dirty="0">
                <a:solidFill>
                  <a:srgbClr val="000000"/>
                </a:solidFill>
                <a:ea typeface="ＭＳ Ｐゴシック" charset="0"/>
              </a:rPr>
              <a:t> </a:t>
            </a:r>
            <a:r>
              <a:rPr lang="en-US" dirty="0">
                <a:solidFill>
                  <a:srgbClr val="000000"/>
                </a:solidFill>
                <a:latin typeface="Calibri" panose="020F0502020204030204" pitchFamily="34" charset="0"/>
                <a:ea typeface="ＭＳ Ｐゴシック" charset="0"/>
                <a:cs typeface="Calibri" panose="020F0502020204030204" pitchFamily="34" charset="0"/>
              </a:rPr>
              <a:t>Demonstration Applications</a:t>
            </a:r>
            <a:endParaRPr lang="en-US" dirty="0">
              <a:latin typeface="Calibri" panose="020F0502020204030204" pitchFamily="34" charset="0"/>
              <a:cs typeface="Calibri" panose="020F0502020204030204" pitchFamily="34" charset="0"/>
            </a:endParaRPr>
          </a:p>
        </p:txBody>
      </p:sp>
      <p:sp>
        <p:nvSpPr>
          <p:cNvPr id="23" name="TextBox 22">
            <a:extLst>
              <a:ext uri="{FF2B5EF4-FFF2-40B4-BE49-F238E27FC236}">
                <a16:creationId xmlns:a16="http://schemas.microsoft.com/office/drawing/2014/main" id="{EFAC2308-1393-4924-825F-EC8DAB0D2E42}"/>
              </a:ext>
            </a:extLst>
          </p:cNvPr>
          <p:cNvSpPr txBox="1"/>
          <p:nvPr/>
        </p:nvSpPr>
        <p:spPr>
          <a:xfrm>
            <a:off x="37548" y="4125685"/>
            <a:ext cx="3270664" cy="369332"/>
          </a:xfrm>
          <a:prstGeom prst="rect">
            <a:avLst/>
          </a:prstGeom>
          <a:solidFill>
            <a:schemeClr val="bg1"/>
          </a:solidFill>
        </p:spPr>
        <p:txBody>
          <a:bodyPr wrap="square" rtlCol="0">
            <a:spAutoFit/>
          </a:bodyPr>
          <a:lstStyle/>
          <a:p>
            <a:pPr marL="285750" indent="-285750">
              <a:buFont typeface="Arial" panose="020B0604020202020204" pitchFamily="34" charset="0"/>
              <a:buChar char="•"/>
            </a:pPr>
            <a:r>
              <a:rPr lang="en-US" b="1" i="1" u="sng" dirty="0">
                <a:latin typeface="Calibri" panose="020F0502020204030204" pitchFamily="34" charset="0"/>
                <a:cs typeface="Calibri" panose="020F0502020204030204" pitchFamily="34" charset="0"/>
              </a:rPr>
              <a:t>Business strategy</a:t>
            </a:r>
            <a:r>
              <a:rPr lang="en-US" b="1" i="1" dirty="0">
                <a:latin typeface="Calibri" panose="020F0502020204030204" pitchFamily="34" charset="0"/>
                <a:cs typeface="Calibri" panose="020F0502020204030204" pitchFamily="34" charset="0"/>
              </a:rPr>
              <a:t>:</a:t>
            </a:r>
          </a:p>
        </p:txBody>
      </p:sp>
      <p:sp>
        <p:nvSpPr>
          <p:cNvPr id="24" name="TextBox 23">
            <a:extLst>
              <a:ext uri="{FF2B5EF4-FFF2-40B4-BE49-F238E27FC236}">
                <a16:creationId xmlns:a16="http://schemas.microsoft.com/office/drawing/2014/main" id="{47161676-A568-4D01-A397-17B2F5BCA643}"/>
              </a:ext>
            </a:extLst>
          </p:cNvPr>
          <p:cNvSpPr txBox="1"/>
          <p:nvPr/>
        </p:nvSpPr>
        <p:spPr>
          <a:xfrm>
            <a:off x="1640840" y="5332450"/>
            <a:ext cx="3027680" cy="369332"/>
          </a:xfrm>
          <a:prstGeom prst="rect">
            <a:avLst/>
          </a:prstGeom>
          <a:solidFill>
            <a:srgbClr val="C2E1EC"/>
          </a:solidFill>
          <a:ln>
            <a:solidFill>
              <a:schemeClr val="tx1"/>
            </a:solidFill>
          </a:ln>
        </p:spPr>
        <p:txBody>
          <a:bodyPr wrap="square" rtlCol="0">
            <a:spAutoFit/>
          </a:bodyPr>
          <a:lstStyle/>
          <a:p>
            <a:pPr algn="ctr"/>
            <a:r>
              <a:rPr lang="en-US" dirty="0">
                <a:latin typeface="Calibri" panose="020F0502020204030204" pitchFamily="34" charset="0"/>
                <a:cs typeface="Calibri" panose="020F0502020204030204" pitchFamily="34" charset="0"/>
              </a:rPr>
              <a:t>Base of Software Components</a:t>
            </a:r>
          </a:p>
        </p:txBody>
      </p:sp>
      <p:sp>
        <p:nvSpPr>
          <p:cNvPr id="26" name="TextBox 25">
            <a:extLst>
              <a:ext uri="{FF2B5EF4-FFF2-40B4-BE49-F238E27FC236}">
                <a16:creationId xmlns:a16="http://schemas.microsoft.com/office/drawing/2014/main" id="{81291615-E65E-4191-8B08-6A4FD3150F5D}"/>
              </a:ext>
            </a:extLst>
          </p:cNvPr>
          <p:cNvSpPr txBox="1"/>
          <p:nvPr/>
        </p:nvSpPr>
        <p:spPr>
          <a:xfrm>
            <a:off x="6386050" y="5326099"/>
            <a:ext cx="2087390" cy="369332"/>
          </a:xfrm>
          <a:prstGeom prst="rect">
            <a:avLst/>
          </a:prstGeom>
          <a:solidFill>
            <a:srgbClr val="C2E1EC"/>
          </a:solidFill>
          <a:ln>
            <a:solidFill>
              <a:schemeClr val="tx1"/>
            </a:solidFill>
          </a:ln>
        </p:spPr>
        <p:txBody>
          <a:bodyPr wrap="square" rtlCol="0">
            <a:spAutoFit/>
          </a:bodyPr>
          <a:lstStyle/>
          <a:p>
            <a:pPr algn="ctr"/>
            <a:r>
              <a:rPr lang="en-US" dirty="0">
                <a:latin typeface="Calibri" panose="020F0502020204030204" pitchFamily="34" charset="0"/>
                <a:cs typeface="Calibri" panose="020F0502020204030204" pitchFamily="34" charset="0"/>
              </a:rPr>
              <a:t>Projects</a:t>
            </a:r>
          </a:p>
        </p:txBody>
      </p:sp>
      <p:cxnSp>
        <p:nvCxnSpPr>
          <p:cNvPr id="16" name="Connector: Elbow 15">
            <a:extLst>
              <a:ext uri="{FF2B5EF4-FFF2-40B4-BE49-F238E27FC236}">
                <a16:creationId xmlns:a16="http://schemas.microsoft.com/office/drawing/2014/main" id="{39ECE45A-9636-42D7-A6A2-1E52D32AF69D}"/>
              </a:ext>
            </a:extLst>
          </p:cNvPr>
          <p:cNvCxnSpPr>
            <a:cxnSpLocks/>
            <a:stCxn id="24" idx="0"/>
            <a:endCxn id="26" idx="0"/>
          </p:cNvCxnSpPr>
          <p:nvPr/>
        </p:nvCxnSpPr>
        <p:spPr>
          <a:xfrm rot="5400000" flipH="1" flipV="1">
            <a:off x="5289037" y="3191743"/>
            <a:ext cx="6351" cy="4275065"/>
          </a:xfrm>
          <a:prstGeom prst="bentConnector3">
            <a:avLst>
              <a:gd name="adj1" fmla="val 8018753"/>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cxnSp>
        <p:nvCxnSpPr>
          <p:cNvPr id="29" name="Connector: Elbow 28">
            <a:extLst>
              <a:ext uri="{FF2B5EF4-FFF2-40B4-BE49-F238E27FC236}">
                <a16:creationId xmlns:a16="http://schemas.microsoft.com/office/drawing/2014/main" id="{222E7D98-E225-4C59-88E8-45796870B721}"/>
              </a:ext>
            </a:extLst>
          </p:cNvPr>
          <p:cNvCxnSpPr>
            <a:stCxn id="26" idx="2"/>
            <a:endCxn id="24" idx="2"/>
          </p:cNvCxnSpPr>
          <p:nvPr/>
        </p:nvCxnSpPr>
        <p:spPr>
          <a:xfrm rot="5400000">
            <a:off x="5289038" y="3561074"/>
            <a:ext cx="6351" cy="4275065"/>
          </a:xfrm>
          <a:prstGeom prst="bentConnector3">
            <a:avLst>
              <a:gd name="adj1" fmla="val 8818627"/>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mc:AlternateContent xmlns:mc="http://schemas.openxmlformats.org/markup-compatibility/2006" xmlns:a14="http://schemas.microsoft.com/office/drawing/2010/main">
        <mc:Choice Requires="a14">
          <p:sp>
            <p:nvSpPr>
              <p:cNvPr id="129" name="TextBox 128">
                <a:extLst>
                  <a:ext uri="{FF2B5EF4-FFF2-40B4-BE49-F238E27FC236}">
                    <a16:creationId xmlns:a16="http://schemas.microsoft.com/office/drawing/2014/main" id="{B1FD7C98-B5A9-4C4B-98B6-585D507D378B}"/>
                  </a:ext>
                </a:extLst>
              </p:cNvPr>
              <p:cNvSpPr txBox="1"/>
              <p:nvPr/>
            </p:nvSpPr>
            <p:spPr>
              <a:xfrm>
                <a:off x="4155440" y="4842897"/>
                <a:ext cx="2647170" cy="369332"/>
              </a:xfrm>
              <a:prstGeom prst="rect">
                <a:avLst/>
              </a:prstGeom>
              <a:noFill/>
            </p:spPr>
            <p:txBody>
              <a:bodyPr wrap="square" rtlCol="0">
                <a:spAutoFit/>
              </a:bodyPr>
              <a:lstStyle/>
              <a:p>
                <a:r>
                  <a:rPr lang="en-US" dirty="0">
                    <a:latin typeface="Calibri" panose="020F0502020204030204" pitchFamily="34" charset="0"/>
                    <a:cs typeface="Calibri" panose="020F0502020204030204" pitchFamily="34" charset="0"/>
                  </a:rPr>
                  <a:t>Leverage the base </a:t>
                </a:r>
                <a14:m>
                  <m:oMath xmlns:m="http://schemas.openxmlformats.org/officeDocument/2006/math">
                    <m:r>
                      <a:rPr lang="en-US" i="1" smtClean="0">
                        <a:latin typeface="Cambria Math" panose="02040503050406030204" pitchFamily="18" charset="0"/>
                        <a:ea typeface="Cambria Math" panose="02040503050406030204" pitchFamily="18" charset="0"/>
                        <a:cs typeface="Calibri" panose="020F0502020204030204" pitchFamily="34" charset="0"/>
                      </a:rPr>
                      <m:t>→</m:t>
                    </m:r>
                  </m:oMath>
                </a14:m>
                <a:r>
                  <a:rPr lang="en-US" dirty="0">
                    <a:latin typeface="Calibri" panose="020F0502020204030204" pitchFamily="34" charset="0"/>
                    <a:cs typeface="Calibri" panose="020F0502020204030204" pitchFamily="34" charset="0"/>
                  </a:rPr>
                  <a:t> </a:t>
                </a:r>
              </a:p>
            </p:txBody>
          </p:sp>
        </mc:Choice>
        <mc:Fallback xmlns="">
          <p:sp>
            <p:nvSpPr>
              <p:cNvPr id="129" name="TextBox 128">
                <a:extLst>
                  <a:ext uri="{FF2B5EF4-FFF2-40B4-BE49-F238E27FC236}">
                    <a16:creationId xmlns:a16="http://schemas.microsoft.com/office/drawing/2014/main" id="{B1FD7C98-B5A9-4C4B-98B6-585D507D378B}"/>
                  </a:ext>
                </a:extLst>
              </p:cNvPr>
              <p:cNvSpPr txBox="1">
                <a:spLocks noRot="1" noChangeAspect="1" noMove="1" noResize="1" noEditPoints="1" noAdjustHandles="1" noChangeArrowheads="1" noChangeShapeType="1" noTextEdit="1"/>
              </p:cNvSpPr>
              <p:nvPr/>
            </p:nvSpPr>
            <p:spPr>
              <a:xfrm>
                <a:off x="4155440" y="4842897"/>
                <a:ext cx="2647170" cy="369332"/>
              </a:xfrm>
              <a:prstGeom prst="rect">
                <a:avLst/>
              </a:prstGeom>
              <a:blipFill>
                <a:blip r:embed="rId4"/>
                <a:stretch>
                  <a:fillRect l="-2074" t="-8197" b="-24590"/>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35" name="TextBox 34">
                <a:extLst>
                  <a:ext uri="{FF2B5EF4-FFF2-40B4-BE49-F238E27FC236}">
                    <a16:creationId xmlns:a16="http://schemas.microsoft.com/office/drawing/2014/main" id="{23D80B89-B6B0-41DE-8093-EC5C812E328B}"/>
                  </a:ext>
                </a:extLst>
              </p:cNvPr>
              <p:cNvSpPr txBox="1"/>
              <p:nvPr/>
            </p:nvSpPr>
            <p:spPr>
              <a:xfrm>
                <a:off x="4104640" y="5929524"/>
                <a:ext cx="2647170" cy="369332"/>
              </a:xfrm>
              <a:prstGeom prst="rect">
                <a:avLst/>
              </a:prstGeom>
              <a:noFill/>
            </p:spPr>
            <p:txBody>
              <a:bodyPr wrap="square" rtlCol="0">
                <a:spAutoFit/>
              </a:bodyPr>
              <a:lstStyle/>
              <a:p>
                <a14:m>
                  <m:oMath xmlns:m="http://schemas.openxmlformats.org/officeDocument/2006/math">
                    <m:r>
                      <a:rPr lang="en-US" i="1" smtClean="0">
                        <a:latin typeface="Cambria Math" panose="02040503050406030204" pitchFamily="18" charset="0"/>
                        <a:ea typeface="Cambria Math" panose="02040503050406030204" pitchFamily="18" charset="0"/>
                        <a:cs typeface="Calibri" panose="020F0502020204030204" pitchFamily="34" charset="0"/>
                      </a:rPr>
                      <m:t>←</m:t>
                    </m:r>
                  </m:oMath>
                </a14:m>
                <a:r>
                  <a:rPr lang="en-US" dirty="0">
                    <a:latin typeface="Calibri" panose="020F0502020204030204" pitchFamily="34" charset="0"/>
                    <a:cs typeface="Calibri" panose="020F0502020204030204" pitchFamily="34" charset="0"/>
                  </a:rPr>
                  <a:t> Grow the base</a:t>
                </a:r>
              </a:p>
            </p:txBody>
          </p:sp>
        </mc:Choice>
        <mc:Fallback xmlns="">
          <p:sp>
            <p:nvSpPr>
              <p:cNvPr id="35" name="TextBox 34">
                <a:extLst>
                  <a:ext uri="{FF2B5EF4-FFF2-40B4-BE49-F238E27FC236}">
                    <a16:creationId xmlns:a16="http://schemas.microsoft.com/office/drawing/2014/main" id="{23D80B89-B6B0-41DE-8093-EC5C812E328B}"/>
                  </a:ext>
                </a:extLst>
              </p:cNvPr>
              <p:cNvSpPr txBox="1">
                <a:spLocks noRot="1" noChangeAspect="1" noMove="1" noResize="1" noEditPoints="1" noAdjustHandles="1" noChangeArrowheads="1" noChangeShapeType="1" noTextEdit="1"/>
              </p:cNvSpPr>
              <p:nvPr/>
            </p:nvSpPr>
            <p:spPr>
              <a:xfrm>
                <a:off x="4104640" y="5929524"/>
                <a:ext cx="2647170" cy="369332"/>
              </a:xfrm>
              <a:prstGeom prst="rect">
                <a:avLst/>
              </a:prstGeom>
              <a:blipFill>
                <a:blip r:embed="rId5"/>
                <a:stretch>
                  <a:fillRect t="-10000" b="-26667"/>
                </a:stretch>
              </a:blipFill>
            </p:spPr>
            <p:txBody>
              <a:bodyPr/>
              <a:lstStyle/>
              <a:p>
                <a:r>
                  <a:rPr lang="en-US">
                    <a:noFill/>
                  </a:rPr>
                  <a:t> </a:t>
                </a:r>
              </a:p>
            </p:txBody>
          </p:sp>
        </mc:Fallback>
      </mc:AlternateContent>
      <p:pic>
        <p:nvPicPr>
          <p:cNvPr id="39" name="Picture 38">
            <a:extLst>
              <a:ext uri="{FF2B5EF4-FFF2-40B4-BE49-F238E27FC236}">
                <a16:creationId xmlns:a16="http://schemas.microsoft.com/office/drawing/2014/main" id="{3540E769-F1FB-4464-9381-1FBEFC8B3B58}"/>
              </a:ext>
            </a:extLst>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1827969" y="5854863"/>
            <a:ext cx="1018518" cy="343630"/>
          </a:xfrm>
          <a:prstGeom prst="rect">
            <a:avLst/>
          </a:prstGeom>
        </p:spPr>
      </p:pic>
      <p:pic>
        <p:nvPicPr>
          <p:cNvPr id="40" name="Picture 39">
            <a:extLst>
              <a:ext uri="{FF2B5EF4-FFF2-40B4-BE49-F238E27FC236}">
                <a16:creationId xmlns:a16="http://schemas.microsoft.com/office/drawing/2014/main" id="{52CDE975-3DED-41F6-977E-F55CA21DA2FF}"/>
              </a:ext>
            </a:extLst>
          </p:cNvPr>
          <p:cNvPicPr>
            <a:picLocks noChangeAspect="1"/>
          </p:cNvPicPr>
          <p:nvPr/>
        </p:nvPicPr>
        <p:blipFill>
          <a:blip r:embed="rId7"/>
          <a:stretch>
            <a:fillRect/>
          </a:stretch>
        </p:blipFill>
        <p:spPr>
          <a:xfrm>
            <a:off x="1971040" y="4711798"/>
            <a:ext cx="875447" cy="512299"/>
          </a:xfrm>
          <a:prstGeom prst="rect">
            <a:avLst/>
          </a:prstGeom>
        </p:spPr>
      </p:pic>
      <p:pic>
        <p:nvPicPr>
          <p:cNvPr id="41" name="Picture 20" descr="trilinos_over">
            <a:extLst>
              <a:ext uri="{FF2B5EF4-FFF2-40B4-BE49-F238E27FC236}">
                <a16:creationId xmlns:a16="http://schemas.microsoft.com/office/drawing/2014/main" id="{802A30AD-F1A1-4192-B554-BDDAC03CC8CC}"/>
              </a:ext>
            </a:extLst>
          </p:cNvPr>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899514" y="4758093"/>
            <a:ext cx="873909" cy="488299"/>
          </a:xfrm>
          <a:prstGeom prst="rect">
            <a:avLst/>
          </a:prstGeom>
          <a:noFill/>
          <a:ln w="9525">
            <a:solidFill>
              <a:schemeClr val="bg1"/>
            </a:solidFill>
            <a:miter lim="800000"/>
            <a:headEnd/>
            <a:tailEnd/>
          </a:ln>
          <a:extLst>
            <a:ext uri="{909E8E84-426E-40DD-AFC4-6F175D3DCCD1}">
              <a14:hiddenFill xmlns:a14="http://schemas.microsoft.com/office/drawing/2010/main">
                <a:solidFill>
                  <a:srgbClr val="FFFFFF"/>
                </a:solidFill>
              </a14:hiddenFill>
            </a:ext>
          </a:extLst>
        </p:spPr>
      </p:pic>
      <p:pic>
        <p:nvPicPr>
          <p:cNvPr id="42" name="Picture 2">
            <a:extLst>
              <a:ext uri="{FF2B5EF4-FFF2-40B4-BE49-F238E27FC236}">
                <a16:creationId xmlns:a16="http://schemas.microsoft.com/office/drawing/2014/main" id="{CCF42161-D3EA-44DB-89EE-7F48B4BAEBE4}"/>
              </a:ext>
            </a:extLst>
          </p:cNvPr>
          <p:cNvPicPr>
            <a:picLocks noChangeAspect="1" noChangeArrowheads="1"/>
          </p:cNvPicPr>
          <p:nvPr/>
        </p:nvPicPr>
        <p:blipFill>
          <a:blip r:embed="rId9">
            <a:extLst>
              <a:ext uri="{28A0092B-C50C-407E-A947-70E740481C1C}">
                <a14:useLocalDpi xmlns:a14="http://schemas.microsoft.com/office/drawing/2010/main" val="0"/>
              </a:ext>
            </a:extLst>
          </a:blip>
          <a:srcRect/>
          <a:stretch>
            <a:fillRect/>
          </a:stretch>
        </p:blipFill>
        <p:spPr bwMode="auto">
          <a:xfrm>
            <a:off x="5496498" y="4327042"/>
            <a:ext cx="1042404" cy="45892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44" name="Picture 43">
            <a:extLst>
              <a:ext uri="{FF2B5EF4-FFF2-40B4-BE49-F238E27FC236}">
                <a16:creationId xmlns:a16="http://schemas.microsoft.com/office/drawing/2014/main" id="{7DC8EA81-4D72-4E7F-9948-1673C8B15FAA}"/>
              </a:ext>
            </a:extLst>
          </p:cNvPr>
          <p:cNvPicPr>
            <a:picLocks noChangeAspect="1"/>
          </p:cNvPicPr>
          <p:nvPr/>
        </p:nvPicPr>
        <p:blipFill>
          <a:blip r:embed="rId10">
            <a:extLst>
              <a:ext uri="{28A0092B-C50C-407E-A947-70E740481C1C}">
                <a14:useLocalDpi xmlns:a14="http://schemas.microsoft.com/office/drawing/2010/main" val="0"/>
              </a:ext>
            </a:extLst>
          </a:blip>
          <a:stretch>
            <a:fillRect/>
          </a:stretch>
        </p:blipFill>
        <p:spPr>
          <a:xfrm>
            <a:off x="4724464" y="4293810"/>
            <a:ext cx="720593" cy="505948"/>
          </a:xfrm>
          <a:prstGeom prst="rect">
            <a:avLst/>
          </a:prstGeom>
        </p:spPr>
      </p:pic>
      <p:pic>
        <p:nvPicPr>
          <p:cNvPr id="134" name="Picture 133">
            <a:extLst>
              <a:ext uri="{FF2B5EF4-FFF2-40B4-BE49-F238E27FC236}">
                <a16:creationId xmlns:a16="http://schemas.microsoft.com/office/drawing/2014/main" id="{8D0B450E-6916-4CBD-B1F5-1BFE94C62F88}"/>
              </a:ext>
            </a:extLst>
          </p:cNvPr>
          <p:cNvPicPr>
            <a:picLocks noChangeAspect="1"/>
          </p:cNvPicPr>
          <p:nvPr/>
        </p:nvPicPr>
        <p:blipFill>
          <a:blip r:embed="rId11"/>
          <a:stretch>
            <a:fillRect/>
          </a:stretch>
        </p:blipFill>
        <p:spPr>
          <a:xfrm>
            <a:off x="6836919" y="4314311"/>
            <a:ext cx="481017" cy="481017"/>
          </a:xfrm>
          <a:prstGeom prst="rect">
            <a:avLst/>
          </a:prstGeom>
        </p:spPr>
      </p:pic>
      <p:pic>
        <p:nvPicPr>
          <p:cNvPr id="136" name="Picture 135">
            <a:extLst>
              <a:ext uri="{FF2B5EF4-FFF2-40B4-BE49-F238E27FC236}">
                <a16:creationId xmlns:a16="http://schemas.microsoft.com/office/drawing/2014/main" id="{DFF1C407-64A9-4B37-901E-307CC4F246E8}"/>
              </a:ext>
            </a:extLst>
          </p:cNvPr>
          <p:cNvPicPr>
            <a:picLocks noChangeAspect="1"/>
          </p:cNvPicPr>
          <p:nvPr/>
        </p:nvPicPr>
        <p:blipFill>
          <a:blip r:embed="rId12"/>
          <a:stretch>
            <a:fillRect/>
          </a:stretch>
        </p:blipFill>
        <p:spPr>
          <a:xfrm>
            <a:off x="3480363" y="4333800"/>
            <a:ext cx="1238394" cy="475516"/>
          </a:xfrm>
          <a:prstGeom prst="rect">
            <a:avLst/>
          </a:prstGeom>
        </p:spPr>
      </p:pic>
      <p:pic>
        <p:nvPicPr>
          <p:cNvPr id="139" name="Picture 138">
            <a:extLst>
              <a:ext uri="{FF2B5EF4-FFF2-40B4-BE49-F238E27FC236}">
                <a16:creationId xmlns:a16="http://schemas.microsoft.com/office/drawing/2014/main" id="{38F2386A-8B43-4F1D-86A0-C104FA7AACCE}"/>
              </a:ext>
            </a:extLst>
          </p:cNvPr>
          <p:cNvPicPr>
            <a:picLocks noChangeAspect="1"/>
          </p:cNvPicPr>
          <p:nvPr/>
        </p:nvPicPr>
        <p:blipFill>
          <a:blip r:embed="rId13"/>
          <a:stretch>
            <a:fillRect/>
          </a:stretch>
        </p:blipFill>
        <p:spPr>
          <a:xfrm>
            <a:off x="812800" y="5515299"/>
            <a:ext cx="734418" cy="699294"/>
          </a:xfrm>
          <a:prstGeom prst="rect">
            <a:avLst/>
          </a:prstGeom>
        </p:spPr>
      </p:pic>
      <p:pic>
        <p:nvPicPr>
          <p:cNvPr id="7" name="Picture 6">
            <a:extLst>
              <a:ext uri="{FF2B5EF4-FFF2-40B4-BE49-F238E27FC236}">
                <a16:creationId xmlns:a16="http://schemas.microsoft.com/office/drawing/2014/main" id="{0FF339A5-60ED-4167-AB75-BD684FA03552}"/>
              </a:ext>
            </a:extLst>
          </p:cNvPr>
          <p:cNvPicPr>
            <a:picLocks noChangeAspect="1"/>
          </p:cNvPicPr>
          <p:nvPr/>
        </p:nvPicPr>
        <p:blipFill>
          <a:blip r:embed="rId14"/>
          <a:stretch>
            <a:fillRect/>
          </a:stretch>
        </p:blipFill>
        <p:spPr>
          <a:xfrm>
            <a:off x="6393896" y="4852633"/>
            <a:ext cx="873909" cy="456688"/>
          </a:xfrm>
          <a:prstGeom prst="rect">
            <a:avLst/>
          </a:prstGeom>
        </p:spPr>
      </p:pic>
      <p:pic>
        <p:nvPicPr>
          <p:cNvPr id="28" name="Picture 2">
            <a:extLst>
              <a:ext uri="{FF2B5EF4-FFF2-40B4-BE49-F238E27FC236}">
                <a16:creationId xmlns:a16="http://schemas.microsoft.com/office/drawing/2014/main" id="{6999ECD8-827D-4DC2-A265-AA23A6E56AD5}"/>
              </a:ext>
            </a:extLst>
          </p:cNvPr>
          <p:cNvPicPr>
            <a:picLocks noChangeAspect="1" noChangeArrowheads="1"/>
          </p:cNvPicPr>
          <p:nvPr/>
        </p:nvPicPr>
        <p:blipFill>
          <a:blip r:embed="rId9">
            <a:extLst>
              <a:ext uri="{28A0092B-C50C-407E-A947-70E740481C1C}">
                <a14:useLocalDpi xmlns:a14="http://schemas.microsoft.com/office/drawing/2010/main" val="0"/>
              </a:ext>
            </a:extLst>
          </a:blip>
          <a:srcRect/>
          <a:stretch>
            <a:fillRect/>
          </a:stretch>
        </p:blipFill>
        <p:spPr bwMode="auto">
          <a:xfrm>
            <a:off x="5729915" y="4326663"/>
            <a:ext cx="1042404" cy="45892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30" name="Picture 29">
            <a:extLst>
              <a:ext uri="{FF2B5EF4-FFF2-40B4-BE49-F238E27FC236}">
                <a16:creationId xmlns:a16="http://schemas.microsoft.com/office/drawing/2014/main" id="{33AE2CC0-9A46-4E2A-9623-38F760A09181}"/>
              </a:ext>
            </a:extLst>
          </p:cNvPr>
          <p:cNvPicPr>
            <a:picLocks noChangeAspect="1"/>
          </p:cNvPicPr>
          <p:nvPr/>
        </p:nvPicPr>
        <p:blipFill>
          <a:blip r:embed="rId10">
            <a:extLst>
              <a:ext uri="{28A0092B-C50C-407E-A947-70E740481C1C}">
                <a14:useLocalDpi xmlns:a14="http://schemas.microsoft.com/office/drawing/2010/main" val="0"/>
              </a:ext>
            </a:extLst>
          </a:blip>
          <a:stretch>
            <a:fillRect/>
          </a:stretch>
        </p:blipFill>
        <p:spPr>
          <a:xfrm>
            <a:off x="5054296" y="4314311"/>
            <a:ext cx="690855" cy="485068"/>
          </a:xfrm>
          <a:prstGeom prst="rect">
            <a:avLst/>
          </a:prstGeom>
        </p:spPr>
      </p:pic>
      <p:pic>
        <p:nvPicPr>
          <p:cNvPr id="31" name="Picture 30">
            <a:extLst>
              <a:ext uri="{FF2B5EF4-FFF2-40B4-BE49-F238E27FC236}">
                <a16:creationId xmlns:a16="http://schemas.microsoft.com/office/drawing/2014/main" id="{B6C0EF7F-30BE-409E-B578-E5890CD974D8}"/>
              </a:ext>
            </a:extLst>
          </p:cNvPr>
          <p:cNvPicPr>
            <a:picLocks noChangeAspect="1"/>
          </p:cNvPicPr>
          <p:nvPr/>
        </p:nvPicPr>
        <p:blipFill>
          <a:blip r:embed="rId12"/>
          <a:stretch>
            <a:fillRect/>
          </a:stretch>
        </p:blipFill>
        <p:spPr>
          <a:xfrm>
            <a:off x="3754875" y="4293810"/>
            <a:ext cx="1314797" cy="504853"/>
          </a:xfrm>
          <a:prstGeom prst="rect">
            <a:avLst/>
          </a:prstGeom>
        </p:spPr>
      </p:pic>
      <p:pic>
        <p:nvPicPr>
          <p:cNvPr id="32" name="Picture 31">
            <a:extLst>
              <a:ext uri="{FF2B5EF4-FFF2-40B4-BE49-F238E27FC236}">
                <a16:creationId xmlns:a16="http://schemas.microsoft.com/office/drawing/2014/main" id="{F295B4ED-7FE4-4F69-95E0-1C2CCCB757DA}"/>
              </a:ext>
            </a:extLst>
          </p:cNvPr>
          <p:cNvPicPr>
            <a:picLocks noChangeAspect="1"/>
          </p:cNvPicPr>
          <p:nvPr/>
        </p:nvPicPr>
        <p:blipFill>
          <a:blip r:embed="rId15"/>
          <a:stretch>
            <a:fillRect/>
          </a:stretch>
        </p:blipFill>
        <p:spPr>
          <a:xfrm>
            <a:off x="3326051" y="4320610"/>
            <a:ext cx="433743" cy="428036"/>
          </a:xfrm>
          <a:prstGeom prst="rect">
            <a:avLst/>
          </a:prstGeom>
        </p:spPr>
      </p:pic>
      <p:sp>
        <p:nvSpPr>
          <p:cNvPr id="27" name="TextBox 26">
            <a:extLst>
              <a:ext uri="{FF2B5EF4-FFF2-40B4-BE49-F238E27FC236}">
                <a16:creationId xmlns:a16="http://schemas.microsoft.com/office/drawing/2014/main" id="{CBE58FA2-BE99-433F-B8BD-CD1193C5ED3D}"/>
              </a:ext>
            </a:extLst>
          </p:cNvPr>
          <p:cNvSpPr txBox="1"/>
          <p:nvPr/>
        </p:nvSpPr>
        <p:spPr>
          <a:xfrm>
            <a:off x="69755" y="1748852"/>
            <a:ext cx="6971125" cy="1261884"/>
          </a:xfrm>
          <a:prstGeom prst="rect">
            <a:avLst/>
          </a:prstGeom>
          <a:noFill/>
        </p:spPr>
        <p:txBody>
          <a:bodyPr wrap="square" rtlCol="0">
            <a:spAutoFit/>
          </a:bodyPr>
          <a:lstStyle/>
          <a:p>
            <a:pPr marL="285750" indent="-285750">
              <a:buFont typeface="Arial" panose="020B0604020202020204" pitchFamily="34" charset="0"/>
              <a:buChar char="•"/>
            </a:pPr>
            <a:r>
              <a:rPr lang="en-US" b="1" i="1" u="sng" dirty="0">
                <a:latin typeface="Calibri" panose="020F0502020204030204" pitchFamily="34" charset="0"/>
                <a:cs typeface="Calibri" panose="020F0502020204030204" pitchFamily="34" charset="0"/>
              </a:rPr>
              <a:t>Technical strategy</a:t>
            </a:r>
            <a:r>
              <a:rPr lang="en-US" b="1" i="1" dirty="0">
                <a:latin typeface="Calibri" panose="020F0502020204030204" pitchFamily="34" charset="0"/>
                <a:cs typeface="Calibri" panose="020F0502020204030204" pitchFamily="34" charset="0"/>
              </a:rPr>
              <a:t>: </a:t>
            </a:r>
            <a:r>
              <a:rPr lang="en-US" dirty="0">
                <a:latin typeface="Calibri" panose="020F0502020204030204" pitchFamily="34" charset="0"/>
                <a:cs typeface="Calibri" panose="020F0502020204030204" pitchFamily="34" charset="0"/>
              </a:rPr>
              <a:t>projects create, use, and improve a common base of modular, independent-yet-interoperable, software </a:t>
            </a:r>
            <a:r>
              <a:rPr lang="en-US" b="1" dirty="0">
                <a:latin typeface="Calibri" panose="020F0502020204030204" pitchFamily="34" charset="0"/>
                <a:cs typeface="Calibri" panose="020F0502020204030204" pitchFamily="34" charset="0"/>
              </a:rPr>
              <a:t>components</a:t>
            </a:r>
          </a:p>
          <a:p>
            <a:pPr marL="285750" indent="-285750">
              <a:buFont typeface="Arial" panose="020B0604020202020204" pitchFamily="34" charset="0"/>
              <a:buChar char="•"/>
            </a:pPr>
            <a:endParaRPr lang="en-US" sz="400" b="1"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Ø"/>
            </a:pPr>
            <a:r>
              <a:rPr lang="en-US" b="1" dirty="0">
                <a:latin typeface="Calibri" panose="020F0502020204030204" pitchFamily="34" charset="0"/>
                <a:cs typeface="Calibri" panose="020F0502020204030204" pitchFamily="34" charset="0"/>
              </a:rPr>
              <a:t>2012 white paper by A. Salinger</a:t>
            </a:r>
            <a:r>
              <a:rPr lang="en-US" dirty="0">
                <a:latin typeface="Calibri" panose="020F0502020204030204" pitchFamily="34" charset="0"/>
                <a:cs typeface="Calibri" panose="020F0502020204030204" pitchFamily="34" charset="0"/>
              </a:rPr>
              <a:t>: “Component-Based Scientific Application Development” (right).</a:t>
            </a:r>
          </a:p>
        </p:txBody>
      </p:sp>
      <p:sp>
        <p:nvSpPr>
          <p:cNvPr id="33" name="TextShape 1">
            <a:extLst>
              <a:ext uri="{FF2B5EF4-FFF2-40B4-BE49-F238E27FC236}">
                <a16:creationId xmlns:a16="http://schemas.microsoft.com/office/drawing/2014/main" id="{D5A45A62-3FB5-471E-A6AA-4684954F986E}"/>
              </a:ext>
            </a:extLst>
          </p:cNvPr>
          <p:cNvSpPr txBox="1"/>
          <p:nvPr/>
        </p:nvSpPr>
        <p:spPr>
          <a:xfrm>
            <a:off x="254856" y="-142240"/>
            <a:ext cx="8788505" cy="1146027"/>
          </a:xfrm>
          <a:prstGeom prst="rect">
            <a:avLst/>
          </a:prstGeom>
          <a:solidFill>
            <a:schemeClr val="bg1"/>
          </a:solidFill>
          <a:ln>
            <a:noFill/>
          </a:ln>
        </p:spPr>
        <p:txBody>
          <a:bodyPr lIns="0" tIns="0" rIns="0" bIns="0" anchor="ctr"/>
          <a:lstStyle/>
          <a:p>
            <a:r>
              <a:rPr lang="en-US" sz="3200" dirty="0" err="1">
                <a:latin typeface="Calibri"/>
              </a:rPr>
              <a:t>AgileComponents</a:t>
            </a:r>
            <a:r>
              <a:rPr lang="en-US" sz="3200" dirty="0">
                <a:latin typeface="Calibri"/>
              </a:rPr>
              <a:t>: a PDE code strategy</a:t>
            </a:r>
            <a:endParaRPr sz="3200" dirty="0"/>
          </a:p>
        </p:txBody>
      </p:sp>
      <p:sp>
        <p:nvSpPr>
          <p:cNvPr id="4" name="Rectangle 8">
            <a:extLst>
              <a:ext uri="{FF2B5EF4-FFF2-40B4-BE49-F238E27FC236}">
                <a16:creationId xmlns:a16="http://schemas.microsoft.com/office/drawing/2014/main" id="{E651D7F3-4138-4A97-9177-174E05DCE2A6}"/>
              </a:ext>
            </a:extLst>
          </p:cNvPr>
          <p:cNvSpPr>
            <a:spLocks noChangeArrowheads="1"/>
          </p:cNvSpPr>
          <p:nvPr/>
        </p:nvSpPr>
        <p:spPr bwMode="auto">
          <a:xfrm>
            <a:off x="162560" y="871753"/>
            <a:ext cx="6878320" cy="707886"/>
          </a:xfrm>
          <a:prstGeom prst="rect">
            <a:avLst/>
          </a:prstGeom>
          <a:solidFill>
            <a:srgbClr val="CCFFCC"/>
          </a:solidFill>
          <a:ln w="9525">
            <a:solidFill>
              <a:schemeClr val="bg1"/>
            </a:solidFill>
            <a:miter lim="800000"/>
            <a:headEnd/>
            <a:tailEnd/>
          </a:ln>
          <a:effectLst/>
          <a:extLst>
            <a:ext uri="{909E8E84-426E-40dd-AFC4-6F175D3DCCD1}">
              <a14:hiddenFill xmlns="" xmlns:a14="http://schemas.microsoft.com/office/drawing/2010/main">
                <a:solidFill>
                  <a:schemeClr val="accent1"/>
                </a:solidFill>
              </a14:hiddenFill>
            </a:ext>
            <a:ext uri="{AF507438-7753-43e0-B8FC-AC1667EBCBE1}">
              <a14:hiddenEffects xmlns="" xmlns:a14="http://schemas.microsoft.com/office/drawing/2010/main">
                <a:effectLst>
                  <a:outerShdw blurRad="63500" dist="38099" dir="2700000" algn="ctr" rotWithShape="0">
                    <a:schemeClr val="bg2">
                      <a:alpha val="74998"/>
                    </a:schemeClr>
                  </a:outerShdw>
                </a:effectLst>
              </a14:hiddenEffects>
            </a:ext>
          </a:extLst>
        </p:spPr>
        <p:txBody>
          <a:bodyPr wrap="square">
            <a:spAutoFit/>
          </a:bodyPr>
          <a:lstStyle/>
          <a:p>
            <a:pPr algn="ctr"/>
            <a:r>
              <a:rPr lang="en-US" sz="2000" b="1" i="1" u="sng" dirty="0">
                <a:solidFill>
                  <a:srgbClr val="000000"/>
                </a:solidFill>
                <a:latin typeface="Calibri" panose="020F0502020204030204" pitchFamily="34" charset="0"/>
                <a:ea typeface="ＭＳ Ｐゴシック" charset="0"/>
                <a:cs typeface="Calibri" panose="020F0502020204030204" pitchFamily="34" charset="0"/>
              </a:rPr>
              <a:t>Strategic Goal:</a:t>
            </a:r>
            <a:r>
              <a:rPr lang="en-US" sz="2000" b="1" i="1" dirty="0">
                <a:solidFill>
                  <a:srgbClr val="000000"/>
                </a:solidFill>
                <a:latin typeface="Calibri" panose="020F0502020204030204" pitchFamily="34" charset="0"/>
                <a:ea typeface="ＭＳ Ｐゴシック" charset="0"/>
                <a:cs typeface="Calibri" panose="020F0502020204030204" pitchFamily="34" charset="0"/>
              </a:rPr>
              <a:t> </a:t>
            </a:r>
            <a:r>
              <a:rPr lang="en-US" sz="2000" dirty="0">
                <a:solidFill>
                  <a:srgbClr val="000000"/>
                </a:solidFill>
                <a:latin typeface="Calibri" panose="020F0502020204030204" pitchFamily="34" charset="0"/>
                <a:ea typeface="ＭＳ Ｐゴシック" charset="0"/>
                <a:cs typeface="Calibri" panose="020F0502020204030204" pitchFamily="34" charset="0"/>
              </a:rPr>
              <a:t>To enable the </a:t>
            </a:r>
            <a:r>
              <a:rPr lang="en-US" sz="2000" b="1" dirty="0">
                <a:solidFill>
                  <a:srgbClr val="FF0000"/>
                </a:solidFill>
                <a:latin typeface="Calibri" panose="020F0502020204030204" pitchFamily="34" charset="0"/>
                <a:ea typeface="ＭＳ Ｐゴシック" charset="0"/>
                <a:cs typeface="Calibri" panose="020F0502020204030204" pitchFamily="34" charset="0"/>
              </a:rPr>
              <a:t>rapid</a:t>
            </a:r>
            <a:r>
              <a:rPr lang="en-US" sz="2000" dirty="0">
                <a:solidFill>
                  <a:srgbClr val="000000"/>
                </a:solidFill>
                <a:latin typeface="Calibri" panose="020F0502020204030204" pitchFamily="34" charset="0"/>
                <a:ea typeface="ＭＳ Ｐゴシック" charset="0"/>
                <a:cs typeface="Calibri" panose="020F0502020204030204" pitchFamily="34" charset="0"/>
              </a:rPr>
              <a:t> development of new </a:t>
            </a:r>
            <a:r>
              <a:rPr lang="en-US" sz="2000" b="1" dirty="0">
                <a:solidFill>
                  <a:srgbClr val="FF0000"/>
                </a:solidFill>
                <a:latin typeface="Calibri" panose="020F0502020204030204" pitchFamily="34" charset="0"/>
                <a:ea typeface="ＭＳ Ｐゴシック" charset="0"/>
                <a:cs typeface="Calibri" panose="020F0502020204030204" pitchFamily="34" charset="0"/>
              </a:rPr>
              <a:t>production</a:t>
            </a:r>
            <a:r>
              <a:rPr lang="en-US" sz="2000" dirty="0">
                <a:solidFill>
                  <a:srgbClr val="000000"/>
                </a:solidFill>
                <a:latin typeface="Calibri" panose="020F0502020204030204" pitchFamily="34" charset="0"/>
                <a:ea typeface="ＭＳ Ｐゴシック" charset="0"/>
                <a:cs typeface="Calibri" panose="020F0502020204030204" pitchFamily="34" charset="0"/>
              </a:rPr>
              <a:t> codes embedded with</a:t>
            </a:r>
            <a:r>
              <a:rPr lang="en-US" sz="2000" dirty="0">
                <a:solidFill>
                  <a:srgbClr val="FF0000"/>
                </a:solidFill>
                <a:latin typeface="Calibri" panose="020F0502020204030204" pitchFamily="34" charset="0"/>
                <a:ea typeface="ＭＳ Ｐゴシック" charset="0"/>
                <a:cs typeface="Calibri" panose="020F0502020204030204" pitchFamily="34" charset="0"/>
              </a:rPr>
              <a:t> </a:t>
            </a:r>
            <a:r>
              <a:rPr lang="en-US" sz="2000" b="1" dirty="0">
                <a:solidFill>
                  <a:srgbClr val="FF0000"/>
                </a:solidFill>
                <a:latin typeface="Calibri" panose="020F0502020204030204" pitchFamily="34" charset="0"/>
                <a:ea typeface="ＭＳ Ｐゴシック" charset="0"/>
                <a:cs typeface="Calibri" panose="020F0502020204030204" pitchFamily="34" charset="0"/>
              </a:rPr>
              <a:t>transformational</a:t>
            </a:r>
            <a:r>
              <a:rPr lang="en-US" sz="2000" dirty="0">
                <a:solidFill>
                  <a:srgbClr val="000000"/>
                </a:solidFill>
                <a:latin typeface="Calibri" panose="020F0502020204030204" pitchFamily="34" charset="0"/>
                <a:ea typeface="ＭＳ Ｐゴシック" charset="0"/>
                <a:cs typeface="Calibri" panose="020F0502020204030204" pitchFamily="34" charset="0"/>
              </a:rPr>
              <a:t> capabilities.</a:t>
            </a:r>
          </a:p>
        </p:txBody>
      </p:sp>
      <p:pic>
        <p:nvPicPr>
          <p:cNvPr id="36" name="Picture 35">
            <a:extLst>
              <a:ext uri="{FF2B5EF4-FFF2-40B4-BE49-F238E27FC236}">
                <a16:creationId xmlns:a16="http://schemas.microsoft.com/office/drawing/2014/main" id="{BC54AE8C-6C6B-41E4-91C4-D7927B663029}"/>
              </a:ext>
            </a:extLst>
          </p:cNvPr>
          <p:cNvPicPr>
            <a:picLocks noChangeAspect="1"/>
          </p:cNvPicPr>
          <p:nvPr/>
        </p:nvPicPr>
        <p:blipFill>
          <a:blip r:embed="rId16"/>
          <a:stretch>
            <a:fillRect/>
          </a:stretch>
        </p:blipFill>
        <p:spPr>
          <a:xfrm>
            <a:off x="7089264" y="543290"/>
            <a:ext cx="1954098" cy="2549097"/>
          </a:xfrm>
          <a:prstGeom prst="rect">
            <a:avLst/>
          </a:prstGeom>
        </p:spPr>
      </p:pic>
    </p:spTree>
    <p:extLst>
      <p:ext uri="{BB962C8B-B14F-4D97-AF65-F5344CB8AC3E}">
        <p14:creationId xmlns:p14="http://schemas.microsoft.com/office/powerpoint/2010/main" val="3017866234"/>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 name="TextBox 16">
            <a:extLst>
              <a:ext uri="{FF2B5EF4-FFF2-40B4-BE49-F238E27FC236}">
                <a16:creationId xmlns:a16="http://schemas.microsoft.com/office/drawing/2014/main" id="{A44F1BD6-8D22-41CD-8B11-A33F1F8F6FCE}"/>
              </a:ext>
            </a:extLst>
          </p:cNvPr>
          <p:cNvSpPr txBox="1"/>
          <p:nvPr/>
        </p:nvSpPr>
        <p:spPr>
          <a:xfrm>
            <a:off x="394870" y="753924"/>
            <a:ext cx="6918960" cy="861774"/>
          </a:xfrm>
          <a:prstGeom prst="rect">
            <a:avLst/>
          </a:prstGeom>
          <a:noFill/>
          <a:ln>
            <a:solidFill>
              <a:schemeClr val="tx1"/>
            </a:solidFill>
          </a:ln>
        </p:spPr>
        <p:txBody>
          <a:bodyPr wrap="square" rtlCol="0">
            <a:spAutoFit/>
          </a:bodyPr>
          <a:lstStyle/>
          <a:p>
            <a:r>
              <a:rPr lang="en-US" dirty="0">
                <a:latin typeface="Calibri" panose="020F0502020204030204" pitchFamily="34" charset="0"/>
                <a:cs typeface="Calibri" panose="020F0502020204030204" pitchFamily="34" charset="0"/>
              </a:rPr>
              <a:t>“</a:t>
            </a:r>
            <a:r>
              <a:rPr lang="en-US" b="1" dirty="0">
                <a:latin typeface="Calibri" panose="020F0502020204030204" pitchFamily="34" charset="0"/>
                <a:cs typeface="Calibri" panose="020F0502020204030204" pitchFamily="34" charset="0"/>
              </a:rPr>
              <a:t>Components</a:t>
            </a:r>
            <a:r>
              <a:rPr lang="en-US" dirty="0">
                <a:latin typeface="Calibri" panose="020F0502020204030204" pitchFamily="34" charset="0"/>
                <a:cs typeface="Calibri" panose="020F0502020204030204" pitchFamily="34" charset="0"/>
              </a:rPr>
              <a:t>” =      </a:t>
            </a:r>
            <a:r>
              <a:rPr lang="en-US" sz="2000" dirty="0">
                <a:solidFill>
                  <a:srgbClr val="000000"/>
                </a:solidFill>
                <a:latin typeface="Wingdings 2" charset="0"/>
                <a:ea typeface="ＭＳ Ｐゴシック" charset="0"/>
              </a:rPr>
              <a:t>R</a:t>
            </a:r>
            <a:r>
              <a:rPr lang="en-US" sz="2000" dirty="0">
                <a:solidFill>
                  <a:srgbClr val="000000"/>
                </a:solidFill>
                <a:ea typeface="ＭＳ Ｐゴシック" charset="0"/>
              </a:rPr>
              <a:t> </a:t>
            </a:r>
            <a:r>
              <a:rPr lang="en-US" dirty="0">
                <a:solidFill>
                  <a:srgbClr val="000000"/>
                </a:solidFill>
                <a:latin typeface="Calibri" panose="020F0502020204030204" pitchFamily="34" charset="0"/>
                <a:ea typeface="ＭＳ Ｐゴシック" charset="0"/>
                <a:cs typeface="Calibri" panose="020F0502020204030204" pitchFamily="34" charset="0"/>
              </a:rPr>
              <a:t>Libraries</a:t>
            </a:r>
            <a:r>
              <a:rPr lang="en-US" sz="2000" dirty="0">
                <a:solidFill>
                  <a:srgbClr val="000000"/>
                </a:solidFill>
                <a:latin typeface="Comic Sans MS" charset="0"/>
                <a:ea typeface="ＭＳ Ｐゴシック" charset="0"/>
              </a:rPr>
              <a:t> </a:t>
            </a:r>
            <a:r>
              <a:rPr lang="en-US" sz="2000" dirty="0">
                <a:solidFill>
                  <a:srgbClr val="000000"/>
                </a:solidFill>
                <a:ea typeface="ＭＳ Ｐゴシック" charset="0"/>
              </a:rPr>
              <a:t>        </a:t>
            </a:r>
            <a:r>
              <a:rPr lang="en-US" sz="2000" dirty="0">
                <a:solidFill>
                  <a:srgbClr val="000000"/>
                </a:solidFill>
                <a:latin typeface="Wingdings 2" charset="0"/>
                <a:ea typeface="ＭＳ Ｐゴシック" charset="0"/>
              </a:rPr>
              <a:t>R</a:t>
            </a:r>
            <a:r>
              <a:rPr lang="en-US" sz="2000" dirty="0">
                <a:solidFill>
                  <a:srgbClr val="000000"/>
                </a:solidFill>
                <a:ea typeface="ＭＳ Ｐゴシック" charset="0"/>
              </a:rPr>
              <a:t> </a:t>
            </a:r>
            <a:r>
              <a:rPr lang="en-US" dirty="0">
                <a:solidFill>
                  <a:srgbClr val="000000"/>
                </a:solidFill>
                <a:latin typeface="Calibri" panose="020F0502020204030204" pitchFamily="34" charset="0"/>
                <a:ea typeface="ＭＳ Ｐゴシック" charset="0"/>
                <a:cs typeface="Calibri" panose="020F0502020204030204" pitchFamily="34" charset="0"/>
              </a:rPr>
              <a:t>Software Quality Tools</a:t>
            </a:r>
            <a:r>
              <a:rPr lang="en-US" dirty="0">
                <a:latin typeface="Calibri" panose="020F0502020204030204" pitchFamily="34" charset="0"/>
                <a:cs typeface="Calibri" panose="020F0502020204030204" pitchFamily="34" charset="0"/>
              </a:rPr>
              <a:t> </a:t>
            </a:r>
          </a:p>
          <a:p>
            <a:endParaRPr lang="en-US" sz="1000" dirty="0">
              <a:latin typeface="Calibri" panose="020F0502020204030204" pitchFamily="34" charset="0"/>
              <a:cs typeface="Calibri" panose="020F0502020204030204" pitchFamily="34" charset="0"/>
            </a:endParaRPr>
          </a:p>
          <a:p>
            <a:r>
              <a:rPr lang="en-US" sz="2000" dirty="0">
                <a:solidFill>
                  <a:srgbClr val="000000"/>
                </a:solidFill>
                <a:latin typeface="Wingdings 2" charset="0"/>
                <a:ea typeface="ＭＳ Ｐゴシック" charset="0"/>
              </a:rPr>
              <a:t>			  R</a:t>
            </a:r>
            <a:r>
              <a:rPr lang="en-US" sz="2000" dirty="0">
                <a:solidFill>
                  <a:srgbClr val="000000"/>
                </a:solidFill>
                <a:ea typeface="ＭＳ Ｐゴシック" charset="0"/>
              </a:rPr>
              <a:t> </a:t>
            </a:r>
            <a:r>
              <a:rPr lang="en-US" dirty="0">
                <a:solidFill>
                  <a:srgbClr val="000000"/>
                </a:solidFill>
                <a:latin typeface="Calibri" panose="020F0502020204030204" pitchFamily="34" charset="0"/>
                <a:ea typeface="ＭＳ Ｐゴシック" charset="0"/>
                <a:cs typeface="Calibri" panose="020F0502020204030204" pitchFamily="34" charset="0"/>
              </a:rPr>
              <a:t>Interfaces</a:t>
            </a:r>
            <a:r>
              <a:rPr lang="en-US" sz="2000" dirty="0">
                <a:solidFill>
                  <a:srgbClr val="000000"/>
                </a:solidFill>
                <a:latin typeface="Comic Sans MS" charset="0"/>
                <a:ea typeface="ＭＳ Ｐゴシック" charset="0"/>
              </a:rPr>
              <a:t>   </a:t>
            </a:r>
            <a:r>
              <a:rPr lang="en-US" sz="2000" dirty="0">
                <a:solidFill>
                  <a:srgbClr val="000000"/>
                </a:solidFill>
                <a:ea typeface="ＭＳ Ｐゴシック" charset="0"/>
              </a:rPr>
              <a:t>    </a:t>
            </a:r>
            <a:r>
              <a:rPr lang="en-US" sz="2000" dirty="0">
                <a:solidFill>
                  <a:srgbClr val="C00000"/>
                </a:solidFill>
                <a:latin typeface="Wingdings 2" charset="0"/>
                <a:ea typeface="ＭＳ Ｐゴシック" charset="0"/>
              </a:rPr>
              <a:t>R</a:t>
            </a:r>
            <a:r>
              <a:rPr lang="en-US" sz="2000" dirty="0">
                <a:solidFill>
                  <a:srgbClr val="C00000"/>
                </a:solidFill>
                <a:ea typeface="ＭＳ Ｐゴシック" charset="0"/>
              </a:rPr>
              <a:t> </a:t>
            </a:r>
            <a:r>
              <a:rPr lang="en-US" b="1" dirty="0">
                <a:solidFill>
                  <a:srgbClr val="C00000"/>
                </a:solidFill>
                <a:latin typeface="Calibri" panose="020F0502020204030204" pitchFamily="34" charset="0"/>
                <a:ea typeface="ＭＳ Ｐゴシック" charset="0"/>
                <a:cs typeface="Calibri" panose="020F0502020204030204" pitchFamily="34" charset="0"/>
              </a:rPr>
              <a:t>Demonstration Applications</a:t>
            </a:r>
            <a:endParaRPr lang="en-US" b="1" dirty="0">
              <a:solidFill>
                <a:srgbClr val="C00000"/>
              </a:solidFill>
              <a:latin typeface="Calibri" panose="020F0502020204030204" pitchFamily="34" charset="0"/>
              <a:cs typeface="Calibri" panose="020F0502020204030204" pitchFamily="34" charset="0"/>
            </a:endParaRPr>
          </a:p>
        </p:txBody>
      </p:sp>
      <p:pic>
        <p:nvPicPr>
          <p:cNvPr id="18" name="Picture 1" descr="image003">
            <a:extLst>
              <a:ext uri="{FF2B5EF4-FFF2-40B4-BE49-F238E27FC236}">
                <a16:creationId xmlns:a16="http://schemas.microsoft.com/office/drawing/2014/main" id="{EA30DB1C-9975-44A8-83CC-FAB16B5777B4}"/>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1051" y="1199311"/>
            <a:ext cx="923579" cy="48186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cxnSp>
        <p:nvCxnSpPr>
          <p:cNvPr id="19" name="Straight Arrow Connector 18">
            <a:extLst>
              <a:ext uri="{FF2B5EF4-FFF2-40B4-BE49-F238E27FC236}">
                <a16:creationId xmlns:a16="http://schemas.microsoft.com/office/drawing/2014/main" id="{FDCBA327-A58D-4F92-9BF6-2ADB7DCEB4D5}"/>
              </a:ext>
            </a:extLst>
          </p:cNvPr>
          <p:cNvCxnSpPr>
            <a:cxnSpLocks/>
          </p:cNvCxnSpPr>
          <p:nvPr/>
        </p:nvCxnSpPr>
        <p:spPr>
          <a:xfrm flipH="1">
            <a:off x="7110630" y="1437699"/>
            <a:ext cx="497840" cy="0"/>
          </a:xfrm>
          <a:prstGeom prst="straightConnector1">
            <a:avLst/>
          </a:prstGeom>
          <a:ln w="6350">
            <a:solidFill>
              <a:schemeClr val="tx1"/>
            </a:solidFill>
            <a:tailEnd type="triangle"/>
          </a:ln>
        </p:spPr>
        <p:style>
          <a:lnRef idx="2">
            <a:schemeClr val="accent1"/>
          </a:lnRef>
          <a:fillRef idx="0">
            <a:schemeClr val="accent1"/>
          </a:fillRef>
          <a:effectRef idx="1">
            <a:schemeClr val="accent1"/>
          </a:effectRef>
          <a:fontRef idx="minor">
            <a:schemeClr val="tx1"/>
          </a:fontRef>
        </p:style>
      </p:cxnSp>
      <p:sp>
        <p:nvSpPr>
          <p:cNvPr id="2" name="TextBox 1">
            <a:extLst>
              <a:ext uri="{FF2B5EF4-FFF2-40B4-BE49-F238E27FC236}">
                <a16:creationId xmlns:a16="http://schemas.microsoft.com/office/drawing/2014/main" id="{37D23195-ADFF-40CF-A2AB-279E24B303BC}"/>
              </a:ext>
            </a:extLst>
          </p:cNvPr>
          <p:cNvSpPr txBox="1"/>
          <p:nvPr/>
        </p:nvSpPr>
        <p:spPr>
          <a:xfrm>
            <a:off x="7907630" y="876483"/>
            <a:ext cx="1520575" cy="369332"/>
          </a:xfrm>
          <a:prstGeom prst="rect">
            <a:avLst/>
          </a:prstGeom>
          <a:noFill/>
        </p:spPr>
        <p:txBody>
          <a:bodyPr wrap="square" rtlCol="0">
            <a:spAutoFit/>
          </a:bodyPr>
          <a:lstStyle/>
          <a:p>
            <a:r>
              <a:rPr lang="en-US" dirty="0">
                <a:latin typeface="Calibri" panose="020F0502020204030204" pitchFamily="34" charset="0"/>
                <a:cs typeface="Calibri" panose="020F0502020204030204" pitchFamily="34" charset="0"/>
              </a:rPr>
              <a:t>2008</a:t>
            </a:r>
          </a:p>
        </p:txBody>
      </p:sp>
      <p:sp>
        <p:nvSpPr>
          <p:cNvPr id="5" name="Rectangle: Rounded Corners 4">
            <a:extLst>
              <a:ext uri="{FF2B5EF4-FFF2-40B4-BE49-F238E27FC236}">
                <a16:creationId xmlns:a16="http://schemas.microsoft.com/office/drawing/2014/main" id="{0936AFB4-B7EF-405A-827E-987CAA9BF5B7}"/>
              </a:ext>
            </a:extLst>
          </p:cNvPr>
          <p:cNvSpPr/>
          <p:nvPr/>
        </p:nvSpPr>
        <p:spPr>
          <a:xfrm>
            <a:off x="3996647" y="1199311"/>
            <a:ext cx="3113983" cy="416387"/>
          </a:xfrm>
          <a:prstGeom prst="roundRect">
            <a:avLst/>
          </a:prstGeom>
          <a:noFill/>
          <a:ln>
            <a:solidFill>
              <a:srgbClr val="C0000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20" name="TextShape 1">
            <a:extLst>
              <a:ext uri="{FF2B5EF4-FFF2-40B4-BE49-F238E27FC236}">
                <a16:creationId xmlns:a16="http://schemas.microsoft.com/office/drawing/2014/main" id="{96F986DC-C60D-4E2C-81AF-B2904791B3D7}"/>
              </a:ext>
            </a:extLst>
          </p:cNvPr>
          <p:cNvSpPr txBox="1"/>
          <p:nvPr/>
        </p:nvSpPr>
        <p:spPr>
          <a:xfrm>
            <a:off x="254857" y="-156530"/>
            <a:ext cx="7643004" cy="1146027"/>
          </a:xfrm>
          <a:prstGeom prst="rect">
            <a:avLst/>
          </a:prstGeom>
          <a:noFill/>
          <a:ln>
            <a:noFill/>
          </a:ln>
        </p:spPr>
        <p:txBody>
          <a:bodyPr lIns="0" tIns="0" rIns="0" bIns="0" anchor="ctr"/>
          <a:lstStyle/>
          <a:p>
            <a:r>
              <a:rPr lang="en-US" sz="3200" dirty="0">
                <a:latin typeface="Calibri"/>
              </a:rPr>
              <a:t>What is Albany?  (high-level description) </a:t>
            </a:r>
            <a:endParaRPr sz="3200" dirty="0"/>
          </a:p>
        </p:txBody>
      </p:sp>
    </p:spTree>
    <p:extLst>
      <p:ext uri="{BB962C8B-B14F-4D97-AF65-F5344CB8AC3E}">
        <p14:creationId xmlns:p14="http://schemas.microsoft.com/office/powerpoint/2010/main" val="3181458424"/>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 name="TextShape 1"/>
          <p:cNvSpPr txBox="1"/>
          <p:nvPr/>
        </p:nvSpPr>
        <p:spPr>
          <a:xfrm>
            <a:off x="254857" y="-156530"/>
            <a:ext cx="7643004" cy="1146027"/>
          </a:xfrm>
          <a:prstGeom prst="rect">
            <a:avLst/>
          </a:prstGeom>
          <a:noFill/>
          <a:ln>
            <a:noFill/>
          </a:ln>
        </p:spPr>
        <p:txBody>
          <a:bodyPr lIns="0" tIns="0" rIns="0" bIns="0" anchor="ctr"/>
          <a:lstStyle/>
          <a:p>
            <a:r>
              <a:rPr lang="en-US" sz="3200" dirty="0">
                <a:latin typeface="Calibri"/>
              </a:rPr>
              <a:t>What is Albany?  (high-level description) </a:t>
            </a:r>
            <a:endParaRPr sz="3200" dirty="0"/>
          </a:p>
        </p:txBody>
      </p:sp>
      <p:sp>
        <p:nvSpPr>
          <p:cNvPr id="4" name="Text Box 14">
            <a:extLst>
              <a:ext uri="{FF2B5EF4-FFF2-40B4-BE49-F238E27FC236}">
                <a16:creationId xmlns:a16="http://schemas.microsoft.com/office/drawing/2014/main" id="{9EFA8411-201B-4943-A808-B8C7A2BA30D3}"/>
              </a:ext>
            </a:extLst>
          </p:cNvPr>
          <p:cNvSpPr txBox="1">
            <a:spLocks noChangeArrowheads="1"/>
          </p:cNvSpPr>
          <p:nvPr/>
        </p:nvSpPr>
        <p:spPr bwMode="auto">
          <a:xfrm>
            <a:off x="408056" y="828071"/>
            <a:ext cx="8188960" cy="707886"/>
          </a:xfrm>
          <a:prstGeom prst="rect">
            <a:avLst/>
          </a:prstGeom>
          <a:solidFill>
            <a:srgbClr val="FFFF99"/>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p>
            <a:pPr algn="ctr">
              <a:spcBef>
                <a:spcPct val="50000"/>
              </a:spcBef>
            </a:pPr>
            <a:r>
              <a:rPr lang="en-US" altLang="en-US" sz="2000" b="1" i="1" dirty="0">
                <a:latin typeface="Calibri" panose="020F0502020204030204" pitchFamily="34" charset="0"/>
              </a:rPr>
              <a:t>Albany</a:t>
            </a:r>
            <a:r>
              <a:rPr lang="en-US" altLang="en-US" sz="2000" b="0" dirty="0">
                <a:latin typeface="Calibri" panose="020F0502020204030204" pitchFamily="34" charset="0"/>
              </a:rPr>
              <a:t>: open-source*, parallel, C++, </a:t>
            </a:r>
            <a:r>
              <a:rPr lang="en-US" altLang="en-US" sz="2000" dirty="0">
                <a:latin typeface="Calibri" panose="020F0502020204030204" pitchFamily="34" charset="0"/>
              </a:rPr>
              <a:t>unstructured-grid, </a:t>
            </a:r>
            <a:r>
              <a:rPr lang="en-US" altLang="en-US" sz="2000" b="0" dirty="0">
                <a:latin typeface="Calibri" panose="020F0502020204030204" pitchFamily="34" charset="0"/>
              </a:rPr>
              <a:t>mostly-implicit multi-physics finite element code that demonstrates </a:t>
            </a:r>
            <a:r>
              <a:rPr lang="en-US" altLang="en-US" sz="2000" b="1" dirty="0" err="1">
                <a:latin typeface="Calibri" panose="020F0502020204030204" pitchFamily="34" charset="0"/>
              </a:rPr>
              <a:t>AgileComponents</a:t>
            </a:r>
            <a:r>
              <a:rPr lang="en-US" altLang="en-US" sz="2000" b="1" dirty="0">
                <a:latin typeface="Calibri" panose="020F0502020204030204" pitchFamily="34" charset="0"/>
              </a:rPr>
              <a:t> </a:t>
            </a:r>
            <a:r>
              <a:rPr lang="en-US" altLang="en-US" sz="2000" dirty="0">
                <a:latin typeface="Calibri" panose="020F0502020204030204" pitchFamily="34" charset="0"/>
              </a:rPr>
              <a:t>vision.</a:t>
            </a:r>
            <a:endParaRPr lang="en-US" altLang="en-US" sz="2000" b="0" dirty="0">
              <a:latin typeface="Calibri" panose="020F0502020204030204" pitchFamily="34" charset="0"/>
            </a:endParaRPr>
          </a:p>
        </p:txBody>
      </p:sp>
      <p:sp>
        <p:nvSpPr>
          <p:cNvPr id="9" name="Text Box 19">
            <a:extLst>
              <a:ext uri="{FF2B5EF4-FFF2-40B4-BE49-F238E27FC236}">
                <a16:creationId xmlns:a16="http://schemas.microsoft.com/office/drawing/2014/main" id="{4C254AF5-7D2B-4A17-8B7A-3E95EB74D62B}"/>
              </a:ext>
            </a:extLst>
          </p:cNvPr>
          <p:cNvSpPr txBox="1">
            <a:spLocks noChangeArrowheads="1"/>
          </p:cNvSpPr>
          <p:nvPr/>
        </p:nvSpPr>
        <p:spPr bwMode="auto">
          <a:xfrm>
            <a:off x="0" y="6532880"/>
            <a:ext cx="8534400" cy="338554"/>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lvl1pPr>
              <a:defRPr>
                <a:solidFill>
                  <a:schemeClr val="tx1"/>
                </a:solidFill>
                <a:latin typeface="Arial" panose="020B0604020202020204" pitchFamily="34" charset="0"/>
                <a:cs typeface="Arial" panose="020B0604020202020204" pitchFamily="34" charset="0"/>
              </a:defRPr>
            </a:lvl1pPr>
            <a:lvl2pPr>
              <a:defRPr>
                <a:solidFill>
                  <a:schemeClr val="tx1"/>
                </a:solidFill>
                <a:latin typeface="Arial" panose="020B0604020202020204" pitchFamily="34" charset="0"/>
                <a:cs typeface="Arial" panose="020B0604020202020204" pitchFamily="34" charset="0"/>
              </a:defRPr>
            </a:lvl2pPr>
            <a:lvl3pPr>
              <a:defRPr>
                <a:solidFill>
                  <a:schemeClr val="tx1"/>
                </a:solidFill>
                <a:latin typeface="Arial" panose="020B0604020202020204" pitchFamily="34" charset="0"/>
                <a:cs typeface="Arial" panose="020B0604020202020204" pitchFamily="34" charset="0"/>
              </a:defRPr>
            </a:lvl3pPr>
            <a:lvl4pPr>
              <a:defRPr>
                <a:solidFill>
                  <a:schemeClr val="tx1"/>
                </a:solidFill>
                <a:latin typeface="Arial" panose="020B0604020202020204" pitchFamily="34" charset="0"/>
                <a:cs typeface="Arial" panose="020B0604020202020204" pitchFamily="34" charset="0"/>
              </a:defRPr>
            </a:lvl4pPr>
            <a:lvl5pPr>
              <a:defRPr>
                <a:solidFill>
                  <a:schemeClr val="tx1"/>
                </a:solidFill>
                <a:latin typeface="Arial" panose="020B0604020202020204" pitchFamily="34" charset="0"/>
                <a:cs typeface="Arial" panose="020B0604020202020204" pitchFamily="34" charset="0"/>
              </a:defRPr>
            </a:lvl5pPr>
            <a:lvl6pPr fontAlgn="base">
              <a:spcBef>
                <a:spcPct val="0"/>
              </a:spcBef>
              <a:spcAft>
                <a:spcPct val="0"/>
              </a:spcAft>
              <a:defRPr>
                <a:solidFill>
                  <a:schemeClr val="tx1"/>
                </a:solidFill>
                <a:latin typeface="Arial" panose="020B0604020202020204" pitchFamily="34" charset="0"/>
                <a:cs typeface="Arial" panose="020B0604020202020204" pitchFamily="34" charset="0"/>
              </a:defRPr>
            </a:lvl6pPr>
            <a:lvl7pPr fontAlgn="base">
              <a:spcBef>
                <a:spcPct val="0"/>
              </a:spcBef>
              <a:spcAft>
                <a:spcPct val="0"/>
              </a:spcAft>
              <a:defRPr>
                <a:solidFill>
                  <a:schemeClr val="tx1"/>
                </a:solidFill>
                <a:latin typeface="Arial" panose="020B0604020202020204" pitchFamily="34" charset="0"/>
                <a:cs typeface="Arial" panose="020B0604020202020204" pitchFamily="34" charset="0"/>
              </a:defRPr>
            </a:lvl7pPr>
            <a:lvl8pPr fontAlgn="base">
              <a:spcBef>
                <a:spcPct val="0"/>
              </a:spcBef>
              <a:spcAft>
                <a:spcPct val="0"/>
              </a:spcAft>
              <a:defRPr>
                <a:solidFill>
                  <a:schemeClr val="tx1"/>
                </a:solidFill>
                <a:latin typeface="Arial" panose="020B0604020202020204" pitchFamily="34" charset="0"/>
                <a:cs typeface="Arial" panose="020B0604020202020204" pitchFamily="34" charset="0"/>
              </a:defRPr>
            </a:lvl8pPr>
            <a:lvl9pPr fontAlgn="base">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defTabSz="914400">
              <a:spcBef>
                <a:spcPct val="50000"/>
              </a:spcBef>
            </a:pPr>
            <a:r>
              <a:rPr lang="en-US" altLang="en-US" sz="1600" b="1" dirty="0">
                <a:solidFill>
                  <a:schemeClr val="bg1"/>
                </a:solidFill>
                <a:latin typeface="Calibri" panose="020F0502020204030204" pitchFamily="34" charset="0"/>
              </a:rPr>
              <a:t>* Albany </a:t>
            </a:r>
            <a:r>
              <a:rPr lang="en-US" altLang="en-US" sz="1600" b="1" dirty="0" err="1">
                <a:solidFill>
                  <a:schemeClr val="bg1"/>
                </a:solidFill>
                <a:latin typeface="Calibri" panose="020F0502020204030204" pitchFamily="34" charset="0"/>
              </a:rPr>
              <a:t>github</a:t>
            </a:r>
            <a:r>
              <a:rPr lang="en-US" altLang="en-US" sz="1600" b="1" dirty="0">
                <a:solidFill>
                  <a:schemeClr val="bg1"/>
                </a:solidFill>
                <a:latin typeface="Calibri" panose="020F0502020204030204" pitchFamily="34" charset="0"/>
              </a:rPr>
              <a:t> repo:</a:t>
            </a:r>
            <a:r>
              <a:rPr lang="en-US" altLang="en-US" sz="1600" b="1" i="1" dirty="0">
                <a:solidFill>
                  <a:schemeClr val="bg1"/>
                </a:solidFill>
                <a:latin typeface="Calibri" panose="020F0502020204030204" pitchFamily="34" charset="0"/>
              </a:rPr>
              <a:t> </a:t>
            </a:r>
            <a:r>
              <a:rPr lang="en-US" altLang="en-US" sz="1600" b="0" dirty="0">
                <a:solidFill>
                  <a:schemeClr val="bg1"/>
                </a:solidFill>
                <a:latin typeface="Calibri" panose="020F0502020204030204" pitchFamily="34" charset="0"/>
              </a:rPr>
              <a:t>https://github.com/</a:t>
            </a:r>
            <a:r>
              <a:rPr lang="en-US" altLang="en-US" sz="1600" dirty="0">
                <a:solidFill>
                  <a:schemeClr val="bg1"/>
                </a:solidFill>
                <a:latin typeface="Calibri" panose="020F0502020204030204" pitchFamily="34" charset="0"/>
              </a:rPr>
              <a:t>SNLComputation</a:t>
            </a:r>
            <a:r>
              <a:rPr lang="en-US" altLang="en-US" sz="1600" b="0" dirty="0">
                <a:solidFill>
                  <a:schemeClr val="bg1"/>
                </a:solidFill>
                <a:latin typeface="Calibri" panose="020F0502020204030204" pitchFamily="34" charset="0"/>
              </a:rPr>
              <a:t>/Albany.</a:t>
            </a:r>
          </a:p>
        </p:txBody>
      </p:sp>
      <p:sp>
        <p:nvSpPr>
          <p:cNvPr id="5" name="TextBox 4">
            <a:extLst>
              <a:ext uri="{FF2B5EF4-FFF2-40B4-BE49-F238E27FC236}">
                <a16:creationId xmlns:a16="http://schemas.microsoft.com/office/drawing/2014/main" id="{C463C71C-DD54-4DFB-A747-93CC559EA4B6}"/>
              </a:ext>
            </a:extLst>
          </p:cNvPr>
          <p:cNvSpPr txBox="1"/>
          <p:nvPr/>
        </p:nvSpPr>
        <p:spPr>
          <a:xfrm>
            <a:off x="575960" y="1710661"/>
            <a:ext cx="8021056" cy="400110"/>
          </a:xfrm>
          <a:prstGeom prst="rect">
            <a:avLst/>
          </a:prstGeom>
          <a:noFill/>
          <a:ln>
            <a:solidFill>
              <a:schemeClr val="tx1"/>
            </a:solidFill>
          </a:ln>
        </p:spPr>
        <p:txBody>
          <a:bodyPr wrap="square" rtlCol="0">
            <a:spAutoFit/>
          </a:bodyPr>
          <a:lstStyle/>
          <a:p>
            <a:pPr algn="ctr"/>
            <a:r>
              <a:rPr lang="en-US" sz="2000" dirty="0">
                <a:latin typeface="Calibri" panose="020F0502020204030204" pitchFamily="34" charset="0"/>
                <a:cs typeface="Calibri" panose="020F0502020204030204" pitchFamily="34" charset="0"/>
              </a:rPr>
              <a:t>Albany houses a variety of </a:t>
            </a:r>
            <a:r>
              <a:rPr lang="en-US" sz="2000" b="1" dirty="0">
                <a:latin typeface="Calibri" panose="020F0502020204030204" pitchFamily="34" charset="0"/>
                <a:cs typeface="Calibri" panose="020F0502020204030204" pitchFamily="34" charset="0"/>
              </a:rPr>
              <a:t>diverse algorithmic projects </a:t>
            </a:r>
            <a:r>
              <a:rPr lang="en-US" sz="2000" dirty="0">
                <a:latin typeface="Calibri" panose="020F0502020204030204" pitchFamily="34" charset="0"/>
                <a:cs typeface="Calibri" panose="020F0502020204030204" pitchFamily="34" charset="0"/>
              </a:rPr>
              <a:t>and </a:t>
            </a:r>
            <a:r>
              <a:rPr lang="en-US" sz="2000" b="1" dirty="0">
                <a:latin typeface="Calibri" panose="020F0502020204030204" pitchFamily="34" charset="0"/>
                <a:cs typeface="Calibri" panose="020F0502020204030204" pitchFamily="34" charset="0"/>
              </a:rPr>
              <a:t>applications</a:t>
            </a:r>
            <a:r>
              <a:rPr lang="en-US" sz="2000" dirty="0">
                <a:latin typeface="Calibri" panose="020F0502020204030204" pitchFamily="34" charset="0"/>
                <a:cs typeface="Calibri" panose="020F0502020204030204" pitchFamily="34" charset="0"/>
              </a:rPr>
              <a:t>:</a:t>
            </a:r>
            <a:endParaRPr lang="en-US" sz="2000" dirty="0"/>
          </a:p>
        </p:txBody>
      </p:sp>
      <p:grpSp>
        <p:nvGrpSpPr>
          <p:cNvPr id="3" name="Group 2">
            <a:extLst>
              <a:ext uri="{FF2B5EF4-FFF2-40B4-BE49-F238E27FC236}">
                <a16:creationId xmlns:a16="http://schemas.microsoft.com/office/drawing/2014/main" id="{E46A39E2-383F-4914-ADB5-FF21377EE7B8}"/>
              </a:ext>
            </a:extLst>
          </p:cNvPr>
          <p:cNvGrpSpPr/>
          <p:nvPr/>
        </p:nvGrpSpPr>
        <p:grpSpPr>
          <a:xfrm>
            <a:off x="342900" y="2293910"/>
            <a:ext cx="8458200" cy="3689741"/>
            <a:chOff x="301752" y="2350008"/>
            <a:chExt cx="8458200" cy="3689741"/>
          </a:xfrm>
        </p:grpSpPr>
        <p:grpSp>
          <p:nvGrpSpPr>
            <p:cNvPr id="6" name="Group 5">
              <a:extLst>
                <a:ext uri="{FF2B5EF4-FFF2-40B4-BE49-F238E27FC236}">
                  <a16:creationId xmlns:a16="http://schemas.microsoft.com/office/drawing/2014/main" id="{44D86141-459C-4E80-92D9-79CE85176176}"/>
                </a:ext>
              </a:extLst>
            </p:cNvPr>
            <p:cNvGrpSpPr/>
            <p:nvPr/>
          </p:nvGrpSpPr>
          <p:grpSpPr>
            <a:xfrm>
              <a:off x="527834" y="2530324"/>
              <a:ext cx="8006566" cy="3347500"/>
              <a:chOff x="490649" y="2010228"/>
              <a:chExt cx="8043751" cy="3211546"/>
            </a:xfrm>
          </p:grpSpPr>
          <p:grpSp>
            <p:nvGrpSpPr>
              <p:cNvPr id="7" name="Group 6">
                <a:extLst>
                  <a:ext uri="{FF2B5EF4-FFF2-40B4-BE49-F238E27FC236}">
                    <a16:creationId xmlns:a16="http://schemas.microsoft.com/office/drawing/2014/main" id="{B590A1C6-0F92-43CE-9270-1DBEF8549D0B}"/>
                  </a:ext>
                </a:extLst>
              </p:cNvPr>
              <p:cNvGrpSpPr/>
              <p:nvPr/>
            </p:nvGrpSpPr>
            <p:grpSpPr>
              <a:xfrm>
                <a:off x="490649" y="2010228"/>
                <a:ext cx="7772657" cy="3008535"/>
                <a:chOff x="490649" y="2010228"/>
                <a:chExt cx="7772657" cy="3008535"/>
              </a:xfrm>
            </p:grpSpPr>
            <p:pic>
              <p:nvPicPr>
                <p:cNvPr id="13" name="Picture 12">
                  <a:extLst>
                    <a:ext uri="{FF2B5EF4-FFF2-40B4-BE49-F238E27FC236}">
                      <a16:creationId xmlns:a16="http://schemas.microsoft.com/office/drawing/2014/main" id="{568D3753-DC41-43A3-92DB-C53E01CF96C2}"/>
                    </a:ext>
                  </a:extLst>
                </p:cNvPr>
                <p:cNvPicPr>
                  <a:picLocks noChangeAspect="1"/>
                </p:cNvPicPr>
                <p:nvPr/>
              </p:nvPicPr>
              <p:blipFill>
                <a:blip r:embed="rId3"/>
                <a:stretch>
                  <a:fillRect/>
                </a:stretch>
              </p:blipFill>
              <p:spPr>
                <a:xfrm>
                  <a:off x="620302" y="2010228"/>
                  <a:ext cx="7643004" cy="3008535"/>
                </a:xfrm>
                <a:prstGeom prst="rect">
                  <a:avLst/>
                </a:prstGeom>
              </p:spPr>
            </p:pic>
            <p:sp>
              <p:nvSpPr>
                <p:cNvPr id="14" name="TextBox 13">
                  <a:extLst>
                    <a:ext uri="{FF2B5EF4-FFF2-40B4-BE49-F238E27FC236}">
                      <a16:creationId xmlns:a16="http://schemas.microsoft.com/office/drawing/2014/main" id="{465C6CCA-C983-4B97-9C10-3F51E5C76C46}"/>
                    </a:ext>
                  </a:extLst>
                </p:cNvPr>
                <p:cNvSpPr txBox="1"/>
                <p:nvPr/>
              </p:nvSpPr>
              <p:spPr>
                <a:xfrm>
                  <a:off x="490649" y="2182664"/>
                  <a:ext cx="1207470" cy="354332"/>
                </a:xfrm>
                <a:prstGeom prst="rect">
                  <a:avLst/>
                </a:prstGeom>
                <a:solidFill>
                  <a:schemeClr val="bg1">
                    <a:lumMod val="95000"/>
                  </a:schemeClr>
                </a:solidFill>
              </p:spPr>
              <p:txBody>
                <a:bodyPr wrap="square" rtlCol="0">
                  <a:spAutoFit/>
                </a:bodyPr>
                <a:lstStyle/>
                <a:p>
                  <a:pPr algn="ctr"/>
                  <a:r>
                    <a:rPr lang="en-US" dirty="0">
                      <a:latin typeface="Calibri" panose="020F0502020204030204" pitchFamily="34" charset="0"/>
                      <a:cs typeface="Calibri" panose="020F0502020204030204" pitchFamily="34" charset="0"/>
                    </a:rPr>
                    <a:t>Ice sheets</a:t>
                  </a:r>
                </a:p>
              </p:txBody>
            </p:sp>
            <p:sp>
              <p:nvSpPr>
                <p:cNvPr id="15" name="TextBox 14">
                  <a:extLst>
                    <a:ext uri="{FF2B5EF4-FFF2-40B4-BE49-F238E27FC236}">
                      <a16:creationId xmlns:a16="http://schemas.microsoft.com/office/drawing/2014/main" id="{F7CE3392-6B56-47C5-B2B2-32D061E11859}"/>
                    </a:ext>
                  </a:extLst>
                </p:cNvPr>
                <p:cNvSpPr txBox="1"/>
                <p:nvPr/>
              </p:nvSpPr>
              <p:spPr>
                <a:xfrm>
                  <a:off x="2523220" y="2182664"/>
                  <a:ext cx="1884393" cy="354332"/>
                </a:xfrm>
                <a:prstGeom prst="rect">
                  <a:avLst/>
                </a:prstGeom>
                <a:solidFill>
                  <a:schemeClr val="bg1">
                    <a:lumMod val="95000"/>
                  </a:schemeClr>
                </a:solidFill>
              </p:spPr>
              <p:txBody>
                <a:bodyPr wrap="square" rtlCol="0">
                  <a:spAutoFit/>
                </a:bodyPr>
                <a:lstStyle/>
                <a:p>
                  <a:pPr algn="ctr"/>
                  <a:r>
                    <a:rPr lang="en-US" dirty="0">
                      <a:latin typeface="Calibri" panose="020F0502020204030204" pitchFamily="34" charset="0"/>
                      <a:cs typeface="Calibri" panose="020F0502020204030204" pitchFamily="34" charset="0"/>
                    </a:rPr>
                    <a:t>Quantum devices</a:t>
                  </a:r>
                </a:p>
              </p:txBody>
            </p:sp>
            <p:sp>
              <p:nvSpPr>
                <p:cNvPr id="16" name="TextBox 15">
                  <a:extLst>
                    <a:ext uri="{FF2B5EF4-FFF2-40B4-BE49-F238E27FC236}">
                      <a16:creationId xmlns:a16="http://schemas.microsoft.com/office/drawing/2014/main" id="{9B8E0715-6D6F-4E24-B6C8-3FA0473DA038}"/>
                    </a:ext>
                  </a:extLst>
                </p:cNvPr>
                <p:cNvSpPr txBox="1"/>
                <p:nvPr/>
              </p:nvSpPr>
              <p:spPr>
                <a:xfrm>
                  <a:off x="5406320" y="2278003"/>
                  <a:ext cx="2856986" cy="354332"/>
                </a:xfrm>
                <a:prstGeom prst="rect">
                  <a:avLst/>
                </a:prstGeom>
                <a:solidFill>
                  <a:schemeClr val="bg1">
                    <a:lumMod val="95000"/>
                  </a:schemeClr>
                </a:solidFill>
              </p:spPr>
              <p:txBody>
                <a:bodyPr wrap="square" rtlCol="0">
                  <a:spAutoFit/>
                </a:bodyPr>
                <a:lstStyle/>
                <a:p>
                  <a:pPr algn="ctr"/>
                  <a:r>
                    <a:rPr lang="en-US" dirty="0">
                      <a:latin typeface="Calibri" panose="020F0502020204030204" pitchFamily="34" charset="0"/>
                      <a:cs typeface="Calibri" panose="020F0502020204030204" pitchFamily="34" charset="0"/>
                    </a:rPr>
                    <a:t>Computational mechanics</a:t>
                  </a:r>
                </a:p>
              </p:txBody>
            </p:sp>
            <p:sp>
              <p:nvSpPr>
                <p:cNvPr id="17" name="TextBox 16">
                  <a:extLst>
                    <a:ext uri="{FF2B5EF4-FFF2-40B4-BE49-F238E27FC236}">
                      <a16:creationId xmlns:a16="http://schemas.microsoft.com/office/drawing/2014/main" id="{F415AAD9-F8B9-432B-B5CD-43DF09ECD409}"/>
                    </a:ext>
                  </a:extLst>
                </p:cNvPr>
                <p:cNvSpPr txBox="1"/>
                <p:nvPr/>
              </p:nvSpPr>
              <p:spPr>
                <a:xfrm>
                  <a:off x="2502130" y="3891640"/>
                  <a:ext cx="2487715" cy="354332"/>
                </a:xfrm>
                <a:prstGeom prst="rect">
                  <a:avLst/>
                </a:prstGeom>
                <a:solidFill>
                  <a:schemeClr val="bg1">
                    <a:lumMod val="95000"/>
                  </a:schemeClr>
                </a:solidFill>
              </p:spPr>
              <p:txBody>
                <a:bodyPr wrap="square" rtlCol="0">
                  <a:spAutoFit/>
                </a:bodyPr>
                <a:lstStyle/>
                <a:p>
                  <a:pPr algn="ctr"/>
                  <a:r>
                    <a:rPr lang="en-US" dirty="0">
                      <a:latin typeface="Calibri" panose="020F0502020204030204" pitchFamily="34" charset="0"/>
                      <a:cs typeface="Calibri" panose="020F0502020204030204" pitchFamily="34" charset="0"/>
                    </a:rPr>
                    <a:t>Additive manufacturing</a:t>
                  </a:r>
                </a:p>
              </p:txBody>
            </p:sp>
            <p:sp>
              <p:nvSpPr>
                <p:cNvPr id="18" name="TextBox 17">
                  <a:extLst>
                    <a:ext uri="{FF2B5EF4-FFF2-40B4-BE49-F238E27FC236}">
                      <a16:creationId xmlns:a16="http://schemas.microsoft.com/office/drawing/2014/main" id="{C35DEB2E-6A93-4106-A767-29A6DDCB59F3}"/>
                    </a:ext>
                  </a:extLst>
                </p:cNvPr>
                <p:cNvSpPr txBox="1"/>
                <p:nvPr/>
              </p:nvSpPr>
              <p:spPr>
                <a:xfrm>
                  <a:off x="4910185" y="3806538"/>
                  <a:ext cx="2067887" cy="354332"/>
                </a:xfrm>
                <a:prstGeom prst="rect">
                  <a:avLst/>
                </a:prstGeom>
                <a:solidFill>
                  <a:schemeClr val="bg1">
                    <a:lumMod val="95000"/>
                  </a:schemeClr>
                </a:solidFill>
              </p:spPr>
              <p:txBody>
                <a:bodyPr wrap="square" rtlCol="0">
                  <a:spAutoFit/>
                </a:bodyPr>
                <a:lstStyle/>
                <a:p>
                  <a:pPr algn="ctr"/>
                  <a:r>
                    <a:rPr lang="en-US" dirty="0">
                      <a:latin typeface="Calibri" panose="020F0502020204030204" pitchFamily="34" charset="0"/>
                      <a:cs typeface="Calibri" panose="020F0502020204030204" pitchFamily="34" charset="0"/>
                    </a:rPr>
                    <a:t>Arctic costal erosion</a:t>
                  </a:r>
                </a:p>
              </p:txBody>
            </p:sp>
          </p:grpSp>
          <p:sp>
            <p:nvSpPr>
              <p:cNvPr id="8" name="Rectangle 7">
                <a:extLst>
                  <a:ext uri="{FF2B5EF4-FFF2-40B4-BE49-F238E27FC236}">
                    <a16:creationId xmlns:a16="http://schemas.microsoft.com/office/drawing/2014/main" id="{C15A9923-B43A-4069-B839-CD4B847527B4}"/>
                  </a:ext>
                </a:extLst>
              </p:cNvPr>
              <p:cNvSpPr/>
              <p:nvPr/>
            </p:nvSpPr>
            <p:spPr>
              <a:xfrm>
                <a:off x="5232715" y="4172974"/>
                <a:ext cx="1681794" cy="945036"/>
              </a:xfrm>
              <a:prstGeom prst="rect">
                <a:avLst/>
              </a:prstGeom>
              <a:ln>
                <a:solidFill>
                  <a:schemeClr val="bg1"/>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sp>
            <p:nvSpPr>
              <p:cNvPr id="10" name="Rectangle 9">
                <a:extLst>
                  <a:ext uri="{FF2B5EF4-FFF2-40B4-BE49-F238E27FC236}">
                    <a16:creationId xmlns:a16="http://schemas.microsoft.com/office/drawing/2014/main" id="{0EC30154-27DF-4866-B71B-E8D66FFBC9FF}"/>
                  </a:ext>
                </a:extLst>
              </p:cNvPr>
              <p:cNvSpPr/>
              <p:nvPr/>
            </p:nvSpPr>
            <p:spPr>
              <a:xfrm>
                <a:off x="6852606" y="4347346"/>
                <a:ext cx="1681794" cy="874428"/>
              </a:xfrm>
              <a:prstGeom prst="rect">
                <a:avLst/>
              </a:prstGeom>
              <a:ln>
                <a:solidFill>
                  <a:schemeClr val="bg1"/>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sp>
            <p:nvSpPr>
              <p:cNvPr id="11" name="Parallelogram 10">
                <a:extLst>
                  <a:ext uri="{FF2B5EF4-FFF2-40B4-BE49-F238E27FC236}">
                    <a16:creationId xmlns:a16="http://schemas.microsoft.com/office/drawing/2014/main" id="{3920EC83-47FB-4762-BCF2-1E9ADED7EC1B}"/>
                  </a:ext>
                </a:extLst>
              </p:cNvPr>
              <p:cNvSpPr/>
              <p:nvPr/>
            </p:nvSpPr>
            <p:spPr>
              <a:xfrm rot="2414603">
                <a:off x="5171844" y="4802677"/>
                <a:ext cx="1024842" cy="184986"/>
              </a:xfrm>
              <a:prstGeom prst="parallelogram">
                <a:avLst>
                  <a:gd name="adj" fmla="val 102851"/>
                </a:avLst>
              </a:prstGeom>
              <a:solidFill>
                <a:srgbClr val="00B0F0">
                  <a:alpha val="62000"/>
                </a:srgbClr>
              </a:solidFill>
              <a:ln>
                <a:solidFill>
                  <a:srgbClr val="00B0F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pic>
            <p:nvPicPr>
              <p:cNvPr id="12" name="Picture 11">
                <a:extLst>
                  <a:ext uri="{FF2B5EF4-FFF2-40B4-BE49-F238E27FC236}">
                    <a16:creationId xmlns:a16="http://schemas.microsoft.com/office/drawing/2014/main" id="{83C8586C-AFF7-4E9D-8CA4-99FDF3535921}"/>
                  </a:ext>
                </a:extLst>
              </p:cNvPr>
              <p:cNvPicPr>
                <a:picLocks noChangeAspect="1"/>
              </p:cNvPicPr>
              <p:nvPr/>
            </p:nvPicPr>
            <p:blipFill>
              <a:blip r:embed="rId4">
                <a:extLst>
                  <a:ext uri="{BEBA8EAE-BF5A-486C-A8C5-ECC9F3942E4B}">
                    <a14:imgProps xmlns:a14="http://schemas.microsoft.com/office/drawing/2010/main">
                      <a14:imgLayer r:embed="rId5">
                        <a14:imgEffect>
                          <a14:backgroundRemoval t="9524" b="96667" l="2301" r="98521">
                            <a14:foregroundMark x1="6984" y1="23333" x2="6984" y2="23333"/>
                            <a14:foregroundMark x1="3122" y1="20476" x2="3122" y2="20476"/>
                            <a14:foregroundMark x1="3205" y1="29524" x2="3205" y2="29524"/>
                            <a14:foregroundMark x1="13640" y1="37778" x2="13640" y2="37778"/>
                            <a14:foregroundMark x1="12325" y1="50317" x2="12325" y2="50317"/>
                            <a14:foregroundMark x1="12325" y1="50317" x2="12079" y2="52063"/>
                            <a14:foregroundMark x1="17009" y1="59048" x2="17009" y2="59048"/>
                            <a14:foregroundMark x1="34182" y1="78095" x2="34182" y2="78095"/>
                            <a14:foregroundMark x1="39523" y1="91429" x2="39523" y2="91429"/>
                            <a14:foregroundMark x1="94659" y1="61111" x2="94659" y2="61111"/>
                            <a14:foregroundMark x1="98767" y1="46825" x2="98767" y2="46825"/>
                            <a14:foregroundMark x1="70748" y1="68889" x2="70748" y2="68889"/>
                            <a14:foregroundMark x1="55136" y1="9524" x2="55136" y2="9524"/>
                            <a14:foregroundMark x1="30731" y1="66825" x2="30731" y2="66825"/>
                            <a14:foregroundMark x1="34347" y1="70952" x2="34347" y2="70952"/>
                            <a14:foregroundMark x1="2301" y1="21111" x2="2301" y2="21111"/>
                            <a14:foregroundMark x1="3122" y1="25556" x2="3122" y2="25556"/>
                            <a14:foregroundMark x1="34758" y1="71905" x2="34758" y2="71905"/>
                            <a14:foregroundMark x1="35744" y1="74444" x2="35744" y2="74444"/>
                            <a14:foregroundMark x1="35744" y1="81429" x2="35744" y2="81429"/>
                            <a14:foregroundMark x1="35497" y1="91746" x2="35497" y2="91746"/>
                            <a14:foregroundMark x1="35004" y1="96667" x2="35004" y2="96667"/>
                          </a14:backgroundRemoval>
                        </a14:imgEffect>
                      </a14:imgLayer>
                    </a14:imgProps>
                  </a:ext>
                </a:extLst>
              </a:blip>
              <a:stretch>
                <a:fillRect/>
              </a:stretch>
            </p:blipFill>
            <p:spPr>
              <a:xfrm>
                <a:off x="5481415" y="4199940"/>
                <a:ext cx="1934657" cy="1001507"/>
              </a:xfrm>
              <a:prstGeom prst="rect">
                <a:avLst/>
              </a:prstGeom>
            </p:spPr>
          </p:pic>
        </p:grpSp>
        <p:sp>
          <p:nvSpPr>
            <p:cNvPr id="2" name="Rectangle 1">
              <a:extLst>
                <a:ext uri="{FF2B5EF4-FFF2-40B4-BE49-F238E27FC236}">
                  <a16:creationId xmlns:a16="http://schemas.microsoft.com/office/drawing/2014/main" id="{97AE9271-6F9D-40E3-9635-B54A6B54188F}"/>
                </a:ext>
              </a:extLst>
            </p:cNvPr>
            <p:cNvSpPr/>
            <p:nvPr/>
          </p:nvSpPr>
          <p:spPr>
            <a:xfrm>
              <a:off x="301752" y="2350008"/>
              <a:ext cx="8458200" cy="3689741"/>
            </a:xfrm>
            <a:prstGeom prst="rect">
              <a:avLst/>
            </a:prstGeom>
            <a:no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grpSp>
      <p:pic>
        <p:nvPicPr>
          <p:cNvPr id="20" name="Picture 1" descr="image003">
            <a:extLst>
              <a:ext uri="{FF2B5EF4-FFF2-40B4-BE49-F238E27FC236}">
                <a16:creationId xmlns:a16="http://schemas.microsoft.com/office/drawing/2014/main" id="{92F2CE10-322A-4D11-94A8-4A9514B069D4}"/>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7709939" y="5420011"/>
            <a:ext cx="1041361" cy="54331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2519815642"/>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 name="TextShape 1"/>
          <p:cNvSpPr txBox="1"/>
          <p:nvPr/>
        </p:nvSpPr>
        <p:spPr>
          <a:xfrm>
            <a:off x="254857" y="-156530"/>
            <a:ext cx="7643004" cy="1146027"/>
          </a:xfrm>
          <a:prstGeom prst="rect">
            <a:avLst/>
          </a:prstGeom>
          <a:noFill/>
          <a:ln>
            <a:noFill/>
          </a:ln>
        </p:spPr>
        <p:txBody>
          <a:bodyPr lIns="0" tIns="0" rIns="0" bIns="0" anchor="ctr"/>
          <a:lstStyle/>
          <a:p>
            <a:r>
              <a:rPr lang="en-US" sz="3200" dirty="0">
                <a:latin typeface="Calibri"/>
              </a:rPr>
              <a:t>What is Albany?  (high-level description) </a:t>
            </a:r>
            <a:endParaRPr sz="3200" dirty="0"/>
          </a:p>
        </p:txBody>
      </p:sp>
      <p:sp>
        <p:nvSpPr>
          <p:cNvPr id="9" name="Text Box 19">
            <a:extLst>
              <a:ext uri="{FF2B5EF4-FFF2-40B4-BE49-F238E27FC236}">
                <a16:creationId xmlns:a16="http://schemas.microsoft.com/office/drawing/2014/main" id="{4C254AF5-7D2B-4A17-8B7A-3E95EB74D62B}"/>
              </a:ext>
            </a:extLst>
          </p:cNvPr>
          <p:cNvSpPr txBox="1">
            <a:spLocks noChangeArrowheads="1"/>
          </p:cNvSpPr>
          <p:nvPr/>
        </p:nvSpPr>
        <p:spPr bwMode="auto">
          <a:xfrm>
            <a:off x="0" y="6532880"/>
            <a:ext cx="8534400" cy="338554"/>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lvl1pPr>
              <a:defRPr>
                <a:solidFill>
                  <a:schemeClr val="tx1"/>
                </a:solidFill>
                <a:latin typeface="Arial" panose="020B0604020202020204" pitchFamily="34" charset="0"/>
                <a:cs typeface="Arial" panose="020B0604020202020204" pitchFamily="34" charset="0"/>
              </a:defRPr>
            </a:lvl1pPr>
            <a:lvl2pPr>
              <a:defRPr>
                <a:solidFill>
                  <a:schemeClr val="tx1"/>
                </a:solidFill>
                <a:latin typeface="Arial" panose="020B0604020202020204" pitchFamily="34" charset="0"/>
                <a:cs typeface="Arial" panose="020B0604020202020204" pitchFamily="34" charset="0"/>
              </a:defRPr>
            </a:lvl2pPr>
            <a:lvl3pPr>
              <a:defRPr>
                <a:solidFill>
                  <a:schemeClr val="tx1"/>
                </a:solidFill>
                <a:latin typeface="Arial" panose="020B0604020202020204" pitchFamily="34" charset="0"/>
                <a:cs typeface="Arial" panose="020B0604020202020204" pitchFamily="34" charset="0"/>
              </a:defRPr>
            </a:lvl3pPr>
            <a:lvl4pPr>
              <a:defRPr>
                <a:solidFill>
                  <a:schemeClr val="tx1"/>
                </a:solidFill>
                <a:latin typeface="Arial" panose="020B0604020202020204" pitchFamily="34" charset="0"/>
                <a:cs typeface="Arial" panose="020B0604020202020204" pitchFamily="34" charset="0"/>
              </a:defRPr>
            </a:lvl4pPr>
            <a:lvl5pPr>
              <a:defRPr>
                <a:solidFill>
                  <a:schemeClr val="tx1"/>
                </a:solidFill>
                <a:latin typeface="Arial" panose="020B0604020202020204" pitchFamily="34" charset="0"/>
                <a:cs typeface="Arial" panose="020B0604020202020204" pitchFamily="34" charset="0"/>
              </a:defRPr>
            </a:lvl5pPr>
            <a:lvl6pPr fontAlgn="base">
              <a:spcBef>
                <a:spcPct val="0"/>
              </a:spcBef>
              <a:spcAft>
                <a:spcPct val="0"/>
              </a:spcAft>
              <a:defRPr>
                <a:solidFill>
                  <a:schemeClr val="tx1"/>
                </a:solidFill>
                <a:latin typeface="Arial" panose="020B0604020202020204" pitchFamily="34" charset="0"/>
                <a:cs typeface="Arial" panose="020B0604020202020204" pitchFamily="34" charset="0"/>
              </a:defRPr>
            </a:lvl6pPr>
            <a:lvl7pPr fontAlgn="base">
              <a:spcBef>
                <a:spcPct val="0"/>
              </a:spcBef>
              <a:spcAft>
                <a:spcPct val="0"/>
              </a:spcAft>
              <a:defRPr>
                <a:solidFill>
                  <a:schemeClr val="tx1"/>
                </a:solidFill>
                <a:latin typeface="Arial" panose="020B0604020202020204" pitchFamily="34" charset="0"/>
                <a:cs typeface="Arial" panose="020B0604020202020204" pitchFamily="34" charset="0"/>
              </a:defRPr>
            </a:lvl7pPr>
            <a:lvl8pPr fontAlgn="base">
              <a:spcBef>
                <a:spcPct val="0"/>
              </a:spcBef>
              <a:spcAft>
                <a:spcPct val="0"/>
              </a:spcAft>
              <a:defRPr>
                <a:solidFill>
                  <a:schemeClr val="tx1"/>
                </a:solidFill>
                <a:latin typeface="Arial" panose="020B0604020202020204" pitchFamily="34" charset="0"/>
                <a:cs typeface="Arial" panose="020B0604020202020204" pitchFamily="34" charset="0"/>
              </a:defRPr>
            </a:lvl8pPr>
            <a:lvl9pPr fontAlgn="base">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defTabSz="914400">
              <a:spcBef>
                <a:spcPct val="50000"/>
              </a:spcBef>
            </a:pPr>
            <a:r>
              <a:rPr lang="en-US" altLang="en-US" sz="1600" b="1" dirty="0">
                <a:solidFill>
                  <a:schemeClr val="bg1"/>
                </a:solidFill>
                <a:latin typeface="Calibri" panose="020F0502020204030204" pitchFamily="34" charset="0"/>
              </a:rPr>
              <a:t>* </a:t>
            </a:r>
            <a:r>
              <a:rPr lang="en-US" sz="1600" dirty="0">
                <a:solidFill>
                  <a:schemeClr val="bg1"/>
                </a:solidFill>
                <a:latin typeface="Calibri" panose="020F0502020204030204" pitchFamily="34" charset="0"/>
                <a:cs typeface="Calibri" panose="020F0502020204030204" pitchFamily="34" charset="0"/>
              </a:rPr>
              <a:t>Italicized capabilities are in feature branches/tags</a:t>
            </a:r>
            <a:r>
              <a:rPr lang="en-US" altLang="en-US" sz="1600" b="0" dirty="0">
                <a:solidFill>
                  <a:schemeClr val="bg1"/>
                </a:solidFill>
                <a:latin typeface="Calibri" panose="020F0502020204030204" pitchFamily="34" charset="0"/>
              </a:rPr>
              <a:t>.</a:t>
            </a:r>
          </a:p>
        </p:txBody>
      </p:sp>
      <p:grpSp>
        <p:nvGrpSpPr>
          <p:cNvPr id="5" name="Group 4">
            <a:extLst>
              <a:ext uri="{FF2B5EF4-FFF2-40B4-BE49-F238E27FC236}">
                <a16:creationId xmlns:a16="http://schemas.microsoft.com/office/drawing/2014/main" id="{84584D76-8D19-4B0E-BA4E-0F22E9223DE1}"/>
              </a:ext>
            </a:extLst>
          </p:cNvPr>
          <p:cNvGrpSpPr/>
          <p:nvPr/>
        </p:nvGrpSpPr>
        <p:grpSpPr>
          <a:xfrm>
            <a:off x="639802" y="824251"/>
            <a:ext cx="6873114" cy="2708630"/>
            <a:chOff x="490649" y="2010228"/>
            <a:chExt cx="8043751" cy="3277174"/>
          </a:xfrm>
        </p:grpSpPr>
        <p:grpSp>
          <p:nvGrpSpPr>
            <p:cNvPr id="12" name="Group 11">
              <a:extLst>
                <a:ext uri="{FF2B5EF4-FFF2-40B4-BE49-F238E27FC236}">
                  <a16:creationId xmlns:a16="http://schemas.microsoft.com/office/drawing/2014/main" id="{0CEA77DE-BB6C-4DA5-A7E6-B9A70AE765EB}"/>
                </a:ext>
              </a:extLst>
            </p:cNvPr>
            <p:cNvGrpSpPr/>
            <p:nvPr/>
          </p:nvGrpSpPr>
          <p:grpSpPr>
            <a:xfrm>
              <a:off x="490649" y="2010228"/>
              <a:ext cx="7772657" cy="3008535"/>
              <a:chOff x="490649" y="2010228"/>
              <a:chExt cx="7772657" cy="3008535"/>
            </a:xfrm>
          </p:grpSpPr>
          <p:pic>
            <p:nvPicPr>
              <p:cNvPr id="3" name="Picture 2">
                <a:extLst>
                  <a:ext uri="{FF2B5EF4-FFF2-40B4-BE49-F238E27FC236}">
                    <a16:creationId xmlns:a16="http://schemas.microsoft.com/office/drawing/2014/main" id="{20ED22E4-2153-4150-95AE-33585FDF72CC}"/>
                  </a:ext>
                </a:extLst>
              </p:cNvPr>
              <p:cNvPicPr>
                <a:picLocks noChangeAspect="1"/>
              </p:cNvPicPr>
              <p:nvPr/>
            </p:nvPicPr>
            <p:blipFill>
              <a:blip r:embed="rId3"/>
              <a:stretch>
                <a:fillRect/>
              </a:stretch>
            </p:blipFill>
            <p:spPr>
              <a:xfrm>
                <a:off x="620302" y="2010228"/>
                <a:ext cx="7643004" cy="3008535"/>
              </a:xfrm>
              <a:prstGeom prst="rect">
                <a:avLst/>
              </a:prstGeom>
            </p:spPr>
          </p:pic>
          <p:sp>
            <p:nvSpPr>
              <p:cNvPr id="11" name="TextBox 10">
                <a:extLst>
                  <a:ext uri="{FF2B5EF4-FFF2-40B4-BE49-F238E27FC236}">
                    <a16:creationId xmlns:a16="http://schemas.microsoft.com/office/drawing/2014/main" id="{132D757C-71F0-404D-A8FD-BB6A8E1F12B5}"/>
                  </a:ext>
                </a:extLst>
              </p:cNvPr>
              <p:cNvSpPr txBox="1"/>
              <p:nvPr/>
            </p:nvSpPr>
            <p:spPr>
              <a:xfrm>
                <a:off x="490649" y="2182664"/>
                <a:ext cx="1207470" cy="362613"/>
              </a:xfrm>
              <a:prstGeom prst="rect">
                <a:avLst/>
              </a:prstGeom>
              <a:solidFill>
                <a:schemeClr val="bg1">
                  <a:lumMod val="95000"/>
                </a:schemeClr>
              </a:solidFill>
            </p:spPr>
            <p:txBody>
              <a:bodyPr wrap="square" rtlCol="0">
                <a:spAutoFit/>
              </a:bodyPr>
              <a:lstStyle/>
              <a:p>
                <a:pPr algn="ctr"/>
                <a:r>
                  <a:rPr lang="en-US" sz="1400" dirty="0">
                    <a:latin typeface="Calibri" panose="020F0502020204030204" pitchFamily="34" charset="0"/>
                    <a:cs typeface="Calibri" panose="020F0502020204030204" pitchFamily="34" charset="0"/>
                  </a:rPr>
                  <a:t>Ice sheets</a:t>
                </a:r>
              </a:p>
            </p:txBody>
          </p:sp>
          <p:sp>
            <p:nvSpPr>
              <p:cNvPr id="13" name="TextBox 12">
                <a:extLst>
                  <a:ext uri="{FF2B5EF4-FFF2-40B4-BE49-F238E27FC236}">
                    <a16:creationId xmlns:a16="http://schemas.microsoft.com/office/drawing/2014/main" id="{1D0701CF-6730-4BD7-859F-B8AB1B07E1FA}"/>
                  </a:ext>
                </a:extLst>
              </p:cNvPr>
              <p:cNvSpPr txBox="1"/>
              <p:nvPr/>
            </p:nvSpPr>
            <p:spPr>
              <a:xfrm>
                <a:off x="2523220" y="2182664"/>
                <a:ext cx="1884393" cy="362613"/>
              </a:xfrm>
              <a:prstGeom prst="rect">
                <a:avLst/>
              </a:prstGeom>
              <a:solidFill>
                <a:schemeClr val="bg1">
                  <a:lumMod val="95000"/>
                </a:schemeClr>
              </a:solidFill>
            </p:spPr>
            <p:txBody>
              <a:bodyPr wrap="square" rtlCol="0">
                <a:spAutoFit/>
              </a:bodyPr>
              <a:lstStyle/>
              <a:p>
                <a:pPr algn="ctr"/>
                <a:r>
                  <a:rPr lang="en-US" sz="1400" dirty="0">
                    <a:latin typeface="Calibri" panose="020F0502020204030204" pitchFamily="34" charset="0"/>
                    <a:cs typeface="Calibri" panose="020F0502020204030204" pitchFamily="34" charset="0"/>
                  </a:rPr>
                  <a:t>Quantum devices</a:t>
                </a:r>
              </a:p>
            </p:txBody>
          </p:sp>
          <p:sp>
            <p:nvSpPr>
              <p:cNvPr id="14" name="TextBox 13">
                <a:extLst>
                  <a:ext uri="{FF2B5EF4-FFF2-40B4-BE49-F238E27FC236}">
                    <a16:creationId xmlns:a16="http://schemas.microsoft.com/office/drawing/2014/main" id="{41859F46-11AC-447C-8C6C-B14D537C9A72}"/>
                  </a:ext>
                </a:extLst>
              </p:cNvPr>
              <p:cNvSpPr txBox="1"/>
              <p:nvPr/>
            </p:nvSpPr>
            <p:spPr>
              <a:xfrm>
                <a:off x="5406320" y="2288277"/>
                <a:ext cx="2856986" cy="362613"/>
              </a:xfrm>
              <a:prstGeom prst="rect">
                <a:avLst/>
              </a:prstGeom>
              <a:solidFill>
                <a:schemeClr val="bg1">
                  <a:lumMod val="95000"/>
                </a:schemeClr>
              </a:solidFill>
            </p:spPr>
            <p:txBody>
              <a:bodyPr wrap="square" rtlCol="0">
                <a:spAutoFit/>
              </a:bodyPr>
              <a:lstStyle/>
              <a:p>
                <a:pPr algn="ctr"/>
                <a:r>
                  <a:rPr lang="en-US" sz="1400" dirty="0">
                    <a:latin typeface="Calibri" panose="020F0502020204030204" pitchFamily="34" charset="0"/>
                    <a:cs typeface="Calibri" panose="020F0502020204030204" pitchFamily="34" charset="0"/>
                  </a:rPr>
                  <a:t>Computational mechanics</a:t>
                </a:r>
              </a:p>
            </p:txBody>
          </p:sp>
          <p:sp>
            <p:nvSpPr>
              <p:cNvPr id="15" name="TextBox 14">
                <a:extLst>
                  <a:ext uri="{FF2B5EF4-FFF2-40B4-BE49-F238E27FC236}">
                    <a16:creationId xmlns:a16="http://schemas.microsoft.com/office/drawing/2014/main" id="{58F860DD-9052-44CF-B116-665F037056E5}"/>
                  </a:ext>
                </a:extLst>
              </p:cNvPr>
              <p:cNvSpPr txBox="1"/>
              <p:nvPr/>
            </p:nvSpPr>
            <p:spPr>
              <a:xfrm>
                <a:off x="2630958" y="3937074"/>
                <a:ext cx="2327548" cy="372380"/>
              </a:xfrm>
              <a:prstGeom prst="rect">
                <a:avLst/>
              </a:prstGeom>
              <a:solidFill>
                <a:schemeClr val="bg1">
                  <a:lumMod val="95000"/>
                </a:schemeClr>
              </a:solidFill>
            </p:spPr>
            <p:txBody>
              <a:bodyPr wrap="square" rtlCol="0">
                <a:spAutoFit/>
              </a:bodyPr>
              <a:lstStyle/>
              <a:p>
                <a:pPr algn="ctr"/>
                <a:r>
                  <a:rPr lang="en-US" sz="1400" dirty="0">
                    <a:latin typeface="Calibri" panose="020F0502020204030204" pitchFamily="34" charset="0"/>
                    <a:cs typeface="Calibri" panose="020F0502020204030204" pitchFamily="34" charset="0"/>
                  </a:rPr>
                  <a:t>Additive manufacturing</a:t>
                </a:r>
              </a:p>
            </p:txBody>
          </p:sp>
          <p:sp>
            <p:nvSpPr>
              <p:cNvPr id="16" name="TextBox 15">
                <a:extLst>
                  <a:ext uri="{FF2B5EF4-FFF2-40B4-BE49-F238E27FC236}">
                    <a16:creationId xmlns:a16="http://schemas.microsoft.com/office/drawing/2014/main" id="{760B694F-5682-4A23-BA8E-4E2AAEB210DF}"/>
                  </a:ext>
                </a:extLst>
              </p:cNvPr>
              <p:cNvSpPr txBox="1"/>
              <p:nvPr/>
            </p:nvSpPr>
            <p:spPr>
              <a:xfrm>
                <a:off x="4958506" y="3799689"/>
                <a:ext cx="2067887" cy="362613"/>
              </a:xfrm>
              <a:prstGeom prst="rect">
                <a:avLst/>
              </a:prstGeom>
              <a:solidFill>
                <a:schemeClr val="bg1">
                  <a:lumMod val="95000"/>
                </a:schemeClr>
              </a:solidFill>
            </p:spPr>
            <p:txBody>
              <a:bodyPr wrap="square" rtlCol="0">
                <a:spAutoFit/>
              </a:bodyPr>
              <a:lstStyle/>
              <a:p>
                <a:pPr algn="ctr"/>
                <a:r>
                  <a:rPr lang="en-US" sz="1400" dirty="0">
                    <a:latin typeface="Calibri" panose="020F0502020204030204" pitchFamily="34" charset="0"/>
                    <a:cs typeface="Calibri" panose="020F0502020204030204" pitchFamily="34" charset="0"/>
                  </a:rPr>
                  <a:t>Arctic costal erosion</a:t>
                </a:r>
              </a:p>
            </p:txBody>
          </p:sp>
        </p:grpSp>
        <p:sp>
          <p:nvSpPr>
            <p:cNvPr id="2" name="Rectangle 1">
              <a:extLst>
                <a:ext uri="{FF2B5EF4-FFF2-40B4-BE49-F238E27FC236}">
                  <a16:creationId xmlns:a16="http://schemas.microsoft.com/office/drawing/2014/main" id="{739E40E3-609D-4B6F-BDEE-3232A4C1C389}"/>
                </a:ext>
              </a:extLst>
            </p:cNvPr>
            <p:cNvSpPr/>
            <p:nvPr/>
          </p:nvSpPr>
          <p:spPr>
            <a:xfrm>
              <a:off x="5232714" y="4168264"/>
              <a:ext cx="1681794" cy="945035"/>
            </a:xfrm>
            <a:prstGeom prst="rect">
              <a:avLst/>
            </a:prstGeom>
            <a:ln>
              <a:solidFill>
                <a:schemeClr val="bg1"/>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sp>
          <p:nvSpPr>
            <p:cNvPr id="19" name="Rectangle 18">
              <a:extLst>
                <a:ext uri="{FF2B5EF4-FFF2-40B4-BE49-F238E27FC236}">
                  <a16:creationId xmlns:a16="http://schemas.microsoft.com/office/drawing/2014/main" id="{76E3329C-F69A-43ED-83F3-3016C9D07F24}"/>
                </a:ext>
              </a:extLst>
            </p:cNvPr>
            <p:cNvSpPr/>
            <p:nvPr/>
          </p:nvSpPr>
          <p:spPr>
            <a:xfrm>
              <a:off x="6852606" y="4342366"/>
              <a:ext cx="1681794" cy="945036"/>
            </a:xfrm>
            <a:prstGeom prst="rect">
              <a:avLst/>
            </a:prstGeom>
            <a:ln>
              <a:solidFill>
                <a:schemeClr val="bg1"/>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sp>
          <p:nvSpPr>
            <p:cNvPr id="18" name="Parallelogram 17">
              <a:extLst>
                <a:ext uri="{FF2B5EF4-FFF2-40B4-BE49-F238E27FC236}">
                  <a16:creationId xmlns:a16="http://schemas.microsoft.com/office/drawing/2014/main" id="{4D96F81F-660D-4D37-86C0-1274E42EBC61}"/>
                </a:ext>
              </a:extLst>
            </p:cNvPr>
            <p:cNvSpPr/>
            <p:nvPr/>
          </p:nvSpPr>
          <p:spPr>
            <a:xfrm rot="2414603">
              <a:off x="5171844" y="4802677"/>
              <a:ext cx="1024842" cy="184986"/>
            </a:xfrm>
            <a:prstGeom prst="parallelogram">
              <a:avLst>
                <a:gd name="adj" fmla="val 102851"/>
              </a:avLst>
            </a:prstGeom>
            <a:solidFill>
              <a:srgbClr val="00B0F0">
                <a:alpha val="62000"/>
              </a:srgbClr>
            </a:solidFill>
            <a:ln>
              <a:solidFill>
                <a:srgbClr val="00B0F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pic>
          <p:nvPicPr>
            <p:cNvPr id="17" name="Picture 16">
              <a:extLst>
                <a:ext uri="{FF2B5EF4-FFF2-40B4-BE49-F238E27FC236}">
                  <a16:creationId xmlns:a16="http://schemas.microsoft.com/office/drawing/2014/main" id="{D23EC052-67F8-4DA8-B778-20F2D0E4AAFF}"/>
                </a:ext>
              </a:extLst>
            </p:cNvPr>
            <p:cNvPicPr>
              <a:picLocks noChangeAspect="1"/>
            </p:cNvPicPr>
            <p:nvPr/>
          </p:nvPicPr>
          <p:blipFill>
            <a:blip r:embed="rId4">
              <a:extLst>
                <a:ext uri="{BEBA8EAE-BF5A-486C-A8C5-ECC9F3942E4B}">
                  <a14:imgProps xmlns:a14="http://schemas.microsoft.com/office/drawing/2010/main">
                    <a14:imgLayer r:embed="rId5">
                      <a14:imgEffect>
                        <a14:backgroundRemoval t="9524" b="96667" l="2301" r="98521">
                          <a14:foregroundMark x1="6984" y1="23333" x2="6984" y2="23333"/>
                          <a14:foregroundMark x1="3122" y1="20476" x2="3122" y2="20476"/>
                          <a14:foregroundMark x1="3205" y1="29524" x2="3205" y2="29524"/>
                          <a14:foregroundMark x1="13640" y1="37778" x2="13640" y2="37778"/>
                          <a14:foregroundMark x1="12325" y1="50317" x2="12325" y2="50317"/>
                          <a14:foregroundMark x1="12325" y1="50317" x2="12079" y2="52063"/>
                          <a14:foregroundMark x1="17009" y1="59048" x2="17009" y2="59048"/>
                          <a14:foregroundMark x1="34182" y1="78095" x2="34182" y2="78095"/>
                          <a14:foregroundMark x1="39523" y1="91429" x2="39523" y2="91429"/>
                          <a14:foregroundMark x1="94659" y1="61111" x2="94659" y2="61111"/>
                          <a14:foregroundMark x1="98767" y1="46825" x2="98767" y2="46825"/>
                          <a14:foregroundMark x1="70748" y1="68889" x2="70748" y2="68889"/>
                          <a14:foregroundMark x1="55136" y1="9524" x2="55136" y2="9524"/>
                          <a14:foregroundMark x1="30731" y1="66825" x2="30731" y2="66825"/>
                          <a14:foregroundMark x1="34347" y1="70952" x2="34347" y2="70952"/>
                          <a14:foregroundMark x1="2301" y1="21111" x2="2301" y2="21111"/>
                          <a14:foregroundMark x1="3122" y1="25556" x2="3122" y2="25556"/>
                          <a14:foregroundMark x1="34758" y1="71905" x2="34758" y2="71905"/>
                          <a14:foregroundMark x1="35744" y1="74444" x2="35744" y2="74444"/>
                          <a14:foregroundMark x1="35744" y1="81429" x2="35744" y2="81429"/>
                          <a14:foregroundMark x1="35497" y1="91746" x2="35497" y2="91746"/>
                          <a14:foregroundMark x1="35004" y1="96667" x2="35004" y2="96667"/>
                        </a14:backgroundRemoval>
                      </a14:imgEffect>
                    </a14:imgLayer>
                  </a14:imgProps>
                </a:ext>
              </a:extLst>
            </a:blip>
            <a:stretch>
              <a:fillRect/>
            </a:stretch>
          </p:blipFill>
          <p:spPr>
            <a:xfrm>
              <a:off x="5481415" y="4199940"/>
              <a:ext cx="1934657" cy="1001507"/>
            </a:xfrm>
            <a:prstGeom prst="rect">
              <a:avLst/>
            </a:prstGeom>
          </p:spPr>
        </p:pic>
      </p:grpSp>
      <p:pic>
        <p:nvPicPr>
          <p:cNvPr id="20" name="Picture 1" descr="image003">
            <a:extLst>
              <a:ext uri="{FF2B5EF4-FFF2-40B4-BE49-F238E27FC236}">
                <a16:creationId xmlns:a16="http://schemas.microsoft.com/office/drawing/2014/main" id="{427BFDCC-53DA-416D-B0A6-D505A5D0EE19}"/>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6992235" y="2885246"/>
            <a:ext cx="1041361" cy="54331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1" name="Rectangle 20">
            <a:extLst>
              <a:ext uri="{FF2B5EF4-FFF2-40B4-BE49-F238E27FC236}">
                <a16:creationId xmlns:a16="http://schemas.microsoft.com/office/drawing/2014/main" id="{828F01C0-C8A7-4E2B-B953-6986710195A1}"/>
              </a:ext>
            </a:extLst>
          </p:cNvPr>
          <p:cNvSpPr/>
          <p:nvPr/>
        </p:nvSpPr>
        <p:spPr>
          <a:xfrm>
            <a:off x="568308" y="737787"/>
            <a:ext cx="7643004" cy="2919814"/>
          </a:xfrm>
          <a:prstGeom prst="rect">
            <a:avLst/>
          </a:prstGeom>
          <a:no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22" name="TextBox 21">
            <a:extLst>
              <a:ext uri="{FF2B5EF4-FFF2-40B4-BE49-F238E27FC236}">
                <a16:creationId xmlns:a16="http://schemas.microsoft.com/office/drawing/2014/main" id="{9157856C-BA95-4314-BF3B-2FE82D2B6347}"/>
              </a:ext>
            </a:extLst>
          </p:cNvPr>
          <p:cNvSpPr txBox="1"/>
          <p:nvPr/>
        </p:nvSpPr>
        <p:spPr>
          <a:xfrm>
            <a:off x="74046" y="3779999"/>
            <a:ext cx="8995908" cy="2708434"/>
          </a:xfrm>
          <a:prstGeom prst="rect">
            <a:avLst/>
          </a:prstGeom>
          <a:noFill/>
        </p:spPr>
        <p:txBody>
          <a:bodyPr wrap="square" rtlCol="0">
            <a:spAutoFit/>
          </a:bodyPr>
          <a:lstStyle/>
          <a:p>
            <a:r>
              <a:rPr lang="en-US" sz="2000" b="1" i="1" dirty="0">
                <a:solidFill>
                  <a:schemeClr val="accent5">
                    <a:lumMod val="60000"/>
                    <a:lumOff val="40000"/>
                  </a:schemeClr>
                </a:solidFill>
                <a:latin typeface="Calibri" panose="020F0502020204030204" pitchFamily="34" charset="0"/>
                <a:cs typeface="Calibri" panose="020F0502020204030204" pitchFamily="34" charset="0"/>
              </a:rPr>
              <a:t>Distinguishing features of Albany:</a:t>
            </a:r>
          </a:p>
          <a:p>
            <a:endParaRPr lang="en-US" sz="500" b="1" u="sng" dirty="0">
              <a:latin typeface="Calibri" panose="020F0502020204030204" pitchFamily="34" charset="0"/>
              <a:cs typeface="Calibri" panose="020F0502020204030204" pitchFamily="34" charset="0"/>
            </a:endParaRPr>
          </a:p>
          <a:p>
            <a:pPr marL="342900" indent="-342900">
              <a:buFont typeface="Wingdings" panose="05000000000000000000" pitchFamily="2" charset="2"/>
              <a:buChar char="Ø"/>
            </a:pPr>
            <a:r>
              <a:rPr lang="en-US" sz="2000" b="1" dirty="0">
                <a:latin typeface="Calibri" panose="020F0502020204030204" pitchFamily="34" charset="0"/>
                <a:cs typeface="Calibri" panose="020F0502020204030204" pitchFamily="34" charset="0"/>
              </a:rPr>
              <a:t>Funded</a:t>
            </a:r>
            <a:r>
              <a:rPr lang="en-US" sz="2000" dirty="0">
                <a:latin typeface="Calibri" panose="020F0502020204030204" pitchFamily="34" charset="0"/>
                <a:cs typeface="Calibri" panose="020F0502020204030204" pitchFamily="34" charset="0"/>
              </a:rPr>
              <a:t> entirely </a:t>
            </a:r>
            <a:r>
              <a:rPr lang="en-US" sz="2000" b="1" dirty="0">
                <a:latin typeface="Calibri" panose="020F0502020204030204" pitchFamily="34" charset="0"/>
                <a:cs typeface="Calibri" panose="020F0502020204030204" pitchFamily="34" charset="0"/>
              </a:rPr>
              <a:t>by applications </a:t>
            </a:r>
            <a:r>
              <a:rPr lang="en-US" sz="2000" dirty="0">
                <a:latin typeface="Calibri" panose="020F0502020204030204" pitchFamily="34" charset="0"/>
                <a:cs typeface="Calibri" panose="020F0502020204030204" pitchFamily="34" charset="0"/>
              </a:rPr>
              <a:t>residing within.</a:t>
            </a:r>
          </a:p>
          <a:p>
            <a:pPr marL="285750" indent="-285750">
              <a:buFont typeface="Arial" panose="020B0604020202020204" pitchFamily="34" charset="0"/>
              <a:buChar char="•"/>
            </a:pPr>
            <a:endParaRPr lang="en-US" sz="500" dirty="0">
              <a:latin typeface="Calibri" panose="020F0502020204030204" pitchFamily="34" charset="0"/>
              <a:cs typeface="Calibri" panose="020F0502020204030204" pitchFamily="34" charset="0"/>
            </a:endParaRPr>
          </a:p>
          <a:p>
            <a:pPr marL="342900" indent="-342900">
              <a:buFont typeface="Wingdings" panose="05000000000000000000" pitchFamily="2" charset="2"/>
              <a:buChar char="Ø"/>
            </a:pPr>
            <a:r>
              <a:rPr lang="en-US" sz="2000" dirty="0">
                <a:latin typeface="Calibri" panose="020F0502020204030204" pitchFamily="34" charset="0"/>
                <a:cs typeface="Calibri" panose="020F0502020204030204" pitchFamily="34" charset="0"/>
              </a:rPr>
              <a:t>Both a </a:t>
            </a:r>
            <a:r>
              <a:rPr lang="en-US" sz="2000" b="1" dirty="0">
                <a:latin typeface="Calibri" panose="020F0502020204030204" pitchFamily="34" charset="0"/>
                <a:cs typeface="Calibri" panose="020F0502020204030204" pitchFamily="34" charset="0"/>
              </a:rPr>
              <a:t>“sand-box” </a:t>
            </a:r>
            <a:r>
              <a:rPr lang="en-US" sz="2000" dirty="0">
                <a:latin typeface="Calibri" panose="020F0502020204030204" pitchFamily="34" charset="0"/>
                <a:cs typeface="Calibri" panose="020F0502020204030204" pitchFamily="34" charset="0"/>
              </a:rPr>
              <a:t>for prototyping </a:t>
            </a:r>
            <a:r>
              <a:rPr lang="en-US" sz="2000" b="1" dirty="0">
                <a:latin typeface="Calibri" panose="020F0502020204030204" pitchFamily="34" charset="0"/>
                <a:cs typeface="Calibri" panose="020F0502020204030204" pitchFamily="34" charset="0"/>
              </a:rPr>
              <a:t>new approaches </a:t>
            </a:r>
            <a:r>
              <a:rPr lang="en-US" sz="2000" dirty="0">
                <a:latin typeface="Calibri" panose="020F0502020204030204" pitchFamily="34" charset="0"/>
                <a:cs typeface="Calibri" panose="020F0502020204030204" pitchFamily="34" charset="0"/>
              </a:rPr>
              <a:t>and a </a:t>
            </a:r>
            <a:r>
              <a:rPr lang="en-US" sz="2000" b="1" dirty="0">
                <a:latin typeface="Calibri" panose="020F0502020204030204" pitchFamily="34" charset="0"/>
                <a:cs typeface="Calibri" panose="020F0502020204030204" pitchFamily="34" charset="0"/>
              </a:rPr>
              <a:t>production</a:t>
            </a:r>
            <a:r>
              <a:rPr lang="en-US" sz="2000" dirty="0">
                <a:latin typeface="Calibri" panose="020F0502020204030204" pitchFamily="34" charset="0"/>
                <a:cs typeface="Calibri" panose="020F0502020204030204" pitchFamily="34" charset="0"/>
              </a:rPr>
              <a:t> code.</a:t>
            </a:r>
          </a:p>
          <a:p>
            <a:pPr marL="285750" indent="-285750">
              <a:buFont typeface="Arial" panose="020B0604020202020204" pitchFamily="34" charset="0"/>
              <a:buChar char="•"/>
            </a:pPr>
            <a:endParaRPr lang="en-US" sz="500" dirty="0">
              <a:latin typeface="Calibri" panose="020F0502020204030204" pitchFamily="34" charset="0"/>
              <a:cs typeface="Calibri" panose="020F0502020204030204" pitchFamily="34" charset="0"/>
            </a:endParaRPr>
          </a:p>
          <a:p>
            <a:pPr marL="342900" indent="-342900">
              <a:buFont typeface="Wingdings" panose="05000000000000000000" pitchFamily="2" charset="2"/>
              <a:buChar char="Ø"/>
            </a:pPr>
            <a:r>
              <a:rPr lang="en-US" sz="2000" b="1" dirty="0">
                <a:latin typeface="Calibri" panose="020F0502020204030204" pitchFamily="34" charset="0"/>
                <a:cs typeface="Calibri" panose="020F0502020204030204" pitchFamily="34" charset="0"/>
              </a:rPr>
              <a:t>Algorithms/software </a:t>
            </a:r>
            <a:r>
              <a:rPr lang="en-US" sz="2000" dirty="0">
                <a:latin typeface="Calibri" panose="020F0502020204030204" pitchFamily="34" charset="0"/>
                <a:cs typeface="Calibri" panose="020F0502020204030204" pitchFamily="34" charset="0"/>
              </a:rPr>
              <a:t>are developed/matured directly on </a:t>
            </a:r>
            <a:r>
              <a:rPr lang="en-US" sz="2000" b="1" dirty="0">
                <a:latin typeface="Calibri" panose="020F0502020204030204" pitchFamily="34" charset="0"/>
                <a:cs typeface="Calibri" panose="020F0502020204030204" pitchFamily="34" charset="0"/>
              </a:rPr>
              <a:t>applications</a:t>
            </a:r>
            <a:r>
              <a:rPr lang="en-US" sz="2000" dirty="0">
                <a:latin typeface="Calibri" panose="020F0502020204030204" pitchFamily="34" charset="0"/>
                <a:cs typeface="Calibri" panose="020F0502020204030204" pitchFamily="34" charset="0"/>
              </a:rPr>
              <a:t>.</a:t>
            </a:r>
          </a:p>
          <a:p>
            <a:pPr marL="342900" indent="-342900">
              <a:buFont typeface="Wingdings" panose="05000000000000000000" pitchFamily="2" charset="2"/>
              <a:buChar char="Ø"/>
            </a:pPr>
            <a:endParaRPr lang="en-US" sz="500" dirty="0">
              <a:latin typeface="Calibri" panose="020F0502020204030204" pitchFamily="34" charset="0"/>
              <a:cs typeface="Calibri" panose="020F0502020204030204" pitchFamily="34" charset="0"/>
            </a:endParaRPr>
          </a:p>
          <a:p>
            <a:pPr marL="342900" indent="-342900">
              <a:buFont typeface="Wingdings" panose="05000000000000000000" pitchFamily="2" charset="2"/>
              <a:buChar char="Ø"/>
            </a:pPr>
            <a:r>
              <a:rPr lang="en-US" sz="2000" dirty="0">
                <a:latin typeface="Calibri" panose="020F0502020204030204" pitchFamily="34" charset="0"/>
                <a:cs typeface="Calibri" panose="020F0502020204030204" pitchFamily="34" charset="0"/>
              </a:rPr>
              <a:t>Applications are “</a:t>
            </a:r>
            <a:r>
              <a:rPr lang="en-US" sz="2000" b="1" dirty="0">
                <a:latin typeface="Calibri" panose="020F0502020204030204" pitchFamily="34" charset="0"/>
                <a:cs typeface="Calibri" panose="020F0502020204030204" pitchFamily="34" charset="0"/>
              </a:rPr>
              <a:t>born</a:t>
            </a:r>
            <a:r>
              <a:rPr lang="en-US" sz="2000" dirty="0">
                <a:latin typeface="Calibri" panose="020F0502020204030204" pitchFamily="34" charset="0"/>
                <a:cs typeface="Calibri" panose="020F0502020204030204" pitchFamily="34" charset="0"/>
              </a:rPr>
              <a:t>” scalable, fast, robust, and...</a:t>
            </a:r>
          </a:p>
          <a:p>
            <a:pPr marL="285750" indent="-285750">
              <a:buFont typeface="Arial" panose="020B0604020202020204" pitchFamily="34" charset="0"/>
              <a:buChar char="•"/>
            </a:pPr>
            <a:endParaRPr lang="en-US" sz="500" dirty="0">
              <a:latin typeface="Calibri" panose="020F0502020204030204" pitchFamily="34" charset="0"/>
              <a:cs typeface="Calibri" panose="020F0502020204030204" pitchFamily="34" charset="0"/>
            </a:endParaRPr>
          </a:p>
          <a:p>
            <a:pPr marL="342900" indent="-342900">
              <a:buFont typeface="Wingdings" panose="05000000000000000000" pitchFamily="2" charset="2"/>
              <a:buChar char="Ø"/>
            </a:pPr>
            <a:r>
              <a:rPr lang="en-US" sz="2000" dirty="0">
                <a:latin typeface="Calibri" panose="020F0502020204030204" pitchFamily="34" charset="0"/>
                <a:cs typeface="Calibri" panose="020F0502020204030204" pitchFamily="34" charset="0"/>
              </a:rPr>
              <a:t>Equipped with </a:t>
            </a:r>
            <a:r>
              <a:rPr lang="en-US" sz="2000" b="1" dirty="0">
                <a:latin typeface="Calibri" panose="020F0502020204030204" pitchFamily="34" charset="0"/>
                <a:cs typeface="Calibri" panose="020F0502020204030204" pitchFamily="34" charset="0"/>
              </a:rPr>
              <a:t>embedded advanced analysis capabilities</a:t>
            </a:r>
            <a:r>
              <a:rPr lang="en-US" sz="2000" dirty="0">
                <a:latin typeface="Calibri" panose="020F0502020204030204" pitchFamily="34" charset="0"/>
                <a:cs typeface="Calibri" panose="020F0502020204030204" pitchFamily="34" charset="0"/>
              </a:rPr>
              <a:t>: sensitivities, bifurcation analysis, adjoint-based inversion, </a:t>
            </a:r>
            <a:r>
              <a:rPr lang="en-US" sz="2000" i="1" dirty="0">
                <a:solidFill>
                  <a:schemeClr val="bg2">
                    <a:lumMod val="50000"/>
                  </a:schemeClr>
                </a:solidFill>
                <a:latin typeface="Calibri" panose="020F0502020204030204" pitchFamily="34" charset="0"/>
                <a:cs typeface="Calibri" panose="020F0502020204030204" pitchFamily="34" charset="0"/>
              </a:rPr>
              <a:t>embedded UQ*</a:t>
            </a:r>
            <a:r>
              <a:rPr lang="en-US" sz="2000" dirty="0">
                <a:solidFill>
                  <a:schemeClr val="bg2">
                    <a:lumMod val="50000"/>
                  </a:schemeClr>
                </a:solidFill>
                <a:latin typeface="Calibri" panose="020F0502020204030204" pitchFamily="34" charset="0"/>
                <a:cs typeface="Calibri" panose="020F0502020204030204" pitchFamily="34" charset="0"/>
              </a:rPr>
              <a:t>, </a:t>
            </a:r>
            <a:r>
              <a:rPr lang="en-US" sz="2000" i="1" dirty="0">
                <a:solidFill>
                  <a:schemeClr val="bg2">
                    <a:lumMod val="50000"/>
                  </a:schemeClr>
                </a:solidFill>
                <a:latin typeface="Calibri" panose="020F0502020204030204" pitchFamily="34" charset="0"/>
                <a:cs typeface="Calibri" panose="020F0502020204030204" pitchFamily="34" charset="0"/>
              </a:rPr>
              <a:t>model reduction*.</a:t>
            </a:r>
            <a:endParaRPr lang="en-US" sz="400" b="1" u="sng" dirty="0">
              <a:latin typeface="Calibri" panose="020F0502020204030204" pitchFamily="34" charset="0"/>
              <a:cs typeface="Calibri" panose="020F0502020204030204" pitchFamily="34" charset="0"/>
            </a:endParaRPr>
          </a:p>
        </p:txBody>
      </p:sp>
    </p:spTree>
    <p:extLst>
      <p:ext uri="{BB962C8B-B14F-4D97-AF65-F5344CB8AC3E}">
        <p14:creationId xmlns:p14="http://schemas.microsoft.com/office/powerpoint/2010/main" val="3281060749"/>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 name="TextShape 1"/>
          <p:cNvSpPr txBox="1"/>
          <p:nvPr/>
        </p:nvSpPr>
        <p:spPr>
          <a:xfrm>
            <a:off x="254857" y="-142240"/>
            <a:ext cx="7643004" cy="1146027"/>
          </a:xfrm>
          <a:prstGeom prst="rect">
            <a:avLst/>
          </a:prstGeom>
          <a:noFill/>
          <a:ln>
            <a:noFill/>
          </a:ln>
        </p:spPr>
        <p:txBody>
          <a:bodyPr lIns="0" tIns="0" rIns="0" bIns="0" anchor="ctr"/>
          <a:lstStyle/>
          <a:p>
            <a:r>
              <a:rPr lang="en-US" sz="3200" dirty="0">
                <a:latin typeface="Calibri"/>
              </a:rPr>
              <a:t>The components effort: libraries &amp; tools</a:t>
            </a:r>
            <a:endParaRPr sz="3200" dirty="0"/>
          </a:p>
        </p:txBody>
      </p:sp>
      <p:pic>
        <p:nvPicPr>
          <p:cNvPr id="5" name="Picture 20" descr="trilinos_over">
            <a:extLst>
              <a:ext uri="{FF2B5EF4-FFF2-40B4-BE49-F238E27FC236}">
                <a16:creationId xmlns:a16="http://schemas.microsoft.com/office/drawing/2014/main" id="{DD168DF8-059A-4F12-A4B0-16D8FE1F7F92}"/>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5248276" y="5992031"/>
            <a:ext cx="705484" cy="394191"/>
          </a:xfrm>
          <a:prstGeom prst="rect">
            <a:avLst/>
          </a:prstGeom>
          <a:noFill/>
          <a:ln w="9525">
            <a:solidFill>
              <a:schemeClr val="bg1"/>
            </a:solidFill>
            <a:miter lim="800000"/>
            <a:headEnd/>
            <a:tailEnd/>
          </a:ln>
          <a:extLst>
            <a:ext uri="{909E8E84-426E-40DD-AFC4-6F175D3DCCD1}">
              <a14:hiddenFill xmlns:a14="http://schemas.microsoft.com/office/drawing/2010/main">
                <a:solidFill>
                  <a:srgbClr val="FFFFFF"/>
                </a:solidFill>
              </a14:hiddenFill>
            </a:ext>
          </a:extLst>
        </p:spPr>
      </p:pic>
      <p:pic>
        <p:nvPicPr>
          <p:cNvPr id="6" name="Picture 17" descr="AgileComponentsSized">
            <a:extLst>
              <a:ext uri="{FF2B5EF4-FFF2-40B4-BE49-F238E27FC236}">
                <a16:creationId xmlns:a16="http://schemas.microsoft.com/office/drawing/2014/main" id="{2DA703DC-D21D-4E04-8ADC-43D6C0C40542}"/>
              </a:ext>
            </a:extLst>
          </p:cNvPr>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4741863" y="1597025"/>
            <a:ext cx="4206875" cy="4383088"/>
          </a:xfrm>
          <a:prstGeom prst="rect">
            <a:avLst/>
          </a:prstGeom>
          <a:noFill/>
          <a:extLst>
            <a:ext uri="{909E8E84-426E-40DD-AFC4-6F175D3DCCD1}">
              <a14:hiddenFill xmlns:a14="http://schemas.microsoft.com/office/drawing/2010/main">
                <a:solidFill>
                  <a:srgbClr val="FFFFFF"/>
                </a:solidFill>
              </a14:hiddenFill>
            </a:ext>
          </a:extLst>
        </p:spPr>
      </p:pic>
      <p:sp>
        <p:nvSpPr>
          <p:cNvPr id="7" name="Text Box 18">
            <a:extLst>
              <a:ext uri="{FF2B5EF4-FFF2-40B4-BE49-F238E27FC236}">
                <a16:creationId xmlns:a16="http://schemas.microsoft.com/office/drawing/2014/main" id="{5B706D15-72E9-4354-82A8-A411DB7EAFDF}"/>
              </a:ext>
            </a:extLst>
          </p:cNvPr>
          <p:cNvSpPr txBox="1">
            <a:spLocks noChangeArrowheads="1"/>
          </p:cNvSpPr>
          <p:nvPr/>
        </p:nvSpPr>
        <p:spPr bwMode="auto">
          <a:xfrm>
            <a:off x="5248276" y="6014820"/>
            <a:ext cx="3939858" cy="338554"/>
          </a:xfrm>
          <a:prstGeom prst="rect">
            <a:avLst/>
          </a:prstGeom>
          <a:noFill/>
          <a:ln w="9525">
            <a:solidFill>
              <a:schemeClr val="bg1"/>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lvl1pPr>
              <a:defRPr>
                <a:solidFill>
                  <a:schemeClr val="tx1"/>
                </a:solidFill>
                <a:latin typeface="Arial" panose="020B0604020202020204" pitchFamily="34" charset="0"/>
                <a:cs typeface="Arial" panose="020B0604020202020204" pitchFamily="34" charset="0"/>
              </a:defRPr>
            </a:lvl1pPr>
            <a:lvl2pPr>
              <a:defRPr>
                <a:solidFill>
                  <a:schemeClr val="tx1"/>
                </a:solidFill>
                <a:latin typeface="Arial" panose="020B0604020202020204" pitchFamily="34" charset="0"/>
                <a:cs typeface="Arial" panose="020B0604020202020204" pitchFamily="34" charset="0"/>
              </a:defRPr>
            </a:lvl2pPr>
            <a:lvl3pPr>
              <a:defRPr>
                <a:solidFill>
                  <a:schemeClr val="tx1"/>
                </a:solidFill>
                <a:latin typeface="Arial" panose="020B0604020202020204" pitchFamily="34" charset="0"/>
                <a:cs typeface="Arial" panose="020B0604020202020204" pitchFamily="34" charset="0"/>
              </a:defRPr>
            </a:lvl3pPr>
            <a:lvl4pPr>
              <a:defRPr>
                <a:solidFill>
                  <a:schemeClr val="tx1"/>
                </a:solidFill>
                <a:latin typeface="Arial" panose="020B0604020202020204" pitchFamily="34" charset="0"/>
                <a:cs typeface="Arial" panose="020B0604020202020204" pitchFamily="34" charset="0"/>
              </a:defRPr>
            </a:lvl4pPr>
            <a:lvl5pPr>
              <a:defRPr>
                <a:solidFill>
                  <a:schemeClr val="tx1"/>
                </a:solidFill>
                <a:latin typeface="Arial" panose="020B0604020202020204" pitchFamily="34" charset="0"/>
                <a:cs typeface="Arial" panose="020B0604020202020204" pitchFamily="34" charset="0"/>
              </a:defRPr>
            </a:lvl5pPr>
            <a:lvl6pPr fontAlgn="base">
              <a:spcBef>
                <a:spcPct val="0"/>
              </a:spcBef>
              <a:spcAft>
                <a:spcPct val="0"/>
              </a:spcAft>
              <a:defRPr>
                <a:solidFill>
                  <a:schemeClr val="tx1"/>
                </a:solidFill>
                <a:latin typeface="Arial" panose="020B0604020202020204" pitchFamily="34" charset="0"/>
                <a:cs typeface="Arial" panose="020B0604020202020204" pitchFamily="34" charset="0"/>
              </a:defRPr>
            </a:lvl6pPr>
            <a:lvl7pPr fontAlgn="base">
              <a:spcBef>
                <a:spcPct val="0"/>
              </a:spcBef>
              <a:spcAft>
                <a:spcPct val="0"/>
              </a:spcAft>
              <a:defRPr>
                <a:solidFill>
                  <a:schemeClr val="tx1"/>
                </a:solidFill>
                <a:latin typeface="Arial" panose="020B0604020202020204" pitchFamily="34" charset="0"/>
                <a:cs typeface="Arial" panose="020B0604020202020204" pitchFamily="34" charset="0"/>
              </a:defRPr>
            </a:lvl7pPr>
            <a:lvl8pPr fontAlgn="base">
              <a:spcBef>
                <a:spcPct val="0"/>
              </a:spcBef>
              <a:spcAft>
                <a:spcPct val="0"/>
              </a:spcAft>
              <a:defRPr>
                <a:solidFill>
                  <a:schemeClr val="tx1"/>
                </a:solidFill>
                <a:latin typeface="Arial" panose="020B0604020202020204" pitchFamily="34" charset="0"/>
                <a:cs typeface="Arial" panose="020B0604020202020204" pitchFamily="34" charset="0"/>
              </a:defRPr>
            </a:lvl8pPr>
            <a:lvl9pPr fontAlgn="base">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defTabSz="914400">
              <a:spcBef>
                <a:spcPct val="50000"/>
              </a:spcBef>
            </a:pPr>
            <a:r>
              <a:rPr lang="en-US" altLang="en-US" sz="1600" b="0" dirty="0">
                <a:latin typeface="Calibri" panose="020F0502020204030204" pitchFamily="34" charset="0"/>
              </a:rPr>
              <a:t>: 40+ packages; 120+ libraries</a:t>
            </a:r>
          </a:p>
        </p:txBody>
      </p:sp>
      <p:sp>
        <p:nvSpPr>
          <p:cNvPr id="8" name="Text Box 19">
            <a:extLst>
              <a:ext uri="{FF2B5EF4-FFF2-40B4-BE49-F238E27FC236}">
                <a16:creationId xmlns:a16="http://schemas.microsoft.com/office/drawing/2014/main" id="{6C25166E-64AB-4C81-8D31-855E4611FEDF}"/>
              </a:ext>
            </a:extLst>
          </p:cNvPr>
          <p:cNvSpPr txBox="1">
            <a:spLocks noChangeArrowheads="1"/>
          </p:cNvSpPr>
          <p:nvPr/>
        </p:nvSpPr>
        <p:spPr bwMode="auto">
          <a:xfrm>
            <a:off x="0" y="6532880"/>
            <a:ext cx="8534400" cy="338554"/>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lvl1pPr>
              <a:defRPr>
                <a:solidFill>
                  <a:schemeClr val="tx1"/>
                </a:solidFill>
                <a:latin typeface="Arial" panose="020B0604020202020204" pitchFamily="34" charset="0"/>
                <a:cs typeface="Arial" panose="020B0604020202020204" pitchFamily="34" charset="0"/>
              </a:defRPr>
            </a:lvl1pPr>
            <a:lvl2pPr>
              <a:defRPr>
                <a:solidFill>
                  <a:schemeClr val="tx1"/>
                </a:solidFill>
                <a:latin typeface="Arial" panose="020B0604020202020204" pitchFamily="34" charset="0"/>
                <a:cs typeface="Arial" panose="020B0604020202020204" pitchFamily="34" charset="0"/>
              </a:defRPr>
            </a:lvl2pPr>
            <a:lvl3pPr>
              <a:defRPr>
                <a:solidFill>
                  <a:schemeClr val="tx1"/>
                </a:solidFill>
                <a:latin typeface="Arial" panose="020B0604020202020204" pitchFamily="34" charset="0"/>
                <a:cs typeface="Arial" panose="020B0604020202020204" pitchFamily="34" charset="0"/>
              </a:defRPr>
            </a:lvl3pPr>
            <a:lvl4pPr>
              <a:defRPr>
                <a:solidFill>
                  <a:schemeClr val="tx1"/>
                </a:solidFill>
                <a:latin typeface="Arial" panose="020B0604020202020204" pitchFamily="34" charset="0"/>
                <a:cs typeface="Arial" panose="020B0604020202020204" pitchFamily="34" charset="0"/>
              </a:defRPr>
            </a:lvl4pPr>
            <a:lvl5pPr>
              <a:defRPr>
                <a:solidFill>
                  <a:schemeClr val="tx1"/>
                </a:solidFill>
                <a:latin typeface="Arial" panose="020B0604020202020204" pitchFamily="34" charset="0"/>
                <a:cs typeface="Arial" panose="020B0604020202020204" pitchFamily="34" charset="0"/>
              </a:defRPr>
            </a:lvl5pPr>
            <a:lvl6pPr fontAlgn="base">
              <a:spcBef>
                <a:spcPct val="0"/>
              </a:spcBef>
              <a:spcAft>
                <a:spcPct val="0"/>
              </a:spcAft>
              <a:defRPr>
                <a:solidFill>
                  <a:schemeClr val="tx1"/>
                </a:solidFill>
                <a:latin typeface="Arial" panose="020B0604020202020204" pitchFamily="34" charset="0"/>
                <a:cs typeface="Arial" panose="020B0604020202020204" pitchFamily="34" charset="0"/>
              </a:defRPr>
            </a:lvl6pPr>
            <a:lvl7pPr fontAlgn="base">
              <a:spcBef>
                <a:spcPct val="0"/>
              </a:spcBef>
              <a:spcAft>
                <a:spcPct val="0"/>
              </a:spcAft>
              <a:defRPr>
                <a:solidFill>
                  <a:schemeClr val="tx1"/>
                </a:solidFill>
                <a:latin typeface="Arial" panose="020B0604020202020204" pitchFamily="34" charset="0"/>
                <a:cs typeface="Arial" panose="020B0604020202020204" pitchFamily="34" charset="0"/>
              </a:defRPr>
            </a:lvl7pPr>
            <a:lvl8pPr fontAlgn="base">
              <a:spcBef>
                <a:spcPct val="0"/>
              </a:spcBef>
              <a:spcAft>
                <a:spcPct val="0"/>
              </a:spcAft>
              <a:defRPr>
                <a:solidFill>
                  <a:schemeClr val="tx1"/>
                </a:solidFill>
                <a:latin typeface="Arial" panose="020B0604020202020204" pitchFamily="34" charset="0"/>
                <a:cs typeface="Arial" panose="020B0604020202020204" pitchFamily="34" charset="0"/>
              </a:defRPr>
            </a:lvl8pPr>
            <a:lvl9pPr fontAlgn="base">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defTabSz="914400">
              <a:spcBef>
                <a:spcPct val="50000"/>
              </a:spcBef>
            </a:pPr>
            <a:r>
              <a:rPr lang="en-US" altLang="en-US" sz="1600" b="1" dirty="0">
                <a:solidFill>
                  <a:schemeClr val="bg1"/>
                </a:solidFill>
                <a:latin typeface="Calibri" panose="020F0502020204030204" pitchFamily="34" charset="0"/>
              </a:rPr>
              <a:t>* </a:t>
            </a:r>
            <a:r>
              <a:rPr lang="en-US" altLang="en-US" sz="1600" b="1" dirty="0" err="1">
                <a:solidFill>
                  <a:schemeClr val="bg1"/>
                </a:solidFill>
                <a:latin typeface="Calibri" panose="020F0502020204030204" pitchFamily="34" charset="0"/>
              </a:rPr>
              <a:t>Trilinos</a:t>
            </a:r>
            <a:r>
              <a:rPr lang="en-US" altLang="en-US" sz="1600" b="1" dirty="0">
                <a:solidFill>
                  <a:schemeClr val="bg1"/>
                </a:solidFill>
                <a:latin typeface="Calibri" panose="020F0502020204030204" pitchFamily="34" charset="0"/>
              </a:rPr>
              <a:t> </a:t>
            </a:r>
            <a:r>
              <a:rPr lang="en-US" altLang="en-US" sz="1600" b="1" dirty="0" err="1">
                <a:solidFill>
                  <a:schemeClr val="bg1"/>
                </a:solidFill>
                <a:latin typeface="Calibri" panose="020F0502020204030204" pitchFamily="34" charset="0"/>
              </a:rPr>
              <a:t>github</a:t>
            </a:r>
            <a:r>
              <a:rPr lang="en-US" altLang="en-US" sz="1600" b="1" dirty="0">
                <a:solidFill>
                  <a:schemeClr val="bg1"/>
                </a:solidFill>
                <a:latin typeface="Calibri" panose="020F0502020204030204" pitchFamily="34" charset="0"/>
              </a:rPr>
              <a:t> repo:</a:t>
            </a:r>
            <a:r>
              <a:rPr lang="en-US" altLang="en-US" sz="1600" b="1" i="1" dirty="0">
                <a:solidFill>
                  <a:schemeClr val="bg1"/>
                </a:solidFill>
                <a:latin typeface="Calibri" panose="020F0502020204030204" pitchFamily="34" charset="0"/>
              </a:rPr>
              <a:t> </a:t>
            </a:r>
            <a:r>
              <a:rPr lang="en-US" altLang="en-US" sz="1600" b="0" dirty="0">
                <a:solidFill>
                  <a:schemeClr val="bg1"/>
                </a:solidFill>
                <a:latin typeface="Calibri" panose="020F0502020204030204" pitchFamily="34" charset="0"/>
              </a:rPr>
              <a:t>https://github.com/trilinos/Trilinos.</a:t>
            </a:r>
          </a:p>
        </p:txBody>
      </p:sp>
      <p:sp>
        <p:nvSpPr>
          <p:cNvPr id="2" name="TextBox 1">
            <a:extLst>
              <a:ext uri="{FF2B5EF4-FFF2-40B4-BE49-F238E27FC236}">
                <a16:creationId xmlns:a16="http://schemas.microsoft.com/office/drawing/2014/main" id="{8C14B84D-FE9E-4B29-AC14-B3F8F99B52B7}"/>
              </a:ext>
            </a:extLst>
          </p:cNvPr>
          <p:cNvSpPr txBox="1"/>
          <p:nvPr/>
        </p:nvSpPr>
        <p:spPr>
          <a:xfrm>
            <a:off x="487680" y="741680"/>
            <a:ext cx="8087678" cy="707886"/>
          </a:xfrm>
          <a:prstGeom prst="rect">
            <a:avLst/>
          </a:prstGeom>
          <a:solidFill>
            <a:srgbClr val="CCCCFF"/>
          </a:solidFill>
        </p:spPr>
        <p:txBody>
          <a:bodyPr wrap="square" rtlCol="0">
            <a:spAutoFit/>
          </a:bodyPr>
          <a:lstStyle/>
          <a:p>
            <a:pPr algn="ctr"/>
            <a:r>
              <a:rPr lang="en-US" altLang="en-US" sz="2000" b="1" i="1" dirty="0">
                <a:latin typeface="Calibri" panose="020F0502020204030204" pitchFamily="34" charset="0"/>
                <a:ea typeface="ＭＳ Ｐゴシック" panose="020B0600070205080204" pitchFamily="34" charset="-128"/>
                <a:cs typeface="Calibri" panose="020F0502020204030204" pitchFamily="34" charset="0"/>
              </a:rPr>
              <a:t>Components in Albany </a:t>
            </a:r>
            <a:r>
              <a:rPr lang="en-US" altLang="en-US" sz="2000" i="1" dirty="0">
                <a:latin typeface="Calibri" panose="020F0502020204030204" pitchFamily="34" charset="0"/>
                <a:ea typeface="ＭＳ Ｐゴシック" panose="020B0600070205080204" pitchFamily="34" charset="-128"/>
                <a:cs typeface="Calibri" panose="020F0502020204030204" pitchFamily="34" charset="0"/>
              </a:rPr>
              <a:t>= </a:t>
            </a:r>
            <a:r>
              <a:rPr lang="en-US" sz="2000" dirty="0">
                <a:latin typeface="Calibri" panose="020F0502020204030204" pitchFamily="34" charset="0"/>
                <a:cs typeface="Calibri" panose="020F0502020204030204" pitchFamily="34" charset="0"/>
              </a:rPr>
              <a:t>cutting-edge technology from </a:t>
            </a:r>
            <a:r>
              <a:rPr lang="en-US" sz="2000" dirty="0" err="1">
                <a:latin typeface="Calibri" panose="020F0502020204030204" pitchFamily="34" charset="0"/>
                <a:cs typeface="Calibri" panose="020F0502020204030204" pitchFamily="34" charset="0"/>
              </a:rPr>
              <a:t>Trilinos</a:t>
            </a:r>
            <a:r>
              <a:rPr lang="en-US" sz="2000" dirty="0">
                <a:latin typeface="Calibri" panose="020F0502020204030204" pitchFamily="34" charset="0"/>
                <a:cs typeface="Calibri" panose="020F0502020204030204" pitchFamily="34" charset="0"/>
              </a:rPr>
              <a:t>, SCOREC, </a:t>
            </a:r>
            <a:r>
              <a:rPr lang="en-US" sz="2000" dirty="0" err="1">
                <a:latin typeface="Calibri" panose="020F0502020204030204" pitchFamily="34" charset="0"/>
                <a:cs typeface="Calibri" panose="020F0502020204030204" pitchFamily="34" charset="0"/>
              </a:rPr>
              <a:t>SierraToolKit</a:t>
            </a:r>
            <a:r>
              <a:rPr lang="en-US" sz="2000" dirty="0">
                <a:latin typeface="Calibri" panose="020F0502020204030204" pitchFamily="34" charset="0"/>
                <a:cs typeface="Calibri" panose="020F0502020204030204" pitchFamily="34" charset="0"/>
              </a:rPr>
              <a:t>, DAKOTA, </a:t>
            </a:r>
            <a:r>
              <a:rPr lang="en-US" sz="2000" dirty="0" err="1">
                <a:latin typeface="Calibri" panose="020F0502020204030204" pitchFamily="34" charset="0"/>
                <a:cs typeface="Calibri" panose="020F0502020204030204" pitchFamily="34" charset="0"/>
              </a:rPr>
              <a:t>FASTMath</a:t>
            </a:r>
            <a:r>
              <a:rPr lang="en-US" sz="2000" dirty="0">
                <a:latin typeface="Calibri" panose="020F0502020204030204" pitchFamily="34" charset="0"/>
                <a:cs typeface="Calibri" panose="020F0502020204030204" pitchFamily="34" charset="0"/>
              </a:rPr>
              <a:t>, QUEST, </a:t>
            </a:r>
            <a:r>
              <a:rPr lang="en-US" sz="2000" dirty="0" err="1">
                <a:latin typeface="Calibri" panose="020F0502020204030204" pitchFamily="34" charset="0"/>
                <a:cs typeface="Calibri" panose="020F0502020204030204" pitchFamily="34" charset="0"/>
              </a:rPr>
              <a:t>Kitware</a:t>
            </a:r>
            <a:r>
              <a:rPr lang="en-US" sz="2000" dirty="0">
                <a:latin typeface="Calibri" panose="020F0502020204030204" pitchFamily="34" charset="0"/>
                <a:cs typeface="Calibri" panose="020F0502020204030204" pitchFamily="34" charset="0"/>
              </a:rPr>
              <a:t>, etc.</a:t>
            </a:r>
            <a:endParaRPr lang="en-US" sz="2000" dirty="0"/>
          </a:p>
        </p:txBody>
      </p:sp>
      <p:sp>
        <p:nvSpPr>
          <p:cNvPr id="9" name="Text Placeholder 3">
            <a:extLst>
              <a:ext uri="{FF2B5EF4-FFF2-40B4-BE49-F238E27FC236}">
                <a16:creationId xmlns:a16="http://schemas.microsoft.com/office/drawing/2014/main" id="{37140FAC-5373-403D-B2EE-87243E7B0414}"/>
              </a:ext>
            </a:extLst>
          </p:cNvPr>
          <p:cNvSpPr txBox="1">
            <a:spLocks/>
          </p:cNvSpPr>
          <p:nvPr/>
        </p:nvSpPr>
        <p:spPr bwMode="auto">
          <a:xfrm>
            <a:off x="113070" y="1583128"/>
            <a:ext cx="4869898" cy="510251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normAutofit/>
          </a:bodyPr>
          <a:lstStyle>
            <a:defPPr>
              <a:defRPr lang="en-US"/>
            </a:defPPr>
            <a:lvl1pPr marL="0" algn="l" defTabSz="457200" rtl="0" eaLnBrk="1" latinLnBrk="0" hangingPunct="1">
              <a:defRPr sz="1400" kern="1200">
                <a:solidFill>
                  <a:schemeClr val="tx1"/>
                </a:solidFill>
                <a:latin typeface="Calibri"/>
                <a:ea typeface="+mn-ea"/>
                <a:cs typeface="Calibri"/>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r>
              <a:rPr lang="en-US" sz="2000" dirty="0"/>
              <a:t>Many components are </a:t>
            </a:r>
            <a:r>
              <a:rPr lang="en-US" sz="2000" b="1" dirty="0" err="1"/>
              <a:t>Trilinos</a:t>
            </a:r>
            <a:r>
              <a:rPr lang="en-US" sz="2000" b="1" dirty="0"/>
              <a:t>* packages</a:t>
            </a:r>
            <a:r>
              <a:rPr lang="en-US" sz="2000" dirty="0"/>
              <a:t>: </a:t>
            </a:r>
          </a:p>
          <a:p>
            <a:endParaRPr lang="en-US" sz="1000" dirty="0"/>
          </a:p>
          <a:p>
            <a:pPr marL="342900" indent="-342900">
              <a:buFont typeface="Wingdings" panose="05000000000000000000" pitchFamily="2" charset="2"/>
              <a:buChar char="Ø"/>
            </a:pPr>
            <a:r>
              <a:rPr lang="en-US" sz="1800" dirty="0"/>
              <a:t>Distributed linear algebra (</a:t>
            </a:r>
            <a:r>
              <a:rPr lang="en-US" sz="1800" i="1" dirty="0" err="1"/>
              <a:t>Tpetra</a:t>
            </a:r>
            <a:r>
              <a:rPr lang="en-US" sz="1800" dirty="0"/>
              <a:t>)</a:t>
            </a:r>
          </a:p>
          <a:p>
            <a:pPr marL="342900" indent="-342900">
              <a:buFont typeface="Wingdings" panose="05000000000000000000" pitchFamily="2" charset="2"/>
              <a:buChar char="Ø"/>
            </a:pPr>
            <a:endParaRPr lang="en-US" sz="400" dirty="0"/>
          </a:p>
          <a:p>
            <a:pPr marL="342900" indent="-342900">
              <a:buFont typeface="Wingdings" panose="05000000000000000000" pitchFamily="2" charset="2"/>
              <a:buChar char="Ø"/>
            </a:pPr>
            <a:endParaRPr lang="en-US" sz="400" dirty="0"/>
          </a:p>
          <a:p>
            <a:pPr marL="342900" indent="-342900">
              <a:buFont typeface="Wingdings" panose="05000000000000000000" pitchFamily="2" charset="2"/>
              <a:buChar char="Ø"/>
            </a:pPr>
            <a:r>
              <a:rPr lang="en-US" sz="1800" dirty="0"/>
              <a:t>Mesh tools (</a:t>
            </a:r>
            <a:r>
              <a:rPr lang="en-US" sz="1800" i="1" dirty="0"/>
              <a:t>STK</a:t>
            </a:r>
            <a:r>
              <a:rPr lang="en-US" sz="1800" dirty="0"/>
              <a:t>)</a:t>
            </a:r>
          </a:p>
          <a:p>
            <a:pPr marL="342900" indent="-342900">
              <a:buFont typeface="Wingdings" panose="05000000000000000000" pitchFamily="2" charset="2"/>
              <a:buChar char="Ø"/>
            </a:pPr>
            <a:endParaRPr lang="en-US" sz="400" dirty="0"/>
          </a:p>
          <a:p>
            <a:pPr marL="342900" indent="-342900">
              <a:buFont typeface="Wingdings" panose="05000000000000000000" pitchFamily="2" charset="2"/>
              <a:buChar char="Ø"/>
            </a:pPr>
            <a:endParaRPr lang="en-US" sz="400" dirty="0"/>
          </a:p>
          <a:p>
            <a:pPr marL="342900" indent="-342900">
              <a:buFont typeface="Wingdings" panose="05000000000000000000" pitchFamily="2" charset="2"/>
              <a:buChar char="Ø"/>
            </a:pPr>
            <a:r>
              <a:rPr lang="en-US" sz="1800" dirty="0"/>
              <a:t>Discretization tools (</a:t>
            </a:r>
            <a:r>
              <a:rPr lang="en-US" sz="1800" i="1" dirty="0"/>
              <a:t>Intrepid2</a:t>
            </a:r>
            <a:r>
              <a:rPr lang="en-US" sz="1800" dirty="0"/>
              <a:t>)</a:t>
            </a:r>
          </a:p>
          <a:p>
            <a:pPr marL="342900" indent="-342900">
              <a:buFont typeface="Wingdings" panose="05000000000000000000" pitchFamily="2" charset="2"/>
              <a:buChar char="Ø"/>
            </a:pPr>
            <a:endParaRPr lang="en-US" sz="500" dirty="0"/>
          </a:p>
          <a:p>
            <a:pPr marL="342900" indent="-342900">
              <a:buFont typeface="Wingdings" panose="05000000000000000000" pitchFamily="2" charset="2"/>
              <a:buChar char="Ø"/>
            </a:pPr>
            <a:endParaRPr lang="en-US" sz="500" dirty="0"/>
          </a:p>
          <a:p>
            <a:pPr marL="342900" indent="-342900">
              <a:buFont typeface="Wingdings" panose="05000000000000000000" pitchFamily="2" charset="2"/>
              <a:buChar char="Ø"/>
            </a:pPr>
            <a:r>
              <a:rPr lang="en-US" sz="1800" dirty="0"/>
              <a:t>Nonlinear solver (</a:t>
            </a:r>
            <a:r>
              <a:rPr lang="en-US" sz="1800" i="1" dirty="0"/>
              <a:t>NOX</a:t>
            </a:r>
            <a:r>
              <a:rPr lang="en-US" sz="1800" dirty="0"/>
              <a:t>)</a:t>
            </a:r>
          </a:p>
          <a:p>
            <a:endParaRPr lang="en-US" sz="500" dirty="0"/>
          </a:p>
          <a:p>
            <a:endParaRPr lang="en-US" sz="500" dirty="0"/>
          </a:p>
          <a:p>
            <a:pPr marL="342900" indent="-342900">
              <a:buFont typeface="Wingdings" panose="05000000000000000000" pitchFamily="2" charset="2"/>
              <a:buChar char="Ø"/>
            </a:pPr>
            <a:r>
              <a:rPr lang="en-US" sz="1800" dirty="0"/>
              <a:t>Linear solver (</a:t>
            </a:r>
            <a:r>
              <a:rPr lang="en-US" sz="1800" i="1" dirty="0" err="1"/>
              <a:t>Belos</a:t>
            </a:r>
            <a:r>
              <a:rPr lang="en-US" sz="1800" dirty="0"/>
              <a:t>)</a:t>
            </a:r>
          </a:p>
          <a:p>
            <a:pPr marL="342900" indent="-342900">
              <a:buFont typeface="Wingdings" panose="05000000000000000000" pitchFamily="2" charset="2"/>
              <a:buChar char="Ø"/>
            </a:pPr>
            <a:endParaRPr lang="en-US" sz="500" dirty="0"/>
          </a:p>
          <a:p>
            <a:pPr marL="342900" indent="-342900">
              <a:buFont typeface="Wingdings" panose="05000000000000000000" pitchFamily="2" charset="2"/>
              <a:buChar char="Ø"/>
            </a:pPr>
            <a:endParaRPr lang="en-US" sz="500" dirty="0"/>
          </a:p>
          <a:p>
            <a:pPr marL="342900" indent="-342900">
              <a:buFont typeface="Wingdings" panose="05000000000000000000" pitchFamily="2" charset="2"/>
              <a:buChar char="Ø"/>
            </a:pPr>
            <a:r>
              <a:rPr lang="en-US" sz="1800" dirty="0"/>
              <a:t>Preconditioners (</a:t>
            </a:r>
            <a:r>
              <a:rPr lang="en-US" sz="1800" i="1" dirty="0"/>
              <a:t>Ifpack2</a:t>
            </a:r>
            <a:r>
              <a:rPr lang="en-US" sz="1800" dirty="0"/>
              <a:t>)</a:t>
            </a:r>
          </a:p>
          <a:p>
            <a:endParaRPr lang="en-US" sz="400" dirty="0"/>
          </a:p>
          <a:p>
            <a:endParaRPr lang="en-US" sz="400" dirty="0"/>
          </a:p>
          <a:p>
            <a:pPr marL="342900" indent="-342900">
              <a:buFont typeface="Wingdings" panose="05000000000000000000" pitchFamily="2" charset="2"/>
              <a:buChar char="Ø"/>
            </a:pPr>
            <a:r>
              <a:rPr lang="en-US" sz="1800" dirty="0"/>
              <a:t>Automatic differentiation (</a:t>
            </a:r>
            <a:r>
              <a:rPr lang="en-US" sz="1800" i="1" dirty="0" err="1"/>
              <a:t>Sacado</a:t>
            </a:r>
            <a:r>
              <a:rPr lang="en-US" sz="1800" dirty="0"/>
              <a:t>)</a:t>
            </a:r>
          </a:p>
          <a:p>
            <a:pPr marL="342900" indent="-342900">
              <a:buFont typeface="Wingdings" panose="05000000000000000000" pitchFamily="2" charset="2"/>
              <a:buChar char="Ø"/>
            </a:pPr>
            <a:endParaRPr lang="en-US" sz="500" dirty="0"/>
          </a:p>
          <a:p>
            <a:pPr marL="342900" indent="-342900">
              <a:buFont typeface="Wingdings" panose="05000000000000000000" pitchFamily="2" charset="2"/>
              <a:buChar char="Ø"/>
            </a:pPr>
            <a:endParaRPr lang="en-US" sz="500" dirty="0"/>
          </a:p>
          <a:p>
            <a:pPr marL="342900" indent="-342900">
              <a:buFont typeface="Wingdings" panose="05000000000000000000" pitchFamily="2" charset="2"/>
              <a:buChar char="Ø"/>
            </a:pPr>
            <a:r>
              <a:rPr lang="en-US" sz="1800" dirty="0"/>
              <a:t>Shared memory parallelism (</a:t>
            </a:r>
            <a:r>
              <a:rPr lang="en-US" sz="1800" i="1" dirty="0" err="1"/>
              <a:t>Kokkos</a:t>
            </a:r>
            <a:r>
              <a:rPr lang="en-US" sz="1800" dirty="0"/>
              <a:t>)</a:t>
            </a:r>
          </a:p>
          <a:p>
            <a:pPr marL="342900" indent="-342900">
              <a:buFont typeface="Wingdings" panose="05000000000000000000" pitchFamily="2" charset="2"/>
              <a:buChar char="Ø"/>
            </a:pPr>
            <a:endParaRPr lang="en-US" sz="500" dirty="0"/>
          </a:p>
          <a:p>
            <a:pPr marL="342900" indent="-342900">
              <a:buFont typeface="Wingdings" panose="05000000000000000000" pitchFamily="2" charset="2"/>
              <a:buChar char="Ø"/>
            </a:pPr>
            <a:endParaRPr lang="en-US" sz="500" dirty="0"/>
          </a:p>
          <a:p>
            <a:pPr marL="342900" indent="-342900">
              <a:buFont typeface="Wingdings" panose="05000000000000000000" pitchFamily="2" charset="2"/>
              <a:buChar char="Ø"/>
            </a:pPr>
            <a:r>
              <a:rPr lang="en-US" sz="1800" dirty="0"/>
              <a:t>Optimization (</a:t>
            </a:r>
            <a:r>
              <a:rPr lang="en-US" sz="1800" i="1" dirty="0"/>
              <a:t>ROL</a:t>
            </a:r>
            <a:r>
              <a:rPr lang="en-US" sz="1800" dirty="0"/>
              <a:t>)</a:t>
            </a:r>
          </a:p>
          <a:p>
            <a:pPr marL="342900" indent="-342900">
              <a:buFont typeface="Wingdings" panose="05000000000000000000" pitchFamily="2" charset="2"/>
              <a:buChar char="Ø"/>
            </a:pPr>
            <a:endParaRPr lang="en-US" sz="500" dirty="0"/>
          </a:p>
          <a:p>
            <a:pPr marL="342900" indent="-342900">
              <a:buFont typeface="Wingdings" panose="05000000000000000000" pitchFamily="2" charset="2"/>
              <a:buChar char="Ø"/>
            </a:pPr>
            <a:endParaRPr lang="en-US" sz="500" dirty="0"/>
          </a:p>
          <a:p>
            <a:pPr marL="342900" indent="-342900">
              <a:buFont typeface="Wingdings" panose="05000000000000000000" pitchFamily="2" charset="2"/>
              <a:buChar char="Ø"/>
            </a:pPr>
            <a:r>
              <a:rPr lang="en-US" sz="1800" i="1" dirty="0"/>
              <a:t>Many more… </a:t>
            </a:r>
          </a:p>
          <a:p>
            <a:pPr marL="342900" indent="-342900">
              <a:buFont typeface="Arial" panose="020B0604020202020204" pitchFamily="34" charset="0"/>
              <a:buChar char="•"/>
            </a:pPr>
            <a:endParaRPr lang="en-US" sz="1800" dirty="0"/>
          </a:p>
        </p:txBody>
      </p:sp>
    </p:spTree>
    <p:extLst>
      <p:ext uri="{BB962C8B-B14F-4D97-AF65-F5344CB8AC3E}">
        <p14:creationId xmlns:p14="http://schemas.microsoft.com/office/powerpoint/2010/main" val="3074471767"/>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 name="TextShape 1"/>
          <p:cNvSpPr txBox="1"/>
          <p:nvPr/>
        </p:nvSpPr>
        <p:spPr>
          <a:xfrm>
            <a:off x="254857" y="-142240"/>
            <a:ext cx="7643004" cy="1146027"/>
          </a:xfrm>
          <a:prstGeom prst="rect">
            <a:avLst/>
          </a:prstGeom>
          <a:noFill/>
          <a:ln>
            <a:noFill/>
          </a:ln>
        </p:spPr>
        <p:txBody>
          <a:bodyPr lIns="0" tIns="0" rIns="0" bIns="0" anchor="ctr"/>
          <a:lstStyle/>
          <a:p>
            <a:r>
              <a:rPr lang="en-US" sz="3200" dirty="0">
                <a:latin typeface="Calibri"/>
              </a:rPr>
              <a:t>What is Albany? (under-the-hood)</a:t>
            </a:r>
            <a:endParaRPr sz="3200" dirty="0"/>
          </a:p>
        </p:txBody>
      </p:sp>
      <p:sp>
        <p:nvSpPr>
          <p:cNvPr id="16" name="TextBox 15">
            <a:extLst>
              <a:ext uri="{FF2B5EF4-FFF2-40B4-BE49-F238E27FC236}">
                <a16:creationId xmlns:a16="http://schemas.microsoft.com/office/drawing/2014/main" id="{F8C705DC-6F68-4D7E-A18D-78A2D97BCB27}"/>
              </a:ext>
            </a:extLst>
          </p:cNvPr>
          <p:cNvSpPr txBox="1"/>
          <p:nvPr/>
        </p:nvSpPr>
        <p:spPr>
          <a:xfrm>
            <a:off x="849903" y="753129"/>
            <a:ext cx="7366000" cy="400110"/>
          </a:xfrm>
          <a:prstGeom prst="rect">
            <a:avLst/>
          </a:prstGeom>
          <a:solidFill>
            <a:schemeClr val="accent4">
              <a:lumMod val="20000"/>
              <a:lumOff val="80000"/>
            </a:schemeClr>
          </a:solidFill>
        </p:spPr>
        <p:txBody>
          <a:bodyPr wrap="square" rtlCol="0">
            <a:spAutoFit/>
          </a:bodyPr>
          <a:lstStyle/>
          <a:p>
            <a:pPr algn="ctr"/>
            <a:r>
              <a:rPr lang="en-US" sz="2000" b="1" dirty="0">
                <a:latin typeface="Calibri" panose="020F0502020204030204" pitchFamily="34" charset="0"/>
                <a:cs typeface="Calibri" panose="020F0502020204030204" pitchFamily="34" charset="0"/>
              </a:rPr>
              <a:t>Albany </a:t>
            </a:r>
            <a:r>
              <a:rPr lang="en-US" sz="2000" dirty="0">
                <a:latin typeface="Calibri" panose="020F0502020204030204" pitchFamily="34" charset="0"/>
                <a:cs typeface="Calibri" panose="020F0502020204030204" pitchFamily="34" charset="0"/>
              </a:rPr>
              <a:t>= Component Libraries + Abstract Interfaces + “Glue Code”</a:t>
            </a:r>
          </a:p>
        </p:txBody>
      </p:sp>
      <p:grpSp>
        <p:nvGrpSpPr>
          <p:cNvPr id="67" name="Group 66">
            <a:extLst>
              <a:ext uri="{FF2B5EF4-FFF2-40B4-BE49-F238E27FC236}">
                <a16:creationId xmlns:a16="http://schemas.microsoft.com/office/drawing/2014/main" id="{FC947044-E7B9-4988-AE06-DFC34FCC1CF0}"/>
              </a:ext>
            </a:extLst>
          </p:cNvPr>
          <p:cNvGrpSpPr/>
          <p:nvPr/>
        </p:nvGrpSpPr>
        <p:grpSpPr>
          <a:xfrm>
            <a:off x="289104" y="1295833"/>
            <a:ext cx="9113177" cy="5078001"/>
            <a:chOff x="381000" y="1154132"/>
            <a:chExt cx="9113177" cy="5078001"/>
          </a:xfrm>
        </p:grpSpPr>
        <p:sp>
          <p:nvSpPr>
            <p:cNvPr id="68" name="AutoShape 30">
              <a:extLst>
                <a:ext uri="{FF2B5EF4-FFF2-40B4-BE49-F238E27FC236}">
                  <a16:creationId xmlns:a16="http://schemas.microsoft.com/office/drawing/2014/main" id="{1EC16173-3D09-4D90-A674-000EEE80FC28}"/>
                </a:ext>
              </a:extLst>
            </p:cNvPr>
            <p:cNvSpPr>
              <a:spLocks noChangeArrowheads="1"/>
            </p:cNvSpPr>
            <p:nvPr/>
          </p:nvSpPr>
          <p:spPr bwMode="auto">
            <a:xfrm>
              <a:off x="5176659" y="4502853"/>
              <a:ext cx="1957956" cy="1725612"/>
            </a:xfrm>
            <a:prstGeom prst="flowChartProcess">
              <a:avLst/>
            </a:prstGeom>
            <a:noFill/>
            <a:ln w="9525">
              <a:solidFill>
                <a:srgbClr val="000000"/>
              </a:solidFill>
              <a:miter lim="800000"/>
              <a:headEnd/>
              <a:tailEnd/>
            </a:ln>
          </p:spPr>
          <p:txBody>
            <a:bodyPr wrap="none" anchor="ctr"/>
            <a:lstStyle/>
            <a:p>
              <a:pPr algn="ctr"/>
              <a:endParaRPr lang="en-US" dirty="0">
                <a:latin typeface="Calibri" panose="020F0502020204030204" pitchFamily="34" charset="0"/>
                <a:cs typeface="Calibri" panose="020F0502020204030204" pitchFamily="34" charset="0"/>
              </a:endParaRPr>
            </a:p>
            <a:p>
              <a:pPr algn="ctr"/>
              <a:r>
                <a:rPr lang="en-US" dirty="0">
                  <a:latin typeface="Calibri" panose="020F0502020204030204" pitchFamily="34" charset="0"/>
                  <a:cs typeface="Calibri" panose="020F0502020204030204" pitchFamily="34" charset="0"/>
                </a:rPr>
                <a:t>FEM Assembly</a:t>
              </a:r>
            </a:p>
            <a:p>
              <a:pPr algn="ctr"/>
              <a:endParaRPr lang="en-US" sz="1200" dirty="0">
                <a:latin typeface="Calibri" panose="020F0502020204030204" pitchFamily="34" charset="0"/>
                <a:cs typeface="Calibri" panose="020F0502020204030204" pitchFamily="34" charset="0"/>
              </a:endParaRPr>
            </a:p>
            <a:p>
              <a:pPr algn="ctr"/>
              <a:endParaRPr lang="en-US" dirty="0">
                <a:latin typeface="Calibri" panose="020F0502020204030204" pitchFamily="34" charset="0"/>
                <a:cs typeface="Calibri" panose="020F0502020204030204" pitchFamily="34" charset="0"/>
              </a:endParaRPr>
            </a:p>
            <a:p>
              <a:pPr algn="ctr"/>
              <a:endParaRPr lang="en-US" dirty="0">
                <a:latin typeface="Calibri" panose="020F0502020204030204" pitchFamily="34" charset="0"/>
                <a:cs typeface="Calibri" panose="020F0502020204030204" pitchFamily="34" charset="0"/>
              </a:endParaRPr>
            </a:p>
            <a:p>
              <a:pPr algn="ctr"/>
              <a:endParaRPr lang="en-US" dirty="0">
                <a:latin typeface="Calibri" panose="020F0502020204030204" pitchFamily="34" charset="0"/>
                <a:cs typeface="Calibri" panose="020F0502020204030204" pitchFamily="34" charset="0"/>
              </a:endParaRPr>
            </a:p>
            <a:p>
              <a:pPr algn="ctr"/>
              <a:endParaRPr lang="en-US" dirty="0">
                <a:latin typeface="Calibri" panose="020F0502020204030204" pitchFamily="34" charset="0"/>
                <a:cs typeface="Calibri" panose="020F0502020204030204" pitchFamily="34" charset="0"/>
              </a:endParaRPr>
            </a:p>
            <a:p>
              <a:pPr algn="ctr"/>
              <a:endParaRPr lang="en-US" dirty="0">
                <a:latin typeface="Calibri" panose="020F0502020204030204" pitchFamily="34" charset="0"/>
                <a:cs typeface="Calibri" panose="020F0502020204030204" pitchFamily="34" charset="0"/>
              </a:endParaRPr>
            </a:p>
          </p:txBody>
        </p:sp>
        <p:sp>
          <p:nvSpPr>
            <p:cNvPr id="69" name="Rectangle: Rounded Corners 68">
              <a:extLst>
                <a:ext uri="{FF2B5EF4-FFF2-40B4-BE49-F238E27FC236}">
                  <a16:creationId xmlns:a16="http://schemas.microsoft.com/office/drawing/2014/main" id="{64478C22-912B-44FA-88E6-0DC4BA63A271}"/>
                </a:ext>
              </a:extLst>
            </p:cNvPr>
            <p:cNvSpPr/>
            <p:nvPr/>
          </p:nvSpPr>
          <p:spPr>
            <a:xfrm>
              <a:off x="7707800" y="5484644"/>
              <a:ext cx="871977" cy="638177"/>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70" name="Rectangle: Rounded Corners 69">
              <a:extLst>
                <a:ext uri="{FF2B5EF4-FFF2-40B4-BE49-F238E27FC236}">
                  <a16:creationId xmlns:a16="http://schemas.microsoft.com/office/drawing/2014/main" id="{2B942538-6E14-41AF-9324-BECA5ACE40EE}"/>
                </a:ext>
              </a:extLst>
            </p:cNvPr>
            <p:cNvSpPr/>
            <p:nvPr/>
          </p:nvSpPr>
          <p:spPr>
            <a:xfrm>
              <a:off x="3568700" y="3019200"/>
              <a:ext cx="1841500" cy="587033"/>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71" name="Rectangle: Rounded Corners 70">
              <a:extLst>
                <a:ext uri="{FF2B5EF4-FFF2-40B4-BE49-F238E27FC236}">
                  <a16:creationId xmlns:a16="http://schemas.microsoft.com/office/drawing/2014/main" id="{5D7AE335-F829-4E64-85D3-AE915AE679CF}"/>
                </a:ext>
              </a:extLst>
            </p:cNvPr>
            <p:cNvSpPr/>
            <p:nvPr/>
          </p:nvSpPr>
          <p:spPr>
            <a:xfrm>
              <a:off x="2552700" y="1230332"/>
              <a:ext cx="1676400" cy="864843"/>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72" name="Rectangle 26">
              <a:extLst>
                <a:ext uri="{FF2B5EF4-FFF2-40B4-BE49-F238E27FC236}">
                  <a16:creationId xmlns:a16="http://schemas.microsoft.com/office/drawing/2014/main" id="{AFD096D1-0038-4F02-9FE7-8B0279A65FAF}"/>
                </a:ext>
              </a:extLst>
            </p:cNvPr>
            <p:cNvSpPr>
              <a:spLocks noChangeArrowheads="1"/>
            </p:cNvSpPr>
            <p:nvPr/>
          </p:nvSpPr>
          <p:spPr bwMode="auto">
            <a:xfrm>
              <a:off x="381000" y="4811732"/>
              <a:ext cx="1752600" cy="1143000"/>
            </a:xfrm>
            <a:prstGeom prst="rect">
              <a:avLst/>
            </a:prstGeom>
            <a:noFill/>
            <a:ln w="9525">
              <a:solidFill>
                <a:srgbClr val="000000"/>
              </a:solidFill>
              <a:miter lim="800000"/>
              <a:headEnd/>
              <a:tailEnd/>
            </a:ln>
          </p:spPr>
          <p:txBody>
            <a:bodyPr wrap="none" anchor="ctr"/>
            <a:lstStyle/>
            <a:p>
              <a:pPr algn="ctr"/>
              <a:r>
                <a:rPr lang="en-US" dirty="0">
                  <a:latin typeface="Calibri" panose="020F0502020204030204" pitchFamily="34" charset="0"/>
                  <a:cs typeface="Calibri" panose="020F0502020204030204" pitchFamily="34" charset="0"/>
                </a:rPr>
                <a:t>Linear Solvers</a:t>
              </a:r>
            </a:p>
            <a:p>
              <a:pPr algn="ctr"/>
              <a:endParaRPr lang="en-US" dirty="0">
                <a:latin typeface="Calibri" panose="020F0502020204030204" pitchFamily="34" charset="0"/>
                <a:cs typeface="Calibri" panose="020F0502020204030204" pitchFamily="34" charset="0"/>
              </a:endParaRPr>
            </a:p>
            <a:p>
              <a:pPr algn="ctr"/>
              <a:endParaRPr lang="en-US" dirty="0">
                <a:latin typeface="Calibri" panose="020F0502020204030204" pitchFamily="34" charset="0"/>
                <a:cs typeface="Calibri" panose="020F0502020204030204" pitchFamily="34" charset="0"/>
              </a:endParaRPr>
            </a:p>
            <a:p>
              <a:pPr algn="ctr"/>
              <a:endParaRPr lang="en-US" dirty="0">
                <a:latin typeface="Calibri" panose="020F0502020204030204" pitchFamily="34" charset="0"/>
                <a:cs typeface="Calibri" panose="020F0502020204030204" pitchFamily="34" charset="0"/>
              </a:endParaRPr>
            </a:p>
          </p:txBody>
        </p:sp>
        <p:sp>
          <p:nvSpPr>
            <p:cNvPr id="73" name="Rectangle 19">
              <a:extLst>
                <a:ext uri="{FF2B5EF4-FFF2-40B4-BE49-F238E27FC236}">
                  <a16:creationId xmlns:a16="http://schemas.microsoft.com/office/drawing/2014/main" id="{016990D9-B1B6-46E6-9D82-E7457DACAD0E}"/>
                </a:ext>
              </a:extLst>
            </p:cNvPr>
            <p:cNvSpPr>
              <a:spLocks noChangeArrowheads="1"/>
            </p:cNvSpPr>
            <p:nvPr/>
          </p:nvSpPr>
          <p:spPr bwMode="auto">
            <a:xfrm>
              <a:off x="457200" y="1154132"/>
              <a:ext cx="1600200" cy="990600"/>
            </a:xfrm>
            <a:prstGeom prst="rect">
              <a:avLst/>
            </a:prstGeom>
            <a:noFill/>
            <a:ln w="9525">
              <a:solidFill>
                <a:srgbClr val="000000"/>
              </a:solidFill>
              <a:miter lim="800000"/>
              <a:headEnd/>
              <a:tailEnd/>
            </a:ln>
          </p:spPr>
          <p:txBody>
            <a:bodyPr wrap="none" anchor="ctr"/>
            <a:lstStyle/>
            <a:p>
              <a:pPr algn="ctr"/>
              <a:r>
                <a:rPr lang="en-US" dirty="0">
                  <a:latin typeface="Calibri" panose="020F0502020204030204" pitchFamily="34" charset="0"/>
                  <a:cs typeface="Calibri" panose="020F0502020204030204" pitchFamily="34" charset="0"/>
                </a:rPr>
                <a:t>Analysis Tools</a:t>
              </a:r>
            </a:p>
            <a:p>
              <a:endParaRPr lang="en-US" dirty="0">
                <a:latin typeface="Calibri" panose="020F0502020204030204" pitchFamily="34" charset="0"/>
                <a:cs typeface="Calibri" panose="020F0502020204030204" pitchFamily="34" charset="0"/>
              </a:endParaRPr>
            </a:p>
            <a:p>
              <a:endParaRPr lang="en-US" sz="1600" dirty="0">
                <a:latin typeface="Calibri" panose="020F0502020204030204" pitchFamily="34" charset="0"/>
                <a:cs typeface="Calibri" panose="020F0502020204030204" pitchFamily="34" charset="0"/>
              </a:endParaRPr>
            </a:p>
            <a:p>
              <a:endParaRPr lang="en-US" sz="1600" dirty="0">
                <a:latin typeface="Calibri" panose="020F0502020204030204" pitchFamily="34" charset="0"/>
                <a:cs typeface="Calibri" panose="020F0502020204030204" pitchFamily="34" charset="0"/>
              </a:endParaRPr>
            </a:p>
          </p:txBody>
        </p:sp>
        <p:sp>
          <p:nvSpPr>
            <p:cNvPr id="74" name="Oval 6">
              <a:extLst>
                <a:ext uri="{FF2B5EF4-FFF2-40B4-BE49-F238E27FC236}">
                  <a16:creationId xmlns:a16="http://schemas.microsoft.com/office/drawing/2014/main" id="{1A736FEA-3B84-42C8-98D0-B046445BF147}"/>
                </a:ext>
              </a:extLst>
            </p:cNvPr>
            <p:cNvSpPr>
              <a:spLocks noChangeArrowheads="1"/>
            </p:cNvSpPr>
            <p:nvPr/>
          </p:nvSpPr>
          <p:spPr bwMode="auto">
            <a:xfrm>
              <a:off x="2514600" y="1230332"/>
              <a:ext cx="1752600" cy="838200"/>
            </a:xfrm>
            <a:prstGeom prst="ellipse">
              <a:avLst/>
            </a:prstGeom>
            <a:noFill/>
            <a:ln w="9525">
              <a:noFill/>
              <a:round/>
              <a:headEnd/>
              <a:tailEnd/>
            </a:ln>
          </p:spPr>
          <p:txBody>
            <a:bodyPr wrap="none" anchor="ctr"/>
            <a:lstStyle/>
            <a:p>
              <a:pPr algn="ctr"/>
              <a:r>
                <a:rPr lang="en-US" dirty="0">
                  <a:latin typeface="Calibri" panose="020F0502020204030204" pitchFamily="34" charset="0"/>
                  <a:cs typeface="Calibri" panose="020F0502020204030204" pitchFamily="34" charset="0"/>
                </a:rPr>
                <a:t>Main</a:t>
              </a:r>
            </a:p>
            <a:p>
              <a:pPr algn="ctr"/>
              <a:endParaRPr lang="en-US" sz="2400" dirty="0">
                <a:solidFill>
                  <a:srgbClr val="000000"/>
                </a:solidFill>
                <a:latin typeface="Calibri" panose="020F0502020204030204" pitchFamily="34" charset="0"/>
                <a:cs typeface="Calibri" panose="020F0502020204030204" pitchFamily="34" charset="0"/>
              </a:endParaRPr>
            </a:p>
          </p:txBody>
        </p:sp>
        <p:sp>
          <p:nvSpPr>
            <p:cNvPr id="75" name="Text Box 16">
              <a:extLst>
                <a:ext uri="{FF2B5EF4-FFF2-40B4-BE49-F238E27FC236}">
                  <a16:creationId xmlns:a16="http://schemas.microsoft.com/office/drawing/2014/main" id="{866A061B-DC94-451C-AD7F-BFE567263BCC}"/>
                </a:ext>
              </a:extLst>
            </p:cNvPr>
            <p:cNvSpPr txBox="1">
              <a:spLocks noChangeArrowheads="1"/>
            </p:cNvSpPr>
            <p:nvPr/>
          </p:nvSpPr>
          <p:spPr bwMode="auto">
            <a:xfrm>
              <a:off x="457200" y="2921020"/>
              <a:ext cx="1600200" cy="366712"/>
            </a:xfrm>
            <a:prstGeom prst="rect">
              <a:avLst/>
            </a:prstGeom>
            <a:noFill/>
            <a:ln w="9525">
              <a:noFill/>
              <a:miter lim="800000"/>
              <a:headEnd/>
              <a:tailEnd/>
            </a:ln>
          </p:spPr>
          <p:txBody>
            <a:bodyPr>
              <a:spAutoFit/>
            </a:bodyPr>
            <a:lstStyle/>
            <a:p>
              <a:pPr algn="ctr"/>
              <a:r>
                <a:rPr lang="en-US" dirty="0">
                  <a:solidFill>
                    <a:srgbClr val="000000"/>
                  </a:solidFill>
                  <a:latin typeface="Calibri" panose="020F0502020204030204" pitchFamily="34" charset="0"/>
                  <a:cs typeface="Calibri" panose="020F0502020204030204" pitchFamily="34" charset="0"/>
                </a:rPr>
                <a:t>Solvers</a:t>
              </a:r>
            </a:p>
          </p:txBody>
        </p:sp>
        <p:sp>
          <p:nvSpPr>
            <p:cNvPr id="140" name="AutoShape 2">
              <a:extLst>
                <a:ext uri="{FF2B5EF4-FFF2-40B4-BE49-F238E27FC236}">
                  <a16:creationId xmlns:a16="http://schemas.microsoft.com/office/drawing/2014/main" id="{EB51C99C-FD4A-4927-AAD2-8A23AD8FEF87}"/>
                </a:ext>
              </a:extLst>
            </p:cNvPr>
            <p:cNvSpPr>
              <a:spLocks noChangeArrowheads="1"/>
            </p:cNvSpPr>
            <p:nvPr/>
          </p:nvSpPr>
          <p:spPr bwMode="auto">
            <a:xfrm>
              <a:off x="5279739" y="4955771"/>
              <a:ext cx="1752600" cy="381000"/>
            </a:xfrm>
            <a:prstGeom prst="flowChartProcess">
              <a:avLst/>
            </a:prstGeom>
            <a:solidFill>
              <a:srgbClr val="CCFFCC"/>
            </a:solidFill>
            <a:ln w="9525">
              <a:solidFill>
                <a:srgbClr val="000000"/>
              </a:solidFill>
              <a:miter lim="800000"/>
              <a:headEnd/>
              <a:tailEnd/>
            </a:ln>
          </p:spPr>
          <p:txBody>
            <a:bodyPr wrap="none" anchor="ctr"/>
            <a:lstStyle/>
            <a:p>
              <a:pPr algn="ctr"/>
              <a:r>
                <a:rPr lang="en-US" dirty="0">
                  <a:solidFill>
                    <a:srgbClr val="000000"/>
                  </a:solidFill>
                  <a:latin typeface="Calibri" panose="020F0502020204030204" pitchFamily="34" charset="0"/>
                  <a:cs typeface="Calibri" panose="020F0502020204030204" pitchFamily="34" charset="0"/>
                </a:rPr>
                <a:t>Field Manager</a:t>
              </a:r>
            </a:p>
          </p:txBody>
        </p:sp>
        <p:sp>
          <p:nvSpPr>
            <p:cNvPr id="141" name="AutoShape 4">
              <a:extLst>
                <a:ext uri="{FF2B5EF4-FFF2-40B4-BE49-F238E27FC236}">
                  <a16:creationId xmlns:a16="http://schemas.microsoft.com/office/drawing/2014/main" id="{E61B01FF-B35B-42F8-9879-1DDB1B41FEF1}"/>
                </a:ext>
              </a:extLst>
            </p:cNvPr>
            <p:cNvSpPr>
              <a:spLocks noChangeArrowheads="1"/>
            </p:cNvSpPr>
            <p:nvPr/>
          </p:nvSpPr>
          <p:spPr bwMode="auto">
            <a:xfrm>
              <a:off x="5279739" y="5336657"/>
              <a:ext cx="1752600" cy="381000"/>
            </a:xfrm>
            <a:prstGeom prst="flowChartProcess">
              <a:avLst/>
            </a:prstGeom>
            <a:solidFill>
              <a:srgbClr val="CCFFCC"/>
            </a:solidFill>
            <a:ln w="9525">
              <a:solidFill>
                <a:srgbClr val="000000"/>
              </a:solidFill>
              <a:miter lim="800000"/>
              <a:headEnd/>
              <a:tailEnd/>
            </a:ln>
          </p:spPr>
          <p:txBody>
            <a:bodyPr wrap="none" anchor="ctr"/>
            <a:lstStyle/>
            <a:p>
              <a:pPr algn="ctr"/>
              <a:r>
                <a:rPr lang="en-US" dirty="0">
                  <a:solidFill>
                    <a:srgbClr val="000000"/>
                  </a:solidFill>
                  <a:latin typeface="Calibri" panose="020F0502020204030204" pitchFamily="34" charset="0"/>
                  <a:cs typeface="Calibri" panose="020F0502020204030204" pitchFamily="34" charset="0"/>
                </a:rPr>
                <a:t>Derivatives</a:t>
              </a:r>
            </a:p>
          </p:txBody>
        </p:sp>
        <p:sp>
          <p:nvSpPr>
            <p:cNvPr id="142" name="Oval 6">
              <a:extLst>
                <a:ext uri="{FF2B5EF4-FFF2-40B4-BE49-F238E27FC236}">
                  <a16:creationId xmlns:a16="http://schemas.microsoft.com/office/drawing/2014/main" id="{77156735-8700-4DCF-AF76-149EA1A5B72A}"/>
                </a:ext>
              </a:extLst>
            </p:cNvPr>
            <p:cNvSpPr>
              <a:spLocks noChangeArrowheads="1"/>
            </p:cNvSpPr>
            <p:nvPr/>
          </p:nvSpPr>
          <p:spPr bwMode="auto">
            <a:xfrm>
              <a:off x="3657600" y="2830532"/>
              <a:ext cx="1676400" cy="914400"/>
            </a:xfrm>
            <a:prstGeom prst="ellipse">
              <a:avLst/>
            </a:prstGeom>
            <a:noFill/>
            <a:ln w="9525">
              <a:noFill/>
              <a:round/>
              <a:headEnd/>
              <a:tailEnd/>
            </a:ln>
          </p:spPr>
          <p:txBody>
            <a:bodyPr wrap="none" tIns="91440" bIns="0" anchor="ctr"/>
            <a:lstStyle/>
            <a:p>
              <a:pPr algn="ctr"/>
              <a:r>
                <a:rPr lang="en-US" dirty="0">
                  <a:latin typeface="Calibri" panose="020F0502020204030204" pitchFamily="34" charset="0"/>
                  <a:cs typeface="Calibri" panose="020F0502020204030204" pitchFamily="34" charset="0"/>
                </a:rPr>
                <a:t>Albany Glue Code</a:t>
              </a:r>
            </a:p>
          </p:txBody>
        </p:sp>
        <p:cxnSp>
          <p:nvCxnSpPr>
            <p:cNvPr id="143" name="AutoShape 7">
              <a:extLst>
                <a:ext uri="{FF2B5EF4-FFF2-40B4-BE49-F238E27FC236}">
                  <a16:creationId xmlns:a16="http://schemas.microsoft.com/office/drawing/2014/main" id="{DC65849E-EA55-493B-BC59-76A928AECEF3}"/>
                </a:ext>
              </a:extLst>
            </p:cNvPr>
            <p:cNvCxnSpPr>
              <a:cxnSpLocks noChangeShapeType="1"/>
              <a:stCxn id="147" idx="3"/>
              <a:endCxn id="144" idx="1"/>
            </p:cNvCxnSpPr>
            <p:nvPr/>
          </p:nvCxnSpPr>
          <p:spPr bwMode="auto">
            <a:xfrm flipV="1">
              <a:off x="2133600" y="2682211"/>
              <a:ext cx="304800" cy="796021"/>
            </a:xfrm>
            <a:prstGeom prst="bentConnector3">
              <a:avLst>
                <a:gd name="adj1" fmla="val 50000"/>
              </a:avLst>
            </a:prstGeom>
            <a:noFill/>
            <a:ln w="12700">
              <a:solidFill>
                <a:srgbClr val="000000"/>
              </a:solidFill>
              <a:miter lim="800000"/>
              <a:headEnd type="diamond" w="med" len="med"/>
              <a:tailEnd type="diamond" w="med" len="med"/>
            </a:ln>
          </p:spPr>
        </p:cxnSp>
        <p:sp>
          <p:nvSpPr>
            <p:cNvPr id="144" name="Text Box 8">
              <a:extLst>
                <a:ext uri="{FF2B5EF4-FFF2-40B4-BE49-F238E27FC236}">
                  <a16:creationId xmlns:a16="http://schemas.microsoft.com/office/drawing/2014/main" id="{CDB14062-AF51-44D8-B211-6863F0A540E1}"/>
                </a:ext>
              </a:extLst>
            </p:cNvPr>
            <p:cNvSpPr txBox="1">
              <a:spLocks noChangeArrowheads="1"/>
            </p:cNvSpPr>
            <p:nvPr/>
          </p:nvSpPr>
          <p:spPr bwMode="auto">
            <a:xfrm>
              <a:off x="2438400" y="2359045"/>
              <a:ext cx="1219200" cy="646331"/>
            </a:xfrm>
            <a:prstGeom prst="rect">
              <a:avLst/>
            </a:prstGeom>
            <a:solidFill>
              <a:schemeClr val="bg1"/>
            </a:solidFill>
            <a:ln w="19050">
              <a:solidFill>
                <a:srgbClr val="0000FF"/>
              </a:solidFill>
              <a:miter lim="800000"/>
              <a:headEnd/>
              <a:tailEnd/>
            </a:ln>
          </p:spPr>
          <p:txBody>
            <a:bodyPr>
              <a:spAutoFit/>
            </a:bodyPr>
            <a:lstStyle/>
            <a:p>
              <a:pPr algn="ctr"/>
              <a:r>
                <a:rPr lang="en-US" dirty="0">
                  <a:solidFill>
                    <a:srgbClr val="0000FF"/>
                  </a:solidFill>
                  <a:latin typeface="Calibri" panose="020F0502020204030204" pitchFamily="34" charset="0"/>
                  <a:cs typeface="Calibri" panose="020F0502020204030204" pitchFamily="34" charset="0"/>
                </a:rPr>
                <a:t>Nonlinear Model</a:t>
              </a:r>
            </a:p>
          </p:txBody>
        </p:sp>
        <p:sp>
          <p:nvSpPr>
            <p:cNvPr id="145" name="AutoShape 10">
              <a:extLst>
                <a:ext uri="{FF2B5EF4-FFF2-40B4-BE49-F238E27FC236}">
                  <a16:creationId xmlns:a16="http://schemas.microsoft.com/office/drawing/2014/main" id="{40E2FAD7-0FC3-44DA-BB55-48776A11ADAC}"/>
                </a:ext>
              </a:extLst>
            </p:cNvPr>
            <p:cNvSpPr>
              <a:spLocks noChangeArrowheads="1"/>
            </p:cNvSpPr>
            <p:nvPr/>
          </p:nvSpPr>
          <p:spPr bwMode="auto">
            <a:xfrm>
              <a:off x="457200" y="3287732"/>
              <a:ext cx="1600200" cy="328613"/>
            </a:xfrm>
            <a:prstGeom prst="flowChartProcess">
              <a:avLst/>
            </a:prstGeom>
            <a:solidFill>
              <a:srgbClr val="CCFFCC"/>
            </a:solidFill>
            <a:ln w="9525">
              <a:solidFill>
                <a:srgbClr val="000000"/>
              </a:solidFill>
              <a:miter lim="800000"/>
              <a:headEnd/>
              <a:tailEnd/>
            </a:ln>
          </p:spPr>
          <p:txBody>
            <a:bodyPr wrap="none" anchor="ctr"/>
            <a:lstStyle/>
            <a:p>
              <a:pPr algn="ctr"/>
              <a:r>
                <a:rPr lang="en-US" dirty="0">
                  <a:solidFill>
                    <a:srgbClr val="000000"/>
                  </a:solidFill>
                  <a:latin typeface="Calibri" panose="020F0502020204030204" pitchFamily="34" charset="0"/>
                  <a:cs typeface="Calibri" panose="020F0502020204030204" pitchFamily="34" charset="0"/>
                </a:rPr>
                <a:t>Nonlinear</a:t>
              </a:r>
            </a:p>
          </p:txBody>
        </p:sp>
        <p:sp>
          <p:nvSpPr>
            <p:cNvPr id="146" name="AutoShape 11">
              <a:extLst>
                <a:ext uri="{FF2B5EF4-FFF2-40B4-BE49-F238E27FC236}">
                  <a16:creationId xmlns:a16="http://schemas.microsoft.com/office/drawing/2014/main" id="{72398298-9FA7-4A1C-B18B-6DE995E26987}"/>
                </a:ext>
              </a:extLst>
            </p:cNvPr>
            <p:cNvSpPr>
              <a:spLocks noChangeArrowheads="1"/>
            </p:cNvSpPr>
            <p:nvPr/>
          </p:nvSpPr>
          <p:spPr bwMode="auto">
            <a:xfrm>
              <a:off x="457200" y="3592532"/>
              <a:ext cx="1600200" cy="328613"/>
            </a:xfrm>
            <a:prstGeom prst="flowChartProcess">
              <a:avLst/>
            </a:prstGeom>
            <a:solidFill>
              <a:srgbClr val="CCFFCC"/>
            </a:solidFill>
            <a:ln w="9525">
              <a:solidFill>
                <a:srgbClr val="000000"/>
              </a:solidFill>
              <a:miter lim="800000"/>
              <a:headEnd/>
              <a:tailEnd/>
            </a:ln>
          </p:spPr>
          <p:txBody>
            <a:bodyPr wrap="none" anchor="ctr"/>
            <a:lstStyle/>
            <a:p>
              <a:pPr algn="ctr"/>
              <a:r>
                <a:rPr lang="en-US" dirty="0">
                  <a:solidFill>
                    <a:srgbClr val="000000"/>
                  </a:solidFill>
                  <a:latin typeface="Calibri" panose="020F0502020204030204" pitchFamily="34" charset="0"/>
                  <a:cs typeface="Calibri" panose="020F0502020204030204" pitchFamily="34" charset="0"/>
                </a:rPr>
                <a:t>Transient</a:t>
              </a:r>
            </a:p>
          </p:txBody>
        </p:sp>
        <p:sp>
          <p:nvSpPr>
            <p:cNvPr id="147" name="Rectangle 15">
              <a:extLst>
                <a:ext uri="{FF2B5EF4-FFF2-40B4-BE49-F238E27FC236}">
                  <a16:creationId xmlns:a16="http://schemas.microsoft.com/office/drawing/2014/main" id="{7778592D-8EB3-4FE3-B7E7-7E17FA4F1A27}"/>
                </a:ext>
              </a:extLst>
            </p:cNvPr>
            <p:cNvSpPr>
              <a:spLocks noChangeArrowheads="1"/>
            </p:cNvSpPr>
            <p:nvPr/>
          </p:nvSpPr>
          <p:spPr bwMode="auto">
            <a:xfrm>
              <a:off x="381000" y="2906732"/>
              <a:ext cx="1752600" cy="1143000"/>
            </a:xfrm>
            <a:prstGeom prst="rect">
              <a:avLst/>
            </a:prstGeom>
            <a:noFill/>
            <a:ln w="9525">
              <a:solidFill>
                <a:srgbClr val="000000"/>
              </a:solidFill>
              <a:miter lim="800000"/>
              <a:headEnd/>
              <a:tailEnd/>
            </a:ln>
          </p:spPr>
          <p:txBody>
            <a:bodyPr wrap="none" anchor="ctr"/>
            <a:lstStyle/>
            <a:p>
              <a:endParaRPr lang="en-US"/>
            </a:p>
          </p:txBody>
        </p:sp>
        <p:sp>
          <p:nvSpPr>
            <p:cNvPr id="148" name="AutoShape 17">
              <a:extLst>
                <a:ext uri="{FF2B5EF4-FFF2-40B4-BE49-F238E27FC236}">
                  <a16:creationId xmlns:a16="http://schemas.microsoft.com/office/drawing/2014/main" id="{C9370515-984F-427F-99B2-29BC9A20EBD4}"/>
                </a:ext>
              </a:extLst>
            </p:cNvPr>
            <p:cNvSpPr>
              <a:spLocks noChangeArrowheads="1"/>
            </p:cNvSpPr>
            <p:nvPr/>
          </p:nvSpPr>
          <p:spPr bwMode="auto">
            <a:xfrm>
              <a:off x="533400" y="1458932"/>
              <a:ext cx="1447800" cy="304800"/>
            </a:xfrm>
            <a:prstGeom prst="flowChartProcess">
              <a:avLst/>
            </a:prstGeom>
            <a:solidFill>
              <a:srgbClr val="CCFFCC"/>
            </a:solidFill>
            <a:ln w="9525">
              <a:solidFill>
                <a:srgbClr val="000000"/>
              </a:solidFill>
              <a:miter lim="800000"/>
              <a:headEnd/>
              <a:tailEnd/>
            </a:ln>
          </p:spPr>
          <p:txBody>
            <a:bodyPr wrap="none" anchor="ctr"/>
            <a:lstStyle/>
            <a:p>
              <a:pPr algn="ctr"/>
              <a:r>
                <a:rPr lang="en-US" dirty="0">
                  <a:solidFill>
                    <a:srgbClr val="000000"/>
                  </a:solidFill>
                  <a:latin typeface="Calibri" panose="020F0502020204030204" pitchFamily="34" charset="0"/>
                  <a:cs typeface="Calibri" panose="020F0502020204030204" pitchFamily="34" charset="0"/>
                </a:rPr>
                <a:t>Optimization</a:t>
              </a:r>
            </a:p>
          </p:txBody>
        </p:sp>
        <p:sp>
          <p:nvSpPr>
            <p:cNvPr id="149" name="AutoShape 18">
              <a:extLst>
                <a:ext uri="{FF2B5EF4-FFF2-40B4-BE49-F238E27FC236}">
                  <a16:creationId xmlns:a16="http://schemas.microsoft.com/office/drawing/2014/main" id="{FAD42FA3-8910-4E22-97F6-D33972783931}"/>
                </a:ext>
              </a:extLst>
            </p:cNvPr>
            <p:cNvSpPr>
              <a:spLocks noChangeArrowheads="1"/>
            </p:cNvSpPr>
            <p:nvPr/>
          </p:nvSpPr>
          <p:spPr bwMode="auto">
            <a:xfrm>
              <a:off x="533400" y="1763732"/>
              <a:ext cx="1447800" cy="304800"/>
            </a:xfrm>
            <a:prstGeom prst="flowChartProcess">
              <a:avLst/>
            </a:prstGeom>
            <a:solidFill>
              <a:srgbClr val="CCFFCC"/>
            </a:solidFill>
            <a:ln w="9525">
              <a:solidFill>
                <a:srgbClr val="000000"/>
              </a:solidFill>
              <a:miter lim="800000"/>
              <a:headEnd/>
              <a:tailEnd/>
            </a:ln>
          </p:spPr>
          <p:txBody>
            <a:bodyPr wrap="none" anchor="ctr"/>
            <a:lstStyle/>
            <a:p>
              <a:pPr algn="ctr"/>
              <a:r>
                <a:rPr lang="en-US" dirty="0">
                  <a:solidFill>
                    <a:srgbClr val="000000"/>
                  </a:solidFill>
                  <a:latin typeface="Calibri" panose="020F0502020204030204" pitchFamily="34" charset="0"/>
                  <a:cs typeface="Calibri" panose="020F0502020204030204" pitchFamily="34" charset="0"/>
                </a:rPr>
                <a:t>UQ</a:t>
              </a:r>
            </a:p>
          </p:txBody>
        </p:sp>
        <p:cxnSp>
          <p:nvCxnSpPr>
            <p:cNvPr id="150" name="AutoShape 21">
              <a:extLst>
                <a:ext uri="{FF2B5EF4-FFF2-40B4-BE49-F238E27FC236}">
                  <a16:creationId xmlns:a16="http://schemas.microsoft.com/office/drawing/2014/main" id="{7D6EB123-F3C5-4660-B130-5B33F61BBD9F}"/>
                </a:ext>
              </a:extLst>
            </p:cNvPr>
            <p:cNvCxnSpPr>
              <a:cxnSpLocks noChangeShapeType="1"/>
              <a:stCxn id="147" idx="0"/>
              <a:endCxn id="166" idx="2"/>
            </p:cNvCxnSpPr>
            <p:nvPr/>
          </p:nvCxnSpPr>
          <p:spPr bwMode="auto">
            <a:xfrm flipV="1">
              <a:off x="1257300" y="2768064"/>
              <a:ext cx="0" cy="138668"/>
            </a:xfrm>
            <a:prstGeom prst="straightConnector1">
              <a:avLst/>
            </a:prstGeom>
            <a:noFill/>
            <a:ln w="12700">
              <a:solidFill>
                <a:srgbClr val="000000"/>
              </a:solidFill>
              <a:round/>
              <a:headEnd type="diamond" w="med" len="med"/>
              <a:tailEnd type="diamond" w="med" len="med"/>
            </a:ln>
          </p:spPr>
        </p:cxnSp>
        <p:cxnSp>
          <p:nvCxnSpPr>
            <p:cNvPr id="151" name="AutoShape 22">
              <a:extLst>
                <a:ext uri="{FF2B5EF4-FFF2-40B4-BE49-F238E27FC236}">
                  <a16:creationId xmlns:a16="http://schemas.microsoft.com/office/drawing/2014/main" id="{4E5F27CA-F382-496B-8E56-10EC68039C63}"/>
                </a:ext>
              </a:extLst>
            </p:cNvPr>
            <p:cNvCxnSpPr>
              <a:cxnSpLocks noChangeShapeType="1"/>
              <a:stCxn id="72" idx="0"/>
              <a:endCxn id="168" idx="2"/>
            </p:cNvCxnSpPr>
            <p:nvPr/>
          </p:nvCxnSpPr>
          <p:spPr bwMode="auto">
            <a:xfrm flipV="1">
              <a:off x="1257300" y="4610731"/>
              <a:ext cx="0" cy="201001"/>
            </a:xfrm>
            <a:prstGeom prst="straightConnector1">
              <a:avLst/>
            </a:prstGeom>
            <a:noFill/>
            <a:ln w="12700">
              <a:solidFill>
                <a:srgbClr val="000000"/>
              </a:solidFill>
              <a:round/>
              <a:headEnd type="diamond" w="med" len="med"/>
              <a:tailEnd type="diamond" w="med" len="med"/>
            </a:ln>
          </p:spPr>
        </p:cxnSp>
        <p:sp>
          <p:nvSpPr>
            <p:cNvPr id="152" name="AutoShape 23">
              <a:extLst>
                <a:ext uri="{FF2B5EF4-FFF2-40B4-BE49-F238E27FC236}">
                  <a16:creationId xmlns:a16="http://schemas.microsoft.com/office/drawing/2014/main" id="{BFBF78F1-CCA8-4436-9175-B19D5108560A}"/>
                </a:ext>
              </a:extLst>
            </p:cNvPr>
            <p:cNvSpPr>
              <a:spLocks noChangeArrowheads="1"/>
            </p:cNvSpPr>
            <p:nvPr/>
          </p:nvSpPr>
          <p:spPr bwMode="auto">
            <a:xfrm>
              <a:off x="533400" y="5192732"/>
              <a:ext cx="1447800" cy="304800"/>
            </a:xfrm>
            <a:prstGeom prst="flowChartProcess">
              <a:avLst/>
            </a:prstGeom>
            <a:solidFill>
              <a:srgbClr val="CCFFCC"/>
            </a:solidFill>
            <a:ln w="9525">
              <a:solidFill>
                <a:srgbClr val="000000"/>
              </a:solidFill>
              <a:miter lim="800000"/>
              <a:headEnd/>
              <a:tailEnd/>
            </a:ln>
          </p:spPr>
          <p:txBody>
            <a:bodyPr wrap="none" anchor="ctr"/>
            <a:lstStyle/>
            <a:p>
              <a:pPr algn="ctr"/>
              <a:r>
                <a:rPr lang="en-US" dirty="0">
                  <a:solidFill>
                    <a:srgbClr val="000000"/>
                  </a:solidFill>
                  <a:latin typeface="Calibri" panose="020F0502020204030204" pitchFamily="34" charset="0"/>
                  <a:cs typeface="Calibri" panose="020F0502020204030204" pitchFamily="34" charset="0"/>
                </a:rPr>
                <a:t>Iterative</a:t>
              </a:r>
            </a:p>
          </p:txBody>
        </p:sp>
        <p:sp>
          <p:nvSpPr>
            <p:cNvPr id="153" name="AutoShape 29">
              <a:extLst>
                <a:ext uri="{FF2B5EF4-FFF2-40B4-BE49-F238E27FC236}">
                  <a16:creationId xmlns:a16="http://schemas.microsoft.com/office/drawing/2014/main" id="{FA556B35-6CC5-4F10-9AF5-087DC0106EE5}"/>
                </a:ext>
              </a:extLst>
            </p:cNvPr>
            <p:cNvSpPr>
              <a:spLocks noChangeArrowheads="1"/>
            </p:cNvSpPr>
            <p:nvPr/>
          </p:nvSpPr>
          <p:spPr bwMode="auto">
            <a:xfrm>
              <a:off x="533400" y="5492338"/>
              <a:ext cx="1447800" cy="304800"/>
            </a:xfrm>
            <a:prstGeom prst="flowChartProcess">
              <a:avLst/>
            </a:prstGeom>
            <a:solidFill>
              <a:srgbClr val="CCFFCC"/>
            </a:solidFill>
            <a:ln w="9525">
              <a:solidFill>
                <a:srgbClr val="000000"/>
              </a:solidFill>
              <a:miter lim="800000"/>
              <a:headEnd/>
              <a:tailEnd/>
            </a:ln>
          </p:spPr>
          <p:txBody>
            <a:bodyPr wrap="none" anchor="ctr"/>
            <a:lstStyle/>
            <a:p>
              <a:pPr algn="ctr"/>
              <a:r>
                <a:rPr lang="en-US" dirty="0">
                  <a:solidFill>
                    <a:srgbClr val="000000"/>
                  </a:solidFill>
                  <a:latin typeface="Calibri" panose="020F0502020204030204" pitchFamily="34" charset="0"/>
                  <a:cs typeface="Calibri" panose="020F0502020204030204" pitchFamily="34" charset="0"/>
                </a:rPr>
                <a:t>Direct</a:t>
              </a:r>
            </a:p>
          </p:txBody>
        </p:sp>
        <p:sp>
          <p:nvSpPr>
            <p:cNvPr id="154" name="AutoShape 30">
              <a:extLst>
                <a:ext uri="{FF2B5EF4-FFF2-40B4-BE49-F238E27FC236}">
                  <a16:creationId xmlns:a16="http://schemas.microsoft.com/office/drawing/2014/main" id="{884756DA-4756-405D-8BF8-F28ECC92397B}"/>
                </a:ext>
              </a:extLst>
            </p:cNvPr>
            <p:cNvSpPr>
              <a:spLocks noChangeArrowheads="1"/>
            </p:cNvSpPr>
            <p:nvPr/>
          </p:nvSpPr>
          <p:spPr bwMode="auto">
            <a:xfrm>
              <a:off x="6908800" y="1179532"/>
              <a:ext cx="1828800" cy="1905000"/>
            </a:xfrm>
            <a:prstGeom prst="flowChartProcess">
              <a:avLst/>
            </a:prstGeom>
            <a:noFill/>
            <a:ln w="9525">
              <a:solidFill>
                <a:srgbClr val="000000"/>
              </a:solidFill>
              <a:miter lim="800000"/>
              <a:headEnd/>
              <a:tailEnd/>
            </a:ln>
          </p:spPr>
          <p:txBody>
            <a:bodyPr wrap="none" anchor="ctr"/>
            <a:lstStyle/>
            <a:p>
              <a:pPr algn="ctr"/>
              <a:r>
                <a:rPr lang="en-US" dirty="0">
                  <a:latin typeface="Calibri" panose="020F0502020204030204" pitchFamily="34" charset="0"/>
                  <a:cs typeface="Calibri" panose="020F0502020204030204" pitchFamily="34" charset="0"/>
                </a:rPr>
                <a:t>Mesh Tools</a:t>
              </a:r>
            </a:p>
            <a:p>
              <a:pPr algn="ctr"/>
              <a:endParaRPr lang="en-US" sz="1200" dirty="0">
                <a:latin typeface="Calibri" panose="020F0502020204030204" pitchFamily="34" charset="0"/>
                <a:cs typeface="Calibri" panose="020F0502020204030204" pitchFamily="34" charset="0"/>
              </a:endParaRPr>
            </a:p>
            <a:p>
              <a:pPr algn="ctr"/>
              <a:endParaRPr lang="en-US" dirty="0">
                <a:latin typeface="Calibri" panose="020F0502020204030204" pitchFamily="34" charset="0"/>
                <a:cs typeface="Calibri" panose="020F0502020204030204" pitchFamily="34" charset="0"/>
              </a:endParaRPr>
            </a:p>
            <a:p>
              <a:pPr algn="ctr"/>
              <a:endParaRPr lang="en-US" dirty="0">
                <a:latin typeface="Calibri" panose="020F0502020204030204" pitchFamily="34" charset="0"/>
                <a:cs typeface="Calibri" panose="020F0502020204030204" pitchFamily="34" charset="0"/>
              </a:endParaRPr>
            </a:p>
            <a:p>
              <a:pPr algn="ctr"/>
              <a:endParaRPr lang="en-US" dirty="0">
                <a:latin typeface="Calibri" panose="020F0502020204030204" pitchFamily="34" charset="0"/>
                <a:cs typeface="Calibri" panose="020F0502020204030204" pitchFamily="34" charset="0"/>
              </a:endParaRPr>
            </a:p>
            <a:p>
              <a:pPr algn="ctr"/>
              <a:endParaRPr lang="en-US" dirty="0">
                <a:latin typeface="Calibri" panose="020F0502020204030204" pitchFamily="34" charset="0"/>
                <a:cs typeface="Calibri" panose="020F0502020204030204" pitchFamily="34" charset="0"/>
              </a:endParaRPr>
            </a:p>
            <a:p>
              <a:pPr algn="ctr"/>
              <a:endParaRPr lang="en-US" dirty="0">
                <a:latin typeface="Calibri" panose="020F0502020204030204" pitchFamily="34" charset="0"/>
                <a:cs typeface="Calibri" panose="020F0502020204030204" pitchFamily="34" charset="0"/>
              </a:endParaRPr>
            </a:p>
          </p:txBody>
        </p:sp>
        <p:sp>
          <p:nvSpPr>
            <p:cNvPr id="155" name="AutoShape 31">
              <a:extLst>
                <a:ext uri="{FF2B5EF4-FFF2-40B4-BE49-F238E27FC236}">
                  <a16:creationId xmlns:a16="http://schemas.microsoft.com/office/drawing/2014/main" id="{2CE90CBB-585F-4305-AA32-B0E506B8498B}"/>
                </a:ext>
              </a:extLst>
            </p:cNvPr>
            <p:cNvSpPr>
              <a:spLocks noChangeArrowheads="1"/>
            </p:cNvSpPr>
            <p:nvPr/>
          </p:nvSpPr>
          <p:spPr bwMode="auto">
            <a:xfrm>
              <a:off x="6985000" y="2170132"/>
              <a:ext cx="1670050" cy="381000"/>
            </a:xfrm>
            <a:prstGeom prst="flowChartProcess">
              <a:avLst/>
            </a:prstGeom>
            <a:solidFill>
              <a:srgbClr val="CCFFCC"/>
            </a:solidFill>
            <a:ln w="9525">
              <a:solidFill>
                <a:srgbClr val="000000"/>
              </a:solidFill>
              <a:miter lim="800000"/>
              <a:headEnd/>
              <a:tailEnd/>
            </a:ln>
          </p:spPr>
          <p:txBody>
            <a:bodyPr wrap="none" anchor="ctr"/>
            <a:lstStyle/>
            <a:p>
              <a:pPr algn="ctr"/>
              <a:r>
                <a:rPr lang="en-US" dirty="0">
                  <a:solidFill>
                    <a:srgbClr val="000000"/>
                  </a:solidFill>
                  <a:latin typeface="Calibri" panose="020F0502020204030204" pitchFamily="34" charset="0"/>
                  <a:cs typeface="Calibri" panose="020F0502020204030204" pitchFamily="34" charset="0"/>
                </a:rPr>
                <a:t>Mesh I/O</a:t>
              </a:r>
            </a:p>
          </p:txBody>
        </p:sp>
        <p:sp>
          <p:nvSpPr>
            <p:cNvPr id="156" name="AutoShape 33">
              <a:extLst>
                <a:ext uri="{FF2B5EF4-FFF2-40B4-BE49-F238E27FC236}">
                  <a16:creationId xmlns:a16="http://schemas.microsoft.com/office/drawing/2014/main" id="{DBA6DAE5-2604-4629-981D-3238A67F4248}"/>
                </a:ext>
              </a:extLst>
            </p:cNvPr>
            <p:cNvSpPr>
              <a:spLocks noChangeArrowheads="1"/>
            </p:cNvSpPr>
            <p:nvPr/>
          </p:nvSpPr>
          <p:spPr bwMode="auto">
            <a:xfrm>
              <a:off x="6985000" y="1560532"/>
              <a:ext cx="1670050" cy="609600"/>
            </a:xfrm>
            <a:prstGeom prst="flowChartProcess">
              <a:avLst/>
            </a:prstGeom>
            <a:solidFill>
              <a:srgbClr val="CCFFCC"/>
            </a:solidFill>
            <a:ln w="9525">
              <a:solidFill>
                <a:srgbClr val="000000"/>
              </a:solidFill>
              <a:miter lim="800000"/>
              <a:headEnd/>
              <a:tailEnd/>
            </a:ln>
          </p:spPr>
          <p:txBody>
            <a:bodyPr wrap="none" anchor="ctr"/>
            <a:lstStyle/>
            <a:p>
              <a:pPr algn="ctr"/>
              <a:r>
                <a:rPr lang="en-US" dirty="0">
                  <a:solidFill>
                    <a:srgbClr val="000000"/>
                  </a:solidFill>
                  <a:latin typeface="Calibri" panose="020F0502020204030204" pitchFamily="34" charset="0"/>
                  <a:cs typeface="Calibri" panose="020F0502020204030204" pitchFamily="34" charset="0"/>
                </a:rPr>
                <a:t>Mesh Database</a:t>
              </a:r>
            </a:p>
            <a:p>
              <a:pPr algn="ctr"/>
              <a:endParaRPr lang="en-US" dirty="0">
                <a:solidFill>
                  <a:srgbClr val="000000"/>
                </a:solidFill>
                <a:latin typeface="Calibri" panose="020F0502020204030204" pitchFamily="34" charset="0"/>
                <a:cs typeface="Calibri" panose="020F0502020204030204" pitchFamily="34" charset="0"/>
              </a:endParaRPr>
            </a:p>
          </p:txBody>
        </p:sp>
        <p:sp>
          <p:nvSpPr>
            <p:cNvPr id="157" name="Rectangle 35">
              <a:extLst>
                <a:ext uri="{FF2B5EF4-FFF2-40B4-BE49-F238E27FC236}">
                  <a16:creationId xmlns:a16="http://schemas.microsoft.com/office/drawing/2014/main" id="{0B22F0A9-4C0F-4AF1-8096-E81739DABE4C}"/>
                </a:ext>
              </a:extLst>
            </p:cNvPr>
            <p:cNvSpPr>
              <a:spLocks noChangeArrowheads="1"/>
            </p:cNvSpPr>
            <p:nvPr/>
          </p:nvSpPr>
          <p:spPr bwMode="auto">
            <a:xfrm>
              <a:off x="7108825" y="1966932"/>
              <a:ext cx="333375" cy="134938"/>
            </a:xfrm>
            <a:prstGeom prst="rect">
              <a:avLst/>
            </a:prstGeom>
            <a:solidFill>
              <a:schemeClr val="bg2"/>
            </a:solidFill>
            <a:ln w="9525">
              <a:solidFill>
                <a:srgbClr val="000000"/>
              </a:solidFill>
              <a:miter lim="800000"/>
              <a:headEnd/>
              <a:tailEnd/>
            </a:ln>
          </p:spPr>
          <p:txBody>
            <a:bodyPr wrap="none" anchor="ctr"/>
            <a:lstStyle/>
            <a:p>
              <a:endParaRPr lang="en-US"/>
            </a:p>
          </p:txBody>
        </p:sp>
        <p:sp>
          <p:nvSpPr>
            <p:cNvPr id="158" name="AutoShape 36">
              <a:extLst>
                <a:ext uri="{FF2B5EF4-FFF2-40B4-BE49-F238E27FC236}">
                  <a16:creationId xmlns:a16="http://schemas.microsoft.com/office/drawing/2014/main" id="{CE4311B8-F118-4383-87AF-CC6E0916D40E}"/>
                </a:ext>
              </a:extLst>
            </p:cNvPr>
            <p:cNvSpPr>
              <a:spLocks noChangeArrowheads="1"/>
            </p:cNvSpPr>
            <p:nvPr/>
          </p:nvSpPr>
          <p:spPr bwMode="auto">
            <a:xfrm>
              <a:off x="8153400" y="1898670"/>
              <a:ext cx="417513" cy="203200"/>
            </a:xfrm>
            <a:prstGeom prst="cube">
              <a:avLst>
                <a:gd name="adj" fmla="val 41667"/>
              </a:avLst>
            </a:prstGeom>
            <a:solidFill>
              <a:schemeClr val="bg1">
                <a:lumMod val="85000"/>
              </a:schemeClr>
            </a:solidFill>
            <a:ln w="9525">
              <a:solidFill>
                <a:srgbClr val="000000"/>
              </a:solidFill>
              <a:miter lim="800000"/>
              <a:headEnd/>
              <a:tailEnd/>
            </a:ln>
          </p:spPr>
          <p:txBody>
            <a:bodyPr wrap="none" anchor="ctr"/>
            <a:lstStyle/>
            <a:p>
              <a:endParaRPr lang="en-US"/>
            </a:p>
          </p:txBody>
        </p:sp>
        <p:cxnSp>
          <p:nvCxnSpPr>
            <p:cNvPr id="159" name="AutoShape 37">
              <a:extLst>
                <a:ext uri="{FF2B5EF4-FFF2-40B4-BE49-F238E27FC236}">
                  <a16:creationId xmlns:a16="http://schemas.microsoft.com/office/drawing/2014/main" id="{6F7DDFA3-3C9F-4F75-8C22-E79988B54880}"/>
                </a:ext>
              </a:extLst>
            </p:cNvPr>
            <p:cNvCxnSpPr>
              <a:cxnSpLocks noChangeShapeType="1"/>
              <a:stCxn id="160" idx="1"/>
              <a:endCxn id="70" idx="0"/>
            </p:cNvCxnSpPr>
            <p:nvPr/>
          </p:nvCxnSpPr>
          <p:spPr bwMode="auto">
            <a:xfrm rot="10800000" flipV="1">
              <a:off x="4489451" y="2133990"/>
              <a:ext cx="273049" cy="885209"/>
            </a:xfrm>
            <a:prstGeom prst="bentConnector2">
              <a:avLst/>
            </a:prstGeom>
            <a:noFill/>
            <a:ln w="12700">
              <a:solidFill>
                <a:srgbClr val="000000"/>
              </a:solidFill>
              <a:miter lim="800000"/>
              <a:headEnd type="diamond" w="med" len="med"/>
              <a:tailEnd type="diamond" w="med" len="med"/>
            </a:ln>
          </p:spPr>
        </p:cxnSp>
        <p:sp>
          <p:nvSpPr>
            <p:cNvPr id="160" name="Text Box 38">
              <a:extLst>
                <a:ext uri="{FF2B5EF4-FFF2-40B4-BE49-F238E27FC236}">
                  <a16:creationId xmlns:a16="http://schemas.microsoft.com/office/drawing/2014/main" id="{FD3FAC04-DEAE-4F7F-9F47-C4A3F3282432}"/>
                </a:ext>
              </a:extLst>
            </p:cNvPr>
            <p:cNvSpPr txBox="1">
              <a:spLocks noChangeArrowheads="1"/>
            </p:cNvSpPr>
            <p:nvPr/>
          </p:nvSpPr>
          <p:spPr bwMode="auto">
            <a:xfrm>
              <a:off x="4762499" y="1810825"/>
              <a:ext cx="1600200" cy="646331"/>
            </a:xfrm>
            <a:prstGeom prst="rect">
              <a:avLst/>
            </a:prstGeom>
            <a:solidFill>
              <a:schemeClr val="bg1"/>
            </a:solidFill>
            <a:ln w="19050">
              <a:solidFill>
                <a:srgbClr val="0000FF"/>
              </a:solidFill>
              <a:miter lim="800000"/>
              <a:headEnd/>
              <a:tailEnd/>
            </a:ln>
          </p:spPr>
          <p:txBody>
            <a:bodyPr>
              <a:spAutoFit/>
            </a:bodyPr>
            <a:lstStyle/>
            <a:p>
              <a:pPr algn="ctr"/>
              <a:r>
                <a:rPr lang="en-US" dirty="0">
                  <a:solidFill>
                    <a:srgbClr val="0000FF"/>
                  </a:solidFill>
                  <a:latin typeface="Calibri" panose="020F0502020204030204" pitchFamily="34" charset="0"/>
                  <a:cs typeface="Calibri" panose="020F0502020204030204" pitchFamily="34" charset="0"/>
                </a:rPr>
                <a:t>Global</a:t>
              </a:r>
            </a:p>
            <a:p>
              <a:pPr algn="ctr"/>
              <a:r>
                <a:rPr lang="en-US" dirty="0">
                  <a:solidFill>
                    <a:srgbClr val="0000FF"/>
                  </a:solidFill>
                  <a:latin typeface="Calibri" panose="020F0502020204030204" pitchFamily="34" charset="0"/>
                  <a:cs typeface="Calibri" panose="020F0502020204030204" pitchFamily="34" charset="0"/>
                </a:rPr>
                <a:t>Discretization</a:t>
              </a:r>
            </a:p>
          </p:txBody>
        </p:sp>
        <p:sp>
          <p:nvSpPr>
            <p:cNvPr id="161" name="Text Box 43">
              <a:extLst>
                <a:ext uri="{FF2B5EF4-FFF2-40B4-BE49-F238E27FC236}">
                  <a16:creationId xmlns:a16="http://schemas.microsoft.com/office/drawing/2014/main" id="{A0D514B1-A454-4083-80C4-092F2D14D15F}"/>
                </a:ext>
              </a:extLst>
            </p:cNvPr>
            <p:cNvSpPr txBox="1">
              <a:spLocks noChangeArrowheads="1"/>
            </p:cNvSpPr>
            <p:nvPr/>
          </p:nvSpPr>
          <p:spPr bwMode="auto">
            <a:xfrm>
              <a:off x="2560320" y="3879909"/>
              <a:ext cx="1905000" cy="369332"/>
            </a:xfrm>
            <a:prstGeom prst="rect">
              <a:avLst/>
            </a:prstGeom>
            <a:solidFill>
              <a:schemeClr val="bg1"/>
            </a:solidFill>
            <a:ln w="19050">
              <a:solidFill>
                <a:srgbClr val="0000FF"/>
              </a:solidFill>
              <a:miter lim="800000"/>
              <a:headEnd/>
              <a:tailEnd/>
            </a:ln>
          </p:spPr>
          <p:txBody>
            <a:bodyPr>
              <a:spAutoFit/>
            </a:bodyPr>
            <a:lstStyle/>
            <a:p>
              <a:pPr algn="ctr"/>
              <a:r>
                <a:rPr lang="en-US" dirty="0">
                  <a:solidFill>
                    <a:srgbClr val="0000FF"/>
                  </a:solidFill>
                  <a:latin typeface="Calibri" panose="020F0502020204030204" pitchFamily="34" charset="0"/>
                  <a:cs typeface="Calibri" panose="020F0502020204030204" pitchFamily="34" charset="0"/>
                </a:rPr>
                <a:t>Evaluation Engine</a:t>
              </a:r>
            </a:p>
          </p:txBody>
        </p:sp>
        <p:sp>
          <p:nvSpPr>
            <p:cNvPr id="162" name="Rectangle 49">
              <a:extLst>
                <a:ext uri="{FF2B5EF4-FFF2-40B4-BE49-F238E27FC236}">
                  <a16:creationId xmlns:a16="http://schemas.microsoft.com/office/drawing/2014/main" id="{9EDF634D-4521-48F9-BA20-6679FE876806}"/>
                </a:ext>
              </a:extLst>
            </p:cNvPr>
            <p:cNvSpPr>
              <a:spLocks noChangeArrowheads="1"/>
            </p:cNvSpPr>
            <p:nvPr/>
          </p:nvSpPr>
          <p:spPr bwMode="auto">
            <a:xfrm>
              <a:off x="5419615" y="4583132"/>
              <a:ext cx="304800" cy="304800"/>
            </a:xfrm>
            <a:prstGeom prst="rect">
              <a:avLst/>
            </a:prstGeom>
            <a:noFill/>
            <a:ln w="9525">
              <a:noFill/>
              <a:miter lim="800000"/>
              <a:headEnd/>
              <a:tailEnd/>
            </a:ln>
          </p:spPr>
          <p:txBody>
            <a:bodyPr wrap="none" anchor="ctr"/>
            <a:lstStyle/>
            <a:p>
              <a:endParaRPr lang="en-US"/>
            </a:p>
          </p:txBody>
        </p:sp>
        <p:sp>
          <p:nvSpPr>
            <p:cNvPr id="163" name="Rectangle 50">
              <a:extLst>
                <a:ext uri="{FF2B5EF4-FFF2-40B4-BE49-F238E27FC236}">
                  <a16:creationId xmlns:a16="http://schemas.microsoft.com/office/drawing/2014/main" id="{AF70EAD6-B3A3-42A2-AF18-448F29C23E51}"/>
                </a:ext>
              </a:extLst>
            </p:cNvPr>
            <p:cNvSpPr>
              <a:spLocks noChangeArrowheads="1"/>
            </p:cNvSpPr>
            <p:nvPr/>
          </p:nvSpPr>
          <p:spPr bwMode="auto">
            <a:xfrm>
              <a:off x="5419615" y="4811732"/>
              <a:ext cx="304800" cy="304800"/>
            </a:xfrm>
            <a:prstGeom prst="rect">
              <a:avLst/>
            </a:prstGeom>
            <a:noFill/>
            <a:ln w="9525">
              <a:noFill/>
              <a:miter lim="800000"/>
              <a:headEnd/>
              <a:tailEnd/>
            </a:ln>
          </p:spPr>
          <p:txBody>
            <a:bodyPr wrap="none" anchor="ctr"/>
            <a:lstStyle/>
            <a:p>
              <a:endParaRPr lang="en-US"/>
            </a:p>
          </p:txBody>
        </p:sp>
        <p:sp>
          <p:nvSpPr>
            <p:cNvPr id="164" name="Rectangle 52">
              <a:extLst>
                <a:ext uri="{FF2B5EF4-FFF2-40B4-BE49-F238E27FC236}">
                  <a16:creationId xmlns:a16="http://schemas.microsoft.com/office/drawing/2014/main" id="{5F6E6759-58B8-4E25-A608-C643EFFAE90F}"/>
                </a:ext>
              </a:extLst>
            </p:cNvPr>
            <p:cNvSpPr>
              <a:spLocks noChangeArrowheads="1"/>
            </p:cNvSpPr>
            <p:nvPr/>
          </p:nvSpPr>
          <p:spPr bwMode="auto">
            <a:xfrm>
              <a:off x="1066800" y="1458932"/>
              <a:ext cx="228600" cy="76200"/>
            </a:xfrm>
            <a:prstGeom prst="rect">
              <a:avLst/>
            </a:prstGeom>
            <a:noFill/>
            <a:ln w="9525">
              <a:noFill/>
              <a:miter lim="800000"/>
              <a:headEnd/>
              <a:tailEnd/>
            </a:ln>
          </p:spPr>
          <p:txBody>
            <a:bodyPr wrap="none" anchor="ctr"/>
            <a:lstStyle/>
            <a:p>
              <a:endParaRPr lang="en-US"/>
            </a:p>
          </p:txBody>
        </p:sp>
        <p:sp>
          <p:nvSpPr>
            <p:cNvPr id="165" name="Rectangle 53">
              <a:extLst>
                <a:ext uri="{FF2B5EF4-FFF2-40B4-BE49-F238E27FC236}">
                  <a16:creationId xmlns:a16="http://schemas.microsoft.com/office/drawing/2014/main" id="{E194AE26-A9A0-47DE-8592-7856D57DA322}"/>
                </a:ext>
              </a:extLst>
            </p:cNvPr>
            <p:cNvSpPr>
              <a:spLocks noChangeArrowheads="1"/>
            </p:cNvSpPr>
            <p:nvPr/>
          </p:nvSpPr>
          <p:spPr bwMode="auto">
            <a:xfrm>
              <a:off x="609600" y="1611332"/>
              <a:ext cx="228600" cy="76200"/>
            </a:xfrm>
            <a:prstGeom prst="rect">
              <a:avLst/>
            </a:prstGeom>
            <a:noFill/>
            <a:ln w="9525">
              <a:noFill/>
              <a:miter lim="800000"/>
              <a:headEnd/>
              <a:tailEnd/>
            </a:ln>
          </p:spPr>
          <p:txBody>
            <a:bodyPr wrap="none" anchor="ctr"/>
            <a:lstStyle/>
            <a:p>
              <a:endParaRPr lang="en-US"/>
            </a:p>
          </p:txBody>
        </p:sp>
        <p:sp>
          <p:nvSpPr>
            <p:cNvPr id="166" name="Text Box 55">
              <a:extLst>
                <a:ext uri="{FF2B5EF4-FFF2-40B4-BE49-F238E27FC236}">
                  <a16:creationId xmlns:a16="http://schemas.microsoft.com/office/drawing/2014/main" id="{E8767496-10ED-485B-9F71-837E85409E39}"/>
                </a:ext>
              </a:extLst>
            </p:cNvPr>
            <p:cNvSpPr txBox="1">
              <a:spLocks noChangeArrowheads="1"/>
            </p:cNvSpPr>
            <p:nvPr/>
          </p:nvSpPr>
          <p:spPr bwMode="auto">
            <a:xfrm>
              <a:off x="533400" y="2398732"/>
              <a:ext cx="1447800" cy="369332"/>
            </a:xfrm>
            <a:prstGeom prst="rect">
              <a:avLst/>
            </a:prstGeom>
            <a:solidFill>
              <a:schemeClr val="bg1"/>
            </a:solidFill>
            <a:ln w="19050">
              <a:solidFill>
                <a:srgbClr val="0000FF"/>
              </a:solidFill>
              <a:miter lim="800000"/>
              <a:headEnd/>
              <a:tailEnd/>
            </a:ln>
          </p:spPr>
          <p:txBody>
            <a:bodyPr>
              <a:spAutoFit/>
            </a:bodyPr>
            <a:lstStyle/>
            <a:p>
              <a:pPr algn="ctr"/>
              <a:r>
                <a:rPr lang="en-US" dirty="0">
                  <a:solidFill>
                    <a:srgbClr val="0000FF"/>
                  </a:solidFill>
                  <a:latin typeface="Calibri" panose="020F0502020204030204" pitchFamily="34" charset="0"/>
                  <a:cs typeface="Calibri" panose="020F0502020204030204" pitchFamily="34" charset="0"/>
                </a:rPr>
                <a:t>Application</a:t>
              </a:r>
            </a:p>
          </p:txBody>
        </p:sp>
        <p:cxnSp>
          <p:nvCxnSpPr>
            <p:cNvPr id="167" name="AutoShape 56">
              <a:extLst>
                <a:ext uri="{FF2B5EF4-FFF2-40B4-BE49-F238E27FC236}">
                  <a16:creationId xmlns:a16="http://schemas.microsoft.com/office/drawing/2014/main" id="{5424F969-430B-4392-B650-A2384F098A6E}"/>
                </a:ext>
              </a:extLst>
            </p:cNvPr>
            <p:cNvCxnSpPr>
              <a:cxnSpLocks noChangeShapeType="1"/>
              <a:stCxn id="166" idx="0"/>
              <a:endCxn id="73" idx="2"/>
            </p:cNvCxnSpPr>
            <p:nvPr/>
          </p:nvCxnSpPr>
          <p:spPr bwMode="auto">
            <a:xfrm flipV="1">
              <a:off x="1257300" y="2144732"/>
              <a:ext cx="0" cy="254000"/>
            </a:xfrm>
            <a:prstGeom prst="straightConnector1">
              <a:avLst/>
            </a:prstGeom>
            <a:noFill/>
            <a:ln w="12700">
              <a:solidFill>
                <a:srgbClr val="000000"/>
              </a:solidFill>
              <a:round/>
              <a:headEnd type="diamond" w="med" len="med"/>
              <a:tailEnd type="diamond" w="med" len="med"/>
            </a:ln>
          </p:spPr>
        </p:cxnSp>
        <p:sp>
          <p:nvSpPr>
            <p:cNvPr id="168" name="Text Box 57">
              <a:extLst>
                <a:ext uri="{FF2B5EF4-FFF2-40B4-BE49-F238E27FC236}">
                  <a16:creationId xmlns:a16="http://schemas.microsoft.com/office/drawing/2014/main" id="{4E5D8DA7-81CB-4E7F-BCAA-1D82C4637329}"/>
                </a:ext>
              </a:extLst>
            </p:cNvPr>
            <p:cNvSpPr txBox="1">
              <a:spLocks noChangeArrowheads="1"/>
            </p:cNvSpPr>
            <p:nvPr/>
          </p:nvSpPr>
          <p:spPr bwMode="auto">
            <a:xfrm>
              <a:off x="533400" y="4278332"/>
              <a:ext cx="1447800" cy="332399"/>
            </a:xfrm>
            <a:prstGeom prst="rect">
              <a:avLst/>
            </a:prstGeom>
            <a:solidFill>
              <a:schemeClr val="bg1"/>
            </a:solidFill>
            <a:ln w="19050">
              <a:solidFill>
                <a:srgbClr val="0000FF"/>
              </a:solidFill>
              <a:miter lim="800000"/>
              <a:headEnd/>
              <a:tailEnd/>
            </a:ln>
          </p:spPr>
          <p:txBody>
            <a:bodyPr tIns="36576" bIns="18288">
              <a:spAutoFit/>
            </a:bodyPr>
            <a:lstStyle/>
            <a:p>
              <a:pPr algn="ctr"/>
              <a:r>
                <a:rPr lang="en-US" dirty="0">
                  <a:solidFill>
                    <a:srgbClr val="0000FF"/>
                  </a:solidFill>
                  <a:latin typeface="Calibri" panose="020F0502020204030204" pitchFamily="34" charset="0"/>
                  <a:cs typeface="Calibri" panose="020F0502020204030204" pitchFamily="34" charset="0"/>
                </a:rPr>
                <a:t>Linear Solve</a:t>
              </a:r>
            </a:p>
          </p:txBody>
        </p:sp>
        <p:cxnSp>
          <p:nvCxnSpPr>
            <p:cNvPr id="169" name="AutoShape 58">
              <a:extLst>
                <a:ext uri="{FF2B5EF4-FFF2-40B4-BE49-F238E27FC236}">
                  <a16:creationId xmlns:a16="http://schemas.microsoft.com/office/drawing/2014/main" id="{9EAC8B84-EDBC-4A4D-ADC1-E224D2C1BF7A}"/>
                </a:ext>
              </a:extLst>
            </p:cNvPr>
            <p:cNvCxnSpPr>
              <a:cxnSpLocks noChangeShapeType="1"/>
              <a:stCxn id="168" idx="0"/>
              <a:endCxn id="147" idx="2"/>
            </p:cNvCxnSpPr>
            <p:nvPr/>
          </p:nvCxnSpPr>
          <p:spPr bwMode="auto">
            <a:xfrm flipV="1">
              <a:off x="1257300" y="4049732"/>
              <a:ext cx="0" cy="228600"/>
            </a:xfrm>
            <a:prstGeom prst="straightConnector1">
              <a:avLst/>
            </a:prstGeom>
            <a:noFill/>
            <a:ln w="12700">
              <a:solidFill>
                <a:srgbClr val="000000"/>
              </a:solidFill>
              <a:round/>
              <a:headEnd type="diamond" w="med" len="med"/>
              <a:tailEnd type="diamond" w="med" len="med"/>
            </a:ln>
          </p:spPr>
        </p:cxnSp>
        <p:cxnSp>
          <p:nvCxnSpPr>
            <p:cNvPr id="170" name="AutoShape 61">
              <a:extLst>
                <a:ext uri="{FF2B5EF4-FFF2-40B4-BE49-F238E27FC236}">
                  <a16:creationId xmlns:a16="http://schemas.microsoft.com/office/drawing/2014/main" id="{91BF05B1-B6E7-4E8B-9C17-8CC448B4F0E7}"/>
                </a:ext>
              </a:extLst>
            </p:cNvPr>
            <p:cNvCxnSpPr>
              <a:cxnSpLocks noChangeShapeType="1"/>
              <a:stCxn id="144" idx="3"/>
              <a:endCxn id="142" idx="1"/>
            </p:cNvCxnSpPr>
            <p:nvPr/>
          </p:nvCxnSpPr>
          <p:spPr bwMode="auto">
            <a:xfrm>
              <a:off x="3657600" y="2682211"/>
              <a:ext cx="245503" cy="282232"/>
            </a:xfrm>
            <a:prstGeom prst="bentConnector2">
              <a:avLst/>
            </a:prstGeom>
            <a:noFill/>
            <a:ln w="12700">
              <a:solidFill>
                <a:srgbClr val="000000"/>
              </a:solidFill>
              <a:miter lim="800000"/>
              <a:headEnd type="diamond" w="med" len="med"/>
              <a:tailEnd type="diamond" w="med" len="med"/>
            </a:ln>
          </p:spPr>
        </p:cxnSp>
        <p:cxnSp>
          <p:nvCxnSpPr>
            <p:cNvPr id="171" name="AutoShape 62">
              <a:extLst>
                <a:ext uri="{FF2B5EF4-FFF2-40B4-BE49-F238E27FC236}">
                  <a16:creationId xmlns:a16="http://schemas.microsoft.com/office/drawing/2014/main" id="{9E2B6D40-1D8B-431A-9D2F-A824F314993C}"/>
                </a:ext>
              </a:extLst>
            </p:cNvPr>
            <p:cNvCxnSpPr>
              <a:cxnSpLocks noChangeShapeType="1"/>
              <a:stCxn id="73" idx="3"/>
            </p:cNvCxnSpPr>
            <p:nvPr/>
          </p:nvCxnSpPr>
          <p:spPr bwMode="auto">
            <a:xfrm>
              <a:off x="2057400" y="1649432"/>
              <a:ext cx="457200" cy="0"/>
            </a:xfrm>
            <a:prstGeom prst="straightConnector1">
              <a:avLst/>
            </a:prstGeom>
            <a:noFill/>
            <a:ln w="12700">
              <a:solidFill>
                <a:srgbClr val="000000"/>
              </a:solidFill>
              <a:round/>
              <a:headEnd type="diamond" w="med" len="med"/>
              <a:tailEnd type="diamond" w="med" len="med"/>
            </a:ln>
          </p:spPr>
        </p:cxnSp>
        <p:sp>
          <p:nvSpPr>
            <p:cNvPr id="172" name="AutoShape 65">
              <a:extLst>
                <a:ext uri="{FF2B5EF4-FFF2-40B4-BE49-F238E27FC236}">
                  <a16:creationId xmlns:a16="http://schemas.microsoft.com/office/drawing/2014/main" id="{ABDE1865-3B3E-44CB-86B2-B169B004AC78}"/>
                </a:ext>
              </a:extLst>
            </p:cNvPr>
            <p:cNvSpPr>
              <a:spLocks noChangeArrowheads="1"/>
            </p:cNvSpPr>
            <p:nvPr/>
          </p:nvSpPr>
          <p:spPr bwMode="auto">
            <a:xfrm>
              <a:off x="6985000" y="2551132"/>
              <a:ext cx="1670050" cy="381000"/>
            </a:xfrm>
            <a:prstGeom prst="flowChartProcess">
              <a:avLst/>
            </a:prstGeom>
            <a:solidFill>
              <a:srgbClr val="CCFFCC"/>
            </a:solidFill>
            <a:ln w="9525">
              <a:solidFill>
                <a:srgbClr val="000000"/>
              </a:solidFill>
              <a:miter lim="800000"/>
              <a:headEnd/>
              <a:tailEnd/>
            </a:ln>
          </p:spPr>
          <p:txBody>
            <a:bodyPr wrap="none" anchor="ctr"/>
            <a:lstStyle/>
            <a:p>
              <a:pPr algn="ctr"/>
              <a:r>
                <a:rPr lang="en-US" dirty="0">
                  <a:solidFill>
                    <a:srgbClr val="000000"/>
                  </a:solidFill>
                  <a:latin typeface="Calibri" panose="020F0502020204030204" pitchFamily="34" charset="0"/>
                  <a:cs typeface="Calibri" panose="020F0502020204030204" pitchFamily="34" charset="0"/>
                </a:rPr>
                <a:t>Load Balancing</a:t>
              </a:r>
            </a:p>
          </p:txBody>
        </p:sp>
        <p:sp>
          <p:nvSpPr>
            <p:cNvPr id="173" name="AutoShape 18">
              <a:extLst>
                <a:ext uri="{FF2B5EF4-FFF2-40B4-BE49-F238E27FC236}">
                  <a16:creationId xmlns:a16="http://schemas.microsoft.com/office/drawing/2014/main" id="{914D591F-4F69-4F79-86EF-0AAE25F9B7A7}"/>
                </a:ext>
              </a:extLst>
            </p:cNvPr>
            <p:cNvSpPr>
              <a:spLocks noChangeArrowheads="1"/>
            </p:cNvSpPr>
            <p:nvPr/>
          </p:nvSpPr>
          <p:spPr bwMode="auto">
            <a:xfrm>
              <a:off x="2667000" y="1687532"/>
              <a:ext cx="1447800" cy="228600"/>
            </a:xfrm>
            <a:prstGeom prst="flowChartProcess">
              <a:avLst/>
            </a:prstGeom>
            <a:solidFill>
              <a:srgbClr val="FFFF99"/>
            </a:solidFill>
            <a:ln w="9525">
              <a:solidFill>
                <a:schemeClr val="tx1"/>
              </a:solidFill>
              <a:miter lim="800000"/>
              <a:headEnd/>
              <a:tailEnd/>
            </a:ln>
          </p:spPr>
          <p:txBody>
            <a:bodyPr wrap="none" anchor="ctr"/>
            <a:lstStyle/>
            <a:p>
              <a:pPr algn="ctr"/>
              <a:r>
                <a:rPr lang="en-US" dirty="0">
                  <a:latin typeface="Calibri" panose="020F0502020204030204" pitchFamily="34" charset="0"/>
                  <a:cs typeface="Calibri" panose="020F0502020204030204" pitchFamily="34" charset="0"/>
                </a:rPr>
                <a:t>Input Parser</a:t>
              </a:r>
            </a:p>
          </p:txBody>
        </p:sp>
        <p:sp>
          <p:nvSpPr>
            <p:cNvPr id="174" name="AutoShape 11">
              <a:extLst>
                <a:ext uri="{FF2B5EF4-FFF2-40B4-BE49-F238E27FC236}">
                  <a16:creationId xmlns:a16="http://schemas.microsoft.com/office/drawing/2014/main" id="{F2B901F8-792D-462B-BF7F-10FA8C4AD856}"/>
                </a:ext>
              </a:extLst>
            </p:cNvPr>
            <p:cNvSpPr>
              <a:spLocks noChangeArrowheads="1"/>
            </p:cNvSpPr>
            <p:nvPr/>
          </p:nvSpPr>
          <p:spPr bwMode="auto">
            <a:xfrm>
              <a:off x="7579360" y="4658122"/>
              <a:ext cx="1148080" cy="289891"/>
            </a:xfrm>
            <a:prstGeom prst="flowChartProcess">
              <a:avLst/>
            </a:prstGeom>
            <a:solidFill>
              <a:srgbClr val="CCFFCC"/>
            </a:solidFill>
            <a:ln w="9525">
              <a:solidFill>
                <a:srgbClr val="000000"/>
              </a:solidFill>
              <a:miter lim="800000"/>
              <a:headEnd/>
              <a:tailEnd/>
            </a:ln>
          </p:spPr>
          <p:txBody>
            <a:bodyPr wrap="none" anchor="ctr"/>
            <a:lstStyle/>
            <a:p>
              <a:pPr algn="ctr"/>
              <a:r>
                <a:rPr lang="en-US" dirty="0">
                  <a:solidFill>
                    <a:srgbClr val="000000"/>
                  </a:solidFill>
                  <a:latin typeface="Calibri" panose="020F0502020204030204" pitchFamily="34" charset="0"/>
                  <a:cs typeface="Calibri" panose="020F0502020204030204" pitchFamily="34" charset="0"/>
                </a:rPr>
                <a:t>Libraries</a:t>
              </a:r>
            </a:p>
          </p:txBody>
        </p:sp>
        <p:sp>
          <p:nvSpPr>
            <p:cNvPr id="175" name="Text Box 38">
              <a:extLst>
                <a:ext uri="{FF2B5EF4-FFF2-40B4-BE49-F238E27FC236}">
                  <a16:creationId xmlns:a16="http://schemas.microsoft.com/office/drawing/2014/main" id="{C0ABE4BC-08D2-48A6-91C7-7A7CA32A8F35}"/>
                </a:ext>
              </a:extLst>
            </p:cNvPr>
            <p:cNvSpPr txBox="1">
              <a:spLocks noChangeArrowheads="1"/>
            </p:cNvSpPr>
            <p:nvPr/>
          </p:nvSpPr>
          <p:spPr bwMode="auto">
            <a:xfrm>
              <a:off x="7589520" y="5037763"/>
              <a:ext cx="1148080" cy="369332"/>
            </a:xfrm>
            <a:prstGeom prst="rect">
              <a:avLst/>
            </a:prstGeom>
            <a:solidFill>
              <a:schemeClr val="bg1"/>
            </a:solidFill>
            <a:ln w="19050">
              <a:solidFill>
                <a:srgbClr val="0000FF"/>
              </a:solidFill>
              <a:miter lim="800000"/>
              <a:headEnd/>
              <a:tailEnd/>
            </a:ln>
          </p:spPr>
          <p:txBody>
            <a:bodyPr wrap="square">
              <a:spAutoFit/>
            </a:bodyPr>
            <a:lstStyle/>
            <a:p>
              <a:pPr algn="ctr"/>
              <a:r>
                <a:rPr lang="en-US" dirty="0">
                  <a:solidFill>
                    <a:srgbClr val="0000FF"/>
                  </a:solidFill>
                  <a:latin typeface="Calibri" panose="020F0502020204030204" pitchFamily="34" charset="0"/>
                  <a:cs typeface="Calibri" panose="020F0502020204030204" pitchFamily="34" charset="0"/>
                </a:rPr>
                <a:t>Interfaces</a:t>
              </a:r>
            </a:p>
          </p:txBody>
        </p:sp>
        <p:sp>
          <p:nvSpPr>
            <p:cNvPr id="176" name="Oval 6">
              <a:extLst>
                <a:ext uri="{FF2B5EF4-FFF2-40B4-BE49-F238E27FC236}">
                  <a16:creationId xmlns:a16="http://schemas.microsoft.com/office/drawing/2014/main" id="{D38C2CEE-18DA-4648-B9AE-AD6A00DA0F91}"/>
                </a:ext>
              </a:extLst>
            </p:cNvPr>
            <p:cNvSpPr>
              <a:spLocks noChangeArrowheads="1"/>
            </p:cNvSpPr>
            <p:nvPr/>
          </p:nvSpPr>
          <p:spPr bwMode="auto">
            <a:xfrm>
              <a:off x="7672362" y="5565437"/>
              <a:ext cx="940145" cy="484379"/>
            </a:xfrm>
            <a:prstGeom prst="ellipse">
              <a:avLst/>
            </a:prstGeom>
            <a:noFill/>
            <a:ln w="9525">
              <a:noFill/>
              <a:round/>
              <a:headEnd/>
              <a:tailEnd/>
            </a:ln>
          </p:spPr>
          <p:txBody>
            <a:bodyPr wrap="none" anchor="ctr"/>
            <a:lstStyle/>
            <a:p>
              <a:pPr algn="ctr"/>
              <a:r>
                <a:rPr lang="en-US" dirty="0">
                  <a:latin typeface="Calibri" panose="020F0502020204030204" pitchFamily="34" charset="0"/>
                  <a:cs typeface="Calibri" panose="020F0502020204030204" pitchFamily="34" charset="0"/>
                </a:rPr>
                <a:t>Albany </a:t>
              </a:r>
            </a:p>
            <a:p>
              <a:pPr algn="ctr"/>
              <a:r>
                <a:rPr lang="en-US" dirty="0">
                  <a:latin typeface="Calibri" panose="020F0502020204030204" pitchFamily="34" charset="0"/>
                  <a:cs typeface="Calibri" panose="020F0502020204030204" pitchFamily="34" charset="0"/>
                </a:rPr>
                <a:t>Code</a:t>
              </a:r>
            </a:p>
          </p:txBody>
        </p:sp>
        <p:sp>
          <p:nvSpPr>
            <p:cNvPr id="177" name="AutoShape 101">
              <a:extLst>
                <a:ext uri="{FF2B5EF4-FFF2-40B4-BE49-F238E27FC236}">
                  <a16:creationId xmlns:a16="http://schemas.microsoft.com/office/drawing/2014/main" id="{C85BCE8E-AE41-4E85-9878-9CA04463DBFC}"/>
                </a:ext>
              </a:extLst>
            </p:cNvPr>
            <p:cNvSpPr>
              <a:spLocks noChangeArrowheads="1"/>
            </p:cNvSpPr>
            <p:nvPr/>
          </p:nvSpPr>
          <p:spPr bwMode="auto">
            <a:xfrm>
              <a:off x="7670800" y="1941532"/>
              <a:ext cx="304800" cy="152400"/>
            </a:xfrm>
            <a:prstGeom prst="triangle">
              <a:avLst>
                <a:gd name="adj" fmla="val 50000"/>
              </a:avLst>
            </a:prstGeom>
            <a:solidFill>
              <a:schemeClr val="bg1">
                <a:lumMod val="85000"/>
              </a:schemeClr>
            </a:solidFill>
            <a:ln w="9525">
              <a:solidFill>
                <a:schemeClr val="tx1"/>
              </a:solidFill>
              <a:miter lim="800000"/>
              <a:headEnd/>
              <a:tailEnd/>
            </a:ln>
          </p:spPr>
          <p:txBody>
            <a:bodyPr wrap="none" anchor="ctr"/>
            <a:lstStyle/>
            <a:p>
              <a:endParaRPr lang="en-US"/>
            </a:p>
          </p:txBody>
        </p:sp>
        <p:cxnSp>
          <p:nvCxnSpPr>
            <p:cNvPr id="178" name="AutoShape 61">
              <a:extLst>
                <a:ext uri="{FF2B5EF4-FFF2-40B4-BE49-F238E27FC236}">
                  <a16:creationId xmlns:a16="http://schemas.microsoft.com/office/drawing/2014/main" id="{A5B9DED0-8683-44C9-AFB6-8FD496EB993E}"/>
                </a:ext>
              </a:extLst>
            </p:cNvPr>
            <p:cNvCxnSpPr>
              <a:cxnSpLocks noChangeShapeType="1"/>
              <a:stCxn id="70" idx="1"/>
            </p:cNvCxnSpPr>
            <p:nvPr/>
          </p:nvCxnSpPr>
          <p:spPr bwMode="auto">
            <a:xfrm rot="10800000" flipV="1">
              <a:off x="3347720" y="3312717"/>
              <a:ext cx="220980" cy="522116"/>
            </a:xfrm>
            <a:prstGeom prst="bentConnector2">
              <a:avLst/>
            </a:prstGeom>
            <a:noFill/>
            <a:ln w="12700">
              <a:solidFill>
                <a:srgbClr val="000000"/>
              </a:solidFill>
              <a:miter lim="800000"/>
              <a:headEnd type="diamond" w="med" len="med"/>
              <a:tailEnd type="diamond" w="med" len="med"/>
            </a:ln>
          </p:spPr>
        </p:cxnSp>
        <p:sp>
          <p:nvSpPr>
            <p:cNvPr id="179" name="Rectangle: Rounded Corners 178">
              <a:extLst>
                <a:ext uri="{FF2B5EF4-FFF2-40B4-BE49-F238E27FC236}">
                  <a16:creationId xmlns:a16="http://schemas.microsoft.com/office/drawing/2014/main" id="{BADB97FE-465A-4DB5-A81B-7542A237F6C5}"/>
                </a:ext>
              </a:extLst>
            </p:cNvPr>
            <p:cNvSpPr/>
            <p:nvPr/>
          </p:nvSpPr>
          <p:spPr>
            <a:xfrm>
              <a:off x="2639499" y="4616758"/>
              <a:ext cx="1841500" cy="646331"/>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r>
                <a:rPr lang="en-US" dirty="0">
                  <a:solidFill>
                    <a:schemeClr val="tx1"/>
                  </a:solidFill>
                  <a:latin typeface="Calibri" panose="020F0502020204030204" pitchFamily="34" charset="0"/>
                  <a:cs typeface="Calibri" panose="020F0502020204030204" pitchFamily="34" charset="0"/>
                </a:rPr>
                <a:t>PDE terms, BCs, responses</a:t>
              </a:r>
            </a:p>
          </p:txBody>
        </p:sp>
        <p:cxnSp>
          <p:nvCxnSpPr>
            <p:cNvPr id="180" name="AutoShape 61">
              <a:extLst>
                <a:ext uri="{FF2B5EF4-FFF2-40B4-BE49-F238E27FC236}">
                  <a16:creationId xmlns:a16="http://schemas.microsoft.com/office/drawing/2014/main" id="{DFEFBC8A-A8FD-4A33-8DCA-160AEA3D7E96}"/>
                </a:ext>
              </a:extLst>
            </p:cNvPr>
            <p:cNvCxnSpPr>
              <a:cxnSpLocks noChangeShapeType="1"/>
            </p:cNvCxnSpPr>
            <p:nvPr/>
          </p:nvCxnSpPr>
          <p:spPr bwMode="auto">
            <a:xfrm rot="16200000" flipH="1">
              <a:off x="3168768" y="4432091"/>
              <a:ext cx="369332" cy="1"/>
            </a:xfrm>
            <a:prstGeom prst="bentConnector3">
              <a:avLst>
                <a:gd name="adj1" fmla="val 50000"/>
              </a:avLst>
            </a:prstGeom>
            <a:noFill/>
            <a:ln w="12700">
              <a:solidFill>
                <a:srgbClr val="000000"/>
              </a:solidFill>
              <a:miter lim="800000"/>
              <a:headEnd type="diamond" w="med" len="med"/>
              <a:tailEnd type="diamond" w="med" len="med"/>
            </a:ln>
          </p:spPr>
        </p:cxnSp>
        <p:sp>
          <p:nvSpPr>
            <p:cNvPr id="181" name="AutoShape 4">
              <a:extLst>
                <a:ext uri="{FF2B5EF4-FFF2-40B4-BE49-F238E27FC236}">
                  <a16:creationId xmlns:a16="http://schemas.microsoft.com/office/drawing/2014/main" id="{19707806-4077-4C0C-8F2E-81FCE0AF8208}"/>
                </a:ext>
              </a:extLst>
            </p:cNvPr>
            <p:cNvSpPr>
              <a:spLocks noChangeArrowheads="1"/>
            </p:cNvSpPr>
            <p:nvPr/>
          </p:nvSpPr>
          <p:spPr bwMode="auto">
            <a:xfrm>
              <a:off x="5279738" y="5699878"/>
              <a:ext cx="1752600" cy="381000"/>
            </a:xfrm>
            <a:prstGeom prst="flowChartProcess">
              <a:avLst/>
            </a:prstGeom>
            <a:solidFill>
              <a:srgbClr val="CCFFCC"/>
            </a:solidFill>
            <a:ln w="9525">
              <a:solidFill>
                <a:srgbClr val="000000"/>
              </a:solidFill>
              <a:miter lim="800000"/>
              <a:headEnd/>
              <a:tailEnd/>
            </a:ln>
          </p:spPr>
          <p:txBody>
            <a:bodyPr wrap="none" anchor="ctr"/>
            <a:lstStyle/>
            <a:p>
              <a:pPr algn="ctr"/>
              <a:r>
                <a:rPr lang="en-US" dirty="0">
                  <a:solidFill>
                    <a:srgbClr val="000000"/>
                  </a:solidFill>
                  <a:latin typeface="Calibri" panose="020F0502020204030204" pitchFamily="34" charset="0"/>
                  <a:cs typeface="Calibri" panose="020F0502020204030204" pitchFamily="34" charset="0"/>
                </a:rPr>
                <a:t>Discretization</a:t>
              </a:r>
            </a:p>
          </p:txBody>
        </p:sp>
        <p:sp>
          <p:nvSpPr>
            <p:cNvPr id="182" name="Rectangle: Rounded Corners 181">
              <a:extLst>
                <a:ext uri="{FF2B5EF4-FFF2-40B4-BE49-F238E27FC236}">
                  <a16:creationId xmlns:a16="http://schemas.microsoft.com/office/drawing/2014/main" id="{D27696C2-E110-4FFC-85E0-A70218793991}"/>
                </a:ext>
              </a:extLst>
            </p:cNvPr>
            <p:cNvSpPr/>
            <p:nvPr/>
          </p:nvSpPr>
          <p:spPr>
            <a:xfrm>
              <a:off x="5015281" y="3817366"/>
              <a:ext cx="2141358" cy="461836"/>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83" name="Oval 6">
              <a:extLst>
                <a:ext uri="{FF2B5EF4-FFF2-40B4-BE49-F238E27FC236}">
                  <a16:creationId xmlns:a16="http://schemas.microsoft.com/office/drawing/2014/main" id="{1CA9F678-C89C-44F5-B5F7-A18D9F5DC6DE}"/>
                </a:ext>
              </a:extLst>
            </p:cNvPr>
            <p:cNvSpPr>
              <a:spLocks noChangeArrowheads="1"/>
            </p:cNvSpPr>
            <p:nvPr/>
          </p:nvSpPr>
          <p:spPr bwMode="auto">
            <a:xfrm>
              <a:off x="5366366" y="3776774"/>
              <a:ext cx="1536700" cy="542045"/>
            </a:xfrm>
            <a:prstGeom prst="ellipse">
              <a:avLst/>
            </a:prstGeom>
            <a:noFill/>
            <a:ln w="9525">
              <a:noFill/>
              <a:round/>
              <a:headEnd/>
              <a:tailEnd/>
            </a:ln>
          </p:spPr>
          <p:txBody>
            <a:bodyPr wrap="none" anchor="ctr"/>
            <a:lstStyle/>
            <a:p>
              <a:pPr algn="ctr"/>
              <a:r>
                <a:rPr lang="en-US" dirty="0">
                  <a:latin typeface="Calibri" panose="020F0502020204030204" pitchFamily="34" charset="0"/>
                  <a:cs typeface="Calibri" panose="020F0502020204030204" pitchFamily="34" charset="0"/>
                </a:rPr>
                <a:t>Problem Abstraction</a:t>
              </a:r>
            </a:p>
          </p:txBody>
        </p:sp>
        <p:cxnSp>
          <p:nvCxnSpPr>
            <p:cNvPr id="184" name="AutoShape 9">
              <a:extLst>
                <a:ext uri="{FF2B5EF4-FFF2-40B4-BE49-F238E27FC236}">
                  <a16:creationId xmlns:a16="http://schemas.microsoft.com/office/drawing/2014/main" id="{22E801C3-F0AA-498A-8C42-3E68B172B01F}"/>
                </a:ext>
              </a:extLst>
            </p:cNvPr>
            <p:cNvCxnSpPr>
              <a:cxnSpLocks noChangeShapeType="1"/>
            </p:cNvCxnSpPr>
            <p:nvPr/>
          </p:nvCxnSpPr>
          <p:spPr bwMode="auto">
            <a:xfrm rot="10800000" flipV="1">
              <a:off x="4470542" y="4061853"/>
              <a:ext cx="546101" cy="1959"/>
            </a:xfrm>
            <a:prstGeom prst="bentConnector3">
              <a:avLst>
                <a:gd name="adj1" fmla="val 50000"/>
              </a:avLst>
            </a:prstGeom>
            <a:noFill/>
            <a:ln w="12700">
              <a:solidFill>
                <a:schemeClr val="tx1"/>
              </a:solidFill>
              <a:miter lim="800000"/>
              <a:headEnd type="diamond" w="med" len="med"/>
              <a:tailEnd type="diamond" w="med" len="med"/>
            </a:ln>
          </p:spPr>
        </p:cxnSp>
        <p:cxnSp>
          <p:nvCxnSpPr>
            <p:cNvPr id="185" name="AutoShape 9">
              <a:extLst>
                <a:ext uri="{FF2B5EF4-FFF2-40B4-BE49-F238E27FC236}">
                  <a16:creationId xmlns:a16="http://schemas.microsoft.com/office/drawing/2014/main" id="{A8738F94-9165-4949-868C-E0407515D955}"/>
                </a:ext>
              </a:extLst>
            </p:cNvPr>
            <p:cNvCxnSpPr>
              <a:cxnSpLocks noChangeShapeType="1"/>
            </p:cNvCxnSpPr>
            <p:nvPr/>
          </p:nvCxnSpPr>
          <p:spPr bwMode="auto">
            <a:xfrm rot="10800000">
              <a:off x="4509929" y="4945675"/>
              <a:ext cx="666730" cy="1"/>
            </a:xfrm>
            <a:prstGeom prst="bentConnector3">
              <a:avLst>
                <a:gd name="adj1" fmla="val 50000"/>
              </a:avLst>
            </a:prstGeom>
            <a:noFill/>
            <a:ln w="12700">
              <a:solidFill>
                <a:schemeClr val="tx1"/>
              </a:solidFill>
              <a:miter lim="800000"/>
              <a:headEnd type="diamond" w="med" len="med"/>
              <a:tailEnd type="diamond" w="med" len="med"/>
            </a:ln>
          </p:spPr>
        </p:cxnSp>
        <p:cxnSp>
          <p:nvCxnSpPr>
            <p:cNvPr id="186" name="AutoShape 22">
              <a:extLst>
                <a:ext uri="{FF2B5EF4-FFF2-40B4-BE49-F238E27FC236}">
                  <a16:creationId xmlns:a16="http://schemas.microsoft.com/office/drawing/2014/main" id="{300A0572-6212-4A11-9D61-AE4F0DF33F86}"/>
                </a:ext>
              </a:extLst>
            </p:cNvPr>
            <p:cNvCxnSpPr>
              <a:cxnSpLocks noChangeShapeType="1"/>
              <a:endCxn id="182" idx="2"/>
            </p:cNvCxnSpPr>
            <p:nvPr/>
          </p:nvCxnSpPr>
          <p:spPr bwMode="auto">
            <a:xfrm flipV="1">
              <a:off x="6085960" y="4279202"/>
              <a:ext cx="0" cy="223651"/>
            </a:xfrm>
            <a:prstGeom prst="straightConnector1">
              <a:avLst/>
            </a:prstGeom>
            <a:noFill/>
            <a:ln w="12700">
              <a:solidFill>
                <a:srgbClr val="000000"/>
              </a:solidFill>
              <a:round/>
              <a:headEnd type="diamond" w="med" len="med"/>
              <a:tailEnd type="diamond" w="med" len="med"/>
            </a:ln>
          </p:spPr>
        </p:cxnSp>
        <p:sp>
          <p:nvSpPr>
            <p:cNvPr id="187" name="Rectangle: Rounded Corners 186">
              <a:extLst>
                <a:ext uri="{FF2B5EF4-FFF2-40B4-BE49-F238E27FC236}">
                  <a16:creationId xmlns:a16="http://schemas.microsoft.com/office/drawing/2014/main" id="{E2583AF5-C061-4FBA-99D9-5CEDB3A671D6}"/>
                </a:ext>
              </a:extLst>
            </p:cNvPr>
            <p:cNvSpPr/>
            <p:nvPr/>
          </p:nvSpPr>
          <p:spPr>
            <a:xfrm>
              <a:off x="5666602" y="2904588"/>
              <a:ext cx="1070679" cy="744032"/>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88" name="Oval 6">
              <a:extLst>
                <a:ext uri="{FF2B5EF4-FFF2-40B4-BE49-F238E27FC236}">
                  <a16:creationId xmlns:a16="http://schemas.microsoft.com/office/drawing/2014/main" id="{201D57FE-8193-4F09-8D61-76623DBD99A5}"/>
                </a:ext>
              </a:extLst>
            </p:cNvPr>
            <p:cNvSpPr>
              <a:spLocks noChangeArrowheads="1"/>
            </p:cNvSpPr>
            <p:nvPr/>
          </p:nvSpPr>
          <p:spPr bwMode="auto">
            <a:xfrm>
              <a:off x="5418584" y="2978356"/>
              <a:ext cx="1536700" cy="542045"/>
            </a:xfrm>
            <a:prstGeom prst="ellipse">
              <a:avLst/>
            </a:prstGeom>
            <a:noFill/>
            <a:ln w="9525">
              <a:noFill/>
              <a:round/>
              <a:headEnd/>
              <a:tailEnd/>
            </a:ln>
          </p:spPr>
          <p:txBody>
            <a:bodyPr wrap="none" anchor="ctr"/>
            <a:lstStyle/>
            <a:p>
              <a:pPr algn="ctr"/>
              <a:r>
                <a:rPr lang="en-US" dirty="0">
                  <a:latin typeface="Calibri" panose="020F0502020204030204" pitchFamily="34" charset="0"/>
                  <a:cs typeface="Calibri" panose="020F0502020204030204" pitchFamily="34" charset="0"/>
                </a:rPr>
                <a:t>Mesh</a:t>
              </a:r>
            </a:p>
            <a:p>
              <a:pPr algn="ctr"/>
              <a:r>
                <a:rPr lang="en-US" dirty="0">
                  <a:latin typeface="Calibri" panose="020F0502020204030204" pitchFamily="34" charset="0"/>
                  <a:cs typeface="Calibri" panose="020F0502020204030204" pitchFamily="34" charset="0"/>
                </a:rPr>
                <a:t> Processing</a:t>
              </a:r>
            </a:p>
          </p:txBody>
        </p:sp>
        <p:cxnSp>
          <p:nvCxnSpPr>
            <p:cNvPr id="189" name="AutoShape 22">
              <a:extLst>
                <a:ext uri="{FF2B5EF4-FFF2-40B4-BE49-F238E27FC236}">
                  <a16:creationId xmlns:a16="http://schemas.microsoft.com/office/drawing/2014/main" id="{75B29C31-21D1-411B-9BBE-806AEF13AC21}"/>
                </a:ext>
              </a:extLst>
            </p:cNvPr>
            <p:cNvCxnSpPr>
              <a:cxnSpLocks noChangeShapeType="1"/>
              <a:stCxn id="187" idx="0"/>
            </p:cNvCxnSpPr>
            <p:nvPr/>
          </p:nvCxnSpPr>
          <p:spPr bwMode="auto">
            <a:xfrm flipV="1">
              <a:off x="6201942" y="2475485"/>
              <a:ext cx="0" cy="429103"/>
            </a:xfrm>
            <a:prstGeom prst="straightConnector1">
              <a:avLst/>
            </a:prstGeom>
            <a:noFill/>
            <a:ln w="12700">
              <a:solidFill>
                <a:srgbClr val="000000"/>
              </a:solidFill>
              <a:round/>
              <a:headEnd type="diamond" w="med" len="med"/>
              <a:tailEnd type="diamond" w="med" len="med"/>
            </a:ln>
          </p:spPr>
        </p:cxnSp>
        <p:cxnSp>
          <p:nvCxnSpPr>
            <p:cNvPr id="190" name="AutoShape 61">
              <a:extLst>
                <a:ext uri="{FF2B5EF4-FFF2-40B4-BE49-F238E27FC236}">
                  <a16:creationId xmlns:a16="http://schemas.microsoft.com/office/drawing/2014/main" id="{C052B1D2-13BB-4693-BF93-4F64D5F6221A}"/>
                </a:ext>
              </a:extLst>
            </p:cNvPr>
            <p:cNvCxnSpPr>
              <a:cxnSpLocks noChangeShapeType="1"/>
            </p:cNvCxnSpPr>
            <p:nvPr/>
          </p:nvCxnSpPr>
          <p:spPr bwMode="auto">
            <a:xfrm rot="10800000" flipV="1">
              <a:off x="6737282" y="3094229"/>
              <a:ext cx="1044009" cy="218488"/>
            </a:xfrm>
            <a:prstGeom prst="bentConnector3">
              <a:avLst>
                <a:gd name="adj1" fmla="val -1173"/>
              </a:avLst>
            </a:prstGeom>
            <a:noFill/>
            <a:ln w="12700">
              <a:solidFill>
                <a:srgbClr val="000000"/>
              </a:solidFill>
              <a:miter lim="800000"/>
              <a:headEnd type="diamond" w="med" len="med"/>
              <a:tailEnd type="diamond" w="med" len="med"/>
            </a:ln>
          </p:spPr>
        </p:cxnSp>
        <p:sp>
          <p:nvSpPr>
            <p:cNvPr id="191" name="Rectangle 190">
              <a:extLst>
                <a:ext uri="{FF2B5EF4-FFF2-40B4-BE49-F238E27FC236}">
                  <a16:creationId xmlns:a16="http://schemas.microsoft.com/office/drawing/2014/main" id="{5437AB0D-B6D2-4C6B-A51D-E17B8CAEB462}"/>
                </a:ext>
              </a:extLst>
            </p:cNvPr>
            <p:cNvSpPr/>
            <p:nvPr/>
          </p:nvSpPr>
          <p:spPr>
            <a:xfrm>
              <a:off x="7425273" y="4203683"/>
              <a:ext cx="1477890" cy="2028450"/>
            </a:xfrm>
            <a:prstGeom prst="rect">
              <a:avLst/>
            </a:prstGeom>
            <a:noFill/>
            <a:ln>
              <a:solidFill>
                <a:schemeClr val="tx1"/>
              </a:solidFill>
              <a:prstDash val="dash"/>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92" name="TextBox 191">
              <a:extLst>
                <a:ext uri="{FF2B5EF4-FFF2-40B4-BE49-F238E27FC236}">
                  <a16:creationId xmlns:a16="http://schemas.microsoft.com/office/drawing/2014/main" id="{47A92E5D-6AA2-4F83-979A-29ADFCD01DA8}"/>
                </a:ext>
              </a:extLst>
            </p:cNvPr>
            <p:cNvSpPr txBox="1"/>
            <p:nvPr/>
          </p:nvSpPr>
          <p:spPr>
            <a:xfrm>
              <a:off x="7665377" y="4205511"/>
              <a:ext cx="1828800" cy="369332"/>
            </a:xfrm>
            <a:prstGeom prst="rect">
              <a:avLst/>
            </a:prstGeom>
            <a:noFill/>
          </p:spPr>
          <p:txBody>
            <a:bodyPr wrap="square" rtlCol="0">
              <a:spAutoFit/>
            </a:bodyPr>
            <a:lstStyle/>
            <a:p>
              <a:r>
                <a:rPr lang="en-US" dirty="0">
                  <a:latin typeface="Calibri" panose="020F0502020204030204" pitchFamily="34" charset="0"/>
                  <a:cs typeface="Calibri" panose="020F0502020204030204" pitchFamily="34" charset="0"/>
                </a:rPr>
                <a:t>Legend:</a:t>
              </a:r>
            </a:p>
          </p:txBody>
        </p:sp>
      </p:grpSp>
      <p:sp>
        <p:nvSpPr>
          <p:cNvPr id="2" name="Rectangle 1">
            <a:extLst>
              <a:ext uri="{FF2B5EF4-FFF2-40B4-BE49-F238E27FC236}">
                <a16:creationId xmlns:a16="http://schemas.microsoft.com/office/drawing/2014/main" id="{2DD088A6-989E-435A-B7BD-C275DBA23C42}"/>
              </a:ext>
            </a:extLst>
          </p:cNvPr>
          <p:cNvSpPr/>
          <p:nvPr/>
        </p:nvSpPr>
        <p:spPr>
          <a:xfrm>
            <a:off x="2239672" y="5478358"/>
            <a:ext cx="2742813" cy="923330"/>
          </a:xfrm>
          <a:prstGeom prst="rect">
            <a:avLst/>
          </a:prstGeom>
          <a:ln>
            <a:solidFill>
              <a:schemeClr val="tx1"/>
            </a:solidFill>
          </a:ln>
        </p:spPr>
        <p:txBody>
          <a:bodyPr wrap="square">
            <a:spAutoFit/>
          </a:bodyPr>
          <a:lstStyle/>
          <a:p>
            <a:pPr algn="ctr"/>
            <a:r>
              <a:rPr lang="en-US" b="1" dirty="0">
                <a:latin typeface="Calibri" panose="020F0502020204030204" pitchFamily="34" charset="0"/>
                <a:cs typeface="Calibri" panose="020F0502020204030204" pitchFamily="34" charset="0"/>
              </a:rPr>
              <a:t>“Glue Code” </a:t>
            </a:r>
            <a:r>
              <a:rPr lang="en-US" dirty="0">
                <a:latin typeface="Calibri" panose="020F0502020204030204" pitchFamily="34" charset="0"/>
                <a:cs typeface="Calibri" panose="020F0502020204030204" pitchFamily="34" charset="0"/>
              </a:rPr>
              <a:t>connects together interfaces or instances of components</a:t>
            </a:r>
          </a:p>
        </p:txBody>
      </p:sp>
    </p:spTree>
    <p:extLst>
      <p:ext uri="{BB962C8B-B14F-4D97-AF65-F5344CB8AC3E}">
        <p14:creationId xmlns:p14="http://schemas.microsoft.com/office/powerpoint/2010/main" val="1391200854"/>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 name="TextShape 1"/>
          <p:cNvSpPr txBox="1"/>
          <p:nvPr/>
        </p:nvSpPr>
        <p:spPr>
          <a:xfrm>
            <a:off x="254857" y="-142240"/>
            <a:ext cx="7643004" cy="1146027"/>
          </a:xfrm>
          <a:prstGeom prst="rect">
            <a:avLst/>
          </a:prstGeom>
          <a:noFill/>
          <a:ln>
            <a:noFill/>
          </a:ln>
        </p:spPr>
        <p:txBody>
          <a:bodyPr lIns="0" tIns="0" rIns="0" bIns="0" anchor="ctr"/>
          <a:lstStyle/>
          <a:p>
            <a:r>
              <a:rPr lang="en-US" sz="3200" dirty="0">
                <a:latin typeface="Calibri"/>
              </a:rPr>
              <a:t>What is Albany? (under-the-hood)</a:t>
            </a:r>
            <a:endParaRPr sz="3200" dirty="0"/>
          </a:p>
        </p:txBody>
      </p:sp>
      <p:grpSp>
        <p:nvGrpSpPr>
          <p:cNvPr id="67" name="Group 66">
            <a:extLst>
              <a:ext uri="{FF2B5EF4-FFF2-40B4-BE49-F238E27FC236}">
                <a16:creationId xmlns:a16="http://schemas.microsoft.com/office/drawing/2014/main" id="{FC947044-E7B9-4988-AE06-DFC34FCC1CF0}"/>
              </a:ext>
            </a:extLst>
          </p:cNvPr>
          <p:cNvGrpSpPr/>
          <p:nvPr/>
        </p:nvGrpSpPr>
        <p:grpSpPr>
          <a:xfrm>
            <a:off x="289104" y="1295833"/>
            <a:ext cx="9113177" cy="5078001"/>
            <a:chOff x="381000" y="1154132"/>
            <a:chExt cx="9113177" cy="5078001"/>
          </a:xfrm>
        </p:grpSpPr>
        <p:sp>
          <p:nvSpPr>
            <p:cNvPr id="68" name="AutoShape 30">
              <a:extLst>
                <a:ext uri="{FF2B5EF4-FFF2-40B4-BE49-F238E27FC236}">
                  <a16:creationId xmlns:a16="http://schemas.microsoft.com/office/drawing/2014/main" id="{1EC16173-3D09-4D90-A674-000EEE80FC28}"/>
                </a:ext>
              </a:extLst>
            </p:cNvPr>
            <p:cNvSpPr>
              <a:spLocks noChangeArrowheads="1"/>
            </p:cNvSpPr>
            <p:nvPr/>
          </p:nvSpPr>
          <p:spPr bwMode="auto">
            <a:xfrm>
              <a:off x="5176659" y="4502853"/>
              <a:ext cx="1957956" cy="1725612"/>
            </a:xfrm>
            <a:prstGeom prst="flowChartProcess">
              <a:avLst/>
            </a:prstGeom>
            <a:noFill/>
            <a:ln w="9525">
              <a:solidFill>
                <a:srgbClr val="000000"/>
              </a:solidFill>
              <a:miter lim="800000"/>
              <a:headEnd/>
              <a:tailEnd/>
            </a:ln>
          </p:spPr>
          <p:txBody>
            <a:bodyPr wrap="none" anchor="ctr"/>
            <a:lstStyle/>
            <a:p>
              <a:pPr algn="ctr"/>
              <a:endParaRPr lang="en-US" b="1" dirty="0">
                <a:latin typeface="Calibri" panose="020F0502020204030204" pitchFamily="34" charset="0"/>
                <a:cs typeface="Calibri" panose="020F0502020204030204" pitchFamily="34" charset="0"/>
              </a:endParaRPr>
            </a:p>
            <a:p>
              <a:pPr algn="ctr"/>
              <a:r>
                <a:rPr lang="en-US" b="1" dirty="0">
                  <a:latin typeface="Calibri" panose="020F0502020204030204" pitchFamily="34" charset="0"/>
                  <a:cs typeface="Calibri" panose="020F0502020204030204" pitchFamily="34" charset="0"/>
                </a:rPr>
                <a:t>FEM Assembly</a:t>
              </a:r>
            </a:p>
            <a:p>
              <a:pPr algn="ctr"/>
              <a:endParaRPr lang="en-US" sz="1200" b="1" dirty="0">
                <a:latin typeface="Calibri" panose="020F0502020204030204" pitchFamily="34" charset="0"/>
                <a:cs typeface="Calibri" panose="020F0502020204030204" pitchFamily="34" charset="0"/>
              </a:endParaRPr>
            </a:p>
            <a:p>
              <a:pPr algn="ctr"/>
              <a:endParaRPr lang="en-US" b="1" dirty="0">
                <a:latin typeface="Calibri" panose="020F0502020204030204" pitchFamily="34" charset="0"/>
                <a:cs typeface="Calibri" panose="020F0502020204030204" pitchFamily="34" charset="0"/>
              </a:endParaRPr>
            </a:p>
            <a:p>
              <a:pPr algn="ctr"/>
              <a:endParaRPr lang="en-US" b="1" dirty="0">
                <a:latin typeface="Calibri" panose="020F0502020204030204" pitchFamily="34" charset="0"/>
                <a:cs typeface="Calibri" panose="020F0502020204030204" pitchFamily="34" charset="0"/>
              </a:endParaRPr>
            </a:p>
            <a:p>
              <a:pPr algn="ctr"/>
              <a:endParaRPr lang="en-US" b="1" dirty="0">
                <a:latin typeface="Calibri" panose="020F0502020204030204" pitchFamily="34" charset="0"/>
                <a:cs typeface="Calibri" panose="020F0502020204030204" pitchFamily="34" charset="0"/>
              </a:endParaRPr>
            </a:p>
            <a:p>
              <a:pPr algn="ctr"/>
              <a:endParaRPr lang="en-US" b="1" dirty="0">
                <a:latin typeface="Calibri" panose="020F0502020204030204" pitchFamily="34" charset="0"/>
                <a:cs typeface="Calibri" panose="020F0502020204030204" pitchFamily="34" charset="0"/>
              </a:endParaRPr>
            </a:p>
            <a:p>
              <a:pPr algn="ctr"/>
              <a:endParaRPr lang="en-US" b="1" dirty="0">
                <a:latin typeface="Calibri" panose="020F0502020204030204" pitchFamily="34" charset="0"/>
                <a:cs typeface="Calibri" panose="020F0502020204030204" pitchFamily="34" charset="0"/>
              </a:endParaRPr>
            </a:p>
          </p:txBody>
        </p:sp>
        <p:sp>
          <p:nvSpPr>
            <p:cNvPr id="69" name="Rectangle: Rounded Corners 68">
              <a:extLst>
                <a:ext uri="{FF2B5EF4-FFF2-40B4-BE49-F238E27FC236}">
                  <a16:creationId xmlns:a16="http://schemas.microsoft.com/office/drawing/2014/main" id="{64478C22-912B-44FA-88E6-0DC4BA63A271}"/>
                </a:ext>
              </a:extLst>
            </p:cNvPr>
            <p:cNvSpPr/>
            <p:nvPr/>
          </p:nvSpPr>
          <p:spPr>
            <a:xfrm>
              <a:off x="7707800" y="5484644"/>
              <a:ext cx="871977" cy="638177"/>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70" name="Rectangle: Rounded Corners 69">
              <a:extLst>
                <a:ext uri="{FF2B5EF4-FFF2-40B4-BE49-F238E27FC236}">
                  <a16:creationId xmlns:a16="http://schemas.microsoft.com/office/drawing/2014/main" id="{2B942538-6E14-41AF-9324-BECA5ACE40EE}"/>
                </a:ext>
              </a:extLst>
            </p:cNvPr>
            <p:cNvSpPr/>
            <p:nvPr/>
          </p:nvSpPr>
          <p:spPr>
            <a:xfrm>
              <a:off x="3568700" y="3019200"/>
              <a:ext cx="1841500" cy="587033"/>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71" name="Rectangle: Rounded Corners 70">
              <a:extLst>
                <a:ext uri="{FF2B5EF4-FFF2-40B4-BE49-F238E27FC236}">
                  <a16:creationId xmlns:a16="http://schemas.microsoft.com/office/drawing/2014/main" id="{5D7AE335-F829-4E64-85D3-AE915AE679CF}"/>
                </a:ext>
              </a:extLst>
            </p:cNvPr>
            <p:cNvSpPr/>
            <p:nvPr/>
          </p:nvSpPr>
          <p:spPr>
            <a:xfrm>
              <a:off x="2552700" y="1230332"/>
              <a:ext cx="1676400" cy="864843"/>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72" name="Rectangle 26">
              <a:extLst>
                <a:ext uri="{FF2B5EF4-FFF2-40B4-BE49-F238E27FC236}">
                  <a16:creationId xmlns:a16="http://schemas.microsoft.com/office/drawing/2014/main" id="{AFD096D1-0038-4F02-9FE7-8B0279A65FAF}"/>
                </a:ext>
              </a:extLst>
            </p:cNvPr>
            <p:cNvSpPr>
              <a:spLocks noChangeArrowheads="1"/>
            </p:cNvSpPr>
            <p:nvPr/>
          </p:nvSpPr>
          <p:spPr bwMode="auto">
            <a:xfrm>
              <a:off x="381000" y="4811732"/>
              <a:ext cx="1752600" cy="1143000"/>
            </a:xfrm>
            <a:prstGeom prst="rect">
              <a:avLst/>
            </a:prstGeom>
            <a:noFill/>
            <a:ln w="9525">
              <a:solidFill>
                <a:srgbClr val="000000"/>
              </a:solidFill>
              <a:miter lim="800000"/>
              <a:headEnd/>
              <a:tailEnd/>
            </a:ln>
          </p:spPr>
          <p:txBody>
            <a:bodyPr wrap="none" anchor="ctr"/>
            <a:lstStyle/>
            <a:p>
              <a:pPr algn="ctr"/>
              <a:r>
                <a:rPr lang="en-US" dirty="0">
                  <a:latin typeface="Calibri" panose="020F0502020204030204" pitchFamily="34" charset="0"/>
                  <a:cs typeface="Calibri" panose="020F0502020204030204" pitchFamily="34" charset="0"/>
                </a:rPr>
                <a:t>Linear Solvers</a:t>
              </a:r>
            </a:p>
            <a:p>
              <a:pPr algn="ctr"/>
              <a:endParaRPr lang="en-US" dirty="0">
                <a:latin typeface="Calibri" panose="020F0502020204030204" pitchFamily="34" charset="0"/>
                <a:cs typeface="Calibri" panose="020F0502020204030204" pitchFamily="34" charset="0"/>
              </a:endParaRPr>
            </a:p>
            <a:p>
              <a:pPr algn="ctr"/>
              <a:endParaRPr lang="en-US" dirty="0">
                <a:latin typeface="Calibri" panose="020F0502020204030204" pitchFamily="34" charset="0"/>
                <a:cs typeface="Calibri" panose="020F0502020204030204" pitchFamily="34" charset="0"/>
              </a:endParaRPr>
            </a:p>
            <a:p>
              <a:pPr algn="ctr"/>
              <a:endParaRPr lang="en-US" dirty="0">
                <a:latin typeface="Calibri" panose="020F0502020204030204" pitchFamily="34" charset="0"/>
                <a:cs typeface="Calibri" panose="020F0502020204030204" pitchFamily="34" charset="0"/>
              </a:endParaRPr>
            </a:p>
          </p:txBody>
        </p:sp>
        <p:sp>
          <p:nvSpPr>
            <p:cNvPr id="73" name="Rectangle 19">
              <a:extLst>
                <a:ext uri="{FF2B5EF4-FFF2-40B4-BE49-F238E27FC236}">
                  <a16:creationId xmlns:a16="http://schemas.microsoft.com/office/drawing/2014/main" id="{016990D9-B1B6-46E6-9D82-E7457DACAD0E}"/>
                </a:ext>
              </a:extLst>
            </p:cNvPr>
            <p:cNvSpPr>
              <a:spLocks noChangeArrowheads="1"/>
            </p:cNvSpPr>
            <p:nvPr/>
          </p:nvSpPr>
          <p:spPr bwMode="auto">
            <a:xfrm>
              <a:off x="457200" y="1154132"/>
              <a:ext cx="1600200" cy="990600"/>
            </a:xfrm>
            <a:prstGeom prst="rect">
              <a:avLst/>
            </a:prstGeom>
            <a:noFill/>
            <a:ln w="9525">
              <a:solidFill>
                <a:srgbClr val="000000"/>
              </a:solidFill>
              <a:miter lim="800000"/>
              <a:headEnd/>
              <a:tailEnd/>
            </a:ln>
          </p:spPr>
          <p:txBody>
            <a:bodyPr wrap="none" anchor="ctr"/>
            <a:lstStyle/>
            <a:p>
              <a:pPr algn="ctr"/>
              <a:r>
                <a:rPr lang="en-US" dirty="0">
                  <a:latin typeface="Calibri" panose="020F0502020204030204" pitchFamily="34" charset="0"/>
                  <a:cs typeface="Calibri" panose="020F0502020204030204" pitchFamily="34" charset="0"/>
                </a:rPr>
                <a:t>Analysis Tools</a:t>
              </a:r>
            </a:p>
            <a:p>
              <a:endParaRPr lang="en-US" dirty="0">
                <a:latin typeface="Calibri" panose="020F0502020204030204" pitchFamily="34" charset="0"/>
                <a:cs typeface="Calibri" panose="020F0502020204030204" pitchFamily="34" charset="0"/>
              </a:endParaRPr>
            </a:p>
            <a:p>
              <a:endParaRPr lang="en-US" sz="1600" dirty="0">
                <a:latin typeface="Calibri" panose="020F0502020204030204" pitchFamily="34" charset="0"/>
                <a:cs typeface="Calibri" panose="020F0502020204030204" pitchFamily="34" charset="0"/>
              </a:endParaRPr>
            </a:p>
            <a:p>
              <a:endParaRPr lang="en-US" sz="1600" dirty="0">
                <a:latin typeface="Calibri" panose="020F0502020204030204" pitchFamily="34" charset="0"/>
                <a:cs typeface="Calibri" panose="020F0502020204030204" pitchFamily="34" charset="0"/>
              </a:endParaRPr>
            </a:p>
          </p:txBody>
        </p:sp>
        <p:sp>
          <p:nvSpPr>
            <p:cNvPr id="74" name="Oval 6">
              <a:extLst>
                <a:ext uri="{FF2B5EF4-FFF2-40B4-BE49-F238E27FC236}">
                  <a16:creationId xmlns:a16="http://schemas.microsoft.com/office/drawing/2014/main" id="{1A736FEA-3B84-42C8-98D0-B046445BF147}"/>
                </a:ext>
              </a:extLst>
            </p:cNvPr>
            <p:cNvSpPr>
              <a:spLocks noChangeArrowheads="1"/>
            </p:cNvSpPr>
            <p:nvPr/>
          </p:nvSpPr>
          <p:spPr bwMode="auto">
            <a:xfrm>
              <a:off x="2514600" y="1230332"/>
              <a:ext cx="1752600" cy="838200"/>
            </a:xfrm>
            <a:prstGeom prst="ellipse">
              <a:avLst/>
            </a:prstGeom>
            <a:noFill/>
            <a:ln w="9525">
              <a:noFill/>
              <a:round/>
              <a:headEnd/>
              <a:tailEnd/>
            </a:ln>
          </p:spPr>
          <p:txBody>
            <a:bodyPr wrap="none" anchor="ctr"/>
            <a:lstStyle/>
            <a:p>
              <a:pPr algn="ctr"/>
              <a:r>
                <a:rPr lang="en-US" dirty="0">
                  <a:latin typeface="Calibri" panose="020F0502020204030204" pitchFamily="34" charset="0"/>
                  <a:cs typeface="Calibri" panose="020F0502020204030204" pitchFamily="34" charset="0"/>
                </a:rPr>
                <a:t>Main</a:t>
              </a:r>
            </a:p>
            <a:p>
              <a:pPr algn="ctr"/>
              <a:endParaRPr lang="en-US" sz="2400" dirty="0">
                <a:solidFill>
                  <a:srgbClr val="000000"/>
                </a:solidFill>
                <a:latin typeface="Calibri" panose="020F0502020204030204" pitchFamily="34" charset="0"/>
                <a:cs typeface="Calibri" panose="020F0502020204030204" pitchFamily="34" charset="0"/>
              </a:endParaRPr>
            </a:p>
          </p:txBody>
        </p:sp>
        <p:sp>
          <p:nvSpPr>
            <p:cNvPr id="75" name="Text Box 16">
              <a:extLst>
                <a:ext uri="{FF2B5EF4-FFF2-40B4-BE49-F238E27FC236}">
                  <a16:creationId xmlns:a16="http://schemas.microsoft.com/office/drawing/2014/main" id="{866A061B-DC94-451C-AD7F-BFE567263BCC}"/>
                </a:ext>
              </a:extLst>
            </p:cNvPr>
            <p:cNvSpPr txBox="1">
              <a:spLocks noChangeArrowheads="1"/>
            </p:cNvSpPr>
            <p:nvPr/>
          </p:nvSpPr>
          <p:spPr bwMode="auto">
            <a:xfrm>
              <a:off x="457200" y="2921020"/>
              <a:ext cx="1600200" cy="366712"/>
            </a:xfrm>
            <a:prstGeom prst="rect">
              <a:avLst/>
            </a:prstGeom>
            <a:noFill/>
            <a:ln w="9525">
              <a:noFill/>
              <a:miter lim="800000"/>
              <a:headEnd/>
              <a:tailEnd/>
            </a:ln>
          </p:spPr>
          <p:txBody>
            <a:bodyPr>
              <a:spAutoFit/>
            </a:bodyPr>
            <a:lstStyle/>
            <a:p>
              <a:pPr algn="ctr"/>
              <a:r>
                <a:rPr lang="en-US" dirty="0">
                  <a:solidFill>
                    <a:srgbClr val="000000"/>
                  </a:solidFill>
                  <a:latin typeface="Calibri" panose="020F0502020204030204" pitchFamily="34" charset="0"/>
                  <a:cs typeface="Calibri" panose="020F0502020204030204" pitchFamily="34" charset="0"/>
                </a:rPr>
                <a:t>Solvers</a:t>
              </a:r>
            </a:p>
          </p:txBody>
        </p:sp>
        <p:sp>
          <p:nvSpPr>
            <p:cNvPr id="140" name="AutoShape 2">
              <a:extLst>
                <a:ext uri="{FF2B5EF4-FFF2-40B4-BE49-F238E27FC236}">
                  <a16:creationId xmlns:a16="http://schemas.microsoft.com/office/drawing/2014/main" id="{EB51C99C-FD4A-4927-AAD2-8A23AD8FEF87}"/>
                </a:ext>
              </a:extLst>
            </p:cNvPr>
            <p:cNvSpPr>
              <a:spLocks noChangeArrowheads="1"/>
            </p:cNvSpPr>
            <p:nvPr/>
          </p:nvSpPr>
          <p:spPr bwMode="auto">
            <a:xfrm>
              <a:off x="5279739" y="4953964"/>
              <a:ext cx="1752600" cy="381000"/>
            </a:xfrm>
            <a:prstGeom prst="flowChartProcess">
              <a:avLst/>
            </a:prstGeom>
            <a:solidFill>
              <a:srgbClr val="CCFFCC"/>
            </a:solidFill>
            <a:ln w="9525">
              <a:solidFill>
                <a:srgbClr val="000000"/>
              </a:solidFill>
              <a:miter lim="800000"/>
              <a:headEnd/>
              <a:tailEnd/>
            </a:ln>
          </p:spPr>
          <p:txBody>
            <a:bodyPr wrap="none" anchor="ctr"/>
            <a:lstStyle/>
            <a:p>
              <a:pPr algn="ctr"/>
              <a:r>
                <a:rPr lang="en-US" dirty="0">
                  <a:solidFill>
                    <a:srgbClr val="000000"/>
                  </a:solidFill>
                  <a:latin typeface="Calibri" panose="020F0502020204030204" pitchFamily="34" charset="0"/>
                  <a:cs typeface="Calibri" panose="020F0502020204030204" pitchFamily="34" charset="0"/>
                </a:rPr>
                <a:t>Field Manager</a:t>
              </a:r>
            </a:p>
          </p:txBody>
        </p:sp>
        <p:sp>
          <p:nvSpPr>
            <p:cNvPr id="141" name="AutoShape 4">
              <a:extLst>
                <a:ext uri="{FF2B5EF4-FFF2-40B4-BE49-F238E27FC236}">
                  <a16:creationId xmlns:a16="http://schemas.microsoft.com/office/drawing/2014/main" id="{E61B01FF-B35B-42F8-9879-1DDB1B41FEF1}"/>
                </a:ext>
              </a:extLst>
            </p:cNvPr>
            <p:cNvSpPr>
              <a:spLocks noChangeArrowheads="1"/>
            </p:cNvSpPr>
            <p:nvPr/>
          </p:nvSpPr>
          <p:spPr bwMode="auto">
            <a:xfrm>
              <a:off x="5279739" y="5336657"/>
              <a:ext cx="1752600" cy="381000"/>
            </a:xfrm>
            <a:prstGeom prst="flowChartProcess">
              <a:avLst/>
            </a:prstGeom>
            <a:solidFill>
              <a:srgbClr val="CCFFCC"/>
            </a:solidFill>
            <a:ln w="9525">
              <a:solidFill>
                <a:srgbClr val="000000"/>
              </a:solidFill>
              <a:miter lim="800000"/>
              <a:headEnd/>
              <a:tailEnd/>
            </a:ln>
          </p:spPr>
          <p:txBody>
            <a:bodyPr wrap="none" anchor="ctr"/>
            <a:lstStyle/>
            <a:p>
              <a:pPr algn="ctr"/>
              <a:r>
                <a:rPr lang="en-US" b="1" dirty="0">
                  <a:solidFill>
                    <a:srgbClr val="000000"/>
                  </a:solidFill>
                  <a:latin typeface="Calibri" panose="020F0502020204030204" pitchFamily="34" charset="0"/>
                  <a:cs typeface="Calibri" panose="020F0502020204030204" pitchFamily="34" charset="0"/>
                </a:rPr>
                <a:t>Derivatives</a:t>
              </a:r>
            </a:p>
          </p:txBody>
        </p:sp>
        <p:sp>
          <p:nvSpPr>
            <p:cNvPr id="142" name="Oval 6">
              <a:extLst>
                <a:ext uri="{FF2B5EF4-FFF2-40B4-BE49-F238E27FC236}">
                  <a16:creationId xmlns:a16="http://schemas.microsoft.com/office/drawing/2014/main" id="{77156735-8700-4DCF-AF76-149EA1A5B72A}"/>
                </a:ext>
              </a:extLst>
            </p:cNvPr>
            <p:cNvSpPr>
              <a:spLocks noChangeArrowheads="1"/>
            </p:cNvSpPr>
            <p:nvPr/>
          </p:nvSpPr>
          <p:spPr bwMode="auto">
            <a:xfrm>
              <a:off x="3657600" y="2830532"/>
              <a:ext cx="1676400" cy="914400"/>
            </a:xfrm>
            <a:prstGeom prst="ellipse">
              <a:avLst/>
            </a:prstGeom>
            <a:noFill/>
            <a:ln w="9525">
              <a:noFill/>
              <a:round/>
              <a:headEnd/>
              <a:tailEnd/>
            </a:ln>
          </p:spPr>
          <p:txBody>
            <a:bodyPr wrap="none" tIns="91440" bIns="0" anchor="ctr"/>
            <a:lstStyle/>
            <a:p>
              <a:pPr algn="ctr"/>
              <a:r>
                <a:rPr lang="en-US" dirty="0">
                  <a:latin typeface="Calibri" panose="020F0502020204030204" pitchFamily="34" charset="0"/>
                  <a:cs typeface="Calibri" panose="020F0502020204030204" pitchFamily="34" charset="0"/>
                </a:rPr>
                <a:t>Albany Glue Code</a:t>
              </a:r>
            </a:p>
          </p:txBody>
        </p:sp>
        <p:cxnSp>
          <p:nvCxnSpPr>
            <p:cNvPr id="143" name="AutoShape 7">
              <a:extLst>
                <a:ext uri="{FF2B5EF4-FFF2-40B4-BE49-F238E27FC236}">
                  <a16:creationId xmlns:a16="http://schemas.microsoft.com/office/drawing/2014/main" id="{DC65849E-EA55-493B-BC59-76A928AECEF3}"/>
                </a:ext>
              </a:extLst>
            </p:cNvPr>
            <p:cNvCxnSpPr>
              <a:cxnSpLocks noChangeShapeType="1"/>
              <a:stCxn id="147" idx="3"/>
              <a:endCxn id="144" idx="1"/>
            </p:cNvCxnSpPr>
            <p:nvPr/>
          </p:nvCxnSpPr>
          <p:spPr bwMode="auto">
            <a:xfrm flipV="1">
              <a:off x="2133600" y="2682211"/>
              <a:ext cx="304800" cy="796021"/>
            </a:xfrm>
            <a:prstGeom prst="bentConnector3">
              <a:avLst>
                <a:gd name="adj1" fmla="val 50000"/>
              </a:avLst>
            </a:prstGeom>
            <a:noFill/>
            <a:ln w="12700">
              <a:solidFill>
                <a:srgbClr val="000000"/>
              </a:solidFill>
              <a:miter lim="800000"/>
              <a:headEnd type="diamond" w="med" len="med"/>
              <a:tailEnd type="diamond" w="med" len="med"/>
            </a:ln>
          </p:spPr>
        </p:cxnSp>
        <p:sp>
          <p:nvSpPr>
            <p:cNvPr id="144" name="Text Box 8">
              <a:extLst>
                <a:ext uri="{FF2B5EF4-FFF2-40B4-BE49-F238E27FC236}">
                  <a16:creationId xmlns:a16="http://schemas.microsoft.com/office/drawing/2014/main" id="{CDB14062-AF51-44D8-B211-6863F0A540E1}"/>
                </a:ext>
              </a:extLst>
            </p:cNvPr>
            <p:cNvSpPr txBox="1">
              <a:spLocks noChangeArrowheads="1"/>
            </p:cNvSpPr>
            <p:nvPr/>
          </p:nvSpPr>
          <p:spPr bwMode="auto">
            <a:xfrm>
              <a:off x="2438400" y="2359045"/>
              <a:ext cx="1219200" cy="646331"/>
            </a:xfrm>
            <a:prstGeom prst="rect">
              <a:avLst/>
            </a:prstGeom>
            <a:solidFill>
              <a:schemeClr val="bg1"/>
            </a:solidFill>
            <a:ln w="19050">
              <a:solidFill>
                <a:srgbClr val="0000FF"/>
              </a:solidFill>
              <a:miter lim="800000"/>
              <a:headEnd/>
              <a:tailEnd/>
            </a:ln>
          </p:spPr>
          <p:txBody>
            <a:bodyPr>
              <a:spAutoFit/>
            </a:bodyPr>
            <a:lstStyle/>
            <a:p>
              <a:pPr algn="ctr"/>
              <a:r>
                <a:rPr lang="en-US" b="1" dirty="0">
                  <a:solidFill>
                    <a:srgbClr val="0000FF"/>
                  </a:solidFill>
                  <a:latin typeface="Calibri" panose="020F0502020204030204" pitchFamily="34" charset="0"/>
                  <a:cs typeface="Calibri" panose="020F0502020204030204" pitchFamily="34" charset="0"/>
                </a:rPr>
                <a:t>Nonlinear Model</a:t>
              </a:r>
            </a:p>
          </p:txBody>
        </p:sp>
        <p:sp>
          <p:nvSpPr>
            <p:cNvPr id="145" name="AutoShape 10">
              <a:extLst>
                <a:ext uri="{FF2B5EF4-FFF2-40B4-BE49-F238E27FC236}">
                  <a16:creationId xmlns:a16="http://schemas.microsoft.com/office/drawing/2014/main" id="{40E2FAD7-0FC3-44DA-BB55-48776A11ADAC}"/>
                </a:ext>
              </a:extLst>
            </p:cNvPr>
            <p:cNvSpPr>
              <a:spLocks noChangeArrowheads="1"/>
            </p:cNvSpPr>
            <p:nvPr/>
          </p:nvSpPr>
          <p:spPr bwMode="auto">
            <a:xfrm>
              <a:off x="457200" y="3287732"/>
              <a:ext cx="1600200" cy="328613"/>
            </a:xfrm>
            <a:prstGeom prst="flowChartProcess">
              <a:avLst/>
            </a:prstGeom>
            <a:solidFill>
              <a:srgbClr val="CCFFCC"/>
            </a:solidFill>
            <a:ln w="9525">
              <a:solidFill>
                <a:srgbClr val="000000"/>
              </a:solidFill>
              <a:miter lim="800000"/>
              <a:headEnd/>
              <a:tailEnd/>
            </a:ln>
          </p:spPr>
          <p:txBody>
            <a:bodyPr wrap="none" anchor="ctr"/>
            <a:lstStyle/>
            <a:p>
              <a:pPr algn="ctr"/>
              <a:r>
                <a:rPr lang="en-US" dirty="0">
                  <a:solidFill>
                    <a:srgbClr val="000000"/>
                  </a:solidFill>
                  <a:latin typeface="Calibri" panose="020F0502020204030204" pitchFamily="34" charset="0"/>
                  <a:cs typeface="Calibri" panose="020F0502020204030204" pitchFamily="34" charset="0"/>
                </a:rPr>
                <a:t>Nonlinear</a:t>
              </a:r>
            </a:p>
          </p:txBody>
        </p:sp>
        <p:sp>
          <p:nvSpPr>
            <p:cNvPr id="146" name="AutoShape 11">
              <a:extLst>
                <a:ext uri="{FF2B5EF4-FFF2-40B4-BE49-F238E27FC236}">
                  <a16:creationId xmlns:a16="http://schemas.microsoft.com/office/drawing/2014/main" id="{72398298-9FA7-4A1C-B18B-6DE995E26987}"/>
                </a:ext>
              </a:extLst>
            </p:cNvPr>
            <p:cNvSpPr>
              <a:spLocks noChangeArrowheads="1"/>
            </p:cNvSpPr>
            <p:nvPr/>
          </p:nvSpPr>
          <p:spPr bwMode="auto">
            <a:xfrm>
              <a:off x="457200" y="3592532"/>
              <a:ext cx="1600200" cy="328613"/>
            </a:xfrm>
            <a:prstGeom prst="flowChartProcess">
              <a:avLst/>
            </a:prstGeom>
            <a:solidFill>
              <a:srgbClr val="CCFFCC"/>
            </a:solidFill>
            <a:ln w="9525">
              <a:solidFill>
                <a:srgbClr val="000000"/>
              </a:solidFill>
              <a:miter lim="800000"/>
              <a:headEnd/>
              <a:tailEnd/>
            </a:ln>
          </p:spPr>
          <p:txBody>
            <a:bodyPr wrap="none" anchor="ctr"/>
            <a:lstStyle/>
            <a:p>
              <a:pPr algn="ctr"/>
              <a:r>
                <a:rPr lang="en-US" dirty="0">
                  <a:solidFill>
                    <a:srgbClr val="000000"/>
                  </a:solidFill>
                  <a:latin typeface="Calibri" panose="020F0502020204030204" pitchFamily="34" charset="0"/>
                  <a:cs typeface="Calibri" panose="020F0502020204030204" pitchFamily="34" charset="0"/>
                </a:rPr>
                <a:t>Transient</a:t>
              </a:r>
            </a:p>
          </p:txBody>
        </p:sp>
        <p:sp>
          <p:nvSpPr>
            <p:cNvPr id="147" name="Rectangle 15">
              <a:extLst>
                <a:ext uri="{FF2B5EF4-FFF2-40B4-BE49-F238E27FC236}">
                  <a16:creationId xmlns:a16="http://schemas.microsoft.com/office/drawing/2014/main" id="{7778592D-8EB3-4FE3-B7E7-7E17FA4F1A27}"/>
                </a:ext>
              </a:extLst>
            </p:cNvPr>
            <p:cNvSpPr>
              <a:spLocks noChangeArrowheads="1"/>
            </p:cNvSpPr>
            <p:nvPr/>
          </p:nvSpPr>
          <p:spPr bwMode="auto">
            <a:xfrm>
              <a:off x="381000" y="2906732"/>
              <a:ext cx="1752600" cy="1143000"/>
            </a:xfrm>
            <a:prstGeom prst="rect">
              <a:avLst/>
            </a:prstGeom>
            <a:noFill/>
            <a:ln w="9525">
              <a:solidFill>
                <a:srgbClr val="000000"/>
              </a:solidFill>
              <a:miter lim="800000"/>
              <a:headEnd/>
              <a:tailEnd/>
            </a:ln>
          </p:spPr>
          <p:txBody>
            <a:bodyPr wrap="none" anchor="ctr"/>
            <a:lstStyle/>
            <a:p>
              <a:endParaRPr lang="en-US"/>
            </a:p>
          </p:txBody>
        </p:sp>
        <p:sp>
          <p:nvSpPr>
            <p:cNvPr id="148" name="AutoShape 17">
              <a:extLst>
                <a:ext uri="{FF2B5EF4-FFF2-40B4-BE49-F238E27FC236}">
                  <a16:creationId xmlns:a16="http://schemas.microsoft.com/office/drawing/2014/main" id="{C9370515-984F-427F-99B2-29BC9A20EBD4}"/>
                </a:ext>
              </a:extLst>
            </p:cNvPr>
            <p:cNvSpPr>
              <a:spLocks noChangeArrowheads="1"/>
            </p:cNvSpPr>
            <p:nvPr/>
          </p:nvSpPr>
          <p:spPr bwMode="auto">
            <a:xfrm>
              <a:off x="533400" y="1458932"/>
              <a:ext cx="1447800" cy="304800"/>
            </a:xfrm>
            <a:prstGeom prst="flowChartProcess">
              <a:avLst/>
            </a:prstGeom>
            <a:solidFill>
              <a:srgbClr val="CCFFCC"/>
            </a:solidFill>
            <a:ln w="9525">
              <a:solidFill>
                <a:srgbClr val="000000"/>
              </a:solidFill>
              <a:miter lim="800000"/>
              <a:headEnd/>
              <a:tailEnd/>
            </a:ln>
          </p:spPr>
          <p:txBody>
            <a:bodyPr wrap="none" anchor="ctr"/>
            <a:lstStyle/>
            <a:p>
              <a:pPr algn="ctr"/>
              <a:r>
                <a:rPr lang="en-US" dirty="0">
                  <a:solidFill>
                    <a:srgbClr val="000000"/>
                  </a:solidFill>
                  <a:latin typeface="Calibri" panose="020F0502020204030204" pitchFamily="34" charset="0"/>
                  <a:cs typeface="Calibri" panose="020F0502020204030204" pitchFamily="34" charset="0"/>
                </a:rPr>
                <a:t>Optimization</a:t>
              </a:r>
            </a:p>
          </p:txBody>
        </p:sp>
        <p:sp>
          <p:nvSpPr>
            <p:cNvPr id="149" name="AutoShape 18">
              <a:extLst>
                <a:ext uri="{FF2B5EF4-FFF2-40B4-BE49-F238E27FC236}">
                  <a16:creationId xmlns:a16="http://schemas.microsoft.com/office/drawing/2014/main" id="{FAD42FA3-8910-4E22-97F6-D33972783931}"/>
                </a:ext>
              </a:extLst>
            </p:cNvPr>
            <p:cNvSpPr>
              <a:spLocks noChangeArrowheads="1"/>
            </p:cNvSpPr>
            <p:nvPr/>
          </p:nvSpPr>
          <p:spPr bwMode="auto">
            <a:xfrm>
              <a:off x="533400" y="1763732"/>
              <a:ext cx="1447800" cy="304800"/>
            </a:xfrm>
            <a:prstGeom prst="flowChartProcess">
              <a:avLst/>
            </a:prstGeom>
            <a:solidFill>
              <a:srgbClr val="CCFFCC"/>
            </a:solidFill>
            <a:ln w="9525">
              <a:solidFill>
                <a:srgbClr val="000000"/>
              </a:solidFill>
              <a:miter lim="800000"/>
              <a:headEnd/>
              <a:tailEnd/>
            </a:ln>
          </p:spPr>
          <p:txBody>
            <a:bodyPr wrap="none" anchor="ctr"/>
            <a:lstStyle/>
            <a:p>
              <a:pPr algn="ctr"/>
              <a:r>
                <a:rPr lang="en-US" dirty="0">
                  <a:solidFill>
                    <a:srgbClr val="000000"/>
                  </a:solidFill>
                  <a:latin typeface="Calibri" panose="020F0502020204030204" pitchFamily="34" charset="0"/>
                  <a:cs typeface="Calibri" panose="020F0502020204030204" pitchFamily="34" charset="0"/>
                </a:rPr>
                <a:t>UQ</a:t>
              </a:r>
            </a:p>
          </p:txBody>
        </p:sp>
        <p:cxnSp>
          <p:nvCxnSpPr>
            <p:cNvPr id="150" name="AutoShape 21">
              <a:extLst>
                <a:ext uri="{FF2B5EF4-FFF2-40B4-BE49-F238E27FC236}">
                  <a16:creationId xmlns:a16="http://schemas.microsoft.com/office/drawing/2014/main" id="{7D6EB123-F3C5-4660-B130-5B33F61BBD9F}"/>
                </a:ext>
              </a:extLst>
            </p:cNvPr>
            <p:cNvCxnSpPr>
              <a:cxnSpLocks noChangeShapeType="1"/>
              <a:stCxn id="147" idx="0"/>
              <a:endCxn id="166" idx="2"/>
            </p:cNvCxnSpPr>
            <p:nvPr/>
          </p:nvCxnSpPr>
          <p:spPr bwMode="auto">
            <a:xfrm flipV="1">
              <a:off x="1257300" y="2768064"/>
              <a:ext cx="0" cy="138668"/>
            </a:xfrm>
            <a:prstGeom prst="straightConnector1">
              <a:avLst/>
            </a:prstGeom>
            <a:noFill/>
            <a:ln w="12700">
              <a:solidFill>
                <a:srgbClr val="000000"/>
              </a:solidFill>
              <a:round/>
              <a:headEnd type="diamond" w="med" len="med"/>
              <a:tailEnd type="diamond" w="med" len="med"/>
            </a:ln>
          </p:spPr>
        </p:cxnSp>
        <p:cxnSp>
          <p:nvCxnSpPr>
            <p:cNvPr id="151" name="AutoShape 22">
              <a:extLst>
                <a:ext uri="{FF2B5EF4-FFF2-40B4-BE49-F238E27FC236}">
                  <a16:creationId xmlns:a16="http://schemas.microsoft.com/office/drawing/2014/main" id="{4E5F27CA-F382-496B-8E56-10EC68039C63}"/>
                </a:ext>
              </a:extLst>
            </p:cNvPr>
            <p:cNvCxnSpPr>
              <a:cxnSpLocks noChangeShapeType="1"/>
              <a:stCxn id="72" idx="0"/>
              <a:endCxn id="168" idx="2"/>
            </p:cNvCxnSpPr>
            <p:nvPr/>
          </p:nvCxnSpPr>
          <p:spPr bwMode="auto">
            <a:xfrm flipV="1">
              <a:off x="1257300" y="4610731"/>
              <a:ext cx="0" cy="201001"/>
            </a:xfrm>
            <a:prstGeom prst="straightConnector1">
              <a:avLst/>
            </a:prstGeom>
            <a:noFill/>
            <a:ln w="12700">
              <a:solidFill>
                <a:srgbClr val="000000"/>
              </a:solidFill>
              <a:round/>
              <a:headEnd type="diamond" w="med" len="med"/>
              <a:tailEnd type="diamond" w="med" len="med"/>
            </a:ln>
          </p:spPr>
        </p:cxnSp>
        <p:sp>
          <p:nvSpPr>
            <p:cNvPr id="152" name="AutoShape 23">
              <a:extLst>
                <a:ext uri="{FF2B5EF4-FFF2-40B4-BE49-F238E27FC236}">
                  <a16:creationId xmlns:a16="http://schemas.microsoft.com/office/drawing/2014/main" id="{BFBF78F1-CCA8-4436-9175-B19D5108560A}"/>
                </a:ext>
              </a:extLst>
            </p:cNvPr>
            <p:cNvSpPr>
              <a:spLocks noChangeArrowheads="1"/>
            </p:cNvSpPr>
            <p:nvPr/>
          </p:nvSpPr>
          <p:spPr bwMode="auto">
            <a:xfrm>
              <a:off x="533400" y="5192732"/>
              <a:ext cx="1447800" cy="304800"/>
            </a:xfrm>
            <a:prstGeom prst="flowChartProcess">
              <a:avLst/>
            </a:prstGeom>
            <a:solidFill>
              <a:srgbClr val="CCFFCC"/>
            </a:solidFill>
            <a:ln w="9525">
              <a:solidFill>
                <a:srgbClr val="000000"/>
              </a:solidFill>
              <a:miter lim="800000"/>
              <a:headEnd/>
              <a:tailEnd/>
            </a:ln>
          </p:spPr>
          <p:txBody>
            <a:bodyPr wrap="none" anchor="ctr"/>
            <a:lstStyle/>
            <a:p>
              <a:pPr algn="ctr"/>
              <a:r>
                <a:rPr lang="en-US" dirty="0">
                  <a:solidFill>
                    <a:srgbClr val="000000"/>
                  </a:solidFill>
                  <a:latin typeface="Calibri" panose="020F0502020204030204" pitchFamily="34" charset="0"/>
                  <a:cs typeface="Calibri" panose="020F0502020204030204" pitchFamily="34" charset="0"/>
                </a:rPr>
                <a:t>Iterative</a:t>
              </a:r>
            </a:p>
          </p:txBody>
        </p:sp>
        <p:sp>
          <p:nvSpPr>
            <p:cNvPr id="153" name="AutoShape 29">
              <a:extLst>
                <a:ext uri="{FF2B5EF4-FFF2-40B4-BE49-F238E27FC236}">
                  <a16:creationId xmlns:a16="http://schemas.microsoft.com/office/drawing/2014/main" id="{FA556B35-6CC5-4F10-9AF5-087DC0106EE5}"/>
                </a:ext>
              </a:extLst>
            </p:cNvPr>
            <p:cNvSpPr>
              <a:spLocks noChangeArrowheads="1"/>
            </p:cNvSpPr>
            <p:nvPr/>
          </p:nvSpPr>
          <p:spPr bwMode="auto">
            <a:xfrm>
              <a:off x="533400" y="5494145"/>
              <a:ext cx="1447800" cy="304800"/>
            </a:xfrm>
            <a:prstGeom prst="flowChartProcess">
              <a:avLst/>
            </a:prstGeom>
            <a:solidFill>
              <a:srgbClr val="CCFFCC"/>
            </a:solidFill>
            <a:ln w="9525">
              <a:solidFill>
                <a:srgbClr val="000000"/>
              </a:solidFill>
              <a:miter lim="800000"/>
              <a:headEnd/>
              <a:tailEnd/>
            </a:ln>
          </p:spPr>
          <p:txBody>
            <a:bodyPr wrap="none" anchor="ctr"/>
            <a:lstStyle/>
            <a:p>
              <a:pPr algn="ctr"/>
              <a:r>
                <a:rPr lang="en-US" dirty="0">
                  <a:solidFill>
                    <a:srgbClr val="000000"/>
                  </a:solidFill>
                  <a:latin typeface="Calibri" panose="020F0502020204030204" pitchFamily="34" charset="0"/>
                  <a:cs typeface="Calibri" panose="020F0502020204030204" pitchFamily="34" charset="0"/>
                </a:rPr>
                <a:t>Direct</a:t>
              </a:r>
            </a:p>
          </p:txBody>
        </p:sp>
        <p:sp>
          <p:nvSpPr>
            <p:cNvPr id="154" name="AutoShape 30">
              <a:extLst>
                <a:ext uri="{FF2B5EF4-FFF2-40B4-BE49-F238E27FC236}">
                  <a16:creationId xmlns:a16="http://schemas.microsoft.com/office/drawing/2014/main" id="{884756DA-4756-405D-8BF8-F28ECC92397B}"/>
                </a:ext>
              </a:extLst>
            </p:cNvPr>
            <p:cNvSpPr>
              <a:spLocks noChangeArrowheads="1"/>
            </p:cNvSpPr>
            <p:nvPr/>
          </p:nvSpPr>
          <p:spPr bwMode="auto">
            <a:xfrm>
              <a:off x="6908800" y="1179532"/>
              <a:ext cx="1828800" cy="1905000"/>
            </a:xfrm>
            <a:prstGeom prst="flowChartProcess">
              <a:avLst/>
            </a:prstGeom>
            <a:noFill/>
            <a:ln w="9525">
              <a:solidFill>
                <a:srgbClr val="000000"/>
              </a:solidFill>
              <a:miter lim="800000"/>
              <a:headEnd/>
              <a:tailEnd/>
            </a:ln>
          </p:spPr>
          <p:txBody>
            <a:bodyPr wrap="none" anchor="ctr"/>
            <a:lstStyle/>
            <a:p>
              <a:pPr algn="ctr"/>
              <a:r>
                <a:rPr lang="en-US" dirty="0">
                  <a:latin typeface="Calibri" panose="020F0502020204030204" pitchFamily="34" charset="0"/>
                  <a:cs typeface="Calibri" panose="020F0502020204030204" pitchFamily="34" charset="0"/>
                </a:rPr>
                <a:t>Mesh Tools</a:t>
              </a:r>
            </a:p>
            <a:p>
              <a:pPr algn="ctr"/>
              <a:endParaRPr lang="en-US" sz="1200" dirty="0">
                <a:latin typeface="Calibri" panose="020F0502020204030204" pitchFamily="34" charset="0"/>
                <a:cs typeface="Calibri" panose="020F0502020204030204" pitchFamily="34" charset="0"/>
              </a:endParaRPr>
            </a:p>
            <a:p>
              <a:pPr algn="ctr"/>
              <a:endParaRPr lang="en-US" dirty="0">
                <a:latin typeface="Calibri" panose="020F0502020204030204" pitchFamily="34" charset="0"/>
                <a:cs typeface="Calibri" panose="020F0502020204030204" pitchFamily="34" charset="0"/>
              </a:endParaRPr>
            </a:p>
            <a:p>
              <a:pPr algn="ctr"/>
              <a:endParaRPr lang="en-US" dirty="0">
                <a:latin typeface="Calibri" panose="020F0502020204030204" pitchFamily="34" charset="0"/>
                <a:cs typeface="Calibri" panose="020F0502020204030204" pitchFamily="34" charset="0"/>
              </a:endParaRPr>
            </a:p>
            <a:p>
              <a:pPr algn="ctr"/>
              <a:endParaRPr lang="en-US" dirty="0">
                <a:latin typeface="Calibri" panose="020F0502020204030204" pitchFamily="34" charset="0"/>
                <a:cs typeface="Calibri" panose="020F0502020204030204" pitchFamily="34" charset="0"/>
              </a:endParaRPr>
            </a:p>
            <a:p>
              <a:pPr algn="ctr"/>
              <a:endParaRPr lang="en-US" dirty="0">
                <a:latin typeface="Calibri" panose="020F0502020204030204" pitchFamily="34" charset="0"/>
                <a:cs typeface="Calibri" panose="020F0502020204030204" pitchFamily="34" charset="0"/>
              </a:endParaRPr>
            </a:p>
            <a:p>
              <a:pPr algn="ctr"/>
              <a:endParaRPr lang="en-US" dirty="0">
                <a:latin typeface="Calibri" panose="020F0502020204030204" pitchFamily="34" charset="0"/>
                <a:cs typeface="Calibri" panose="020F0502020204030204" pitchFamily="34" charset="0"/>
              </a:endParaRPr>
            </a:p>
          </p:txBody>
        </p:sp>
        <p:sp>
          <p:nvSpPr>
            <p:cNvPr id="155" name="AutoShape 31">
              <a:extLst>
                <a:ext uri="{FF2B5EF4-FFF2-40B4-BE49-F238E27FC236}">
                  <a16:creationId xmlns:a16="http://schemas.microsoft.com/office/drawing/2014/main" id="{2CE90CBB-585F-4305-AA32-B0E506B8498B}"/>
                </a:ext>
              </a:extLst>
            </p:cNvPr>
            <p:cNvSpPr>
              <a:spLocks noChangeArrowheads="1"/>
            </p:cNvSpPr>
            <p:nvPr/>
          </p:nvSpPr>
          <p:spPr bwMode="auto">
            <a:xfrm>
              <a:off x="6985000" y="2170132"/>
              <a:ext cx="1670050" cy="381000"/>
            </a:xfrm>
            <a:prstGeom prst="flowChartProcess">
              <a:avLst/>
            </a:prstGeom>
            <a:solidFill>
              <a:srgbClr val="CCFFCC"/>
            </a:solidFill>
            <a:ln w="9525">
              <a:solidFill>
                <a:srgbClr val="000000"/>
              </a:solidFill>
              <a:miter lim="800000"/>
              <a:headEnd/>
              <a:tailEnd/>
            </a:ln>
          </p:spPr>
          <p:txBody>
            <a:bodyPr wrap="none" anchor="ctr"/>
            <a:lstStyle/>
            <a:p>
              <a:pPr algn="ctr"/>
              <a:r>
                <a:rPr lang="en-US" dirty="0">
                  <a:solidFill>
                    <a:srgbClr val="000000"/>
                  </a:solidFill>
                  <a:latin typeface="Calibri" panose="020F0502020204030204" pitchFamily="34" charset="0"/>
                  <a:cs typeface="Calibri" panose="020F0502020204030204" pitchFamily="34" charset="0"/>
                </a:rPr>
                <a:t>Mesh I/O</a:t>
              </a:r>
            </a:p>
          </p:txBody>
        </p:sp>
        <p:sp>
          <p:nvSpPr>
            <p:cNvPr id="156" name="AutoShape 33">
              <a:extLst>
                <a:ext uri="{FF2B5EF4-FFF2-40B4-BE49-F238E27FC236}">
                  <a16:creationId xmlns:a16="http://schemas.microsoft.com/office/drawing/2014/main" id="{DBA6DAE5-2604-4629-981D-3238A67F4248}"/>
                </a:ext>
              </a:extLst>
            </p:cNvPr>
            <p:cNvSpPr>
              <a:spLocks noChangeArrowheads="1"/>
            </p:cNvSpPr>
            <p:nvPr/>
          </p:nvSpPr>
          <p:spPr bwMode="auto">
            <a:xfrm>
              <a:off x="6985000" y="1560532"/>
              <a:ext cx="1670050" cy="609600"/>
            </a:xfrm>
            <a:prstGeom prst="flowChartProcess">
              <a:avLst/>
            </a:prstGeom>
            <a:solidFill>
              <a:srgbClr val="CCFFCC"/>
            </a:solidFill>
            <a:ln w="9525">
              <a:solidFill>
                <a:srgbClr val="000000"/>
              </a:solidFill>
              <a:miter lim="800000"/>
              <a:headEnd/>
              <a:tailEnd/>
            </a:ln>
          </p:spPr>
          <p:txBody>
            <a:bodyPr wrap="none" anchor="ctr"/>
            <a:lstStyle/>
            <a:p>
              <a:pPr algn="ctr"/>
              <a:r>
                <a:rPr lang="en-US" b="1" dirty="0">
                  <a:solidFill>
                    <a:srgbClr val="000000"/>
                  </a:solidFill>
                  <a:latin typeface="Calibri" panose="020F0502020204030204" pitchFamily="34" charset="0"/>
                  <a:cs typeface="Calibri" panose="020F0502020204030204" pitchFamily="34" charset="0"/>
                </a:rPr>
                <a:t>Mesh Database</a:t>
              </a:r>
            </a:p>
            <a:p>
              <a:pPr algn="ctr"/>
              <a:endParaRPr lang="en-US" b="1" dirty="0">
                <a:solidFill>
                  <a:srgbClr val="000000"/>
                </a:solidFill>
                <a:latin typeface="Calibri" panose="020F0502020204030204" pitchFamily="34" charset="0"/>
                <a:cs typeface="Calibri" panose="020F0502020204030204" pitchFamily="34" charset="0"/>
              </a:endParaRPr>
            </a:p>
          </p:txBody>
        </p:sp>
        <p:sp>
          <p:nvSpPr>
            <p:cNvPr id="157" name="Rectangle 35">
              <a:extLst>
                <a:ext uri="{FF2B5EF4-FFF2-40B4-BE49-F238E27FC236}">
                  <a16:creationId xmlns:a16="http://schemas.microsoft.com/office/drawing/2014/main" id="{0B22F0A9-4C0F-4AF1-8096-E81739DABE4C}"/>
                </a:ext>
              </a:extLst>
            </p:cNvPr>
            <p:cNvSpPr>
              <a:spLocks noChangeArrowheads="1"/>
            </p:cNvSpPr>
            <p:nvPr/>
          </p:nvSpPr>
          <p:spPr bwMode="auto">
            <a:xfrm>
              <a:off x="7108825" y="1966932"/>
              <a:ext cx="333375" cy="134938"/>
            </a:xfrm>
            <a:prstGeom prst="rect">
              <a:avLst/>
            </a:prstGeom>
            <a:solidFill>
              <a:schemeClr val="bg2"/>
            </a:solidFill>
            <a:ln w="9525">
              <a:solidFill>
                <a:srgbClr val="000000"/>
              </a:solidFill>
              <a:miter lim="800000"/>
              <a:headEnd/>
              <a:tailEnd/>
            </a:ln>
          </p:spPr>
          <p:txBody>
            <a:bodyPr wrap="none" anchor="ctr"/>
            <a:lstStyle/>
            <a:p>
              <a:endParaRPr lang="en-US"/>
            </a:p>
          </p:txBody>
        </p:sp>
        <p:sp>
          <p:nvSpPr>
            <p:cNvPr id="158" name="AutoShape 36">
              <a:extLst>
                <a:ext uri="{FF2B5EF4-FFF2-40B4-BE49-F238E27FC236}">
                  <a16:creationId xmlns:a16="http://schemas.microsoft.com/office/drawing/2014/main" id="{CE4311B8-F118-4383-87AF-CC6E0916D40E}"/>
                </a:ext>
              </a:extLst>
            </p:cNvPr>
            <p:cNvSpPr>
              <a:spLocks noChangeArrowheads="1"/>
            </p:cNvSpPr>
            <p:nvPr/>
          </p:nvSpPr>
          <p:spPr bwMode="auto">
            <a:xfrm>
              <a:off x="8153400" y="1898670"/>
              <a:ext cx="417513" cy="203200"/>
            </a:xfrm>
            <a:prstGeom prst="cube">
              <a:avLst>
                <a:gd name="adj" fmla="val 41667"/>
              </a:avLst>
            </a:prstGeom>
            <a:solidFill>
              <a:schemeClr val="bg1">
                <a:lumMod val="85000"/>
              </a:schemeClr>
            </a:solidFill>
            <a:ln w="9525">
              <a:solidFill>
                <a:srgbClr val="000000"/>
              </a:solidFill>
              <a:miter lim="800000"/>
              <a:headEnd/>
              <a:tailEnd/>
            </a:ln>
          </p:spPr>
          <p:txBody>
            <a:bodyPr wrap="none" anchor="ctr"/>
            <a:lstStyle/>
            <a:p>
              <a:endParaRPr lang="en-US"/>
            </a:p>
          </p:txBody>
        </p:sp>
        <p:cxnSp>
          <p:nvCxnSpPr>
            <p:cNvPr id="159" name="AutoShape 37">
              <a:extLst>
                <a:ext uri="{FF2B5EF4-FFF2-40B4-BE49-F238E27FC236}">
                  <a16:creationId xmlns:a16="http://schemas.microsoft.com/office/drawing/2014/main" id="{6F7DDFA3-3C9F-4F75-8C22-E79988B54880}"/>
                </a:ext>
              </a:extLst>
            </p:cNvPr>
            <p:cNvCxnSpPr>
              <a:cxnSpLocks noChangeShapeType="1"/>
              <a:stCxn id="160" idx="1"/>
              <a:endCxn id="70" idx="0"/>
            </p:cNvCxnSpPr>
            <p:nvPr/>
          </p:nvCxnSpPr>
          <p:spPr bwMode="auto">
            <a:xfrm rot="10800000" flipV="1">
              <a:off x="4489451" y="2133990"/>
              <a:ext cx="273049" cy="885209"/>
            </a:xfrm>
            <a:prstGeom prst="bentConnector2">
              <a:avLst/>
            </a:prstGeom>
            <a:noFill/>
            <a:ln w="12700">
              <a:solidFill>
                <a:srgbClr val="000000"/>
              </a:solidFill>
              <a:miter lim="800000"/>
              <a:headEnd type="diamond" w="med" len="med"/>
              <a:tailEnd type="diamond" w="med" len="med"/>
            </a:ln>
          </p:spPr>
        </p:cxnSp>
        <p:sp>
          <p:nvSpPr>
            <p:cNvPr id="160" name="Text Box 38">
              <a:extLst>
                <a:ext uri="{FF2B5EF4-FFF2-40B4-BE49-F238E27FC236}">
                  <a16:creationId xmlns:a16="http://schemas.microsoft.com/office/drawing/2014/main" id="{FD3FAC04-DEAE-4F7F-9F47-C4A3F3282432}"/>
                </a:ext>
              </a:extLst>
            </p:cNvPr>
            <p:cNvSpPr txBox="1">
              <a:spLocks noChangeArrowheads="1"/>
            </p:cNvSpPr>
            <p:nvPr/>
          </p:nvSpPr>
          <p:spPr bwMode="auto">
            <a:xfrm>
              <a:off x="4762499" y="1810825"/>
              <a:ext cx="1600200" cy="646331"/>
            </a:xfrm>
            <a:prstGeom prst="rect">
              <a:avLst/>
            </a:prstGeom>
            <a:solidFill>
              <a:schemeClr val="bg1"/>
            </a:solidFill>
            <a:ln w="19050">
              <a:solidFill>
                <a:srgbClr val="0000FF"/>
              </a:solidFill>
              <a:miter lim="800000"/>
              <a:headEnd/>
              <a:tailEnd/>
            </a:ln>
          </p:spPr>
          <p:txBody>
            <a:bodyPr>
              <a:spAutoFit/>
            </a:bodyPr>
            <a:lstStyle/>
            <a:p>
              <a:pPr algn="ctr"/>
              <a:r>
                <a:rPr lang="en-US" b="1" dirty="0">
                  <a:solidFill>
                    <a:srgbClr val="0000FF"/>
                  </a:solidFill>
                  <a:latin typeface="Calibri" panose="020F0502020204030204" pitchFamily="34" charset="0"/>
                  <a:cs typeface="Calibri" panose="020F0502020204030204" pitchFamily="34" charset="0"/>
                </a:rPr>
                <a:t>Global</a:t>
              </a:r>
            </a:p>
            <a:p>
              <a:pPr algn="ctr"/>
              <a:r>
                <a:rPr lang="en-US" b="1" dirty="0">
                  <a:solidFill>
                    <a:srgbClr val="0000FF"/>
                  </a:solidFill>
                  <a:latin typeface="Calibri" panose="020F0502020204030204" pitchFamily="34" charset="0"/>
                  <a:cs typeface="Calibri" panose="020F0502020204030204" pitchFamily="34" charset="0"/>
                </a:rPr>
                <a:t>Discretization</a:t>
              </a:r>
            </a:p>
          </p:txBody>
        </p:sp>
        <p:sp>
          <p:nvSpPr>
            <p:cNvPr id="161" name="Text Box 43">
              <a:extLst>
                <a:ext uri="{FF2B5EF4-FFF2-40B4-BE49-F238E27FC236}">
                  <a16:creationId xmlns:a16="http://schemas.microsoft.com/office/drawing/2014/main" id="{A0D514B1-A454-4083-80C4-092F2D14D15F}"/>
                </a:ext>
              </a:extLst>
            </p:cNvPr>
            <p:cNvSpPr txBox="1">
              <a:spLocks noChangeArrowheads="1"/>
            </p:cNvSpPr>
            <p:nvPr/>
          </p:nvSpPr>
          <p:spPr bwMode="auto">
            <a:xfrm>
              <a:off x="2560320" y="3879909"/>
              <a:ext cx="1905000" cy="369332"/>
            </a:xfrm>
            <a:prstGeom prst="rect">
              <a:avLst/>
            </a:prstGeom>
            <a:solidFill>
              <a:schemeClr val="bg1"/>
            </a:solidFill>
            <a:ln w="19050">
              <a:solidFill>
                <a:srgbClr val="0000FF"/>
              </a:solidFill>
              <a:miter lim="800000"/>
              <a:headEnd/>
              <a:tailEnd/>
            </a:ln>
          </p:spPr>
          <p:txBody>
            <a:bodyPr>
              <a:spAutoFit/>
            </a:bodyPr>
            <a:lstStyle/>
            <a:p>
              <a:pPr algn="ctr"/>
              <a:r>
                <a:rPr lang="en-US" dirty="0">
                  <a:solidFill>
                    <a:srgbClr val="0000FF"/>
                  </a:solidFill>
                  <a:latin typeface="Calibri" panose="020F0502020204030204" pitchFamily="34" charset="0"/>
                  <a:cs typeface="Calibri" panose="020F0502020204030204" pitchFamily="34" charset="0"/>
                </a:rPr>
                <a:t>Evaluation Engine</a:t>
              </a:r>
            </a:p>
          </p:txBody>
        </p:sp>
        <p:sp>
          <p:nvSpPr>
            <p:cNvPr id="162" name="Rectangle 49">
              <a:extLst>
                <a:ext uri="{FF2B5EF4-FFF2-40B4-BE49-F238E27FC236}">
                  <a16:creationId xmlns:a16="http://schemas.microsoft.com/office/drawing/2014/main" id="{9EDF634D-4521-48F9-BA20-6679FE876806}"/>
                </a:ext>
              </a:extLst>
            </p:cNvPr>
            <p:cNvSpPr>
              <a:spLocks noChangeArrowheads="1"/>
            </p:cNvSpPr>
            <p:nvPr/>
          </p:nvSpPr>
          <p:spPr bwMode="auto">
            <a:xfrm>
              <a:off x="5419615" y="4583132"/>
              <a:ext cx="304800" cy="304800"/>
            </a:xfrm>
            <a:prstGeom prst="rect">
              <a:avLst/>
            </a:prstGeom>
            <a:noFill/>
            <a:ln w="9525">
              <a:noFill/>
              <a:miter lim="800000"/>
              <a:headEnd/>
              <a:tailEnd/>
            </a:ln>
          </p:spPr>
          <p:txBody>
            <a:bodyPr wrap="none" anchor="ctr"/>
            <a:lstStyle/>
            <a:p>
              <a:endParaRPr lang="en-US"/>
            </a:p>
          </p:txBody>
        </p:sp>
        <p:sp>
          <p:nvSpPr>
            <p:cNvPr id="163" name="Rectangle 50">
              <a:extLst>
                <a:ext uri="{FF2B5EF4-FFF2-40B4-BE49-F238E27FC236}">
                  <a16:creationId xmlns:a16="http://schemas.microsoft.com/office/drawing/2014/main" id="{AF70EAD6-B3A3-42A2-AF18-448F29C23E51}"/>
                </a:ext>
              </a:extLst>
            </p:cNvPr>
            <p:cNvSpPr>
              <a:spLocks noChangeArrowheads="1"/>
            </p:cNvSpPr>
            <p:nvPr/>
          </p:nvSpPr>
          <p:spPr bwMode="auto">
            <a:xfrm>
              <a:off x="5419615" y="4811732"/>
              <a:ext cx="304800" cy="304800"/>
            </a:xfrm>
            <a:prstGeom prst="rect">
              <a:avLst/>
            </a:prstGeom>
            <a:noFill/>
            <a:ln w="9525">
              <a:noFill/>
              <a:miter lim="800000"/>
              <a:headEnd/>
              <a:tailEnd/>
            </a:ln>
          </p:spPr>
          <p:txBody>
            <a:bodyPr wrap="none" anchor="ctr"/>
            <a:lstStyle/>
            <a:p>
              <a:endParaRPr lang="en-US"/>
            </a:p>
          </p:txBody>
        </p:sp>
        <p:sp>
          <p:nvSpPr>
            <p:cNvPr id="164" name="Rectangle 52">
              <a:extLst>
                <a:ext uri="{FF2B5EF4-FFF2-40B4-BE49-F238E27FC236}">
                  <a16:creationId xmlns:a16="http://schemas.microsoft.com/office/drawing/2014/main" id="{5F6E6759-58B8-4E25-A608-C643EFFAE90F}"/>
                </a:ext>
              </a:extLst>
            </p:cNvPr>
            <p:cNvSpPr>
              <a:spLocks noChangeArrowheads="1"/>
            </p:cNvSpPr>
            <p:nvPr/>
          </p:nvSpPr>
          <p:spPr bwMode="auto">
            <a:xfrm>
              <a:off x="1066800" y="1458932"/>
              <a:ext cx="228600" cy="76200"/>
            </a:xfrm>
            <a:prstGeom prst="rect">
              <a:avLst/>
            </a:prstGeom>
            <a:noFill/>
            <a:ln w="9525">
              <a:noFill/>
              <a:miter lim="800000"/>
              <a:headEnd/>
              <a:tailEnd/>
            </a:ln>
          </p:spPr>
          <p:txBody>
            <a:bodyPr wrap="none" anchor="ctr"/>
            <a:lstStyle/>
            <a:p>
              <a:endParaRPr lang="en-US"/>
            </a:p>
          </p:txBody>
        </p:sp>
        <p:sp>
          <p:nvSpPr>
            <p:cNvPr id="165" name="Rectangle 53">
              <a:extLst>
                <a:ext uri="{FF2B5EF4-FFF2-40B4-BE49-F238E27FC236}">
                  <a16:creationId xmlns:a16="http://schemas.microsoft.com/office/drawing/2014/main" id="{E194AE26-A9A0-47DE-8592-7856D57DA322}"/>
                </a:ext>
              </a:extLst>
            </p:cNvPr>
            <p:cNvSpPr>
              <a:spLocks noChangeArrowheads="1"/>
            </p:cNvSpPr>
            <p:nvPr/>
          </p:nvSpPr>
          <p:spPr bwMode="auto">
            <a:xfrm>
              <a:off x="609600" y="1611332"/>
              <a:ext cx="228600" cy="76200"/>
            </a:xfrm>
            <a:prstGeom prst="rect">
              <a:avLst/>
            </a:prstGeom>
            <a:noFill/>
            <a:ln w="9525">
              <a:noFill/>
              <a:miter lim="800000"/>
              <a:headEnd/>
              <a:tailEnd/>
            </a:ln>
          </p:spPr>
          <p:txBody>
            <a:bodyPr wrap="none" anchor="ctr"/>
            <a:lstStyle/>
            <a:p>
              <a:endParaRPr lang="en-US"/>
            </a:p>
          </p:txBody>
        </p:sp>
        <p:sp>
          <p:nvSpPr>
            <p:cNvPr id="166" name="Text Box 55">
              <a:extLst>
                <a:ext uri="{FF2B5EF4-FFF2-40B4-BE49-F238E27FC236}">
                  <a16:creationId xmlns:a16="http://schemas.microsoft.com/office/drawing/2014/main" id="{E8767496-10ED-485B-9F71-837E85409E39}"/>
                </a:ext>
              </a:extLst>
            </p:cNvPr>
            <p:cNvSpPr txBox="1">
              <a:spLocks noChangeArrowheads="1"/>
            </p:cNvSpPr>
            <p:nvPr/>
          </p:nvSpPr>
          <p:spPr bwMode="auto">
            <a:xfrm>
              <a:off x="533400" y="2398732"/>
              <a:ext cx="1447800" cy="369332"/>
            </a:xfrm>
            <a:prstGeom prst="rect">
              <a:avLst/>
            </a:prstGeom>
            <a:solidFill>
              <a:schemeClr val="bg1"/>
            </a:solidFill>
            <a:ln w="19050">
              <a:solidFill>
                <a:srgbClr val="0000FF"/>
              </a:solidFill>
              <a:miter lim="800000"/>
              <a:headEnd/>
              <a:tailEnd/>
            </a:ln>
          </p:spPr>
          <p:txBody>
            <a:bodyPr>
              <a:spAutoFit/>
            </a:bodyPr>
            <a:lstStyle/>
            <a:p>
              <a:pPr algn="ctr"/>
              <a:r>
                <a:rPr lang="en-US" dirty="0">
                  <a:solidFill>
                    <a:srgbClr val="0000FF"/>
                  </a:solidFill>
                  <a:latin typeface="Calibri" panose="020F0502020204030204" pitchFamily="34" charset="0"/>
                  <a:cs typeface="Calibri" panose="020F0502020204030204" pitchFamily="34" charset="0"/>
                </a:rPr>
                <a:t>Application</a:t>
              </a:r>
            </a:p>
          </p:txBody>
        </p:sp>
        <p:cxnSp>
          <p:nvCxnSpPr>
            <p:cNvPr id="167" name="AutoShape 56">
              <a:extLst>
                <a:ext uri="{FF2B5EF4-FFF2-40B4-BE49-F238E27FC236}">
                  <a16:creationId xmlns:a16="http://schemas.microsoft.com/office/drawing/2014/main" id="{5424F969-430B-4392-B650-A2384F098A6E}"/>
                </a:ext>
              </a:extLst>
            </p:cNvPr>
            <p:cNvCxnSpPr>
              <a:cxnSpLocks noChangeShapeType="1"/>
              <a:stCxn id="166" idx="0"/>
              <a:endCxn id="73" idx="2"/>
            </p:cNvCxnSpPr>
            <p:nvPr/>
          </p:nvCxnSpPr>
          <p:spPr bwMode="auto">
            <a:xfrm flipV="1">
              <a:off x="1257300" y="2144732"/>
              <a:ext cx="0" cy="254000"/>
            </a:xfrm>
            <a:prstGeom prst="straightConnector1">
              <a:avLst/>
            </a:prstGeom>
            <a:noFill/>
            <a:ln w="12700">
              <a:solidFill>
                <a:srgbClr val="000000"/>
              </a:solidFill>
              <a:round/>
              <a:headEnd type="diamond" w="med" len="med"/>
              <a:tailEnd type="diamond" w="med" len="med"/>
            </a:ln>
          </p:spPr>
        </p:cxnSp>
        <p:sp>
          <p:nvSpPr>
            <p:cNvPr id="168" name="Text Box 57">
              <a:extLst>
                <a:ext uri="{FF2B5EF4-FFF2-40B4-BE49-F238E27FC236}">
                  <a16:creationId xmlns:a16="http://schemas.microsoft.com/office/drawing/2014/main" id="{4E5D8DA7-81CB-4E7F-BCAA-1D82C4637329}"/>
                </a:ext>
              </a:extLst>
            </p:cNvPr>
            <p:cNvSpPr txBox="1">
              <a:spLocks noChangeArrowheads="1"/>
            </p:cNvSpPr>
            <p:nvPr/>
          </p:nvSpPr>
          <p:spPr bwMode="auto">
            <a:xfrm>
              <a:off x="533400" y="4278332"/>
              <a:ext cx="1447800" cy="332399"/>
            </a:xfrm>
            <a:prstGeom prst="rect">
              <a:avLst/>
            </a:prstGeom>
            <a:solidFill>
              <a:schemeClr val="bg1"/>
            </a:solidFill>
            <a:ln w="19050">
              <a:solidFill>
                <a:srgbClr val="0000FF"/>
              </a:solidFill>
              <a:miter lim="800000"/>
              <a:headEnd/>
              <a:tailEnd/>
            </a:ln>
          </p:spPr>
          <p:txBody>
            <a:bodyPr tIns="36576" bIns="18288">
              <a:spAutoFit/>
            </a:bodyPr>
            <a:lstStyle/>
            <a:p>
              <a:pPr algn="ctr"/>
              <a:r>
                <a:rPr lang="en-US" b="1" dirty="0">
                  <a:solidFill>
                    <a:srgbClr val="0000FF"/>
                  </a:solidFill>
                  <a:latin typeface="Calibri" panose="020F0502020204030204" pitchFamily="34" charset="0"/>
                  <a:cs typeface="Calibri" panose="020F0502020204030204" pitchFamily="34" charset="0"/>
                </a:rPr>
                <a:t>Linear Solve</a:t>
              </a:r>
            </a:p>
          </p:txBody>
        </p:sp>
        <p:cxnSp>
          <p:nvCxnSpPr>
            <p:cNvPr id="169" name="AutoShape 58">
              <a:extLst>
                <a:ext uri="{FF2B5EF4-FFF2-40B4-BE49-F238E27FC236}">
                  <a16:creationId xmlns:a16="http://schemas.microsoft.com/office/drawing/2014/main" id="{9EAC8B84-EDBC-4A4D-ADC1-E224D2C1BF7A}"/>
                </a:ext>
              </a:extLst>
            </p:cNvPr>
            <p:cNvCxnSpPr>
              <a:cxnSpLocks noChangeShapeType="1"/>
              <a:stCxn id="168" idx="0"/>
              <a:endCxn id="147" idx="2"/>
            </p:cNvCxnSpPr>
            <p:nvPr/>
          </p:nvCxnSpPr>
          <p:spPr bwMode="auto">
            <a:xfrm flipV="1">
              <a:off x="1257300" y="4049732"/>
              <a:ext cx="0" cy="228600"/>
            </a:xfrm>
            <a:prstGeom prst="straightConnector1">
              <a:avLst/>
            </a:prstGeom>
            <a:noFill/>
            <a:ln w="12700">
              <a:solidFill>
                <a:srgbClr val="000000"/>
              </a:solidFill>
              <a:round/>
              <a:headEnd type="diamond" w="med" len="med"/>
              <a:tailEnd type="diamond" w="med" len="med"/>
            </a:ln>
          </p:spPr>
        </p:cxnSp>
        <p:cxnSp>
          <p:nvCxnSpPr>
            <p:cNvPr id="170" name="AutoShape 61">
              <a:extLst>
                <a:ext uri="{FF2B5EF4-FFF2-40B4-BE49-F238E27FC236}">
                  <a16:creationId xmlns:a16="http://schemas.microsoft.com/office/drawing/2014/main" id="{91BF05B1-B6E7-4E8B-9C17-8CC448B4F0E7}"/>
                </a:ext>
              </a:extLst>
            </p:cNvPr>
            <p:cNvCxnSpPr>
              <a:cxnSpLocks noChangeShapeType="1"/>
              <a:stCxn id="144" idx="3"/>
              <a:endCxn id="142" idx="1"/>
            </p:cNvCxnSpPr>
            <p:nvPr/>
          </p:nvCxnSpPr>
          <p:spPr bwMode="auto">
            <a:xfrm>
              <a:off x="3657600" y="2682211"/>
              <a:ext cx="245503" cy="282232"/>
            </a:xfrm>
            <a:prstGeom prst="bentConnector2">
              <a:avLst/>
            </a:prstGeom>
            <a:noFill/>
            <a:ln w="12700">
              <a:solidFill>
                <a:srgbClr val="000000"/>
              </a:solidFill>
              <a:miter lim="800000"/>
              <a:headEnd type="diamond" w="med" len="med"/>
              <a:tailEnd type="diamond" w="med" len="med"/>
            </a:ln>
          </p:spPr>
        </p:cxnSp>
        <p:cxnSp>
          <p:nvCxnSpPr>
            <p:cNvPr id="171" name="AutoShape 62">
              <a:extLst>
                <a:ext uri="{FF2B5EF4-FFF2-40B4-BE49-F238E27FC236}">
                  <a16:creationId xmlns:a16="http://schemas.microsoft.com/office/drawing/2014/main" id="{9E2B6D40-1D8B-431A-9D2F-A824F314993C}"/>
                </a:ext>
              </a:extLst>
            </p:cNvPr>
            <p:cNvCxnSpPr>
              <a:cxnSpLocks noChangeShapeType="1"/>
              <a:stCxn id="73" idx="3"/>
            </p:cNvCxnSpPr>
            <p:nvPr/>
          </p:nvCxnSpPr>
          <p:spPr bwMode="auto">
            <a:xfrm>
              <a:off x="2057400" y="1649432"/>
              <a:ext cx="457200" cy="0"/>
            </a:xfrm>
            <a:prstGeom prst="straightConnector1">
              <a:avLst/>
            </a:prstGeom>
            <a:noFill/>
            <a:ln w="12700">
              <a:solidFill>
                <a:srgbClr val="000000"/>
              </a:solidFill>
              <a:round/>
              <a:headEnd type="diamond" w="med" len="med"/>
              <a:tailEnd type="diamond" w="med" len="med"/>
            </a:ln>
          </p:spPr>
        </p:cxnSp>
        <p:sp>
          <p:nvSpPr>
            <p:cNvPr id="172" name="AutoShape 65">
              <a:extLst>
                <a:ext uri="{FF2B5EF4-FFF2-40B4-BE49-F238E27FC236}">
                  <a16:creationId xmlns:a16="http://schemas.microsoft.com/office/drawing/2014/main" id="{ABDE1865-3B3E-44CB-86B2-B169B004AC78}"/>
                </a:ext>
              </a:extLst>
            </p:cNvPr>
            <p:cNvSpPr>
              <a:spLocks noChangeArrowheads="1"/>
            </p:cNvSpPr>
            <p:nvPr/>
          </p:nvSpPr>
          <p:spPr bwMode="auto">
            <a:xfrm>
              <a:off x="6985000" y="2551132"/>
              <a:ext cx="1670050" cy="381000"/>
            </a:xfrm>
            <a:prstGeom prst="flowChartProcess">
              <a:avLst/>
            </a:prstGeom>
            <a:solidFill>
              <a:srgbClr val="CCFFCC"/>
            </a:solidFill>
            <a:ln w="9525">
              <a:solidFill>
                <a:srgbClr val="000000"/>
              </a:solidFill>
              <a:miter lim="800000"/>
              <a:headEnd/>
              <a:tailEnd/>
            </a:ln>
          </p:spPr>
          <p:txBody>
            <a:bodyPr wrap="none" anchor="ctr"/>
            <a:lstStyle/>
            <a:p>
              <a:pPr algn="ctr"/>
              <a:r>
                <a:rPr lang="en-US" dirty="0">
                  <a:solidFill>
                    <a:srgbClr val="000000"/>
                  </a:solidFill>
                  <a:latin typeface="Calibri" panose="020F0502020204030204" pitchFamily="34" charset="0"/>
                  <a:cs typeface="Calibri" panose="020F0502020204030204" pitchFamily="34" charset="0"/>
                </a:rPr>
                <a:t>Load Balancing</a:t>
              </a:r>
            </a:p>
          </p:txBody>
        </p:sp>
        <p:sp>
          <p:nvSpPr>
            <p:cNvPr id="173" name="AutoShape 18">
              <a:extLst>
                <a:ext uri="{FF2B5EF4-FFF2-40B4-BE49-F238E27FC236}">
                  <a16:creationId xmlns:a16="http://schemas.microsoft.com/office/drawing/2014/main" id="{914D591F-4F69-4F79-86EF-0AAE25F9B7A7}"/>
                </a:ext>
              </a:extLst>
            </p:cNvPr>
            <p:cNvSpPr>
              <a:spLocks noChangeArrowheads="1"/>
            </p:cNvSpPr>
            <p:nvPr/>
          </p:nvSpPr>
          <p:spPr bwMode="auto">
            <a:xfrm>
              <a:off x="2667000" y="1687532"/>
              <a:ext cx="1447800" cy="228600"/>
            </a:xfrm>
            <a:prstGeom prst="flowChartProcess">
              <a:avLst/>
            </a:prstGeom>
            <a:solidFill>
              <a:srgbClr val="FFFF99"/>
            </a:solidFill>
            <a:ln w="9525">
              <a:solidFill>
                <a:schemeClr val="tx1"/>
              </a:solidFill>
              <a:miter lim="800000"/>
              <a:headEnd/>
              <a:tailEnd/>
            </a:ln>
          </p:spPr>
          <p:txBody>
            <a:bodyPr wrap="none" anchor="ctr"/>
            <a:lstStyle/>
            <a:p>
              <a:pPr algn="ctr"/>
              <a:r>
                <a:rPr lang="en-US" dirty="0">
                  <a:latin typeface="Calibri" panose="020F0502020204030204" pitchFamily="34" charset="0"/>
                  <a:cs typeface="Calibri" panose="020F0502020204030204" pitchFamily="34" charset="0"/>
                </a:rPr>
                <a:t>Input Parser</a:t>
              </a:r>
            </a:p>
          </p:txBody>
        </p:sp>
        <p:sp>
          <p:nvSpPr>
            <p:cNvPr id="174" name="AutoShape 11">
              <a:extLst>
                <a:ext uri="{FF2B5EF4-FFF2-40B4-BE49-F238E27FC236}">
                  <a16:creationId xmlns:a16="http://schemas.microsoft.com/office/drawing/2014/main" id="{F2B901F8-792D-462B-BF7F-10FA8C4AD856}"/>
                </a:ext>
              </a:extLst>
            </p:cNvPr>
            <p:cNvSpPr>
              <a:spLocks noChangeArrowheads="1"/>
            </p:cNvSpPr>
            <p:nvPr/>
          </p:nvSpPr>
          <p:spPr bwMode="auto">
            <a:xfrm>
              <a:off x="7579360" y="4658122"/>
              <a:ext cx="1148080" cy="289891"/>
            </a:xfrm>
            <a:prstGeom prst="flowChartProcess">
              <a:avLst/>
            </a:prstGeom>
            <a:solidFill>
              <a:srgbClr val="CCFFCC"/>
            </a:solidFill>
            <a:ln w="9525">
              <a:solidFill>
                <a:srgbClr val="000000"/>
              </a:solidFill>
              <a:miter lim="800000"/>
              <a:headEnd/>
              <a:tailEnd/>
            </a:ln>
          </p:spPr>
          <p:txBody>
            <a:bodyPr wrap="none" anchor="ctr"/>
            <a:lstStyle/>
            <a:p>
              <a:pPr algn="ctr"/>
              <a:r>
                <a:rPr lang="en-US" dirty="0">
                  <a:solidFill>
                    <a:srgbClr val="000000"/>
                  </a:solidFill>
                  <a:latin typeface="Calibri" panose="020F0502020204030204" pitchFamily="34" charset="0"/>
                  <a:cs typeface="Calibri" panose="020F0502020204030204" pitchFamily="34" charset="0"/>
                </a:rPr>
                <a:t>Libraries</a:t>
              </a:r>
            </a:p>
          </p:txBody>
        </p:sp>
        <p:sp>
          <p:nvSpPr>
            <p:cNvPr id="175" name="Text Box 38">
              <a:extLst>
                <a:ext uri="{FF2B5EF4-FFF2-40B4-BE49-F238E27FC236}">
                  <a16:creationId xmlns:a16="http://schemas.microsoft.com/office/drawing/2014/main" id="{C0ABE4BC-08D2-48A6-91C7-7A7CA32A8F35}"/>
                </a:ext>
              </a:extLst>
            </p:cNvPr>
            <p:cNvSpPr txBox="1">
              <a:spLocks noChangeArrowheads="1"/>
            </p:cNvSpPr>
            <p:nvPr/>
          </p:nvSpPr>
          <p:spPr bwMode="auto">
            <a:xfrm>
              <a:off x="7589520" y="5037763"/>
              <a:ext cx="1148080" cy="369332"/>
            </a:xfrm>
            <a:prstGeom prst="rect">
              <a:avLst/>
            </a:prstGeom>
            <a:solidFill>
              <a:schemeClr val="bg1"/>
            </a:solidFill>
            <a:ln w="19050">
              <a:solidFill>
                <a:srgbClr val="0000FF"/>
              </a:solidFill>
              <a:miter lim="800000"/>
              <a:headEnd/>
              <a:tailEnd/>
            </a:ln>
          </p:spPr>
          <p:txBody>
            <a:bodyPr wrap="square">
              <a:spAutoFit/>
            </a:bodyPr>
            <a:lstStyle/>
            <a:p>
              <a:pPr algn="ctr"/>
              <a:r>
                <a:rPr lang="en-US" dirty="0">
                  <a:solidFill>
                    <a:srgbClr val="0000FF"/>
                  </a:solidFill>
                  <a:latin typeface="Calibri" panose="020F0502020204030204" pitchFamily="34" charset="0"/>
                  <a:cs typeface="Calibri" panose="020F0502020204030204" pitchFamily="34" charset="0"/>
                </a:rPr>
                <a:t>Interfaces</a:t>
              </a:r>
            </a:p>
          </p:txBody>
        </p:sp>
        <p:sp>
          <p:nvSpPr>
            <p:cNvPr id="176" name="Oval 6">
              <a:extLst>
                <a:ext uri="{FF2B5EF4-FFF2-40B4-BE49-F238E27FC236}">
                  <a16:creationId xmlns:a16="http://schemas.microsoft.com/office/drawing/2014/main" id="{D38C2CEE-18DA-4648-B9AE-AD6A00DA0F91}"/>
                </a:ext>
              </a:extLst>
            </p:cNvPr>
            <p:cNvSpPr>
              <a:spLocks noChangeArrowheads="1"/>
            </p:cNvSpPr>
            <p:nvPr/>
          </p:nvSpPr>
          <p:spPr bwMode="auto">
            <a:xfrm>
              <a:off x="7672362" y="5565437"/>
              <a:ext cx="940145" cy="484379"/>
            </a:xfrm>
            <a:prstGeom prst="ellipse">
              <a:avLst/>
            </a:prstGeom>
            <a:noFill/>
            <a:ln w="9525">
              <a:noFill/>
              <a:round/>
              <a:headEnd/>
              <a:tailEnd/>
            </a:ln>
          </p:spPr>
          <p:txBody>
            <a:bodyPr wrap="none" anchor="ctr"/>
            <a:lstStyle/>
            <a:p>
              <a:pPr algn="ctr"/>
              <a:r>
                <a:rPr lang="en-US" dirty="0">
                  <a:latin typeface="Calibri" panose="020F0502020204030204" pitchFamily="34" charset="0"/>
                  <a:cs typeface="Calibri" panose="020F0502020204030204" pitchFamily="34" charset="0"/>
                </a:rPr>
                <a:t>Albany </a:t>
              </a:r>
            </a:p>
            <a:p>
              <a:pPr algn="ctr"/>
              <a:r>
                <a:rPr lang="en-US" dirty="0">
                  <a:latin typeface="Calibri" panose="020F0502020204030204" pitchFamily="34" charset="0"/>
                  <a:cs typeface="Calibri" panose="020F0502020204030204" pitchFamily="34" charset="0"/>
                </a:rPr>
                <a:t>Code</a:t>
              </a:r>
            </a:p>
          </p:txBody>
        </p:sp>
        <p:sp>
          <p:nvSpPr>
            <p:cNvPr id="177" name="AutoShape 101">
              <a:extLst>
                <a:ext uri="{FF2B5EF4-FFF2-40B4-BE49-F238E27FC236}">
                  <a16:creationId xmlns:a16="http://schemas.microsoft.com/office/drawing/2014/main" id="{C85BCE8E-AE41-4E85-9878-9CA04463DBFC}"/>
                </a:ext>
              </a:extLst>
            </p:cNvPr>
            <p:cNvSpPr>
              <a:spLocks noChangeArrowheads="1"/>
            </p:cNvSpPr>
            <p:nvPr/>
          </p:nvSpPr>
          <p:spPr bwMode="auto">
            <a:xfrm>
              <a:off x="7670800" y="1941532"/>
              <a:ext cx="304800" cy="152400"/>
            </a:xfrm>
            <a:prstGeom prst="triangle">
              <a:avLst>
                <a:gd name="adj" fmla="val 50000"/>
              </a:avLst>
            </a:prstGeom>
            <a:solidFill>
              <a:schemeClr val="bg1">
                <a:lumMod val="85000"/>
              </a:schemeClr>
            </a:solidFill>
            <a:ln w="9525">
              <a:solidFill>
                <a:schemeClr val="tx1"/>
              </a:solidFill>
              <a:miter lim="800000"/>
              <a:headEnd/>
              <a:tailEnd/>
            </a:ln>
          </p:spPr>
          <p:txBody>
            <a:bodyPr wrap="none" anchor="ctr"/>
            <a:lstStyle/>
            <a:p>
              <a:endParaRPr lang="en-US"/>
            </a:p>
          </p:txBody>
        </p:sp>
        <p:cxnSp>
          <p:nvCxnSpPr>
            <p:cNvPr id="178" name="AutoShape 61">
              <a:extLst>
                <a:ext uri="{FF2B5EF4-FFF2-40B4-BE49-F238E27FC236}">
                  <a16:creationId xmlns:a16="http://schemas.microsoft.com/office/drawing/2014/main" id="{A5B9DED0-8683-44C9-AFB6-8FD496EB993E}"/>
                </a:ext>
              </a:extLst>
            </p:cNvPr>
            <p:cNvCxnSpPr>
              <a:cxnSpLocks noChangeShapeType="1"/>
              <a:stCxn id="70" idx="1"/>
            </p:cNvCxnSpPr>
            <p:nvPr/>
          </p:nvCxnSpPr>
          <p:spPr bwMode="auto">
            <a:xfrm rot="10800000" flipV="1">
              <a:off x="3347720" y="3312717"/>
              <a:ext cx="220980" cy="522116"/>
            </a:xfrm>
            <a:prstGeom prst="bentConnector2">
              <a:avLst/>
            </a:prstGeom>
            <a:noFill/>
            <a:ln w="12700">
              <a:solidFill>
                <a:srgbClr val="000000"/>
              </a:solidFill>
              <a:miter lim="800000"/>
              <a:headEnd type="diamond" w="med" len="med"/>
              <a:tailEnd type="diamond" w="med" len="med"/>
            </a:ln>
          </p:spPr>
        </p:cxnSp>
        <p:sp>
          <p:nvSpPr>
            <p:cNvPr id="179" name="Rectangle: Rounded Corners 178">
              <a:extLst>
                <a:ext uri="{FF2B5EF4-FFF2-40B4-BE49-F238E27FC236}">
                  <a16:creationId xmlns:a16="http://schemas.microsoft.com/office/drawing/2014/main" id="{BADB97FE-465A-4DB5-A81B-7542A237F6C5}"/>
                </a:ext>
              </a:extLst>
            </p:cNvPr>
            <p:cNvSpPr/>
            <p:nvPr/>
          </p:nvSpPr>
          <p:spPr>
            <a:xfrm>
              <a:off x="2639499" y="4616758"/>
              <a:ext cx="1841500" cy="646331"/>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r>
                <a:rPr lang="en-US" b="1" dirty="0">
                  <a:solidFill>
                    <a:schemeClr val="tx1"/>
                  </a:solidFill>
                  <a:latin typeface="Calibri" panose="020F0502020204030204" pitchFamily="34" charset="0"/>
                  <a:cs typeface="Calibri" panose="020F0502020204030204" pitchFamily="34" charset="0"/>
                </a:rPr>
                <a:t>PDE terms, BCs, responses</a:t>
              </a:r>
            </a:p>
          </p:txBody>
        </p:sp>
        <p:cxnSp>
          <p:nvCxnSpPr>
            <p:cNvPr id="180" name="AutoShape 61">
              <a:extLst>
                <a:ext uri="{FF2B5EF4-FFF2-40B4-BE49-F238E27FC236}">
                  <a16:creationId xmlns:a16="http://schemas.microsoft.com/office/drawing/2014/main" id="{DFEFBC8A-A8FD-4A33-8DCA-160AEA3D7E96}"/>
                </a:ext>
              </a:extLst>
            </p:cNvPr>
            <p:cNvCxnSpPr>
              <a:cxnSpLocks noChangeShapeType="1"/>
            </p:cNvCxnSpPr>
            <p:nvPr/>
          </p:nvCxnSpPr>
          <p:spPr bwMode="auto">
            <a:xfrm rot="16200000" flipH="1">
              <a:off x="3168768" y="4432091"/>
              <a:ext cx="369332" cy="1"/>
            </a:xfrm>
            <a:prstGeom prst="bentConnector3">
              <a:avLst>
                <a:gd name="adj1" fmla="val 50000"/>
              </a:avLst>
            </a:prstGeom>
            <a:noFill/>
            <a:ln w="12700">
              <a:solidFill>
                <a:srgbClr val="000000"/>
              </a:solidFill>
              <a:miter lim="800000"/>
              <a:headEnd type="diamond" w="med" len="med"/>
              <a:tailEnd type="diamond" w="med" len="med"/>
            </a:ln>
          </p:spPr>
        </p:cxnSp>
        <p:sp>
          <p:nvSpPr>
            <p:cNvPr id="181" name="AutoShape 4">
              <a:extLst>
                <a:ext uri="{FF2B5EF4-FFF2-40B4-BE49-F238E27FC236}">
                  <a16:creationId xmlns:a16="http://schemas.microsoft.com/office/drawing/2014/main" id="{19707806-4077-4C0C-8F2E-81FCE0AF8208}"/>
                </a:ext>
              </a:extLst>
            </p:cNvPr>
            <p:cNvSpPr>
              <a:spLocks noChangeArrowheads="1"/>
            </p:cNvSpPr>
            <p:nvPr/>
          </p:nvSpPr>
          <p:spPr bwMode="auto">
            <a:xfrm>
              <a:off x="5279738" y="5699878"/>
              <a:ext cx="1752600" cy="381000"/>
            </a:xfrm>
            <a:prstGeom prst="flowChartProcess">
              <a:avLst/>
            </a:prstGeom>
            <a:solidFill>
              <a:srgbClr val="CCFFCC"/>
            </a:solidFill>
            <a:ln w="9525">
              <a:solidFill>
                <a:srgbClr val="000000"/>
              </a:solidFill>
              <a:miter lim="800000"/>
              <a:headEnd/>
              <a:tailEnd/>
            </a:ln>
          </p:spPr>
          <p:txBody>
            <a:bodyPr wrap="none" anchor="ctr"/>
            <a:lstStyle/>
            <a:p>
              <a:pPr algn="ctr"/>
              <a:r>
                <a:rPr lang="en-US" dirty="0">
                  <a:solidFill>
                    <a:srgbClr val="000000"/>
                  </a:solidFill>
                  <a:latin typeface="Calibri" panose="020F0502020204030204" pitchFamily="34" charset="0"/>
                  <a:cs typeface="Calibri" panose="020F0502020204030204" pitchFamily="34" charset="0"/>
                </a:rPr>
                <a:t>Discretization</a:t>
              </a:r>
            </a:p>
          </p:txBody>
        </p:sp>
        <p:sp>
          <p:nvSpPr>
            <p:cNvPr id="182" name="Rectangle: Rounded Corners 181">
              <a:extLst>
                <a:ext uri="{FF2B5EF4-FFF2-40B4-BE49-F238E27FC236}">
                  <a16:creationId xmlns:a16="http://schemas.microsoft.com/office/drawing/2014/main" id="{D27696C2-E110-4FFC-85E0-A70218793991}"/>
                </a:ext>
              </a:extLst>
            </p:cNvPr>
            <p:cNvSpPr/>
            <p:nvPr/>
          </p:nvSpPr>
          <p:spPr>
            <a:xfrm>
              <a:off x="5015281" y="3817366"/>
              <a:ext cx="2141358" cy="461836"/>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83" name="Oval 6">
              <a:extLst>
                <a:ext uri="{FF2B5EF4-FFF2-40B4-BE49-F238E27FC236}">
                  <a16:creationId xmlns:a16="http://schemas.microsoft.com/office/drawing/2014/main" id="{1CA9F678-C89C-44F5-B5F7-A18D9F5DC6DE}"/>
                </a:ext>
              </a:extLst>
            </p:cNvPr>
            <p:cNvSpPr>
              <a:spLocks noChangeArrowheads="1"/>
            </p:cNvSpPr>
            <p:nvPr/>
          </p:nvSpPr>
          <p:spPr bwMode="auto">
            <a:xfrm>
              <a:off x="5366366" y="3776774"/>
              <a:ext cx="1536700" cy="542045"/>
            </a:xfrm>
            <a:prstGeom prst="ellipse">
              <a:avLst/>
            </a:prstGeom>
            <a:noFill/>
            <a:ln w="9525">
              <a:noFill/>
              <a:round/>
              <a:headEnd/>
              <a:tailEnd/>
            </a:ln>
          </p:spPr>
          <p:txBody>
            <a:bodyPr wrap="none" anchor="ctr"/>
            <a:lstStyle/>
            <a:p>
              <a:pPr algn="ctr"/>
              <a:r>
                <a:rPr lang="en-US" b="1" dirty="0">
                  <a:latin typeface="Calibri" panose="020F0502020204030204" pitchFamily="34" charset="0"/>
                  <a:cs typeface="Calibri" panose="020F0502020204030204" pitchFamily="34" charset="0"/>
                </a:rPr>
                <a:t>Problem Abstraction</a:t>
              </a:r>
            </a:p>
          </p:txBody>
        </p:sp>
        <p:cxnSp>
          <p:nvCxnSpPr>
            <p:cNvPr id="184" name="AutoShape 9">
              <a:extLst>
                <a:ext uri="{FF2B5EF4-FFF2-40B4-BE49-F238E27FC236}">
                  <a16:creationId xmlns:a16="http://schemas.microsoft.com/office/drawing/2014/main" id="{22E801C3-F0AA-498A-8C42-3E68B172B01F}"/>
                </a:ext>
              </a:extLst>
            </p:cNvPr>
            <p:cNvCxnSpPr>
              <a:cxnSpLocks noChangeShapeType="1"/>
            </p:cNvCxnSpPr>
            <p:nvPr/>
          </p:nvCxnSpPr>
          <p:spPr bwMode="auto">
            <a:xfrm rot="10800000" flipV="1">
              <a:off x="4470542" y="4061853"/>
              <a:ext cx="546101" cy="1959"/>
            </a:xfrm>
            <a:prstGeom prst="bentConnector3">
              <a:avLst>
                <a:gd name="adj1" fmla="val 50000"/>
              </a:avLst>
            </a:prstGeom>
            <a:noFill/>
            <a:ln w="12700">
              <a:solidFill>
                <a:schemeClr val="tx1"/>
              </a:solidFill>
              <a:miter lim="800000"/>
              <a:headEnd type="diamond" w="med" len="med"/>
              <a:tailEnd type="diamond" w="med" len="med"/>
            </a:ln>
          </p:spPr>
        </p:cxnSp>
        <p:cxnSp>
          <p:nvCxnSpPr>
            <p:cNvPr id="185" name="AutoShape 9">
              <a:extLst>
                <a:ext uri="{FF2B5EF4-FFF2-40B4-BE49-F238E27FC236}">
                  <a16:creationId xmlns:a16="http://schemas.microsoft.com/office/drawing/2014/main" id="{A8738F94-9165-4949-868C-E0407515D955}"/>
                </a:ext>
              </a:extLst>
            </p:cNvPr>
            <p:cNvCxnSpPr>
              <a:cxnSpLocks noChangeShapeType="1"/>
            </p:cNvCxnSpPr>
            <p:nvPr/>
          </p:nvCxnSpPr>
          <p:spPr bwMode="auto">
            <a:xfrm rot="10800000">
              <a:off x="4509929" y="4945675"/>
              <a:ext cx="666730" cy="1"/>
            </a:xfrm>
            <a:prstGeom prst="bentConnector3">
              <a:avLst>
                <a:gd name="adj1" fmla="val 50000"/>
              </a:avLst>
            </a:prstGeom>
            <a:noFill/>
            <a:ln w="12700">
              <a:solidFill>
                <a:schemeClr val="tx1"/>
              </a:solidFill>
              <a:miter lim="800000"/>
              <a:headEnd type="diamond" w="med" len="med"/>
              <a:tailEnd type="diamond" w="med" len="med"/>
            </a:ln>
          </p:spPr>
        </p:cxnSp>
        <p:cxnSp>
          <p:nvCxnSpPr>
            <p:cNvPr id="186" name="AutoShape 22">
              <a:extLst>
                <a:ext uri="{FF2B5EF4-FFF2-40B4-BE49-F238E27FC236}">
                  <a16:creationId xmlns:a16="http://schemas.microsoft.com/office/drawing/2014/main" id="{300A0572-6212-4A11-9D61-AE4F0DF33F86}"/>
                </a:ext>
              </a:extLst>
            </p:cNvPr>
            <p:cNvCxnSpPr>
              <a:cxnSpLocks noChangeShapeType="1"/>
              <a:endCxn id="182" idx="2"/>
            </p:cNvCxnSpPr>
            <p:nvPr/>
          </p:nvCxnSpPr>
          <p:spPr bwMode="auto">
            <a:xfrm flipV="1">
              <a:off x="6085960" y="4279202"/>
              <a:ext cx="0" cy="223651"/>
            </a:xfrm>
            <a:prstGeom prst="straightConnector1">
              <a:avLst/>
            </a:prstGeom>
            <a:noFill/>
            <a:ln w="12700">
              <a:solidFill>
                <a:srgbClr val="000000"/>
              </a:solidFill>
              <a:round/>
              <a:headEnd type="diamond" w="med" len="med"/>
              <a:tailEnd type="diamond" w="med" len="med"/>
            </a:ln>
          </p:spPr>
        </p:cxnSp>
        <p:sp>
          <p:nvSpPr>
            <p:cNvPr id="187" name="Rectangle: Rounded Corners 186">
              <a:extLst>
                <a:ext uri="{FF2B5EF4-FFF2-40B4-BE49-F238E27FC236}">
                  <a16:creationId xmlns:a16="http://schemas.microsoft.com/office/drawing/2014/main" id="{E2583AF5-C061-4FBA-99D9-5CEDB3A671D6}"/>
                </a:ext>
              </a:extLst>
            </p:cNvPr>
            <p:cNvSpPr/>
            <p:nvPr/>
          </p:nvSpPr>
          <p:spPr>
            <a:xfrm>
              <a:off x="5666602" y="2904588"/>
              <a:ext cx="1070679" cy="744032"/>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88" name="Oval 6">
              <a:extLst>
                <a:ext uri="{FF2B5EF4-FFF2-40B4-BE49-F238E27FC236}">
                  <a16:creationId xmlns:a16="http://schemas.microsoft.com/office/drawing/2014/main" id="{201D57FE-8193-4F09-8D61-76623DBD99A5}"/>
                </a:ext>
              </a:extLst>
            </p:cNvPr>
            <p:cNvSpPr>
              <a:spLocks noChangeArrowheads="1"/>
            </p:cNvSpPr>
            <p:nvPr/>
          </p:nvSpPr>
          <p:spPr bwMode="auto">
            <a:xfrm>
              <a:off x="5418584" y="2978356"/>
              <a:ext cx="1536700" cy="542045"/>
            </a:xfrm>
            <a:prstGeom prst="ellipse">
              <a:avLst/>
            </a:prstGeom>
            <a:noFill/>
            <a:ln w="9525">
              <a:noFill/>
              <a:round/>
              <a:headEnd/>
              <a:tailEnd/>
            </a:ln>
          </p:spPr>
          <p:txBody>
            <a:bodyPr wrap="none" anchor="ctr"/>
            <a:lstStyle/>
            <a:p>
              <a:pPr algn="ctr"/>
              <a:r>
                <a:rPr lang="en-US" dirty="0">
                  <a:latin typeface="Calibri" panose="020F0502020204030204" pitchFamily="34" charset="0"/>
                  <a:cs typeface="Calibri" panose="020F0502020204030204" pitchFamily="34" charset="0"/>
                </a:rPr>
                <a:t>Mesh</a:t>
              </a:r>
            </a:p>
            <a:p>
              <a:pPr algn="ctr"/>
              <a:r>
                <a:rPr lang="en-US" dirty="0">
                  <a:latin typeface="Calibri" panose="020F0502020204030204" pitchFamily="34" charset="0"/>
                  <a:cs typeface="Calibri" panose="020F0502020204030204" pitchFamily="34" charset="0"/>
                </a:rPr>
                <a:t> Processing</a:t>
              </a:r>
            </a:p>
          </p:txBody>
        </p:sp>
        <p:cxnSp>
          <p:nvCxnSpPr>
            <p:cNvPr id="189" name="AutoShape 22">
              <a:extLst>
                <a:ext uri="{FF2B5EF4-FFF2-40B4-BE49-F238E27FC236}">
                  <a16:creationId xmlns:a16="http://schemas.microsoft.com/office/drawing/2014/main" id="{75B29C31-21D1-411B-9BBE-806AEF13AC21}"/>
                </a:ext>
              </a:extLst>
            </p:cNvPr>
            <p:cNvCxnSpPr>
              <a:cxnSpLocks noChangeShapeType="1"/>
              <a:stCxn id="187" idx="0"/>
            </p:cNvCxnSpPr>
            <p:nvPr/>
          </p:nvCxnSpPr>
          <p:spPr bwMode="auto">
            <a:xfrm flipV="1">
              <a:off x="6201942" y="2475485"/>
              <a:ext cx="0" cy="429103"/>
            </a:xfrm>
            <a:prstGeom prst="straightConnector1">
              <a:avLst/>
            </a:prstGeom>
            <a:noFill/>
            <a:ln w="12700">
              <a:solidFill>
                <a:srgbClr val="000000"/>
              </a:solidFill>
              <a:round/>
              <a:headEnd type="diamond" w="med" len="med"/>
              <a:tailEnd type="diamond" w="med" len="med"/>
            </a:ln>
          </p:spPr>
        </p:cxnSp>
        <p:cxnSp>
          <p:nvCxnSpPr>
            <p:cNvPr id="190" name="AutoShape 61">
              <a:extLst>
                <a:ext uri="{FF2B5EF4-FFF2-40B4-BE49-F238E27FC236}">
                  <a16:creationId xmlns:a16="http://schemas.microsoft.com/office/drawing/2014/main" id="{C052B1D2-13BB-4693-BF93-4F64D5F6221A}"/>
                </a:ext>
              </a:extLst>
            </p:cNvPr>
            <p:cNvCxnSpPr>
              <a:cxnSpLocks noChangeShapeType="1"/>
            </p:cNvCxnSpPr>
            <p:nvPr/>
          </p:nvCxnSpPr>
          <p:spPr bwMode="auto">
            <a:xfrm rot="10800000" flipV="1">
              <a:off x="6737282" y="3094229"/>
              <a:ext cx="1044009" cy="218488"/>
            </a:xfrm>
            <a:prstGeom prst="bentConnector3">
              <a:avLst>
                <a:gd name="adj1" fmla="val -1173"/>
              </a:avLst>
            </a:prstGeom>
            <a:noFill/>
            <a:ln w="12700">
              <a:solidFill>
                <a:srgbClr val="000000"/>
              </a:solidFill>
              <a:miter lim="800000"/>
              <a:headEnd type="diamond" w="med" len="med"/>
              <a:tailEnd type="diamond" w="med" len="med"/>
            </a:ln>
          </p:spPr>
        </p:cxnSp>
        <p:sp>
          <p:nvSpPr>
            <p:cNvPr id="191" name="Rectangle 190">
              <a:extLst>
                <a:ext uri="{FF2B5EF4-FFF2-40B4-BE49-F238E27FC236}">
                  <a16:creationId xmlns:a16="http://schemas.microsoft.com/office/drawing/2014/main" id="{5437AB0D-B6D2-4C6B-A51D-E17B8CAEB462}"/>
                </a:ext>
              </a:extLst>
            </p:cNvPr>
            <p:cNvSpPr/>
            <p:nvPr/>
          </p:nvSpPr>
          <p:spPr>
            <a:xfrm>
              <a:off x="7425273" y="4203683"/>
              <a:ext cx="1477890" cy="2028450"/>
            </a:xfrm>
            <a:prstGeom prst="rect">
              <a:avLst/>
            </a:prstGeom>
            <a:noFill/>
            <a:ln>
              <a:solidFill>
                <a:schemeClr val="tx1"/>
              </a:solidFill>
              <a:prstDash val="dash"/>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92" name="TextBox 191">
              <a:extLst>
                <a:ext uri="{FF2B5EF4-FFF2-40B4-BE49-F238E27FC236}">
                  <a16:creationId xmlns:a16="http://schemas.microsoft.com/office/drawing/2014/main" id="{47A92E5D-6AA2-4F83-979A-29ADFCD01DA8}"/>
                </a:ext>
              </a:extLst>
            </p:cNvPr>
            <p:cNvSpPr txBox="1"/>
            <p:nvPr/>
          </p:nvSpPr>
          <p:spPr>
            <a:xfrm>
              <a:off x="7665377" y="4205511"/>
              <a:ext cx="1828800" cy="369332"/>
            </a:xfrm>
            <a:prstGeom prst="rect">
              <a:avLst/>
            </a:prstGeom>
            <a:noFill/>
          </p:spPr>
          <p:txBody>
            <a:bodyPr wrap="square" rtlCol="0">
              <a:spAutoFit/>
            </a:bodyPr>
            <a:lstStyle/>
            <a:p>
              <a:r>
                <a:rPr lang="en-US" dirty="0">
                  <a:latin typeface="Calibri" panose="020F0502020204030204" pitchFamily="34" charset="0"/>
                  <a:cs typeface="Calibri" panose="020F0502020204030204" pitchFamily="34" charset="0"/>
                </a:rPr>
                <a:t>Legend:</a:t>
              </a:r>
            </a:p>
          </p:txBody>
        </p:sp>
      </p:grpSp>
      <p:sp>
        <p:nvSpPr>
          <p:cNvPr id="66" name="TextBox 65">
            <a:extLst>
              <a:ext uri="{FF2B5EF4-FFF2-40B4-BE49-F238E27FC236}">
                <a16:creationId xmlns:a16="http://schemas.microsoft.com/office/drawing/2014/main" id="{373406FE-73D9-46AA-9959-0E45D45A0011}"/>
              </a:ext>
            </a:extLst>
          </p:cNvPr>
          <p:cNvSpPr txBox="1"/>
          <p:nvPr/>
        </p:nvSpPr>
        <p:spPr>
          <a:xfrm>
            <a:off x="849903" y="753129"/>
            <a:ext cx="7366000" cy="400110"/>
          </a:xfrm>
          <a:prstGeom prst="rect">
            <a:avLst/>
          </a:prstGeom>
          <a:solidFill>
            <a:schemeClr val="accent4">
              <a:lumMod val="20000"/>
              <a:lumOff val="80000"/>
            </a:schemeClr>
          </a:solidFill>
        </p:spPr>
        <p:txBody>
          <a:bodyPr wrap="square" rtlCol="0">
            <a:spAutoFit/>
          </a:bodyPr>
          <a:lstStyle/>
          <a:p>
            <a:pPr algn="ctr"/>
            <a:r>
              <a:rPr lang="en-US" sz="2000" b="1" dirty="0">
                <a:latin typeface="Calibri" panose="020F0502020204030204" pitchFamily="34" charset="0"/>
                <a:cs typeface="Calibri" panose="020F0502020204030204" pitchFamily="34" charset="0"/>
              </a:rPr>
              <a:t>Albany </a:t>
            </a:r>
            <a:r>
              <a:rPr lang="en-US" sz="2000" dirty="0">
                <a:latin typeface="Calibri" panose="020F0502020204030204" pitchFamily="34" charset="0"/>
                <a:cs typeface="Calibri" panose="020F0502020204030204" pitchFamily="34" charset="0"/>
              </a:rPr>
              <a:t>= Component Libraries + Abstract Interfaces + “Glue Code”</a:t>
            </a:r>
          </a:p>
        </p:txBody>
      </p:sp>
    </p:spTree>
    <p:extLst>
      <p:ext uri="{BB962C8B-B14F-4D97-AF65-F5344CB8AC3E}">
        <p14:creationId xmlns:p14="http://schemas.microsoft.com/office/powerpoint/2010/main" val="4087766085"/>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 name="TextShape 1"/>
          <p:cNvSpPr txBox="1"/>
          <p:nvPr/>
        </p:nvSpPr>
        <p:spPr>
          <a:xfrm>
            <a:off x="254857" y="-142240"/>
            <a:ext cx="7643004" cy="1146027"/>
          </a:xfrm>
          <a:prstGeom prst="rect">
            <a:avLst/>
          </a:prstGeom>
          <a:noFill/>
          <a:ln>
            <a:noFill/>
          </a:ln>
        </p:spPr>
        <p:txBody>
          <a:bodyPr lIns="0" tIns="0" rIns="0" bIns="0" anchor="ctr"/>
          <a:lstStyle/>
          <a:p>
            <a:r>
              <a:rPr lang="en-US" sz="3200" dirty="0">
                <a:latin typeface="Calibri"/>
              </a:rPr>
              <a:t>What is Albany? (under-the-hood)</a:t>
            </a:r>
            <a:endParaRPr sz="3200" dirty="0"/>
          </a:p>
        </p:txBody>
      </p:sp>
      <p:grpSp>
        <p:nvGrpSpPr>
          <p:cNvPr id="67" name="Group 66">
            <a:extLst>
              <a:ext uri="{FF2B5EF4-FFF2-40B4-BE49-F238E27FC236}">
                <a16:creationId xmlns:a16="http://schemas.microsoft.com/office/drawing/2014/main" id="{FC947044-E7B9-4988-AE06-DFC34FCC1CF0}"/>
              </a:ext>
            </a:extLst>
          </p:cNvPr>
          <p:cNvGrpSpPr/>
          <p:nvPr/>
        </p:nvGrpSpPr>
        <p:grpSpPr>
          <a:xfrm>
            <a:off x="289104" y="1295833"/>
            <a:ext cx="9113177" cy="5078001"/>
            <a:chOff x="381000" y="1154132"/>
            <a:chExt cx="9113177" cy="5078001"/>
          </a:xfrm>
        </p:grpSpPr>
        <p:sp>
          <p:nvSpPr>
            <p:cNvPr id="68" name="AutoShape 30">
              <a:extLst>
                <a:ext uri="{FF2B5EF4-FFF2-40B4-BE49-F238E27FC236}">
                  <a16:creationId xmlns:a16="http://schemas.microsoft.com/office/drawing/2014/main" id="{1EC16173-3D09-4D90-A674-000EEE80FC28}"/>
                </a:ext>
              </a:extLst>
            </p:cNvPr>
            <p:cNvSpPr>
              <a:spLocks noChangeArrowheads="1"/>
            </p:cNvSpPr>
            <p:nvPr/>
          </p:nvSpPr>
          <p:spPr bwMode="auto">
            <a:xfrm>
              <a:off x="5176659" y="4502853"/>
              <a:ext cx="1957956" cy="1725612"/>
            </a:xfrm>
            <a:prstGeom prst="flowChartProcess">
              <a:avLst/>
            </a:prstGeom>
            <a:noFill/>
            <a:ln w="9525">
              <a:solidFill>
                <a:schemeClr val="bg1">
                  <a:lumMod val="85000"/>
                </a:schemeClr>
              </a:solidFill>
              <a:miter lim="800000"/>
              <a:headEnd/>
              <a:tailEnd/>
            </a:ln>
          </p:spPr>
          <p:txBody>
            <a:bodyPr wrap="none" anchor="ctr"/>
            <a:lstStyle/>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r>
                <a:rPr lang="en-US" dirty="0">
                  <a:solidFill>
                    <a:schemeClr val="bg1">
                      <a:lumMod val="85000"/>
                    </a:schemeClr>
                  </a:solidFill>
                  <a:latin typeface="Calibri" panose="020F0502020204030204" pitchFamily="34" charset="0"/>
                  <a:cs typeface="Calibri" panose="020F0502020204030204" pitchFamily="34" charset="0"/>
                </a:rPr>
                <a:t>FEM Assembly</a:t>
              </a:r>
            </a:p>
            <a:p>
              <a:pPr algn="ctr"/>
              <a:endParaRPr lang="en-US" sz="1200"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p:txBody>
        </p:sp>
        <p:sp>
          <p:nvSpPr>
            <p:cNvPr id="69" name="Rectangle: Rounded Corners 68">
              <a:extLst>
                <a:ext uri="{FF2B5EF4-FFF2-40B4-BE49-F238E27FC236}">
                  <a16:creationId xmlns:a16="http://schemas.microsoft.com/office/drawing/2014/main" id="{64478C22-912B-44FA-88E6-0DC4BA63A271}"/>
                </a:ext>
              </a:extLst>
            </p:cNvPr>
            <p:cNvSpPr/>
            <p:nvPr/>
          </p:nvSpPr>
          <p:spPr>
            <a:xfrm>
              <a:off x="7707800" y="5484644"/>
              <a:ext cx="871977" cy="638177"/>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70" name="Rectangle: Rounded Corners 69">
              <a:extLst>
                <a:ext uri="{FF2B5EF4-FFF2-40B4-BE49-F238E27FC236}">
                  <a16:creationId xmlns:a16="http://schemas.microsoft.com/office/drawing/2014/main" id="{2B942538-6E14-41AF-9324-BECA5ACE40EE}"/>
                </a:ext>
              </a:extLst>
            </p:cNvPr>
            <p:cNvSpPr/>
            <p:nvPr/>
          </p:nvSpPr>
          <p:spPr>
            <a:xfrm>
              <a:off x="3568700" y="3019200"/>
              <a:ext cx="1841500" cy="587033"/>
            </a:xfrm>
            <a:prstGeom prst="roundRect">
              <a:avLst/>
            </a:prstGeom>
            <a:solidFill>
              <a:schemeClr val="bg1"/>
            </a:solidFill>
            <a:ln>
              <a:solidFill>
                <a:schemeClr val="bg1">
                  <a:lumMod val="85000"/>
                </a:schemeClr>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71" name="Rectangle: Rounded Corners 70">
              <a:extLst>
                <a:ext uri="{FF2B5EF4-FFF2-40B4-BE49-F238E27FC236}">
                  <a16:creationId xmlns:a16="http://schemas.microsoft.com/office/drawing/2014/main" id="{5D7AE335-F829-4E64-85D3-AE915AE679CF}"/>
                </a:ext>
              </a:extLst>
            </p:cNvPr>
            <p:cNvSpPr/>
            <p:nvPr/>
          </p:nvSpPr>
          <p:spPr>
            <a:xfrm>
              <a:off x="2552700" y="1230332"/>
              <a:ext cx="1676400" cy="864843"/>
            </a:xfrm>
            <a:prstGeom prst="roundRect">
              <a:avLst/>
            </a:prstGeom>
            <a:solidFill>
              <a:schemeClr val="bg1"/>
            </a:solidFill>
            <a:ln>
              <a:solidFill>
                <a:schemeClr val="bg1">
                  <a:lumMod val="85000"/>
                </a:schemeClr>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72" name="Rectangle 26">
              <a:extLst>
                <a:ext uri="{FF2B5EF4-FFF2-40B4-BE49-F238E27FC236}">
                  <a16:creationId xmlns:a16="http://schemas.microsoft.com/office/drawing/2014/main" id="{AFD096D1-0038-4F02-9FE7-8B0279A65FAF}"/>
                </a:ext>
              </a:extLst>
            </p:cNvPr>
            <p:cNvSpPr>
              <a:spLocks noChangeArrowheads="1"/>
            </p:cNvSpPr>
            <p:nvPr/>
          </p:nvSpPr>
          <p:spPr bwMode="auto">
            <a:xfrm>
              <a:off x="381000" y="4811732"/>
              <a:ext cx="1752600" cy="1143000"/>
            </a:xfrm>
            <a:prstGeom prst="rect">
              <a:avLst/>
            </a:prstGeom>
            <a:no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Linear Solvers</a:t>
              </a:r>
            </a:p>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p:txBody>
        </p:sp>
        <p:sp>
          <p:nvSpPr>
            <p:cNvPr id="73" name="Rectangle 19">
              <a:extLst>
                <a:ext uri="{FF2B5EF4-FFF2-40B4-BE49-F238E27FC236}">
                  <a16:creationId xmlns:a16="http://schemas.microsoft.com/office/drawing/2014/main" id="{016990D9-B1B6-46E6-9D82-E7457DACAD0E}"/>
                </a:ext>
              </a:extLst>
            </p:cNvPr>
            <p:cNvSpPr>
              <a:spLocks noChangeArrowheads="1"/>
            </p:cNvSpPr>
            <p:nvPr/>
          </p:nvSpPr>
          <p:spPr bwMode="auto">
            <a:xfrm>
              <a:off x="457200" y="1154132"/>
              <a:ext cx="1600200" cy="990600"/>
            </a:xfrm>
            <a:prstGeom prst="rect">
              <a:avLst/>
            </a:prstGeom>
            <a:no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Analysis Tools</a:t>
              </a:r>
            </a:p>
            <a:p>
              <a:endParaRPr lang="en-US" dirty="0">
                <a:solidFill>
                  <a:schemeClr val="bg1">
                    <a:lumMod val="85000"/>
                  </a:schemeClr>
                </a:solidFill>
                <a:latin typeface="Calibri" panose="020F0502020204030204" pitchFamily="34" charset="0"/>
                <a:cs typeface="Calibri" panose="020F0502020204030204" pitchFamily="34" charset="0"/>
              </a:endParaRPr>
            </a:p>
            <a:p>
              <a:endParaRPr lang="en-US" sz="1600" dirty="0">
                <a:solidFill>
                  <a:schemeClr val="bg1">
                    <a:lumMod val="85000"/>
                  </a:schemeClr>
                </a:solidFill>
                <a:latin typeface="Calibri" panose="020F0502020204030204" pitchFamily="34" charset="0"/>
                <a:cs typeface="Calibri" panose="020F0502020204030204" pitchFamily="34" charset="0"/>
              </a:endParaRPr>
            </a:p>
            <a:p>
              <a:endParaRPr lang="en-US" sz="1600" dirty="0">
                <a:solidFill>
                  <a:schemeClr val="bg1">
                    <a:lumMod val="85000"/>
                  </a:schemeClr>
                </a:solidFill>
                <a:latin typeface="Calibri" panose="020F0502020204030204" pitchFamily="34" charset="0"/>
                <a:cs typeface="Calibri" panose="020F0502020204030204" pitchFamily="34" charset="0"/>
              </a:endParaRPr>
            </a:p>
          </p:txBody>
        </p:sp>
        <p:sp>
          <p:nvSpPr>
            <p:cNvPr id="74" name="Oval 6">
              <a:extLst>
                <a:ext uri="{FF2B5EF4-FFF2-40B4-BE49-F238E27FC236}">
                  <a16:creationId xmlns:a16="http://schemas.microsoft.com/office/drawing/2014/main" id="{1A736FEA-3B84-42C8-98D0-B046445BF147}"/>
                </a:ext>
              </a:extLst>
            </p:cNvPr>
            <p:cNvSpPr>
              <a:spLocks noChangeArrowheads="1"/>
            </p:cNvSpPr>
            <p:nvPr/>
          </p:nvSpPr>
          <p:spPr bwMode="auto">
            <a:xfrm>
              <a:off x="2514600" y="1230332"/>
              <a:ext cx="1752600" cy="838200"/>
            </a:xfrm>
            <a:prstGeom prst="ellipse">
              <a:avLst/>
            </a:prstGeom>
            <a:noFill/>
            <a:ln w="9525">
              <a:noFill/>
              <a:round/>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Main</a:t>
              </a:r>
            </a:p>
            <a:p>
              <a:pPr algn="ctr"/>
              <a:endParaRPr lang="en-US" sz="2400" dirty="0">
                <a:solidFill>
                  <a:schemeClr val="bg1">
                    <a:lumMod val="85000"/>
                  </a:schemeClr>
                </a:solidFill>
                <a:latin typeface="Calibri" panose="020F0502020204030204" pitchFamily="34" charset="0"/>
                <a:cs typeface="Calibri" panose="020F0502020204030204" pitchFamily="34" charset="0"/>
              </a:endParaRPr>
            </a:p>
          </p:txBody>
        </p:sp>
        <p:sp>
          <p:nvSpPr>
            <p:cNvPr id="75" name="Text Box 16">
              <a:extLst>
                <a:ext uri="{FF2B5EF4-FFF2-40B4-BE49-F238E27FC236}">
                  <a16:creationId xmlns:a16="http://schemas.microsoft.com/office/drawing/2014/main" id="{866A061B-DC94-451C-AD7F-BFE567263BCC}"/>
                </a:ext>
              </a:extLst>
            </p:cNvPr>
            <p:cNvSpPr txBox="1">
              <a:spLocks noChangeArrowheads="1"/>
            </p:cNvSpPr>
            <p:nvPr/>
          </p:nvSpPr>
          <p:spPr bwMode="auto">
            <a:xfrm>
              <a:off x="457200" y="2921020"/>
              <a:ext cx="1600200" cy="366712"/>
            </a:xfrm>
            <a:prstGeom prst="rect">
              <a:avLst/>
            </a:prstGeom>
            <a:noFill/>
            <a:ln w="9525">
              <a:noFill/>
              <a:miter lim="800000"/>
              <a:headEnd/>
              <a:tailEnd/>
            </a:ln>
          </p:spPr>
          <p:txBody>
            <a:bodyPr>
              <a:spAutoFit/>
            </a:bodyPr>
            <a:lstStyle/>
            <a:p>
              <a:pPr algn="ctr"/>
              <a:r>
                <a:rPr lang="en-US" dirty="0">
                  <a:solidFill>
                    <a:schemeClr val="bg1">
                      <a:lumMod val="85000"/>
                    </a:schemeClr>
                  </a:solidFill>
                  <a:latin typeface="Calibri" panose="020F0502020204030204" pitchFamily="34" charset="0"/>
                  <a:cs typeface="Calibri" panose="020F0502020204030204" pitchFamily="34" charset="0"/>
                </a:rPr>
                <a:t>Solvers</a:t>
              </a:r>
            </a:p>
          </p:txBody>
        </p:sp>
        <p:sp>
          <p:nvSpPr>
            <p:cNvPr id="140" name="AutoShape 2">
              <a:extLst>
                <a:ext uri="{FF2B5EF4-FFF2-40B4-BE49-F238E27FC236}">
                  <a16:creationId xmlns:a16="http://schemas.microsoft.com/office/drawing/2014/main" id="{EB51C99C-FD4A-4927-AAD2-8A23AD8FEF87}"/>
                </a:ext>
              </a:extLst>
            </p:cNvPr>
            <p:cNvSpPr>
              <a:spLocks noChangeArrowheads="1"/>
            </p:cNvSpPr>
            <p:nvPr/>
          </p:nvSpPr>
          <p:spPr bwMode="auto">
            <a:xfrm>
              <a:off x="5279739" y="4955771"/>
              <a:ext cx="1752600" cy="3810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Field Manager</a:t>
              </a:r>
            </a:p>
          </p:txBody>
        </p:sp>
        <p:sp>
          <p:nvSpPr>
            <p:cNvPr id="141" name="AutoShape 4">
              <a:extLst>
                <a:ext uri="{FF2B5EF4-FFF2-40B4-BE49-F238E27FC236}">
                  <a16:creationId xmlns:a16="http://schemas.microsoft.com/office/drawing/2014/main" id="{E61B01FF-B35B-42F8-9879-1DDB1B41FEF1}"/>
                </a:ext>
              </a:extLst>
            </p:cNvPr>
            <p:cNvSpPr>
              <a:spLocks noChangeArrowheads="1"/>
            </p:cNvSpPr>
            <p:nvPr/>
          </p:nvSpPr>
          <p:spPr bwMode="auto">
            <a:xfrm>
              <a:off x="5279739" y="5336657"/>
              <a:ext cx="1752600" cy="3810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Derivatives</a:t>
              </a:r>
            </a:p>
          </p:txBody>
        </p:sp>
        <p:sp>
          <p:nvSpPr>
            <p:cNvPr id="142" name="Oval 6">
              <a:extLst>
                <a:ext uri="{FF2B5EF4-FFF2-40B4-BE49-F238E27FC236}">
                  <a16:creationId xmlns:a16="http://schemas.microsoft.com/office/drawing/2014/main" id="{77156735-8700-4DCF-AF76-149EA1A5B72A}"/>
                </a:ext>
              </a:extLst>
            </p:cNvPr>
            <p:cNvSpPr>
              <a:spLocks noChangeArrowheads="1"/>
            </p:cNvSpPr>
            <p:nvPr/>
          </p:nvSpPr>
          <p:spPr bwMode="auto">
            <a:xfrm>
              <a:off x="3657600" y="2830532"/>
              <a:ext cx="1676400" cy="914400"/>
            </a:xfrm>
            <a:prstGeom prst="ellipse">
              <a:avLst/>
            </a:prstGeom>
            <a:noFill/>
            <a:ln w="9525">
              <a:noFill/>
              <a:round/>
              <a:headEnd/>
              <a:tailEnd/>
            </a:ln>
          </p:spPr>
          <p:txBody>
            <a:bodyPr wrap="none" tIns="91440" bIns="0" anchor="ctr"/>
            <a:lstStyle/>
            <a:p>
              <a:pPr algn="ctr"/>
              <a:r>
                <a:rPr lang="en-US" dirty="0">
                  <a:solidFill>
                    <a:schemeClr val="bg1">
                      <a:lumMod val="85000"/>
                    </a:schemeClr>
                  </a:solidFill>
                  <a:latin typeface="Calibri" panose="020F0502020204030204" pitchFamily="34" charset="0"/>
                  <a:cs typeface="Calibri" panose="020F0502020204030204" pitchFamily="34" charset="0"/>
                </a:rPr>
                <a:t>Albany Glue Code</a:t>
              </a:r>
            </a:p>
          </p:txBody>
        </p:sp>
        <p:cxnSp>
          <p:nvCxnSpPr>
            <p:cNvPr id="143" name="AutoShape 7">
              <a:extLst>
                <a:ext uri="{FF2B5EF4-FFF2-40B4-BE49-F238E27FC236}">
                  <a16:creationId xmlns:a16="http://schemas.microsoft.com/office/drawing/2014/main" id="{DC65849E-EA55-493B-BC59-76A928AECEF3}"/>
                </a:ext>
              </a:extLst>
            </p:cNvPr>
            <p:cNvCxnSpPr>
              <a:cxnSpLocks noChangeShapeType="1"/>
              <a:stCxn id="147" idx="3"/>
              <a:endCxn id="144" idx="1"/>
            </p:cNvCxnSpPr>
            <p:nvPr/>
          </p:nvCxnSpPr>
          <p:spPr bwMode="auto">
            <a:xfrm flipV="1">
              <a:off x="2133600" y="2682211"/>
              <a:ext cx="304800" cy="796021"/>
            </a:xfrm>
            <a:prstGeom prst="bentConnector3">
              <a:avLst>
                <a:gd name="adj1" fmla="val 50000"/>
              </a:avLst>
            </a:prstGeom>
            <a:noFill/>
            <a:ln w="12700">
              <a:solidFill>
                <a:schemeClr val="bg1">
                  <a:lumMod val="85000"/>
                </a:schemeClr>
              </a:solidFill>
              <a:miter lim="800000"/>
              <a:headEnd type="diamond" w="med" len="med"/>
              <a:tailEnd type="diamond" w="med" len="med"/>
            </a:ln>
          </p:spPr>
        </p:cxnSp>
        <p:sp>
          <p:nvSpPr>
            <p:cNvPr id="144" name="Text Box 8">
              <a:extLst>
                <a:ext uri="{FF2B5EF4-FFF2-40B4-BE49-F238E27FC236}">
                  <a16:creationId xmlns:a16="http://schemas.microsoft.com/office/drawing/2014/main" id="{CDB14062-AF51-44D8-B211-6863F0A540E1}"/>
                </a:ext>
              </a:extLst>
            </p:cNvPr>
            <p:cNvSpPr txBox="1">
              <a:spLocks noChangeArrowheads="1"/>
            </p:cNvSpPr>
            <p:nvPr/>
          </p:nvSpPr>
          <p:spPr bwMode="auto">
            <a:xfrm>
              <a:off x="2438400" y="2359045"/>
              <a:ext cx="1219200" cy="646331"/>
            </a:xfrm>
            <a:prstGeom prst="rect">
              <a:avLst/>
            </a:prstGeom>
            <a:solidFill>
              <a:schemeClr val="bg1"/>
            </a:solidFill>
            <a:ln w="19050">
              <a:solidFill>
                <a:schemeClr val="bg1">
                  <a:lumMod val="85000"/>
                </a:schemeClr>
              </a:solidFill>
              <a:miter lim="800000"/>
              <a:headEnd/>
              <a:tailEnd/>
            </a:ln>
          </p:spPr>
          <p:txBody>
            <a:bodyPr>
              <a:spAutoFit/>
            </a:bodyPr>
            <a:lstStyle/>
            <a:p>
              <a:pPr algn="ctr"/>
              <a:r>
                <a:rPr lang="en-US" dirty="0">
                  <a:solidFill>
                    <a:schemeClr val="bg1">
                      <a:lumMod val="85000"/>
                    </a:schemeClr>
                  </a:solidFill>
                  <a:latin typeface="Calibri" panose="020F0502020204030204" pitchFamily="34" charset="0"/>
                  <a:cs typeface="Calibri" panose="020F0502020204030204" pitchFamily="34" charset="0"/>
                </a:rPr>
                <a:t>Nonlinear Model</a:t>
              </a:r>
            </a:p>
          </p:txBody>
        </p:sp>
        <p:sp>
          <p:nvSpPr>
            <p:cNvPr id="145" name="AutoShape 10">
              <a:extLst>
                <a:ext uri="{FF2B5EF4-FFF2-40B4-BE49-F238E27FC236}">
                  <a16:creationId xmlns:a16="http://schemas.microsoft.com/office/drawing/2014/main" id="{40E2FAD7-0FC3-44DA-BB55-48776A11ADAC}"/>
                </a:ext>
              </a:extLst>
            </p:cNvPr>
            <p:cNvSpPr>
              <a:spLocks noChangeArrowheads="1"/>
            </p:cNvSpPr>
            <p:nvPr/>
          </p:nvSpPr>
          <p:spPr bwMode="auto">
            <a:xfrm>
              <a:off x="457200" y="3287732"/>
              <a:ext cx="1600200" cy="328613"/>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Nonlinear</a:t>
              </a:r>
            </a:p>
          </p:txBody>
        </p:sp>
        <p:sp>
          <p:nvSpPr>
            <p:cNvPr id="146" name="AutoShape 11">
              <a:extLst>
                <a:ext uri="{FF2B5EF4-FFF2-40B4-BE49-F238E27FC236}">
                  <a16:creationId xmlns:a16="http://schemas.microsoft.com/office/drawing/2014/main" id="{72398298-9FA7-4A1C-B18B-6DE995E26987}"/>
                </a:ext>
              </a:extLst>
            </p:cNvPr>
            <p:cNvSpPr>
              <a:spLocks noChangeArrowheads="1"/>
            </p:cNvSpPr>
            <p:nvPr/>
          </p:nvSpPr>
          <p:spPr bwMode="auto">
            <a:xfrm>
              <a:off x="457200" y="3592532"/>
              <a:ext cx="1600200" cy="328613"/>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Transient</a:t>
              </a:r>
            </a:p>
          </p:txBody>
        </p:sp>
        <p:sp>
          <p:nvSpPr>
            <p:cNvPr id="147" name="Rectangle 15">
              <a:extLst>
                <a:ext uri="{FF2B5EF4-FFF2-40B4-BE49-F238E27FC236}">
                  <a16:creationId xmlns:a16="http://schemas.microsoft.com/office/drawing/2014/main" id="{7778592D-8EB3-4FE3-B7E7-7E17FA4F1A27}"/>
                </a:ext>
              </a:extLst>
            </p:cNvPr>
            <p:cNvSpPr>
              <a:spLocks noChangeArrowheads="1"/>
            </p:cNvSpPr>
            <p:nvPr/>
          </p:nvSpPr>
          <p:spPr bwMode="auto">
            <a:xfrm>
              <a:off x="381000" y="2906732"/>
              <a:ext cx="1752600" cy="1143000"/>
            </a:xfrm>
            <a:prstGeom prst="rect">
              <a:avLst/>
            </a:prstGeom>
            <a:noFill/>
            <a:ln w="9525">
              <a:solidFill>
                <a:schemeClr val="bg1">
                  <a:lumMod val="85000"/>
                </a:schemeClr>
              </a:solidFill>
              <a:miter lim="800000"/>
              <a:headEnd/>
              <a:tailEnd/>
            </a:ln>
          </p:spPr>
          <p:txBody>
            <a:bodyPr wrap="none" anchor="ctr"/>
            <a:lstStyle/>
            <a:p>
              <a:endParaRPr lang="en-US"/>
            </a:p>
          </p:txBody>
        </p:sp>
        <p:sp>
          <p:nvSpPr>
            <p:cNvPr id="148" name="AutoShape 17">
              <a:extLst>
                <a:ext uri="{FF2B5EF4-FFF2-40B4-BE49-F238E27FC236}">
                  <a16:creationId xmlns:a16="http://schemas.microsoft.com/office/drawing/2014/main" id="{C9370515-984F-427F-99B2-29BC9A20EBD4}"/>
                </a:ext>
              </a:extLst>
            </p:cNvPr>
            <p:cNvSpPr>
              <a:spLocks noChangeArrowheads="1"/>
            </p:cNvSpPr>
            <p:nvPr/>
          </p:nvSpPr>
          <p:spPr bwMode="auto">
            <a:xfrm>
              <a:off x="533400" y="1458932"/>
              <a:ext cx="1447800" cy="3048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Optimization</a:t>
              </a:r>
            </a:p>
          </p:txBody>
        </p:sp>
        <p:sp>
          <p:nvSpPr>
            <p:cNvPr id="149" name="AutoShape 18">
              <a:extLst>
                <a:ext uri="{FF2B5EF4-FFF2-40B4-BE49-F238E27FC236}">
                  <a16:creationId xmlns:a16="http://schemas.microsoft.com/office/drawing/2014/main" id="{FAD42FA3-8910-4E22-97F6-D33972783931}"/>
                </a:ext>
              </a:extLst>
            </p:cNvPr>
            <p:cNvSpPr>
              <a:spLocks noChangeArrowheads="1"/>
            </p:cNvSpPr>
            <p:nvPr/>
          </p:nvSpPr>
          <p:spPr bwMode="auto">
            <a:xfrm>
              <a:off x="533400" y="1763732"/>
              <a:ext cx="1447800" cy="3048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UQ</a:t>
              </a:r>
            </a:p>
          </p:txBody>
        </p:sp>
        <p:cxnSp>
          <p:nvCxnSpPr>
            <p:cNvPr id="150" name="AutoShape 21">
              <a:extLst>
                <a:ext uri="{FF2B5EF4-FFF2-40B4-BE49-F238E27FC236}">
                  <a16:creationId xmlns:a16="http://schemas.microsoft.com/office/drawing/2014/main" id="{7D6EB123-F3C5-4660-B130-5B33F61BBD9F}"/>
                </a:ext>
              </a:extLst>
            </p:cNvPr>
            <p:cNvCxnSpPr>
              <a:cxnSpLocks noChangeShapeType="1"/>
              <a:stCxn id="147" idx="0"/>
              <a:endCxn id="166" idx="2"/>
            </p:cNvCxnSpPr>
            <p:nvPr/>
          </p:nvCxnSpPr>
          <p:spPr bwMode="auto">
            <a:xfrm flipV="1">
              <a:off x="1257300" y="2768064"/>
              <a:ext cx="0" cy="138668"/>
            </a:xfrm>
            <a:prstGeom prst="straightConnector1">
              <a:avLst/>
            </a:prstGeom>
            <a:noFill/>
            <a:ln w="12700">
              <a:solidFill>
                <a:schemeClr val="bg1">
                  <a:lumMod val="85000"/>
                </a:schemeClr>
              </a:solidFill>
              <a:round/>
              <a:headEnd type="diamond" w="med" len="med"/>
              <a:tailEnd type="diamond" w="med" len="med"/>
            </a:ln>
          </p:spPr>
        </p:cxnSp>
        <p:cxnSp>
          <p:nvCxnSpPr>
            <p:cNvPr id="151" name="AutoShape 22">
              <a:extLst>
                <a:ext uri="{FF2B5EF4-FFF2-40B4-BE49-F238E27FC236}">
                  <a16:creationId xmlns:a16="http://schemas.microsoft.com/office/drawing/2014/main" id="{4E5F27CA-F382-496B-8E56-10EC68039C63}"/>
                </a:ext>
              </a:extLst>
            </p:cNvPr>
            <p:cNvCxnSpPr>
              <a:cxnSpLocks noChangeShapeType="1"/>
              <a:stCxn id="72" idx="0"/>
              <a:endCxn id="168" idx="2"/>
            </p:cNvCxnSpPr>
            <p:nvPr/>
          </p:nvCxnSpPr>
          <p:spPr bwMode="auto">
            <a:xfrm flipV="1">
              <a:off x="1257300" y="4610731"/>
              <a:ext cx="0" cy="201001"/>
            </a:xfrm>
            <a:prstGeom prst="straightConnector1">
              <a:avLst/>
            </a:prstGeom>
            <a:noFill/>
            <a:ln w="12700">
              <a:solidFill>
                <a:schemeClr val="bg1">
                  <a:lumMod val="85000"/>
                </a:schemeClr>
              </a:solidFill>
              <a:round/>
              <a:headEnd type="diamond" w="med" len="med"/>
              <a:tailEnd type="diamond" w="med" len="med"/>
            </a:ln>
          </p:spPr>
        </p:cxnSp>
        <p:sp>
          <p:nvSpPr>
            <p:cNvPr id="152" name="AutoShape 23">
              <a:extLst>
                <a:ext uri="{FF2B5EF4-FFF2-40B4-BE49-F238E27FC236}">
                  <a16:creationId xmlns:a16="http://schemas.microsoft.com/office/drawing/2014/main" id="{BFBF78F1-CCA8-4436-9175-B19D5108560A}"/>
                </a:ext>
              </a:extLst>
            </p:cNvPr>
            <p:cNvSpPr>
              <a:spLocks noChangeArrowheads="1"/>
            </p:cNvSpPr>
            <p:nvPr/>
          </p:nvSpPr>
          <p:spPr bwMode="auto">
            <a:xfrm>
              <a:off x="533400" y="5192732"/>
              <a:ext cx="1447800" cy="3048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Iterative</a:t>
              </a:r>
            </a:p>
          </p:txBody>
        </p:sp>
        <p:sp>
          <p:nvSpPr>
            <p:cNvPr id="153" name="AutoShape 29">
              <a:extLst>
                <a:ext uri="{FF2B5EF4-FFF2-40B4-BE49-F238E27FC236}">
                  <a16:creationId xmlns:a16="http://schemas.microsoft.com/office/drawing/2014/main" id="{FA556B35-6CC5-4F10-9AF5-087DC0106EE5}"/>
                </a:ext>
              </a:extLst>
            </p:cNvPr>
            <p:cNvSpPr>
              <a:spLocks noChangeArrowheads="1"/>
            </p:cNvSpPr>
            <p:nvPr/>
          </p:nvSpPr>
          <p:spPr bwMode="auto">
            <a:xfrm>
              <a:off x="533400" y="5492338"/>
              <a:ext cx="1447800" cy="3048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Direct</a:t>
              </a:r>
            </a:p>
          </p:txBody>
        </p:sp>
        <p:sp>
          <p:nvSpPr>
            <p:cNvPr id="154" name="AutoShape 30">
              <a:extLst>
                <a:ext uri="{FF2B5EF4-FFF2-40B4-BE49-F238E27FC236}">
                  <a16:creationId xmlns:a16="http://schemas.microsoft.com/office/drawing/2014/main" id="{884756DA-4756-405D-8BF8-F28ECC92397B}"/>
                </a:ext>
              </a:extLst>
            </p:cNvPr>
            <p:cNvSpPr>
              <a:spLocks noChangeArrowheads="1"/>
            </p:cNvSpPr>
            <p:nvPr/>
          </p:nvSpPr>
          <p:spPr bwMode="auto">
            <a:xfrm>
              <a:off x="6908800" y="1179532"/>
              <a:ext cx="1828800" cy="1905000"/>
            </a:xfrm>
            <a:prstGeom prst="flowChartProcess">
              <a:avLst/>
            </a:prstGeom>
            <a:no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Mesh Tools</a:t>
              </a:r>
            </a:p>
            <a:p>
              <a:pPr algn="ctr"/>
              <a:endParaRPr lang="en-US" sz="1200"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p:txBody>
        </p:sp>
        <p:sp>
          <p:nvSpPr>
            <p:cNvPr id="155" name="AutoShape 31">
              <a:extLst>
                <a:ext uri="{FF2B5EF4-FFF2-40B4-BE49-F238E27FC236}">
                  <a16:creationId xmlns:a16="http://schemas.microsoft.com/office/drawing/2014/main" id="{2CE90CBB-585F-4305-AA32-B0E506B8498B}"/>
                </a:ext>
              </a:extLst>
            </p:cNvPr>
            <p:cNvSpPr>
              <a:spLocks noChangeArrowheads="1"/>
            </p:cNvSpPr>
            <p:nvPr/>
          </p:nvSpPr>
          <p:spPr bwMode="auto">
            <a:xfrm>
              <a:off x="6985000" y="2170132"/>
              <a:ext cx="1670050" cy="3810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Mesh I/O</a:t>
              </a:r>
            </a:p>
          </p:txBody>
        </p:sp>
        <p:sp>
          <p:nvSpPr>
            <p:cNvPr id="156" name="AutoShape 33">
              <a:extLst>
                <a:ext uri="{FF2B5EF4-FFF2-40B4-BE49-F238E27FC236}">
                  <a16:creationId xmlns:a16="http://schemas.microsoft.com/office/drawing/2014/main" id="{DBA6DAE5-2604-4629-981D-3238A67F4248}"/>
                </a:ext>
              </a:extLst>
            </p:cNvPr>
            <p:cNvSpPr>
              <a:spLocks noChangeArrowheads="1"/>
            </p:cNvSpPr>
            <p:nvPr/>
          </p:nvSpPr>
          <p:spPr bwMode="auto">
            <a:xfrm>
              <a:off x="6985000" y="1560532"/>
              <a:ext cx="1670050" cy="6096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Mesh Database</a:t>
              </a:r>
            </a:p>
            <a:p>
              <a:pPr algn="ctr"/>
              <a:endParaRPr lang="en-US" dirty="0">
                <a:solidFill>
                  <a:schemeClr val="bg1">
                    <a:lumMod val="85000"/>
                  </a:schemeClr>
                </a:solidFill>
                <a:latin typeface="Calibri" panose="020F0502020204030204" pitchFamily="34" charset="0"/>
                <a:cs typeface="Calibri" panose="020F0502020204030204" pitchFamily="34" charset="0"/>
              </a:endParaRPr>
            </a:p>
          </p:txBody>
        </p:sp>
        <p:sp>
          <p:nvSpPr>
            <p:cNvPr id="157" name="Rectangle 35">
              <a:extLst>
                <a:ext uri="{FF2B5EF4-FFF2-40B4-BE49-F238E27FC236}">
                  <a16:creationId xmlns:a16="http://schemas.microsoft.com/office/drawing/2014/main" id="{0B22F0A9-4C0F-4AF1-8096-E81739DABE4C}"/>
                </a:ext>
              </a:extLst>
            </p:cNvPr>
            <p:cNvSpPr>
              <a:spLocks noChangeArrowheads="1"/>
            </p:cNvSpPr>
            <p:nvPr/>
          </p:nvSpPr>
          <p:spPr bwMode="auto">
            <a:xfrm>
              <a:off x="7108825" y="1966932"/>
              <a:ext cx="333375" cy="134938"/>
            </a:xfrm>
            <a:prstGeom prst="rect">
              <a:avLst/>
            </a:prstGeom>
            <a:solidFill>
              <a:schemeClr val="bg1"/>
            </a:solidFill>
            <a:ln w="9525">
              <a:solidFill>
                <a:schemeClr val="bg1">
                  <a:lumMod val="85000"/>
                </a:schemeClr>
              </a:solidFill>
              <a:miter lim="800000"/>
              <a:headEnd/>
              <a:tailEnd/>
            </a:ln>
          </p:spPr>
          <p:txBody>
            <a:bodyPr wrap="none" anchor="ctr"/>
            <a:lstStyle/>
            <a:p>
              <a:endParaRPr lang="en-US"/>
            </a:p>
          </p:txBody>
        </p:sp>
        <p:sp>
          <p:nvSpPr>
            <p:cNvPr id="158" name="AutoShape 36">
              <a:extLst>
                <a:ext uri="{FF2B5EF4-FFF2-40B4-BE49-F238E27FC236}">
                  <a16:creationId xmlns:a16="http://schemas.microsoft.com/office/drawing/2014/main" id="{CE4311B8-F118-4383-87AF-CC6E0916D40E}"/>
                </a:ext>
              </a:extLst>
            </p:cNvPr>
            <p:cNvSpPr>
              <a:spLocks noChangeArrowheads="1"/>
            </p:cNvSpPr>
            <p:nvPr/>
          </p:nvSpPr>
          <p:spPr bwMode="auto">
            <a:xfrm>
              <a:off x="8153400" y="1898670"/>
              <a:ext cx="417513" cy="203200"/>
            </a:xfrm>
            <a:prstGeom prst="cube">
              <a:avLst>
                <a:gd name="adj" fmla="val 41667"/>
              </a:avLst>
            </a:prstGeom>
            <a:solidFill>
              <a:schemeClr val="bg1"/>
            </a:solidFill>
            <a:ln w="9525">
              <a:solidFill>
                <a:schemeClr val="bg1">
                  <a:lumMod val="85000"/>
                </a:schemeClr>
              </a:solidFill>
              <a:miter lim="800000"/>
              <a:headEnd/>
              <a:tailEnd/>
            </a:ln>
          </p:spPr>
          <p:txBody>
            <a:bodyPr wrap="none" anchor="ctr"/>
            <a:lstStyle/>
            <a:p>
              <a:endParaRPr lang="en-US"/>
            </a:p>
          </p:txBody>
        </p:sp>
        <p:cxnSp>
          <p:nvCxnSpPr>
            <p:cNvPr id="159" name="AutoShape 37">
              <a:extLst>
                <a:ext uri="{FF2B5EF4-FFF2-40B4-BE49-F238E27FC236}">
                  <a16:creationId xmlns:a16="http://schemas.microsoft.com/office/drawing/2014/main" id="{6F7DDFA3-3C9F-4F75-8C22-E79988B54880}"/>
                </a:ext>
              </a:extLst>
            </p:cNvPr>
            <p:cNvCxnSpPr>
              <a:cxnSpLocks noChangeShapeType="1"/>
              <a:stCxn id="160" idx="1"/>
              <a:endCxn id="70" idx="0"/>
            </p:cNvCxnSpPr>
            <p:nvPr/>
          </p:nvCxnSpPr>
          <p:spPr bwMode="auto">
            <a:xfrm rot="10800000" flipV="1">
              <a:off x="4489451" y="2133990"/>
              <a:ext cx="273049" cy="885209"/>
            </a:xfrm>
            <a:prstGeom prst="bentConnector2">
              <a:avLst/>
            </a:prstGeom>
            <a:noFill/>
            <a:ln w="12700">
              <a:solidFill>
                <a:schemeClr val="bg1">
                  <a:lumMod val="85000"/>
                </a:schemeClr>
              </a:solidFill>
              <a:miter lim="800000"/>
              <a:headEnd type="diamond" w="med" len="med"/>
              <a:tailEnd type="diamond" w="med" len="med"/>
            </a:ln>
          </p:spPr>
        </p:cxnSp>
        <p:sp>
          <p:nvSpPr>
            <p:cNvPr id="160" name="Text Box 38">
              <a:extLst>
                <a:ext uri="{FF2B5EF4-FFF2-40B4-BE49-F238E27FC236}">
                  <a16:creationId xmlns:a16="http://schemas.microsoft.com/office/drawing/2014/main" id="{FD3FAC04-DEAE-4F7F-9F47-C4A3F3282432}"/>
                </a:ext>
              </a:extLst>
            </p:cNvPr>
            <p:cNvSpPr txBox="1">
              <a:spLocks noChangeArrowheads="1"/>
            </p:cNvSpPr>
            <p:nvPr/>
          </p:nvSpPr>
          <p:spPr bwMode="auto">
            <a:xfrm>
              <a:off x="4762499" y="1810825"/>
              <a:ext cx="1600200" cy="646331"/>
            </a:xfrm>
            <a:prstGeom prst="rect">
              <a:avLst/>
            </a:prstGeom>
            <a:solidFill>
              <a:schemeClr val="bg1"/>
            </a:solidFill>
            <a:ln w="19050">
              <a:solidFill>
                <a:schemeClr val="bg1">
                  <a:lumMod val="85000"/>
                </a:schemeClr>
              </a:solidFill>
              <a:miter lim="800000"/>
              <a:headEnd/>
              <a:tailEnd/>
            </a:ln>
          </p:spPr>
          <p:txBody>
            <a:bodyPr>
              <a:spAutoFit/>
            </a:bodyPr>
            <a:lstStyle/>
            <a:p>
              <a:pPr algn="ctr"/>
              <a:r>
                <a:rPr lang="en-US" dirty="0">
                  <a:solidFill>
                    <a:schemeClr val="bg1">
                      <a:lumMod val="85000"/>
                    </a:schemeClr>
                  </a:solidFill>
                  <a:latin typeface="Calibri" panose="020F0502020204030204" pitchFamily="34" charset="0"/>
                  <a:cs typeface="Calibri" panose="020F0502020204030204" pitchFamily="34" charset="0"/>
                </a:rPr>
                <a:t>Global</a:t>
              </a:r>
            </a:p>
            <a:p>
              <a:pPr algn="ctr"/>
              <a:r>
                <a:rPr lang="en-US" dirty="0">
                  <a:solidFill>
                    <a:schemeClr val="bg1">
                      <a:lumMod val="85000"/>
                    </a:schemeClr>
                  </a:solidFill>
                  <a:latin typeface="Calibri" panose="020F0502020204030204" pitchFamily="34" charset="0"/>
                  <a:cs typeface="Calibri" panose="020F0502020204030204" pitchFamily="34" charset="0"/>
                </a:rPr>
                <a:t>Discretization</a:t>
              </a:r>
            </a:p>
          </p:txBody>
        </p:sp>
        <p:sp>
          <p:nvSpPr>
            <p:cNvPr id="161" name="Text Box 43">
              <a:extLst>
                <a:ext uri="{FF2B5EF4-FFF2-40B4-BE49-F238E27FC236}">
                  <a16:creationId xmlns:a16="http://schemas.microsoft.com/office/drawing/2014/main" id="{A0D514B1-A454-4083-80C4-092F2D14D15F}"/>
                </a:ext>
              </a:extLst>
            </p:cNvPr>
            <p:cNvSpPr txBox="1">
              <a:spLocks noChangeArrowheads="1"/>
            </p:cNvSpPr>
            <p:nvPr/>
          </p:nvSpPr>
          <p:spPr bwMode="auto">
            <a:xfrm>
              <a:off x="2560320" y="3879909"/>
              <a:ext cx="1905000" cy="369332"/>
            </a:xfrm>
            <a:prstGeom prst="rect">
              <a:avLst/>
            </a:prstGeom>
            <a:solidFill>
              <a:schemeClr val="bg1"/>
            </a:solidFill>
            <a:ln w="19050">
              <a:solidFill>
                <a:schemeClr val="bg1">
                  <a:lumMod val="85000"/>
                </a:schemeClr>
              </a:solidFill>
              <a:miter lim="800000"/>
              <a:headEnd/>
              <a:tailEnd/>
            </a:ln>
          </p:spPr>
          <p:txBody>
            <a:bodyPr>
              <a:spAutoFit/>
            </a:bodyPr>
            <a:lstStyle/>
            <a:p>
              <a:pPr algn="ctr"/>
              <a:r>
                <a:rPr lang="en-US" dirty="0">
                  <a:solidFill>
                    <a:schemeClr val="bg1">
                      <a:lumMod val="85000"/>
                    </a:schemeClr>
                  </a:solidFill>
                  <a:latin typeface="Calibri" panose="020F0502020204030204" pitchFamily="34" charset="0"/>
                  <a:cs typeface="Calibri" panose="020F0502020204030204" pitchFamily="34" charset="0"/>
                </a:rPr>
                <a:t>Evaluation Engine</a:t>
              </a:r>
            </a:p>
          </p:txBody>
        </p:sp>
        <p:sp>
          <p:nvSpPr>
            <p:cNvPr id="162" name="Rectangle 49">
              <a:extLst>
                <a:ext uri="{FF2B5EF4-FFF2-40B4-BE49-F238E27FC236}">
                  <a16:creationId xmlns:a16="http://schemas.microsoft.com/office/drawing/2014/main" id="{9EDF634D-4521-48F9-BA20-6679FE876806}"/>
                </a:ext>
              </a:extLst>
            </p:cNvPr>
            <p:cNvSpPr>
              <a:spLocks noChangeArrowheads="1"/>
            </p:cNvSpPr>
            <p:nvPr/>
          </p:nvSpPr>
          <p:spPr bwMode="auto">
            <a:xfrm>
              <a:off x="5419615" y="4583132"/>
              <a:ext cx="304800" cy="304800"/>
            </a:xfrm>
            <a:prstGeom prst="rect">
              <a:avLst/>
            </a:prstGeom>
            <a:noFill/>
            <a:ln w="9525">
              <a:noFill/>
              <a:miter lim="800000"/>
              <a:headEnd/>
              <a:tailEnd/>
            </a:ln>
          </p:spPr>
          <p:txBody>
            <a:bodyPr wrap="none" anchor="ctr"/>
            <a:lstStyle/>
            <a:p>
              <a:endParaRPr lang="en-US"/>
            </a:p>
          </p:txBody>
        </p:sp>
        <p:sp>
          <p:nvSpPr>
            <p:cNvPr id="163" name="Rectangle 50">
              <a:extLst>
                <a:ext uri="{FF2B5EF4-FFF2-40B4-BE49-F238E27FC236}">
                  <a16:creationId xmlns:a16="http://schemas.microsoft.com/office/drawing/2014/main" id="{AF70EAD6-B3A3-42A2-AF18-448F29C23E51}"/>
                </a:ext>
              </a:extLst>
            </p:cNvPr>
            <p:cNvSpPr>
              <a:spLocks noChangeArrowheads="1"/>
            </p:cNvSpPr>
            <p:nvPr/>
          </p:nvSpPr>
          <p:spPr bwMode="auto">
            <a:xfrm>
              <a:off x="5419615" y="4811732"/>
              <a:ext cx="304800" cy="304800"/>
            </a:xfrm>
            <a:prstGeom prst="rect">
              <a:avLst/>
            </a:prstGeom>
            <a:noFill/>
            <a:ln w="9525">
              <a:noFill/>
              <a:miter lim="800000"/>
              <a:headEnd/>
              <a:tailEnd/>
            </a:ln>
          </p:spPr>
          <p:txBody>
            <a:bodyPr wrap="none" anchor="ctr"/>
            <a:lstStyle/>
            <a:p>
              <a:endParaRPr lang="en-US"/>
            </a:p>
          </p:txBody>
        </p:sp>
        <p:sp>
          <p:nvSpPr>
            <p:cNvPr id="164" name="Rectangle 52">
              <a:extLst>
                <a:ext uri="{FF2B5EF4-FFF2-40B4-BE49-F238E27FC236}">
                  <a16:creationId xmlns:a16="http://schemas.microsoft.com/office/drawing/2014/main" id="{5F6E6759-58B8-4E25-A608-C643EFFAE90F}"/>
                </a:ext>
              </a:extLst>
            </p:cNvPr>
            <p:cNvSpPr>
              <a:spLocks noChangeArrowheads="1"/>
            </p:cNvSpPr>
            <p:nvPr/>
          </p:nvSpPr>
          <p:spPr bwMode="auto">
            <a:xfrm>
              <a:off x="1066800" y="1458932"/>
              <a:ext cx="228600" cy="76200"/>
            </a:xfrm>
            <a:prstGeom prst="rect">
              <a:avLst/>
            </a:prstGeom>
            <a:noFill/>
            <a:ln w="9525">
              <a:noFill/>
              <a:miter lim="800000"/>
              <a:headEnd/>
              <a:tailEnd/>
            </a:ln>
          </p:spPr>
          <p:txBody>
            <a:bodyPr wrap="none" anchor="ctr"/>
            <a:lstStyle/>
            <a:p>
              <a:endParaRPr lang="en-US"/>
            </a:p>
          </p:txBody>
        </p:sp>
        <p:sp>
          <p:nvSpPr>
            <p:cNvPr id="165" name="Rectangle 53">
              <a:extLst>
                <a:ext uri="{FF2B5EF4-FFF2-40B4-BE49-F238E27FC236}">
                  <a16:creationId xmlns:a16="http://schemas.microsoft.com/office/drawing/2014/main" id="{E194AE26-A9A0-47DE-8592-7856D57DA322}"/>
                </a:ext>
              </a:extLst>
            </p:cNvPr>
            <p:cNvSpPr>
              <a:spLocks noChangeArrowheads="1"/>
            </p:cNvSpPr>
            <p:nvPr/>
          </p:nvSpPr>
          <p:spPr bwMode="auto">
            <a:xfrm>
              <a:off x="609600" y="1611332"/>
              <a:ext cx="228600" cy="76200"/>
            </a:xfrm>
            <a:prstGeom prst="rect">
              <a:avLst/>
            </a:prstGeom>
            <a:noFill/>
            <a:ln w="9525">
              <a:noFill/>
              <a:miter lim="800000"/>
              <a:headEnd/>
              <a:tailEnd/>
            </a:ln>
          </p:spPr>
          <p:txBody>
            <a:bodyPr wrap="none" anchor="ctr"/>
            <a:lstStyle/>
            <a:p>
              <a:endParaRPr lang="en-US"/>
            </a:p>
          </p:txBody>
        </p:sp>
        <p:sp>
          <p:nvSpPr>
            <p:cNvPr id="166" name="Text Box 55">
              <a:extLst>
                <a:ext uri="{FF2B5EF4-FFF2-40B4-BE49-F238E27FC236}">
                  <a16:creationId xmlns:a16="http://schemas.microsoft.com/office/drawing/2014/main" id="{E8767496-10ED-485B-9F71-837E85409E39}"/>
                </a:ext>
              </a:extLst>
            </p:cNvPr>
            <p:cNvSpPr txBox="1">
              <a:spLocks noChangeArrowheads="1"/>
            </p:cNvSpPr>
            <p:nvPr/>
          </p:nvSpPr>
          <p:spPr bwMode="auto">
            <a:xfrm>
              <a:off x="533400" y="2398732"/>
              <a:ext cx="1447800" cy="369332"/>
            </a:xfrm>
            <a:prstGeom prst="rect">
              <a:avLst/>
            </a:prstGeom>
            <a:solidFill>
              <a:schemeClr val="bg1"/>
            </a:solidFill>
            <a:ln w="19050">
              <a:solidFill>
                <a:schemeClr val="bg1">
                  <a:lumMod val="85000"/>
                </a:schemeClr>
              </a:solidFill>
              <a:miter lim="800000"/>
              <a:headEnd/>
              <a:tailEnd/>
            </a:ln>
          </p:spPr>
          <p:txBody>
            <a:bodyPr>
              <a:spAutoFit/>
            </a:bodyPr>
            <a:lstStyle/>
            <a:p>
              <a:pPr algn="ctr"/>
              <a:r>
                <a:rPr lang="en-US" dirty="0">
                  <a:solidFill>
                    <a:schemeClr val="bg1">
                      <a:lumMod val="85000"/>
                    </a:schemeClr>
                  </a:solidFill>
                  <a:latin typeface="Calibri" panose="020F0502020204030204" pitchFamily="34" charset="0"/>
                  <a:cs typeface="Calibri" panose="020F0502020204030204" pitchFamily="34" charset="0"/>
                </a:rPr>
                <a:t>Application</a:t>
              </a:r>
            </a:p>
          </p:txBody>
        </p:sp>
        <p:cxnSp>
          <p:nvCxnSpPr>
            <p:cNvPr id="167" name="AutoShape 56">
              <a:extLst>
                <a:ext uri="{FF2B5EF4-FFF2-40B4-BE49-F238E27FC236}">
                  <a16:creationId xmlns:a16="http://schemas.microsoft.com/office/drawing/2014/main" id="{5424F969-430B-4392-B650-A2384F098A6E}"/>
                </a:ext>
              </a:extLst>
            </p:cNvPr>
            <p:cNvCxnSpPr>
              <a:cxnSpLocks noChangeShapeType="1"/>
              <a:stCxn id="166" idx="0"/>
              <a:endCxn id="73" idx="2"/>
            </p:cNvCxnSpPr>
            <p:nvPr/>
          </p:nvCxnSpPr>
          <p:spPr bwMode="auto">
            <a:xfrm flipV="1">
              <a:off x="1257300" y="2144732"/>
              <a:ext cx="0" cy="254000"/>
            </a:xfrm>
            <a:prstGeom prst="straightConnector1">
              <a:avLst/>
            </a:prstGeom>
            <a:noFill/>
            <a:ln w="12700">
              <a:solidFill>
                <a:schemeClr val="bg1">
                  <a:lumMod val="85000"/>
                </a:schemeClr>
              </a:solidFill>
              <a:round/>
              <a:headEnd type="diamond" w="med" len="med"/>
              <a:tailEnd type="diamond" w="med" len="med"/>
            </a:ln>
          </p:spPr>
        </p:cxnSp>
        <p:sp>
          <p:nvSpPr>
            <p:cNvPr id="168" name="Text Box 57">
              <a:extLst>
                <a:ext uri="{FF2B5EF4-FFF2-40B4-BE49-F238E27FC236}">
                  <a16:creationId xmlns:a16="http://schemas.microsoft.com/office/drawing/2014/main" id="{4E5D8DA7-81CB-4E7F-BCAA-1D82C4637329}"/>
                </a:ext>
              </a:extLst>
            </p:cNvPr>
            <p:cNvSpPr txBox="1">
              <a:spLocks noChangeArrowheads="1"/>
            </p:cNvSpPr>
            <p:nvPr/>
          </p:nvSpPr>
          <p:spPr bwMode="auto">
            <a:xfrm>
              <a:off x="533400" y="4278332"/>
              <a:ext cx="1447800" cy="332399"/>
            </a:xfrm>
            <a:prstGeom prst="rect">
              <a:avLst/>
            </a:prstGeom>
            <a:solidFill>
              <a:schemeClr val="bg1"/>
            </a:solidFill>
            <a:ln w="19050">
              <a:solidFill>
                <a:schemeClr val="bg1">
                  <a:lumMod val="85000"/>
                </a:schemeClr>
              </a:solidFill>
              <a:miter lim="800000"/>
              <a:headEnd/>
              <a:tailEnd/>
            </a:ln>
          </p:spPr>
          <p:txBody>
            <a:bodyPr tIns="36576" bIns="18288">
              <a:spAutoFit/>
            </a:bodyPr>
            <a:lstStyle/>
            <a:p>
              <a:pPr algn="ctr"/>
              <a:r>
                <a:rPr lang="en-US" dirty="0">
                  <a:solidFill>
                    <a:schemeClr val="bg1">
                      <a:lumMod val="85000"/>
                    </a:schemeClr>
                  </a:solidFill>
                  <a:latin typeface="Calibri" panose="020F0502020204030204" pitchFamily="34" charset="0"/>
                  <a:cs typeface="Calibri" panose="020F0502020204030204" pitchFamily="34" charset="0"/>
                </a:rPr>
                <a:t>Linear Solve</a:t>
              </a:r>
            </a:p>
          </p:txBody>
        </p:sp>
        <p:cxnSp>
          <p:nvCxnSpPr>
            <p:cNvPr id="169" name="AutoShape 58">
              <a:extLst>
                <a:ext uri="{FF2B5EF4-FFF2-40B4-BE49-F238E27FC236}">
                  <a16:creationId xmlns:a16="http://schemas.microsoft.com/office/drawing/2014/main" id="{9EAC8B84-EDBC-4A4D-ADC1-E224D2C1BF7A}"/>
                </a:ext>
              </a:extLst>
            </p:cNvPr>
            <p:cNvCxnSpPr>
              <a:cxnSpLocks noChangeShapeType="1"/>
              <a:stCxn id="168" idx="0"/>
              <a:endCxn id="147" idx="2"/>
            </p:cNvCxnSpPr>
            <p:nvPr/>
          </p:nvCxnSpPr>
          <p:spPr bwMode="auto">
            <a:xfrm flipV="1">
              <a:off x="1257300" y="4049732"/>
              <a:ext cx="0" cy="228600"/>
            </a:xfrm>
            <a:prstGeom prst="straightConnector1">
              <a:avLst/>
            </a:prstGeom>
            <a:noFill/>
            <a:ln w="12700">
              <a:solidFill>
                <a:schemeClr val="bg1">
                  <a:lumMod val="85000"/>
                </a:schemeClr>
              </a:solidFill>
              <a:round/>
              <a:headEnd type="diamond" w="med" len="med"/>
              <a:tailEnd type="diamond" w="med" len="med"/>
            </a:ln>
          </p:spPr>
        </p:cxnSp>
        <p:cxnSp>
          <p:nvCxnSpPr>
            <p:cNvPr id="170" name="AutoShape 61">
              <a:extLst>
                <a:ext uri="{FF2B5EF4-FFF2-40B4-BE49-F238E27FC236}">
                  <a16:creationId xmlns:a16="http://schemas.microsoft.com/office/drawing/2014/main" id="{91BF05B1-B6E7-4E8B-9C17-8CC448B4F0E7}"/>
                </a:ext>
              </a:extLst>
            </p:cNvPr>
            <p:cNvCxnSpPr>
              <a:cxnSpLocks noChangeShapeType="1"/>
              <a:stCxn id="144" idx="3"/>
              <a:endCxn id="142" idx="1"/>
            </p:cNvCxnSpPr>
            <p:nvPr/>
          </p:nvCxnSpPr>
          <p:spPr bwMode="auto">
            <a:xfrm>
              <a:off x="3657600" y="2682211"/>
              <a:ext cx="245503" cy="282232"/>
            </a:xfrm>
            <a:prstGeom prst="bentConnector2">
              <a:avLst/>
            </a:prstGeom>
            <a:noFill/>
            <a:ln w="12700">
              <a:solidFill>
                <a:schemeClr val="bg1">
                  <a:lumMod val="85000"/>
                </a:schemeClr>
              </a:solidFill>
              <a:miter lim="800000"/>
              <a:headEnd type="diamond" w="med" len="med"/>
              <a:tailEnd type="diamond" w="med" len="med"/>
            </a:ln>
          </p:spPr>
        </p:cxnSp>
        <p:cxnSp>
          <p:nvCxnSpPr>
            <p:cNvPr id="171" name="AutoShape 62">
              <a:extLst>
                <a:ext uri="{FF2B5EF4-FFF2-40B4-BE49-F238E27FC236}">
                  <a16:creationId xmlns:a16="http://schemas.microsoft.com/office/drawing/2014/main" id="{9E2B6D40-1D8B-431A-9D2F-A824F314993C}"/>
                </a:ext>
              </a:extLst>
            </p:cNvPr>
            <p:cNvCxnSpPr>
              <a:cxnSpLocks noChangeShapeType="1"/>
              <a:stCxn id="73" idx="3"/>
            </p:cNvCxnSpPr>
            <p:nvPr/>
          </p:nvCxnSpPr>
          <p:spPr bwMode="auto">
            <a:xfrm>
              <a:off x="2057400" y="1649432"/>
              <a:ext cx="457200" cy="0"/>
            </a:xfrm>
            <a:prstGeom prst="straightConnector1">
              <a:avLst/>
            </a:prstGeom>
            <a:noFill/>
            <a:ln w="12700">
              <a:solidFill>
                <a:schemeClr val="bg1">
                  <a:lumMod val="85000"/>
                </a:schemeClr>
              </a:solidFill>
              <a:round/>
              <a:headEnd type="diamond" w="med" len="med"/>
              <a:tailEnd type="diamond" w="med" len="med"/>
            </a:ln>
          </p:spPr>
        </p:cxnSp>
        <p:sp>
          <p:nvSpPr>
            <p:cNvPr id="172" name="AutoShape 65">
              <a:extLst>
                <a:ext uri="{FF2B5EF4-FFF2-40B4-BE49-F238E27FC236}">
                  <a16:creationId xmlns:a16="http://schemas.microsoft.com/office/drawing/2014/main" id="{ABDE1865-3B3E-44CB-86B2-B169B004AC78}"/>
                </a:ext>
              </a:extLst>
            </p:cNvPr>
            <p:cNvSpPr>
              <a:spLocks noChangeArrowheads="1"/>
            </p:cNvSpPr>
            <p:nvPr/>
          </p:nvSpPr>
          <p:spPr bwMode="auto">
            <a:xfrm>
              <a:off x="6985000" y="2551132"/>
              <a:ext cx="1670050" cy="3810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Load Balancing</a:t>
              </a:r>
            </a:p>
          </p:txBody>
        </p:sp>
        <p:sp>
          <p:nvSpPr>
            <p:cNvPr id="173" name="AutoShape 18">
              <a:extLst>
                <a:ext uri="{FF2B5EF4-FFF2-40B4-BE49-F238E27FC236}">
                  <a16:creationId xmlns:a16="http://schemas.microsoft.com/office/drawing/2014/main" id="{914D591F-4F69-4F79-86EF-0AAE25F9B7A7}"/>
                </a:ext>
              </a:extLst>
            </p:cNvPr>
            <p:cNvSpPr>
              <a:spLocks noChangeArrowheads="1"/>
            </p:cNvSpPr>
            <p:nvPr/>
          </p:nvSpPr>
          <p:spPr bwMode="auto">
            <a:xfrm>
              <a:off x="2667000" y="1687532"/>
              <a:ext cx="1447800" cy="2286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Input Parser</a:t>
              </a:r>
            </a:p>
          </p:txBody>
        </p:sp>
        <p:sp>
          <p:nvSpPr>
            <p:cNvPr id="174" name="AutoShape 11">
              <a:extLst>
                <a:ext uri="{FF2B5EF4-FFF2-40B4-BE49-F238E27FC236}">
                  <a16:creationId xmlns:a16="http://schemas.microsoft.com/office/drawing/2014/main" id="{F2B901F8-792D-462B-BF7F-10FA8C4AD856}"/>
                </a:ext>
              </a:extLst>
            </p:cNvPr>
            <p:cNvSpPr>
              <a:spLocks noChangeArrowheads="1"/>
            </p:cNvSpPr>
            <p:nvPr/>
          </p:nvSpPr>
          <p:spPr bwMode="auto">
            <a:xfrm>
              <a:off x="7579360" y="4658122"/>
              <a:ext cx="1148080" cy="289891"/>
            </a:xfrm>
            <a:prstGeom prst="flowChartProcess">
              <a:avLst/>
            </a:prstGeom>
            <a:solidFill>
              <a:srgbClr val="CCFFCC"/>
            </a:solidFill>
            <a:ln w="9525">
              <a:solidFill>
                <a:schemeClr val="tx1"/>
              </a:solidFill>
              <a:miter lim="800000"/>
              <a:headEnd/>
              <a:tailEnd/>
            </a:ln>
          </p:spPr>
          <p:txBody>
            <a:bodyPr wrap="none" anchor="ctr"/>
            <a:lstStyle/>
            <a:p>
              <a:pPr algn="ctr"/>
              <a:r>
                <a:rPr lang="en-US" dirty="0">
                  <a:latin typeface="Calibri" panose="020F0502020204030204" pitchFamily="34" charset="0"/>
                  <a:cs typeface="Calibri" panose="020F0502020204030204" pitchFamily="34" charset="0"/>
                </a:rPr>
                <a:t>Libraries</a:t>
              </a:r>
            </a:p>
          </p:txBody>
        </p:sp>
        <p:sp>
          <p:nvSpPr>
            <p:cNvPr id="175" name="Text Box 38">
              <a:extLst>
                <a:ext uri="{FF2B5EF4-FFF2-40B4-BE49-F238E27FC236}">
                  <a16:creationId xmlns:a16="http://schemas.microsoft.com/office/drawing/2014/main" id="{C0ABE4BC-08D2-48A6-91C7-7A7CA32A8F35}"/>
                </a:ext>
              </a:extLst>
            </p:cNvPr>
            <p:cNvSpPr txBox="1">
              <a:spLocks noChangeArrowheads="1"/>
            </p:cNvSpPr>
            <p:nvPr/>
          </p:nvSpPr>
          <p:spPr bwMode="auto">
            <a:xfrm>
              <a:off x="7589520" y="5037763"/>
              <a:ext cx="1148080" cy="369332"/>
            </a:xfrm>
            <a:prstGeom prst="rect">
              <a:avLst/>
            </a:prstGeom>
            <a:solidFill>
              <a:schemeClr val="bg1"/>
            </a:solidFill>
            <a:ln w="19050">
              <a:solidFill>
                <a:srgbClr val="0000FF"/>
              </a:solidFill>
              <a:miter lim="800000"/>
              <a:headEnd/>
              <a:tailEnd/>
            </a:ln>
          </p:spPr>
          <p:txBody>
            <a:bodyPr wrap="square">
              <a:spAutoFit/>
            </a:bodyPr>
            <a:lstStyle/>
            <a:p>
              <a:pPr algn="ctr"/>
              <a:r>
                <a:rPr lang="en-US" dirty="0">
                  <a:solidFill>
                    <a:srgbClr val="0000FF"/>
                  </a:solidFill>
                  <a:latin typeface="Calibri" panose="020F0502020204030204" pitchFamily="34" charset="0"/>
                  <a:cs typeface="Calibri" panose="020F0502020204030204" pitchFamily="34" charset="0"/>
                </a:rPr>
                <a:t>Interfaces</a:t>
              </a:r>
            </a:p>
          </p:txBody>
        </p:sp>
        <p:sp>
          <p:nvSpPr>
            <p:cNvPr id="176" name="Oval 6">
              <a:extLst>
                <a:ext uri="{FF2B5EF4-FFF2-40B4-BE49-F238E27FC236}">
                  <a16:creationId xmlns:a16="http://schemas.microsoft.com/office/drawing/2014/main" id="{D38C2CEE-18DA-4648-B9AE-AD6A00DA0F91}"/>
                </a:ext>
              </a:extLst>
            </p:cNvPr>
            <p:cNvSpPr>
              <a:spLocks noChangeArrowheads="1"/>
            </p:cNvSpPr>
            <p:nvPr/>
          </p:nvSpPr>
          <p:spPr bwMode="auto">
            <a:xfrm>
              <a:off x="7672362" y="5565437"/>
              <a:ext cx="940145" cy="484379"/>
            </a:xfrm>
            <a:prstGeom prst="ellipse">
              <a:avLst/>
            </a:prstGeom>
            <a:noFill/>
            <a:ln w="9525">
              <a:noFill/>
              <a:round/>
              <a:headEnd/>
              <a:tailEnd/>
            </a:ln>
          </p:spPr>
          <p:txBody>
            <a:bodyPr wrap="none" anchor="ctr"/>
            <a:lstStyle/>
            <a:p>
              <a:pPr algn="ctr"/>
              <a:r>
                <a:rPr lang="en-US" dirty="0">
                  <a:latin typeface="Calibri" panose="020F0502020204030204" pitchFamily="34" charset="0"/>
                  <a:cs typeface="Calibri" panose="020F0502020204030204" pitchFamily="34" charset="0"/>
                </a:rPr>
                <a:t>Albany </a:t>
              </a:r>
            </a:p>
            <a:p>
              <a:pPr algn="ctr"/>
              <a:r>
                <a:rPr lang="en-US" dirty="0">
                  <a:latin typeface="Calibri" panose="020F0502020204030204" pitchFamily="34" charset="0"/>
                  <a:cs typeface="Calibri" panose="020F0502020204030204" pitchFamily="34" charset="0"/>
                </a:rPr>
                <a:t>Code</a:t>
              </a:r>
            </a:p>
          </p:txBody>
        </p:sp>
        <p:sp>
          <p:nvSpPr>
            <p:cNvPr id="177" name="AutoShape 101">
              <a:extLst>
                <a:ext uri="{FF2B5EF4-FFF2-40B4-BE49-F238E27FC236}">
                  <a16:creationId xmlns:a16="http://schemas.microsoft.com/office/drawing/2014/main" id="{C85BCE8E-AE41-4E85-9878-9CA04463DBFC}"/>
                </a:ext>
              </a:extLst>
            </p:cNvPr>
            <p:cNvSpPr>
              <a:spLocks noChangeArrowheads="1"/>
            </p:cNvSpPr>
            <p:nvPr/>
          </p:nvSpPr>
          <p:spPr bwMode="auto">
            <a:xfrm>
              <a:off x="7670800" y="1941532"/>
              <a:ext cx="304800" cy="152400"/>
            </a:xfrm>
            <a:prstGeom prst="triangle">
              <a:avLst>
                <a:gd name="adj" fmla="val 50000"/>
              </a:avLst>
            </a:prstGeom>
            <a:solidFill>
              <a:schemeClr val="bg1"/>
            </a:solidFill>
            <a:ln w="9525">
              <a:solidFill>
                <a:schemeClr val="bg1">
                  <a:lumMod val="85000"/>
                </a:schemeClr>
              </a:solidFill>
              <a:miter lim="800000"/>
              <a:headEnd/>
              <a:tailEnd/>
            </a:ln>
          </p:spPr>
          <p:txBody>
            <a:bodyPr wrap="none" anchor="ctr"/>
            <a:lstStyle/>
            <a:p>
              <a:endParaRPr lang="en-US"/>
            </a:p>
          </p:txBody>
        </p:sp>
        <p:cxnSp>
          <p:nvCxnSpPr>
            <p:cNvPr id="178" name="AutoShape 61">
              <a:extLst>
                <a:ext uri="{FF2B5EF4-FFF2-40B4-BE49-F238E27FC236}">
                  <a16:creationId xmlns:a16="http://schemas.microsoft.com/office/drawing/2014/main" id="{A5B9DED0-8683-44C9-AFB6-8FD496EB993E}"/>
                </a:ext>
              </a:extLst>
            </p:cNvPr>
            <p:cNvCxnSpPr>
              <a:cxnSpLocks noChangeShapeType="1"/>
              <a:stCxn id="70" idx="1"/>
            </p:cNvCxnSpPr>
            <p:nvPr/>
          </p:nvCxnSpPr>
          <p:spPr bwMode="auto">
            <a:xfrm rot="10800000" flipV="1">
              <a:off x="3347720" y="3312717"/>
              <a:ext cx="220980" cy="522116"/>
            </a:xfrm>
            <a:prstGeom prst="bentConnector2">
              <a:avLst/>
            </a:prstGeom>
            <a:noFill/>
            <a:ln w="12700">
              <a:solidFill>
                <a:schemeClr val="bg1">
                  <a:lumMod val="85000"/>
                </a:schemeClr>
              </a:solidFill>
              <a:miter lim="800000"/>
              <a:headEnd type="diamond" w="med" len="med"/>
              <a:tailEnd type="diamond" w="med" len="med"/>
            </a:ln>
          </p:spPr>
        </p:cxnSp>
        <p:sp>
          <p:nvSpPr>
            <p:cNvPr id="179" name="Rectangle: Rounded Corners 178">
              <a:extLst>
                <a:ext uri="{FF2B5EF4-FFF2-40B4-BE49-F238E27FC236}">
                  <a16:creationId xmlns:a16="http://schemas.microsoft.com/office/drawing/2014/main" id="{BADB97FE-465A-4DB5-A81B-7542A237F6C5}"/>
                </a:ext>
              </a:extLst>
            </p:cNvPr>
            <p:cNvSpPr/>
            <p:nvPr/>
          </p:nvSpPr>
          <p:spPr>
            <a:xfrm>
              <a:off x="2639499" y="4616758"/>
              <a:ext cx="1841500" cy="646331"/>
            </a:xfrm>
            <a:prstGeom prst="roundRect">
              <a:avLst/>
            </a:prstGeom>
            <a:solidFill>
              <a:schemeClr val="bg1"/>
            </a:solidFill>
            <a:ln>
              <a:solidFill>
                <a:schemeClr val="bg1">
                  <a:lumMod val="85000"/>
                </a:schemeClr>
              </a:solidFill>
            </a:ln>
          </p:spPr>
          <p:style>
            <a:lnRef idx="1">
              <a:schemeClr val="accent1"/>
            </a:lnRef>
            <a:fillRef idx="3">
              <a:schemeClr val="accent1"/>
            </a:fillRef>
            <a:effectRef idx="2">
              <a:schemeClr val="accent1"/>
            </a:effectRef>
            <a:fontRef idx="minor">
              <a:schemeClr val="lt1"/>
            </a:fontRef>
          </p:style>
          <p:txBody>
            <a:bodyPr rtlCol="0" anchor="ctr"/>
            <a:lstStyle/>
            <a:p>
              <a:pPr algn="ctr"/>
              <a:r>
                <a:rPr lang="en-US" dirty="0">
                  <a:solidFill>
                    <a:schemeClr val="bg1">
                      <a:lumMod val="85000"/>
                    </a:schemeClr>
                  </a:solidFill>
                  <a:latin typeface="Calibri" panose="020F0502020204030204" pitchFamily="34" charset="0"/>
                  <a:cs typeface="Calibri" panose="020F0502020204030204" pitchFamily="34" charset="0"/>
                </a:rPr>
                <a:t>PDE terms, BCs, responses</a:t>
              </a:r>
            </a:p>
          </p:txBody>
        </p:sp>
        <p:cxnSp>
          <p:nvCxnSpPr>
            <p:cNvPr id="180" name="AutoShape 61">
              <a:extLst>
                <a:ext uri="{FF2B5EF4-FFF2-40B4-BE49-F238E27FC236}">
                  <a16:creationId xmlns:a16="http://schemas.microsoft.com/office/drawing/2014/main" id="{DFEFBC8A-A8FD-4A33-8DCA-160AEA3D7E96}"/>
                </a:ext>
              </a:extLst>
            </p:cNvPr>
            <p:cNvCxnSpPr>
              <a:cxnSpLocks noChangeShapeType="1"/>
            </p:cNvCxnSpPr>
            <p:nvPr/>
          </p:nvCxnSpPr>
          <p:spPr bwMode="auto">
            <a:xfrm rot="16200000" flipH="1">
              <a:off x="3168768" y="4432091"/>
              <a:ext cx="369332" cy="1"/>
            </a:xfrm>
            <a:prstGeom prst="bentConnector3">
              <a:avLst>
                <a:gd name="adj1" fmla="val 50000"/>
              </a:avLst>
            </a:prstGeom>
            <a:noFill/>
            <a:ln w="12700">
              <a:solidFill>
                <a:schemeClr val="bg1">
                  <a:lumMod val="85000"/>
                </a:schemeClr>
              </a:solidFill>
              <a:miter lim="800000"/>
              <a:headEnd type="diamond" w="med" len="med"/>
              <a:tailEnd type="diamond" w="med" len="med"/>
            </a:ln>
          </p:spPr>
        </p:cxnSp>
        <p:sp>
          <p:nvSpPr>
            <p:cNvPr id="181" name="AutoShape 4">
              <a:extLst>
                <a:ext uri="{FF2B5EF4-FFF2-40B4-BE49-F238E27FC236}">
                  <a16:creationId xmlns:a16="http://schemas.microsoft.com/office/drawing/2014/main" id="{19707806-4077-4C0C-8F2E-81FCE0AF8208}"/>
                </a:ext>
              </a:extLst>
            </p:cNvPr>
            <p:cNvSpPr>
              <a:spLocks noChangeArrowheads="1"/>
            </p:cNvSpPr>
            <p:nvPr/>
          </p:nvSpPr>
          <p:spPr bwMode="auto">
            <a:xfrm>
              <a:off x="5279738" y="5699878"/>
              <a:ext cx="1752600" cy="3810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Discretization</a:t>
              </a:r>
            </a:p>
          </p:txBody>
        </p:sp>
        <p:sp>
          <p:nvSpPr>
            <p:cNvPr id="182" name="Rectangle: Rounded Corners 181">
              <a:extLst>
                <a:ext uri="{FF2B5EF4-FFF2-40B4-BE49-F238E27FC236}">
                  <a16:creationId xmlns:a16="http://schemas.microsoft.com/office/drawing/2014/main" id="{D27696C2-E110-4FFC-85E0-A70218793991}"/>
                </a:ext>
              </a:extLst>
            </p:cNvPr>
            <p:cNvSpPr/>
            <p:nvPr/>
          </p:nvSpPr>
          <p:spPr>
            <a:xfrm>
              <a:off x="5015281" y="3817366"/>
              <a:ext cx="2141358" cy="461836"/>
            </a:xfrm>
            <a:prstGeom prst="roundRect">
              <a:avLst/>
            </a:prstGeom>
            <a:solidFill>
              <a:schemeClr val="bg1"/>
            </a:solidFill>
            <a:ln>
              <a:solidFill>
                <a:schemeClr val="bg1">
                  <a:lumMod val="85000"/>
                </a:schemeClr>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83" name="Oval 6">
              <a:extLst>
                <a:ext uri="{FF2B5EF4-FFF2-40B4-BE49-F238E27FC236}">
                  <a16:creationId xmlns:a16="http://schemas.microsoft.com/office/drawing/2014/main" id="{1CA9F678-C89C-44F5-B5F7-A18D9F5DC6DE}"/>
                </a:ext>
              </a:extLst>
            </p:cNvPr>
            <p:cNvSpPr>
              <a:spLocks noChangeArrowheads="1"/>
            </p:cNvSpPr>
            <p:nvPr/>
          </p:nvSpPr>
          <p:spPr bwMode="auto">
            <a:xfrm>
              <a:off x="5366366" y="3776774"/>
              <a:ext cx="1536700" cy="542045"/>
            </a:xfrm>
            <a:prstGeom prst="ellipse">
              <a:avLst/>
            </a:prstGeom>
            <a:noFill/>
            <a:ln w="9525">
              <a:noFill/>
              <a:round/>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Problem Abstraction</a:t>
              </a:r>
            </a:p>
          </p:txBody>
        </p:sp>
        <p:cxnSp>
          <p:nvCxnSpPr>
            <p:cNvPr id="184" name="AutoShape 9">
              <a:extLst>
                <a:ext uri="{FF2B5EF4-FFF2-40B4-BE49-F238E27FC236}">
                  <a16:creationId xmlns:a16="http://schemas.microsoft.com/office/drawing/2014/main" id="{22E801C3-F0AA-498A-8C42-3E68B172B01F}"/>
                </a:ext>
              </a:extLst>
            </p:cNvPr>
            <p:cNvCxnSpPr>
              <a:cxnSpLocks noChangeShapeType="1"/>
            </p:cNvCxnSpPr>
            <p:nvPr/>
          </p:nvCxnSpPr>
          <p:spPr bwMode="auto">
            <a:xfrm rot="10800000" flipV="1">
              <a:off x="4470542" y="4061853"/>
              <a:ext cx="546101" cy="1959"/>
            </a:xfrm>
            <a:prstGeom prst="bentConnector3">
              <a:avLst>
                <a:gd name="adj1" fmla="val 50000"/>
              </a:avLst>
            </a:prstGeom>
            <a:noFill/>
            <a:ln w="12700">
              <a:solidFill>
                <a:schemeClr val="bg1">
                  <a:lumMod val="85000"/>
                </a:schemeClr>
              </a:solidFill>
              <a:miter lim="800000"/>
              <a:headEnd type="diamond" w="med" len="med"/>
              <a:tailEnd type="diamond" w="med" len="med"/>
            </a:ln>
          </p:spPr>
        </p:cxnSp>
        <p:cxnSp>
          <p:nvCxnSpPr>
            <p:cNvPr id="185" name="AutoShape 9">
              <a:extLst>
                <a:ext uri="{FF2B5EF4-FFF2-40B4-BE49-F238E27FC236}">
                  <a16:creationId xmlns:a16="http://schemas.microsoft.com/office/drawing/2014/main" id="{A8738F94-9165-4949-868C-E0407515D955}"/>
                </a:ext>
              </a:extLst>
            </p:cNvPr>
            <p:cNvCxnSpPr>
              <a:cxnSpLocks noChangeShapeType="1"/>
            </p:cNvCxnSpPr>
            <p:nvPr/>
          </p:nvCxnSpPr>
          <p:spPr bwMode="auto">
            <a:xfrm rot="10800000">
              <a:off x="4509929" y="4945675"/>
              <a:ext cx="666730" cy="1"/>
            </a:xfrm>
            <a:prstGeom prst="bentConnector3">
              <a:avLst>
                <a:gd name="adj1" fmla="val 50000"/>
              </a:avLst>
            </a:prstGeom>
            <a:noFill/>
            <a:ln w="12700">
              <a:solidFill>
                <a:schemeClr val="bg1">
                  <a:lumMod val="85000"/>
                </a:schemeClr>
              </a:solidFill>
              <a:miter lim="800000"/>
              <a:headEnd type="diamond" w="med" len="med"/>
              <a:tailEnd type="diamond" w="med" len="med"/>
            </a:ln>
          </p:spPr>
        </p:cxnSp>
        <p:cxnSp>
          <p:nvCxnSpPr>
            <p:cNvPr id="186" name="AutoShape 22">
              <a:extLst>
                <a:ext uri="{FF2B5EF4-FFF2-40B4-BE49-F238E27FC236}">
                  <a16:creationId xmlns:a16="http://schemas.microsoft.com/office/drawing/2014/main" id="{300A0572-6212-4A11-9D61-AE4F0DF33F86}"/>
                </a:ext>
              </a:extLst>
            </p:cNvPr>
            <p:cNvCxnSpPr>
              <a:cxnSpLocks noChangeShapeType="1"/>
              <a:endCxn id="182" idx="2"/>
            </p:cNvCxnSpPr>
            <p:nvPr/>
          </p:nvCxnSpPr>
          <p:spPr bwMode="auto">
            <a:xfrm flipV="1">
              <a:off x="6085960" y="4279202"/>
              <a:ext cx="0" cy="223651"/>
            </a:xfrm>
            <a:prstGeom prst="straightConnector1">
              <a:avLst/>
            </a:prstGeom>
            <a:noFill/>
            <a:ln w="12700">
              <a:solidFill>
                <a:schemeClr val="bg1">
                  <a:lumMod val="85000"/>
                </a:schemeClr>
              </a:solidFill>
              <a:round/>
              <a:headEnd type="diamond" w="med" len="med"/>
              <a:tailEnd type="diamond" w="med" len="med"/>
            </a:ln>
          </p:spPr>
        </p:cxnSp>
        <p:sp>
          <p:nvSpPr>
            <p:cNvPr id="187" name="Rectangle: Rounded Corners 186">
              <a:extLst>
                <a:ext uri="{FF2B5EF4-FFF2-40B4-BE49-F238E27FC236}">
                  <a16:creationId xmlns:a16="http://schemas.microsoft.com/office/drawing/2014/main" id="{E2583AF5-C061-4FBA-99D9-5CEDB3A671D6}"/>
                </a:ext>
              </a:extLst>
            </p:cNvPr>
            <p:cNvSpPr/>
            <p:nvPr/>
          </p:nvSpPr>
          <p:spPr>
            <a:xfrm>
              <a:off x="5666602" y="2904588"/>
              <a:ext cx="1070679" cy="744032"/>
            </a:xfrm>
            <a:prstGeom prst="roundRect">
              <a:avLst/>
            </a:prstGeom>
            <a:solidFill>
              <a:schemeClr val="bg1"/>
            </a:solidFill>
            <a:ln>
              <a:solidFill>
                <a:schemeClr val="bg1">
                  <a:lumMod val="85000"/>
                </a:schemeClr>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88" name="Oval 6">
              <a:extLst>
                <a:ext uri="{FF2B5EF4-FFF2-40B4-BE49-F238E27FC236}">
                  <a16:creationId xmlns:a16="http://schemas.microsoft.com/office/drawing/2014/main" id="{201D57FE-8193-4F09-8D61-76623DBD99A5}"/>
                </a:ext>
              </a:extLst>
            </p:cNvPr>
            <p:cNvSpPr>
              <a:spLocks noChangeArrowheads="1"/>
            </p:cNvSpPr>
            <p:nvPr/>
          </p:nvSpPr>
          <p:spPr bwMode="auto">
            <a:xfrm>
              <a:off x="5418584" y="2978356"/>
              <a:ext cx="1536700" cy="542045"/>
            </a:xfrm>
            <a:prstGeom prst="ellipse">
              <a:avLst/>
            </a:prstGeom>
            <a:noFill/>
            <a:ln w="9525">
              <a:noFill/>
              <a:round/>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Mesh</a:t>
              </a:r>
            </a:p>
            <a:p>
              <a:pPr algn="ctr"/>
              <a:r>
                <a:rPr lang="en-US" dirty="0">
                  <a:solidFill>
                    <a:schemeClr val="bg1">
                      <a:lumMod val="85000"/>
                    </a:schemeClr>
                  </a:solidFill>
                  <a:latin typeface="Calibri" panose="020F0502020204030204" pitchFamily="34" charset="0"/>
                  <a:cs typeface="Calibri" panose="020F0502020204030204" pitchFamily="34" charset="0"/>
                </a:rPr>
                <a:t> Processing</a:t>
              </a:r>
            </a:p>
          </p:txBody>
        </p:sp>
        <p:cxnSp>
          <p:nvCxnSpPr>
            <p:cNvPr id="189" name="AutoShape 22">
              <a:extLst>
                <a:ext uri="{FF2B5EF4-FFF2-40B4-BE49-F238E27FC236}">
                  <a16:creationId xmlns:a16="http://schemas.microsoft.com/office/drawing/2014/main" id="{75B29C31-21D1-411B-9BBE-806AEF13AC21}"/>
                </a:ext>
              </a:extLst>
            </p:cNvPr>
            <p:cNvCxnSpPr>
              <a:cxnSpLocks noChangeShapeType="1"/>
              <a:stCxn id="187" idx="0"/>
            </p:cNvCxnSpPr>
            <p:nvPr/>
          </p:nvCxnSpPr>
          <p:spPr bwMode="auto">
            <a:xfrm flipV="1">
              <a:off x="6201942" y="2475485"/>
              <a:ext cx="0" cy="429103"/>
            </a:xfrm>
            <a:prstGeom prst="straightConnector1">
              <a:avLst/>
            </a:prstGeom>
            <a:noFill/>
            <a:ln w="12700">
              <a:solidFill>
                <a:schemeClr val="bg1">
                  <a:lumMod val="85000"/>
                </a:schemeClr>
              </a:solidFill>
              <a:round/>
              <a:headEnd type="diamond" w="med" len="med"/>
              <a:tailEnd type="diamond" w="med" len="med"/>
            </a:ln>
          </p:spPr>
        </p:cxnSp>
        <p:cxnSp>
          <p:nvCxnSpPr>
            <p:cNvPr id="190" name="AutoShape 61">
              <a:extLst>
                <a:ext uri="{FF2B5EF4-FFF2-40B4-BE49-F238E27FC236}">
                  <a16:creationId xmlns:a16="http://schemas.microsoft.com/office/drawing/2014/main" id="{C052B1D2-13BB-4693-BF93-4F64D5F6221A}"/>
                </a:ext>
              </a:extLst>
            </p:cNvPr>
            <p:cNvCxnSpPr>
              <a:cxnSpLocks noChangeShapeType="1"/>
            </p:cNvCxnSpPr>
            <p:nvPr/>
          </p:nvCxnSpPr>
          <p:spPr bwMode="auto">
            <a:xfrm rot="10800000" flipV="1">
              <a:off x="6737282" y="3094229"/>
              <a:ext cx="1044009" cy="218488"/>
            </a:xfrm>
            <a:prstGeom prst="bentConnector3">
              <a:avLst>
                <a:gd name="adj1" fmla="val -1173"/>
              </a:avLst>
            </a:prstGeom>
            <a:noFill/>
            <a:ln w="12700">
              <a:solidFill>
                <a:schemeClr val="bg1">
                  <a:lumMod val="85000"/>
                </a:schemeClr>
              </a:solidFill>
              <a:miter lim="800000"/>
              <a:headEnd type="diamond" w="med" len="med"/>
              <a:tailEnd type="diamond" w="med" len="med"/>
            </a:ln>
          </p:spPr>
        </p:cxnSp>
        <p:sp>
          <p:nvSpPr>
            <p:cNvPr id="191" name="Rectangle 190">
              <a:extLst>
                <a:ext uri="{FF2B5EF4-FFF2-40B4-BE49-F238E27FC236}">
                  <a16:creationId xmlns:a16="http://schemas.microsoft.com/office/drawing/2014/main" id="{5437AB0D-B6D2-4C6B-A51D-E17B8CAEB462}"/>
                </a:ext>
              </a:extLst>
            </p:cNvPr>
            <p:cNvSpPr/>
            <p:nvPr/>
          </p:nvSpPr>
          <p:spPr>
            <a:xfrm>
              <a:off x="7425273" y="4203683"/>
              <a:ext cx="1477890" cy="2028450"/>
            </a:xfrm>
            <a:prstGeom prst="rect">
              <a:avLst/>
            </a:prstGeom>
            <a:noFill/>
            <a:ln>
              <a:solidFill>
                <a:schemeClr val="tx1"/>
              </a:solidFill>
              <a:prstDash val="dash"/>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92" name="TextBox 191">
              <a:extLst>
                <a:ext uri="{FF2B5EF4-FFF2-40B4-BE49-F238E27FC236}">
                  <a16:creationId xmlns:a16="http://schemas.microsoft.com/office/drawing/2014/main" id="{47A92E5D-6AA2-4F83-979A-29ADFCD01DA8}"/>
                </a:ext>
              </a:extLst>
            </p:cNvPr>
            <p:cNvSpPr txBox="1"/>
            <p:nvPr/>
          </p:nvSpPr>
          <p:spPr>
            <a:xfrm>
              <a:off x="7665377" y="4205511"/>
              <a:ext cx="1828800" cy="369332"/>
            </a:xfrm>
            <a:prstGeom prst="rect">
              <a:avLst/>
            </a:prstGeom>
            <a:noFill/>
          </p:spPr>
          <p:txBody>
            <a:bodyPr wrap="square" rtlCol="0">
              <a:spAutoFit/>
            </a:bodyPr>
            <a:lstStyle/>
            <a:p>
              <a:r>
                <a:rPr lang="en-US" dirty="0">
                  <a:latin typeface="Calibri" panose="020F0502020204030204" pitchFamily="34" charset="0"/>
                  <a:cs typeface="Calibri" panose="020F0502020204030204" pitchFamily="34" charset="0"/>
                </a:rPr>
                <a:t>Legend:</a:t>
              </a:r>
            </a:p>
          </p:txBody>
        </p:sp>
      </p:grpSp>
      <p:sp>
        <p:nvSpPr>
          <p:cNvPr id="76" name="Text Box 38">
            <a:extLst>
              <a:ext uri="{FF2B5EF4-FFF2-40B4-BE49-F238E27FC236}">
                <a16:creationId xmlns:a16="http://schemas.microsoft.com/office/drawing/2014/main" id="{AB7E4278-81A7-400F-A128-ACF59D5CDCD8}"/>
              </a:ext>
            </a:extLst>
          </p:cNvPr>
          <p:cNvSpPr txBox="1">
            <a:spLocks noChangeArrowheads="1"/>
          </p:cNvSpPr>
          <p:nvPr/>
        </p:nvSpPr>
        <p:spPr bwMode="auto">
          <a:xfrm>
            <a:off x="4679167" y="1950816"/>
            <a:ext cx="1600200" cy="646331"/>
          </a:xfrm>
          <a:prstGeom prst="rect">
            <a:avLst/>
          </a:prstGeom>
          <a:solidFill>
            <a:schemeClr val="bg1"/>
          </a:solidFill>
          <a:ln w="19050">
            <a:solidFill>
              <a:srgbClr val="0000FF"/>
            </a:solidFill>
            <a:miter lim="800000"/>
            <a:headEnd/>
            <a:tailEnd/>
          </a:ln>
        </p:spPr>
        <p:txBody>
          <a:bodyPr>
            <a:spAutoFit/>
          </a:bodyPr>
          <a:lstStyle/>
          <a:p>
            <a:pPr algn="ctr"/>
            <a:r>
              <a:rPr lang="en-US" b="1" dirty="0">
                <a:solidFill>
                  <a:srgbClr val="0000FF"/>
                </a:solidFill>
                <a:latin typeface="Calibri" panose="020F0502020204030204" pitchFamily="34" charset="0"/>
                <a:cs typeface="Calibri" panose="020F0502020204030204" pitchFamily="34" charset="0"/>
              </a:rPr>
              <a:t>Global</a:t>
            </a:r>
          </a:p>
          <a:p>
            <a:pPr algn="ctr"/>
            <a:r>
              <a:rPr lang="en-US" b="1" dirty="0">
                <a:solidFill>
                  <a:srgbClr val="0000FF"/>
                </a:solidFill>
                <a:latin typeface="Calibri" panose="020F0502020204030204" pitchFamily="34" charset="0"/>
                <a:cs typeface="Calibri" panose="020F0502020204030204" pitchFamily="34" charset="0"/>
              </a:rPr>
              <a:t>Discretization</a:t>
            </a:r>
          </a:p>
        </p:txBody>
      </p:sp>
      <p:sp>
        <p:nvSpPr>
          <p:cNvPr id="77" name="AutoShape 30">
            <a:extLst>
              <a:ext uri="{FF2B5EF4-FFF2-40B4-BE49-F238E27FC236}">
                <a16:creationId xmlns:a16="http://schemas.microsoft.com/office/drawing/2014/main" id="{00B57DCB-760B-4758-ADC3-4CEDD3354980}"/>
              </a:ext>
            </a:extLst>
          </p:cNvPr>
          <p:cNvSpPr>
            <a:spLocks noChangeArrowheads="1"/>
          </p:cNvSpPr>
          <p:nvPr/>
        </p:nvSpPr>
        <p:spPr bwMode="auto">
          <a:xfrm>
            <a:off x="6825468" y="1319523"/>
            <a:ext cx="1828800" cy="1905000"/>
          </a:xfrm>
          <a:prstGeom prst="flowChartProcess">
            <a:avLst/>
          </a:prstGeom>
          <a:noFill/>
          <a:ln w="9525">
            <a:solidFill>
              <a:srgbClr val="000000"/>
            </a:solidFill>
            <a:miter lim="800000"/>
            <a:headEnd/>
            <a:tailEnd/>
          </a:ln>
        </p:spPr>
        <p:txBody>
          <a:bodyPr wrap="none" anchor="ctr"/>
          <a:lstStyle/>
          <a:p>
            <a:pPr algn="ctr"/>
            <a:r>
              <a:rPr lang="en-US" dirty="0">
                <a:latin typeface="Calibri" panose="020F0502020204030204" pitchFamily="34" charset="0"/>
                <a:cs typeface="Calibri" panose="020F0502020204030204" pitchFamily="34" charset="0"/>
              </a:rPr>
              <a:t>Mesh Tools</a:t>
            </a:r>
          </a:p>
          <a:p>
            <a:pPr algn="ctr"/>
            <a:endParaRPr lang="en-US" sz="1200" dirty="0">
              <a:latin typeface="Calibri" panose="020F0502020204030204" pitchFamily="34" charset="0"/>
              <a:cs typeface="Calibri" panose="020F0502020204030204" pitchFamily="34" charset="0"/>
            </a:endParaRPr>
          </a:p>
          <a:p>
            <a:pPr algn="ctr"/>
            <a:endParaRPr lang="en-US" dirty="0">
              <a:latin typeface="Calibri" panose="020F0502020204030204" pitchFamily="34" charset="0"/>
              <a:cs typeface="Calibri" panose="020F0502020204030204" pitchFamily="34" charset="0"/>
            </a:endParaRPr>
          </a:p>
          <a:p>
            <a:pPr algn="ctr"/>
            <a:endParaRPr lang="en-US" dirty="0">
              <a:latin typeface="Calibri" panose="020F0502020204030204" pitchFamily="34" charset="0"/>
              <a:cs typeface="Calibri" panose="020F0502020204030204" pitchFamily="34" charset="0"/>
            </a:endParaRPr>
          </a:p>
          <a:p>
            <a:pPr algn="ctr"/>
            <a:endParaRPr lang="en-US" dirty="0">
              <a:latin typeface="Calibri" panose="020F0502020204030204" pitchFamily="34" charset="0"/>
              <a:cs typeface="Calibri" panose="020F0502020204030204" pitchFamily="34" charset="0"/>
            </a:endParaRPr>
          </a:p>
          <a:p>
            <a:pPr algn="ctr"/>
            <a:endParaRPr lang="en-US" dirty="0">
              <a:latin typeface="Calibri" panose="020F0502020204030204" pitchFamily="34" charset="0"/>
              <a:cs typeface="Calibri" panose="020F0502020204030204" pitchFamily="34" charset="0"/>
            </a:endParaRPr>
          </a:p>
          <a:p>
            <a:pPr algn="ctr"/>
            <a:endParaRPr lang="en-US" dirty="0">
              <a:latin typeface="Calibri" panose="020F0502020204030204" pitchFamily="34" charset="0"/>
              <a:cs typeface="Calibri" panose="020F0502020204030204" pitchFamily="34" charset="0"/>
            </a:endParaRPr>
          </a:p>
        </p:txBody>
      </p:sp>
      <p:sp>
        <p:nvSpPr>
          <p:cNvPr id="78" name="AutoShape 31">
            <a:extLst>
              <a:ext uri="{FF2B5EF4-FFF2-40B4-BE49-F238E27FC236}">
                <a16:creationId xmlns:a16="http://schemas.microsoft.com/office/drawing/2014/main" id="{AAC414A8-450B-4F34-A589-83FE95894790}"/>
              </a:ext>
            </a:extLst>
          </p:cNvPr>
          <p:cNvSpPr>
            <a:spLocks noChangeArrowheads="1"/>
          </p:cNvSpPr>
          <p:nvPr/>
        </p:nvSpPr>
        <p:spPr bwMode="auto">
          <a:xfrm>
            <a:off x="6901668" y="2310123"/>
            <a:ext cx="1670050" cy="381000"/>
          </a:xfrm>
          <a:prstGeom prst="flowChartProcess">
            <a:avLst/>
          </a:prstGeom>
          <a:solidFill>
            <a:srgbClr val="CCFFCC"/>
          </a:solidFill>
          <a:ln w="9525">
            <a:solidFill>
              <a:srgbClr val="000000"/>
            </a:solidFill>
            <a:miter lim="800000"/>
            <a:headEnd/>
            <a:tailEnd/>
          </a:ln>
        </p:spPr>
        <p:txBody>
          <a:bodyPr wrap="none" anchor="ctr"/>
          <a:lstStyle/>
          <a:p>
            <a:pPr algn="ctr"/>
            <a:r>
              <a:rPr lang="en-US" dirty="0">
                <a:solidFill>
                  <a:srgbClr val="000000"/>
                </a:solidFill>
                <a:latin typeface="Calibri" panose="020F0502020204030204" pitchFamily="34" charset="0"/>
                <a:cs typeface="Calibri" panose="020F0502020204030204" pitchFamily="34" charset="0"/>
              </a:rPr>
              <a:t>Mesh I/O</a:t>
            </a:r>
          </a:p>
        </p:txBody>
      </p:sp>
      <p:sp>
        <p:nvSpPr>
          <p:cNvPr id="79" name="AutoShape 33">
            <a:extLst>
              <a:ext uri="{FF2B5EF4-FFF2-40B4-BE49-F238E27FC236}">
                <a16:creationId xmlns:a16="http://schemas.microsoft.com/office/drawing/2014/main" id="{51632C8C-B51A-4711-BD1A-B1178A472F2C}"/>
              </a:ext>
            </a:extLst>
          </p:cNvPr>
          <p:cNvSpPr>
            <a:spLocks noChangeArrowheads="1"/>
          </p:cNvSpPr>
          <p:nvPr/>
        </p:nvSpPr>
        <p:spPr bwMode="auto">
          <a:xfrm>
            <a:off x="6901668" y="1700523"/>
            <a:ext cx="1670050" cy="609600"/>
          </a:xfrm>
          <a:prstGeom prst="flowChartProcess">
            <a:avLst/>
          </a:prstGeom>
          <a:solidFill>
            <a:srgbClr val="CCFFCC"/>
          </a:solidFill>
          <a:ln w="9525">
            <a:solidFill>
              <a:srgbClr val="000000"/>
            </a:solidFill>
            <a:miter lim="800000"/>
            <a:headEnd/>
            <a:tailEnd/>
          </a:ln>
        </p:spPr>
        <p:txBody>
          <a:bodyPr wrap="none" anchor="ctr"/>
          <a:lstStyle/>
          <a:p>
            <a:pPr algn="ctr"/>
            <a:r>
              <a:rPr lang="en-US" b="1" dirty="0">
                <a:solidFill>
                  <a:srgbClr val="000000"/>
                </a:solidFill>
                <a:latin typeface="Calibri" panose="020F0502020204030204" pitchFamily="34" charset="0"/>
                <a:cs typeface="Calibri" panose="020F0502020204030204" pitchFamily="34" charset="0"/>
              </a:rPr>
              <a:t>Mesh Database</a:t>
            </a:r>
          </a:p>
          <a:p>
            <a:pPr algn="ctr"/>
            <a:endParaRPr lang="en-US" b="1" dirty="0">
              <a:solidFill>
                <a:srgbClr val="000000"/>
              </a:solidFill>
              <a:latin typeface="Calibri" panose="020F0502020204030204" pitchFamily="34" charset="0"/>
              <a:cs typeface="Calibri" panose="020F0502020204030204" pitchFamily="34" charset="0"/>
            </a:endParaRPr>
          </a:p>
        </p:txBody>
      </p:sp>
      <p:sp>
        <p:nvSpPr>
          <p:cNvPr id="80" name="Rectangle 35">
            <a:extLst>
              <a:ext uri="{FF2B5EF4-FFF2-40B4-BE49-F238E27FC236}">
                <a16:creationId xmlns:a16="http://schemas.microsoft.com/office/drawing/2014/main" id="{0AE718E4-1726-4793-AB96-EBDFA268D472}"/>
              </a:ext>
            </a:extLst>
          </p:cNvPr>
          <p:cNvSpPr>
            <a:spLocks noChangeArrowheads="1"/>
          </p:cNvSpPr>
          <p:nvPr/>
        </p:nvSpPr>
        <p:spPr bwMode="auto">
          <a:xfrm>
            <a:off x="7025493" y="2106923"/>
            <a:ext cx="333375" cy="134938"/>
          </a:xfrm>
          <a:prstGeom prst="rect">
            <a:avLst/>
          </a:prstGeom>
          <a:solidFill>
            <a:schemeClr val="bg2"/>
          </a:solidFill>
          <a:ln w="9525">
            <a:solidFill>
              <a:srgbClr val="000000"/>
            </a:solidFill>
            <a:miter lim="800000"/>
            <a:headEnd/>
            <a:tailEnd/>
          </a:ln>
        </p:spPr>
        <p:txBody>
          <a:bodyPr wrap="none" anchor="ctr"/>
          <a:lstStyle/>
          <a:p>
            <a:endParaRPr lang="en-US"/>
          </a:p>
        </p:txBody>
      </p:sp>
      <p:sp>
        <p:nvSpPr>
          <p:cNvPr id="81" name="AutoShape 36">
            <a:extLst>
              <a:ext uri="{FF2B5EF4-FFF2-40B4-BE49-F238E27FC236}">
                <a16:creationId xmlns:a16="http://schemas.microsoft.com/office/drawing/2014/main" id="{FBC17A3E-79D6-408A-8271-83D67DDB7FFF}"/>
              </a:ext>
            </a:extLst>
          </p:cNvPr>
          <p:cNvSpPr>
            <a:spLocks noChangeArrowheads="1"/>
          </p:cNvSpPr>
          <p:nvPr/>
        </p:nvSpPr>
        <p:spPr bwMode="auto">
          <a:xfrm>
            <a:off x="8070068" y="2038661"/>
            <a:ext cx="417513" cy="203200"/>
          </a:xfrm>
          <a:prstGeom prst="cube">
            <a:avLst>
              <a:gd name="adj" fmla="val 41667"/>
            </a:avLst>
          </a:prstGeom>
          <a:solidFill>
            <a:schemeClr val="bg1">
              <a:lumMod val="85000"/>
            </a:schemeClr>
          </a:solidFill>
          <a:ln w="9525">
            <a:solidFill>
              <a:srgbClr val="000000"/>
            </a:solidFill>
            <a:miter lim="800000"/>
            <a:headEnd/>
            <a:tailEnd/>
          </a:ln>
        </p:spPr>
        <p:txBody>
          <a:bodyPr wrap="none" anchor="ctr"/>
          <a:lstStyle/>
          <a:p>
            <a:endParaRPr lang="en-US"/>
          </a:p>
        </p:txBody>
      </p:sp>
      <p:sp>
        <p:nvSpPr>
          <p:cNvPr id="82" name="AutoShape 65">
            <a:extLst>
              <a:ext uri="{FF2B5EF4-FFF2-40B4-BE49-F238E27FC236}">
                <a16:creationId xmlns:a16="http://schemas.microsoft.com/office/drawing/2014/main" id="{ED709543-3851-49E6-B949-285E10BAA1B3}"/>
              </a:ext>
            </a:extLst>
          </p:cNvPr>
          <p:cNvSpPr>
            <a:spLocks noChangeArrowheads="1"/>
          </p:cNvSpPr>
          <p:nvPr/>
        </p:nvSpPr>
        <p:spPr bwMode="auto">
          <a:xfrm>
            <a:off x="6901668" y="2691123"/>
            <a:ext cx="1670050" cy="381000"/>
          </a:xfrm>
          <a:prstGeom prst="flowChartProcess">
            <a:avLst/>
          </a:prstGeom>
          <a:solidFill>
            <a:srgbClr val="CCFFCC"/>
          </a:solidFill>
          <a:ln w="9525">
            <a:solidFill>
              <a:srgbClr val="000000"/>
            </a:solidFill>
            <a:miter lim="800000"/>
            <a:headEnd/>
            <a:tailEnd/>
          </a:ln>
        </p:spPr>
        <p:txBody>
          <a:bodyPr wrap="none" anchor="ctr"/>
          <a:lstStyle/>
          <a:p>
            <a:pPr algn="ctr"/>
            <a:r>
              <a:rPr lang="en-US" dirty="0">
                <a:solidFill>
                  <a:srgbClr val="000000"/>
                </a:solidFill>
                <a:latin typeface="Calibri" panose="020F0502020204030204" pitchFamily="34" charset="0"/>
                <a:cs typeface="Calibri" panose="020F0502020204030204" pitchFamily="34" charset="0"/>
              </a:rPr>
              <a:t>Load Balancing</a:t>
            </a:r>
          </a:p>
        </p:txBody>
      </p:sp>
      <p:sp>
        <p:nvSpPr>
          <p:cNvPr id="83" name="AutoShape 101">
            <a:extLst>
              <a:ext uri="{FF2B5EF4-FFF2-40B4-BE49-F238E27FC236}">
                <a16:creationId xmlns:a16="http://schemas.microsoft.com/office/drawing/2014/main" id="{BD48DEF4-31D9-4D46-ACA6-C6F46CBD4F29}"/>
              </a:ext>
            </a:extLst>
          </p:cNvPr>
          <p:cNvSpPr>
            <a:spLocks noChangeArrowheads="1"/>
          </p:cNvSpPr>
          <p:nvPr/>
        </p:nvSpPr>
        <p:spPr bwMode="auto">
          <a:xfrm>
            <a:off x="7587468" y="2081523"/>
            <a:ext cx="304800" cy="152400"/>
          </a:xfrm>
          <a:prstGeom prst="triangle">
            <a:avLst>
              <a:gd name="adj" fmla="val 50000"/>
            </a:avLst>
          </a:prstGeom>
          <a:solidFill>
            <a:schemeClr val="bg1">
              <a:lumMod val="85000"/>
            </a:schemeClr>
          </a:solidFill>
          <a:ln w="9525">
            <a:solidFill>
              <a:schemeClr val="tx1"/>
            </a:solidFill>
            <a:miter lim="800000"/>
            <a:headEnd/>
            <a:tailEnd/>
          </a:ln>
        </p:spPr>
        <p:txBody>
          <a:bodyPr wrap="none" anchor="ctr"/>
          <a:lstStyle/>
          <a:p>
            <a:endParaRPr lang="en-US"/>
          </a:p>
        </p:txBody>
      </p:sp>
      <p:sp>
        <p:nvSpPr>
          <p:cNvPr id="84" name="TextBox 83">
            <a:extLst>
              <a:ext uri="{FF2B5EF4-FFF2-40B4-BE49-F238E27FC236}">
                <a16:creationId xmlns:a16="http://schemas.microsoft.com/office/drawing/2014/main" id="{80300AB0-4353-40AE-95CF-08613B326F7B}"/>
              </a:ext>
            </a:extLst>
          </p:cNvPr>
          <p:cNvSpPr txBox="1"/>
          <p:nvPr/>
        </p:nvSpPr>
        <p:spPr>
          <a:xfrm>
            <a:off x="849903" y="753129"/>
            <a:ext cx="7366000" cy="400110"/>
          </a:xfrm>
          <a:prstGeom prst="rect">
            <a:avLst/>
          </a:prstGeom>
          <a:solidFill>
            <a:schemeClr val="accent4">
              <a:lumMod val="20000"/>
              <a:lumOff val="80000"/>
            </a:schemeClr>
          </a:solidFill>
        </p:spPr>
        <p:txBody>
          <a:bodyPr wrap="square" rtlCol="0">
            <a:spAutoFit/>
          </a:bodyPr>
          <a:lstStyle/>
          <a:p>
            <a:pPr algn="ctr"/>
            <a:r>
              <a:rPr lang="en-US" sz="2000" b="1" dirty="0">
                <a:latin typeface="Calibri" panose="020F0502020204030204" pitchFamily="34" charset="0"/>
                <a:cs typeface="Calibri" panose="020F0502020204030204" pitchFamily="34" charset="0"/>
              </a:rPr>
              <a:t>Albany </a:t>
            </a:r>
            <a:r>
              <a:rPr lang="en-US" sz="2000" dirty="0">
                <a:latin typeface="Calibri" panose="020F0502020204030204" pitchFamily="34" charset="0"/>
                <a:cs typeface="Calibri" panose="020F0502020204030204" pitchFamily="34" charset="0"/>
              </a:rPr>
              <a:t>= Component Libraries + Abstract Interfaces + “Glue Code”</a:t>
            </a:r>
          </a:p>
        </p:txBody>
      </p:sp>
      <p:sp>
        <p:nvSpPr>
          <p:cNvPr id="5" name="TextBox 4">
            <a:extLst>
              <a:ext uri="{FF2B5EF4-FFF2-40B4-BE49-F238E27FC236}">
                <a16:creationId xmlns:a16="http://schemas.microsoft.com/office/drawing/2014/main" id="{011EFFB0-0707-4015-AB2F-F0890C510992}"/>
              </a:ext>
            </a:extLst>
          </p:cNvPr>
          <p:cNvSpPr txBox="1"/>
          <p:nvPr/>
        </p:nvSpPr>
        <p:spPr>
          <a:xfrm>
            <a:off x="4312893" y="1532303"/>
            <a:ext cx="639222" cy="400110"/>
          </a:xfrm>
          <a:prstGeom prst="rect">
            <a:avLst/>
          </a:prstGeom>
          <a:noFill/>
        </p:spPr>
        <p:txBody>
          <a:bodyPr wrap="square" rtlCol="0">
            <a:spAutoFit/>
          </a:bodyPr>
          <a:lstStyle/>
          <a:p>
            <a:pPr algn="ctr"/>
            <a:r>
              <a:rPr lang="en-US" sz="2000" b="1" dirty="0">
                <a:latin typeface="Calibri" panose="020F0502020204030204" pitchFamily="34" charset="0"/>
                <a:cs typeface="Calibri" panose="020F0502020204030204" pitchFamily="34" charset="0"/>
              </a:rPr>
              <a:t>1.</a:t>
            </a:r>
          </a:p>
        </p:txBody>
      </p:sp>
    </p:spTree>
    <p:extLst>
      <p:ext uri="{BB962C8B-B14F-4D97-AF65-F5344CB8AC3E}">
        <p14:creationId xmlns:p14="http://schemas.microsoft.com/office/powerpoint/2010/main" val="213640718"/>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 name="TextShape 1"/>
          <p:cNvSpPr txBox="1"/>
          <p:nvPr/>
        </p:nvSpPr>
        <p:spPr>
          <a:xfrm>
            <a:off x="254857" y="-142240"/>
            <a:ext cx="7643004" cy="1146027"/>
          </a:xfrm>
          <a:prstGeom prst="rect">
            <a:avLst/>
          </a:prstGeom>
          <a:noFill/>
          <a:ln>
            <a:noFill/>
          </a:ln>
        </p:spPr>
        <p:txBody>
          <a:bodyPr lIns="0" tIns="0" rIns="0" bIns="0" anchor="ctr"/>
          <a:lstStyle/>
          <a:p>
            <a:r>
              <a:rPr lang="en-US" sz="3200" dirty="0">
                <a:latin typeface="Calibri"/>
              </a:rPr>
              <a:t>What is Albany? (under-the-hood)</a:t>
            </a:r>
            <a:endParaRPr sz="3200" dirty="0"/>
          </a:p>
        </p:txBody>
      </p:sp>
      <p:grpSp>
        <p:nvGrpSpPr>
          <p:cNvPr id="67" name="Group 66">
            <a:extLst>
              <a:ext uri="{FF2B5EF4-FFF2-40B4-BE49-F238E27FC236}">
                <a16:creationId xmlns:a16="http://schemas.microsoft.com/office/drawing/2014/main" id="{FC947044-E7B9-4988-AE06-DFC34FCC1CF0}"/>
              </a:ext>
            </a:extLst>
          </p:cNvPr>
          <p:cNvGrpSpPr/>
          <p:nvPr/>
        </p:nvGrpSpPr>
        <p:grpSpPr>
          <a:xfrm>
            <a:off x="289104" y="1295833"/>
            <a:ext cx="9113177" cy="5078001"/>
            <a:chOff x="381000" y="1154132"/>
            <a:chExt cx="9113177" cy="5078001"/>
          </a:xfrm>
        </p:grpSpPr>
        <p:cxnSp>
          <p:nvCxnSpPr>
            <p:cNvPr id="184" name="AutoShape 9">
              <a:extLst>
                <a:ext uri="{FF2B5EF4-FFF2-40B4-BE49-F238E27FC236}">
                  <a16:creationId xmlns:a16="http://schemas.microsoft.com/office/drawing/2014/main" id="{22E801C3-F0AA-498A-8C42-3E68B172B01F}"/>
                </a:ext>
              </a:extLst>
            </p:cNvPr>
            <p:cNvCxnSpPr>
              <a:cxnSpLocks noChangeShapeType="1"/>
            </p:cNvCxnSpPr>
            <p:nvPr/>
          </p:nvCxnSpPr>
          <p:spPr bwMode="auto">
            <a:xfrm rot="10800000" flipV="1">
              <a:off x="4470542" y="4061853"/>
              <a:ext cx="546101" cy="1959"/>
            </a:xfrm>
            <a:prstGeom prst="bentConnector3">
              <a:avLst>
                <a:gd name="adj1" fmla="val 50000"/>
              </a:avLst>
            </a:prstGeom>
            <a:noFill/>
            <a:ln w="12700">
              <a:solidFill>
                <a:schemeClr val="bg1">
                  <a:lumMod val="85000"/>
                </a:schemeClr>
              </a:solidFill>
              <a:miter lim="800000"/>
              <a:headEnd type="diamond" w="med" len="med"/>
              <a:tailEnd type="diamond" w="med" len="med"/>
            </a:ln>
          </p:spPr>
        </p:cxnSp>
        <p:cxnSp>
          <p:nvCxnSpPr>
            <p:cNvPr id="180" name="AutoShape 61">
              <a:extLst>
                <a:ext uri="{FF2B5EF4-FFF2-40B4-BE49-F238E27FC236}">
                  <a16:creationId xmlns:a16="http://schemas.microsoft.com/office/drawing/2014/main" id="{DFEFBC8A-A8FD-4A33-8DCA-160AEA3D7E96}"/>
                </a:ext>
              </a:extLst>
            </p:cNvPr>
            <p:cNvCxnSpPr>
              <a:cxnSpLocks noChangeShapeType="1"/>
            </p:cNvCxnSpPr>
            <p:nvPr/>
          </p:nvCxnSpPr>
          <p:spPr bwMode="auto">
            <a:xfrm rot="16200000" flipH="1">
              <a:off x="3168768" y="4432091"/>
              <a:ext cx="369332" cy="1"/>
            </a:xfrm>
            <a:prstGeom prst="bentConnector3">
              <a:avLst>
                <a:gd name="adj1" fmla="val 50000"/>
              </a:avLst>
            </a:prstGeom>
            <a:noFill/>
            <a:ln w="12700">
              <a:solidFill>
                <a:schemeClr val="bg1">
                  <a:lumMod val="85000"/>
                </a:schemeClr>
              </a:solidFill>
              <a:miter lim="800000"/>
              <a:headEnd type="diamond" w="med" len="med"/>
              <a:tailEnd type="diamond" w="med" len="med"/>
            </a:ln>
          </p:spPr>
        </p:cxnSp>
        <p:sp>
          <p:nvSpPr>
            <p:cNvPr id="68" name="AutoShape 30">
              <a:extLst>
                <a:ext uri="{FF2B5EF4-FFF2-40B4-BE49-F238E27FC236}">
                  <a16:creationId xmlns:a16="http://schemas.microsoft.com/office/drawing/2014/main" id="{1EC16173-3D09-4D90-A674-000EEE80FC28}"/>
                </a:ext>
              </a:extLst>
            </p:cNvPr>
            <p:cNvSpPr>
              <a:spLocks noChangeArrowheads="1"/>
            </p:cNvSpPr>
            <p:nvPr/>
          </p:nvSpPr>
          <p:spPr bwMode="auto">
            <a:xfrm>
              <a:off x="5176659" y="4502853"/>
              <a:ext cx="1957956" cy="1725612"/>
            </a:xfrm>
            <a:prstGeom prst="flowChartProcess">
              <a:avLst/>
            </a:prstGeom>
            <a:noFill/>
            <a:ln w="9525">
              <a:solidFill>
                <a:schemeClr val="tx1"/>
              </a:solidFill>
              <a:miter lim="800000"/>
              <a:headEnd/>
              <a:tailEnd/>
            </a:ln>
          </p:spPr>
          <p:txBody>
            <a:bodyPr wrap="none" anchor="ctr"/>
            <a:lstStyle/>
            <a:p>
              <a:pPr algn="ctr"/>
              <a:endParaRPr lang="en-US" b="1" dirty="0">
                <a:latin typeface="Calibri" panose="020F0502020204030204" pitchFamily="34" charset="0"/>
                <a:cs typeface="Calibri" panose="020F0502020204030204" pitchFamily="34" charset="0"/>
              </a:endParaRPr>
            </a:p>
            <a:p>
              <a:pPr algn="ctr"/>
              <a:r>
                <a:rPr lang="en-US" b="1" dirty="0">
                  <a:latin typeface="Calibri" panose="020F0502020204030204" pitchFamily="34" charset="0"/>
                  <a:cs typeface="Calibri" panose="020F0502020204030204" pitchFamily="34" charset="0"/>
                </a:rPr>
                <a:t>FEM Assembly</a:t>
              </a:r>
            </a:p>
            <a:p>
              <a:pPr algn="ctr"/>
              <a:endParaRPr lang="en-US" sz="1200" b="1" dirty="0">
                <a:latin typeface="Calibri" panose="020F0502020204030204" pitchFamily="34" charset="0"/>
                <a:cs typeface="Calibri" panose="020F0502020204030204" pitchFamily="34" charset="0"/>
              </a:endParaRPr>
            </a:p>
            <a:p>
              <a:pPr algn="ctr"/>
              <a:endParaRPr lang="en-US" b="1" dirty="0">
                <a:latin typeface="Calibri" panose="020F0502020204030204" pitchFamily="34" charset="0"/>
                <a:cs typeface="Calibri" panose="020F0502020204030204" pitchFamily="34" charset="0"/>
              </a:endParaRPr>
            </a:p>
            <a:p>
              <a:pPr algn="ctr"/>
              <a:endParaRPr lang="en-US" b="1" dirty="0">
                <a:latin typeface="Calibri" panose="020F0502020204030204" pitchFamily="34" charset="0"/>
                <a:cs typeface="Calibri" panose="020F0502020204030204" pitchFamily="34" charset="0"/>
              </a:endParaRPr>
            </a:p>
            <a:p>
              <a:pPr algn="ctr"/>
              <a:endParaRPr lang="en-US" b="1" dirty="0">
                <a:latin typeface="Calibri" panose="020F0502020204030204" pitchFamily="34" charset="0"/>
                <a:cs typeface="Calibri" panose="020F0502020204030204" pitchFamily="34" charset="0"/>
              </a:endParaRPr>
            </a:p>
            <a:p>
              <a:pPr algn="ctr"/>
              <a:endParaRPr lang="en-US" b="1" dirty="0">
                <a:latin typeface="Calibri" panose="020F0502020204030204" pitchFamily="34" charset="0"/>
                <a:cs typeface="Calibri" panose="020F0502020204030204" pitchFamily="34" charset="0"/>
              </a:endParaRPr>
            </a:p>
            <a:p>
              <a:pPr algn="ctr"/>
              <a:endParaRPr lang="en-US" b="1" dirty="0">
                <a:latin typeface="Calibri" panose="020F0502020204030204" pitchFamily="34" charset="0"/>
                <a:cs typeface="Calibri" panose="020F0502020204030204" pitchFamily="34" charset="0"/>
              </a:endParaRPr>
            </a:p>
          </p:txBody>
        </p:sp>
        <p:sp>
          <p:nvSpPr>
            <p:cNvPr id="69" name="Rectangle: Rounded Corners 68">
              <a:extLst>
                <a:ext uri="{FF2B5EF4-FFF2-40B4-BE49-F238E27FC236}">
                  <a16:creationId xmlns:a16="http://schemas.microsoft.com/office/drawing/2014/main" id="{64478C22-912B-44FA-88E6-0DC4BA63A271}"/>
                </a:ext>
              </a:extLst>
            </p:cNvPr>
            <p:cNvSpPr/>
            <p:nvPr/>
          </p:nvSpPr>
          <p:spPr>
            <a:xfrm>
              <a:off x="7707800" y="5484644"/>
              <a:ext cx="871977" cy="638177"/>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70" name="Rectangle: Rounded Corners 69">
              <a:extLst>
                <a:ext uri="{FF2B5EF4-FFF2-40B4-BE49-F238E27FC236}">
                  <a16:creationId xmlns:a16="http://schemas.microsoft.com/office/drawing/2014/main" id="{2B942538-6E14-41AF-9324-BECA5ACE40EE}"/>
                </a:ext>
              </a:extLst>
            </p:cNvPr>
            <p:cNvSpPr/>
            <p:nvPr/>
          </p:nvSpPr>
          <p:spPr>
            <a:xfrm>
              <a:off x="3568700" y="3019200"/>
              <a:ext cx="1841500" cy="587033"/>
            </a:xfrm>
            <a:prstGeom prst="roundRect">
              <a:avLst/>
            </a:prstGeom>
            <a:solidFill>
              <a:schemeClr val="bg1"/>
            </a:solidFill>
            <a:ln>
              <a:solidFill>
                <a:schemeClr val="bg1">
                  <a:lumMod val="85000"/>
                </a:schemeClr>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71" name="Rectangle: Rounded Corners 70">
              <a:extLst>
                <a:ext uri="{FF2B5EF4-FFF2-40B4-BE49-F238E27FC236}">
                  <a16:creationId xmlns:a16="http://schemas.microsoft.com/office/drawing/2014/main" id="{5D7AE335-F829-4E64-85D3-AE915AE679CF}"/>
                </a:ext>
              </a:extLst>
            </p:cNvPr>
            <p:cNvSpPr/>
            <p:nvPr/>
          </p:nvSpPr>
          <p:spPr>
            <a:xfrm>
              <a:off x="2552700" y="1230332"/>
              <a:ext cx="1676400" cy="864843"/>
            </a:xfrm>
            <a:prstGeom prst="roundRect">
              <a:avLst/>
            </a:prstGeom>
            <a:solidFill>
              <a:schemeClr val="bg1"/>
            </a:solidFill>
            <a:ln>
              <a:solidFill>
                <a:schemeClr val="bg1">
                  <a:lumMod val="85000"/>
                </a:schemeClr>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72" name="Rectangle 26">
              <a:extLst>
                <a:ext uri="{FF2B5EF4-FFF2-40B4-BE49-F238E27FC236}">
                  <a16:creationId xmlns:a16="http://schemas.microsoft.com/office/drawing/2014/main" id="{AFD096D1-0038-4F02-9FE7-8B0279A65FAF}"/>
                </a:ext>
              </a:extLst>
            </p:cNvPr>
            <p:cNvSpPr>
              <a:spLocks noChangeArrowheads="1"/>
            </p:cNvSpPr>
            <p:nvPr/>
          </p:nvSpPr>
          <p:spPr bwMode="auto">
            <a:xfrm>
              <a:off x="381000" y="4811732"/>
              <a:ext cx="1752600" cy="1143000"/>
            </a:xfrm>
            <a:prstGeom prst="rect">
              <a:avLst/>
            </a:prstGeom>
            <a:no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Linear Solvers</a:t>
              </a:r>
            </a:p>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p:txBody>
        </p:sp>
        <p:sp>
          <p:nvSpPr>
            <p:cNvPr id="73" name="Rectangle 19">
              <a:extLst>
                <a:ext uri="{FF2B5EF4-FFF2-40B4-BE49-F238E27FC236}">
                  <a16:creationId xmlns:a16="http://schemas.microsoft.com/office/drawing/2014/main" id="{016990D9-B1B6-46E6-9D82-E7457DACAD0E}"/>
                </a:ext>
              </a:extLst>
            </p:cNvPr>
            <p:cNvSpPr>
              <a:spLocks noChangeArrowheads="1"/>
            </p:cNvSpPr>
            <p:nvPr/>
          </p:nvSpPr>
          <p:spPr bwMode="auto">
            <a:xfrm>
              <a:off x="457200" y="1154132"/>
              <a:ext cx="1600200" cy="990600"/>
            </a:xfrm>
            <a:prstGeom prst="rect">
              <a:avLst/>
            </a:prstGeom>
            <a:no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Analysis Tools</a:t>
              </a:r>
            </a:p>
            <a:p>
              <a:endParaRPr lang="en-US" dirty="0">
                <a:solidFill>
                  <a:schemeClr val="bg1">
                    <a:lumMod val="85000"/>
                  </a:schemeClr>
                </a:solidFill>
                <a:latin typeface="Calibri" panose="020F0502020204030204" pitchFamily="34" charset="0"/>
                <a:cs typeface="Calibri" panose="020F0502020204030204" pitchFamily="34" charset="0"/>
              </a:endParaRPr>
            </a:p>
            <a:p>
              <a:endParaRPr lang="en-US" sz="1600" dirty="0">
                <a:solidFill>
                  <a:schemeClr val="bg1">
                    <a:lumMod val="85000"/>
                  </a:schemeClr>
                </a:solidFill>
                <a:latin typeface="Calibri" panose="020F0502020204030204" pitchFamily="34" charset="0"/>
                <a:cs typeface="Calibri" panose="020F0502020204030204" pitchFamily="34" charset="0"/>
              </a:endParaRPr>
            </a:p>
            <a:p>
              <a:endParaRPr lang="en-US" sz="1600" dirty="0">
                <a:solidFill>
                  <a:schemeClr val="bg1">
                    <a:lumMod val="85000"/>
                  </a:schemeClr>
                </a:solidFill>
                <a:latin typeface="Calibri" panose="020F0502020204030204" pitchFamily="34" charset="0"/>
                <a:cs typeface="Calibri" panose="020F0502020204030204" pitchFamily="34" charset="0"/>
              </a:endParaRPr>
            </a:p>
          </p:txBody>
        </p:sp>
        <p:sp>
          <p:nvSpPr>
            <p:cNvPr id="74" name="Oval 6">
              <a:extLst>
                <a:ext uri="{FF2B5EF4-FFF2-40B4-BE49-F238E27FC236}">
                  <a16:creationId xmlns:a16="http://schemas.microsoft.com/office/drawing/2014/main" id="{1A736FEA-3B84-42C8-98D0-B046445BF147}"/>
                </a:ext>
              </a:extLst>
            </p:cNvPr>
            <p:cNvSpPr>
              <a:spLocks noChangeArrowheads="1"/>
            </p:cNvSpPr>
            <p:nvPr/>
          </p:nvSpPr>
          <p:spPr bwMode="auto">
            <a:xfrm>
              <a:off x="2514600" y="1230332"/>
              <a:ext cx="1752600" cy="838200"/>
            </a:xfrm>
            <a:prstGeom prst="ellipse">
              <a:avLst/>
            </a:prstGeom>
            <a:noFill/>
            <a:ln w="9525">
              <a:noFill/>
              <a:round/>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Main</a:t>
              </a:r>
            </a:p>
            <a:p>
              <a:pPr algn="ctr"/>
              <a:endParaRPr lang="en-US" sz="2400" dirty="0">
                <a:solidFill>
                  <a:schemeClr val="bg1">
                    <a:lumMod val="85000"/>
                  </a:schemeClr>
                </a:solidFill>
                <a:latin typeface="Calibri" panose="020F0502020204030204" pitchFamily="34" charset="0"/>
                <a:cs typeface="Calibri" panose="020F0502020204030204" pitchFamily="34" charset="0"/>
              </a:endParaRPr>
            </a:p>
          </p:txBody>
        </p:sp>
        <p:sp>
          <p:nvSpPr>
            <p:cNvPr id="75" name="Text Box 16">
              <a:extLst>
                <a:ext uri="{FF2B5EF4-FFF2-40B4-BE49-F238E27FC236}">
                  <a16:creationId xmlns:a16="http://schemas.microsoft.com/office/drawing/2014/main" id="{866A061B-DC94-451C-AD7F-BFE567263BCC}"/>
                </a:ext>
              </a:extLst>
            </p:cNvPr>
            <p:cNvSpPr txBox="1">
              <a:spLocks noChangeArrowheads="1"/>
            </p:cNvSpPr>
            <p:nvPr/>
          </p:nvSpPr>
          <p:spPr bwMode="auto">
            <a:xfrm>
              <a:off x="457200" y="2921020"/>
              <a:ext cx="1600200" cy="366712"/>
            </a:xfrm>
            <a:prstGeom prst="rect">
              <a:avLst/>
            </a:prstGeom>
            <a:noFill/>
            <a:ln w="9525">
              <a:noFill/>
              <a:miter lim="800000"/>
              <a:headEnd/>
              <a:tailEnd/>
            </a:ln>
          </p:spPr>
          <p:txBody>
            <a:bodyPr>
              <a:spAutoFit/>
            </a:bodyPr>
            <a:lstStyle/>
            <a:p>
              <a:pPr algn="ctr"/>
              <a:r>
                <a:rPr lang="en-US" dirty="0">
                  <a:solidFill>
                    <a:schemeClr val="bg1">
                      <a:lumMod val="85000"/>
                    </a:schemeClr>
                  </a:solidFill>
                  <a:latin typeface="Calibri" panose="020F0502020204030204" pitchFamily="34" charset="0"/>
                  <a:cs typeface="Calibri" panose="020F0502020204030204" pitchFamily="34" charset="0"/>
                </a:rPr>
                <a:t>Solvers</a:t>
              </a:r>
            </a:p>
          </p:txBody>
        </p:sp>
        <p:sp>
          <p:nvSpPr>
            <p:cNvPr id="140" name="AutoShape 2">
              <a:extLst>
                <a:ext uri="{FF2B5EF4-FFF2-40B4-BE49-F238E27FC236}">
                  <a16:creationId xmlns:a16="http://schemas.microsoft.com/office/drawing/2014/main" id="{EB51C99C-FD4A-4927-AAD2-8A23AD8FEF87}"/>
                </a:ext>
              </a:extLst>
            </p:cNvPr>
            <p:cNvSpPr>
              <a:spLocks noChangeArrowheads="1"/>
            </p:cNvSpPr>
            <p:nvPr/>
          </p:nvSpPr>
          <p:spPr bwMode="auto">
            <a:xfrm>
              <a:off x="5279739" y="4955771"/>
              <a:ext cx="1752600" cy="381000"/>
            </a:xfrm>
            <a:prstGeom prst="flowChartProcess">
              <a:avLst/>
            </a:prstGeom>
            <a:solidFill>
              <a:srgbClr val="CCFFCC"/>
            </a:solidFill>
            <a:ln w="9525">
              <a:solidFill>
                <a:schemeClr val="tx1"/>
              </a:solidFill>
              <a:miter lim="800000"/>
              <a:headEnd/>
              <a:tailEnd/>
            </a:ln>
          </p:spPr>
          <p:txBody>
            <a:bodyPr wrap="none" anchor="ctr"/>
            <a:lstStyle/>
            <a:p>
              <a:pPr algn="ctr"/>
              <a:r>
                <a:rPr lang="en-US" dirty="0">
                  <a:latin typeface="Calibri" panose="020F0502020204030204" pitchFamily="34" charset="0"/>
                  <a:cs typeface="Calibri" panose="020F0502020204030204" pitchFamily="34" charset="0"/>
                </a:rPr>
                <a:t>Field Manager</a:t>
              </a:r>
            </a:p>
          </p:txBody>
        </p:sp>
        <p:sp>
          <p:nvSpPr>
            <p:cNvPr id="141" name="AutoShape 4">
              <a:extLst>
                <a:ext uri="{FF2B5EF4-FFF2-40B4-BE49-F238E27FC236}">
                  <a16:creationId xmlns:a16="http://schemas.microsoft.com/office/drawing/2014/main" id="{E61B01FF-B35B-42F8-9879-1DDB1B41FEF1}"/>
                </a:ext>
              </a:extLst>
            </p:cNvPr>
            <p:cNvSpPr>
              <a:spLocks noChangeArrowheads="1"/>
            </p:cNvSpPr>
            <p:nvPr/>
          </p:nvSpPr>
          <p:spPr bwMode="auto">
            <a:xfrm>
              <a:off x="5279739" y="5336657"/>
              <a:ext cx="1752600" cy="381000"/>
            </a:xfrm>
            <a:prstGeom prst="flowChartProcess">
              <a:avLst/>
            </a:prstGeom>
            <a:solidFill>
              <a:srgbClr val="CCFFCC"/>
            </a:solidFill>
            <a:ln w="9525">
              <a:solidFill>
                <a:schemeClr val="tx1"/>
              </a:solidFill>
              <a:miter lim="800000"/>
              <a:headEnd/>
              <a:tailEnd/>
            </a:ln>
          </p:spPr>
          <p:txBody>
            <a:bodyPr wrap="none" anchor="ctr"/>
            <a:lstStyle/>
            <a:p>
              <a:pPr algn="ctr"/>
              <a:r>
                <a:rPr lang="en-US" b="1" dirty="0">
                  <a:latin typeface="Calibri" panose="020F0502020204030204" pitchFamily="34" charset="0"/>
                  <a:cs typeface="Calibri" panose="020F0502020204030204" pitchFamily="34" charset="0"/>
                </a:rPr>
                <a:t>Derivatives</a:t>
              </a:r>
            </a:p>
          </p:txBody>
        </p:sp>
        <p:sp>
          <p:nvSpPr>
            <p:cNvPr id="142" name="Oval 6">
              <a:extLst>
                <a:ext uri="{FF2B5EF4-FFF2-40B4-BE49-F238E27FC236}">
                  <a16:creationId xmlns:a16="http://schemas.microsoft.com/office/drawing/2014/main" id="{77156735-8700-4DCF-AF76-149EA1A5B72A}"/>
                </a:ext>
              </a:extLst>
            </p:cNvPr>
            <p:cNvSpPr>
              <a:spLocks noChangeArrowheads="1"/>
            </p:cNvSpPr>
            <p:nvPr/>
          </p:nvSpPr>
          <p:spPr bwMode="auto">
            <a:xfrm>
              <a:off x="3657600" y="2830532"/>
              <a:ext cx="1676400" cy="914400"/>
            </a:xfrm>
            <a:prstGeom prst="ellipse">
              <a:avLst/>
            </a:prstGeom>
            <a:noFill/>
            <a:ln w="9525">
              <a:noFill/>
              <a:round/>
              <a:headEnd/>
              <a:tailEnd/>
            </a:ln>
          </p:spPr>
          <p:txBody>
            <a:bodyPr wrap="none" tIns="91440" bIns="0" anchor="ctr"/>
            <a:lstStyle/>
            <a:p>
              <a:pPr algn="ctr"/>
              <a:r>
                <a:rPr lang="en-US" dirty="0">
                  <a:solidFill>
                    <a:schemeClr val="bg1">
                      <a:lumMod val="85000"/>
                    </a:schemeClr>
                  </a:solidFill>
                  <a:latin typeface="Calibri" panose="020F0502020204030204" pitchFamily="34" charset="0"/>
                  <a:cs typeface="Calibri" panose="020F0502020204030204" pitchFamily="34" charset="0"/>
                </a:rPr>
                <a:t>Albany Glue Code</a:t>
              </a:r>
            </a:p>
          </p:txBody>
        </p:sp>
        <p:cxnSp>
          <p:nvCxnSpPr>
            <p:cNvPr id="143" name="AutoShape 7">
              <a:extLst>
                <a:ext uri="{FF2B5EF4-FFF2-40B4-BE49-F238E27FC236}">
                  <a16:creationId xmlns:a16="http://schemas.microsoft.com/office/drawing/2014/main" id="{DC65849E-EA55-493B-BC59-76A928AECEF3}"/>
                </a:ext>
              </a:extLst>
            </p:cNvPr>
            <p:cNvCxnSpPr>
              <a:cxnSpLocks noChangeShapeType="1"/>
              <a:stCxn id="147" idx="3"/>
              <a:endCxn id="144" idx="1"/>
            </p:cNvCxnSpPr>
            <p:nvPr/>
          </p:nvCxnSpPr>
          <p:spPr bwMode="auto">
            <a:xfrm flipV="1">
              <a:off x="2133600" y="2682211"/>
              <a:ext cx="304800" cy="796021"/>
            </a:xfrm>
            <a:prstGeom prst="bentConnector3">
              <a:avLst>
                <a:gd name="adj1" fmla="val 50000"/>
              </a:avLst>
            </a:prstGeom>
            <a:noFill/>
            <a:ln w="12700">
              <a:solidFill>
                <a:schemeClr val="bg1">
                  <a:lumMod val="85000"/>
                </a:schemeClr>
              </a:solidFill>
              <a:miter lim="800000"/>
              <a:headEnd type="diamond" w="med" len="med"/>
              <a:tailEnd type="diamond" w="med" len="med"/>
            </a:ln>
          </p:spPr>
        </p:cxnSp>
        <p:sp>
          <p:nvSpPr>
            <p:cNvPr id="144" name="Text Box 8">
              <a:extLst>
                <a:ext uri="{FF2B5EF4-FFF2-40B4-BE49-F238E27FC236}">
                  <a16:creationId xmlns:a16="http://schemas.microsoft.com/office/drawing/2014/main" id="{CDB14062-AF51-44D8-B211-6863F0A540E1}"/>
                </a:ext>
              </a:extLst>
            </p:cNvPr>
            <p:cNvSpPr txBox="1">
              <a:spLocks noChangeArrowheads="1"/>
            </p:cNvSpPr>
            <p:nvPr/>
          </p:nvSpPr>
          <p:spPr bwMode="auto">
            <a:xfrm>
              <a:off x="2438400" y="2359045"/>
              <a:ext cx="1219200" cy="646331"/>
            </a:xfrm>
            <a:prstGeom prst="rect">
              <a:avLst/>
            </a:prstGeom>
            <a:solidFill>
              <a:schemeClr val="bg1"/>
            </a:solidFill>
            <a:ln w="19050">
              <a:solidFill>
                <a:schemeClr val="bg1">
                  <a:lumMod val="85000"/>
                </a:schemeClr>
              </a:solidFill>
              <a:miter lim="800000"/>
              <a:headEnd/>
              <a:tailEnd/>
            </a:ln>
          </p:spPr>
          <p:txBody>
            <a:bodyPr>
              <a:spAutoFit/>
            </a:bodyPr>
            <a:lstStyle/>
            <a:p>
              <a:pPr algn="ctr"/>
              <a:r>
                <a:rPr lang="en-US" dirty="0">
                  <a:solidFill>
                    <a:schemeClr val="bg1">
                      <a:lumMod val="85000"/>
                    </a:schemeClr>
                  </a:solidFill>
                  <a:latin typeface="Calibri" panose="020F0502020204030204" pitchFamily="34" charset="0"/>
                  <a:cs typeface="Calibri" panose="020F0502020204030204" pitchFamily="34" charset="0"/>
                </a:rPr>
                <a:t>Nonlinear Model</a:t>
              </a:r>
            </a:p>
          </p:txBody>
        </p:sp>
        <p:sp>
          <p:nvSpPr>
            <p:cNvPr id="145" name="AutoShape 10">
              <a:extLst>
                <a:ext uri="{FF2B5EF4-FFF2-40B4-BE49-F238E27FC236}">
                  <a16:creationId xmlns:a16="http://schemas.microsoft.com/office/drawing/2014/main" id="{40E2FAD7-0FC3-44DA-BB55-48776A11ADAC}"/>
                </a:ext>
              </a:extLst>
            </p:cNvPr>
            <p:cNvSpPr>
              <a:spLocks noChangeArrowheads="1"/>
            </p:cNvSpPr>
            <p:nvPr/>
          </p:nvSpPr>
          <p:spPr bwMode="auto">
            <a:xfrm>
              <a:off x="457200" y="3287732"/>
              <a:ext cx="1600200" cy="328613"/>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Nonlinear</a:t>
              </a:r>
            </a:p>
          </p:txBody>
        </p:sp>
        <p:sp>
          <p:nvSpPr>
            <p:cNvPr id="146" name="AutoShape 11">
              <a:extLst>
                <a:ext uri="{FF2B5EF4-FFF2-40B4-BE49-F238E27FC236}">
                  <a16:creationId xmlns:a16="http://schemas.microsoft.com/office/drawing/2014/main" id="{72398298-9FA7-4A1C-B18B-6DE995E26987}"/>
                </a:ext>
              </a:extLst>
            </p:cNvPr>
            <p:cNvSpPr>
              <a:spLocks noChangeArrowheads="1"/>
            </p:cNvSpPr>
            <p:nvPr/>
          </p:nvSpPr>
          <p:spPr bwMode="auto">
            <a:xfrm>
              <a:off x="457200" y="3592532"/>
              <a:ext cx="1600200" cy="328613"/>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Transient</a:t>
              </a:r>
            </a:p>
          </p:txBody>
        </p:sp>
        <p:sp>
          <p:nvSpPr>
            <p:cNvPr id="147" name="Rectangle 15">
              <a:extLst>
                <a:ext uri="{FF2B5EF4-FFF2-40B4-BE49-F238E27FC236}">
                  <a16:creationId xmlns:a16="http://schemas.microsoft.com/office/drawing/2014/main" id="{7778592D-8EB3-4FE3-B7E7-7E17FA4F1A27}"/>
                </a:ext>
              </a:extLst>
            </p:cNvPr>
            <p:cNvSpPr>
              <a:spLocks noChangeArrowheads="1"/>
            </p:cNvSpPr>
            <p:nvPr/>
          </p:nvSpPr>
          <p:spPr bwMode="auto">
            <a:xfrm>
              <a:off x="381000" y="2906732"/>
              <a:ext cx="1752600" cy="1143000"/>
            </a:xfrm>
            <a:prstGeom prst="rect">
              <a:avLst/>
            </a:prstGeom>
            <a:noFill/>
            <a:ln w="9525">
              <a:solidFill>
                <a:schemeClr val="bg1">
                  <a:lumMod val="85000"/>
                </a:schemeClr>
              </a:solidFill>
              <a:miter lim="800000"/>
              <a:headEnd/>
              <a:tailEnd/>
            </a:ln>
          </p:spPr>
          <p:txBody>
            <a:bodyPr wrap="none" anchor="ctr"/>
            <a:lstStyle/>
            <a:p>
              <a:endParaRPr lang="en-US"/>
            </a:p>
          </p:txBody>
        </p:sp>
        <p:sp>
          <p:nvSpPr>
            <p:cNvPr id="148" name="AutoShape 17">
              <a:extLst>
                <a:ext uri="{FF2B5EF4-FFF2-40B4-BE49-F238E27FC236}">
                  <a16:creationId xmlns:a16="http://schemas.microsoft.com/office/drawing/2014/main" id="{C9370515-984F-427F-99B2-29BC9A20EBD4}"/>
                </a:ext>
              </a:extLst>
            </p:cNvPr>
            <p:cNvSpPr>
              <a:spLocks noChangeArrowheads="1"/>
            </p:cNvSpPr>
            <p:nvPr/>
          </p:nvSpPr>
          <p:spPr bwMode="auto">
            <a:xfrm>
              <a:off x="533400" y="1458932"/>
              <a:ext cx="1447800" cy="3048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Optimization</a:t>
              </a:r>
            </a:p>
          </p:txBody>
        </p:sp>
        <p:sp>
          <p:nvSpPr>
            <p:cNvPr id="149" name="AutoShape 18">
              <a:extLst>
                <a:ext uri="{FF2B5EF4-FFF2-40B4-BE49-F238E27FC236}">
                  <a16:creationId xmlns:a16="http://schemas.microsoft.com/office/drawing/2014/main" id="{FAD42FA3-8910-4E22-97F6-D33972783931}"/>
                </a:ext>
              </a:extLst>
            </p:cNvPr>
            <p:cNvSpPr>
              <a:spLocks noChangeArrowheads="1"/>
            </p:cNvSpPr>
            <p:nvPr/>
          </p:nvSpPr>
          <p:spPr bwMode="auto">
            <a:xfrm>
              <a:off x="533400" y="1763732"/>
              <a:ext cx="1447800" cy="3048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UQ</a:t>
              </a:r>
            </a:p>
          </p:txBody>
        </p:sp>
        <p:cxnSp>
          <p:nvCxnSpPr>
            <p:cNvPr id="150" name="AutoShape 21">
              <a:extLst>
                <a:ext uri="{FF2B5EF4-FFF2-40B4-BE49-F238E27FC236}">
                  <a16:creationId xmlns:a16="http://schemas.microsoft.com/office/drawing/2014/main" id="{7D6EB123-F3C5-4660-B130-5B33F61BBD9F}"/>
                </a:ext>
              </a:extLst>
            </p:cNvPr>
            <p:cNvCxnSpPr>
              <a:cxnSpLocks noChangeShapeType="1"/>
              <a:stCxn id="147" idx="0"/>
              <a:endCxn id="166" idx="2"/>
            </p:cNvCxnSpPr>
            <p:nvPr/>
          </p:nvCxnSpPr>
          <p:spPr bwMode="auto">
            <a:xfrm flipV="1">
              <a:off x="1257300" y="2768064"/>
              <a:ext cx="0" cy="138668"/>
            </a:xfrm>
            <a:prstGeom prst="straightConnector1">
              <a:avLst/>
            </a:prstGeom>
            <a:noFill/>
            <a:ln w="12700">
              <a:solidFill>
                <a:schemeClr val="bg1">
                  <a:lumMod val="85000"/>
                </a:schemeClr>
              </a:solidFill>
              <a:round/>
              <a:headEnd type="diamond" w="med" len="med"/>
              <a:tailEnd type="diamond" w="med" len="med"/>
            </a:ln>
          </p:spPr>
        </p:cxnSp>
        <p:cxnSp>
          <p:nvCxnSpPr>
            <p:cNvPr id="151" name="AutoShape 22">
              <a:extLst>
                <a:ext uri="{FF2B5EF4-FFF2-40B4-BE49-F238E27FC236}">
                  <a16:creationId xmlns:a16="http://schemas.microsoft.com/office/drawing/2014/main" id="{4E5F27CA-F382-496B-8E56-10EC68039C63}"/>
                </a:ext>
              </a:extLst>
            </p:cNvPr>
            <p:cNvCxnSpPr>
              <a:cxnSpLocks noChangeShapeType="1"/>
              <a:stCxn id="72" idx="0"/>
              <a:endCxn id="168" idx="2"/>
            </p:cNvCxnSpPr>
            <p:nvPr/>
          </p:nvCxnSpPr>
          <p:spPr bwMode="auto">
            <a:xfrm flipV="1">
              <a:off x="1257300" y="4610731"/>
              <a:ext cx="0" cy="201001"/>
            </a:xfrm>
            <a:prstGeom prst="straightConnector1">
              <a:avLst/>
            </a:prstGeom>
            <a:noFill/>
            <a:ln w="12700">
              <a:solidFill>
                <a:schemeClr val="bg1">
                  <a:lumMod val="85000"/>
                </a:schemeClr>
              </a:solidFill>
              <a:round/>
              <a:headEnd type="diamond" w="med" len="med"/>
              <a:tailEnd type="diamond" w="med" len="med"/>
            </a:ln>
          </p:spPr>
        </p:cxnSp>
        <p:sp>
          <p:nvSpPr>
            <p:cNvPr id="152" name="AutoShape 23">
              <a:extLst>
                <a:ext uri="{FF2B5EF4-FFF2-40B4-BE49-F238E27FC236}">
                  <a16:creationId xmlns:a16="http://schemas.microsoft.com/office/drawing/2014/main" id="{BFBF78F1-CCA8-4436-9175-B19D5108560A}"/>
                </a:ext>
              </a:extLst>
            </p:cNvPr>
            <p:cNvSpPr>
              <a:spLocks noChangeArrowheads="1"/>
            </p:cNvSpPr>
            <p:nvPr/>
          </p:nvSpPr>
          <p:spPr bwMode="auto">
            <a:xfrm>
              <a:off x="533400" y="5192732"/>
              <a:ext cx="1447800" cy="3048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Iterative</a:t>
              </a:r>
            </a:p>
          </p:txBody>
        </p:sp>
        <p:sp>
          <p:nvSpPr>
            <p:cNvPr id="153" name="AutoShape 29">
              <a:extLst>
                <a:ext uri="{FF2B5EF4-FFF2-40B4-BE49-F238E27FC236}">
                  <a16:creationId xmlns:a16="http://schemas.microsoft.com/office/drawing/2014/main" id="{FA556B35-6CC5-4F10-9AF5-087DC0106EE5}"/>
                </a:ext>
              </a:extLst>
            </p:cNvPr>
            <p:cNvSpPr>
              <a:spLocks noChangeArrowheads="1"/>
            </p:cNvSpPr>
            <p:nvPr/>
          </p:nvSpPr>
          <p:spPr bwMode="auto">
            <a:xfrm>
              <a:off x="533400" y="5502612"/>
              <a:ext cx="1447800" cy="3048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Direct</a:t>
              </a:r>
            </a:p>
          </p:txBody>
        </p:sp>
        <p:sp>
          <p:nvSpPr>
            <p:cNvPr id="154" name="AutoShape 30">
              <a:extLst>
                <a:ext uri="{FF2B5EF4-FFF2-40B4-BE49-F238E27FC236}">
                  <a16:creationId xmlns:a16="http://schemas.microsoft.com/office/drawing/2014/main" id="{884756DA-4756-405D-8BF8-F28ECC92397B}"/>
                </a:ext>
              </a:extLst>
            </p:cNvPr>
            <p:cNvSpPr>
              <a:spLocks noChangeArrowheads="1"/>
            </p:cNvSpPr>
            <p:nvPr/>
          </p:nvSpPr>
          <p:spPr bwMode="auto">
            <a:xfrm>
              <a:off x="6908800" y="1179532"/>
              <a:ext cx="1828800" cy="1905000"/>
            </a:xfrm>
            <a:prstGeom prst="flowChartProcess">
              <a:avLst/>
            </a:prstGeom>
            <a:no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Mesh Tools</a:t>
              </a:r>
            </a:p>
            <a:p>
              <a:pPr algn="ctr"/>
              <a:endParaRPr lang="en-US" sz="1200"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p:txBody>
        </p:sp>
        <p:sp>
          <p:nvSpPr>
            <p:cNvPr id="155" name="AutoShape 31">
              <a:extLst>
                <a:ext uri="{FF2B5EF4-FFF2-40B4-BE49-F238E27FC236}">
                  <a16:creationId xmlns:a16="http://schemas.microsoft.com/office/drawing/2014/main" id="{2CE90CBB-585F-4305-AA32-B0E506B8498B}"/>
                </a:ext>
              </a:extLst>
            </p:cNvPr>
            <p:cNvSpPr>
              <a:spLocks noChangeArrowheads="1"/>
            </p:cNvSpPr>
            <p:nvPr/>
          </p:nvSpPr>
          <p:spPr bwMode="auto">
            <a:xfrm>
              <a:off x="6985000" y="2170132"/>
              <a:ext cx="1670050" cy="3810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Mesh I/O</a:t>
              </a:r>
            </a:p>
          </p:txBody>
        </p:sp>
        <p:sp>
          <p:nvSpPr>
            <p:cNvPr id="156" name="AutoShape 33">
              <a:extLst>
                <a:ext uri="{FF2B5EF4-FFF2-40B4-BE49-F238E27FC236}">
                  <a16:creationId xmlns:a16="http://schemas.microsoft.com/office/drawing/2014/main" id="{DBA6DAE5-2604-4629-981D-3238A67F4248}"/>
                </a:ext>
              </a:extLst>
            </p:cNvPr>
            <p:cNvSpPr>
              <a:spLocks noChangeArrowheads="1"/>
            </p:cNvSpPr>
            <p:nvPr/>
          </p:nvSpPr>
          <p:spPr bwMode="auto">
            <a:xfrm>
              <a:off x="6985000" y="1560532"/>
              <a:ext cx="1670050" cy="6096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Mesh Database</a:t>
              </a:r>
            </a:p>
            <a:p>
              <a:pPr algn="ctr"/>
              <a:endParaRPr lang="en-US" dirty="0">
                <a:solidFill>
                  <a:schemeClr val="bg1">
                    <a:lumMod val="85000"/>
                  </a:schemeClr>
                </a:solidFill>
                <a:latin typeface="Calibri" panose="020F0502020204030204" pitchFamily="34" charset="0"/>
                <a:cs typeface="Calibri" panose="020F0502020204030204" pitchFamily="34" charset="0"/>
              </a:endParaRPr>
            </a:p>
          </p:txBody>
        </p:sp>
        <p:sp>
          <p:nvSpPr>
            <p:cNvPr id="157" name="Rectangle 35">
              <a:extLst>
                <a:ext uri="{FF2B5EF4-FFF2-40B4-BE49-F238E27FC236}">
                  <a16:creationId xmlns:a16="http://schemas.microsoft.com/office/drawing/2014/main" id="{0B22F0A9-4C0F-4AF1-8096-E81739DABE4C}"/>
                </a:ext>
              </a:extLst>
            </p:cNvPr>
            <p:cNvSpPr>
              <a:spLocks noChangeArrowheads="1"/>
            </p:cNvSpPr>
            <p:nvPr/>
          </p:nvSpPr>
          <p:spPr bwMode="auto">
            <a:xfrm>
              <a:off x="7108825" y="1966932"/>
              <a:ext cx="333375" cy="134938"/>
            </a:xfrm>
            <a:prstGeom prst="rect">
              <a:avLst/>
            </a:prstGeom>
            <a:solidFill>
              <a:schemeClr val="bg1"/>
            </a:solidFill>
            <a:ln w="9525">
              <a:solidFill>
                <a:schemeClr val="bg1">
                  <a:lumMod val="85000"/>
                </a:schemeClr>
              </a:solidFill>
              <a:miter lim="800000"/>
              <a:headEnd/>
              <a:tailEnd/>
            </a:ln>
          </p:spPr>
          <p:txBody>
            <a:bodyPr wrap="none" anchor="ctr"/>
            <a:lstStyle/>
            <a:p>
              <a:endParaRPr lang="en-US"/>
            </a:p>
          </p:txBody>
        </p:sp>
        <p:sp>
          <p:nvSpPr>
            <p:cNvPr id="158" name="AutoShape 36">
              <a:extLst>
                <a:ext uri="{FF2B5EF4-FFF2-40B4-BE49-F238E27FC236}">
                  <a16:creationId xmlns:a16="http://schemas.microsoft.com/office/drawing/2014/main" id="{CE4311B8-F118-4383-87AF-CC6E0916D40E}"/>
                </a:ext>
              </a:extLst>
            </p:cNvPr>
            <p:cNvSpPr>
              <a:spLocks noChangeArrowheads="1"/>
            </p:cNvSpPr>
            <p:nvPr/>
          </p:nvSpPr>
          <p:spPr bwMode="auto">
            <a:xfrm>
              <a:off x="8153400" y="1898670"/>
              <a:ext cx="417513" cy="203200"/>
            </a:xfrm>
            <a:prstGeom prst="cube">
              <a:avLst>
                <a:gd name="adj" fmla="val 41667"/>
              </a:avLst>
            </a:prstGeom>
            <a:solidFill>
              <a:schemeClr val="bg1"/>
            </a:solidFill>
            <a:ln w="9525">
              <a:solidFill>
                <a:schemeClr val="bg1">
                  <a:lumMod val="85000"/>
                </a:schemeClr>
              </a:solidFill>
              <a:miter lim="800000"/>
              <a:headEnd/>
              <a:tailEnd/>
            </a:ln>
          </p:spPr>
          <p:txBody>
            <a:bodyPr wrap="none" anchor="ctr"/>
            <a:lstStyle/>
            <a:p>
              <a:endParaRPr lang="en-US"/>
            </a:p>
          </p:txBody>
        </p:sp>
        <p:cxnSp>
          <p:nvCxnSpPr>
            <p:cNvPr id="159" name="AutoShape 37">
              <a:extLst>
                <a:ext uri="{FF2B5EF4-FFF2-40B4-BE49-F238E27FC236}">
                  <a16:creationId xmlns:a16="http://schemas.microsoft.com/office/drawing/2014/main" id="{6F7DDFA3-3C9F-4F75-8C22-E79988B54880}"/>
                </a:ext>
              </a:extLst>
            </p:cNvPr>
            <p:cNvCxnSpPr>
              <a:cxnSpLocks noChangeShapeType="1"/>
              <a:stCxn id="160" idx="1"/>
              <a:endCxn id="70" idx="0"/>
            </p:cNvCxnSpPr>
            <p:nvPr/>
          </p:nvCxnSpPr>
          <p:spPr bwMode="auto">
            <a:xfrm rot="10800000" flipV="1">
              <a:off x="4489450" y="2133990"/>
              <a:ext cx="281516" cy="885209"/>
            </a:xfrm>
            <a:prstGeom prst="bentConnector2">
              <a:avLst/>
            </a:prstGeom>
            <a:noFill/>
            <a:ln w="12700">
              <a:solidFill>
                <a:schemeClr val="bg1">
                  <a:lumMod val="85000"/>
                </a:schemeClr>
              </a:solidFill>
              <a:miter lim="800000"/>
              <a:headEnd type="diamond" w="med" len="med"/>
              <a:tailEnd type="diamond" w="med" len="med"/>
            </a:ln>
          </p:spPr>
        </p:cxnSp>
        <p:sp>
          <p:nvSpPr>
            <p:cNvPr id="161" name="Text Box 43">
              <a:extLst>
                <a:ext uri="{FF2B5EF4-FFF2-40B4-BE49-F238E27FC236}">
                  <a16:creationId xmlns:a16="http://schemas.microsoft.com/office/drawing/2014/main" id="{A0D514B1-A454-4083-80C4-092F2D14D15F}"/>
                </a:ext>
              </a:extLst>
            </p:cNvPr>
            <p:cNvSpPr txBox="1">
              <a:spLocks noChangeArrowheads="1"/>
            </p:cNvSpPr>
            <p:nvPr/>
          </p:nvSpPr>
          <p:spPr bwMode="auto">
            <a:xfrm>
              <a:off x="2560320" y="3879909"/>
              <a:ext cx="1905000" cy="369332"/>
            </a:xfrm>
            <a:prstGeom prst="rect">
              <a:avLst/>
            </a:prstGeom>
            <a:solidFill>
              <a:schemeClr val="bg1"/>
            </a:solidFill>
            <a:ln w="19050">
              <a:solidFill>
                <a:schemeClr val="bg1">
                  <a:lumMod val="85000"/>
                </a:schemeClr>
              </a:solidFill>
              <a:miter lim="800000"/>
              <a:headEnd/>
              <a:tailEnd/>
            </a:ln>
          </p:spPr>
          <p:txBody>
            <a:bodyPr>
              <a:spAutoFit/>
            </a:bodyPr>
            <a:lstStyle/>
            <a:p>
              <a:pPr algn="ctr"/>
              <a:r>
                <a:rPr lang="en-US" dirty="0">
                  <a:solidFill>
                    <a:schemeClr val="bg1">
                      <a:lumMod val="85000"/>
                    </a:schemeClr>
                  </a:solidFill>
                  <a:latin typeface="Calibri" panose="020F0502020204030204" pitchFamily="34" charset="0"/>
                  <a:cs typeface="Calibri" panose="020F0502020204030204" pitchFamily="34" charset="0"/>
                </a:rPr>
                <a:t>Evaluation Engine</a:t>
              </a:r>
            </a:p>
          </p:txBody>
        </p:sp>
        <p:sp>
          <p:nvSpPr>
            <p:cNvPr id="162" name="Rectangle 49">
              <a:extLst>
                <a:ext uri="{FF2B5EF4-FFF2-40B4-BE49-F238E27FC236}">
                  <a16:creationId xmlns:a16="http://schemas.microsoft.com/office/drawing/2014/main" id="{9EDF634D-4521-48F9-BA20-6679FE876806}"/>
                </a:ext>
              </a:extLst>
            </p:cNvPr>
            <p:cNvSpPr>
              <a:spLocks noChangeArrowheads="1"/>
            </p:cNvSpPr>
            <p:nvPr/>
          </p:nvSpPr>
          <p:spPr bwMode="auto">
            <a:xfrm>
              <a:off x="5419615" y="4583132"/>
              <a:ext cx="304800" cy="304800"/>
            </a:xfrm>
            <a:prstGeom prst="rect">
              <a:avLst/>
            </a:prstGeom>
            <a:noFill/>
            <a:ln w="9525">
              <a:noFill/>
              <a:miter lim="800000"/>
              <a:headEnd/>
              <a:tailEnd/>
            </a:ln>
          </p:spPr>
          <p:txBody>
            <a:bodyPr wrap="none" anchor="ctr"/>
            <a:lstStyle/>
            <a:p>
              <a:endParaRPr lang="en-US"/>
            </a:p>
          </p:txBody>
        </p:sp>
        <p:sp>
          <p:nvSpPr>
            <p:cNvPr id="163" name="Rectangle 50">
              <a:extLst>
                <a:ext uri="{FF2B5EF4-FFF2-40B4-BE49-F238E27FC236}">
                  <a16:creationId xmlns:a16="http://schemas.microsoft.com/office/drawing/2014/main" id="{AF70EAD6-B3A3-42A2-AF18-448F29C23E51}"/>
                </a:ext>
              </a:extLst>
            </p:cNvPr>
            <p:cNvSpPr>
              <a:spLocks noChangeArrowheads="1"/>
            </p:cNvSpPr>
            <p:nvPr/>
          </p:nvSpPr>
          <p:spPr bwMode="auto">
            <a:xfrm>
              <a:off x="5419615" y="4811732"/>
              <a:ext cx="304800" cy="304800"/>
            </a:xfrm>
            <a:prstGeom prst="rect">
              <a:avLst/>
            </a:prstGeom>
            <a:noFill/>
            <a:ln w="9525">
              <a:noFill/>
              <a:miter lim="800000"/>
              <a:headEnd/>
              <a:tailEnd/>
            </a:ln>
          </p:spPr>
          <p:txBody>
            <a:bodyPr wrap="none" anchor="ctr"/>
            <a:lstStyle/>
            <a:p>
              <a:endParaRPr lang="en-US"/>
            </a:p>
          </p:txBody>
        </p:sp>
        <p:sp>
          <p:nvSpPr>
            <p:cNvPr id="164" name="Rectangle 52">
              <a:extLst>
                <a:ext uri="{FF2B5EF4-FFF2-40B4-BE49-F238E27FC236}">
                  <a16:creationId xmlns:a16="http://schemas.microsoft.com/office/drawing/2014/main" id="{5F6E6759-58B8-4E25-A608-C643EFFAE90F}"/>
                </a:ext>
              </a:extLst>
            </p:cNvPr>
            <p:cNvSpPr>
              <a:spLocks noChangeArrowheads="1"/>
            </p:cNvSpPr>
            <p:nvPr/>
          </p:nvSpPr>
          <p:spPr bwMode="auto">
            <a:xfrm>
              <a:off x="1066800" y="1458932"/>
              <a:ext cx="228600" cy="76200"/>
            </a:xfrm>
            <a:prstGeom prst="rect">
              <a:avLst/>
            </a:prstGeom>
            <a:noFill/>
            <a:ln w="9525">
              <a:noFill/>
              <a:miter lim="800000"/>
              <a:headEnd/>
              <a:tailEnd/>
            </a:ln>
          </p:spPr>
          <p:txBody>
            <a:bodyPr wrap="none" anchor="ctr"/>
            <a:lstStyle/>
            <a:p>
              <a:endParaRPr lang="en-US"/>
            </a:p>
          </p:txBody>
        </p:sp>
        <p:sp>
          <p:nvSpPr>
            <p:cNvPr id="165" name="Rectangle 53">
              <a:extLst>
                <a:ext uri="{FF2B5EF4-FFF2-40B4-BE49-F238E27FC236}">
                  <a16:creationId xmlns:a16="http://schemas.microsoft.com/office/drawing/2014/main" id="{E194AE26-A9A0-47DE-8592-7856D57DA322}"/>
                </a:ext>
              </a:extLst>
            </p:cNvPr>
            <p:cNvSpPr>
              <a:spLocks noChangeArrowheads="1"/>
            </p:cNvSpPr>
            <p:nvPr/>
          </p:nvSpPr>
          <p:spPr bwMode="auto">
            <a:xfrm>
              <a:off x="609600" y="1611332"/>
              <a:ext cx="228600" cy="76200"/>
            </a:xfrm>
            <a:prstGeom prst="rect">
              <a:avLst/>
            </a:prstGeom>
            <a:noFill/>
            <a:ln w="9525">
              <a:noFill/>
              <a:miter lim="800000"/>
              <a:headEnd/>
              <a:tailEnd/>
            </a:ln>
          </p:spPr>
          <p:txBody>
            <a:bodyPr wrap="none" anchor="ctr"/>
            <a:lstStyle/>
            <a:p>
              <a:endParaRPr lang="en-US"/>
            </a:p>
          </p:txBody>
        </p:sp>
        <p:sp>
          <p:nvSpPr>
            <p:cNvPr id="166" name="Text Box 55">
              <a:extLst>
                <a:ext uri="{FF2B5EF4-FFF2-40B4-BE49-F238E27FC236}">
                  <a16:creationId xmlns:a16="http://schemas.microsoft.com/office/drawing/2014/main" id="{E8767496-10ED-485B-9F71-837E85409E39}"/>
                </a:ext>
              </a:extLst>
            </p:cNvPr>
            <p:cNvSpPr txBox="1">
              <a:spLocks noChangeArrowheads="1"/>
            </p:cNvSpPr>
            <p:nvPr/>
          </p:nvSpPr>
          <p:spPr bwMode="auto">
            <a:xfrm>
              <a:off x="533400" y="2398732"/>
              <a:ext cx="1447800" cy="369332"/>
            </a:xfrm>
            <a:prstGeom prst="rect">
              <a:avLst/>
            </a:prstGeom>
            <a:solidFill>
              <a:schemeClr val="bg1"/>
            </a:solidFill>
            <a:ln w="19050">
              <a:solidFill>
                <a:schemeClr val="bg1">
                  <a:lumMod val="85000"/>
                </a:schemeClr>
              </a:solidFill>
              <a:miter lim="800000"/>
              <a:headEnd/>
              <a:tailEnd/>
            </a:ln>
          </p:spPr>
          <p:txBody>
            <a:bodyPr>
              <a:spAutoFit/>
            </a:bodyPr>
            <a:lstStyle/>
            <a:p>
              <a:pPr algn="ctr"/>
              <a:r>
                <a:rPr lang="en-US" dirty="0">
                  <a:solidFill>
                    <a:schemeClr val="bg1">
                      <a:lumMod val="85000"/>
                    </a:schemeClr>
                  </a:solidFill>
                  <a:latin typeface="Calibri" panose="020F0502020204030204" pitchFamily="34" charset="0"/>
                  <a:cs typeface="Calibri" panose="020F0502020204030204" pitchFamily="34" charset="0"/>
                </a:rPr>
                <a:t>Application</a:t>
              </a:r>
            </a:p>
          </p:txBody>
        </p:sp>
        <p:cxnSp>
          <p:nvCxnSpPr>
            <p:cNvPr id="167" name="AutoShape 56">
              <a:extLst>
                <a:ext uri="{FF2B5EF4-FFF2-40B4-BE49-F238E27FC236}">
                  <a16:creationId xmlns:a16="http://schemas.microsoft.com/office/drawing/2014/main" id="{5424F969-430B-4392-B650-A2384F098A6E}"/>
                </a:ext>
              </a:extLst>
            </p:cNvPr>
            <p:cNvCxnSpPr>
              <a:cxnSpLocks noChangeShapeType="1"/>
              <a:stCxn id="166" idx="0"/>
              <a:endCxn id="73" idx="2"/>
            </p:cNvCxnSpPr>
            <p:nvPr/>
          </p:nvCxnSpPr>
          <p:spPr bwMode="auto">
            <a:xfrm flipV="1">
              <a:off x="1257300" y="2144732"/>
              <a:ext cx="0" cy="254000"/>
            </a:xfrm>
            <a:prstGeom prst="straightConnector1">
              <a:avLst/>
            </a:prstGeom>
            <a:noFill/>
            <a:ln w="12700">
              <a:solidFill>
                <a:schemeClr val="bg1">
                  <a:lumMod val="85000"/>
                </a:schemeClr>
              </a:solidFill>
              <a:round/>
              <a:headEnd type="diamond" w="med" len="med"/>
              <a:tailEnd type="diamond" w="med" len="med"/>
            </a:ln>
          </p:spPr>
        </p:cxnSp>
        <p:sp>
          <p:nvSpPr>
            <p:cNvPr id="168" name="Text Box 57">
              <a:extLst>
                <a:ext uri="{FF2B5EF4-FFF2-40B4-BE49-F238E27FC236}">
                  <a16:creationId xmlns:a16="http://schemas.microsoft.com/office/drawing/2014/main" id="{4E5D8DA7-81CB-4E7F-BCAA-1D82C4637329}"/>
                </a:ext>
              </a:extLst>
            </p:cNvPr>
            <p:cNvSpPr txBox="1">
              <a:spLocks noChangeArrowheads="1"/>
            </p:cNvSpPr>
            <p:nvPr/>
          </p:nvSpPr>
          <p:spPr bwMode="auto">
            <a:xfrm>
              <a:off x="533400" y="4278332"/>
              <a:ext cx="1447800" cy="332399"/>
            </a:xfrm>
            <a:prstGeom prst="rect">
              <a:avLst/>
            </a:prstGeom>
            <a:solidFill>
              <a:schemeClr val="bg1"/>
            </a:solidFill>
            <a:ln w="19050">
              <a:solidFill>
                <a:schemeClr val="bg1">
                  <a:lumMod val="85000"/>
                </a:schemeClr>
              </a:solidFill>
              <a:miter lim="800000"/>
              <a:headEnd/>
              <a:tailEnd/>
            </a:ln>
          </p:spPr>
          <p:txBody>
            <a:bodyPr tIns="36576" bIns="18288">
              <a:spAutoFit/>
            </a:bodyPr>
            <a:lstStyle/>
            <a:p>
              <a:pPr algn="ctr"/>
              <a:r>
                <a:rPr lang="en-US" dirty="0">
                  <a:solidFill>
                    <a:schemeClr val="bg1">
                      <a:lumMod val="85000"/>
                    </a:schemeClr>
                  </a:solidFill>
                  <a:latin typeface="Calibri" panose="020F0502020204030204" pitchFamily="34" charset="0"/>
                  <a:cs typeface="Calibri" panose="020F0502020204030204" pitchFamily="34" charset="0"/>
                </a:rPr>
                <a:t>Linear Solve</a:t>
              </a:r>
            </a:p>
          </p:txBody>
        </p:sp>
        <p:cxnSp>
          <p:nvCxnSpPr>
            <p:cNvPr id="169" name="AutoShape 58">
              <a:extLst>
                <a:ext uri="{FF2B5EF4-FFF2-40B4-BE49-F238E27FC236}">
                  <a16:creationId xmlns:a16="http://schemas.microsoft.com/office/drawing/2014/main" id="{9EAC8B84-EDBC-4A4D-ADC1-E224D2C1BF7A}"/>
                </a:ext>
              </a:extLst>
            </p:cNvPr>
            <p:cNvCxnSpPr>
              <a:cxnSpLocks noChangeShapeType="1"/>
              <a:stCxn id="168" idx="0"/>
              <a:endCxn id="147" idx="2"/>
            </p:cNvCxnSpPr>
            <p:nvPr/>
          </p:nvCxnSpPr>
          <p:spPr bwMode="auto">
            <a:xfrm flipV="1">
              <a:off x="1257300" y="4049732"/>
              <a:ext cx="0" cy="228600"/>
            </a:xfrm>
            <a:prstGeom prst="straightConnector1">
              <a:avLst/>
            </a:prstGeom>
            <a:noFill/>
            <a:ln w="12700">
              <a:solidFill>
                <a:schemeClr val="bg1">
                  <a:lumMod val="85000"/>
                </a:schemeClr>
              </a:solidFill>
              <a:round/>
              <a:headEnd type="diamond" w="med" len="med"/>
              <a:tailEnd type="diamond" w="med" len="med"/>
            </a:ln>
          </p:spPr>
        </p:cxnSp>
        <p:cxnSp>
          <p:nvCxnSpPr>
            <p:cNvPr id="170" name="AutoShape 61">
              <a:extLst>
                <a:ext uri="{FF2B5EF4-FFF2-40B4-BE49-F238E27FC236}">
                  <a16:creationId xmlns:a16="http://schemas.microsoft.com/office/drawing/2014/main" id="{91BF05B1-B6E7-4E8B-9C17-8CC448B4F0E7}"/>
                </a:ext>
              </a:extLst>
            </p:cNvPr>
            <p:cNvCxnSpPr>
              <a:cxnSpLocks noChangeShapeType="1"/>
              <a:stCxn id="144" idx="3"/>
              <a:endCxn id="142" idx="1"/>
            </p:cNvCxnSpPr>
            <p:nvPr/>
          </p:nvCxnSpPr>
          <p:spPr bwMode="auto">
            <a:xfrm>
              <a:off x="3657600" y="2682211"/>
              <a:ext cx="245503" cy="282232"/>
            </a:xfrm>
            <a:prstGeom prst="bentConnector2">
              <a:avLst/>
            </a:prstGeom>
            <a:noFill/>
            <a:ln w="12700">
              <a:solidFill>
                <a:schemeClr val="bg1">
                  <a:lumMod val="85000"/>
                </a:schemeClr>
              </a:solidFill>
              <a:miter lim="800000"/>
              <a:headEnd type="diamond" w="med" len="med"/>
              <a:tailEnd type="diamond" w="med" len="med"/>
            </a:ln>
          </p:spPr>
        </p:cxnSp>
        <p:cxnSp>
          <p:nvCxnSpPr>
            <p:cNvPr id="171" name="AutoShape 62">
              <a:extLst>
                <a:ext uri="{FF2B5EF4-FFF2-40B4-BE49-F238E27FC236}">
                  <a16:creationId xmlns:a16="http://schemas.microsoft.com/office/drawing/2014/main" id="{9E2B6D40-1D8B-431A-9D2F-A824F314993C}"/>
                </a:ext>
              </a:extLst>
            </p:cNvPr>
            <p:cNvCxnSpPr>
              <a:cxnSpLocks noChangeShapeType="1"/>
              <a:stCxn id="73" idx="3"/>
            </p:cNvCxnSpPr>
            <p:nvPr/>
          </p:nvCxnSpPr>
          <p:spPr bwMode="auto">
            <a:xfrm>
              <a:off x="2057400" y="1649432"/>
              <a:ext cx="457200" cy="0"/>
            </a:xfrm>
            <a:prstGeom prst="straightConnector1">
              <a:avLst/>
            </a:prstGeom>
            <a:noFill/>
            <a:ln w="12700">
              <a:solidFill>
                <a:schemeClr val="bg1">
                  <a:lumMod val="85000"/>
                </a:schemeClr>
              </a:solidFill>
              <a:round/>
              <a:headEnd type="diamond" w="med" len="med"/>
              <a:tailEnd type="diamond" w="med" len="med"/>
            </a:ln>
          </p:spPr>
        </p:cxnSp>
        <p:sp>
          <p:nvSpPr>
            <p:cNvPr id="172" name="AutoShape 65">
              <a:extLst>
                <a:ext uri="{FF2B5EF4-FFF2-40B4-BE49-F238E27FC236}">
                  <a16:creationId xmlns:a16="http://schemas.microsoft.com/office/drawing/2014/main" id="{ABDE1865-3B3E-44CB-86B2-B169B004AC78}"/>
                </a:ext>
              </a:extLst>
            </p:cNvPr>
            <p:cNvSpPr>
              <a:spLocks noChangeArrowheads="1"/>
            </p:cNvSpPr>
            <p:nvPr/>
          </p:nvSpPr>
          <p:spPr bwMode="auto">
            <a:xfrm>
              <a:off x="6985000" y="2551132"/>
              <a:ext cx="1670050" cy="3810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Load Balancing</a:t>
              </a:r>
            </a:p>
          </p:txBody>
        </p:sp>
        <p:sp>
          <p:nvSpPr>
            <p:cNvPr id="173" name="AutoShape 18">
              <a:extLst>
                <a:ext uri="{FF2B5EF4-FFF2-40B4-BE49-F238E27FC236}">
                  <a16:creationId xmlns:a16="http://schemas.microsoft.com/office/drawing/2014/main" id="{914D591F-4F69-4F79-86EF-0AAE25F9B7A7}"/>
                </a:ext>
              </a:extLst>
            </p:cNvPr>
            <p:cNvSpPr>
              <a:spLocks noChangeArrowheads="1"/>
            </p:cNvSpPr>
            <p:nvPr/>
          </p:nvSpPr>
          <p:spPr bwMode="auto">
            <a:xfrm>
              <a:off x="2667000" y="1687532"/>
              <a:ext cx="1447800" cy="2286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Input Parser</a:t>
              </a:r>
            </a:p>
          </p:txBody>
        </p:sp>
        <p:sp>
          <p:nvSpPr>
            <p:cNvPr id="174" name="AutoShape 11">
              <a:extLst>
                <a:ext uri="{FF2B5EF4-FFF2-40B4-BE49-F238E27FC236}">
                  <a16:creationId xmlns:a16="http://schemas.microsoft.com/office/drawing/2014/main" id="{F2B901F8-792D-462B-BF7F-10FA8C4AD856}"/>
                </a:ext>
              </a:extLst>
            </p:cNvPr>
            <p:cNvSpPr>
              <a:spLocks noChangeArrowheads="1"/>
            </p:cNvSpPr>
            <p:nvPr/>
          </p:nvSpPr>
          <p:spPr bwMode="auto">
            <a:xfrm>
              <a:off x="7579360" y="4658122"/>
              <a:ext cx="1148080" cy="289891"/>
            </a:xfrm>
            <a:prstGeom prst="flowChartProcess">
              <a:avLst/>
            </a:prstGeom>
            <a:solidFill>
              <a:srgbClr val="CCFFCC"/>
            </a:solidFill>
            <a:ln w="9525">
              <a:solidFill>
                <a:srgbClr val="000000"/>
              </a:solidFill>
              <a:miter lim="800000"/>
              <a:headEnd/>
              <a:tailEnd/>
            </a:ln>
          </p:spPr>
          <p:txBody>
            <a:bodyPr wrap="none" anchor="ctr"/>
            <a:lstStyle/>
            <a:p>
              <a:pPr algn="ctr"/>
              <a:r>
                <a:rPr lang="en-US" dirty="0">
                  <a:solidFill>
                    <a:srgbClr val="000000"/>
                  </a:solidFill>
                  <a:latin typeface="Calibri" panose="020F0502020204030204" pitchFamily="34" charset="0"/>
                  <a:cs typeface="Calibri" panose="020F0502020204030204" pitchFamily="34" charset="0"/>
                </a:rPr>
                <a:t>Libraries</a:t>
              </a:r>
            </a:p>
          </p:txBody>
        </p:sp>
        <p:sp>
          <p:nvSpPr>
            <p:cNvPr id="175" name="Text Box 38">
              <a:extLst>
                <a:ext uri="{FF2B5EF4-FFF2-40B4-BE49-F238E27FC236}">
                  <a16:creationId xmlns:a16="http://schemas.microsoft.com/office/drawing/2014/main" id="{C0ABE4BC-08D2-48A6-91C7-7A7CA32A8F35}"/>
                </a:ext>
              </a:extLst>
            </p:cNvPr>
            <p:cNvSpPr txBox="1">
              <a:spLocks noChangeArrowheads="1"/>
            </p:cNvSpPr>
            <p:nvPr/>
          </p:nvSpPr>
          <p:spPr bwMode="auto">
            <a:xfrm>
              <a:off x="7589520" y="5037763"/>
              <a:ext cx="1148080" cy="369332"/>
            </a:xfrm>
            <a:prstGeom prst="rect">
              <a:avLst/>
            </a:prstGeom>
            <a:solidFill>
              <a:schemeClr val="bg1"/>
            </a:solidFill>
            <a:ln w="19050">
              <a:solidFill>
                <a:srgbClr val="0000FF"/>
              </a:solidFill>
              <a:miter lim="800000"/>
              <a:headEnd/>
              <a:tailEnd/>
            </a:ln>
          </p:spPr>
          <p:txBody>
            <a:bodyPr wrap="square">
              <a:spAutoFit/>
            </a:bodyPr>
            <a:lstStyle/>
            <a:p>
              <a:pPr algn="ctr"/>
              <a:r>
                <a:rPr lang="en-US" dirty="0">
                  <a:solidFill>
                    <a:srgbClr val="0000FF"/>
                  </a:solidFill>
                  <a:latin typeface="Calibri" panose="020F0502020204030204" pitchFamily="34" charset="0"/>
                  <a:cs typeface="Calibri" panose="020F0502020204030204" pitchFamily="34" charset="0"/>
                </a:rPr>
                <a:t>Interfaces</a:t>
              </a:r>
            </a:p>
          </p:txBody>
        </p:sp>
        <p:sp>
          <p:nvSpPr>
            <p:cNvPr id="176" name="Oval 6">
              <a:extLst>
                <a:ext uri="{FF2B5EF4-FFF2-40B4-BE49-F238E27FC236}">
                  <a16:creationId xmlns:a16="http://schemas.microsoft.com/office/drawing/2014/main" id="{D38C2CEE-18DA-4648-B9AE-AD6A00DA0F91}"/>
                </a:ext>
              </a:extLst>
            </p:cNvPr>
            <p:cNvSpPr>
              <a:spLocks noChangeArrowheads="1"/>
            </p:cNvSpPr>
            <p:nvPr/>
          </p:nvSpPr>
          <p:spPr bwMode="auto">
            <a:xfrm>
              <a:off x="7672362" y="5565437"/>
              <a:ext cx="940145" cy="484379"/>
            </a:xfrm>
            <a:prstGeom prst="ellipse">
              <a:avLst/>
            </a:prstGeom>
            <a:noFill/>
            <a:ln w="9525">
              <a:noFill/>
              <a:round/>
              <a:headEnd/>
              <a:tailEnd/>
            </a:ln>
          </p:spPr>
          <p:txBody>
            <a:bodyPr wrap="none" anchor="ctr"/>
            <a:lstStyle/>
            <a:p>
              <a:pPr algn="ctr"/>
              <a:r>
                <a:rPr lang="en-US" dirty="0">
                  <a:latin typeface="Calibri" panose="020F0502020204030204" pitchFamily="34" charset="0"/>
                  <a:cs typeface="Calibri" panose="020F0502020204030204" pitchFamily="34" charset="0"/>
                </a:rPr>
                <a:t>Albany </a:t>
              </a:r>
            </a:p>
            <a:p>
              <a:pPr algn="ctr"/>
              <a:r>
                <a:rPr lang="en-US" dirty="0">
                  <a:latin typeface="Calibri" panose="020F0502020204030204" pitchFamily="34" charset="0"/>
                  <a:cs typeface="Calibri" panose="020F0502020204030204" pitchFamily="34" charset="0"/>
                </a:rPr>
                <a:t>Code</a:t>
              </a:r>
            </a:p>
          </p:txBody>
        </p:sp>
        <p:sp>
          <p:nvSpPr>
            <p:cNvPr id="177" name="AutoShape 101">
              <a:extLst>
                <a:ext uri="{FF2B5EF4-FFF2-40B4-BE49-F238E27FC236}">
                  <a16:creationId xmlns:a16="http://schemas.microsoft.com/office/drawing/2014/main" id="{C85BCE8E-AE41-4E85-9878-9CA04463DBFC}"/>
                </a:ext>
              </a:extLst>
            </p:cNvPr>
            <p:cNvSpPr>
              <a:spLocks noChangeArrowheads="1"/>
            </p:cNvSpPr>
            <p:nvPr/>
          </p:nvSpPr>
          <p:spPr bwMode="auto">
            <a:xfrm>
              <a:off x="7670800" y="1941532"/>
              <a:ext cx="304800" cy="152400"/>
            </a:xfrm>
            <a:prstGeom prst="triangle">
              <a:avLst>
                <a:gd name="adj" fmla="val 50000"/>
              </a:avLst>
            </a:prstGeom>
            <a:solidFill>
              <a:schemeClr val="bg1"/>
            </a:solidFill>
            <a:ln w="9525">
              <a:solidFill>
                <a:schemeClr val="bg1">
                  <a:lumMod val="85000"/>
                </a:schemeClr>
              </a:solidFill>
              <a:miter lim="800000"/>
              <a:headEnd/>
              <a:tailEnd/>
            </a:ln>
          </p:spPr>
          <p:txBody>
            <a:bodyPr wrap="none" anchor="ctr"/>
            <a:lstStyle/>
            <a:p>
              <a:endParaRPr lang="en-US"/>
            </a:p>
          </p:txBody>
        </p:sp>
        <p:cxnSp>
          <p:nvCxnSpPr>
            <p:cNvPr id="178" name="AutoShape 61">
              <a:extLst>
                <a:ext uri="{FF2B5EF4-FFF2-40B4-BE49-F238E27FC236}">
                  <a16:creationId xmlns:a16="http://schemas.microsoft.com/office/drawing/2014/main" id="{A5B9DED0-8683-44C9-AFB6-8FD496EB993E}"/>
                </a:ext>
              </a:extLst>
            </p:cNvPr>
            <p:cNvCxnSpPr>
              <a:cxnSpLocks noChangeShapeType="1"/>
              <a:stCxn id="70" idx="1"/>
            </p:cNvCxnSpPr>
            <p:nvPr/>
          </p:nvCxnSpPr>
          <p:spPr bwMode="auto">
            <a:xfrm rot="10800000" flipV="1">
              <a:off x="3347720" y="3312717"/>
              <a:ext cx="220980" cy="522116"/>
            </a:xfrm>
            <a:prstGeom prst="bentConnector2">
              <a:avLst/>
            </a:prstGeom>
            <a:noFill/>
            <a:ln w="12700">
              <a:solidFill>
                <a:schemeClr val="bg1">
                  <a:lumMod val="85000"/>
                </a:schemeClr>
              </a:solidFill>
              <a:miter lim="800000"/>
              <a:headEnd type="diamond" w="med" len="med"/>
              <a:tailEnd type="diamond" w="med" len="med"/>
            </a:ln>
          </p:spPr>
        </p:cxnSp>
        <p:sp>
          <p:nvSpPr>
            <p:cNvPr id="179" name="Rectangle: Rounded Corners 178">
              <a:extLst>
                <a:ext uri="{FF2B5EF4-FFF2-40B4-BE49-F238E27FC236}">
                  <a16:creationId xmlns:a16="http://schemas.microsoft.com/office/drawing/2014/main" id="{BADB97FE-465A-4DB5-A81B-7542A237F6C5}"/>
                </a:ext>
              </a:extLst>
            </p:cNvPr>
            <p:cNvSpPr/>
            <p:nvPr/>
          </p:nvSpPr>
          <p:spPr>
            <a:xfrm>
              <a:off x="2639499" y="4616758"/>
              <a:ext cx="1841500" cy="646331"/>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r>
                <a:rPr lang="en-US" b="1" dirty="0">
                  <a:solidFill>
                    <a:schemeClr val="tx1"/>
                  </a:solidFill>
                  <a:latin typeface="Calibri" panose="020F0502020204030204" pitchFamily="34" charset="0"/>
                  <a:cs typeface="Calibri" panose="020F0502020204030204" pitchFamily="34" charset="0"/>
                </a:rPr>
                <a:t>PDE terms, BCs, responses</a:t>
              </a:r>
            </a:p>
          </p:txBody>
        </p:sp>
        <p:sp>
          <p:nvSpPr>
            <p:cNvPr id="181" name="AutoShape 4">
              <a:extLst>
                <a:ext uri="{FF2B5EF4-FFF2-40B4-BE49-F238E27FC236}">
                  <a16:creationId xmlns:a16="http://schemas.microsoft.com/office/drawing/2014/main" id="{19707806-4077-4C0C-8F2E-81FCE0AF8208}"/>
                </a:ext>
              </a:extLst>
            </p:cNvPr>
            <p:cNvSpPr>
              <a:spLocks noChangeArrowheads="1"/>
            </p:cNvSpPr>
            <p:nvPr/>
          </p:nvSpPr>
          <p:spPr bwMode="auto">
            <a:xfrm>
              <a:off x="5279738" y="5699878"/>
              <a:ext cx="1752600" cy="381000"/>
            </a:xfrm>
            <a:prstGeom prst="flowChartProcess">
              <a:avLst/>
            </a:prstGeom>
            <a:solidFill>
              <a:srgbClr val="CCFFCC"/>
            </a:solidFill>
            <a:ln w="9525">
              <a:solidFill>
                <a:schemeClr val="tx1"/>
              </a:solidFill>
              <a:miter lim="800000"/>
              <a:headEnd/>
              <a:tailEnd/>
            </a:ln>
          </p:spPr>
          <p:txBody>
            <a:bodyPr wrap="none" anchor="ctr"/>
            <a:lstStyle/>
            <a:p>
              <a:pPr algn="ctr"/>
              <a:r>
                <a:rPr lang="en-US" dirty="0">
                  <a:latin typeface="Calibri" panose="020F0502020204030204" pitchFamily="34" charset="0"/>
                  <a:cs typeface="Calibri" panose="020F0502020204030204" pitchFamily="34" charset="0"/>
                </a:rPr>
                <a:t>Discretization</a:t>
              </a:r>
            </a:p>
          </p:txBody>
        </p:sp>
        <p:sp>
          <p:nvSpPr>
            <p:cNvPr id="182" name="Rectangle: Rounded Corners 181">
              <a:extLst>
                <a:ext uri="{FF2B5EF4-FFF2-40B4-BE49-F238E27FC236}">
                  <a16:creationId xmlns:a16="http://schemas.microsoft.com/office/drawing/2014/main" id="{D27696C2-E110-4FFC-85E0-A70218793991}"/>
                </a:ext>
              </a:extLst>
            </p:cNvPr>
            <p:cNvSpPr/>
            <p:nvPr/>
          </p:nvSpPr>
          <p:spPr>
            <a:xfrm>
              <a:off x="5015281" y="3817366"/>
              <a:ext cx="2141358" cy="461836"/>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83" name="Oval 6">
              <a:extLst>
                <a:ext uri="{FF2B5EF4-FFF2-40B4-BE49-F238E27FC236}">
                  <a16:creationId xmlns:a16="http://schemas.microsoft.com/office/drawing/2014/main" id="{1CA9F678-C89C-44F5-B5F7-A18D9F5DC6DE}"/>
                </a:ext>
              </a:extLst>
            </p:cNvPr>
            <p:cNvSpPr>
              <a:spLocks noChangeArrowheads="1"/>
            </p:cNvSpPr>
            <p:nvPr/>
          </p:nvSpPr>
          <p:spPr bwMode="auto">
            <a:xfrm>
              <a:off x="5366366" y="3776774"/>
              <a:ext cx="1536700" cy="542045"/>
            </a:xfrm>
            <a:prstGeom prst="ellipse">
              <a:avLst/>
            </a:prstGeom>
            <a:noFill/>
            <a:ln w="9525">
              <a:noFill/>
              <a:round/>
              <a:headEnd/>
              <a:tailEnd/>
            </a:ln>
          </p:spPr>
          <p:txBody>
            <a:bodyPr wrap="none" anchor="ctr"/>
            <a:lstStyle/>
            <a:p>
              <a:pPr algn="ctr"/>
              <a:r>
                <a:rPr lang="en-US" b="1" dirty="0">
                  <a:latin typeface="Calibri" panose="020F0502020204030204" pitchFamily="34" charset="0"/>
                  <a:cs typeface="Calibri" panose="020F0502020204030204" pitchFamily="34" charset="0"/>
                </a:rPr>
                <a:t>Problem Abstraction</a:t>
              </a:r>
            </a:p>
          </p:txBody>
        </p:sp>
        <p:cxnSp>
          <p:nvCxnSpPr>
            <p:cNvPr id="185" name="AutoShape 9">
              <a:extLst>
                <a:ext uri="{FF2B5EF4-FFF2-40B4-BE49-F238E27FC236}">
                  <a16:creationId xmlns:a16="http://schemas.microsoft.com/office/drawing/2014/main" id="{A8738F94-9165-4949-868C-E0407515D955}"/>
                </a:ext>
              </a:extLst>
            </p:cNvPr>
            <p:cNvCxnSpPr>
              <a:cxnSpLocks noChangeShapeType="1"/>
            </p:cNvCxnSpPr>
            <p:nvPr/>
          </p:nvCxnSpPr>
          <p:spPr bwMode="auto">
            <a:xfrm rot="10800000">
              <a:off x="4509929" y="4945675"/>
              <a:ext cx="666730" cy="1"/>
            </a:xfrm>
            <a:prstGeom prst="bentConnector3">
              <a:avLst>
                <a:gd name="adj1" fmla="val 50000"/>
              </a:avLst>
            </a:prstGeom>
            <a:noFill/>
            <a:ln w="12700">
              <a:solidFill>
                <a:schemeClr val="tx1"/>
              </a:solidFill>
              <a:miter lim="800000"/>
              <a:headEnd type="diamond" w="med" len="med"/>
              <a:tailEnd type="diamond" w="med" len="med"/>
            </a:ln>
          </p:spPr>
        </p:cxnSp>
        <p:cxnSp>
          <p:nvCxnSpPr>
            <p:cNvPr id="186" name="AutoShape 22">
              <a:extLst>
                <a:ext uri="{FF2B5EF4-FFF2-40B4-BE49-F238E27FC236}">
                  <a16:creationId xmlns:a16="http://schemas.microsoft.com/office/drawing/2014/main" id="{300A0572-6212-4A11-9D61-AE4F0DF33F86}"/>
                </a:ext>
              </a:extLst>
            </p:cNvPr>
            <p:cNvCxnSpPr>
              <a:cxnSpLocks noChangeShapeType="1"/>
              <a:endCxn id="182" idx="2"/>
            </p:cNvCxnSpPr>
            <p:nvPr/>
          </p:nvCxnSpPr>
          <p:spPr bwMode="auto">
            <a:xfrm flipV="1">
              <a:off x="6085960" y="4279202"/>
              <a:ext cx="0" cy="223651"/>
            </a:xfrm>
            <a:prstGeom prst="straightConnector1">
              <a:avLst/>
            </a:prstGeom>
            <a:noFill/>
            <a:ln w="12700">
              <a:solidFill>
                <a:schemeClr val="tx1"/>
              </a:solidFill>
              <a:round/>
              <a:headEnd type="diamond" w="med" len="med"/>
              <a:tailEnd type="diamond" w="med" len="med"/>
            </a:ln>
          </p:spPr>
        </p:cxnSp>
        <p:sp>
          <p:nvSpPr>
            <p:cNvPr id="187" name="Rectangle: Rounded Corners 186">
              <a:extLst>
                <a:ext uri="{FF2B5EF4-FFF2-40B4-BE49-F238E27FC236}">
                  <a16:creationId xmlns:a16="http://schemas.microsoft.com/office/drawing/2014/main" id="{E2583AF5-C061-4FBA-99D9-5CEDB3A671D6}"/>
                </a:ext>
              </a:extLst>
            </p:cNvPr>
            <p:cNvSpPr/>
            <p:nvPr/>
          </p:nvSpPr>
          <p:spPr>
            <a:xfrm>
              <a:off x="5666602" y="2904588"/>
              <a:ext cx="1070679" cy="744032"/>
            </a:xfrm>
            <a:prstGeom prst="roundRect">
              <a:avLst/>
            </a:prstGeom>
            <a:solidFill>
              <a:schemeClr val="bg1"/>
            </a:solidFill>
            <a:ln>
              <a:solidFill>
                <a:schemeClr val="bg1">
                  <a:lumMod val="85000"/>
                </a:schemeClr>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88" name="Oval 6">
              <a:extLst>
                <a:ext uri="{FF2B5EF4-FFF2-40B4-BE49-F238E27FC236}">
                  <a16:creationId xmlns:a16="http://schemas.microsoft.com/office/drawing/2014/main" id="{201D57FE-8193-4F09-8D61-76623DBD99A5}"/>
                </a:ext>
              </a:extLst>
            </p:cNvPr>
            <p:cNvSpPr>
              <a:spLocks noChangeArrowheads="1"/>
            </p:cNvSpPr>
            <p:nvPr/>
          </p:nvSpPr>
          <p:spPr bwMode="auto">
            <a:xfrm>
              <a:off x="5418584" y="2978356"/>
              <a:ext cx="1536700" cy="542045"/>
            </a:xfrm>
            <a:prstGeom prst="ellipse">
              <a:avLst/>
            </a:prstGeom>
            <a:noFill/>
            <a:ln w="9525">
              <a:noFill/>
              <a:round/>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Mesh</a:t>
              </a:r>
            </a:p>
            <a:p>
              <a:pPr algn="ctr"/>
              <a:r>
                <a:rPr lang="en-US" dirty="0">
                  <a:solidFill>
                    <a:schemeClr val="bg1">
                      <a:lumMod val="85000"/>
                    </a:schemeClr>
                  </a:solidFill>
                  <a:latin typeface="Calibri" panose="020F0502020204030204" pitchFamily="34" charset="0"/>
                  <a:cs typeface="Calibri" panose="020F0502020204030204" pitchFamily="34" charset="0"/>
                </a:rPr>
                <a:t> Processing</a:t>
              </a:r>
            </a:p>
          </p:txBody>
        </p:sp>
        <p:cxnSp>
          <p:nvCxnSpPr>
            <p:cNvPr id="189" name="AutoShape 22">
              <a:extLst>
                <a:ext uri="{FF2B5EF4-FFF2-40B4-BE49-F238E27FC236}">
                  <a16:creationId xmlns:a16="http://schemas.microsoft.com/office/drawing/2014/main" id="{75B29C31-21D1-411B-9BBE-806AEF13AC21}"/>
                </a:ext>
              </a:extLst>
            </p:cNvPr>
            <p:cNvCxnSpPr>
              <a:cxnSpLocks noChangeShapeType="1"/>
              <a:stCxn id="187" idx="0"/>
            </p:cNvCxnSpPr>
            <p:nvPr/>
          </p:nvCxnSpPr>
          <p:spPr bwMode="auto">
            <a:xfrm flipV="1">
              <a:off x="6201942" y="2475485"/>
              <a:ext cx="0" cy="429103"/>
            </a:xfrm>
            <a:prstGeom prst="straightConnector1">
              <a:avLst/>
            </a:prstGeom>
            <a:noFill/>
            <a:ln w="12700">
              <a:solidFill>
                <a:schemeClr val="bg1">
                  <a:lumMod val="85000"/>
                </a:schemeClr>
              </a:solidFill>
              <a:round/>
              <a:headEnd type="diamond" w="med" len="med"/>
              <a:tailEnd type="diamond" w="med" len="med"/>
            </a:ln>
          </p:spPr>
        </p:cxnSp>
        <p:cxnSp>
          <p:nvCxnSpPr>
            <p:cNvPr id="190" name="AutoShape 61">
              <a:extLst>
                <a:ext uri="{FF2B5EF4-FFF2-40B4-BE49-F238E27FC236}">
                  <a16:creationId xmlns:a16="http://schemas.microsoft.com/office/drawing/2014/main" id="{C052B1D2-13BB-4693-BF93-4F64D5F6221A}"/>
                </a:ext>
              </a:extLst>
            </p:cNvPr>
            <p:cNvCxnSpPr>
              <a:cxnSpLocks noChangeShapeType="1"/>
            </p:cNvCxnSpPr>
            <p:nvPr/>
          </p:nvCxnSpPr>
          <p:spPr bwMode="auto">
            <a:xfrm rot="10800000" flipV="1">
              <a:off x="6737282" y="3094229"/>
              <a:ext cx="1044009" cy="218488"/>
            </a:xfrm>
            <a:prstGeom prst="bentConnector3">
              <a:avLst>
                <a:gd name="adj1" fmla="val -1173"/>
              </a:avLst>
            </a:prstGeom>
            <a:noFill/>
            <a:ln w="12700">
              <a:solidFill>
                <a:schemeClr val="bg1">
                  <a:lumMod val="85000"/>
                </a:schemeClr>
              </a:solidFill>
              <a:miter lim="800000"/>
              <a:headEnd type="diamond" w="med" len="med"/>
              <a:tailEnd type="diamond" w="med" len="med"/>
            </a:ln>
          </p:spPr>
        </p:cxnSp>
        <p:sp>
          <p:nvSpPr>
            <p:cNvPr id="191" name="Rectangle 190">
              <a:extLst>
                <a:ext uri="{FF2B5EF4-FFF2-40B4-BE49-F238E27FC236}">
                  <a16:creationId xmlns:a16="http://schemas.microsoft.com/office/drawing/2014/main" id="{5437AB0D-B6D2-4C6B-A51D-E17B8CAEB462}"/>
                </a:ext>
              </a:extLst>
            </p:cNvPr>
            <p:cNvSpPr/>
            <p:nvPr/>
          </p:nvSpPr>
          <p:spPr>
            <a:xfrm>
              <a:off x="7425273" y="4203683"/>
              <a:ext cx="1477890" cy="2028450"/>
            </a:xfrm>
            <a:prstGeom prst="rect">
              <a:avLst/>
            </a:prstGeom>
            <a:noFill/>
            <a:ln>
              <a:solidFill>
                <a:schemeClr val="tx1"/>
              </a:solidFill>
              <a:prstDash val="dash"/>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92" name="TextBox 191">
              <a:extLst>
                <a:ext uri="{FF2B5EF4-FFF2-40B4-BE49-F238E27FC236}">
                  <a16:creationId xmlns:a16="http://schemas.microsoft.com/office/drawing/2014/main" id="{47A92E5D-6AA2-4F83-979A-29ADFCD01DA8}"/>
                </a:ext>
              </a:extLst>
            </p:cNvPr>
            <p:cNvSpPr txBox="1"/>
            <p:nvPr/>
          </p:nvSpPr>
          <p:spPr>
            <a:xfrm>
              <a:off x="7665377" y="4205511"/>
              <a:ext cx="1828800" cy="369332"/>
            </a:xfrm>
            <a:prstGeom prst="rect">
              <a:avLst/>
            </a:prstGeom>
            <a:noFill/>
          </p:spPr>
          <p:txBody>
            <a:bodyPr wrap="square" rtlCol="0">
              <a:spAutoFit/>
            </a:bodyPr>
            <a:lstStyle/>
            <a:p>
              <a:r>
                <a:rPr lang="en-US" dirty="0">
                  <a:latin typeface="Calibri" panose="020F0502020204030204" pitchFamily="34" charset="0"/>
                  <a:cs typeface="Calibri" panose="020F0502020204030204" pitchFamily="34" charset="0"/>
                </a:rPr>
                <a:t>Legend:</a:t>
              </a:r>
            </a:p>
          </p:txBody>
        </p:sp>
        <p:sp>
          <p:nvSpPr>
            <p:cNvPr id="160" name="Text Box 38">
              <a:extLst>
                <a:ext uri="{FF2B5EF4-FFF2-40B4-BE49-F238E27FC236}">
                  <a16:creationId xmlns:a16="http://schemas.microsoft.com/office/drawing/2014/main" id="{FD3FAC04-DEAE-4F7F-9F47-C4A3F3282432}"/>
                </a:ext>
              </a:extLst>
            </p:cNvPr>
            <p:cNvSpPr txBox="1">
              <a:spLocks noChangeArrowheads="1"/>
            </p:cNvSpPr>
            <p:nvPr/>
          </p:nvSpPr>
          <p:spPr bwMode="auto">
            <a:xfrm>
              <a:off x="4770966" y="1810825"/>
              <a:ext cx="1600200" cy="646331"/>
            </a:xfrm>
            <a:prstGeom prst="rect">
              <a:avLst/>
            </a:prstGeom>
            <a:solidFill>
              <a:schemeClr val="bg1"/>
            </a:solidFill>
            <a:ln w="19050">
              <a:solidFill>
                <a:srgbClr val="0000FF"/>
              </a:solidFill>
              <a:miter lim="800000"/>
              <a:headEnd/>
              <a:tailEnd/>
            </a:ln>
          </p:spPr>
          <p:txBody>
            <a:bodyPr>
              <a:spAutoFit/>
            </a:bodyPr>
            <a:lstStyle/>
            <a:p>
              <a:pPr algn="ctr"/>
              <a:r>
                <a:rPr lang="en-US" b="1" dirty="0">
                  <a:solidFill>
                    <a:srgbClr val="0000FF"/>
                  </a:solidFill>
                  <a:latin typeface="Calibri" panose="020F0502020204030204" pitchFamily="34" charset="0"/>
                  <a:cs typeface="Calibri" panose="020F0502020204030204" pitchFamily="34" charset="0"/>
                </a:rPr>
                <a:t>Global</a:t>
              </a:r>
            </a:p>
            <a:p>
              <a:pPr algn="ctr"/>
              <a:r>
                <a:rPr lang="en-US" b="1" dirty="0">
                  <a:solidFill>
                    <a:srgbClr val="0000FF"/>
                  </a:solidFill>
                  <a:latin typeface="Calibri" panose="020F0502020204030204" pitchFamily="34" charset="0"/>
                  <a:cs typeface="Calibri" panose="020F0502020204030204" pitchFamily="34" charset="0"/>
                </a:rPr>
                <a:t>Discretization</a:t>
              </a:r>
            </a:p>
          </p:txBody>
        </p:sp>
      </p:grpSp>
      <p:sp>
        <p:nvSpPr>
          <p:cNvPr id="76" name="TextBox 75">
            <a:extLst>
              <a:ext uri="{FF2B5EF4-FFF2-40B4-BE49-F238E27FC236}">
                <a16:creationId xmlns:a16="http://schemas.microsoft.com/office/drawing/2014/main" id="{DDBC6BC5-569F-4127-B534-00A310D39A42}"/>
              </a:ext>
            </a:extLst>
          </p:cNvPr>
          <p:cNvSpPr txBox="1"/>
          <p:nvPr/>
        </p:nvSpPr>
        <p:spPr>
          <a:xfrm>
            <a:off x="849903" y="753129"/>
            <a:ext cx="7366000" cy="400110"/>
          </a:xfrm>
          <a:prstGeom prst="rect">
            <a:avLst/>
          </a:prstGeom>
          <a:solidFill>
            <a:schemeClr val="accent4">
              <a:lumMod val="20000"/>
              <a:lumOff val="80000"/>
            </a:schemeClr>
          </a:solidFill>
        </p:spPr>
        <p:txBody>
          <a:bodyPr wrap="square" rtlCol="0">
            <a:spAutoFit/>
          </a:bodyPr>
          <a:lstStyle/>
          <a:p>
            <a:pPr algn="ctr"/>
            <a:r>
              <a:rPr lang="en-US" sz="2000" b="1" dirty="0">
                <a:latin typeface="Calibri" panose="020F0502020204030204" pitchFamily="34" charset="0"/>
                <a:cs typeface="Calibri" panose="020F0502020204030204" pitchFamily="34" charset="0"/>
              </a:rPr>
              <a:t>Albany </a:t>
            </a:r>
            <a:r>
              <a:rPr lang="en-US" sz="2000" dirty="0">
                <a:latin typeface="Calibri" panose="020F0502020204030204" pitchFamily="34" charset="0"/>
                <a:cs typeface="Calibri" panose="020F0502020204030204" pitchFamily="34" charset="0"/>
              </a:rPr>
              <a:t>= Component Libraries + Abstract Interfaces + “Glue Code”</a:t>
            </a:r>
          </a:p>
        </p:txBody>
      </p:sp>
      <p:sp>
        <p:nvSpPr>
          <p:cNvPr id="77" name="AutoShape 30">
            <a:extLst>
              <a:ext uri="{FF2B5EF4-FFF2-40B4-BE49-F238E27FC236}">
                <a16:creationId xmlns:a16="http://schemas.microsoft.com/office/drawing/2014/main" id="{638C5A0C-865C-4C27-96BF-936FF5605D04}"/>
              </a:ext>
            </a:extLst>
          </p:cNvPr>
          <p:cNvSpPr>
            <a:spLocks noChangeArrowheads="1"/>
          </p:cNvSpPr>
          <p:nvPr/>
        </p:nvSpPr>
        <p:spPr bwMode="auto">
          <a:xfrm>
            <a:off x="6825468" y="1319523"/>
            <a:ext cx="1828800" cy="1905000"/>
          </a:xfrm>
          <a:prstGeom prst="flowChartProcess">
            <a:avLst/>
          </a:prstGeom>
          <a:noFill/>
          <a:ln w="9525">
            <a:solidFill>
              <a:srgbClr val="000000"/>
            </a:solidFill>
            <a:miter lim="800000"/>
            <a:headEnd/>
            <a:tailEnd/>
          </a:ln>
        </p:spPr>
        <p:txBody>
          <a:bodyPr wrap="none" anchor="ctr"/>
          <a:lstStyle/>
          <a:p>
            <a:pPr algn="ctr"/>
            <a:r>
              <a:rPr lang="en-US" dirty="0">
                <a:latin typeface="Calibri" panose="020F0502020204030204" pitchFamily="34" charset="0"/>
                <a:cs typeface="Calibri" panose="020F0502020204030204" pitchFamily="34" charset="0"/>
              </a:rPr>
              <a:t>Mesh Tools</a:t>
            </a:r>
          </a:p>
          <a:p>
            <a:pPr algn="ctr"/>
            <a:endParaRPr lang="en-US" sz="1200" dirty="0">
              <a:latin typeface="Calibri" panose="020F0502020204030204" pitchFamily="34" charset="0"/>
              <a:cs typeface="Calibri" panose="020F0502020204030204" pitchFamily="34" charset="0"/>
            </a:endParaRPr>
          </a:p>
          <a:p>
            <a:pPr algn="ctr"/>
            <a:endParaRPr lang="en-US" dirty="0">
              <a:latin typeface="Calibri" panose="020F0502020204030204" pitchFamily="34" charset="0"/>
              <a:cs typeface="Calibri" panose="020F0502020204030204" pitchFamily="34" charset="0"/>
            </a:endParaRPr>
          </a:p>
          <a:p>
            <a:pPr algn="ctr"/>
            <a:endParaRPr lang="en-US" dirty="0">
              <a:latin typeface="Calibri" panose="020F0502020204030204" pitchFamily="34" charset="0"/>
              <a:cs typeface="Calibri" panose="020F0502020204030204" pitchFamily="34" charset="0"/>
            </a:endParaRPr>
          </a:p>
          <a:p>
            <a:pPr algn="ctr"/>
            <a:endParaRPr lang="en-US" dirty="0">
              <a:latin typeface="Calibri" panose="020F0502020204030204" pitchFamily="34" charset="0"/>
              <a:cs typeface="Calibri" panose="020F0502020204030204" pitchFamily="34" charset="0"/>
            </a:endParaRPr>
          </a:p>
          <a:p>
            <a:pPr algn="ctr"/>
            <a:endParaRPr lang="en-US" dirty="0">
              <a:latin typeface="Calibri" panose="020F0502020204030204" pitchFamily="34" charset="0"/>
              <a:cs typeface="Calibri" panose="020F0502020204030204" pitchFamily="34" charset="0"/>
            </a:endParaRPr>
          </a:p>
          <a:p>
            <a:pPr algn="ctr"/>
            <a:endParaRPr lang="en-US" dirty="0">
              <a:latin typeface="Calibri" panose="020F0502020204030204" pitchFamily="34" charset="0"/>
              <a:cs typeface="Calibri" panose="020F0502020204030204" pitchFamily="34" charset="0"/>
            </a:endParaRPr>
          </a:p>
        </p:txBody>
      </p:sp>
      <p:sp>
        <p:nvSpPr>
          <p:cNvPr id="78" name="AutoShape 31">
            <a:extLst>
              <a:ext uri="{FF2B5EF4-FFF2-40B4-BE49-F238E27FC236}">
                <a16:creationId xmlns:a16="http://schemas.microsoft.com/office/drawing/2014/main" id="{A3F1A7B8-BA21-4FE9-A459-8A3C32348D64}"/>
              </a:ext>
            </a:extLst>
          </p:cNvPr>
          <p:cNvSpPr>
            <a:spLocks noChangeArrowheads="1"/>
          </p:cNvSpPr>
          <p:nvPr/>
        </p:nvSpPr>
        <p:spPr bwMode="auto">
          <a:xfrm>
            <a:off x="6901668" y="2310123"/>
            <a:ext cx="1670050" cy="381000"/>
          </a:xfrm>
          <a:prstGeom prst="flowChartProcess">
            <a:avLst/>
          </a:prstGeom>
          <a:solidFill>
            <a:srgbClr val="CCFFCC"/>
          </a:solidFill>
          <a:ln w="9525">
            <a:solidFill>
              <a:srgbClr val="000000"/>
            </a:solidFill>
            <a:miter lim="800000"/>
            <a:headEnd/>
            <a:tailEnd/>
          </a:ln>
        </p:spPr>
        <p:txBody>
          <a:bodyPr wrap="none" anchor="ctr"/>
          <a:lstStyle/>
          <a:p>
            <a:pPr algn="ctr"/>
            <a:r>
              <a:rPr lang="en-US" dirty="0">
                <a:solidFill>
                  <a:srgbClr val="000000"/>
                </a:solidFill>
                <a:latin typeface="Calibri" panose="020F0502020204030204" pitchFamily="34" charset="0"/>
                <a:cs typeface="Calibri" panose="020F0502020204030204" pitchFamily="34" charset="0"/>
              </a:rPr>
              <a:t>Mesh I/O</a:t>
            </a:r>
          </a:p>
        </p:txBody>
      </p:sp>
      <p:sp>
        <p:nvSpPr>
          <p:cNvPr id="79" name="AutoShape 33">
            <a:extLst>
              <a:ext uri="{FF2B5EF4-FFF2-40B4-BE49-F238E27FC236}">
                <a16:creationId xmlns:a16="http://schemas.microsoft.com/office/drawing/2014/main" id="{57999B74-3123-4635-9214-E0CDD3B6E0E2}"/>
              </a:ext>
            </a:extLst>
          </p:cNvPr>
          <p:cNvSpPr>
            <a:spLocks noChangeArrowheads="1"/>
          </p:cNvSpPr>
          <p:nvPr/>
        </p:nvSpPr>
        <p:spPr bwMode="auto">
          <a:xfrm>
            <a:off x="6901668" y="1700523"/>
            <a:ext cx="1670050" cy="609600"/>
          </a:xfrm>
          <a:prstGeom prst="flowChartProcess">
            <a:avLst/>
          </a:prstGeom>
          <a:solidFill>
            <a:srgbClr val="CCFFCC"/>
          </a:solidFill>
          <a:ln w="9525">
            <a:solidFill>
              <a:srgbClr val="000000"/>
            </a:solidFill>
            <a:miter lim="800000"/>
            <a:headEnd/>
            <a:tailEnd/>
          </a:ln>
        </p:spPr>
        <p:txBody>
          <a:bodyPr wrap="none" anchor="ctr"/>
          <a:lstStyle/>
          <a:p>
            <a:pPr algn="ctr"/>
            <a:r>
              <a:rPr lang="en-US" b="1" dirty="0">
                <a:solidFill>
                  <a:srgbClr val="000000"/>
                </a:solidFill>
                <a:latin typeface="Calibri" panose="020F0502020204030204" pitchFamily="34" charset="0"/>
                <a:cs typeface="Calibri" panose="020F0502020204030204" pitchFamily="34" charset="0"/>
              </a:rPr>
              <a:t>Mesh Database</a:t>
            </a:r>
          </a:p>
          <a:p>
            <a:pPr algn="ctr"/>
            <a:endParaRPr lang="en-US" b="1" dirty="0">
              <a:solidFill>
                <a:srgbClr val="000000"/>
              </a:solidFill>
              <a:latin typeface="Calibri" panose="020F0502020204030204" pitchFamily="34" charset="0"/>
              <a:cs typeface="Calibri" panose="020F0502020204030204" pitchFamily="34" charset="0"/>
            </a:endParaRPr>
          </a:p>
        </p:txBody>
      </p:sp>
      <p:sp>
        <p:nvSpPr>
          <p:cNvPr id="80" name="Rectangle 35">
            <a:extLst>
              <a:ext uri="{FF2B5EF4-FFF2-40B4-BE49-F238E27FC236}">
                <a16:creationId xmlns:a16="http://schemas.microsoft.com/office/drawing/2014/main" id="{B52B0F9B-AEDD-49B9-83C3-590F4CB7251D}"/>
              </a:ext>
            </a:extLst>
          </p:cNvPr>
          <p:cNvSpPr>
            <a:spLocks noChangeArrowheads="1"/>
          </p:cNvSpPr>
          <p:nvPr/>
        </p:nvSpPr>
        <p:spPr bwMode="auto">
          <a:xfrm>
            <a:off x="7025493" y="2106923"/>
            <a:ext cx="333375" cy="134938"/>
          </a:xfrm>
          <a:prstGeom prst="rect">
            <a:avLst/>
          </a:prstGeom>
          <a:solidFill>
            <a:schemeClr val="bg2"/>
          </a:solidFill>
          <a:ln w="9525">
            <a:solidFill>
              <a:srgbClr val="000000"/>
            </a:solidFill>
            <a:miter lim="800000"/>
            <a:headEnd/>
            <a:tailEnd/>
          </a:ln>
        </p:spPr>
        <p:txBody>
          <a:bodyPr wrap="none" anchor="ctr"/>
          <a:lstStyle/>
          <a:p>
            <a:endParaRPr lang="en-US"/>
          </a:p>
        </p:txBody>
      </p:sp>
      <p:sp>
        <p:nvSpPr>
          <p:cNvPr id="81" name="AutoShape 36">
            <a:extLst>
              <a:ext uri="{FF2B5EF4-FFF2-40B4-BE49-F238E27FC236}">
                <a16:creationId xmlns:a16="http://schemas.microsoft.com/office/drawing/2014/main" id="{4CF04865-DEAE-46B7-836D-F7EA94D0C7BF}"/>
              </a:ext>
            </a:extLst>
          </p:cNvPr>
          <p:cNvSpPr>
            <a:spLocks noChangeArrowheads="1"/>
          </p:cNvSpPr>
          <p:nvPr/>
        </p:nvSpPr>
        <p:spPr bwMode="auto">
          <a:xfrm>
            <a:off x="8070068" y="2038661"/>
            <a:ext cx="417513" cy="203200"/>
          </a:xfrm>
          <a:prstGeom prst="cube">
            <a:avLst>
              <a:gd name="adj" fmla="val 41667"/>
            </a:avLst>
          </a:prstGeom>
          <a:solidFill>
            <a:schemeClr val="bg1">
              <a:lumMod val="85000"/>
            </a:schemeClr>
          </a:solidFill>
          <a:ln w="9525">
            <a:solidFill>
              <a:srgbClr val="000000"/>
            </a:solidFill>
            <a:miter lim="800000"/>
            <a:headEnd/>
            <a:tailEnd/>
          </a:ln>
        </p:spPr>
        <p:txBody>
          <a:bodyPr wrap="none" anchor="ctr"/>
          <a:lstStyle/>
          <a:p>
            <a:endParaRPr lang="en-US"/>
          </a:p>
        </p:txBody>
      </p:sp>
      <p:sp>
        <p:nvSpPr>
          <p:cNvPr id="82" name="AutoShape 65">
            <a:extLst>
              <a:ext uri="{FF2B5EF4-FFF2-40B4-BE49-F238E27FC236}">
                <a16:creationId xmlns:a16="http://schemas.microsoft.com/office/drawing/2014/main" id="{DA96A33D-D723-401B-9B1A-168F0B4F09AE}"/>
              </a:ext>
            </a:extLst>
          </p:cNvPr>
          <p:cNvSpPr>
            <a:spLocks noChangeArrowheads="1"/>
          </p:cNvSpPr>
          <p:nvPr/>
        </p:nvSpPr>
        <p:spPr bwMode="auto">
          <a:xfrm>
            <a:off x="6901668" y="2691123"/>
            <a:ext cx="1670050" cy="381000"/>
          </a:xfrm>
          <a:prstGeom prst="flowChartProcess">
            <a:avLst/>
          </a:prstGeom>
          <a:solidFill>
            <a:srgbClr val="CCFFCC"/>
          </a:solidFill>
          <a:ln w="9525">
            <a:solidFill>
              <a:srgbClr val="000000"/>
            </a:solidFill>
            <a:miter lim="800000"/>
            <a:headEnd/>
            <a:tailEnd/>
          </a:ln>
        </p:spPr>
        <p:txBody>
          <a:bodyPr wrap="none" anchor="ctr"/>
          <a:lstStyle/>
          <a:p>
            <a:pPr algn="ctr"/>
            <a:r>
              <a:rPr lang="en-US" dirty="0">
                <a:solidFill>
                  <a:srgbClr val="000000"/>
                </a:solidFill>
                <a:latin typeface="Calibri" panose="020F0502020204030204" pitchFamily="34" charset="0"/>
                <a:cs typeface="Calibri" panose="020F0502020204030204" pitchFamily="34" charset="0"/>
              </a:rPr>
              <a:t>Load Balancing</a:t>
            </a:r>
          </a:p>
        </p:txBody>
      </p:sp>
      <p:sp>
        <p:nvSpPr>
          <p:cNvPr id="83" name="AutoShape 101">
            <a:extLst>
              <a:ext uri="{FF2B5EF4-FFF2-40B4-BE49-F238E27FC236}">
                <a16:creationId xmlns:a16="http://schemas.microsoft.com/office/drawing/2014/main" id="{8E3EBD5E-8AF4-4BCD-A166-D048192F393A}"/>
              </a:ext>
            </a:extLst>
          </p:cNvPr>
          <p:cNvSpPr>
            <a:spLocks noChangeArrowheads="1"/>
          </p:cNvSpPr>
          <p:nvPr/>
        </p:nvSpPr>
        <p:spPr bwMode="auto">
          <a:xfrm>
            <a:off x="7587468" y="2081523"/>
            <a:ext cx="304800" cy="152400"/>
          </a:xfrm>
          <a:prstGeom prst="triangle">
            <a:avLst>
              <a:gd name="adj" fmla="val 50000"/>
            </a:avLst>
          </a:prstGeom>
          <a:solidFill>
            <a:schemeClr val="bg1">
              <a:lumMod val="85000"/>
            </a:schemeClr>
          </a:solidFill>
          <a:ln w="9525">
            <a:solidFill>
              <a:schemeClr val="tx1"/>
            </a:solidFill>
            <a:miter lim="800000"/>
            <a:headEnd/>
            <a:tailEnd/>
          </a:ln>
        </p:spPr>
        <p:txBody>
          <a:bodyPr wrap="none" anchor="ctr"/>
          <a:lstStyle/>
          <a:p>
            <a:endParaRPr lang="en-US"/>
          </a:p>
        </p:txBody>
      </p:sp>
      <p:sp>
        <p:nvSpPr>
          <p:cNvPr id="84" name="TextBox 83">
            <a:extLst>
              <a:ext uri="{FF2B5EF4-FFF2-40B4-BE49-F238E27FC236}">
                <a16:creationId xmlns:a16="http://schemas.microsoft.com/office/drawing/2014/main" id="{4EC8455E-F084-4169-91CE-2736033559A1}"/>
              </a:ext>
            </a:extLst>
          </p:cNvPr>
          <p:cNvSpPr txBox="1"/>
          <p:nvPr/>
        </p:nvSpPr>
        <p:spPr>
          <a:xfrm>
            <a:off x="4352847" y="4368385"/>
            <a:ext cx="639222" cy="400110"/>
          </a:xfrm>
          <a:prstGeom prst="rect">
            <a:avLst/>
          </a:prstGeom>
          <a:noFill/>
        </p:spPr>
        <p:txBody>
          <a:bodyPr wrap="square" rtlCol="0">
            <a:spAutoFit/>
          </a:bodyPr>
          <a:lstStyle/>
          <a:p>
            <a:pPr algn="ctr"/>
            <a:r>
              <a:rPr lang="en-US" sz="2000" b="1" dirty="0">
                <a:latin typeface="Calibri" panose="020F0502020204030204" pitchFamily="34" charset="0"/>
                <a:cs typeface="Calibri" panose="020F0502020204030204" pitchFamily="34" charset="0"/>
              </a:rPr>
              <a:t>2.</a:t>
            </a:r>
          </a:p>
        </p:txBody>
      </p:sp>
    </p:spTree>
    <p:extLst>
      <p:ext uri="{BB962C8B-B14F-4D97-AF65-F5344CB8AC3E}">
        <p14:creationId xmlns:p14="http://schemas.microsoft.com/office/powerpoint/2010/main" val="868942228"/>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 name="TextShape 1"/>
          <p:cNvSpPr txBox="1"/>
          <p:nvPr/>
        </p:nvSpPr>
        <p:spPr>
          <a:xfrm>
            <a:off x="254857" y="-142240"/>
            <a:ext cx="7643004" cy="1146027"/>
          </a:xfrm>
          <a:prstGeom prst="rect">
            <a:avLst/>
          </a:prstGeom>
          <a:noFill/>
          <a:ln>
            <a:noFill/>
          </a:ln>
        </p:spPr>
        <p:txBody>
          <a:bodyPr lIns="0" tIns="0" rIns="0" bIns="0" anchor="ctr"/>
          <a:lstStyle/>
          <a:p>
            <a:r>
              <a:rPr lang="en-US" sz="3200" dirty="0">
                <a:latin typeface="Calibri"/>
              </a:rPr>
              <a:t>What is Albany? (under-the-hood)</a:t>
            </a:r>
            <a:endParaRPr sz="3200" dirty="0"/>
          </a:p>
        </p:txBody>
      </p:sp>
      <p:grpSp>
        <p:nvGrpSpPr>
          <p:cNvPr id="67" name="Group 66">
            <a:extLst>
              <a:ext uri="{FF2B5EF4-FFF2-40B4-BE49-F238E27FC236}">
                <a16:creationId xmlns:a16="http://schemas.microsoft.com/office/drawing/2014/main" id="{FC947044-E7B9-4988-AE06-DFC34FCC1CF0}"/>
              </a:ext>
            </a:extLst>
          </p:cNvPr>
          <p:cNvGrpSpPr/>
          <p:nvPr/>
        </p:nvGrpSpPr>
        <p:grpSpPr>
          <a:xfrm>
            <a:off x="289104" y="1295833"/>
            <a:ext cx="9113177" cy="5078001"/>
            <a:chOff x="381000" y="1154132"/>
            <a:chExt cx="9113177" cy="5078001"/>
          </a:xfrm>
        </p:grpSpPr>
        <p:cxnSp>
          <p:nvCxnSpPr>
            <p:cNvPr id="184" name="AutoShape 9">
              <a:extLst>
                <a:ext uri="{FF2B5EF4-FFF2-40B4-BE49-F238E27FC236}">
                  <a16:creationId xmlns:a16="http://schemas.microsoft.com/office/drawing/2014/main" id="{22E801C3-F0AA-498A-8C42-3E68B172B01F}"/>
                </a:ext>
              </a:extLst>
            </p:cNvPr>
            <p:cNvCxnSpPr>
              <a:cxnSpLocks noChangeShapeType="1"/>
            </p:cNvCxnSpPr>
            <p:nvPr/>
          </p:nvCxnSpPr>
          <p:spPr bwMode="auto">
            <a:xfrm rot="10800000" flipV="1">
              <a:off x="4470542" y="4061853"/>
              <a:ext cx="546101" cy="1959"/>
            </a:xfrm>
            <a:prstGeom prst="bentConnector3">
              <a:avLst>
                <a:gd name="adj1" fmla="val 50000"/>
              </a:avLst>
            </a:prstGeom>
            <a:noFill/>
            <a:ln w="12700">
              <a:solidFill>
                <a:schemeClr val="bg1">
                  <a:lumMod val="85000"/>
                </a:schemeClr>
              </a:solidFill>
              <a:miter lim="800000"/>
              <a:headEnd type="diamond" w="med" len="med"/>
              <a:tailEnd type="diamond" w="med" len="med"/>
            </a:ln>
          </p:spPr>
        </p:cxnSp>
        <p:cxnSp>
          <p:nvCxnSpPr>
            <p:cNvPr id="180" name="AutoShape 61">
              <a:extLst>
                <a:ext uri="{FF2B5EF4-FFF2-40B4-BE49-F238E27FC236}">
                  <a16:creationId xmlns:a16="http://schemas.microsoft.com/office/drawing/2014/main" id="{DFEFBC8A-A8FD-4A33-8DCA-160AEA3D7E96}"/>
                </a:ext>
              </a:extLst>
            </p:cNvPr>
            <p:cNvCxnSpPr>
              <a:cxnSpLocks noChangeShapeType="1"/>
            </p:cNvCxnSpPr>
            <p:nvPr/>
          </p:nvCxnSpPr>
          <p:spPr bwMode="auto">
            <a:xfrm rot="16200000" flipH="1">
              <a:off x="3168768" y="4432091"/>
              <a:ext cx="369332" cy="1"/>
            </a:xfrm>
            <a:prstGeom prst="bentConnector3">
              <a:avLst>
                <a:gd name="adj1" fmla="val 50000"/>
              </a:avLst>
            </a:prstGeom>
            <a:noFill/>
            <a:ln w="12700">
              <a:solidFill>
                <a:schemeClr val="bg1">
                  <a:lumMod val="85000"/>
                </a:schemeClr>
              </a:solidFill>
              <a:miter lim="800000"/>
              <a:headEnd type="diamond" w="med" len="med"/>
              <a:tailEnd type="diamond" w="med" len="med"/>
            </a:ln>
          </p:spPr>
        </p:cxnSp>
        <p:sp>
          <p:nvSpPr>
            <p:cNvPr id="68" name="AutoShape 30">
              <a:extLst>
                <a:ext uri="{FF2B5EF4-FFF2-40B4-BE49-F238E27FC236}">
                  <a16:creationId xmlns:a16="http://schemas.microsoft.com/office/drawing/2014/main" id="{1EC16173-3D09-4D90-A674-000EEE80FC28}"/>
                </a:ext>
              </a:extLst>
            </p:cNvPr>
            <p:cNvSpPr>
              <a:spLocks noChangeArrowheads="1"/>
            </p:cNvSpPr>
            <p:nvPr/>
          </p:nvSpPr>
          <p:spPr bwMode="auto">
            <a:xfrm>
              <a:off x="5176659" y="4502853"/>
              <a:ext cx="1957956" cy="1725612"/>
            </a:xfrm>
            <a:prstGeom prst="flowChartProcess">
              <a:avLst/>
            </a:prstGeom>
            <a:noFill/>
            <a:ln w="9525">
              <a:solidFill>
                <a:schemeClr val="tx1"/>
              </a:solidFill>
              <a:miter lim="800000"/>
              <a:headEnd/>
              <a:tailEnd/>
            </a:ln>
          </p:spPr>
          <p:txBody>
            <a:bodyPr wrap="none" anchor="ctr"/>
            <a:lstStyle/>
            <a:p>
              <a:pPr algn="ctr"/>
              <a:endParaRPr lang="en-US" b="1" dirty="0">
                <a:latin typeface="Calibri" panose="020F0502020204030204" pitchFamily="34" charset="0"/>
                <a:cs typeface="Calibri" panose="020F0502020204030204" pitchFamily="34" charset="0"/>
              </a:endParaRPr>
            </a:p>
            <a:p>
              <a:pPr algn="ctr"/>
              <a:r>
                <a:rPr lang="en-US" b="1" dirty="0">
                  <a:latin typeface="Calibri" panose="020F0502020204030204" pitchFamily="34" charset="0"/>
                  <a:cs typeface="Calibri" panose="020F0502020204030204" pitchFamily="34" charset="0"/>
                </a:rPr>
                <a:t>FEM Assembly</a:t>
              </a:r>
            </a:p>
            <a:p>
              <a:pPr algn="ctr"/>
              <a:endParaRPr lang="en-US" sz="1200" b="1" dirty="0">
                <a:latin typeface="Calibri" panose="020F0502020204030204" pitchFamily="34" charset="0"/>
                <a:cs typeface="Calibri" panose="020F0502020204030204" pitchFamily="34" charset="0"/>
              </a:endParaRPr>
            </a:p>
            <a:p>
              <a:pPr algn="ctr"/>
              <a:endParaRPr lang="en-US" b="1" dirty="0">
                <a:latin typeface="Calibri" panose="020F0502020204030204" pitchFamily="34" charset="0"/>
                <a:cs typeface="Calibri" panose="020F0502020204030204" pitchFamily="34" charset="0"/>
              </a:endParaRPr>
            </a:p>
            <a:p>
              <a:pPr algn="ctr"/>
              <a:endParaRPr lang="en-US" b="1" dirty="0">
                <a:latin typeface="Calibri" panose="020F0502020204030204" pitchFamily="34" charset="0"/>
                <a:cs typeface="Calibri" panose="020F0502020204030204" pitchFamily="34" charset="0"/>
              </a:endParaRPr>
            </a:p>
            <a:p>
              <a:pPr algn="ctr"/>
              <a:endParaRPr lang="en-US" b="1" dirty="0">
                <a:latin typeface="Calibri" panose="020F0502020204030204" pitchFamily="34" charset="0"/>
                <a:cs typeface="Calibri" panose="020F0502020204030204" pitchFamily="34" charset="0"/>
              </a:endParaRPr>
            </a:p>
            <a:p>
              <a:pPr algn="ctr"/>
              <a:endParaRPr lang="en-US" b="1" dirty="0">
                <a:latin typeface="Calibri" panose="020F0502020204030204" pitchFamily="34" charset="0"/>
                <a:cs typeface="Calibri" panose="020F0502020204030204" pitchFamily="34" charset="0"/>
              </a:endParaRPr>
            </a:p>
            <a:p>
              <a:pPr algn="ctr"/>
              <a:endParaRPr lang="en-US" b="1" dirty="0">
                <a:latin typeface="Calibri" panose="020F0502020204030204" pitchFamily="34" charset="0"/>
                <a:cs typeface="Calibri" panose="020F0502020204030204" pitchFamily="34" charset="0"/>
              </a:endParaRPr>
            </a:p>
          </p:txBody>
        </p:sp>
        <p:sp>
          <p:nvSpPr>
            <p:cNvPr id="69" name="Rectangle: Rounded Corners 68">
              <a:extLst>
                <a:ext uri="{FF2B5EF4-FFF2-40B4-BE49-F238E27FC236}">
                  <a16:creationId xmlns:a16="http://schemas.microsoft.com/office/drawing/2014/main" id="{64478C22-912B-44FA-88E6-0DC4BA63A271}"/>
                </a:ext>
              </a:extLst>
            </p:cNvPr>
            <p:cNvSpPr/>
            <p:nvPr/>
          </p:nvSpPr>
          <p:spPr>
            <a:xfrm>
              <a:off x="7707800" y="5484644"/>
              <a:ext cx="871977" cy="638177"/>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70" name="Rectangle: Rounded Corners 69">
              <a:extLst>
                <a:ext uri="{FF2B5EF4-FFF2-40B4-BE49-F238E27FC236}">
                  <a16:creationId xmlns:a16="http://schemas.microsoft.com/office/drawing/2014/main" id="{2B942538-6E14-41AF-9324-BECA5ACE40EE}"/>
                </a:ext>
              </a:extLst>
            </p:cNvPr>
            <p:cNvSpPr/>
            <p:nvPr/>
          </p:nvSpPr>
          <p:spPr>
            <a:xfrm>
              <a:off x="3568700" y="3019200"/>
              <a:ext cx="1841500" cy="587033"/>
            </a:xfrm>
            <a:prstGeom prst="roundRect">
              <a:avLst/>
            </a:prstGeom>
            <a:solidFill>
              <a:schemeClr val="bg1"/>
            </a:solidFill>
            <a:ln>
              <a:solidFill>
                <a:schemeClr val="bg1">
                  <a:lumMod val="85000"/>
                </a:schemeClr>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71" name="Rectangle: Rounded Corners 70">
              <a:extLst>
                <a:ext uri="{FF2B5EF4-FFF2-40B4-BE49-F238E27FC236}">
                  <a16:creationId xmlns:a16="http://schemas.microsoft.com/office/drawing/2014/main" id="{5D7AE335-F829-4E64-85D3-AE915AE679CF}"/>
                </a:ext>
              </a:extLst>
            </p:cNvPr>
            <p:cNvSpPr/>
            <p:nvPr/>
          </p:nvSpPr>
          <p:spPr>
            <a:xfrm>
              <a:off x="2552700" y="1230332"/>
              <a:ext cx="1676400" cy="864843"/>
            </a:xfrm>
            <a:prstGeom prst="roundRect">
              <a:avLst/>
            </a:prstGeom>
            <a:solidFill>
              <a:schemeClr val="bg1"/>
            </a:solidFill>
            <a:ln>
              <a:solidFill>
                <a:schemeClr val="bg1">
                  <a:lumMod val="85000"/>
                </a:schemeClr>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72" name="Rectangle 26">
              <a:extLst>
                <a:ext uri="{FF2B5EF4-FFF2-40B4-BE49-F238E27FC236}">
                  <a16:creationId xmlns:a16="http://schemas.microsoft.com/office/drawing/2014/main" id="{AFD096D1-0038-4F02-9FE7-8B0279A65FAF}"/>
                </a:ext>
              </a:extLst>
            </p:cNvPr>
            <p:cNvSpPr>
              <a:spLocks noChangeArrowheads="1"/>
            </p:cNvSpPr>
            <p:nvPr/>
          </p:nvSpPr>
          <p:spPr bwMode="auto">
            <a:xfrm>
              <a:off x="381000" y="4811732"/>
              <a:ext cx="1752600" cy="1143000"/>
            </a:xfrm>
            <a:prstGeom prst="rect">
              <a:avLst/>
            </a:prstGeom>
            <a:no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Linear Solvers</a:t>
              </a:r>
            </a:p>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p:txBody>
        </p:sp>
        <p:sp>
          <p:nvSpPr>
            <p:cNvPr id="73" name="Rectangle 19">
              <a:extLst>
                <a:ext uri="{FF2B5EF4-FFF2-40B4-BE49-F238E27FC236}">
                  <a16:creationId xmlns:a16="http://schemas.microsoft.com/office/drawing/2014/main" id="{016990D9-B1B6-46E6-9D82-E7457DACAD0E}"/>
                </a:ext>
              </a:extLst>
            </p:cNvPr>
            <p:cNvSpPr>
              <a:spLocks noChangeArrowheads="1"/>
            </p:cNvSpPr>
            <p:nvPr/>
          </p:nvSpPr>
          <p:spPr bwMode="auto">
            <a:xfrm>
              <a:off x="457200" y="1154132"/>
              <a:ext cx="1600200" cy="990600"/>
            </a:xfrm>
            <a:prstGeom prst="rect">
              <a:avLst/>
            </a:prstGeom>
            <a:no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Analysis Tools</a:t>
              </a:r>
            </a:p>
            <a:p>
              <a:endParaRPr lang="en-US" dirty="0">
                <a:solidFill>
                  <a:schemeClr val="bg1">
                    <a:lumMod val="85000"/>
                  </a:schemeClr>
                </a:solidFill>
                <a:latin typeface="Calibri" panose="020F0502020204030204" pitchFamily="34" charset="0"/>
                <a:cs typeface="Calibri" panose="020F0502020204030204" pitchFamily="34" charset="0"/>
              </a:endParaRPr>
            </a:p>
            <a:p>
              <a:endParaRPr lang="en-US" sz="1600" dirty="0">
                <a:solidFill>
                  <a:schemeClr val="bg1">
                    <a:lumMod val="85000"/>
                  </a:schemeClr>
                </a:solidFill>
                <a:latin typeface="Calibri" panose="020F0502020204030204" pitchFamily="34" charset="0"/>
                <a:cs typeface="Calibri" panose="020F0502020204030204" pitchFamily="34" charset="0"/>
              </a:endParaRPr>
            </a:p>
            <a:p>
              <a:endParaRPr lang="en-US" sz="1600" dirty="0">
                <a:solidFill>
                  <a:schemeClr val="bg1">
                    <a:lumMod val="85000"/>
                  </a:schemeClr>
                </a:solidFill>
                <a:latin typeface="Calibri" panose="020F0502020204030204" pitchFamily="34" charset="0"/>
                <a:cs typeface="Calibri" panose="020F0502020204030204" pitchFamily="34" charset="0"/>
              </a:endParaRPr>
            </a:p>
          </p:txBody>
        </p:sp>
        <p:sp>
          <p:nvSpPr>
            <p:cNvPr id="74" name="Oval 6">
              <a:extLst>
                <a:ext uri="{FF2B5EF4-FFF2-40B4-BE49-F238E27FC236}">
                  <a16:creationId xmlns:a16="http://schemas.microsoft.com/office/drawing/2014/main" id="{1A736FEA-3B84-42C8-98D0-B046445BF147}"/>
                </a:ext>
              </a:extLst>
            </p:cNvPr>
            <p:cNvSpPr>
              <a:spLocks noChangeArrowheads="1"/>
            </p:cNvSpPr>
            <p:nvPr/>
          </p:nvSpPr>
          <p:spPr bwMode="auto">
            <a:xfrm>
              <a:off x="2514600" y="1230332"/>
              <a:ext cx="1752600" cy="838200"/>
            </a:xfrm>
            <a:prstGeom prst="ellipse">
              <a:avLst/>
            </a:prstGeom>
            <a:noFill/>
            <a:ln w="9525">
              <a:noFill/>
              <a:round/>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Main</a:t>
              </a:r>
            </a:p>
            <a:p>
              <a:pPr algn="ctr"/>
              <a:endParaRPr lang="en-US" sz="2400" dirty="0">
                <a:solidFill>
                  <a:schemeClr val="bg1">
                    <a:lumMod val="85000"/>
                  </a:schemeClr>
                </a:solidFill>
                <a:latin typeface="Calibri" panose="020F0502020204030204" pitchFamily="34" charset="0"/>
                <a:cs typeface="Calibri" panose="020F0502020204030204" pitchFamily="34" charset="0"/>
              </a:endParaRPr>
            </a:p>
          </p:txBody>
        </p:sp>
        <p:sp>
          <p:nvSpPr>
            <p:cNvPr id="75" name="Text Box 16">
              <a:extLst>
                <a:ext uri="{FF2B5EF4-FFF2-40B4-BE49-F238E27FC236}">
                  <a16:creationId xmlns:a16="http://schemas.microsoft.com/office/drawing/2014/main" id="{866A061B-DC94-451C-AD7F-BFE567263BCC}"/>
                </a:ext>
              </a:extLst>
            </p:cNvPr>
            <p:cNvSpPr txBox="1">
              <a:spLocks noChangeArrowheads="1"/>
            </p:cNvSpPr>
            <p:nvPr/>
          </p:nvSpPr>
          <p:spPr bwMode="auto">
            <a:xfrm>
              <a:off x="457200" y="2921020"/>
              <a:ext cx="1600200" cy="366712"/>
            </a:xfrm>
            <a:prstGeom prst="rect">
              <a:avLst/>
            </a:prstGeom>
            <a:noFill/>
            <a:ln w="9525">
              <a:noFill/>
              <a:miter lim="800000"/>
              <a:headEnd/>
              <a:tailEnd/>
            </a:ln>
          </p:spPr>
          <p:txBody>
            <a:bodyPr>
              <a:spAutoFit/>
            </a:bodyPr>
            <a:lstStyle/>
            <a:p>
              <a:pPr algn="ctr"/>
              <a:r>
                <a:rPr lang="en-US" dirty="0">
                  <a:solidFill>
                    <a:schemeClr val="bg1">
                      <a:lumMod val="85000"/>
                    </a:schemeClr>
                  </a:solidFill>
                  <a:latin typeface="Calibri" panose="020F0502020204030204" pitchFamily="34" charset="0"/>
                  <a:cs typeface="Calibri" panose="020F0502020204030204" pitchFamily="34" charset="0"/>
                </a:rPr>
                <a:t>Solvers</a:t>
              </a:r>
            </a:p>
          </p:txBody>
        </p:sp>
        <p:sp>
          <p:nvSpPr>
            <p:cNvPr id="140" name="AutoShape 2">
              <a:extLst>
                <a:ext uri="{FF2B5EF4-FFF2-40B4-BE49-F238E27FC236}">
                  <a16:creationId xmlns:a16="http://schemas.microsoft.com/office/drawing/2014/main" id="{EB51C99C-FD4A-4927-AAD2-8A23AD8FEF87}"/>
                </a:ext>
              </a:extLst>
            </p:cNvPr>
            <p:cNvSpPr>
              <a:spLocks noChangeArrowheads="1"/>
            </p:cNvSpPr>
            <p:nvPr/>
          </p:nvSpPr>
          <p:spPr bwMode="auto">
            <a:xfrm>
              <a:off x="5279739" y="4955771"/>
              <a:ext cx="1752600" cy="381000"/>
            </a:xfrm>
            <a:prstGeom prst="flowChartProcess">
              <a:avLst/>
            </a:prstGeom>
            <a:solidFill>
              <a:srgbClr val="CCFFCC"/>
            </a:solidFill>
            <a:ln w="9525">
              <a:solidFill>
                <a:schemeClr val="tx1"/>
              </a:solidFill>
              <a:miter lim="800000"/>
              <a:headEnd/>
              <a:tailEnd/>
            </a:ln>
          </p:spPr>
          <p:txBody>
            <a:bodyPr wrap="none" anchor="ctr"/>
            <a:lstStyle/>
            <a:p>
              <a:pPr algn="ctr"/>
              <a:r>
                <a:rPr lang="en-US" dirty="0">
                  <a:latin typeface="Calibri" panose="020F0502020204030204" pitchFamily="34" charset="0"/>
                  <a:cs typeface="Calibri" panose="020F0502020204030204" pitchFamily="34" charset="0"/>
                </a:rPr>
                <a:t>Field Manager</a:t>
              </a:r>
            </a:p>
          </p:txBody>
        </p:sp>
        <p:sp>
          <p:nvSpPr>
            <p:cNvPr id="141" name="AutoShape 4">
              <a:extLst>
                <a:ext uri="{FF2B5EF4-FFF2-40B4-BE49-F238E27FC236}">
                  <a16:creationId xmlns:a16="http://schemas.microsoft.com/office/drawing/2014/main" id="{E61B01FF-B35B-42F8-9879-1DDB1B41FEF1}"/>
                </a:ext>
              </a:extLst>
            </p:cNvPr>
            <p:cNvSpPr>
              <a:spLocks noChangeArrowheads="1"/>
            </p:cNvSpPr>
            <p:nvPr/>
          </p:nvSpPr>
          <p:spPr bwMode="auto">
            <a:xfrm>
              <a:off x="5279739" y="5336657"/>
              <a:ext cx="1752600" cy="381000"/>
            </a:xfrm>
            <a:prstGeom prst="flowChartProcess">
              <a:avLst/>
            </a:prstGeom>
            <a:solidFill>
              <a:srgbClr val="CCFFCC"/>
            </a:solidFill>
            <a:ln w="9525">
              <a:solidFill>
                <a:schemeClr val="tx1"/>
              </a:solidFill>
              <a:miter lim="800000"/>
              <a:headEnd/>
              <a:tailEnd/>
            </a:ln>
          </p:spPr>
          <p:txBody>
            <a:bodyPr wrap="none" anchor="ctr"/>
            <a:lstStyle/>
            <a:p>
              <a:pPr algn="ctr"/>
              <a:r>
                <a:rPr lang="en-US" b="1" dirty="0">
                  <a:latin typeface="Calibri" panose="020F0502020204030204" pitchFamily="34" charset="0"/>
                  <a:cs typeface="Calibri" panose="020F0502020204030204" pitchFamily="34" charset="0"/>
                </a:rPr>
                <a:t>Derivatives</a:t>
              </a:r>
            </a:p>
          </p:txBody>
        </p:sp>
        <p:sp>
          <p:nvSpPr>
            <p:cNvPr id="142" name="Oval 6">
              <a:extLst>
                <a:ext uri="{FF2B5EF4-FFF2-40B4-BE49-F238E27FC236}">
                  <a16:creationId xmlns:a16="http://schemas.microsoft.com/office/drawing/2014/main" id="{77156735-8700-4DCF-AF76-149EA1A5B72A}"/>
                </a:ext>
              </a:extLst>
            </p:cNvPr>
            <p:cNvSpPr>
              <a:spLocks noChangeArrowheads="1"/>
            </p:cNvSpPr>
            <p:nvPr/>
          </p:nvSpPr>
          <p:spPr bwMode="auto">
            <a:xfrm>
              <a:off x="3657600" y="2830532"/>
              <a:ext cx="1676400" cy="914400"/>
            </a:xfrm>
            <a:prstGeom prst="ellipse">
              <a:avLst/>
            </a:prstGeom>
            <a:noFill/>
            <a:ln w="9525">
              <a:noFill/>
              <a:round/>
              <a:headEnd/>
              <a:tailEnd/>
            </a:ln>
          </p:spPr>
          <p:txBody>
            <a:bodyPr wrap="none" tIns="91440" bIns="0" anchor="ctr"/>
            <a:lstStyle/>
            <a:p>
              <a:pPr algn="ctr"/>
              <a:r>
                <a:rPr lang="en-US" dirty="0">
                  <a:solidFill>
                    <a:schemeClr val="bg1">
                      <a:lumMod val="85000"/>
                    </a:schemeClr>
                  </a:solidFill>
                  <a:latin typeface="Calibri" panose="020F0502020204030204" pitchFamily="34" charset="0"/>
                  <a:cs typeface="Calibri" panose="020F0502020204030204" pitchFamily="34" charset="0"/>
                </a:rPr>
                <a:t>Albany Glue Code</a:t>
              </a:r>
            </a:p>
          </p:txBody>
        </p:sp>
        <p:cxnSp>
          <p:nvCxnSpPr>
            <p:cNvPr id="143" name="AutoShape 7">
              <a:extLst>
                <a:ext uri="{FF2B5EF4-FFF2-40B4-BE49-F238E27FC236}">
                  <a16:creationId xmlns:a16="http://schemas.microsoft.com/office/drawing/2014/main" id="{DC65849E-EA55-493B-BC59-76A928AECEF3}"/>
                </a:ext>
              </a:extLst>
            </p:cNvPr>
            <p:cNvCxnSpPr>
              <a:cxnSpLocks noChangeShapeType="1"/>
              <a:stCxn id="147" idx="3"/>
              <a:endCxn id="144" idx="1"/>
            </p:cNvCxnSpPr>
            <p:nvPr/>
          </p:nvCxnSpPr>
          <p:spPr bwMode="auto">
            <a:xfrm flipV="1">
              <a:off x="2133600" y="2682211"/>
              <a:ext cx="304800" cy="796021"/>
            </a:xfrm>
            <a:prstGeom prst="bentConnector3">
              <a:avLst>
                <a:gd name="adj1" fmla="val 50000"/>
              </a:avLst>
            </a:prstGeom>
            <a:noFill/>
            <a:ln w="12700">
              <a:solidFill>
                <a:schemeClr val="bg1">
                  <a:lumMod val="85000"/>
                </a:schemeClr>
              </a:solidFill>
              <a:miter lim="800000"/>
              <a:headEnd type="diamond" w="med" len="med"/>
              <a:tailEnd type="diamond" w="med" len="med"/>
            </a:ln>
          </p:spPr>
        </p:cxnSp>
        <p:sp>
          <p:nvSpPr>
            <p:cNvPr id="144" name="Text Box 8">
              <a:extLst>
                <a:ext uri="{FF2B5EF4-FFF2-40B4-BE49-F238E27FC236}">
                  <a16:creationId xmlns:a16="http://schemas.microsoft.com/office/drawing/2014/main" id="{CDB14062-AF51-44D8-B211-6863F0A540E1}"/>
                </a:ext>
              </a:extLst>
            </p:cNvPr>
            <p:cNvSpPr txBox="1">
              <a:spLocks noChangeArrowheads="1"/>
            </p:cNvSpPr>
            <p:nvPr/>
          </p:nvSpPr>
          <p:spPr bwMode="auto">
            <a:xfrm>
              <a:off x="2438400" y="2359045"/>
              <a:ext cx="1219200" cy="646331"/>
            </a:xfrm>
            <a:prstGeom prst="rect">
              <a:avLst/>
            </a:prstGeom>
            <a:solidFill>
              <a:schemeClr val="bg1"/>
            </a:solidFill>
            <a:ln w="19050">
              <a:solidFill>
                <a:schemeClr val="bg1">
                  <a:lumMod val="85000"/>
                </a:schemeClr>
              </a:solidFill>
              <a:miter lim="800000"/>
              <a:headEnd/>
              <a:tailEnd/>
            </a:ln>
          </p:spPr>
          <p:txBody>
            <a:bodyPr>
              <a:spAutoFit/>
            </a:bodyPr>
            <a:lstStyle/>
            <a:p>
              <a:pPr algn="ctr"/>
              <a:r>
                <a:rPr lang="en-US" dirty="0">
                  <a:solidFill>
                    <a:schemeClr val="bg1">
                      <a:lumMod val="85000"/>
                    </a:schemeClr>
                  </a:solidFill>
                  <a:latin typeface="Calibri" panose="020F0502020204030204" pitchFamily="34" charset="0"/>
                  <a:cs typeface="Calibri" panose="020F0502020204030204" pitchFamily="34" charset="0"/>
                </a:rPr>
                <a:t>Nonlinear Model</a:t>
              </a:r>
            </a:p>
          </p:txBody>
        </p:sp>
        <p:sp>
          <p:nvSpPr>
            <p:cNvPr id="145" name="AutoShape 10">
              <a:extLst>
                <a:ext uri="{FF2B5EF4-FFF2-40B4-BE49-F238E27FC236}">
                  <a16:creationId xmlns:a16="http://schemas.microsoft.com/office/drawing/2014/main" id="{40E2FAD7-0FC3-44DA-BB55-48776A11ADAC}"/>
                </a:ext>
              </a:extLst>
            </p:cNvPr>
            <p:cNvSpPr>
              <a:spLocks noChangeArrowheads="1"/>
            </p:cNvSpPr>
            <p:nvPr/>
          </p:nvSpPr>
          <p:spPr bwMode="auto">
            <a:xfrm>
              <a:off x="457200" y="3287732"/>
              <a:ext cx="1600200" cy="328613"/>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Nonlinear</a:t>
              </a:r>
            </a:p>
          </p:txBody>
        </p:sp>
        <p:sp>
          <p:nvSpPr>
            <p:cNvPr id="146" name="AutoShape 11">
              <a:extLst>
                <a:ext uri="{FF2B5EF4-FFF2-40B4-BE49-F238E27FC236}">
                  <a16:creationId xmlns:a16="http://schemas.microsoft.com/office/drawing/2014/main" id="{72398298-9FA7-4A1C-B18B-6DE995E26987}"/>
                </a:ext>
              </a:extLst>
            </p:cNvPr>
            <p:cNvSpPr>
              <a:spLocks noChangeArrowheads="1"/>
            </p:cNvSpPr>
            <p:nvPr/>
          </p:nvSpPr>
          <p:spPr bwMode="auto">
            <a:xfrm>
              <a:off x="457200" y="3592532"/>
              <a:ext cx="1600200" cy="328613"/>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Transient</a:t>
              </a:r>
            </a:p>
          </p:txBody>
        </p:sp>
        <p:sp>
          <p:nvSpPr>
            <p:cNvPr id="147" name="Rectangle 15">
              <a:extLst>
                <a:ext uri="{FF2B5EF4-FFF2-40B4-BE49-F238E27FC236}">
                  <a16:creationId xmlns:a16="http://schemas.microsoft.com/office/drawing/2014/main" id="{7778592D-8EB3-4FE3-B7E7-7E17FA4F1A27}"/>
                </a:ext>
              </a:extLst>
            </p:cNvPr>
            <p:cNvSpPr>
              <a:spLocks noChangeArrowheads="1"/>
            </p:cNvSpPr>
            <p:nvPr/>
          </p:nvSpPr>
          <p:spPr bwMode="auto">
            <a:xfrm>
              <a:off x="381000" y="2906732"/>
              <a:ext cx="1752600" cy="1143000"/>
            </a:xfrm>
            <a:prstGeom prst="rect">
              <a:avLst/>
            </a:prstGeom>
            <a:noFill/>
            <a:ln w="9525">
              <a:solidFill>
                <a:schemeClr val="bg1">
                  <a:lumMod val="85000"/>
                </a:schemeClr>
              </a:solidFill>
              <a:miter lim="800000"/>
              <a:headEnd/>
              <a:tailEnd/>
            </a:ln>
          </p:spPr>
          <p:txBody>
            <a:bodyPr wrap="none" anchor="ctr"/>
            <a:lstStyle/>
            <a:p>
              <a:endParaRPr lang="en-US"/>
            </a:p>
          </p:txBody>
        </p:sp>
        <p:sp>
          <p:nvSpPr>
            <p:cNvPr id="148" name="AutoShape 17">
              <a:extLst>
                <a:ext uri="{FF2B5EF4-FFF2-40B4-BE49-F238E27FC236}">
                  <a16:creationId xmlns:a16="http://schemas.microsoft.com/office/drawing/2014/main" id="{C9370515-984F-427F-99B2-29BC9A20EBD4}"/>
                </a:ext>
              </a:extLst>
            </p:cNvPr>
            <p:cNvSpPr>
              <a:spLocks noChangeArrowheads="1"/>
            </p:cNvSpPr>
            <p:nvPr/>
          </p:nvSpPr>
          <p:spPr bwMode="auto">
            <a:xfrm>
              <a:off x="533400" y="1458932"/>
              <a:ext cx="1447800" cy="3048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Optimization</a:t>
              </a:r>
            </a:p>
          </p:txBody>
        </p:sp>
        <p:sp>
          <p:nvSpPr>
            <p:cNvPr id="149" name="AutoShape 18">
              <a:extLst>
                <a:ext uri="{FF2B5EF4-FFF2-40B4-BE49-F238E27FC236}">
                  <a16:creationId xmlns:a16="http://schemas.microsoft.com/office/drawing/2014/main" id="{FAD42FA3-8910-4E22-97F6-D33972783931}"/>
                </a:ext>
              </a:extLst>
            </p:cNvPr>
            <p:cNvSpPr>
              <a:spLocks noChangeArrowheads="1"/>
            </p:cNvSpPr>
            <p:nvPr/>
          </p:nvSpPr>
          <p:spPr bwMode="auto">
            <a:xfrm>
              <a:off x="533400" y="1763732"/>
              <a:ext cx="1447800" cy="3048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UQ</a:t>
              </a:r>
            </a:p>
          </p:txBody>
        </p:sp>
        <p:cxnSp>
          <p:nvCxnSpPr>
            <p:cNvPr id="150" name="AutoShape 21">
              <a:extLst>
                <a:ext uri="{FF2B5EF4-FFF2-40B4-BE49-F238E27FC236}">
                  <a16:creationId xmlns:a16="http://schemas.microsoft.com/office/drawing/2014/main" id="{7D6EB123-F3C5-4660-B130-5B33F61BBD9F}"/>
                </a:ext>
              </a:extLst>
            </p:cNvPr>
            <p:cNvCxnSpPr>
              <a:cxnSpLocks noChangeShapeType="1"/>
              <a:stCxn id="147" idx="0"/>
              <a:endCxn id="166" idx="2"/>
            </p:cNvCxnSpPr>
            <p:nvPr/>
          </p:nvCxnSpPr>
          <p:spPr bwMode="auto">
            <a:xfrm flipV="1">
              <a:off x="1257300" y="2768064"/>
              <a:ext cx="0" cy="138668"/>
            </a:xfrm>
            <a:prstGeom prst="straightConnector1">
              <a:avLst/>
            </a:prstGeom>
            <a:noFill/>
            <a:ln w="12700">
              <a:solidFill>
                <a:schemeClr val="bg1">
                  <a:lumMod val="85000"/>
                </a:schemeClr>
              </a:solidFill>
              <a:round/>
              <a:headEnd type="diamond" w="med" len="med"/>
              <a:tailEnd type="diamond" w="med" len="med"/>
            </a:ln>
          </p:spPr>
        </p:cxnSp>
        <p:cxnSp>
          <p:nvCxnSpPr>
            <p:cNvPr id="151" name="AutoShape 22">
              <a:extLst>
                <a:ext uri="{FF2B5EF4-FFF2-40B4-BE49-F238E27FC236}">
                  <a16:creationId xmlns:a16="http://schemas.microsoft.com/office/drawing/2014/main" id="{4E5F27CA-F382-496B-8E56-10EC68039C63}"/>
                </a:ext>
              </a:extLst>
            </p:cNvPr>
            <p:cNvCxnSpPr>
              <a:cxnSpLocks noChangeShapeType="1"/>
              <a:stCxn id="72" idx="0"/>
              <a:endCxn id="168" idx="2"/>
            </p:cNvCxnSpPr>
            <p:nvPr/>
          </p:nvCxnSpPr>
          <p:spPr bwMode="auto">
            <a:xfrm flipV="1">
              <a:off x="1257300" y="4610731"/>
              <a:ext cx="0" cy="201001"/>
            </a:xfrm>
            <a:prstGeom prst="straightConnector1">
              <a:avLst/>
            </a:prstGeom>
            <a:noFill/>
            <a:ln w="12700">
              <a:solidFill>
                <a:schemeClr val="bg1">
                  <a:lumMod val="85000"/>
                </a:schemeClr>
              </a:solidFill>
              <a:round/>
              <a:headEnd type="diamond" w="med" len="med"/>
              <a:tailEnd type="diamond" w="med" len="med"/>
            </a:ln>
          </p:spPr>
        </p:cxnSp>
        <p:sp>
          <p:nvSpPr>
            <p:cNvPr id="152" name="AutoShape 23">
              <a:extLst>
                <a:ext uri="{FF2B5EF4-FFF2-40B4-BE49-F238E27FC236}">
                  <a16:creationId xmlns:a16="http://schemas.microsoft.com/office/drawing/2014/main" id="{BFBF78F1-CCA8-4436-9175-B19D5108560A}"/>
                </a:ext>
              </a:extLst>
            </p:cNvPr>
            <p:cNvSpPr>
              <a:spLocks noChangeArrowheads="1"/>
            </p:cNvSpPr>
            <p:nvPr/>
          </p:nvSpPr>
          <p:spPr bwMode="auto">
            <a:xfrm>
              <a:off x="533400" y="5192732"/>
              <a:ext cx="1447800" cy="3048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Iterative</a:t>
              </a:r>
            </a:p>
          </p:txBody>
        </p:sp>
        <p:sp>
          <p:nvSpPr>
            <p:cNvPr id="153" name="AutoShape 29">
              <a:extLst>
                <a:ext uri="{FF2B5EF4-FFF2-40B4-BE49-F238E27FC236}">
                  <a16:creationId xmlns:a16="http://schemas.microsoft.com/office/drawing/2014/main" id="{FA556B35-6CC5-4F10-9AF5-087DC0106EE5}"/>
                </a:ext>
              </a:extLst>
            </p:cNvPr>
            <p:cNvSpPr>
              <a:spLocks noChangeArrowheads="1"/>
            </p:cNvSpPr>
            <p:nvPr/>
          </p:nvSpPr>
          <p:spPr bwMode="auto">
            <a:xfrm>
              <a:off x="533400" y="5502612"/>
              <a:ext cx="1447800" cy="3048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Direct</a:t>
              </a:r>
            </a:p>
          </p:txBody>
        </p:sp>
        <p:sp>
          <p:nvSpPr>
            <p:cNvPr id="154" name="AutoShape 30">
              <a:extLst>
                <a:ext uri="{FF2B5EF4-FFF2-40B4-BE49-F238E27FC236}">
                  <a16:creationId xmlns:a16="http://schemas.microsoft.com/office/drawing/2014/main" id="{884756DA-4756-405D-8BF8-F28ECC92397B}"/>
                </a:ext>
              </a:extLst>
            </p:cNvPr>
            <p:cNvSpPr>
              <a:spLocks noChangeArrowheads="1"/>
            </p:cNvSpPr>
            <p:nvPr/>
          </p:nvSpPr>
          <p:spPr bwMode="auto">
            <a:xfrm>
              <a:off x="6908800" y="1179532"/>
              <a:ext cx="1828800" cy="1905000"/>
            </a:xfrm>
            <a:prstGeom prst="flowChartProcess">
              <a:avLst/>
            </a:prstGeom>
            <a:no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Mesh Tools</a:t>
              </a:r>
            </a:p>
            <a:p>
              <a:pPr algn="ctr"/>
              <a:endParaRPr lang="en-US" sz="1200"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p:txBody>
        </p:sp>
        <p:sp>
          <p:nvSpPr>
            <p:cNvPr id="155" name="AutoShape 31">
              <a:extLst>
                <a:ext uri="{FF2B5EF4-FFF2-40B4-BE49-F238E27FC236}">
                  <a16:creationId xmlns:a16="http://schemas.microsoft.com/office/drawing/2014/main" id="{2CE90CBB-585F-4305-AA32-B0E506B8498B}"/>
                </a:ext>
              </a:extLst>
            </p:cNvPr>
            <p:cNvSpPr>
              <a:spLocks noChangeArrowheads="1"/>
            </p:cNvSpPr>
            <p:nvPr/>
          </p:nvSpPr>
          <p:spPr bwMode="auto">
            <a:xfrm>
              <a:off x="6985000" y="2170132"/>
              <a:ext cx="1670050" cy="3810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Mesh I/O</a:t>
              </a:r>
            </a:p>
          </p:txBody>
        </p:sp>
        <p:sp>
          <p:nvSpPr>
            <p:cNvPr id="156" name="AutoShape 33">
              <a:extLst>
                <a:ext uri="{FF2B5EF4-FFF2-40B4-BE49-F238E27FC236}">
                  <a16:creationId xmlns:a16="http://schemas.microsoft.com/office/drawing/2014/main" id="{DBA6DAE5-2604-4629-981D-3238A67F4248}"/>
                </a:ext>
              </a:extLst>
            </p:cNvPr>
            <p:cNvSpPr>
              <a:spLocks noChangeArrowheads="1"/>
            </p:cNvSpPr>
            <p:nvPr/>
          </p:nvSpPr>
          <p:spPr bwMode="auto">
            <a:xfrm>
              <a:off x="6985000" y="1560532"/>
              <a:ext cx="1670050" cy="6096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Mesh Database</a:t>
              </a:r>
            </a:p>
            <a:p>
              <a:pPr algn="ctr"/>
              <a:endParaRPr lang="en-US" dirty="0">
                <a:solidFill>
                  <a:schemeClr val="bg1">
                    <a:lumMod val="85000"/>
                  </a:schemeClr>
                </a:solidFill>
                <a:latin typeface="Calibri" panose="020F0502020204030204" pitchFamily="34" charset="0"/>
                <a:cs typeface="Calibri" panose="020F0502020204030204" pitchFamily="34" charset="0"/>
              </a:endParaRPr>
            </a:p>
          </p:txBody>
        </p:sp>
        <p:sp>
          <p:nvSpPr>
            <p:cNvPr id="157" name="Rectangle 35">
              <a:extLst>
                <a:ext uri="{FF2B5EF4-FFF2-40B4-BE49-F238E27FC236}">
                  <a16:creationId xmlns:a16="http://schemas.microsoft.com/office/drawing/2014/main" id="{0B22F0A9-4C0F-4AF1-8096-E81739DABE4C}"/>
                </a:ext>
              </a:extLst>
            </p:cNvPr>
            <p:cNvSpPr>
              <a:spLocks noChangeArrowheads="1"/>
            </p:cNvSpPr>
            <p:nvPr/>
          </p:nvSpPr>
          <p:spPr bwMode="auto">
            <a:xfrm>
              <a:off x="7108825" y="1966932"/>
              <a:ext cx="333375" cy="134938"/>
            </a:xfrm>
            <a:prstGeom prst="rect">
              <a:avLst/>
            </a:prstGeom>
            <a:solidFill>
              <a:schemeClr val="bg1"/>
            </a:solidFill>
            <a:ln w="9525">
              <a:solidFill>
                <a:schemeClr val="bg1">
                  <a:lumMod val="85000"/>
                </a:schemeClr>
              </a:solidFill>
              <a:miter lim="800000"/>
              <a:headEnd/>
              <a:tailEnd/>
            </a:ln>
          </p:spPr>
          <p:txBody>
            <a:bodyPr wrap="none" anchor="ctr"/>
            <a:lstStyle/>
            <a:p>
              <a:endParaRPr lang="en-US"/>
            </a:p>
          </p:txBody>
        </p:sp>
        <p:sp>
          <p:nvSpPr>
            <p:cNvPr id="158" name="AutoShape 36">
              <a:extLst>
                <a:ext uri="{FF2B5EF4-FFF2-40B4-BE49-F238E27FC236}">
                  <a16:creationId xmlns:a16="http://schemas.microsoft.com/office/drawing/2014/main" id="{CE4311B8-F118-4383-87AF-CC6E0916D40E}"/>
                </a:ext>
              </a:extLst>
            </p:cNvPr>
            <p:cNvSpPr>
              <a:spLocks noChangeArrowheads="1"/>
            </p:cNvSpPr>
            <p:nvPr/>
          </p:nvSpPr>
          <p:spPr bwMode="auto">
            <a:xfrm>
              <a:off x="8153400" y="1898670"/>
              <a:ext cx="417513" cy="203200"/>
            </a:xfrm>
            <a:prstGeom prst="cube">
              <a:avLst>
                <a:gd name="adj" fmla="val 41667"/>
              </a:avLst>
            </a:prstGeom>
            <a:solidFill>
              <a:schemeClr val="bg1"/>
            </a:solidFill>
            <a:ln w="9525">
              <a:solidFill>
                <a:schemeClr val="bg1">
                  <a:lumMod val="85000"/>
                </a:schemeClr>
              </a:solidFill>
              <a:miter lim="800000"/>
              <a:headEnd/>
              <a:tailEnd/>
            </a:ln>
          </p:spPr>
          <p:txBody>
            <a:bodyPr wrap="none" anchor="ctr"/>
            <a:lstStyle/>
            <a:p>
              <a:endParaRPr lang="en-US"/>
            </a:p>
          </p:txBody>
        </p:sp>
        <p:cxnSp>
          <p:nvCxnSpPr>
            <p:cNvPr id="159" name="AutoShape 37">
              <a:extLst>
                <a:ext uri="{FF2B5EF4-FFF2-40B4-BE49-F238E27FC236}">
                  <a16:creationId xmlns:a16="http://schemas.microsoft.com/office/drawing/2014/main" id="{6F7DDFA3-3C9F-4F75-8C22-E79988B54880}"/>
                </a:ext>
              </a:extLst>
            </p:cNvPr>
            <p:cNvCxnSpPr>
              <a:cxnSpLocks noChangeShapeType="1"/>
              <a:stCxn id="160" idx="1"/>
              <a:endCxn id="70" idx="0"/>
            </p:cNvCxnSpPr>
            <p:nvPr/>
          </p:nvCxnSpPr>
          <p:spPr bwMode="auto">
            <a:xfrm rot="10800000" flipV="1">
              <a:off x="4489450" y="2133990"/>
              <a:ext cx="281516" cy="885209"/>
            </a:xfrm>
            <a:prstGeom prst="bentConnector2">
              <a:avLst/>
            </a:prstGeom>
            <a:noFill/>
            <a:ln w="12700">
              <a:solidFill>
                <a:schemeClr val="bg1">
                  <a:lumMod val="85000"/>
                </a:schemeClr>
              </a:solidFill>
              <a:miter lim="800000"/>
              <a:headEnd type="diamond" w="med" len="med"/>
              <a:tailEnd type="diamond" w="med" len="med"/>
            </a:ln>
          </p:spPr>
        </p:cxnSp>
        <p:sp>
          <p:nvSpPr>
            <p:cNvPr id="161" name="Text Box 43">
              <a:extLst>
                <a:ext uri="{FF2B5EF4-FFF2-40B4-BE49-F238E27FC236}">
                  <a16:creationId xmlns:a16="http://schemas.microsoft.com/office/drawing/2014/main" id="{A0D514B1-A454-4083-80C4-092F2D14D15F}"/>
                </a:ext>
              </a:extLst>
            </p:cNvPr>
            <p:cNvSpPr txBox="1">
              <a:spLocks noChangeArrowheads="1"/>
            </p:cNvSpPr>
            <p:nvPr/>
          </p:nvSpPr>
          <p:spPr bwMode="auto">
            <a:xfrm>
              <a:off x="2560320" y="3879909"/>
              <a:ext cx="1905000" cy="369332"/>
            </a:xfrm>
            <a:prstGeom prst="rect">
              <a:avLst/>
            </a:prstGeom>
            <a:solidFill>
              <a:schemeClr val="bg1"/>
            </a:solidFill>
            <a:ln w="19050">
              <a:solidFill>
                <a:schemeClr val="bg1">
                  <a:lumMod val="85000"/>
                </a:schemeClr>
              </a:solidFill>
              <a:miter lim="800000"/>
              <a:headEnd/>
              <a:tailEnd/>
            </a:ln>
          </p:spPr>
          <p:txBody>
            <a:bodyPr>
              <a:spAutoFit/>
            </a:bodyPr>
            <a:lstStyle/>
            <a:p>
              <a:pPr algn="ctr"/>
              <a:r>
                <a:rPr lang="en-US" dirty="0">
                  <a:solidFill>
                    <a:schemeClr val="bg1">
                      <a:lumMod val="85000"/>
                    </a:schemeClr>
                  </a:solidFill>
                  <a:latin typeface="Calibri" panose="020F0502020204030204" pitchFamily="34" charset="0"/>
                  <a:cs typeface="Calibri" panose="020F0502020204030204" pitchFamily="34" charset="0"/>
                </a:rPr>
                <a:t>Evaluation Engine</a:t>
              </a:r>
            </a:p>
          </p:txBody>
        </p:sp>
        <p:sp>
          <p:nvSpPr>
            <p:cNvPr id="162" name="Rectangle 49">
              <a:extLst>
                <a:ext uri="{FF2B5EF4-FFF2-40B4-BE49-F238E27FC236}">
                  <a16:creationId xmlns:a16="http://schemas.microsoft.com/office/drawing/2014/main" id="{9EDF634D-4521-48F9-BA20-6679FE876806}"/>
                </a:ext>
              </a:extLst>
            </p:cNvPr>
            <p:cNvSpPr>
              <a:spLocks noChangeArrowheads="1"/>
            </p:cNvSpPr>
            <p:nvPr/>
          </p:nvSpPr>
          <p:spPr bwMode="auto">
            <a:xfrm>
              <a:off x="5419615" y="4583132"/>
              <a:ext cx="304800" cy="304800"/>
            </a:xfrm>
            <a:prstGeom prst="rect">
              <a:avLst/>
            </a:prstGeom>
            <a:noFill/>
            <a:ln w="9525">
              <a:noFill/>
              <a:miter lim="800000"/>
              <a:headEnd/>
              <a:tailEnd/>
            </a:ln>
          </p:spPr>
          <p:txBody>
            <a:bodyPr wrap="none" anchor="ctr"/>
            <a:lstStyle/>
            <a:p>
              <a:endParaRPr lang="en-US"/>
            </a:p>
          </p:txBody>
        </p:sp>
        <p:sp>
          <p:nvSpPr>
            <p:cNvPr id="163" name="Rectangle 50">
              <a:extLst>
                <a:ext uri="{FF2B5EF4-FFF2-40B4-BE49-F238E27FC236}">
                  <a16:creationId xmlns:a16="http://schemas.microsoft.com/office/drawing/2014/main" id="{AF70EAD6-B3A3-42A2-AF18-448F29C23E51}"/>
                </a:ext>
              </a:extLst>
            </p:cNvPr>
            <p:cNvSpPr>
              <a:spLocks noChangeArrowheads="1"/>
            </p:cNvSpPr>
            <p:nvPr/>
          </p:nvSpPr>
          <p:spPr bwMode="auto">
            <a:xfrm>
              <a:off x="5419615" y="4811732"/>
              <a:ext cx="304800" cy="304800"/>
            </a:xfrm>
            <a:prstGeom prst="rect">
              <a:avLst/>
            </a:prstGeom>
            <a:noFill/>
            <a:ln w="9525">
              <a:noFill/>
              <a:miter lim="800000"/>
              <a:headEnd/>
              <a:tailEnd/>
            </a:ln>
          </p:spPr>
          <p:txBody>
            <a:bodyPr wrap="none" anchor="ctr"/>
            <a:lstStyle/>
            <a:p>
              <a:endParaRPr lang="en-US"/>
            </a:p>
          </p:txBody>
        </p:sp>
        <p:sp>
          <p:nvSpPr>
            <p:cNvPr id="164" name="Rectangle 52">
              <a:extLst>
                <a:ext uri="{FF2B5EF4-FFF2-40B4-BE49-F238E27FC236}">
                  <a16:creationId xmlns:a16="http://schemas.microsoft.com/office/drawing/2014/main" id="{5F6E6759-58B8-4E25-A608-C643EFFAE90F}"/>
                </a:ext>
              </a:extLst>
            </p:cNvPr>
            <p:cNvSpPr>
              <a:spLocks noChangeArrowheads="1"/>
            </p:cNvSpPr>
            <p:nvPr/>
          </p:nvSpPr>
          <p:spPr bwMode="auto">
            <a:xfrm>
              <a:off x="1066800" y="1458932"/>
              <a:ext cx="228600" cy="76200"/>
            </a:xfrm>
            <a:prstGeom prst="rect">
              <a:avLst/>
            </a:prstGeom>
            <a:noFill/>
            <a:ln w="9525">
              <a:noFill/>
              <a:miter lim="800000"/>
              <a:headEnd/>
              <a:tailEnd/>
            </a:ln>
          </p:spPr>
          <p:txBody>
            <a:bodyPr wrap="none" anchor="ctr"/>
            <a:lstStyle/>
            <a:p>
              <a:endParaRPr lang="en-US"/>
            </a:p>
          </p:txBody>
        </p:sp>
        <p:sp>
          <p:nvSpPr>
            <p:cNvPr id="165" name="Rectangle 53">
              <a:extLst>
                <a:ext uri="{FF2B5EF4-FFF2-40B4-BE49-F238E27FC236}">
                  <a16:creationId xmlns:a16="http://schemas.microsoft.com/office/drawing/2014/main" id="{E194AE26-A9A0-47DE-8592-7856D57DA322}"/>
                </a:ext>
              </a:extLst>
            </p:cNvPr>
            <p:cNvSpPr>
              <a:spLocks noChangeArrowheads="1"/>
            </p:cNvSpPr>
            <p:nvPr/>
          </p:nvSpPr>
          <p:spPr bwMode="auto">
            <a:xfrm>
              <a:off x="609600" y="1611332"/>
              <a:ext cx="228600" cy="76200"/>
            </a:xfrm>
            <a:prstGeom prst="rect">
              <a:avLst/>
            </a:prstGeom>
            <a:noFill/>
            <a:ln w="9525">
              <a:noFill/>
              <a:miter lim="800000"/>
              <a:headEnd/>
              <a:tailEnd/>
            </a:ln>
          </p:spPr>
          <p:txBody>
            <a:bodyPr wrap="none" anchor="ctr"/>
            <a:lstStyle/>
            <a:p>
              <a:endParaRPr lang="en-US"/>
            </a:p>
          </p:txBody>
        </p:sp>
        <p:sp>
          <p:nvSpPr>
            <p:cNvPr id="166" name="Text Box 55">
              <a:extLst>
                <a:ext uri="{FF2B5EF4-FFF2-40B4-BE49-F238E27FC236}">
                  <a16:creationId xmlns:a16="http://schemas.microsoft.com/office/drawing/2014/main" id="{E8767496-10ED-485B-9F71-837E85409E39}"/>
                </a:ext>
              </a:extLst>
            </p:cNvPr>
            <p:cNvSpPr txBox="1">
              <a:spLocks noChangeArrowheads="1"/>
            </p:cNvSpPr>
            <p:nvPr/>
          </p:nvSpPr>
          <p:spPr bwMode="auto">
            <a:xfrm>
              <a:off x="533400" y="2398732"/>
              <a:ext cx="1447800" cy="369332"/>
            </a:xfrm>
            <a:prstGeom prst="rect">
              <a:avLst/>
            </a:prstGeom>
            <a:solidFill>
              <a:schemeClr val="bg1"/>
            </a:solidFill>
            <a:ln w="19050">
              <a:solidFill>
                <a:schemeClr val="bg1">
                  <a:lumMod val="85000"/>
                </a:schemeClr>
              </a:solidFill>
              <a:miter lim="800000"/>
              <a:headEnd/>
              <a:tailEnd/>
            </a:ln>
          </p:spPr>
          <p:txBody>
            <a:bodyPr>
              <a:spAutoFit/>
            </a:bodyPr>
            <a:lstStyle/>
            <a:p>
              <a:pPr algn="ctr"/>
              <a:r>
                <a:rPr lang="en-US" dirty="0">
                  <a:solidFill>
                    <a:schemeClr val="bg1">
                      <a:lumMod val="85000"/>
                    </a:schemeClr>
                  </a:solidFill>
                  <a:latin typeface="Calibri" panose="020F0502020204030204" pitchFamily="34" charset="0"/>
                  <a:cs typeface="Calibri" panose="020F0502020204030204" pitchFamily="34" charset="0"/>
                </a:rPr>
                <a:t>Application</a:t>
              </a:r>
            </a:p>
          </p:txBody>
        </p:sp>
        <p:cxnSp>
          <p:nvCxnSpPr>
            <p:cNvPr id="167" name="AutoShape 56">
              <a:extLst>
                <a:ext uri="{FF2B5EF4-FFF2-40B4-BE49-F238E27FC236}">
                  <a16:creationId xmlns:a16="http://schemas.microsoft.com/office/drawing/2014/main" id="{5424F969-430B-4392-B650-A2384F098A6E}"/>
                </a:ext>
              </a:extLst>
            </p:cNvPr>
            <p:cNvCxnSpPr>
              <a:cxnSpLocks noChangeShapeType="1"/>
              <a:stCxn id="166" idx="0"/>
              <a:endCxn id="73" idx="2"/>
            </p:cNvCxnSpPr>
            <p:nvPr/>
          </p:nvCxnSpPr>
          <p:spPr bwMode="auto">
            <a:xfrm flipV="1">
              <a:off x="1257300" y="2144732"/>
              <a:ext cx="0" cy="254000"/>
            </a:xfrm>
            <a:prstGeom prst="straightConnector1">
              <a:avLst/>
            </a:prstGeom>
            <a:noFill/>
            <a:ln w="12700">
              <a:solidFill>
                <a:schemeClr val="bg1">
                  <a:lumMod val="85000"/>
                </a:schemeClr>
              </a:solidFill>
              <a:round/>
              <a:headEnd type="diamond" w="med" len="med"/>
              <a:tailEnd type="diamond" w="med" len="med"/>
            </a:ln>
          </p:spPr>
        </p:cxnSp>
        <p:sp>
          <p:nvSpPr>
            <p:cNvPr id="168" name="Text Box 57">
              <a:extLst>
                <a:ext uri="{FF2B5EF4-FFF2-40B4-BE49-F238E27FC236}">
                  <a16:creationId xmlns:a16="http://schemas.microsoft.com/office/drawing/2014/main" id="{4E5D8DA7-81CB-4E7F-BCAA-1D82C4637329}"/>
                </a:ext>
              </a:extLst>
            </p:cNvPr>
            <p:cNvSpPr txBox="1">
              <a:spLocks noChangeArrowheads="1"/>
            </p:cNvSpPr>
            <p:nvPr/>
          </p:nvSpPr>
          <p:spPr bwMode="auto">
            <a:xfrm>
              <a:off x="533400" y="4278332"/>
              <a:ext cx="1447800" cy="332399"/>
            </a:xfrm>
            <a:prstGeom prst="rect">
              <a:avLst/>
            </a:prstGeom>
            <a:solidFill>
              <a:schemeClr val="bg1"/>
            </a:solidFill>
            <a:ln w="19050">
              <a:solidFill>
                <a:schemeClr val="bg1">
                  <a:lumMod val="85000"/>
                </a:schemeClr>
              </a:solidFill>
              <a:miter lim="800000"/>
              <a:headEnd/>
              <a:tailEnd/>
            </a:ln>
          </p:spPr>
          <p:txBody>
            <a:bodyPr tIns="36576" bIns="18288">
              <a:spAutoFit/>
            </a:bodyPr>
            <a:lstStyle/>
            <a:p>
              <a:pPr algn="ctr"/>
              <a:r>
                <a:rPr lang="en-US" dirty="0">
                  <a:solidFill>
                    <a:schemeClr val="bg1">
                      <a:lumMod val="85000"/>
                    </a:schemeClr>
                  </a:solidFill>
                  <a:latin typeface="Calibri" panose="020F0502020204030204" pitchFamily="34" charset="0"/>
                  <a:cs typeface="Calibri" panose="020F0502020204030204" pitchFamily="34" charset="0"/>
                </a:rPr>
                <a:t>Linear Solve</a:t>
              </a:r>
            </a:p>
          </p:txBody>
        </p:sp>
        <p:cxnSp>
          <p:nvCxnSpPr>
            <p:cNvPr id="169" name="AutoShape 58">
              <a:extLst>
                <a:ext uri="{FF2B5EF4-FFF2-40B4-BE49-F238E27FC236}">
                  <a16:creationId xmlns:a16="http://schemas.microsoft.com/office/drawing/2014/main" id="{9EAC8B84-EDBC-4A4D-ADC1-E224D2C1BF7A}"/>
                </a:ext>
              </a:extLst>
            </p:cNvPr>
            <p:cNvCxnSpPr>
              <a:cxnSpLocks noChangeShapeType="1"/>
              <a:stCxn id="168" idx="0"/>
              <a:endCxn id="147" idx="2"/>
            </p:cNvCxnSpPr>
            <p:nvPr/>
          </p:nvCxnSpPr>
          <p:spPr bwMode="auto">
            <a:xfrm flipV="1">
              <a:off x="1257300" y="4049732"/>
              <a:ext cx="0" cy="228600"/>
            </a:xfrm>
            <a:prstGeom prst="straightConnector1">
              <a:avLst/>
            </a:prstGeom>
            <a:noFill/>
            <a:ln w="12700">
              <a:solidFill>
                <a:schemeClr val="bg1">
                  <a:lumMod val="85000"/>
                </a:schemeClr>
              </a:solidFill>
              <a:round/>
              <a:headEnd type="diamond" w="med" len="med"/>
              <a:tailEnd type="diamond" w="med" len="med"/>
            </a:ln>
          </p:spPr>
        </p:cxnSp>
        <p:cxnSp>
          <p:nvCxnSpPr>
            <p:cNvPr id="170" name="AutoShape 61">
              <a:extLst>
                <a:ext uri="{FF2B5EF4-FFF2-40B4-BE49-F238E27FC236}">
                  <a16:creationId xmlns:a16="http://schemas.microsoft.com/office/drawing/2014/main" id="{91BF05B1-B6E7-4E8B-9C17-8CC448B4F0E7}"/>
                </a:ext>
              </a:extLst>
            </p:cNvPr>
            <p:cNvCxnSpPr>
              <a:cxnSpLocks noChangeShapeType="1"/>
              <a:stCxn id="144" idx="3"/>
              <a:endCxn id="142" idx="1"/>
            </p:cNvCxnSpPr>
            <p:nvPr/>
          </p:nvCxnSpPr>
          <p:spPr bwMode="auto">
            <a:xfrm>
              <a:off x="3657600" y="2682211"/>
              <a:ext cx="245503" cy="282232"/>
            </a:xfrm>
            <a:prstGeom prst="bentConnector2">
              <a:avLst/>
            </a:prstGeom>
            <a:noFill/>
            <a:ln w="12700">
              <a:solidFill>
                <a:schemeClr val="bg1">
                  <a:lumMod val="85000"/>
                </a:schemeClr>
              </a:solidFill>
              <a:miter lim="800000"/>
              <a:headEnd type="diamond" w="med" len="med"/>
              <a:tailEnd type="diamond" w="med" len="med"/>
            </a:ln>
          </p:spPr>
        </p:cxnSp>
        <p:cxnSp>
          <p:nvCxnSpPr>
            <p:cNvPr id="171" name="AutoShape 62">
              <a:extLst>
                <a:ext uri="{FF2B5EF4-FFF2-40B4-BE49-F238E27FC236}">
                  <a16:creationId xmlns:a16="http://schemas.microsoft.com/office/drawing/2014/main" id="{9E2B6D40-1D8B-431A-9D2F-A824F314993C}"/>
                </a:ext>
              </a:extLst>
            </p:cNvPr>
            <p:cNvCxnSpPr>
              <a:cxnSpLocks noChangeShapeType="1"/>
              <a:stCxn id="73" idx="3"/>
            </p:cNvCxnSpPr>
            <p:nvPr/>
          </p:nvCxnSpPr>
          <p:spPr bwMode="auto">
            <a:xfrm>
              <a:off x="2057400" y="1649432"/>
              <a:ext cx="457200" cy="0"/>
            </a:xfrm>
            <a:prstGeom prst="straightConnector1">
              <a:avLst/>
            </a:prstGeom>
            <a:noFill/>
            <a:ln w="12700">
              <a:solidFill>
                <a:schemeClr val="bg1">
                  <a:lumMod val="85000"/>
                </a:schemeClr>
              </a:solidFill>
              <a:round/>
              <a:headEnd type="diamond" w="med" len="med"/>
              <a:tailEnd type="diamond" w="med" len="med"/>
            </a:ln>
          </p:spPr>
        </p:cxnSp>
        <p:sp>
          <p:nvSpPr>
            <p:cNvPr id="172" name="AutoShape 65">
              <a:extLst>
                <a:ext uri="{FF2B5EF4-FFF2-40B4-BE49-F238E27FC236}">
                  <a16:creationId xmlns:a16="http://schemas.microsoft.com/office/drawing/2014/main" id="{ABDE1865-3B3E-44CB-86B2-B169B004AC78}"/>
                </a:ext>
              </a:extLst>
            </p:cNvPr>
            <p:cNvSpPr>
              <a:spLocks noChangeArrowheads="1"/>
            </p:cNvSpPr>
            <p:nvPr/>
          </p:nvSpPr>
          <p:spPr bwMode="auto">
            <a:xfrm>
              <a:off x="6985000" y="2551132"/>
              <a:ext cx="1670050" cy="3810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Load Balancing</a:t>
              </a:r>
            </a:p>
          </p:txBody>
        </p:sp>
        <p:sp>
          <p:nvSpPr>
            <p:cNvPr id="173" name="AutoShape 18">
              <a:extLst>
                <a:ext uri="{FF2B5EF4-FFF2-40B4-BE49-F238E27FC236}">
                  <a16:creationId xmlns:a16="http://schemas.microsoft.com/office/drawing/2014/main" id="{914D591F-4F69-4F79-86EF-0AAE25F9B7A7}"/>
                </a:ext>
              </a:extLst>
            </p:cNvPr>
            <p:cNvSpPr>
              <a:spLocks noChangeArrowheads="1"/>
            </p:cNvSpPr>
            <p:nvPr/>
          </p:nvSpPr>
          <p:spPr bwMode="auto">
            <a:xfrm>
              <a:off x="2667000" y="1687532"/>
              <a:ext cx="1447800" cy="2286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Input Parser</a:t>
              </a:r>
            </a:p>
          </p:txBody>
        </p:sp>
        <p:sp>
          <p:nvSpPr>
            <p:cNvPr id="174" name="AutoShape 11">
              <a:extLst>
                <a:ext uri="{FF2B5EF4-FFF2-40B4-BE49-F238E27FC236}">
                  <a16:creationId xmlns:a16="http://schemas.microsoft.com/office/drawing/2014/main" id="{F2B901F8-792D-462B-BF7F-10FA8C4AD856}"/>
                </a:ext>
              </a:extLst>
            </p:cNvPr>
            <p:cNvSpPr>
              <a:spLocks noChangeArrowheads="1"/>
            </p:cNvSpPr>
            <p:nvPr/>
          </p:nvSpPr>
          <p:spPr bwMode="auto">
            <a:xfrm>
              <a:off x="7579360" y="4658122"/>
              <a:ext cx="1148080" cy="289891"/>
            </a:xfrm>
            <a:prstGeom prst="flowChartProcess">
              <a:avLst/>
            </a:prstGeom>
            <a:solidFill>
              <a:srgbClr val="CCFFCC"/>
            </a:solidFill>
            <a:ln w="9525">
              <a:solidFill>
                <a:srgbClr val="000000"/>
              </a:solidFill>
              <a:miter lim="800000"/>
              <a:headEnd/>
              <a:tailEnd/>
            </a:ln>
          </p:spPr>
          <p:txBody>
            <a:bodyPr wrap="none" anchor="ctr"/>
            <a:lstStyle/>
            <a:p>
              <a:pPr algn="ctr"/>
              <a:r>
                <a:rPr lang="en-US" dirty="0">
                  <a:solidFill>
                    <a:srgbClr val="000000"/>
                  </a:solidFill>
                  <a:latin typeface="Calibri" panose="020F0502020204030204" pitchFamily="34" charset="0"/>
                  <a:cs typeface="Calibri" panose="020F0502020204030204" pitchFamily="34" charset="0"/>
                </a:rPr>
                <a:t>Libraries</a:t>
              </a:r>
            </a:p>
          </p:txBody>
        </p:sp>
        <p:sp>
          <p:nvSpPr>
            <p:cNvPr id="175" name="Text Box 38">
              <a:extLst>
                <a:ext uri="{FF2B5EF4-FFF2-40B4-BE49-F238E27FC236}">
                  <a16:creationId xmlns:a16="http://schemas.microsoft.com/office/drawing/2014/main" id="{C0ABE4BC-08D2-48A6-91C7-7A7CA32A8F35}"/>
                </a:ext>
              </a:extLst>
            </p:cNvPr>
            <p:cNvSpPr txBox="1">
              <a:spLocks noChangeArrowheads="1"/>
            </p:cNvSpPr>
            <p:nvPr/>
          </p:nvSpPr>
          <p:spPr bwMode="auto">
            <a:xfrm>
              <a:off x="7589520" y="5037763"/>
              <a:ext cx="1148080" cy="369332"/>
            </a:xfrm>
            <a:prstGeom prst="rect">
              <a:avLst/>
            </a:prstGeom>
            <a:solidFill>
              <a:schemeClr val="bg1"/>
            </a:solidFill>
            <a:ln w="19050">
              <a:solidFill>
                <a:srgbClr val="0000FF"/>
              </a:solidFill>
              <a:miter lim="800000"/>
              <a:headEnd/>
              <a:tailEnd/>
            </a:ln>
          </p:spPr>
          <p:txBody>
            <a:bodyPr wrap="square">
              <a:spAutoFit/>
            </a:bodyPr>
            <a:lstStyle/>
            <a:p>
              <a:pPr algn="ctr"/>
              <a:r>
                <a:rPr lang="en-US" dirty="0">
                  <a:solidFill>
                    <a:srgbClr val="0000FF"/>
                  </a:solidFill>
                  <a:latin typeface="Calibri" panose="020F0502020204030204" pitchFamily="34" charset="0"/>
                  <a:cs typeface="Calibri" panose="020F0502020204030204" pitchFamily="34" charset="0"/>
                </a:rPr>
                <a:t>Interfaces</a:t>
              </a:r>
            </a:p>
          </p:txBody>
        </p:sp>
        <p:sp>
          <p:nvSpPr>
            <p:cNvPr id="176" name="Oval 6">
              <a:extLst>
                <a:ext uri="{FF2B5EF4-FFF2-40B4-BE49-F238E27FC236}">
                  <a16:creationId xmlns:a16="http://schemas.microsoft.com/office/drawing/2014/main" id="{D38C2CEE-18DA-4648-B9AE-AD6A00DA0F91}"/>
                </a:ext>
              </a:extLst>
            </p:cNvPr>
            <p:cNvSpPr>
              <a:spLocks noChangeArrowheads="1"/>
            </p:cNvSpPr>
            <p:nvPr/>
          </p:nvSpPr>
          <p:spPr bwMode="auto">
            <a:xfrm>
              <a:off x="7672362" y="5565437"/>
              <a:ext cx="940145" cy="484379"/>
            </a:xfrm>
            <a:prstGeom prst="ellipse">
              <a:avLst/>
            </a:prstGeom>
            <a:noFill/>
            <a:ln w="9525">
              <a:noFill/>
              <a:round/>
              <a:headEnd/>
              <a:tailEnd/>
            </a:ln>
          </p:spPr>
          <p:txBody>
            <a:bodyPr wrap="none" anchor="ctr"/>
            <a:lstStyle/>
            <a:p>
              <a:pPr algn="ctr"/>
              <a:r>
                <a:rPr lang="en-US" dirty="0">
                  <a:latin typeface="Calibri" panose="020F0502020204030204" pitchFamily="34" charset="0"/>
                  <a:cs typeface="Calibri" panose="020F0502020204030204" pitchFamily="34" charset="0"/>
                </a:rPr>
                <a:t>Albany </a:t>
              </a:r>
            </a:p>
            <a:p>
              <a:pPr algn="ctr"/>
              <a:r>
                <a:rPr lang="en-US" dirty="0">
                  <a:latin typeface="Calibri" panose="020F0502020204030204" pitchFamily="34" charset="0"/>
                  <a:cs typeface="Calibri" panose="020F0502020204030204" pitchFamily="34" charset="0"/>
                </a:rPr>
                <a:t>Code</a:t>
              </a:r>
            </a:p>
          </p:txBody>
        </p:sp>
        <p:sp>
          <p:nvSpPr>
            <p:cNvPr id="177" name="AutoShape 101">
              <a:extLst>
                <a:ext uri="{FF2B5EF4-FFF2-40B4-BE49-F238E27FC236}">
                  <a16:creationId xmlns:a16="http://schemas.microsoft.com/office/drawing/2014/main" id="{C85BCE8E-AE41-4E85-9878-9CA04463DBFC}"/>
                </a:ext>
              </a:extLst>
            </p:cNvPr>
            <p:cNvSpPr>
              <a:spLocks noChangeArrowheads="1"/>
            </p:cNvSpPr>
            <p:nvPr/>
          </p:nvSpPr>
          <p:spPr bwMode="auto">
            <a:xfrm>
              <a:off x="7670800" y="1941532"/>
              <a:ext cx="304800" cy="152400"/>
            </a:xfrm>
            <a:prstGeom prst="triangle">
              <a:avLst>
                <a:gd name="adj" fmla="val 50000"/>
              </a:avLst>
            </a:prstGeom>
            <a:solidFill>
              <a:schemeClr val="bg1"/>
            </a:solidFill>
            <a:ln w="9525">
              <a:solidFill>
                <a:schemeClr val="bg1">
                  <a:lumMod val="85000"/>
                </a:schemeClr>
              </a:solidFill>
              <a:miter lim="800000"/>
              <a:headEnd/>
              <a:tailEnd/>
            </a:ln>
          </p:spPr>
          <p:txBody>
            <a:bodyPr wrap="none" anchor="ctr"/>
            <a:lstStyle/>
            <a:p>
              <a:endParaRPr lang="en-US"/>
            </a:p>
          </p:txBody>
        </p:sp>
        <p:cxnSp>
          <p:nvCxnSpPr>
            <p:cNvPr id="178" name="AutoShape 61">
              <a:extLst>
                <a:ext uri="{FF2B5EF4-FFF2-40B4-BE49-F238E27FC236}">
                  <a16:creationId xmlns:a16="http://schemas.microsoft.com/office/drawing/2014/main" id="{A5B9DED0-8683-44C9-AFB6-8FD496EB993E}"/>
                </a:ext>
              </a:extLst>
            </p:cNvPr>
            <p:cNvCxnSpPr>
              <a:cxnSpLocks noChangeShapeType="1"/>
              <a:stCxn id="70" idx="1"/>
            </p:cNvCxnSpPr>
            <p:nvPr/>
          </p:nvCxnSpPr>
          <p:spPr bwMode="auto">
            <a:xfrm rot="10800000" flipV="1">
              <a:off x="3347720" y="3312717"/>
              <a:ext cx="220980" cy="522116"/>
            </a:xfrm>
            <a:prstGeom prst="bentConnector2">
              <a:avLst/>
            </a:prstGeom>
            <a:noFill/>
            <a:ln w="12700">
              <a:solidFill>
                <a:schemeClr val="bg1">
                  <a:lumMod val="85000"/>
                </a:schemeClr>
              </a:solidFill>
              <a:miter lim="800000"/>
              <a:headEnd type="diamond" w="med" len="med"/>
              <a:tailEnd type="diamond" w="med" len="med"/>
            </a:ln>
          </p:spPr>
        </p:cxnSp>
        <p:sp>
          <p:nvSpPr>
            <p:cNvPr id="179" name="Rectangle: Rounded Corners 178">
              <a:extLst>
                <a:ext uri="{FF2B5EF4-FFF2-40B4-BE49-F238E27FC236}">
                  <a16:creationId xmlns:a16="http://schemas.microsoft.com/office/drawing/2014/main" id="{BADB97FE-465A-4DB5-A81B-7542A237F6C5}"/>
                </a:ext>
              </a:extLst>
            </p:cNvPr>
            <p:cNvSpPr/>
            <p:nvPr/>
          </p:nvSpPr>
          <p:spPr>
            <a:xfrm>
              <a:off x="2639499" y="4616758"/>
              <a:ext cx="1841500" cy="646331"/>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r>
                <a:rPr lang="en-US" b="1" dirty="0">
                  <a:solidFill>
                    <a:schemeClr val="tx1"/>
                  </a:solidFill>
                  <a:latin typeface="Calibri" panose="020F0502020204030204" pitchFamily="34" charset="0"/>
                  <a:cs typeface="Calibri" panose="020F0502020204030204" pitchFamily="34" charset="0"/>
                </a:rPr>
                <a:t>PDE terms, BCs, responses</a:t>
              </a:r>
            </a:p>
          </p:txBody>
        </p:sp>
        <p:sp>
          <p:nvSpPr>
            <p:cNvPr id="181" name="AutoShape 4">
              <a:extLst>
                <a:ext uri="{FF2B5EF4-FFF2-40B4-BE49-F238E27FC236}">
                  <a16:creationId xmlns:a16="http://schemas.microsoft.com/office/drawing/2014/main" id="{19707806-4077-4C0C-8F2E-81FCE0AF8208}"/>
                </a:ext>
              </a:extLst>
            </p:cNvPr>
            <p:cNvSpPr>
              <a:spLocks noChangeArrowheads="1"/>
            </p:cNvSpPr>
            <p:nvPr/>
          </p:nvSpPr>
          <p:spPr bwMode="auto">
            <a:xfrm>
              <a:off x="5279738" y="5699878"/>
              <a:ext cx="1752600" cy="381000"/>
            </a:xfrm>
            <a:prstGeom prst="flowChartProcess">
              <a:avLst/>
            </a:prstGeom>
            <a:solidFill>
              <a:srgbClr val="CCFFCC"/>
            </a:solidFill>
            <a:ln w="9525">
              <a:solidFill>
                <a:schemeClr val="tx1"/>
              </a:solidFill>
              <a:miter lim="800000"/>
              <a:headEnd/>
              <a:tailEnd/>
            </a:ln>
          </p:spPr>
          <p:txBody>
            <a:bodyPr wrap="none" anchor="ctr"/>
            <a:lstStyle/>
            <a:p>
              <a:pPr algn="ctr"/>
              <a:r>
                <a:rPr lang="en-US" dirty="0">
                  <a:latin typeface="Calibri" panose="020F0502020204030204" pitchFamily="34" charset="0"/>
                  <a:cs typeface="Calibri" panose="020F0502020204030204" pitchFamily="34" charset="0"/>
                </a:rPr>
                <a:t>Discretization</a:t>
              </a:r>
            </a:p>
          </p:txBody>
        </p:sp>
        <p:sp>
          <p:nvSpPr>
            <p:cNvPr id="182" name="Rectangle: Rounded Corners 181">
              <a:extLst>
                <a:ext uri="{FF2B5EF4-FFF2-40B4-BE49-F238E27FC236}">
                  <a16:creationId xmlns:a16="http://schemas.microsoft.com/office/drawing/2014/main" id="{D27696C2-E110-4FFC-85E0-A70218793991}"/>
                </a:ext>
              </a:extLst>
            </p:cNvPr>
            <p:cNvSpPr/>
            <p:nvPr/>
          </p:nvSpPr>
          <p:spPr>
            <a:xfrm>
              <a:off x="5015281" y="3817366"/>
              <a:ext cx="2141358" cy="461836"/>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83" name="Oval 6">
              <a:extLst>
                <a:ext uri="{FF2B5EF4-FFF2-40B4-BE49-F238E27FC236}">
                  <a16:creationId xmlns:a16="http://schemas.microsoft.com/office/drawing/2014/main" id="{1CA9F678-C89C-44F5-B5F7-A18D9F5DC6DE}"/>
                </a:ext>
              </a:extLst>
            </p:cNvPr>
            <p:cNvSpPr>
              <a:spLocks noChangeArrowheads="1"/>
            </p:cNvSpPr>
            <p:nvPr/>
          </p:nvSpPr>
          <p:spPr bwMode="auto">
            <a:xfrm>
              <a:off x="5366366" y="3776774"/>
              <a:ext cx="1536700" cy="542045"/>
            </a:xfrm>
            <a:prstGeom prst="ellipse">
              <a:avLst/>
            </a:prstGeom>
            <a:noFill/>
            <a:ln w="9525">
              <a:noFill/>
              <a:round/>
              <a:headEnd/>
              <a:tailEnd/>
            </a:ln>
          </p:spPr>
          <p:txBody>
            <a:bodyPr wrap="none" anchor="ctr"/>
            <a:lstStyle/>
            <a:p>
              <a:pPr algn="ctr"/>
              <a:r>
                <a:rPr lang="en-US" b="1" dirty="0">
                  <a:latin typeface="Calibri" panose="020F0502020204030204" pitchFamily="34" charset="0"/>
                  <a:cs typeface="Calibri" panose="020F0502020204030204" pitchFamily="34" charset="0"/>
                </a:rPr>
                <a:t>Problem Abstraction</a:t>
              </a:r>
            </a:p>
          </p:txBody>
        </p:sp>
        <p:cxnSp>
          <p:nvCxnSpPr>
            <p:cNvPr id="185" name="AutoShape 9">
              <a:extLst>
                <a:ext uri="{FF2B5EF4-FFF2-40B4-BE49-F238E27FC236}">
                  <a16:creationId xmlns:a16="http://schemas.microsoft.com/office/drawing/2014/main" id="{A8738F94-9165-4949-868C-E0407515D955}"/>
                </a:ext>
              </a:extLst>
            </p:cNvPr>
            <p:cNvCxnSpPr>
              <a:cxnSpLocks noChangeShapeType="1"/>
            </p:cNvCxnSpPr>
            <p:nvPr/>
          </p:nvCxnSpPr>
          <p:spPr bwMode="auto">
            <a:xfrm rot="10800000">
              <a:off x="4509929" y="4945675"/>
              <a:ext cx="666730" cy="1"/>
            </a:xfrm>
            <a:prstGeom prst="bentConnector3">
              <a:avLst>
                <a:gd name="adj1" fmla="val 50000"/>
              </a:avLst>
            </a:prstGeom>
            <a:noFill/>
            <a:ln w="12700">
              <a:solidFill>
                <a:schemeClr val="tx1"/>
              </a:solidFill>
              <a:miter lim="800000"/>
              <a:headEnd type="diamond" w="med" len="med"/>
              <a:tailEnd type="diamond" w="med" len="med"/>
            </a:ln>
          </p:spPr>
        </p:cxnSp>
        <p:cxnSp>
          <p:nvCxnSpPr>
            <p:cNvPr id="186" name="AutoShape 22">
              <a:extLst>
                <a:ext uri="{FF2B5EF4-FFF2-40B4-BE49-F238E27FC236}">
                  <a16:creationId xmlns:a16="http://schemas.microsoft.com/office/drawing/2014/main" id="{300A0572-6212-4A11-9D61-AE4F0DF33F86}"/>
                </a:ext>
              </a:extLst>
            </p:cNvPr>
            <p:cNvCxnSpPr>
              <a:cxnSpLocks noChangeShapeType="1"/>
              <a:endCxn id="182" idx="2"/>
            </p:cNvCxnSpPr>
            <p:nvPr/>
          </p:nvCxnSpPr>
          <p:spPr bwMode="auto">
            <a:xfrm flipV="1">
              <a:off x="6085960" y="4279202"/>
              <a:ext cx="0" cy="223651"/>
            </a:xfrm>
            <a:prstGeom prst="straightConnector1">
              <a:avLst/>
            </a:prstGeom>
            <a:noFill/>
            <a:ln w="12700">
              <a:solidFill>
                <a:schemeClr val="tx1"/>
              </a:solidFill>
              <a:round/>
              <a:headEnd type="diamond" w="med" len="med"/>
              <a:tailEnd type="diamond" w="med" len="med"/>
            </a:ln>
          </p:spPr>
        </p:cxnSp>
        <p:sp>
          <p:nvSpPr>
            <p:cNvPr id="187" name="Rectangle: Rounded Corners 186">
              <a:extLst>
                <a:ext uri="{FF2B5EF4-FFF2-40B4-BE49-F238E27FC236}">
                  <a16:creationId xmlns:a16="http://schemas.microsoft.com/office/drawing/2014/main" id="{E2583AF5-C061-4FBA-99D9-5CEDB3A671D6}"/>
                </a:ext>
              </a:extLst>
            </p:cNvPr>
            <p:cNvSpPr/>
            <p:nvPr/>
          </p:nvSpPr>
          <p:spPr>
            <a:xfrm>
              <a:off x="5666602" y="2904588"/>
              <a:ext cx="1070679" cy="744032"/>
            </a:xfrm>
            <a:prstGeom prst="roundRect">
              <a:avLst/>
            </a:prstGeom>
            <a:solidFill>
              <a:schemeClr val="bg1"/>
            </a:solidFill>
            <a:ln>
              <a:solidFill>
                <a:schemeClr val="bg1">
                  <a:lumMod val="85000"/>
                </a:schemeClr>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88" name="Oval 6">
              <a:extLst>
                <a:ext uri="{FF2B5EF4-FFF2-40B4-BE49-F238E27FC236}">
                  <a16:creationId xmlns:a16="http://schemas.microsoft.com/office/drawing/2014/main" id="{201D57FE-8193-4F09-8D61-76623DBD99A5}"/>
                </a:ext>
              </a:extLst>
            </p:cNvPr>
            <p:cNvSpPr>
              <a:spLocks noChangeArrowheads="1"/>
            </p:cNvSpPr>
            <p:nvPr/>
          </p:nvSpPr>
          <p:spPr bwMode="auto">
            <a:xfrm>
              <a:off x="5418584" y="2978356"/>
              <a:ext cx="1536700" cy="542045"/>
            </a:xfrm>
            <a:prstGeom prst="ellipse">
              <a:avLst/>
            </a:prstGeom>
            <a:noFill/>
            <a:ln w="9525">
              <a:noFill/>
              <a:round/>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Mesh</a:t>
              </a:r>
            </a:p>
            <a:p>
              <a:pPr algn="ctr"/>
              <a:r>
                <a:rPr lang="en-US" dirty="0">
                  <a:solidFill>
                    <a:schemeClr val="bg1">
                      <a:lumMod val="85000"/>
                    </a:schemeClr>
                  </a:solidFill>
                  <a:latin typeface="Calibri" panose="020F0502020204030204" pitchFamily="34" charset="0"/>
                  <a:cs typeface="Calibri" panose="020F0502020204030204" pitchFamily="34" charset="0"/>
                </a:rPr>
                <a:t> Processing</a:t>
              </a:r>
            </a:p>
          </p:txBody>
        </p:sp>
        <p:cxnSp>
          <p:nvCxnSpPr>
            <p:cNvPr id="189" name="AutoShape 22">
              <a:extLst>
                <a:ext uri="{FF2B5EF4-FFF2-40B4-BE49-F238E27FC236}">
                  <a16:creationId xmlns:a16="http://schemas.microsoft.com/office/drawing/2014/main" id="{75B29C31-21D1-411B-9BBE-806AEF13AC21}"/>
                </a:ext>
              </a:extLst>
            </p:cNvPr>
            <p:cNvCxnSpPr>
              <a:cxnSpLocks noChangeShapeType="1"/>
              <a:stCxn id="187" idx="0"/>
            </p:cNvCxnSpPr>
            <p:nvPr/>
          </p:nvCxnSpPr>
          <p:spPr bwMode="auto">
            <a:xfrm flipV="1">
              <a:off x="6201942" y="2475485"/>
              <a:ext cx="0" cy="429103"/>
            </a:xfrm>
            <a:prstGeom prst="straightConnector1">
              <a:avLst/>
            </a:prstGeom>
            <a:noFill/>
            <a:ln w="12700">
              <a:solidFill>
                <a:schemeClr val="bg1">
                  <a:lumMod val="85000"/>
                </a:schemeClr>
              </a:solidFill>
              <a:round/>
              <a:headEnd type="diamond" w="med" len="med"/>
              <a:tailEnd type="diamond" w="med" len="med"/>
            </a:ln>
          </p:spPr>
        </p:cxnSp>
        <p:cxnSp>
          <p:nvCxnSpPr>
            <p:cNvPr id="190" name="AutoShape 61">
              <a:extLst>
                <a:ext uri="{FF2B5EF4-FFF2-40B4-BE49-F238E27FC236}">
                  <a16:creationId xmlns:a16="http://schemas.microsoft.com/office/drawing/2014/main" id="{C052B1D2-13BB-4693-BF93-4F64D5F6221A}"/>
                </a:ext>
              </a:extLst>
            </p:cNvPr>
            <p:cNvCxnSpPr>
              <a:cxnSpLocks noChangeShapeType="1"/>
            </p:cNvCxnSpPr>
            <p:nvPr/>
          </p:nvCxnSpPr>
          <p:spPr bwMode="auto">
            <a:xfrm rot="10800000" flipV="1">
              <a:off x="6737282" y="3094229"/>
              <a:ext cx="1044009" cy="218488"/>
            </a:xfrm>
            <a:prstGeom prst="bentConnector3">
              <a:avLst>
                <a:gd name="adj1" fmla="val -1173"/>
              </a:avLst>
            </a:prstGeom>
            <a:noFill/>
            <a:ln w="12700">
              <a:solidFill>
                <a:schemeClr val="bg1">
                  <a:lumMod val="85000"/>
                </a:schemeClr>
              </a:solidFill>
              <a:miter lim="800000"/>
              <a:headEnd type="diamond" w="med" len="med"/>
              <a:tailEnd type="diamond" w="med" len="med"/>
            </a:ln>
          </p:spPr>
        </p:cxnSp>
        <p:sp>
          <p:nvSpPr>
            <p:cNvPr id="191" name="Rectangle 190">
              <a:extLst>
                <a:ext uri="{FF2B5EF4-FFF2-40B4-BE49-F238E27FC236}">
                  <a16:creationId xmlns:a16="http://schemas.microsoft.com/office/drawing/2014/main" id="{5437AB0D-B6D2-4C6B-A51D-E17B8CAEB462}"/>
                </a:ext>
              </a:extLst>
            </p:cNvPr>
            <p:cNvSpPr/>
            <p:nvPr/>
          </p:nvSpPr>
          <p:spPr>
            <a:xfrm>
              <a:off x="7425273" y="4203683"/>
              <a:ext cx="1477890" cy="2028450"/>
            </a:xfrm>
            <a:prstGeom prst="rect">
              <a:avLst/>
            </a:prstGeom>
            <a:noFill/>
            <a:ln>
              <a:solidFill>
                <a:schemeClr val="tx1"/>
              </a:solidFill>
              <a:prstDash val="dash"/>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92" name="TextBox 191">
              <a:extLst>
                <a:ext uri="{FF2B5EF4-FFF2-40B4-BE49-F238E27FC236}">
                  <a16:creationId xmlns:a16="http://schemas.microsoft.com/office/drawing/2014/main" id="{47A92E5D-6AA2-4F83-979A-29ADFCD01DA8}"/>
                </a:ext>
              </a:extLst>
            </p:cNvPr>
            <p:cNvSpPr txBox="1"/>
            <p:nvPr/>
          </p:nvSpPr>
          <p:spPr>
            <a:xfrm>
              <a:off x="7665377" y="4205511"/>
              <a:ext cx="1828800" cy="369332"/>
            </a:xfrm>
            <a:prstGeom prst="rect">
              <a:avLst/>
            </a:prstGeom>
            <a:noFill/>
          </p:spPr>
          <p:txBody>
            <a:bodyPr wrap="square" rtlCol="0">
              <a:spAutoFit/>
            </a:bodyPr>
            <a:lstStyle/>
            <a:p>
              <a:r>
                <a:rPr lang="en-US" dirty="0">
                  <a:latin typeface="Calibri" panose="020F0502020204030204" pitchFamily="34" charset="0"/>
                  <a:cs typeface="Calibri" panose="020F0502020204030204" pitchFamily="34" charset="0"/>
                </a:rPr>
                <a:t>Legend:</a:t>
              </a:r>
            </a:p>
          </p:txBody>
        </p:sp>
        <p:sp>
          <p:nvSpPr>
            <p:cNvPr id="160" name="Text Box 38">
              <a:extLst>
                <a:ext uri="{FF2B5EF4-FFF2-40B4-BE49-F238E27FC236}">
                  <a16:creationId xmlns:a16="http://schemas.microsoft.com/office/drawing/2014/main" id="{FD3FAC04-DEAE-4F7F-9F47-C4A3F3282432}"/>
                </a:ext>
              </a:extLst>
            </p:cNvPr>
            <p:cNvSpPr txBox="1">
              <a:spLocks noChangeArrowheads="1"/>
            </p:cNvSpPr>
            <p:nvPr/>
          </p:nvSpPr>
          <p:spPr bwMode="auto">
            <a:xfrm>
              <a:off x="4770966" y="1810825"/>
              <a:ext cx="1600200" cy="646331"/>
            </a:xfrm>
            <a:prstGeom prst="rect">
              <a:avLst/>
            </a:prstGeom>
            <a:solidFill>
              <a:schemeClr val="bg1"/>
            </a:solidFill>
            <a:ln w="19050">
              <a:solidFill>
                <a:srgbClr val="0000FF"/>
              </a:solidFill>
              <a:miter lim="800000"/>
              <a:headEnd/>
              <a:tailEnd/>
            </a:ln>
          </p:spPr>
          <p:txBody>
            <a:bodyPr>
              <a:spAutoFit/>
            </a:bodyPr>
            <a:lstStyle/>
            <a:p>
              <a:pPr algn="ctr"/>
              <a:r>
                <a:rPr lang="en-US" b="1" dirty="0">
                  <a:solidFill>
                    <a:srgbClr val="0000FF"/>
                  </a:solidFill>
                  <a:latin typeface="Calibri" panose="020F0502020204030204" pitchFamily="34" charset="0"/>
                  <a:cs typeface="Calibri" panose="020F0502020204030204" pitchFamily="34" charset="0"/>
                </a:rPr>
                <a:t>Global</a:t>
              </a:r>
            </a:p>
            <a:p>
              <a:pPr algn="ctr"/>
              <a:r>
                <a:rPr lang="en-US" b="1" dirty="0">
                  <a:solidFill>
                    <a:srgbClr val="0000FF"/>
                  </a:solidFill>
                  <a:latin typeface="Calibri" panose="020F0502020204030204" pitchFamily="34" charset="0"/>
                  <a:cs typeface="Calibri" panose="020F0502020204030204" pitchFamily="34" charset="0"/>
                </a:rPr>
                <a:t>Discretization</a:t>
              </a:r>
            </a:p>
          </p:txBody>
        </p:sp>
      </p:grpSp>
      <p:sp>
        <p:nvSpPr>
          <p:cNvPr id="76" name="TextBox 75">
            <a:extLst>
              <a:ext uri="{FF2B5EF4-FFF2-40B4-BE49-F238E27FC236}">
                <a16:creationId xmlns:a16="http://schemas.microsoft.com/office/drawing/2014/main" id="{DDBC6BC5-569F-4127-B534-00A310D39A42}"/>
              </a:ext>
            </a:extLst>
          </p:cNvPr>
          <p:cNvSpPr txBox="1"/>
          <p:nvPr/>
        </p:nvSpPr>
        <p:spPr>
          <a:xfrm>
            <a:off x="849903" y="753129"/>
            <a:ext cx="7366000" cy="400110"/>
          </a:xfrm>
          <a:prstGeom prst="rect">
            <a:avLst/>
          </a:prstGeom>
          <a:solidFill>
            <a:schemeClr val="accent4">
              <a:lumMod val="20000"/>
              <a:lumOff val="80000"/>
            </a:schemeClr>
          </a:solidFill>
        </p:spPr>
        <p:txBody>
          <a:bodyPr wrap="square" rtlCol="0">
            <a:spAutoFit/>
          </a:bodyPr>
          <a:lstStyle/>
          <a:p>
            <a:pPr algn="ctr"/>
            <a:r>
              <a:rPr lang="en-US" sz="2000" b="1" dirty="0">
                <a:latin typeface="Calibri" panose="020F0502020204030204" pitchFamily="34" charset="0"/>
                <a:cs typeface="Calibri" panose="020F0502020204030204" pitchFamily="34" charset="0"/>
              </a:rPr>
              <a:t>Albany </a:t>
            </a:r>
            <a:r>
              <a:rPr lang="en-US" sz="2000" dirty="0">
                <a:latin typeface="Calibri" panose="020F0502020204030204" pitchFamily="34" charset="0"/>
                <a:cs typeface="Calibri" panose="020F0502020204030204" pitchFamily="34" charset="0"/>
              </a:rPr>
              <a:t>= Component Libraries + Abstract Interfaces + “Glue Code”</a:t>
            </a:r>
          </a:p>
        </p:txBody>
      </p:sp>
      <p:sp>
        <p:nvSpPr>
          <p:cNvPr id="77" name="AutoShape 30">
            <a:extLst>
              <a:ext uri="{FF2B5EF4-FFF2-40B4-BE49-F238E27FC236}">
                <a16:creationId xmlns:a16="http://schemas.microsoft.com/office/drawing/2014/main" id="{638C5A0C-865C-4C27-96BF-936FF5605D04}"/>
              </a:ext>
            </a:extLst>
          </p:cNvPr>
          <p:cNvSpPr>
            <a:spLocks noChangeArrowheads="1"/>
          </p:cNvSpPr>
          <p:nvPr/>
        </p:nvSpPr>
        <p:spPr bwMode="auto">
          <a:xfrm>
            <a:off x="6825468" y="1319523"/>
            <a:ext cx="1828800" cy="1905000"/>
          </a:xfrm>
          <a:prstGeom prst="flowChartProcess">
            <a:avLst/>
          </a:prstGeom>
          <a:noFill/>
          <a:ln w="9525">
            <a:solidFill>
              <a:srgbClr val="000000"/>
            </a:solidFill>
            <a:miter lim="800000"/>
            <a:headEnd/>
            <a:tailEnd/>
          </a:ln>
        </p:spPr>
        <p:txBody>
          <a:bodyPr wrap="none" anchor="ctr"/>
          <a:lstStyle/>
          <a:p>
            <a:pPr algn="ctr"/>
            <a:r>
              <a:rPr lang="en-US" dirty="0">
                <a:latin typeface="Calibri" panose="020F0502020204030204" pitchFamily="34" charset="0"/>
                <a:cs typeface="Calibri" panose="020F0502020204030204" pitchFamily="34" charset="0"/>
              </a:rPr>
              <a:t>Mesh Tools</a:t>
            </a:r>
          </a:p>
          <a:p>
            <a:pPr algn="ctr"/>
            <a:endParaRPr lang="en-US" sz="1200" dirty="0">
              <a:latin typeface="Calibri" panose="020F0502020204030204" pitchFamily="34" charset="0"/>
              <a:cs typeface="Calibri" panose="020F0502020204030204" pitchFamily="34" charset="0"/>
            </a:endParaRPr>
          </a:p>
          <a:p>
            <a:pPr algn="ctr"/>
            <a:endParaRPr lang="en-US" dirty="0">
              <a:latin typeface="Calibri" panose="020F0502020204030204" pitchFamily="34" charset="0"/>
              <a:cs typeface="Calibri" panose="020F0502020204030204" pitchFamily="34" charset="0"/>
            </a:endParaRPr>
          </a:p>
          <a:p>
            <a:pPr algn="ctr"/>
            <a:endParaRPr lang="en-US" dirty="0">
              <a:latin typeface="Calibri" panose="020F0502020204030204" pitchFamily="34" charset="0"/>
              <a:cs typeface="Calibri" panose="020F0502020204030204" pitchFamily="34" charset="0"/>
            </a:endParaRPr>
          </a:p>
          <a:p>
            <a:pPr algn="ctr"/>
            <a:endParaRPr lang="en-US" dirty="0">
              <a:latin typeface="Calibri" panose="020F0502020204030204" pitchFamily="34" charset="0"/>
              <a:cs typeface="Calibri" panose="020F0502020204030204" pitchFamily="34" charset="0"/>
            </a:endParaRPr>
          </a:p>
          <a:p>
            <a:pPr algn="ctr"/>
            <a:endParaRPr lang="en-US" dirty="0">
              <a:latin typeface="Calibri" panose="020F0502020204030204" pitchFamily="34" charset="0"/>
              <a:cs typeface="Calibri" panose="020F0502020204030204" pitchFamily="34" charset="0"/>
            </a:endParaRPr>
          </a:p>
          <a:p>
            <a:pPr algn="ctr"/>
            <a:endParaRPr lang="en-US" dirty="0">
              <a:latin typeface="Calibri" panose="020F0502020204030204" pitchFamily="34" charset="0"/>
              <a:cs typeface="Calibri" panose="020F0502020204030204" pitchFamily="34" charset="0"/>
            </a:endParaRPr>
          </a:p>
        </p:txBody>
      </p:sp>
      <p:sp>
        <p:nvSpPr>
          <p:cNvPr id="78" name="AutoShape 31">
            <a:extLst>
              <a:ext uri="{FF2B5EF4-FFF2-40B4-BE49-F238E27FC236}">
                <a16:creationId xmlns:a16="http://schemas.microsoft.com/office/drawing/2014/main" id="{A3F1A7B8-BA21-4FE9-A459-8A3C32348D64}"/>
              </a:ext>
            </a:extLst>
          </p:cNvPr>
          <p:cNvSpPr>
            <a:spLocks noChangeArrowheads="1"/>
          </p:cNvSpPr>
          <p:nvPr/>
        </p:nvSpPr>
        <p:spPr bwMode="auto">
          <a:xfrm>
            <a:off x="6901668" y="2310123"/>
            <a:ext cx="1670050" cy="381000"/>
          </a:xfrm>
          <a:prstGeom prst="flowChartProcess">
            <a:avLst/>
          </a:prstGeom>
          <a:solidFill>
            <a:srgbClr val="CCFFCC"/>
          </a:solidFill>
          <a:ln w="9525">
            <a:solidFill>
              <a:srgbClr val="000000"/>
            </a:solidFill>
            <a:miter lim="800000"/>
            <a:headEnd/>
            <a:tailEnd/>
          </a:ln>
        </p:spPr>
        <p:txBody>
          <a:bodyPr wrap="none" anchor="ctr"/>
          <a:lstStyle/>
          <a:p>
            <a:pPr algn="ctr"/>
            <a:r>
              <a:rPr lang="en-US" dirty="0">
                <a:solidFill>
                  <a:srgbClr val="000000"/>
                </a:solidFill>
                <a:latin typeface="Calibri" panose="020F0502020204030204" pitchFamily="34" charset="0"/>
                <a:cs typeface="Calibri" panose="020F0502020204030204" pitchFamily="34" charset="0"/>
              </a:rPr>
              <a:t>Mesh I/O</a:t>
            </a:r>
          </a:p>
        </p:txBody>
      </p:sp>
      <p:sp>
        <p:nvSpPr>
          <p:cNvPr id="79" name="AutoShape 33">
            <a:extLst>
              <a:ext uri="{FF2B5EF4-FFF2-40B4-BE49-F238E27FC236}">
                <a16:creationId xmlns:a16="http://schemas.microsoft.com/office/drawing/2014/main" id="{57999B74-3123-4635-9214-E0CDD3B6E0E2}"/>
              </a:ext>
            </a:extLst>
          </p:cNvPr>
          <p:cNvSpPr>
            <a:spLocks noChangeArrowheads="1"/>
          </p:cNvSpPr>
          <p:nvPr/>
        </p:nvSpPr>
        <p:spPr bwMode="auto">
          <a:xfrm>
            <a:off x="6901668" y="1700523"/>
            <a:ext cx="1670050" cy="609600"/>
          </a:xfrm>
          <a:prstGeom prst="flowChartProcess">
            <a:avLst/>
          </a:prstGeom>
          <a:solidFill>
            <a:srgbClr val="CCFFCC"/>
          </a:solidFill>
          <a:ln w="9525">
            <a:solidFill>
              <a:srgbClr val="000000"/>
            </a:solidFill>
            <a:miter lim="800000"/>
            <a:headEnd/>
            <a:tailEnd/>
          </a:ln>
        </p:spPr>
        <p:txBody>
          <a:bodyPr wrap="none" anchor="ctr"/>
          <a:lstStyle/>
          <a:p>
            <a:pPr algn="ctr"/>
            <a:r>
              <a:rPr lang="en-US" b="1" dirty="0">
                <a:solidFill>
                  <a:srgbClr val="000000"/>
                </a:solidFill>
                <a:latin typeface="Calibri" panose="020F0502020204030204" pitchFamily="34" charset="0"/>
                <a:cs typeface="Calibri" panose="020F0502020204030204" pitchFamily="34" charset="0"/>
              </a:rPr>
              <a:t>Mesh Database</a:t>
            </a:r>
          </a:p>
          <a:p>
            <a:pPr algn="ctr"/>
            <a:endParaRPr lang="en-US" b="1" dirty="0">
              <a:solidFill>
                <a:srgbClr val="000000"/>
              </a:solidFill>
              <a:latin typeface="Calibri" panose="020F0502020204030204" pitchFamily="34" charset="0"/>
              <a:cs typeface="Calibri" panose="020F0502020204030204" pitchFamily="34" charset="0"/>
            </a:endParaRPr>
          </a:p>
        </p:txBody>
      </p:sp>
      <p:sp>
        <p:nvSpPr>
          <p:cNvPr id="80" name="Rectangle 35">
            <a:extLst>
              <a:ext uri="{FF2B5EF4-FFF2-40B4-BE49-F238E27FC236}">
                <a16:creationId xmlns:a16="http://schemas.microsoft.com/office/drawing/2014/main" id="{B52B0F9B-AEDD-49B9-83C3-590F4CB7251D}"/>
              </a:ext>
            </a:extLst>
          </p:cNvPr>
          <p:cNvSpPr>
            <a:spLocks noChangeArrowheads="1"/>
          </p:cNvSpPr>
          <p:nvPr/>
        </p:nvSpPr>
        <p:spPr bwMode="auto">
          <a:xfrm>
            <a:off x="7025493" y="2106923"/>
            <a:ext cx="333375" cy="134938"/>
          </a:xfrm>
          <a:prstGeom prst="rect">
            <a:avLst/>
          </a:prstGeom>
          <a:solidFill>
            <a:schemeClr val="bg2"/>
          </a:solidFill>
          <a:ln w="9525">
            <a:solidFill>
              <a:srgbClr val="000000"/>
            </a:solidFill>
            <a:miter lim="800000"/>
            <a:headEnd/>
            <a:tailEnd/>
          </a:ln>
        </p:spPr>
        <p:txBody>
          <a:bodyPr wrap="none" anchor="ctr"/>
          <a:lstStyle/>
          <a:p>
            <a:endParaRPr lang="en-US"/>
          </a:p>
        </p:txBody>
      </p:sp>
      <p:sp>
        <p:nvSpPr>
          <p:cNvPr id="81" name="AutoShape 36">
            <a:extLst>
              <a:ext uri="{FF2B5EF4-FFF2-40B4-BE49-F238E27FC236}">
                <a16:creationId xmlns:a16="http://schemas.microsoft.com/office/drawing/2014/main" id="{4CF04865-DEAE-46B7-836D-F7EA94D0C7BF}"/>
              </a:ext>
            </a:extLst>
          </p:cNvPr>
          <p:cNvSpPr>
            <a:spLocks noChangeArrowheads="1"/>
          </p:cNvSpPr>
          <p:nvPr/>
        </p:nvSpPr>
        <p:spPr bwMode="auto">
          <a:xfrm>
            <a:off x="8070068" y="2038661"/>
            <a:ext cx="417513" cy="203200"/>
          </a:xfrm>
          <a:prstGeom prst="cube">
            <a:avLst>
              <a:gd name="adj" fmla="val 41667"/>
            </a:avLst>
          </a:prstGeom>
          <a:solidFill>
            <a:schemeClr val="bg1">
              <a:lumMod val="85000"/>
            </a:schemeClr>
          </a:solidFill>
          <a:ln w="9525">
            <a:solidFill>
              <a:srgbClr val="000000"/>
            </a:solidFill>
            <a:miter lim="800000"/>
            <a:headEnd/>
            <a:tailEnd/>
          </a:ln>
        </p:spPr>
        <p:txBody>
          <a:bodyPr wrap="none" anchor="ctr"/>
          <a:lstStyle/>
          <a:p>
            <a:endParaRPr lang="en-US"/>
          </a:p>
        </p:txBody>
      </p:sp>
      <p:sp>
        <p:nvSpPr>
          <p:cNvPr id="82" name="AutoShape 65">
            <a:extLst>
              <a:ext uri="{FF2B5EF4-FFF2-40B4-BE49-F238E27FC236}">
                <a16:creationId xmlns:a16="http://schemas.microsoft.com/office/drawing/2014/main" id="{DA96A33D-D723-401B-9B1A-168F0B4F09AE}"/>
              </a:ext>
            </a:extLst>
          </p:cNvPr>
          <p:cNvSpPr>
            <a:spLocks noChangeArrowheads="1"/>
          </p:cNvSpPr>
          <p:nvPr/>
        </p:nvSpPr>
        <p:spPr bwMode="auto">
          <a:xfrm>
            <a:off x="6901668" y="2691123"/>
            <a:ext cx="1670050" cy="381000"/>
          </a:xfrm>
          <a:prstGeom prst="flowChartProcess">
            <a:avLst/>
          </a:prstGeom>
          <a:solidFill>
            <a:srgbClr val="CCFFCC"/>
          </a:solidFill>
          <a:ln w="9525">
            <a:solidFill>
              <a:srgbClr val="000000"/>
            </a:solidFill>
            <a:miter lim="800000"/>
            <a:headEnd/>
            <a:tailEnd/>
          </a:ln>
        </p:spPr>
        <p:txBody>
          <a:bodyPr wrap="none" anchor="ctr"/>
          <a:lstStyle/>
          <a:p>
            <a:pPr algn="ctr"/>
            <a:r>
              <a:rPr lang="en-US" dirty="0">
                <a:solidFill>
                  <a:srgbClr val="000000"/>
                </a:solidFill>
                <a:latin typeface="Calibri" panose="020F0502020204030204" pitchFamily="34" charset="0"/>
                <a:cs typeface="Calibri" panose="020F0502020204030204" pitchFamily="34" charset="0"/>
              </a:rPr>
              <a:t>Load Balancing</a:t>
            </a:r>
          </a:p>
        </p:txBody>
      </p:sp>
      <p:sp>
        <p:nvSpPr>
          <p:cNvPr id="83" name="AutoShape 101">
            <a:extLst>
              <a:ext uri="{FF2B5EF4-FFF2-40B4-BE49-F238E27FC236}">
                <a16:creationId xmlns:a16="http://schemas.microsoft.com/office/drawing/2014/main" id="{8E3EBD5E-8AF4-4BCD-A166-D048192F393A}"/>
              </a:ext>
            </a:extLst>
          </p:cNvPr>
          <p:cNvSpPr>
            <a:spLocks noChangeArrowheads="1"/>
          </p:cNvSpPr>
          <p:nvPr/>
        </p:nvSpPr>
        <p:spPr bwMode="auto">
          <a:xfrm>
            <a:off x="7587468" y="2081523"/>
            <a:ext cx="304800" cy="152400"/>
          </a:xfrm>
          <a:prstGeom prst="triangle">
            <a:avLst>
              <a:gd name="adj" fmla="val 50000"/>
            </a:avLst>
          </a:prstGeom>
          <a:solidFill>
            <a:schemeClr val="bg1">
              <a:lumMod val="85000"/>
            </a:schemeClr>
          </a:solidFill>
          <a:ln w="9525">
            <a:solidFill>
              <a:schemeClr val="tx1"/>
            </a:solidFill>
            <a:miter lim="800000"/>
            <a:headEnd/>
            <a:tailEnd/>
          </a:ln>
        </p:spPr>
        <p:txBody>
          <a:bodyPr wrap="none" anchor="ctr"/>
          <a:lstStyle/>
          <a:p>
            <a:endParaRPr lang="en-US"/>
          </a:p>
        </p:txBody>
      </p:sp>
      <p:sp>
        <p:nvSpPr>
          <p:cNvPr id="84" name="Text Box 16">
            <a:extLst>
              <a:ext uri="{FF2B5EF4-FFF2-40B4-BE49-F238E27FC236}">
                <a16:creationId xmlns:a16="http://schemas.microsoft.com/office/drawing/2014/main" id="{2146C2F8-2B82-4103-AE51-D6517A2E0BC6}"/>
              </a:ext>
            </a:extLst>
          </p:cNvPr>
          <p:cNvSpPr txBox="1">
            <a:spLocks noChangeArrowheads="1"/>
          </p:cNvSpPr>
          <p:nvPr/>
        </p:nvSpPr>
        <p:spPr bwMode="auto">
          <a:xfrm>
            <a:off x="373770" y="3062718"/>
            <a:ext cx="1600200" cy="366712"/>
          </a:xfrm>
          <a:prstGeom prst="rect">
            <a:avLst/>
          </a:prstGeom>
          <a:noFill/>
          <a:ln w="9525">
            <a:noFill/>
            <a:miter lim="800000"/>
            <a:headEnd/>
            <a:tailEnd/>
          </a:ln>
        </p:spPr>
        <p:txBody>
          <a:bodyPr>
            <a:spAutoFit/>
          </a:bodyPr>
          <a:lstStyle/>
          <a:p>
            <a:pPr algn="ctr"/>
            <a:r>
              <a:rPr lang="en-US" dirty="0">
                <a:latin typeface="Calibri" panose="020F0502020204030204" pitchFamily="34" charset="0"/>
                <a:cs typeface="Calibri" panose="020F0502020204030204" pitchFamily="34" charset="0"/>
              </a:rPr>
              <a:t>Solvers</a:t>
            </a:r>
          </a:p>
        </p:txBody>
      </p:sp>
      <p:cxnSp>
        <p:nvCxnSpPr>
          <p:cNvPr id="85" name="AutoShape 7">
            <a:extLst>
              <a:ext uri="{FF2B5EF4-FFF2-40B4-BE49-F238E27FC236}">
                <a16:creationId xmlns:a16="http://schemas.microsoft.com/office/drawing/2014/main" id="{6F99DFE7-7488-437A-A5A9-C0D0BE2D60E5}"/>
              </a:ext>
            </a:extLst>
          </p:cNvPr>
          <p:cNvCxnSpPr>
            <a:cxnSpLocks noChangeShapeType="1"/>
            <a:stCxn id="89" idx="3"/>
            <a:endCxn id="86" idx="1"/>
          </p:cNvCxnSpPr>
          <p:nvPr/>
        </p:nvCxnSpPr>
        <p:spPr bwMode="auto">
          <a:xfrm flipV="1">
            <a:off x="2050170" y="2823909"/>
            <a:ext cx="304800" cy="796021"/>
          </a:xfrm>
          <a:prstGeom prst="bentConnector3">
            <a:avLst>
              <a:gd name="adj1" fmla="val 50000"/>
            </a:avLst>
          </a:prstGeom>
          <a:noFill/>
          <a:ln w="12700">
            <a:solidFill>
              <a:schemeClr val="tx1"/>
            </a:solidFill>
            <a:miter lim="800000"/>
            <a:headEnd type="diamond" w="med" len="med"/>
            <a:tailEnd type="diamond" w="med" len="med"/>
          </a:ln>
        </p:spPr>
      </p:cxnSp>
      <p:sp>
        <p:nvSpPr>
          <p:cNvPr id="86" name="Text Box 8">
            <a:extLst>
              <a:ext uri="{FF2B5EF4-FFF2-40B4-BE49-F238E27FC236}">
                <a16:creationId xmlns:a16="http://schemas.microsoft.com/office/drawing/2014/main" id="{AA9CCEF9-420D-4A3A-9411-F6A444F4CE80}"/>
              </a:ext>
            </a:extLst>
          </p:cNvPr>
          <p:cNvSpPr txBox="1">
            <a:spLocks noChangeArrowheads="1"/>
          </p:cNvSpPr>
          <p:nvPr/>
        </p:nvSpPr>
        <p:spPr bwMode="auto">
          <a:xfrm>
            <a:off x="2354970" y="2500743"/>
            <a:ext cx="1219200" cy="646331"/>
          </a:xfrm>
          <a:prstGeom prst="rect">
            <a:avLst/>
          </a:prstGeom>
          <a:solidFill>
            <a:schemeClr val="bg1"/>
          </a:solidFill>
          <a:ln w="19050">
            <a:solidFill>
              <a:srgbClr val="0000FF"/>
            </a:solidFill>
            <a:miter lim="800000"/>
            <a:headEnd/>
            <a:tailEnd/>
          </a:ln>
        </p:spPr>
        <p:txBody>
          <a:bodyPr>
            <a:spAutoFit/>
          </a:bodyPr>
          <a:lstStyle/>
          <a:p>
            <a:pPr algn="ctr"/>
            <a:r>
              <a:rPr lang="en-US" b="1" dirty="0">
                <a:solidFill>
                  <a:srgbClr val="0000FF"/>
                </a:solidFill>
                <a:latin typeface="Calibri" panose="020F0502020204030204" pitchFamily="34" charset="0"/>
                <a:cs typeface="Calibri" panose="020F0502020204030204" pitchFamily="34" charset="0"/>
              </a:rPr>
              <a:t>Nonlinear Model</a:t>
            </a:r>
          </a:p>
        </p:txBody>
      </p:sp>
      <p:sp>
        <p:nvSpPr>
          <p:cNvPr id="87" name="AutoShape 10">
            <a:extLst>
              <a:ext uri="{FF2B5EF4-FFF2-40B4-BE49-F238E27FC236}">
                <a16:creationId xmlns:a16="http://schemas.microsoft.com/office/drawing/2014/main" id="{1279D100-C100-4089-8F75-55B10D19C2AC}"/>
              </a:ext>
            </a:extLst>
          </p:cNvPr>
          <p:cNvSpPr>
            <a:spLocks noChangeArrowheads="1"/>
          </p:cNvSpPr>
          <p:nvPr/>
        </p:nvSpPr>
        <p:spPr bwMode="auto">
          <a:xfrm>
            <a:off x="373770" y="3429430"/>
            <a:ext cx="1600200" cy="328613"/>
          </a:xfrm>
          <a:prstGeom prst="flowChartProcess">
            <a:avLst/>
          </a:prstGeom>
          <a:solidFill>
            <a:srgbClr val="FFCC99"/>
          </a:solidFill>
          <a:ln w="9525">
            <a:solidFill>
              <a:schemeClr val="tx1"/>
            </a:solidFill>
            <a:miter lim="800000"/>
            <a:headEnd/>
            <a:tailEnd/>
          </a:ln>
        </p:spPr>
        <p:txBody>
          <a:bodyPr wrap="none" anchor="ctr"/>
          <a:lstStyle/>
          <a:p>
            <a:pPr algn="ctr"/>
            <a:r>
              <a:rPr lang="en-US" dirty="0">
                <a:latin typeface="Calibri" panose="020F0502020204030204" pitchFamily="34" charset="0"/>
                <a:cs typeface="Calibri" panose="020F0502020204030204" pitchFamily="34" charset="0"/>
              </a:rPr>
              <a:t>Nonlinear</a:t>
            </a:r>
          </a:p>
        </p:txBody>
      </p:sp>
      <p:sp>
        <p:nvSpPr>
          <p:cNvPr id="88" name="AutoShape 11">
            <a:extLst>
              <a:ext uri="{FF2B5EF4-FFF2-40B4-BE49-F238E27FC236}">
                <a16:creationId xmlns:a16="http://schemas.microsoft.com/office/drawing/2014/main" id="{BABE5CD7-FBCE-4BD5-BEB6-89F5BDCB2065}"/>
              </a:ext>
            </a:extLst>
          </p:cNvPr>
          <p:cNvSpPr>
            <a:spLocks noChangeArrowheads="1"/>
          </p:cNvSpPr>
          <p:nvPr/>
        </p:nvSpPr>
        <p:spPr bwMode="auto">
          <a:xfrm>
            <a:off x="373770" y="3734230"/>
            <a:ext cx="1600200" cy="328613"/>
          </a:xfrm>
          <a:prstGeom prst="flowChartProcess">
            <a:avLst/>
          </a:prstGeom>
          <a:solidFill>
            <a:srgbClr val="FFCC99"/>
          </a:solidFill>
          <a:ln w="9525">
            <a:solidFill>
              <a:schemeClr val="tx1"/>
            </a:solidFill>
            <a:miter lim="800000"/>
            <a:headEnd/>
            <a:tailEnd/>
          </a:ln>
        </p:spPr>
        <p:txBody>
          <a:bodyPr wrap="none" anchor="ctr"/>
          <a:lstStyle/>
          <a:p>
            <a:pPr algn="ctr"/>
            <a:r>
              <a:rPr lang="en-US" dirty="0">
                <a:latin typeface="Calibri" panose="020F0502020204030204" pitchFamily="34" charset="0"/>
                <a:cs typeface="Calibri" panose="020F0502020204030204" pitchFamily="34" charset="0"/>
              </a:rPr>
              <a:t>Transient</a:t>
            </a:r>
          </a:p>
        </p:txBody>
      </p:sp>
      <p:sp>
        <p:nvSpPr>
          <p:cNvPr id="89" name="Rectangle 15">
            <a:extLst>
              <a:ext uri="{FF2B5EF4-FFF2-40B4-BE49-F238E27FC236}">
                <a16:creationId xmlns:a16="http://schemas.microsoft.com/office/drawing/2014/main" id="{4702217B-BFAE-4A0D-B8BF-A10492BD8092}"/>
              </a:ext>
            </a:extLst>
          </p:cNvPr>
          <p:cNvSpPr>
            <a:spLocks noChangeArrowheads="1"/>
          </p:cNvSpPr>
          <p:nvPr/>
        </p:nvSpPr>
        <p:spPr bwMode="auto">
          <a:xfrm>
            <a:off x="297570" y="3048430"/>
            <a:ext cx="1752600" cy="1143000"/>
          </a:xfrm>
          <a:prstGeom prst="rect">
            <a:avLst/>
          </a:prstGeom>
          <a:noFill/>
          <a:ln w="9525">
            <a:solidFill>
              <a:schemeClr val="tx1"/>
            </a:solidFill>
            <a:miter lim="800000"/>
            <a:headEnd/>
            <a:tailEnd/>
          </a:ln>
        </p:spPr>
        <p:txBody>
          <a:bodyPr wrap="none" anchor="ctr"/>
          <a:lstStyle/>
          <a:p>
            <a:endParaRPr lang="en-US"/>
          </a:p>
        </p:txBody>
      </p:sp>
      <p:sp>
        <p:nvSpPr>
          <p:cNvPr id="90" name="TextBox 89">
            <a:extLst>
              <a:ext uri="{FF2B5EF4-FFF2-40B4-BE49-F238E27FC236}">
                <a16:creationId xmlns:a16="http://schemas.microsoft.com/office/drawing/2014/main" id="{CB0486B4-48BC-4EC9-92D1-43964F63D22C}"/>
              </a:ext>
            </a:extLst>
          </p:cNvPr>
          <p:cNvSpPr txBox="1"/>
          <p:nvPr/>
        </p:nvSpPr>
        <p:spPr>
          <a:xfrm>
            <a:off x="1823693" y="2166811"/>
            <a:ext cx="639222" cy="400110"/>
          </a:xfrm>
          <a:prstGeom prst="rect">
            <a:avLst/>
          </a:prstGeom>
          <a:noFill/>
        </p:spPr>
        <p:txBody>
          <a:bodyPr wrap="square" rtlCol="0">
            <a:spAutoFit/>
          </a:bodyPr>
          <a:lstStyle/>
          <a:p>
            <a:pPr algn="ctr"/>
            <a:r>
              <a:rPr lang="en-US" sz="2000" b="1" dirty="0">
                <a:latin typeface="Calibri" panose="020F0502020204030204" pitchFamily="34" charset="0"/>
                <a:cs typeface="Calibri" panose="020F0502020204030204" pitchFamily="34" charset="0"/>
              </a:rPr>
              <a:t>3.</a:t>
            </a:r>
          </a:p>
        </p:txBody>
      </p:sp>
    </p:spTree>
    <p:extLst>
      <p:ext uri="{BB962C8B-B14F-4D97-AF65-F5344CB8AC3E}">
        <p14:creationId xmlns:p14="http://schemas.microsoft.com/office/powerpoint/2010/main" val="2252522116"/>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 name="TextShape 1"/>
          <p:cNvSpPr txBox="1"/>
          <p:nvPr/>
        </p:nvSpPr>
        <p:spPr>
          <a:xfrm>
            <a:off x="254857" y="-142240"/>
            <a:ext cx="7643004" cy="1146027"/>
          </a:xfrm>
          <a:prstGeom prst="rect">
            <a:avLst/>
          </a:prstGeom>
          <a:noFill/>
          <a:ln>
            <a:noFill/>
          </a:ln>
        </p:spPr>
        <p:txBody>
          <a:bodyPr lIns="0" tIns="0" rIns="0" bIns="0" anchor="ctr"/>
          <a:lstStyle/>
          <a:p>
            <a:r>
              <a:rPr lang="en-US" sz="3200" dirty="0">
                <a:latin typeface="Calibri"/>
              </a:rPr>
              <a:t>What is Albany? (under-the-hood)</a:t>
            </a:r>
            <a:endParaRPr sz="3200" dirty="0"/>
          </a:p>
        </p:txBody>
      </p:sp>
      <p:grpSp>
        <p:nvGrpSpPr>
          <p:cNvPr id="67" name="Group 66">
            <a:extLst>
              <a:ext uri="{FF2B5EF4-FFF2-40B4-BE49-F238E27FC236}">
                <a16:creationId xmlns:a16="http://schemas.microsoft.com/office/drawing/2014/main" id="{FC947044-E7B9-4988-AE06-DFC34FCC1CF0}"/>
              </a:ext>
            </a:extLst>
          </p:cNvPr>
          <p:cNvGrpSpPr/>
          <p:nvPr/>
        </p:nvGrpSpPr>
        <p:grpSpPr>
          <a:xfrm>
            <a:off x="289104" y="1295833"/>
            <a:ext cx="9113177" cy="5078001"/>
            <a:chOff x="381000" y="1154132"/>
            <a:chExt cx="9113177" cy="5078001"/>
          </a:xfrm>
        </p:grpSpPr>
        <p:cxnSp>
          <p:nvCxnSpPr>
            <p:cNvPr id="184" name="AutoShape 9">
              <a:extLst>
                <a:ext uri="{FF2B5EF4-FFF2-40B4-BE49-F238E27FC236}">
                  <a16:creationId xmlns:a16="http://schemas.microsoft.com/office/drawing/2014/main" id="{22E801C3-F0AA-498A-8C42-3E68B172B01F}"/>
                </a:ext>
              </a:extLst>
            </p:cNvPr>
            <p:cNvCxnSpPr>
              <a:cxnSpLocks noChangeShapeType="1"/>
            </p:cNvCxnSpPr>
            <p:nvPr/>
          </p:nvCxnSpPr>
          <p:spPr bwMode="auto">
            <a:xfrm rot="10800000" flipV="1">
              <a:off x="4470542" y="4061853"/>
              <a:ext cx="546101" cy="1959"/>
            </a:xfrm>
            <a:prstGeom prst="bentConnector3">
              <a:avLst>
                <a:gd name="adj1" fmla="val 50000"/>
              </a:avLst>
            </a:prstGeom>
            <a:noFill/>
            <a:ln w="12700">
              <a:solidFill>
                <a:schemeClr val="bg1">
                  <a:lumMod val="85000"/>
                </a:schemeClr>
              </a:solidFill>
              <a:miter lim="800000"/>
              <a:headEnd type="diamond" w="med" len="med"/>
              <a:tailEnd type="diamond" w="med" len="med"/>
            </a:ln>
          </p:spPr>
        </p:cxnSp>
        <p:cxnSp>
          <p:nvCxnSpPr>
            <p:cNvPr id="180" name="AutoShape 61">
              <a:extLst>
                <a:ext uri="{FF2B5EF4-FFF2-40B4-BE49-F238E27FC236}">
                  <a16:creationId xmlns:a16="http://schemas.microsoft.com/office/drawing/2014/main" id="{DFEFBC8A-A8FD-4A33-8DCA-160AEA3D7E96}"/>
                </a:ext>
              </a:extLst>
            </p:cNvPr>
            <p:cNvCxnSpPr>
              <a:cxnSpLocks noChangeShapeType="1"/>
            </p:cNvCxnSpPr>
            <p:nvPr/>
          </p:nvCxnSpPr>
          <p:spPr bwMode="auto">
            <a:xfrm rot="16200000" flipH="1">
              <a:off x="3168768" y="4432091"/>
              <a:ext cx="369332" cy="1"/>
            </a:xfrm>
            <a:prstGeom prst="bentConnector3">
              <a:avLst>
                <a:gd name="adj1" fmla="val 50000"/>
              </a:avLst>
            </a:prstGeom>
            <a:noFill/>
            <a:ln w="12700">
              <a:solidFill>
                <a:schemeClr val="bg1">
                  <a:lumMod val="85000"/>
                </a:schemeClr>
              </a:solidFill>
              <a:miter lim="800000"/>
              <a:headEnd type="diamond" w="med" len="med"/>
              <a:tailEnd type="diamond" w="med" len="med"/>
            </a:ln>
          </p:spPr>
        </p:cxnSp>
        <p:sp>
          <p:nvSpPr>
            <p:cNvPr id="68" name="AutoShape 30">
              <a:extLst>
                <a:ext uri="{FF2B5EF4-FFF2-40B4-BE49-F238E27FC236}">
                  <a16:creationId xmlns:a16="http://schemas.microsoft.com/office/drawing/2014/main" id="{1EC16173-3D09-4D90-A674-000EEE80FC28}"/>
                </a:ext>
              </a:extLst>
            </p:cNvPr>
            <p:cNvSpPr>
              <a:spLocks noChangeArrowheads="1"/>
            </p:cNvSpPr>
            <p:nvPr/>
          </p:nvSpPr>
          <p:spPr bwMode="auto">
            <a:xfrm>
              <a:off x="5176659" y="4502853"/>
              <a:ext cx="1957956" cy="1725612"/>
            </a:xfrm>
            <a:prstGeom prst="flowChartProcess">
              <a:avLst/>
            </a:prstGeom>
            <a:noFill/>
            <a:ln w="9525">
              <a:solidFill>
                <a:schemeClr val="tx1"/>
              </a:solidFill>
              <a:miter lim="800000"/>
              <a:headEnd/>
              <a:tailEnd/>
            </a:ln>
          </p:spPr>
          <p:txBody>
            <a:bodyPr wrap="none" anchor="ctr"/>
            <a:lstStyle/>
            <a:p>
              <a:pPr algn="ctr"/>
              <a:endParaRPr lang="en-US" b="1" dirty="0">
                <a:latin typeface="Calibri" panose="020F0502020204030204" pitchFamily="34" charset="0"/>
                <a:cs typeface="Calibri" panose="020F0502020204030204" pitchFamily="34" charset="0"/>
              </a:endParaRPr>
            </a:p>
            <a:p>
              <a:pPr algn="ctr"/>
              <a:r>
                <a:rPr lang="en-US" b="1" dirty="0">
                  <a:latin typeface="Calibri" panose="020F0502020204030204" pitchFamily="34" charset="0"/>
                  <a:cs typeface="Calibri" panose="020F0502020204030204" pitchFamily="34" charset="0"/>
                </a:rPr>
                <a:t>FEM Assembly</a:t>
              </a:r>
            </a:p>
            <a:p>
              <a:pPr algn="ctr"/>
              <a:endParaRPr lang="en-US" sz="1200" b="1" dirty="0">
                <a:latin typeface="Calibri" panose="020F0502020204030204" pitchFamily="34" charset="0"/>
                <a:cs typeface="Calibri" panose="020F0502020204030204" pitchFamily="34" charset="0"/>
              </a:endParaRPr>
            </a:p>
            <a:p>
              <a:pPr algn="ctr"/>
              <a:endParaRPr lang="en-US" b="1" dirty="0">
                <a:latin typeface="Calibri" panose="020F0502020204030204" pitchFamily="34" charset="0"/>
                <a:cs typeface="Calibri" panose="020F0502020204030204" pitchFamily="34" charset="0"/>
              </a:endParaRPr>
            </a:p>
            <a:p>
              <a:pPr algn="ctr"/>
              <a:endParaRPr lang="en-US" b="1" dirty="0">
                <a:latin typeface="Calibri" panose="020F0502020204030204" pitchFamily="34" charset="0"/>
                <a:cs typeface="Calibri" panose="020F0502020204030204" pitchFamily="34" charset="0"/>
              </a:endParaRPr>
            </a:p>
            <a:p>
              <a:pPr algn="ctr"/>
              <a:endParaRPr lang="en-US" b="1" dirty="0">
                <a:latin typeface="Calibri" panose="020F0502020204030204" pitchFamily="34" charset="0"/>
                <a:cs typeface="Calibri" panose="020F0502020204030204" pitchFamily="34" charset="0"/>
              </a:endParaRPr>
            </a:p>
            <a:p>
              <a:pPr algn="ctr"/>
              <a:endParaRPr lang="en-US" b="1" dirty="0">
                <a:latin typeface="Calibri" panose="020F0502020204030204" pitchFamily="34" charset="0"/>
                <a:cs typeface="Calibri" panose="020F0502020204030204" pitchFamily="34" charset="0"/>
              </a:endParaRPr>
            </a:p>
            <a:p>
              <a:pPr algn="ctr"/>
              <a:endParaRPr lang="en-US" b="1" dirty="0">
                <a:latin typeface="Calibri" panose="020F0502020204030204" pitchFamily="34" charset="0"/>
                <a:cs typeface="Calibri" panose="020F0502020204030204" pitchFamily="34" charset="0"/>
              </a:endParaRPr>
            </a:p>
          </p:txBody>
        </p:sp>
        <p:sp>
          <p:nvSpPr>
            <p:cNvPr id="69" name="Rectangle: Rounded Corners 68">
              <a:extLst>
                <a:ext uri="{FF2B5EF4-FFF2-40B4-BE49-F238E27FC236}">
                  <a16:creationId xmlns:a16="http://schemas.microsoft.com/office/drawing/2014/main" id="{64478C22-912B-44FA-88E6-0DC4BA63A271}"/>
                </a:ext>
              </a:extLst>
            </p:cNvPr>
            <p:cNvSpPr/>
            <p:nvPr/>
          </p:nvSpPr>
          <p:spPr>
            <a:xfrm>
              <a:off x="7707800" y="5484644"/>
              <a:ext cx="871977" cy="638177"/>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70" name="Rectangle: Rounded Corners 69">
              <a:extLst>
                <a:ext uri="{FF2B5EF4-FFF2-40B4-BE49-F238E27FC236}">
                  <a16:creationId xmlns:a16="http://schemas.microsoft.com/office/drawing/2014/main" id="{2B942538-6E14-41AF-9324-BECA5ACE40EE}"/>
                </a:ext>
              </a:extLst>
            </p:cNvPr>
            <p:cNvSpPr/>
            <p:nvPr/>
          </p:nvSpPr>
          <p:spPr>
            <a:xfrm>
              <a:off x="3568700" y="3019200"/>
              <a:ext cx="1841500" cy="587033"/>
            </a:xfrm>
            <a:prstGeom prst="roundRect">
              <a:avLst/>
            </a:prstGeom>
            <a:solidFill>
              <a:schemeClr val="bg1"/>
            </a:solidFill>
            <a:ln>
              <a:solidFill>
                <a:schemeClr val="bg1">
                  <a:lumMod val="85000"/>
                </a:schemeClr>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71" name="Rectangle: Rounded Corners 70">
              <a:extLst>
                <a:ext uri="{FF2B5EF4-FFF2-40B4-BE49-F238E27FC236}">
                  <a16:creationId xmlns:a16="http://schemas.microsoft.com/office/drawing/2014/main" id="{5D7AE335-F829-4E64-85D3-AE915AE679CF}"/>
                </a:ext>
              </a:extLst>
            </p:cNvPr>
            <p:cNvSpPr/>
            <p:nvPr/>
          </p:nvSpPr>
          <p:spPr>
            <a:xfrm>
              <a:off x="2552700" y="1230332"/>
              <a:ext cx="1676400" cy="864843"/>
            </a:xfrm>
            <a:prstGeom prst="roundRect">
              <a:avLst/>
            </a:prstGeom>
            <a:solidFill>
              <a:schemeClr val="bg1"/>
            </a:solidFill>
            <a:ln>
              <a:solidFill>
                <a:schemeClr val="bg1">
                  <a:lumMod val="85000"/>
                </a:schemeClr>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72" name="Rectangle 26">
              <a:extLst>
                <a:ext uri="{FF2B5EF4-FFF2-40B4-BE49-F238E27FC236}">
                  <a16:creationId xmlns:a16="http://schemas.microsoft.com/office/drawing/2014/main" id="{AFD096D1-0038-4F02-9FE7-8B0279A65FAF}"/>
                </a:ext>
              </a:extLst>
            </p:cNvPr>
            <p:cNvSpPr>
              <a:spLocks noChangeArrowheads="1"/>
            </p:cNvSpPr>
            <p:nvPr/>
          </p:nvSpPr>
          <p:spPr bwMode="auto">
            <a:xfrm>
              <a:off x="381000" y="4811732"/>
              <a:ext cx="1752600" cy="1143000"/>
            </a:xfrm>
            <a:prstGeom prst="rect">
              <a:avLst/>
            </a:prstGeom>
            <a:no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Linear Solvers</a:t>
              </a:r>
            </a:p>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p:txBody>
        </p:sp>
        <p:sp>
          <p:nvSpPr>
            <p:cNvPr id="73" name="Rectangle 19">
              <a:extLst>
                <a:ext uri="{FF2B5EF4-FFF2-40B4-BE49-F238E27FC236}">
                  <a16:creationId xmlns:a16="http://schemas.microsoft.com/office/drawing/2014/main" id="{016990D9-B1B6-46E6-9D82-E7457DACAD0E}"/>
                </a:ext>
              </a:extLst>
            </p:cNvPr>
            <p:cNvSpPr>
              <a:spLocks noChangeArrowheads="1"/>
            </p:cNvSpPr>
            <p:nvPr/>
          </p:nvSpPr>
          <p:spPr bwMode="auto">
            <a:xfrm>
              <a:off x="457200" y="1154132"/>
              <a:ext cx="1600200" cy="990600"/>
            </a:xfrm>
            <a:prstGeom prst="rect">
              <a:avLst/>
            </a:prstGeom>
            <a:no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Analysis Tools</a:t>
              </a:r>
            </a:p>
            <a:p>
              <a:endParaRPr lang="en-US" dirty="0">
                <a:solidFill>
                  <a:schemeClr val="bg1">
                    <a:lumMod val="85000"/>
                  </a:schemeClr>
                </a:solidFill>
                <a:latin typeface="Calibri" panose="020F0502020204030204" pitchFamily="34" charset="0"/>
                <a:cs typeface="Calibri" panose="020F0502020204030204" pitchFamily="34" charset="0"/>
              </a:endParaRPr>
            </a:p>
            <a:p>
              <a:endParaRPr lang="en-US" sz="1600" dirty="0">
                <a:solidFill>
                  <a:schemeClr val="bg1">
                    <a:lumMod val="85000"/>
                  </a:schemeClr>
                </a:solidFill>
                <a:latin typeface="Calibri" panose="020F0502020204030204" pitchFamily="34" charset="0"/>
                <a:cs typeface="Calibri" panose="020F0502020204030204" pitchFamily="34" charset="0"/>
              </a:endParaRPr>
            </a:p>
            <a:p>
              <a:endParaRPr lang="en-US" sz="1600" dirty="0">
                <a:solidFill>
                  <a:schemeClr val="bg1">
                    <a:lumMod val="85000"/>
                  </a:schemeClr>
                </a:solidFill>
                <a:latin typeface="Calibri" panose="020F0502020204030204" pitchFamily="34" charset="0"/>
                <a:cs typeface="Calibri" panose="020F0502020204030204" pitchFamily="34" charset="0"/>
              </a:endParaRPr>
            </a:p>
          </p:txBody>
        </p:sp>
        <p:sp>
          <p:nvSpPr>
            <p:cNvPr id="74" name="Oval 6">
              <a:extLst>
                <a:ext uri="{FF2B5EF4-FFF2-40B4-BE49-F238E27FC236}">
                  <a16:creationId xmlns:a16="http://schemas.microsoft.com/office/drawing/2014/main" id="{1A736FEA-3B84-42C8-98D0-B046445BF147}"/>
                </a:ext>
              </a:extLst>
            </p:cNvPr>
            <p:cNvSpPr>
              <a:spLocks noChangeArrowheads="1"/>
            </p:cNvSpPr>
            <p:nvPr/>
          </p:nvSpPr>
          <p:spPr bwMode="auto">
            <a:xfrm>
              <a:off x="2514600" y="1230332"/>
              <a:ext cx="1752600" cy="838200"/>
            </a:xfrm>
            <a:prstGeom prst="ellipse">
              <a:avLst/>
            </a:prstGeom>
            <a:noFill/>
            <a:ln w="9525">
              <a:noFill/>
              <a:round/>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Main</a:t>
              </a:r>
            </a:p>
            <a:p>
              <a:pPr algn="ctr"/>
              <a:endParaRPr lang="en-US" sz="2400" dirty="0">
                <a:solidFill>
                  <a:schemeClr val="bg1">
                    <a:lumMod val="85000"/>
                  </a:schemeClr>
                </a:solidFill>
                <a:latin typeface="Calibri" panose="020F0502020204030204" pitchFamily="34" charset="0"/>
                <a:cs typeface="Calibri" panose="020F0502020204030204" pitchFamily="34" charset="0"/>
              </a:endParaRPr>
            </a:p>
          </p:txBody>
        </p:sp>
        <p:sp>
          <p:nvSpPr>
            <p:cNvPr id="75" name="Text Box 16">
              <a:extLst>
                <a:ext uri="{FF2B5EF4-FFF2-40B4-BE49-F238E27FC236}">
                  <a16:creationId xmlns:a16="http://schemas.microsoft.com/office/drawing/2014/main" id="{866A061B-DC94-451C-AD7F-BFE567263BCC}"/>
                </a:ext>
              </a:extLst>
            </p:cNvPr>
            <p:cNvSpPr txBox="1">
              <a:spLocks noChangeArrowheads="1"/>
            </p:cNvSpPr>
            <p:nvPr/>
          </p:nvSpPr>
          <p:spPr bwMode="auto">
            <a:xfrm>
              <a:off x="457200" y="2921020"/>
              <a:ext cx="1600200" cy="366712"/>
            </a:xfrm>
            <a:prstGeom prst="rect">
              <a:avLst/>
            </a:prstGeom>
            <a:noFill/>
            <a:ln w="9525">
              <a:noFill/>
              <a:miter lim="800000"/>
              <a:headEnd/>
              <a:tailEnd/>
            </a:ln>
          </p:spPr>
          <p:txBody>
            <a:bodyPr>
              <a:spAutoFit/>
            </a:bodyPr>
            <a:lstStyle/>
            <a:p>
              <a:pPr algn="ctr"/>
              <a:r>
                <a:rPr lang="en-US" dirty="0">
                  <a:solidFill>
                    <a:schemeClr val="bg1">
                      <a:lumMod val="85000"/>
                    </a:schemeClr>
                  </a:solidFill>
                  <a:latin typeface="Calibri" panose="020F0502020204030204" pitchFamily="34" charset="0"/>
                  <a:cs typeface="Calibri" panose="020F0502020204030204" pitchFamily="34" charset="0"/>
                </a:rPr>
                <a:t>Solvers</a:t>
              </a:r>
            </a:p>
          </p:txBody>
        </p:sp>
        <p:sp>
          <p:nvSpPr>
            <p:cNvPr id="140" name="AutoShape 2">
              <a:extLst>
                <a:ext uri="{FF2B5EF4-FFF2-40B4-BE49-F238E27FC236}">
                  <a16:creationId xmlns:a16="http://schemas.microsoft.com/office/drawing/2014/main" id="{EB51C99C-FD4A-4927-AAD2-8A23AD8FEF87}"/>
                </a:ext>
              </a:extLst>
            </p:cNvPr>
            <p:cNvSpPr>
              <a:spLocks noChangeArrowheads="1"/>
            </p:cNvSpPr>
            <p:nvPr/>
          </p:nvSpPr>
          <p:spPr bwMode="auto">
            <a:xfrm>
              <a:off x="5279739" y="4955771"/>
              <a:ext cx="1752600" cy="381000"/>
            </a:xfrm>
            <a:prstGeom prst="flowChartProcess">
              <a:avLst/>
            </a:prstGeom>
            <a:solidFill>
              <a:srgbClr val="CCFFCC"/>
            </a:solidFill>
            <a:ln w="9525">
              <a:solidFill>
                <a:schemeClr val="tx1"/>
              </a:solidFill>
              <a:miter lim="800000"/>
              <a:headEnd/>
              <a:tailEnd/>
            </a:ln>
          </p:spPr>
          <p:txBody>
            <a:bodyPr wrap="none" anchor="ctr"/>
            <a:lstStyle/>
            <a:p>
              <a:pPr algn="ctr"/>
              <a:r>
                <a:rPr lang="en-US" dirty="0">
                  <a:latin typeface="Calibri" panose="020F0502020204030204" pitchFamily="34" charset="0"/>
                  <a:cs typeface="Calibri" panose="020F0502020204030204" pitchFamily="34" charset="0"/>
                </a:rPr>
                <a:t>Field Manager</a:t>
              </a:r>
            </a:p>
          </p:txBody>
        </p:sp>
        <p:sp>
          <p:nvSpPr>
            <p:cNvPr id="141" name="AutoShape 4">
              <a:extLst>
                <a:ext uri="{FF2B5EF4-FFF2-40B4-BE49-F238E27FC236}">
                  <a16:creationId xmlns:a16="http://schemas.microsoft.com/office/drawing/2014/main" id="{E61B01FF-B35B-42F8-9879-1DDB1B41FEF1}"/>
                </a:ext>
              </a:extLst>
            </p:cNvPr>
            <p:cNvSpPr>
              <a:spLocks noChangeArrowheads="1"/>
            </p:cNvSpPr>
            <p:nvPr/>
          </p:nvSpPr>
          <p:spPr bwMode="auto">
            <a:xfrm>
              <a:off x="5279739" y="5336657"/>
              <a:ext cx="1752600" cy="381000"/>
            </a:xfrm>
            <a:prstGeom prst="flowChartProcess">
              <a:avLst/>
            </a:prstGeom>
            <a:solidFill>
              <a:srgbClr val="CCFFCC"/>
            </a:solidFill>
            <a:ln w="9525">
              <a:solidFill>
                <a:schemeClr val="tx1"/>
              </a:solidFill>
              <a:miter lim="800000"/>
              <a:headEnd/>
              <a:tailEnd/>
            </a:ln>
          </p:spPr>
          <p:txBody>
            <a:bodyPr wrap="none" anchor="ctr"/>
            <a:lstStyle/>
            <a:p>
              <a:pPr algn="ctr"/>
              <a:r>
                <a:rPr lang="en-US" b="1" dirty="0">
                  <a:latin typeface="Calibri" panose="020F0502020204030204" pitchFamily="34" charset="0"/>
                  <a:cs typeface="Calibri" panose="020F0502020204030204" pitchFamily="34" charset="0"/>
                </a:rPr>
                <a:t>Derivatives</a:t>
              </a:r>
            </a:p>
          </p:txBody>
        </p:sp>
        <p:sp>
          <p:nvSpPr>
            <p:cNvPr id="142" name="Oval 6">
              <a:extLst>
                <a:ext uri="{FF2B5EF4-FFF2-40B4-BE49-F238E27FC236}">
                  <a16:creationId xmlns:a16="http://schemas.microsoft.com/office/drawing/2014/main" id="{77156735-8700-4DCF-AF76-149EA1A5B72A}"/>
                </a:ext>
              </a:extLst>
            </p:cNvPr>
            <p:cNvSpPr>
              <a:spLocks noChangeArrowheads="1"/>
            </p:cNvSpPr>
            <p:nvPr/>
          </p:nvSpPr>
          <p:spPr bwMode="auto">
            <a:xfrm>
              <a:off x="3657600" y="2830532"/>
              <a:ext cx="1676400" cy="914400"/>
            </a:xfrm>
            <a:prstGeom prst="ellipse">
              <a:avLst/>
            </a:prstGeom>
            <a:noFill/>
            <a:ln w="9525">
              <a:noFill/>
              <a:round/>
              <a:headEnd/>
              <a:tailEnd/>
            </a:ln>
          </p:spPr>
          <p:txBody>
            <a:bodyPr wrap="none" tIns="91440" bIns="0" anchor="ctr"/>
            <a:lstStyle/>
            <a:p>
              <a:pPr algn="ctr"/>
              <a:r>
                <a:rPr lang="en-US" dirty="0">
                  <a:solidFill>
                    <a:schemeClr val="bg1">
                      <a:lumMod val="85000"/>
                    </a:schemeClr>
                  </a:solidFill>
                  <a:latin typeface="Calibri" panose="020F0502020204030204" pitchFamily="34" charset="0"/>
                  <a:cs typeface="Calibri" panose="020F0502020204030204" pitchFamily="34" charset="0"/>
                </a:rPr>
                <a:t>Albany Glue Code</a:t>
              </a:r>
            </a:p>
          </p:txBody>
        </p:sp>
        <p:cxnSp>
          <p:nvCxnSpPr>
            <p:cNvPr id="143" name="AutoShape 7">
              <a:extLst>
                <a:ext uri="{FF2B5EF4-FFF2-40B4-BE49-F238E27FC236}">
                  <a16:creationId xmlns:a16="http://schemas.microsoft.com/office/drawing/2014/main" id="{DC65849E-EA55-493B-BC59-76A928AECEF3}"/>
                </a:ext>
              </a:extLst>
            </p:cNvPr>
            <p:cNvCxnSpPr>
              <a:cxnSpLocks noChangeShapeType="1"/>
              <a:stCxn id="147" idx="3"/>
              <a:endCxn id="144" idx="1"/>
            </p:cNvCxnSpPr>
            <p:nvPr/>
          </p:nvCxnSpPr>
          <p:spPr bwMode="auto">
            <a:xfrm flipV="1">
              <a:off x="2133600" y="2682211"/>
              <a:ext cx="304800" cy="796021"/>
            </a:xfrm>
            <a:prstGeom prst="bentConnector3">
              <a:avLst>
                <a:gd name="adj1" fmla="val 50000"/>
              </a:avLst>
            </a:prstGeom>
            <a:noFill/>
            <a:ln w="12700">
              <a:solidFill>
                <a:schemeClr val="bg1">
                  <a:lumMod val="85000"/>
                </a:schemeClr>
              </a:solidFill>
              <a:miter lim="800000"/>
              <a:headEnd type="diamond" w="med" len="med"/>
              <a:tailEnd type="diamond" w="med" len="med"/>
            </a:ln>
          </p:spPr>
        </p:cxnSp>
        <p:sp>
          <p:nvSpPr>
            <p:cNvPr id="144" name="Text Box 8">
              <a:extLst>
                <a:ext uri="{FF2B5EF4-FFF2-40B4-BE49-F238E27FC236}">
                  <a16:creationId xmlns:a16="http://schemas.microsoft.com/office/drawing/2014/main" id="{CDB14062-AF51-44D8-B211-6863F0A540E1}"/>
                </a:ext>
              </a:extLst>
            </p:cNvPr>
            <p:cNvSpPr txBox="1">
              <a:spLocks noChangeArrowheads="1"/>
            </p:cNvSpPr>
            <p:nvPr/>
          </p:nvSpPr>
          <p:spPr bwMode="auto">
            <a:xfrm>
              <a:off x="2438400" y="2359045"/>
              <a:ext cx="1219200" cy="646331"/>
            </a:xfrm>
            <a:prstGeom prst="rect">
              <a:avLst/>
            </a:prstGeom>
            <a:solidFill>
              <a:schemeClr val="bg1"/>
            </a:solidFill>
            <a:ln w="19050">
              <a:solidFill>
                <a:schemeClr val="bg1">
                  <a:lumMod val="85000"/>
                </a:schemeClr>
              </a:solidFill>
              <a:miter lim="800000"/>
              <a:headEnd/>
              <a:tailEnd/>
            </a:ln>
          </p:spPr>
          <p:txBody>
            <a:bodyPr>
              <a:spAutoFit/>
            </a:bodyPr>
            <a:lstStyle/>
            <a:p>
              <a:pPr algn="ctr"/>
              <a:r>
                <a:rPr lang="en-US" dirty="0">
                  <a:solidFill>
                    <a:schemeClr val="bg1">
                      <a:lumMod val="85000"/>
                    </a:schemeClr>
                  </a:solidFill>
                  <a:latin typeface="Calibri" panose="020F0502020204030204" pitchFamily="34" charset="0"/>
                  <a:cs typeface="Calibri" panose="020F0502020204030204" pitchFamily="34" charset="0"/>
                </a:rPr>
                <a:t>Nonlinear Model</a:t>
              </a:r>
            </a:p>
          </p:txBody>
        </p:sp>
        <p:sp>
          <p:nvSpPr>
            <p:cNvPr id="145" name="AutoShape 10">
              <a:extLst>
                <a:ext uri="{FF2B5EF4-FFF2-40B4-BE49-F238E27FC236}">
                  <a16:creationId xmlns:a16="http://schemas.microsoft.com/office/drawing/2014/main" id="{40E2FAD7-0FC3-44DA-BB55-48776A11ADAC}"/>
                </a:ext>
              </a:extLst>
            </p:cNvPr>
            <p:cNvSpPr>
              <a:spLocks noChangeArrowheads="1"/>
            </p:cNvSpPr>
            <p:nvPr/>
          </p:nvSpPr>
          <p:spPr bwMode="auto">
            <a:xfrm>
              <a:off x="457200" y="3287732"/>
              <a:ext cx="1600200" cy="328613"/>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Nonlinear</a:t>
              </a:r>
            </a:p>
          </p:txBody>
        </p:sp>
        <p:sp>
          <p:nvSpPr>
            <p:cNvPr id="146" name="AutoShape 11">
              <a:extLst>
                <a:ext uri="{FF2B5EF4-FFF2-40B4-BE49-F238E27FC236}">
                  <a16:creationId xmlns:a16="http://schemas.microsoft.com/office/drawing/2014/main" id="{72398298-9FA7-4A1C-B18B-6DE995E26987}"/>
                </a:ext>
              </a:extLst>
            </p:cNvPr>
            <p:cNvSpPr>
              <a:spLocks noChangeArrowheads="1"/>
            </p:cNvSpPr>
            <p:nvPr/>
          </p:nvSpPr>
          <p:spPr bwMode="auto">
            <a:xfrm>
              <a:off x="457200" y="3592532"/>
              <a:ext cx="1600200" cy="328613"/>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Transient</a:t>
              </a:r>
            </a:p>
          </p:txBody>
        </p:sp>
        <p:sp>
          <p:nvSpPr>
            <p:cNvPr id="147" name="Rectangle 15">
              <a:extLst>
                <a:ext uri="{FF2B5EF4-FFF2-40B4-BE49-F238E27FC236}">
                  <a16:creationId xmlns:a16="http://schemas.microsoft.com/office/drawing/2014/main" id="{7778592D-8EB3-4FE3-B7E7-7E17FA4F1A27}"/>
                </a:ext>
              </a:extLst>
            </p:cNvPr>
            <p:cNvSpPr>
              <a:spLocks noChangeArrowheads="1"/>
            </p:cNvSpPr>
            <p:nvPr/>
          </p:nvSpPr>
          <p:spPr bwMode="auto">
            <a:xfrm>
              <a:off x="381000" y="2906732"/>
              <a:ext cx="1752600" cy="1143000"/>
            </a:xfrm>
            <a:prstGeom prst="rect">
              <a:avLst/>
            </a:prstGeom>
            <a:noFill/>
            <a:ln w="9525">
              <a:solidFill>
                <a:schemeClr val="bg1">
                  <a:lumMod val="85000"/>
                </a:schemeClr>
              </a:solidFill>
              <a:miter lim="800000"/>
              <a:headEnd/>
              <a:tailEnd/>
            </a:ln>
          </p:spPr>
          <p:txBody>
            <a:bodyPr wrap="none" anchor="ctr"/>
            <a:lstStyle/>
            <a:p>
              <a:endParaRPr lang="en-US"/>
            </a:p>
          </p:txBody>
        </p:sp>
        <p:sp>
          <p:nvSpPr>
            <p:cNvPr id="148" name="AutoShape 17">
              <a:extLst>
                <a:ext uri="{FF2B5EF4-FFF2-40B4-BE49-F238E27FC236}">
                  <a16:creationId xmlns:a16="http://schemas.microsoft.com/office/drawing/2014/main" id="{C9370515-984F-427F-99B2-29BC9A20EBD4}"/>
                </a:ext>
              </a:extLst>
            </p:cNvPr>
            <p:cNvSpPr>
              <a:spLocks noChangeArrowheads="1"/>
            </p:cNvSpPr>
            <p:nvPr/>
          </p:nvSpPr>
          <p:spPr bwMode="auto">
            <a:xfrm>
              <a:off x="533400" y="1458932"/>
              <a:ext cx="1447800" cy="3048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Optimization</a:t>
              </a:r>
            </a:p>
          </p:txBody>
        </p:sp>
        <p:sp>
          <p:nvSpPr>
            <p:cNvPr id="149" name="AutoShape 18">
              <a:extLst>
                <a:ext uri="{FF2B5EF4-FFF2-40B4-BE49-F238E27FC236}">
                  <a16:creationId xmlns:a16="http://schemas.microsoft.com/office/drawing/2014/main" id="{FAD42FA3-8910-4E22-97F6-D33972783931}"/>
                </a:ext>
              </a:extLst>
            </p:cNvPr>
            <p:cNvSpPr>
              <a:spLocks noChangeArrowheads="1"/>
            </p:cNvSpPr>
            <p:nvPr/>
          </p:nvSpPr>
          <p:spPr bwMode="auto">
            <a:xfrm>
              <a:off x="533400" y="1763732"/>
              <a:ext cx="1447800" cy="3048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UQ</a:t>
              </a:r>
            </a:p>
          </p:txBody>
        </p:sp>
        <p:cxnSp>
          <p:nvCxnSpPr>
            <p:cNvPr id="150" name="AutoShape 21">
              <a:extLst>
                <a:ext uri="{FF2B5EF4-FFF2-40B4-BE49-F238E27FC236}">
                  <a16:creationId xmlns:a16="http://schemas.microsoft.com/office/drawing/2014/main" id="{7D6EB123-F3C5-4660-B130-5B33F61BBD9F}"/>
                </a:ext>
              </a:extLst>
            </p:cNvPr>
            <p:cNvCxnSpPr>
              <a:cxnSpLocks noChangeShapeType="1"/>
              <a:stCxn id="147" idx="0"/>
              <a:endCxn id="166" idx="2"/>
            </p:cNvCxnSpPr>
            <p:nvPr/>
          </p:nvCxnSpPr>
          <p:spPr bwMode="auto">
            <a:xfrm flipV="1">
              <a:off x="1257300" y="2768064"/>
              <a:ext cx="0" cy="138668"/>
            </a:xfrm>
            <a:prstGeom prst="straightConnector1">
              <a:avLst/>
            </a:prstGeom>
            <a:noFill/>
            <a:ln w="12700">
              <a:solidFill>
                <a:schemeClr val="bg1">
                  <a:lumMod val="85000"/>
                </a:schemeClr>
              </a:solidFill>
              <a:round/>
              <a:headEnd type="diamond" w="med" len="med"/>
              <a:tailEnd type="diamond" w="med" len="med"/>
            </a:ln>
          </p:spPr>
        </p:cxnSp>
        <p:cxnSp>
          <p:nvCxnSpPr>
            <p:cNvPr id="151" name="AutoShape 22">
              <a:extLst>
                <a:ext uri="{FF2B5EF4-FFF2-40B4-BE49-F238E27FC236}">
                  <a16:creationId xmlns:a16="http://schemas.microsoft.com/office/drawing/2014/main" id="{4E5F27CA-F382-496B-8E56-10EC68039C63}"/>
                </a:ext>
              </a:extLst>
            </p:cNvPr>
            <p:cNvCxnSpPr>
              <a:cxnSpLocks noChangeShapeType="1"/>
              <a:stCxn id="72" idx="0"/>
              <a:endCxn id="168" idx="2"/>
            </p:cNvCxnSpPr>
            <p:nvPr/>
          </p:nvCxnSpPr>
          <p:spPr bwMode="auto">
            <a:xfrm flipV="1">
              <a:off x="1257300" y="4610731"/>
              <a:ext cx="0" cy="201001"/>
            </a:xfrm>
            <a:prstGeom prst="straightConnector1">
              <a:avLst/>
            </a:prstGeom>
            <a:noFill/>
            <a:ln w="12700">
              <a:solidFill>
                <a:schemeClr val="bg1">
                  <a:lumMod val="85000"/>
                </a:schemeClr>
              </a:solidFill>
              <a:round/>
              <a:headEnd type="diamond" w="med" len="med"/>
              <a:tailEnd type="diamond" w="med" len="med"/>
            </a:ln>
          </p:spPr>
        </p:cxnSp>
        <p:sp>
          <p:nvSpPr>
            <p:cNvPr id="152" name="AutoShape 23">
              <a:extLst>
                <a:ext uri="{FF2B5EF4-FFF2-40B4-BE49-F238E27FC236}">
                  <a16:creationId xmlns:a16="http://schemas.microsoft.com/office/drawing/2014/main" id="{BFBF78F1-CCA8-4436-9175-B19D5108560A}"/>
                </a:ext>
              </a:extLst>
            </p:cNvPr>
            <p:cNvSpPr>
              <a:spLocks noChangeArrowheads="1"/>
            </p:cNvSpPr>
            <p:nvPr/>
          </p:nvSpPr>
          <p:spPr bwMode="auto">
            <a:xfrm>
              <a:off x="533400" y="5192732"/>
              <a:ext cx="1447800" cy="3048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Iterative</a:t>
              </a:r>
            </a:p>
          </p:txBody>
        </p:sp>
        <p:sp>
          <p:nvSpPr>
            <p:cNvPr id="153" name="AutoShape 29">
              <a:extLst>
                <a:ext uri="{FF2B5EF4-FFF2-40B4-BE49-F238E27FC236}">
                  <a16:creationId xmlns:a16="http://schemas.microsoft.com/office/drawing/2014/main" id="{FA556B35-6CC5-4F10-9AF5-087DC0106EE5}"/>
                </a:ext>
              </a:extLst>
            </p:cNvPr>
            <p:cNvSpPr>
              <a:spLocks noChangeArrowheads="1"/>
            </p:cNvSpPr>
            <p:nvPr/>
          </p:nvSpPr>
          <p:spPr bwMode="auto">
            <a:xfrm>
              <a:off x="533400" y="5502612"/>
              <a:ext cx="1447800" cy="3048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Direct</a:t>
              </a:r>
            </a:p>
          </p:txBody>
        </p:sp>
        <p:sp>
          <p:nvSpPr>
            <p:cNvPr id="154" name="AutoShape 30">
              <a:extLst>
                <a:ext uri="{FF2B5EF4-FFF2-40B4-BE49-F238E27FC236}">
                  <a16:creationId xmlns:a16="http://schemas.microsoft.com/office/drawing/2014/main" id="{884756DA-4756-405D-8BF8-F28ECC92397B}"/>
                </a:ext>
              </a:extLst>
            </p:cNvPr>
            <p:cNvSpPr>
              <a:spLocks noChangeArrowheads="1"/>
            </p:cNvSpPr>
            <p:nvPr/>
          </p:nvSpPr>
          <p:spPr bwMode="auto">
            <a:xfrm>
              <a:off x="6908800" y="1179532"/>
              <a:ext cx="1828800" cy="1905000"/>
            </a:xfrm>
            <a:prstGeom prst="flowChartProcess">
              <a:avLst/>
            </a:prstGeom>
            <a:no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Mesh Tools</a:t>
              </a:r>
            </a:p>
            <a:p>
              <a:pPr algn="ctr"/>
              <a:endParaRPr lang="en-US" sz="1200"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p:txBody>
        </p:sp>
        <p:sp>
          <p:nvSpPr>
            <p:cNvPr id="155" name="AutoShape 31">
              <a:extLst>
                <a:ext uri="{FF2B5EF4-FFF2-40B4-BE49-F238E27FC236}">
                  <a16:creationId xmlns:a16="http://schemas.microsoft.com/office/drawing/2014/main" id="{2CE90CBB-585F-4305-AA32-B0E506B8498B}"/>
                </a:ext>
              </a:extLst>
            </p:cNvPr>
            <p:cNvSpPr>
              <a:spLocks noChangeArrowheads="1"/>
            </p:cNvSpPr>
            <p:nvPr/>
          </p:nvSpPr>
          <p:spPr bwMode="auto">
            <a:xfrm>
              <a:off x="6985000" y="2170132"/>
              <a:ext cx="1670050" cy="3810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Mesh I/O</a:t>
              </a:r>
            </a:p>
          </p:txBody>
        </p:sp>
        <p:sp>
          <p:nvSpPr>
            <p:cNvPr id="156" name="AutoShape 33">
              <a:extLst>
                <a:ext uri="{FF2B5EF4-FFF2-40B4-BE49-F238E27FC236}">
                  <a16:creationId xmlns:a16="http://schemas.microsoft.com/office/drawing/2014/main" id="{DBA6DAE5-2604-4629-981D-3238A67F4248}"/>
                </a:ext>
              </a:extLst>
            </p:cNvPr>
            <p:cNvSpPr>
              <a:spLocks noChangeArrowheads="1"/>
            </p:cNvSpPr>
            <p:nvPr/>
          </p:nvSpPr>
          <p:spPr bwMode="auto">
            <a:xfrm>
              <a:off x="6985000" y="1560532"/>
              <a:ext cx="1670050" cy="6096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Mesh Database</a:t>
              </a:r>
            </a:p>
            <a:p>
              <a:pPr algn="ctr"/>
              <a:endParaRPr lang="en-US" dirty="0">
                <a:solidFill>
                  <a:schemeClr val="bg1">
                    <a:lumMod val="85000"/>
                  </a:schemeClr>
                </a:solidFill>
                <a:latin typeface="Calibri" panose="020F0502020204030204" pitchFamily="34" charset="0"/>
                <a:cs typeface="Calibri" panose="020F0502020204030204" pitchFamily="34" charset="0"/>
              </a:endParaRPr>
            </a:p>
          </p:txBody>
        </p:sp>
        <p:sp>
          <p:nvSpPr>
            <p:cNvPr id="157" name="Rectangle 35">
              <a:extLst>
                <a:ext uri="{FF2B5EF4-FFF2-40B4-BE49-F238E27FC236}">
                  <a16:creationId xmlns:a16="http://schemas.microsoft.com/office/drawing/2014/main" id="{0B22F0A9-4C0F-4AF1-8096-E81739DABE4C}"/>
                </a:ext>
              </a:extLst>
            </p:cNvPr>
            <p:cNvSpPr>
              <a:spLocks noChangeArrowheads="1"/>
            </p:cNvSpPr>
            <p:nvPr/>
          </p:nvSpPr>
          <p:spPr bwMode="auto">
            <a:xfrm>
              <a:off x="7108825" y="1966932"/>
              <a:ext cx="333375" cy="134938"/>
            </a:xfrm>
            <a:prstGeom prst="rect">
              <a:avLst/>
            </a:prstGeom>
            <a:solidFill>
              <a:schemeClr val="bg1"/>
            </a:solidFill>
            <a:ln w="9525">
              <a:solidFill>
                <a:schemeClr val="bg1">
                  <a:lumMod val="85000"/>
                </a:schemeClr>
              </a:solidFill>
              <a:miter lim="800000"/>
              <a:headEnd/>
              <a:tailEnd/>
            </a:ln>
          </p:spPr>
          <p:txBody>
            <a:bodyPr wrap="none" anchor="ctr"/>
            <a:lstStyle/>
            <a:p>
              <a:endParaRPr lang="en-US"/>
            </a:p>
          </p:txBody>
        </p:sp>
        <p:sp>
          <p:nvSpPr>
            <p:cNvPr id="158" name="AutoShape 36">
              <a:extLst>
                <a:ext uri="{FF2B5EF4-FFF2-40B4-BE49-F238E27FC236}">
                  <a16:creationId xmlns:a16="http://schemas.microsoft.com/office/drawing/2014/main" id="{CE4311B8-F118-4383-87AF-CC6E0916D40E}"/>
                </a:ext>
              </a:extLst>
            </p:cNvPr>
            <p:cNvSpPr>
              <a:spLocks noChangeArrowheads="1"/>
            </p:cNvSpPr>
            <p:nvPr/>
          </p:nvSpPr>
          <p:spPr bwMode="auto">
            <a:xfrm>
              <a:off x="8153400" y="1898670"/>
              <a:ext cx="417513" cy="203200"/>
            </a:xfrm>
            <a:prstGeom prst="cube">
              <a:avLst>
                <a:gd name="adj" fmla="val 41667"/>
              </a:avLst>
            </a:prstGeom>
            <a:solidFill>
              <a:schemeClr val="bg1"/>
            </a:solidFill>
            <a:ln w="9525">
              <a:solidFill>
                <a:schemeClr val="bg1">
                  <a:lumMod val="85000"/>
                </a:schemeClr>
              </a:solidFill>
              <a:miter lim="800000"/>
              <a:headEnd/>
              <a:tailEnd/>
            </a:ln>
          </p:spPr>
          <p:txBody>
            <a:bodyPr wrap="none" anchor="ctr"/>
            <a:lstStyle/>
            <a:p>
              <a:endParaRPr lang="en-US"/>
            </a:p>
          </p:txBody>
        </p:sp>
        <p:cxnSp>
          <p:nvCxnSpPr>
            <p:cNvPr id="159" name="AutoShape 37">
              <a:extLst>
                <a:ext uri="{FF2B5EF4-FFF2-40B4-BE49-F238E27FC236}">
                  <a16:creationId xmlns:a16="http://schemas.microsoft.com/office/drawing/2014/main" id="{6F7DDFA3-3C9F-4F75-8C22-E79988B54880}"/>
                </a:ext>
              </a:extLst>
            </p:cNvPr>
            <p:cNvCxnSpPr>
              <a:cxnSpLocks noChangeShapeType="1"/>
              <a:stCxn id="160" idx="1"/>
              <a:endCxn id="70" idx="0"/>
            </p:cNvCxnSpPr>
            <p:nvPr/>
          </p:nvCxnSpPr>
          <p:spPr bwMode="auto">
            <a:xfrm rot="10800000" flipV="1">
              <a:off x="4489450" y="2133990"/>
              <a:ext cx="281516" cy="885209"/>
            </a:xfrm>
            <a:prstGeom prst="bentConnector2">
              <a:avLst/>
            </a:prstGeom>
            <a:noFill/>
            <a:ln w="12700">
              <a:solidFill>
                <a:schemeClr val="bg1">
                  <a:lumMod val="85000"/>
                </a:schemeClr>
              </a:solidFill>
              <a:miter lim="800000"/>
              <a:headEnd type="diamond" w="med" len="med"/>
              <a:tailEnd type="diamond" w="med" len="med"/>
            </a:ln>
          </p:spPr>
        </p:cxnSp>
        <p:sp>
          <p:nvSpPr>
            <p:cNvPr id="161" name="Text Box 43">
              <a:extLst>
                <a:ext uri="{FF2B5EF4-FFF2-40B4-BE49-F238E27FC236}">
                  <a16:creationId xmlns:a16="http://schemas.microsoft.com/office/drawing/2014/main" id="{A0D514B1-A454-4083-80C4-092F2D14D15F}"/>
                </a:ext>
              </a:extLst>
            </p:cNvPr>
            <p:cNvSpPr txBox="1">
              <a:spLocks noChangeArrowheads="1"/>
            </p:cNvSpPr>
            <p:nvPr/>
          </p:nvSpPr>
          <p:spPr bwMode="auto">
            <a:xfrm>
              <a:off x="2560320" y="3879909"/>
              <a:ext cx="1905000" cy="369332"/>
            </a:xfrm>
            <a:prstGeom prst="rect">
              <a:avLst/>
            </a:prstGeom>
            <a:solidFill>
              <a:schemeClr val="bg1"/>
            </a:solidFill>
            <a:ln w="19050">
              <a:solidFill>
                <a:schemeClr val="bg1">
                  <a:lumMod val="85000"/>
                </a:schemeClr>
              </a:solidFill>
              <a:miter lim="800000"/>
              <a:headEnd/>
              <a:tailEnd/>
            </a:ln>
          </p:spPr>
          <p:txBody>
            <a:bodyPr>
              <a:spAutoFit/>
            </a:bodyPr>
            <a:lstStyle/>
            <a:p>
              <a:pPr algn="ctr"/>
              <a:r>
                <a:rPr lang="en-US" dirty="0">
                  <a:solidFill>
                    <a:schemeClr val="bg1">
                      <a:lumMod val="85000"/>
                    </a:schemeClr>
                  </a:solidFill>
                  <a:latin typeface="Calibri" panose="020F0502020204030204" pitchFamily="34" charset="0"/>
                  <a:cs typeface="Calibri" panose="020F0502020204030204" pitchFamily="34" charset="0"/>
                </a:rPr>
                <a:t>Evaluation Engine</a:t>
              </a:r>
            </a:p>
          </p:txBody>
        </p:sp>
        <p:sp>
          <p:nvSpPr>
            <p:cNvPr id="162" name="Rectangle 49">
              <a:extLst>
                <a:ext uri="{FF2B5EF4-FFF2-40B4-BE49-F238E27FC236}">
                  <a16:creationId xmlns:a16="http://schemas.microsoft.com/office/drawing/2014/main" id="{9EDF634D-4521-48F9-BA20-6679FE876806}"/>
                </a:ext>
              </a:extLst>
            </p:cNvPr>
            <p:cNvSpPr>
              <a:spLocks noChangeArrowheads="1"/>
            </p:cNvSpPr>
            <p:nvPr/>
          </p:nvSpPr>
          <p:spPr bwMode="auto">
            <a:xfrm>
              <a:off x="5419615" y="4583132"/>
              <a:ext cx="304800" cy="304800"/>
            </a:xfrm>
            <a:prstGeom prst="rect">
              <a:avLst/>
            </a:prstGeom>
            <a:noFill/>
            <a:ln w="9525">
              <a:noFill/>
              <a:miter lim="800000"/>
              <a:headEnd/>
              <a:tailEnd/>
            </a:ln>
          </p:spPr>
          <p:txBody>
            <a:bodyPr wrap="none" anchor="ctr"/>
            <a:lstStyle/>
            <a:p>
              <a:endParaRPr lang="en-US"/>
            </a:p>
          </p:txBody>
        </p:sp>
        <p:sp>
          <p:nvSpPr>
            <p:cNvPr id="163" name="Rectangle 50">
              <a:extLst>
                <a:ext uri="{FF2B5EF4-FFF2-40B4-BE49-F238E27FC236}">
                  <a16:creationId xmlns:a16="http://schemas.microsoft.com/office/drawing/2014/main" id="{AF70EAD6-B3A3-42A2-AF18-448F29C23E51}"/>
                </a:ext>
              </a:extLst>
            </p:cNvPr>
            <p:cNvSpPr>
              <a:spLocks noChangeArrowheads="1"/>
            </p:cNvSpPr>
            <p:nvPr/>
          </p:nvSpPr>
          <p:spPr bwMode="auto">
            <a:xfrm>
              <a:off x="5419615" y="4811732"/>
              <a:ext cx="304800" cy="304800"/>
            </a:xfrm>
            <a:prstGeom prst="rect">
              <a:avLst/>
            </a:prstGeom>
            <a:noFill/>
            <a:ln w="9525">
              <a:noFill/>
              <a:miter lim="800000"/>
              <a:headEnd/>
              <a:tailEnd/>
            </a:ln>
          </p:spPr>
          <p:txBody>
            <a:bodyPr wrap="none" anchor="ctr"/>
            <a:lstStyle/>
            <a:p>
              <a:endParaRPr lang="en-US"/>
            </a:p>
          </p:txBody>
        </p:sp>
        <p:sp>
          <p:nvSpPr>
            <p:cNvPr id="164" name="Rectangle 52">
              <a:extLst>
                <a:ext uri="{FF2B5EF4-FFF2-40B4-BE49-F238E27FC236}">
                  <a16:creationId xmlns:a16="http://schemas.microsoft.com/office/drawing/2014/main" id="{5F6E6759-58B8-4E25-A608-C643EFFAE90F}"/>
                </a:ext>
              </a:extLst>
            </p:cNvPr>
            <p:cNvSpPr>
              <a:spLocks noChangeArrowheads="1"/>
            </p:cNvSpPr>
            <p:nvPr/>
          </p:nvSpPr>
          <p:spPr bwMode="auto">
            <a:xfrm>
              <a:off x="1066800" y="1458932"/>
              <a:ext cx="228600" cy="76200"/>
            </a:xfrm>
            <a:prstGeom prst="rect">
              <a:avLst/>
            </a:prstGeom>
            <a:noFill/>
            <a:ln w="9525">
              <a:noFill/>
              <a:miter lim="800000"/>
              <a:headEnd/>
              <a:tailEnd/>
            </a:ln>
          </p:spPr>
          <p:txBody>
            <a:bodyPr wrap="none" anchor="ctr"/>
            <a:lstStyle/>
            <a:p>
              <a:endParaRPr lang="en-US"/>
            </a:p>
          </p:txBody>
        </p:sp>
        <p:sp>
          <p:nvSpPr>
            <p:cNvPr id="165" name="Rectangle 53">
              <a:extLst>
                <a:ext uri="{FF2B5EF4-FFF2-40B4-BE49-F238E27FC236}">
                  <a16:creationId xmlns:a16="http://schemas.microsoft.com/office/drawing/2014/main" id="{E194AE26-A9A0-47DE-8592-7856D57DA322}"/>
                </a:ext>
              </a:extLst>
            </p:cNvPr>
            <p:cNvSpPr>
              <a:spLocks noChangeArrowheads="1"/>
            </p:cNvSpPr>
            <p:nvPr/>
          </p:nvSpPr>
          <p:spPr bwMode="auto">
            <a:xfrm>
              <a:off x="609600" y="1611332"/>
              <a:ext cx="228600" cy="76200"/>
            </a:xfrm>
            <a:prstGeom prst="rect">
              <a:avLst/>
            </a:prstGeom>
            <a:noFill/>
            <a:ln w="9525">
              <a:noFill/>
              <a:miter lim="800000"/>
              <a:headEnd/>
              <a:tailEnd/>
            </a:ln>
          </p:spPr>
          <p:txBody>
            <a:bodyPr wrap="none" anchor="ctr"/>
            <a:lstStyle/>
            <a:p>
              <a:endParaRPr lang="en-US"/>
            </a:p>
          </p:txBody>
        </p:sp>
        <p:sp>
          <p:nvSpPr>
            <p:cNvPr id="166" name="Text Box 55">
              <a:extLst>
                <a:ext uri="{FF2B5EF4-FFF2-40B4-BE49-F238E27FC236}">
                  <a16:creationId xmlns:a16="http://schemas.microsoft.com/office/drawing/2014/main" id="{E8767496-10ED-485B-9F71-837E85409E39}"/>
                </a:ext>
              </a:extLst>
            </p:cNvPr>
            <p:cNvSpPr txBox="1">
              <a:spLocks noChangeArrowheads="1"/>
            </p:cNvSpPr>
            <p:nvPr/>
          </p:nvSpPr>
          <p:spPr bwMode="auto">
            <a:xfrm>
              <a:off x="533400" y="2398732"/>
              <a:ext cx="1447800" cy="369332"/>
            </a:xfrm>
            <a:prstGeom prst="rect">
              <a:avLst/>
            </a:prstGeom>
            <a:solidFill>
              <a:schemeClr val="bg1"/>
            </a:solidFill>
            <a:ln w="19050">
              <a:solidFill>
                <a:schemeClr val="bg1">
                  <a:lumMod val="85000"/>
                </a:schemeClr>
              </a:solidFill>
              <a:miter lim="800000"/>
              <a:headEnd/>
              <a:tailEnd/>
            </a:ln>
          </p:spPr>
          <p:txBody>
            <a:bodyPr>
              <a:spAutoFit/>
            </a:bodyPr>
            <a:lstStyle/>
            <a:p>
              <a:pPr algn="ctr"/>
              <a:r>
                <a:rPr lang="en-US" dirty="0">
                  <a:solidFill>
                    <a:schemeClr val="bg1">
                      <a:lumMod val="85000"/>
                    </a:schemeClr>
                  </a:solidFill>
                  <a:latin typeface="Calibri" panose="020F0502020204030204" pitchFamily="34" charset="0"/>
                  <a:cs typeface="Calibri" panose="020F0502020204030204" pitchFamily="34" charset="0"/>
                </a:rPr>
                <a:t>Application</a:t>
              </a:r>
            </a:p>
          </p:txBody>
        </p:sp>
        <p:cxnSp>
          <p:nvCxnSpPr>
            <p:cNvPr id="167" name="AutoShape 56">
              <a:extLst>
                <a:ext uri="{FF2B5EF4-FFF2-40B4-BE49-F238E27FC236}">
                  <a16:creationId xmlns:a16="http://schemas.microsoft.com/office/drawing/2014/main" id="{5424F969-430B-4392-B650-A2384F098A6E}"/>
                </a:ext>
              </a:extLst>
            </p:cNvPr>
            <p:cNvCxnSpPr>
              <a:cxnSpLocks noChangeShapeType="1"/>
              <a:stCxn id="166" idx="0"/>
              <a:endCxn id="73" idx="2"/>
            </p:cNvCxnSpPr>
            <p:nvPr/>
          </p:nvCxnSpPr>
          <p:spPr bwMode="auto">
            <a:xfrm flipV="1">
              <a:off x="1257300" y="2144732"/>
              <a:ext cx="0" cy="254000"/>
            </a:xfrm>
            <a:prstGeom prst="straightConnector1">
              <a:avLst/>
            </a:prstGeom>
            <a:noFill/>
            <a:ln w="12700">
              <a:solidFill>
                <a:schemeClr val="bg1">
                  <a:lumMod val="85000"/>
                </a:schemeClr>
              </a:solidFill>
              <a:round/>
              <a:headEnd type="diamond" w="med" len="med"/>
              <a:tailEnd type="diamond" w="med" len="med"/>
            </a:ln>
          </p:spPr>
        </p:cxnSp>
        <p:sp>
          <p:nvSpPr>
            <p:cNvPr id="168" name="Text Box 57">
              <a:extLst>
                <a:ext uri="{FF2B5EF4-FFF2-40B4-BE49-F238E27FC236}">
                  <a16:creationId xmlns:a16="http://schemas.microsoft.com/office/drawing/2014/main" id="{4E5D8DA7-81CB-4E7F-BCAA-1D82C4637329}"/>
                </a:ext>
              </a:extLst>
            </p:cNvPr>
            <p:cNvSpPr txBox="1">
              <a:spLocks noChangeArrowheads="1"/>
            </p:cNvSpPr>
            <p:nvPr/>
          </p:nvSpPr>
          <p:spPr bwMode="auto">
            <a:xfrm>
              <a:off x="533400" y="4278332"/>
              <a:ext cx="1447800" cy="332399"/>
            </a:xfrm>
            <a:prstGeom prst="rect">
              <a:avLst/>
            </a:prstGeom>
            <a:solidFill>
              <a:schemeClr val="bg1"/>
            </a:solidFill>
            <a:ln w="19050">
              <a:solidFill>
                <a:schemeClr val="bg1">
                  <a:lumMod val="85000"/>
                </a:schemeClr>
              </a:solidFill>
              <a:miter lim="800000"/>
              <a:headEnd/>
              <a:tailEnd/>
            </a:ln>
          </p:spPr>
          <p:txBody>
            <a:bodyPr tIns="36576" bIns="18288">
              <a:spAutoFit/>
            </a:bodyPr>
            <a:lstStyle/>
            <a:p>
              <a:pPr algn="ctr"/>
              <a:r>
                <a:rPr lang="en-US" dirty="0">
                  <a:solidFill>
                    <a:schemeClr val="bg1">
                      <a:lumMod val="85000"/>
                    </a:schemeClr>
                  </a:solidFill>
                  <a:latin typeface="Calibri" panose="020F0502020204030204" pitchFamily="34" charset="0"/>
                  <a:cs typeface="Calibri" panose="020F0502020204030204" pitchFamily="34" charset="0"/>
                </a:rPr>
                <a:t>Linear Solve</a:t>
              </a:r>
            </a:p>
          </p:txBody>
        </p:sp>
        <p:cxnSp>
          <p:nvCxnSpPr>
            <p:cNvPr id="169" name="AutoShape 58">
              <a:extLst>
                <a:ext uri="{FF2B5EF4-FFF2-40B4-BE49-F238E27FC236}">
                  <a16:creationId xmlns:a16="http://schemas.microsoft.com/office/drawing/2014/main" id="{9EAC8B84-EDBC-4A4D-ADC1-E224D2C1BF7A}"/>
                </a:ext>
              </a:extLst>
            </p:cNvPr>
            <p:cNvCxnSpPr>
              <a:cxnSpLocks noChangeShapeType="1"/>
              <a:stCxn id="168" idx="0"/>
              <a:endCxn id="147" idx="2"/>
            </p:cNvCxnSpPr>
            <p:nvPr/>
          </p:nvCxnSpPr>
          <p:spPr bwMode="auto">
            <a:xfrm flipV="1">
              <a:off x="1257300" y="4049732"/>
              <a:ext cx="0" cy="228600"/>
            </a:xfrm>
            <a:prstGeom prst="straightConnector1">
              <a:avLst/>
            </a:prstGeom>
            <a:noFill/>
            <a:ln w="12700">
              <a:solidFill>
                <a:schemeClr val="tx1"/>
              </a:solidFill>
              <a:round/>
              <a:headEnd type="diamond" w="med" len="med"/>
              <a:tailEnd type="diamond" w="med" len="med"/>
            </a:ln>
          </p:spPr>
        </p:cxnSp>
        <p:cxnSp>
          <p:nvCxnSpPr>
            <p:cNvPr id="170" name="AutoShape 61">
              <a:extLst>
                <a:ext uri="{FF2B5EF4-FFF2-40B4-BE49-F238E27FC236}">
                  <a16:creationId xmlns:a16="http://schemas.microsoft.com/office/drawing/2014/main" id="{91BF05B1-B6E7-4E8B-9C17-8CC448B4F0E7}"/>
                </a:ext>
              </a:extLst>
            </p:cNvPr>
            <p:cNvCxnSpPr>
              <a:cxnSpLocks noChangeShapeType="1"/>
              <a:stCxn id="144" idx="3"/>
              <a:endCxn id="142" idx="1"/>
            </p:cNvCxnSpPr>
            <p:nvPr/>
          </p:nvCxnSpPr>
          <p:spPr bwMode="auto">
            <a:xfrm>
              <a:off x="3657600" y="2682211"/>
              <a:ext cx="245503" cy="282232"/>
            </a:xfrm>
            <a:prstGeom prst="bentConnector2">
              <a:avLst/>
            </a:prstGeom>
            <a:noFill/>
            <a:ln w="12700">
              <a:solidFill>
                <a:schemeClr val="bg1">
                  <a:lumMod val="85000"/>
                </a:schemeClr>
              </a:solidFill>
              <a:miter lim="800000"/>
              <a:headEnd type="diamond" w="med" len="med"/>
              <a:tailEnd type="diamond" w="med" len="med"/>
            </a:ln>
          </p:spPr>
        </p:cxnSp>
        <p:cxnSp>
          <p:nvCxnSpPr>
            <p:cNvPr id="171" name="AutoShape 62">
              <a:extLst>
                <a:ext uri="{FF2B5EF4-FFF2-40B4-BE49-F238E27FC236}">
                  <a16:creationId xmlns:a16="http://schemas.microsoft.com/office/drawing/2014/main" id="{9E2B6D40-1D8B-431A-9D2F-A824F314993C}"/>
                </a:ext>
              </a:extLst>
            </p:cNvPr>
            <p:cNvCxnSpPr>
              <a:cxnSpLocks noChangeShapeType="1"/>
              <a:stCxn id="73" idx="3"/>
            </p:cNvCxnSpPr>
            <p:nvPr/>
          </p:nvCxnSpPr>
          <p:spPr bwMode="auto">
            <a:xfrm>
              <a:off x="2057400" y="1649432"/>
              <a:ext cx="457200" cy="0"/>
            </a:xfrm>
            <a:prstGeom prst="straightConnector1">
              <a:avLst/>
            </a:prstGeom>
            <a:noFill/>
            <a:ln w="12700">
              <a:solidFill>
                <a:schemeClr val="bg1">
                  <a:lumMod val="85000"/>
                </a:schemeClr>
              </a:solidFill>
              <a:round/>
              <a:headEnd type="diamond" w="med" len="med"/>
              <a:tailEnd type="diamond" w="med" len="med"/>
            </a:ln>
          </p:spPr>
        </p:cxnSp>
        <p:sp>
          <p:nvSpPr>
            <p:cNvPr id="172" name="AutoShape 65">
              <a:extLst>
                <a:ext uri="{FF2B5EF4-FFF2-40B4-BE49-F238E27FC236}">
                  <a16:creationId xmlns:a16="http://schemas.microsoft.com/office/drawing/2014/main" id="{ABDE1865-3B3E-44CB-86B2-B169B004AC78}"/>
                </a:ext>
              </a:extLst>
            </p:cNvPr>
            <p:cNvSpPr>
              <a:spLocks noChangeArrowheads="1"/>
            </p:cNvSpPr>
            <p:nvPr/>
          </p:nvSpPr>
          <p:spPr bwMode="auto">
            <a:xfrm>
              <a:off x="6985000" y="2551132"/>
              <a:ext cx="1670050" cy="3810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Load Balancing</a:t>
              </a:r>
            </a:p>
          </p:txBody>
        </p:sp>
        <p:sp>
          <p:nvSpPr>
            <p:cNvPr id="173" name="AutoShape 18">
              <a:extLst>
                <a:ext uri="{FF2B5EF4-FFF2-40B4-BE49-F238E27FC236}">
                  <a16:creationId xmlns:a16="http://schemas.microsoft.com/office/drawing/2014/main" id="{914D591F-4F69-4F79-86EF-0AAE25F9B7A7}"/>
                </a:ext>
              </a:extLst>
            </p:cNvPr>
            <p:cNvSpPr>
              <a:spLocks noChangeArrowheads="1"/>
            </p:cNvSpPr>
            <p:nvPr/>
          </p:nvSpPr>
          <p:spPr bwMode="auto">
            <a:xfrm>
              <a:off x="2667000" y="1687532"/>
              <a:ext cx="1447800" cy="2286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Input Parser</a:t>
              </a:r>
            </a:p>
          </p:txBody>
        </p:sp>
        <p:sp>
          <p:nvSpPr>
            <p:cNvPr id="174" name="AutoShape 11">
              <a:extLst>
                <a:ext uri="{FF2B5EF4-FFF2-40B4-BE49-F238E27FC236}">
                  <a16:creationId xmlns:a16="http://schemas.microsoft.com/office/drawing/2014/main" id="{F2B901F8-792D-462B-BF7F-10FA8C4AD856}"/>
                </a:ext>
              </a:extLst>
            </p:cNvPr>
            <p:cNvSpPr>
              <a:spLocks noChangeArrowheads="1"/>
            </p:cNvSpPr>
            <p:nvPr/>
          </p:nvSpPr>
          <p:spPr bwMode="auto">
            <a:xfrm>
              <a:off x="7579360" y="4658122"/>
              <a:ext cx="1148080" cy="289891"/>
            </a:xfrm>
            <a:prstGeom prst="flowChartProcess">
              <a:avLst/>
            </a:prstGeom>
            <a:solidFill>
              <a:srgbClr val="CCFFCC"/>
            </a:solidFill>
            <a:ln w="9525">
              <a:solidFill>
                <a:srgbClr val="000000"/>
              </a:solidFill>
              <a:miter lim="800000"/>
              <a:headEnd/>
              <a:tailEnd/>
            </a:ln>
          </p:spPr>
          <p:txBody>
            <a:bodyPr wrap="none" anchor="ctr"/>
            <a:lstStyle/>
            <a:p>
              <a:pPr algn="ctr"/>
              <a:r>
                <a:rPr lang="en-US" dirty="0">
                  <a:solidFill>
                    <a:srgbClr val="000000"/>
                  </a:solidFill>
                  <a:latin typeface="Calibri" panose="020F0502020204030204" pitchFamily="34" charset="0"/>
                  <a:cs typeface="Calibri" panose="020F0502020204030204" pitchFamily="34" charset="0"/>
                </a:rPr>
                <a:t>Libraries</a:t>
              </a:r>
            </a:p>
          </p:txBody>
        </p:sp>
        <p:sp>
          <p:nvSpPr>
            <p:cNvPr id="175" name="Text Box 38">
              <a:extLst>
                <a:ext uri="{FF2B5EF4-FFF2-40B4-BE49-F238E27FC236}">
                  <a16:creationId xmlns:a16="http://schemas.microsoft.com/office/drawing/2014/main" id="{C0ABE4BC-08D2-48A6-91C7-7A7CA32A8F35}"/>
                </a:ext>
              </a:extLst>
            </p:cNvPr>
            <p:cNvSpPr txBox="1">
              <a:spLocks noChangeArrowheads="1"/>
            </p:cNvSpPr>
            <p:nvPr/>
          </p:nvSpPr>
          <p:spPr bwMode="auto">
            <a:xfrm>
              <a:off x="7589520" y="5037763"/>
              <a:ext cx="1148080" cy="369332"/>
            </a:xfrm>
            <a:prstGeom prst="rect">
              <a:avLst/>
            </a:prstGeom>
            <a:solidFill>
              <a:schemeClr val="bg1"/>
            </a:solidFill>
            <a:ln w="19050">
              <a:solidFill>
                <a:srgbClr val="0000FF"/>
              </a:solidFill>
              <a:miter lim="800000"/>
              <a:headEnd/>
              <a:tailEnd/>
            </a:ln>
          </p:spPr>
          <p:txBody>
            <a:bodyPr wrap="square">
              <a:spAutoFit/>
            </a:bodyPr>
            <a:lstStyle/>
            <a:p>
              <a:pPr algn="ctr"/>
              <a:r>
                <a:rPr lang="en-US" dirty="0">
                  <a:solidFill>
                    <a:srgbClr val="0000FF"/>
                  </a:solidFill>
                  <a:latin typeface="Calibri" panose="020F0502020204030204" pitchFamily="34" charset="0"/>
                  <a:cs typeface="Calibri" panose="020F0502020204030204" pitchFamily="34" charset="0"/>
                </a:rPr>
                <a:t>Interfaces</a:t>
              </a:r>
            </a:p>
          </p:txBody>
        </p:sp>
        <p:sp>
          <p:nvSpPr>
            <p:cNvPr id="176" name="Oval 6">
              <a:extLst>
                <a:ext uri="{FF2B5EF4-FFF2-40B4-BE49-F238E27FC236}">
                  <a16:creationId xmlns:a16="http://schemas.microsoft.com/office/drawing/2014/main" id="{D38C2CEE-18DA-4648-B9AE-AD6A00DA0F91}"/>
                </a:ext>
              </a:extLst>
            </p:cNvPr>
            <p:cNvSpPr>
              <a:spLocks noChangeArrowheads="1"/>
            </p:cNvSpPr>
            <p:nvPr/>
          </p:nvSpPr>
          <p:spPr bwMode="auto">
            <a:xfrm>
              <a:off x="7672362" y="5565437"/>
              <a:ext cx="940145" cy="484379"/>
            </a:xfrm>
            <a:prstGeom prst="ellipse">
              <a:avLst/>
            </a:prstGeom>
            <a:noFill/>
            <a:ln w="9525">
              <a:noFill/>
              <a:round/>
              <a:headEnd/>
              <a:tailEnd/>
            </a:ln>
          </p:spPr>
          <p:txBody>
            <a:bodyPr wrap="none" anchor="ctr"/>
            <a:lstStyle/>
            <a:p>
              <a:pPr algn="ctr"/>
              <a:r>
                <a:rPr lang="en-US" dirty="0">
                  <a:latin typeface="Calibri" panose="020F0502020204030204" pitchFamily="34" charset="0"/>
                  <a:cs typeface="Calibri" panose="020F0502020204030204" pitchFamily="34" charset="0"/>
                </a:rPr>
                <a:t>Albany </a:t>
              </a:r>
            </a:p>
            <a:p>
              <a:pPr algn="ctr"/>
              <a:r>
                <a:rPr lang="en-US" dirty="0">
                  <a:latin typeface="Calibri" panose="020F0502020204030204" pitchFamily="34" charset="0"/>
                  <a:cs typeface="Calibri" panose="020F0502020204030204" pitchFamily="34" charset="0"/>
                </a:rPr>
                <a:t>Code</a:t>
              </a:r>
            </a:p>
          </p:txBody>
        </p:sp>
        <p:sp>
          <p:nvSpPr>
            <p:cNvPr id="177" name="AutoShape 101">
              <a:extLst>
                <a:ext uri="{FF2B5EF4-FFF2-40B4-BE49-F238E27FC236}">
                  <a16:creationId xmlns:a16="http://schemas.microsoft.com/office/drawing/2014/main" id="{C85BCE8E-AE41-4E85-9878-9CA04463DBFC}"/>
                </a:ext>
              </a:extLst>
            </p:cNvPr>
            <p:cNvSpPr>
              <a:spLocks noChangeArrowheads="1"/>
            </p:cNvSpPr>
            <p:nvPr/>
          </p:nvSpPr>
          <p:spPr bwMode="auto">
            <a:xfrm>
              <a:off x="7670800" y="1941532"/>
              <a:ext cx="304800" cy="152400"/>
            </a:xfrm>
            <a:prstGeom prst="triangle">
              <a:avLst>
                <a:gd name="adj" fmla="val 50000"/>
              </a:avLst>
            </a:prstGeom>
            <a:solidFill>
              <a:schemeClr val="bg1"/>
            </a:solidFill>
            <a:ln w="9525">
              <a:solidFill>
                <a:schemeClr val="bg1">
                  <a:lumMod val="85000"/>
                </a:schemeClr>
              </a:solidFill>
              <a:miter lim="800000"/>
              <a:headEnd/>
              <a:tailEnd/>
            </a:ln>
          </p:spPr>
          <p:txBody>
            <a:bodyPr wrap="none" anchor="ctr"/>
            <a:lstStyle/>
            <a:p>
              <a:endParaRPr lang="en-US"/>
            </a:p>
          </p:txBody>
        </p:sp>
        <p:cxnSp>
          <p:nvCxnSpPr>
            <p:cNvPr id="178" name="AutoShape 61">
              <a:extLst>
                <a:ext uri="{FF2B5EF4-FFF2-40B4-BE49-F238E27FC236}">
                  <a16:creationId xmlns:a16="http://schemas.microsoft.com/office/drawing/2014/main" id="{A5B9DED0-8683-44C9-AFB6-8FD496EB993E}"/>
                </a:ext>
              </a:extLst>
            </p:cNvPr>
            <p:cNvCxnSpPr>
              <a:cxnSpLocks noChangeShapeType="1"/>
              <a:stCxn id="70" idx="1"/>
            </p:cNvCxnSpPr>
            <p:nvPr/>
          </p:nvCxnSpPr>
          <p:spPr bwMode="auto">
            <a:xfrm rot="10800000" flipV="1">
              <a:off x="3347720" y="3312717"/>
              <a:ext cx="220980" cy="522116"/>
            </a:xfrm>
            <a:prstGeom prst="bentConnector2">
              <a:avLst/>
            </a:prstGeom>
            <a:noFill/>
            <a:ln w="12700">
              <a:solidFill>
                <a:schemeClr val="bg1">
                  <a:lumMod val="85000"/>
                </a:schemeClr>
              </a:solidFill>
              <a:miter lim="800000"/>
              <a:headEnd type="diamond" w="med" len="med"/>
              <a:tailEnd type="diamond" w="med" len="med"/>
            </a:ln>
          </p:spPr>
        </p:cxnSp>
        <p:sp>
          <p:nvSpPr>
            <p:cNvPr id="179" name="Rectangle: Rounded Corners 178">
              <a:extLst>
                <a:ext uri="{FF2B5EF4-FFF2-40B4-BE49-F238E27FC236}">
                  <a16:creationId xmlns:a16="http://schemas.microsoft.com/office/drawing/2014/main" id="{BADB97FE-465A-4DB5-A81B-7542A237F6C5}"/>
                </a:ext>
              </a:extLst>
            </p:cNvPr>
            <p:cNvSpPr/>
            <p:nvPr/>
          </p:nvSpPr>
          <p:spPr>
            <a:xfrm>
              <a:off x="2639499" y="4616758"/>
              <a:ext cx="1841500" cy="646331"/>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r>
                <a:rPr lang="en-US" b="1" dirty="0">
                  <a:solidFill>
                    <a:schemeClr val="tx1"/>
                  </a:solidFill>
                  <a:latin typeface="Calibri" panose="020F0502020204030204" pitchFamily="34" charset="0"/>
                  <a:cs typeface="Calibri" panose="020F0502020204030204" pitchFamily="34" charset="0"/>
                </a:rPr>
                <a:t>PDE terms, BCs, responses</a:t>
              </a:r>
            </a:p>
          </p:txBody>
        </p:sp>
        <p:sp>
          <p:nvSpPr>
            <p:cNvPr id="181" name="AutoShape 4">
              <a:extLst>
                <a:ext uri="{FF2B5EF4-FFF2-40B4-BE49-F238E27FC236}">
                  <a16:creationId xmlns:a16="http://schemas.microsoft.com/office/drawing/2014/main" id="{19707806-4077-4C0C-8F2E-81FCE0AF8208}"/>
                </a:ext>
              </a:extLst>
            </p:cNvPr>
            <p:cNvSpPr>
              <a:spLocks noChangeArrowheads="1"/>
            </p:cNvSpPr>
            <p:nvPr/>
          </p:nvSpPr>
          <p:spPr bwMode="auto">
            <a:xfrm>
              <a:off x="5279738" y="5699878"/>
              <a:ext cx="1752600" cy="381000"/>
            </a:xfrm>
            <a:prstGeom prst="flowChartProcess">
              <a:avLst/>
            </a:prstGeom>
            <a:solidFill>
              <a:srgbClr val="CCFFCC"/>
            </a:solidFill>
            <a:ln w="9525">
              <a:solidFill>
                <a:schemeClr val="tx1"/>
              </a:solidFill>
              <a:miter lim="800000"/>
              <a:headEnd/>
              <a:tailEnd/>
            </a:ln>
          </p:spPr>
          <p:txBody>
            <a:bodyPr wrap="none" anchor="ctr"/>
            <a:lstStyle/>
            <a:p>
              <a:pPr algn="ctr"/>
              <a:r>
                <a:rPr lang="en-US" dirty="0">
                  <a:latin typeface="Calibri" panose="020F0502020204030204" pitchFamily="34" charset="0"/>
                  <a:cs typeface="Calibri" panose="020F0502020204030204" pitchFamily="34" charset="0"/>
                </a:rPr>
                <a:t>Discretization</a:t>
              </a:r>
            </a:p>
          </p:txBody>
        </p:sp>
        <p:sp>
          <p:nvSpPr>
            <p:cNvPr id="182" name="Rectangle: Rounded Corners 181">
              <a:extLst>
                <a:ext uri="{FF2B5EF4-FFF2-40B4-BE49-F238E27FC236}">
                  <a16:creationId xmlns:a16="http://schemas.microsoft.com/office/drawing/2014/main" id="{D27696C2-E110-4FFC-85E0-A70218793991}"/>
                </a:ext>
              </a:extLst>
            </p:cNvPr>
            <p:cNvSpPr/>
            <p:nvPr/>
          </p:nvSpPr>
          <p:spPr>
            <a:xfrm>
              <a:off x="5015281" y="3817366"/>
              <a:ext cx="2141358" cy="461836"/>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83" name="Oval 6">
              <a:extLst>
                <a:ext uri="{FF2B5EF4-FFF2-40B4-BE49-F238E27FC236}">
                  <a16:creationId xmlns:a16="http://schemas.microsoft.com/office/drawing/2014/main" id="{1CA9F678-C89C-44F5-B5F7-A18D9F5DC6DE}"/>
                </a:ext>
              </a:extLst>
            </p:cNvPr>
            <p:cNvSpPr>
              <a:spLocks noChangeArrowheads="1"/>
            </p:cNvSpPr>
            <p:nvPr/>
          </p:nvSpPr>
          <p:spPr bwMode="auto">
            <a:xfrm>
              <a:off x="5366366" y="3776774"/>
              <a:ext cx="1536700" cy="542045"/>
            </a:xfrm>
            <a:prstGeom prst="ellipse">
              <a:avLst/>
            </a:prstGeom>
            <a:noFill/>
            <a:ln w="9525">
              <a:noFill/>
              <a:round/>
              <a:headEnd/>
              <a:tailEnd/>
            </a:ln>
          </p:spPr>
          <p:txBody>
            <a:bodyPr wrap="none" anchor="ctr"/>
            <a:lstStyle/>
            <a:p>
              <a:pPr algn="ctr"/>
              <a:r>
                <a:rPr lang="en-US" b="1" dirty="0">
                  <a:latin typeface="Calibri" panose="020F0502020204030204" pitchFamily="34" charset="0"/>
                  <a:cs typeface="Calibri" panose="020F0502020204030204" pitchFamily="34" charset="0"/>
                </a:rPr>
                <a:t>Problem Abstraction</a:t>
              </a:r>
            </a:p>
          </p:txBody>
        </p:sp>
        <p:cxnSp>
          <p:nvCxnSpPr>
            <p:cNvPr id="185" name="AutoShape 9">
              <a:extLst>
                <a:ext uri="{FF2B5EF4-FFF2-40B4-BE49-F238E27FC236}">
                  <a16:creationId xmlns:a16="http://schemas.microsoft.com/office/drawing/2014/main" id="{A8738F94-9165-4949-868C-E0407515D955}"/>
                </a:ext>
              </a:extLst>
            </p:cNvPr>
            <p:cNvCxnSpPr>
              <a:cxnSpLocks noChangeShapeType="1"/>
            </p:cNvCxnSpPr>
            <p:nvPr/>
          </p:nvCxnSpPr>
          <p:spPr bwMode="auto">
            <a:xfrm rot="10800000">
              <a:off x="4509929" y="4945675"/>
              <a:ext cx="666730" cy="1"/>
            </a:xfrm>
            <a:prstGeom prst="bentConnector3">
              <a:avLst>
                <a:gd name="adj1" fmla="val 50000"/>
              </a:avLst>
            </a:prstGeom>
            <a:noFill/>
            <a:ln w="12700">
              <a:solidFill>
                <a:schemeClr val="tx1"/>
              </a:solidFill>
              <a:miter lim="800000"/>
              <a:headEnd type="diamond" w="med" len="med"/>
              <a:tailEnd type="diamond" w="med" len="med"/>
            </a:ln>
          </p:spPr>
        </p:cxnSp>
        <p:cxnSp>
          <p:nvCxnSpPr>
            <p:cNvPr id="186" name="AutoShape 22">
              <a:extLst>
                <a:ext uri="{FF2B5EF4-FFF2-40B4-BE49-F238E27FC236}">
                  <a16:creationId xmlns:a16="http://schemas.microsoft.com/office/drawing/2014/main" id="{300A0572-6212-4A11-9D61-AE4F0DF33F86}"/>
                </a:ext>
              </a:extLst>
            </p:cNvPr>
            <p:cNvCxnSpPr>
              <a:cxnSpLocks noChangeShapeType="1"/>
              <a:endCxn id="182" idx="2"/>
            </p:cNvCxnSpPr>
            <p:nvPr/>
          </p:nvCxnSpPr>
          <p:spPr bwMode="auto">
            <a:xfrm flipV="1">
              <a:off x="6085960" y="4279202"/>
              <a:ext cx="0" cy="223651"/>
            </a:xfrm>
            <a:prstGeom prst="straightConnector1">
              <a:avLst/>
            </a:prstGeom>
            <a:noFill/>
            <a:ln w="12700">
              <a:solidFill>
                <a:schemeClr val="tx1"/>
              </a:solidFill>
              <a:round/>
              <a:headEnd type="diamond" w="med" len="med"/>
              <a:tailEnd type="diamond" w="med" len="med"/>
            </a:ln>
          </p:spPr>
        </p:cxnSp>
        <p:sp>
          <p:nvSpPr>
            <p:cNvPr id="187" name="Rectangle: Rounded Corners 186">
              <a:extLst>
                <a:ext uri="{FF2B5EF4-FFF2-40B4-BE49-F238E27FC236}">
                  <a16:creationId xmlns:a16="http://schemas.microsoft.com/office/drawing/2014/main" id="{E2583AF5-C061-4FBA-99D9-5CEDB3A671D6}"/>
                </a:ext>
              </a:extLst>
            </p:cNvPr>
            <p:cNvSpPr/>
            <p:nvPr/>
          </p:nvSpPr>
          <p:spPr>
            <a:xfrm>
              <a:off x="5666602" y="2904588"/>
              <a:ext cx="1070679" cy="744032"/>
            </a:xfrm>
            <a:prstGeom prst="roundRect">
              <a:avLst/>
            </a:prstGeom>
            <a:solidFill>
              <a:schemeClr val="bg1"/>
            </a:solidFill>
            <a:ln>
              <a:solidFill>
                <a:schemeClr val="bg1">
                  <a:lumMod val="85000"/>
                </a:schemeClr>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88" name="Oval 6">
              <a:extLst>
                <a:ext uri="{FF2B5EF4-FFF2-40B4-BE49-F238E27FC236}">
                  <a16:creationId xmlns:a16="http://schemas.microsoft.com/office/drawing/2014/main" id="{201D57FE-8193-4F09-8D61-76623DBD99A5}"/>
                </a:ext>
              </a:extLst>
            </p:cNvPr>
            <p:cNvSpPr>
              <a:spLocks noChangeArrowheads="1"/>
            </p:cNvSpPr>
            <p:nvPr/>
          </p:nvSpPr>
          <p:spPr bwMode="auto">
            <a:xfrm>
              <a:off x="5418584" y="2978356"/>
              <a:ext cx="1536700" cy="542045"/>
            </a:xfrm>
            <a:prstGeom prst="ellipse">
              <a:avLst/>
            </a:prstGeom>
            <a:noFill/>
            <a:ln w="9525">
              <a:noFill/>
              <a:round/>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Mesh</a:t>
              </a:r>
            </a:p>
            <a:p>
              <a:pPr algn="ctr"/>
              <a:r>
                <a:rPr lang="en-US" dirty="0">
                  <a:solidFill>
                    <a:schemeClr val="bg1">
                      <a:lumMod val="85000"/>
                    </a:schemeClr>
                  </a:solidFill>
                  <a:latin typeface="Calibri" panose="020F0502020204030204" pitchFamily="34" charset="0"/>
                  <a:cs typeface="Calibri" panose="020F0502020204030204" pitchFamily="34" charset="0"/>
                </a:rPr>
                <a:t> Processing</a:t>
              </a:r>
            </a:p>
          </p:txBody>
        </p:sp>
        <p:cxnSp>
          <p:nvCxnSpPr>
            <p:cNvPr id="189" name="AutoShape 22">
              <a:extLst>
                <a:ext uri="{FF2B5EF4-FFF2-40B4-BE49-F238E27FC236}">
                  <a16:creationId xmlns:a16="http://schemas.microsoft.com/office/drawing/2014/main" id="{75B29C31-21D1-411B-9BBE-806AEF13AC21}"/>
                </a:ext>
              </a:extLst>
            </p:cNvPr>
            <p:cNvCxnSpPr>
              <a:cxnSpLocks noChangeShapeType="1"/>
              <a:stCxn id="187" idx="0"/>
            </p:cNvCxnSpPr>
            <p:nvPr/>
          </p:nvCxnSpPr>
          <p:spPr bwMode="auto">
            <a:xfrm flipV="1">
              <a:off x="6201942" y="2475485"/>
              <a:ext cx="0" cy="429103"/>
            </a:xfrm>
            <a:prstGeom prst="straightConnector1">
              <a:avLst/>
            </a:prstGeom>
            <a:noFill/>
            <a:ln w="12700">
              <a:solidFill>
                <a:schemeClr val="bg1">
                  <a:lumMod val="85000"/>
                </a:schemeClr>
              </a:solidFill>
              <a:round/>
              <a:headEnd type="diamond" w="med" len="med"/>
              <a:tailEnd type="diamond" w="med" len="med"/>
            </a:ln>
          </p:spPr>
        </p:cxnSp>
        <p:cxnSp>
          <p:nvCxnSpPr>
            <p:cNvPr id="190" name="AutoShape 61">
              <a:extLst>
                <a:ext uri="{FF2B5EF4-FFF2-40B4-BE49-F238E27FC236}">
                  <a16:creationId xmlns:a16="http://schemas.microsoft.com/office/drawing/2014/main" id="{C052B1D2-13BB-4693-BF93-4F64D5F6221A}"/>
                </a:ext>
              </a:extLst>
            </p:cNvPr>
            <p:cNvCxnSpPr>
              <a:cxnSpLocks noChangeShapeType="1"/>
            </p:cNvCxnSpPr>
            <p:nvPr/>
          </p:nvCxnSpPr>
          <p:spPr bwMode="auto">
            <a:xfrm rot="10800000" flipV="1">
              <a:off x="6737282" y="3094229"/>
              <a:ext cx="1044009" cy="218488"/>
            </a:xfrm>
            <a:prstGeom prst="bentConnector3">
              <a:avLst>
                <a:gd name="adj1" fmla="val -1173"/>
              </a:avLst>
            </a:prstGeom>
            <a:noFill/>
            <a:ln w="12700">
              <a:solidFill>
                <a:schemeClr val="bg1">
                  <a:lumMod val="85000"/>
                </a:schemeClr>
              </a:solidFill>
              <a:miter lim="800000"/>
              <a:headEnd type="diamond" w="med" len="med"/>
              <a:tailEnd type="diamond" w="med" len="med"/>
            </a:ln>
          </p:spPr>
        </p:cxnSp>
        <p:sp>
          <p:nvSpPr>
            <p:cNvPr id="191" name="Rectangle 190">
              <a:extLst>
                <a:ext uri="{FF2B5EF4-FFF2-40B4-BE49-F238E27FC236}">
                  <a16:creationId xmlns:a16="http://schemas.microsoft.com/office/drawing/2014/main" id="{5437AB0D-B6D2-4C6B-A51D-E17B8CAEB462}"/>
                </a:ext>
              </a:extLst>
            </p:cNvPr>
            <p:cNvSpPr/>
            <p:nvPr/>
          </p:nvSpPr>
          <p:spPr>
            <a:xfrm>
              <a:off x="7425273" y="4203683"/>
              <a:ext cx="1477890" cy="2028450"/>
            </a:xfrm>
            <a:prstGeom prst="rect">
              <a:avLst/>
            </a:prstGeom>
            <a:noFill/>
            <a:ln>
              <a:solidFill>
                <a:schemeClr val="tx1"/>
              </a:solidFill>
              <a:prstDash val="dash"/>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92" name="TextBox 191">
              <a:extLst>
                <a:ext uri="{FF2B5EF4-FFF2-40B4-BE49-F238E27FC236}">
                  <a16:creationId xmlns:a16="http://schemas.microsoft.com/office/drawing/2014/main" id="{47A92E5D-6AA2-4F83-979A-29ADFCD01DA8}"/>
                </a:ext>
              </a:extLst>
            </p:cNvPr>
            <p:cNvSpPr txBox="1"/>
            <p:nvPr/>
          </p:nvSpPr>
          <p:spPr>
            <a:xfrm>
              <a:off x="7665377" y="4205511"/>
              <a:ext cx="1828800" cy="369332"/>
            </a:xfrm>
            <a:prstGeom prst="rect">
              <a:avLst/>
            </a:prstGeom>
            <a:noFill/>
          </p:spPr>
          <p:txBody>
            <a:bodyPr wrap="square" rtlCol="0">
              <a:spAutoFit/>
            </a:bodyPr>
            <a:lstStyle/>
            <a:p>
              <a:r>
                <a:rPr lang="en-US" dirty="0">
                  <a:latin typeface="Calibri" panose="020F0502020204030204" pitchFamily="34" charset="0"/>
                  <a:cs typeface="Calibri" panose="020F0502020204030204" pitchFamily="34" charset="0"/>
                </a:rPr>
                <a:t>Legend:</a:t>
              </a:r>
            </a:p>
          </p:txBody>
        </p:sp>
        <p:sp>
          <p:nvSpPr>
            <p:cNvPr id="160" name="Text Box 38">
              <a:extLst>
                <a:ext uri="{FF2B5EF4-FFF2-40B4-BE49-F238E27FC236}">
                  <a16:creationId xmlns:a16="http://schemas.microsoft.com/office/drawing/2014/main" id="{FD3FAC04-DEAE-4F7F-9F47-C4A3F3282432}"/>
                </a:ext>
              </a:extLst>
            </p:cNvPr>
            <p:cNvSpPr txBox="1">
              <a:spLocks noChangeArrowheads="1"/>
            </p:cNvSpPr>
            <p:nvPr/>
          </p:nvSpPr>
          <p:spPr bwMode="auto">
            <a:xfrm>
              <a:off x="4770966" y="1810825"/>
              <a:ext cx="1600200" cy="646331"/>
            </a:xfrm>
            <a:prstGeom prst="rect">
              <a:avLst/>
            </a:prstGeom>
            <a:solidFill>
              <a:schemeClr val="bg1"/>
            </a:solidFill>
            <a:ln w="19050">
              <a:solidFill>
                <a:srgbClr val="0000FF"/>
              </a:solidFill>
              <a:miter lim="800000"/>
              <a:headEnd/>
              <a:tailEnd/>
            </a:ln>
          </p:spPr>
          <p:txBody>
            <a:bodyPr>
              <a:spAutoFit/>
            </a:bodyPr>
            <a:lstStyle/>
            <a:p>
              <a:pPr algn="ctr"/>
              <a:r>
                <a:rPr lang="en-US" b="1" dirty="0">
                  <a:solidFill>
                    <a:srgbClr val="0000FF"/>
                  </a:solidFill>
                  <a:latin typeface="Calibri" panose="020F0502020204030204" pitchFamily="34" charset="0"/>
                  <a:cs typeface="Calibri" panose="020F0502020204030204" pitchFamily="34" charset="0"/>
                </a:rPr>
                <a:t>Global</a:t>
              </a:r>
            </a:p>
            <a:p>
              <a:pPr algn="ctr"/>
              <a:r>
                <a:rPr lang="en-US" b="1" dirty="0">
                  <a:solidFill>
                    <a:srgbClr val="0000FF"/>
                  </a:solidFill>
                  <a:latin typeface="Calibri" panose="020F0502020204030204" pitchFamily="34" charset="0"/>
                  <a:cs typeface="Calibri" panose="020F0502020204030204" pitchFamily="34" charset="0"/>
                </a:rPr>
                <a:t>Discretization</a:t>
              </a:r>
            </a:p>
          </p:txBody>
        </p:sp>
      </p:grpSp>
      <p:sp>
        <p:nvSpPr>
          <p:cNvPr id="76" name="TextBox 75">
            <a:extLst>
              <a:ext uri="{FF2B5EF4-FFF2-40B4-BE49-F238E27FC236}">
                <a16:creationId xmlns:a16="http://schemas.microsoft.com/office/drawing/2014/main" id="{DDBC6BC5-569F-4127-B534-00A310D39A42}"/>
              </a:ext>
            </a:extLst>
          </p:cNvPr>
          <p:cNvSpPr txBox="1"/>
          <p:nvPr/>
        </p:nvSpPr>
        <p:spPr>
          <a:xfrm>
            <a:off x="849903" y="753129"/>
            <a:ext cx="7366000" cy="400110"/>
          </a:xfrm>
          <a:prstGeom prst="rect">
            <a:avLst/>
          </a:prstGeom>
          <a:solidFill>
            <a:schemeClr val="accent4">
              <a:lumMod val="20000"/>
              <a:lumOff val="80000"/>
            </a:schemeClr>
          </a:solidFill>
        </p:spPr>
        <p:txBody>
          <a:bodyPr wrap="square" rtlCol="0">
            <a:spAutoFit/>
          </a:bodyPr>
          <a:lstStyle/>
          <a:p>
            <a:pPr algn="ctr"/>
            <a:r>
              <a:rPr lang="en-US" sz="2000" b="1" dirty="0">
                <a:latin typeface="Calibri" panose="020F0502020204030204" pitchFamily="34" charset="0"/>
                <a:cs typeface="Calibri" panose="020F0502020204030204" pitchFamily="34" charset="0"/>
              </a:rPr>
              <a:t>Albany </a:t>
            </a:r>
            <a:r>
              <a:rPr lang="en-US" sz="2000" dirty="0">
                <a:latin typeface="Calibri" panose="020F0502020204030204" pitchFamily="34" charset="0"/>
                <a:cs typeface="Calibri" panose="020F0502020204030204" pitchFamily="34" charset="0"/>
              </a:rPr>
              <a:t>= Component Libraries + Abstract Interfaces + “Glue Code”</a:t>
            </a:r>
          </a:p>
        </p:txBody>
      </p:sp>
      <p:sp>
        <p:nvSpPr>
          <p:cNvPr id="77" name="AutoShape 30">
            <a:extLst>
              <a:ext uri="{FF2B5EF4-FFF2-40B4-BE49-F238E27FC236}">
                <a16:creationId xmlns:a16="http://schemas.microsoft.com/office/drawing/2014/main" id="{638C5A0C-865C-4C27-96BF-936FF5605D04}"/>
              </a:ext>
            </a:extLst>
          </p:cNvPr>
          <p:cNvSpPr>
            <a:spLocks noChangeArrowheads="1"/>
          </p:cNvSpPr>
          <p:nvPr/>
        </p:nvSpPr>
        <p:spPr bwMode="auto">
          <a:xfrm>
            <a:off x="6825468" y="1319523"/>
            <a:ext cx="1828800" cy="1905000"/>
          </a:xfrm>
          <a:prstGeom prst="flowChartProcess">
            <a:avLst/>
          </a:prstGeom>
          <a:noFill/>
          <a:ln w="9525">
            <a:solidFill>
              <a:srgbClr val="000000"/>
            </a:solidFill>
            <a:miter lim="800000"/>
            <a:headEnd/>
            <a:tailEnd/>
          </a:ln>
        </p:spPr>
        <p:txBody>
          <a:bodyPr wrap="none" anchor="ctr"/>
          <a:lstStyle/>
          <a:p>
            <a:pPr algn="ctr"/>
            <a:r>
              <a:rPr lang="en-US" dirty="0">
                <a:latin typeface="Calibri" panose="020F0502020204030204" pitchFamily="34" charset="0"/>
                <a:cs typeface="Calibri" panose="020F0502020204030204" pitchFamily="34" charset="0"/>
              </a:rPr>
              <a:t>Mesh Tools</a:t>
            </a:r>
          </a:p>
          <a:p>
            <a:pPr algn="ctr"/>
            <a:endParaRPr lang="en-US" sz="1200" dirty="0">
              <a:latin typeface="Calibri" panose="020F0502020204030204" pitchFamily="34" charset="0"/>
              <a:cs typeface="Calibri" panose="020F0502020204030204" pitchFamily="34" charset="0"/>
            </a:endParaRPr>
          </a:p>
          <a:p>
            <a:pPr algn="ctr"/>
            <a:endParaRPr lang="en-US" dirty="0">
              <a:latin typeface="Calibri" panose="020F0502020204030204" pitchFamily="34" charset="0"/>
              <a:cs typeface="Calibri" panose="020F0502020204030204" pitchFamily="34" charset="0"/>
            </a:endParaRPr>
          </a:p>
          <a:p>
            <a:pPr algn="ctr"/>
            <a:endParaRPr lang="en-US" dirty="0">
              <a:latin typeface="Calibri" panose="020F0502020204030204" pitchFamily="34" charset="0"/>
              <a:cs typeface="Calibri" panose="020F0502020204030204" pitchFamily="34" charset="0"/>
            </a:endParaRPr>
          </a:p>
          <a:p>
            <a:pPr algn="ctr"/>
            <a:endParaRPr lang="en-US" dirty="0">
              <a:latin typeface="Calibri" panose="020F0502020204030204" pitchFamily="34" charset="0"/>
              <a:cs typeface="Calibri" panose="020F0502020204030204" pitchFamily="34" charset="0"/>
            </a:endParaRPr>
          </a:p>
          <a:p>
            <a:pPr algn="ctr"/>
            <a:endParaRPr lang="en-US" dirty="0">
              <a:latin typeface="Calibri" panose="020F0502020204030204" pitchFamily="34" charset="0"/>
              <a:cs typeface="Calibri" panose="020F0502020204030204" pitchFamily="34" charset="0"/>
            </a:endParaRPr>
          </a:p>
          <a:p>
            <a:pPr algn="ctr"/>
            <a:endParaRPr lang="en-US" dirty="0">
              <a:latin typeface="Calibri" panose="020F0502020204030204" pitchFamily="34" charset="0"/>
              <a:cs typeface="Calibri" panose="020F0502020204030204" pitchFamily="34" charset="0"/>
            </a:endParaRPr>
          </a:p>
        </p:txBody>
      </p:sp>
      <p:sp>
        <p:nvSpPr>
          <p:cNvPr id="78" name="AutoShape 31">
            <a:extLst>
              <a:ext uri="{FF2B5EF4-FFF2-40B4-BE49-F238E27FC236}">
                <a16:creationId xmlns:a16="http://schemas.microsoft.com/office/drawing/2014/main" id="{A3F1A7B8-BA21-4FE9-A459-8A3C32348D64}"/>
              </a:ext>
            </a:extLst>
          </p:cNvPr>
          <p:cNvSpPr>
            <a:spLocks noChangeArrowheads="1"/>
          </p:cNvSpPr>
          <p:nvPr/>
        </p:nvSpPr>
        <p:spPr bwMode="auto">
          <a:xfrm>
            <a:off x="6901668" y="2310123"/>
            <a:ext cx="1670050" cy="381000"/>
          </a:xfrm>
          <a:prstGeom prst="flowChartProcess">
            <a:avLst/>
          </a:prstGeom>
          <a:solidFill>
            <a:srgbClr val="CCFFCC"/>
          </a:solidFill>
          <a:ln w="9525">
            <a:solidFill>
              <a:srgbClr val="000000"/>
            </a:solidFill>
            <a:miter lim="800000"/>
            <a:headEnd/>
            <a:tailEnd/>
          </a:ln>
        </p:spPr>
        <p:txBody>
          <a:bodyPr wrap="none" anchor="ctr"/>
          <a:lstStyle/>
          <a:p>
            <a:pPr algn="ctr"/>
            <a:r>
              <a:rPr lang="en-US" dirty="0">
                <a:solidFill>
                  <a:srgbClr val="000000"/>
                </a:solidFill>
                <a:latin typeface="Calibri" panose="020F0502020204030204" pitchFamily="34" charset="0"/>
                <a:cs typeface="Calibri" panose="020F0502020204030204" pitchFamily="34" charset="0"/>
              </a:rPr>
              <a:t>Mesh I/O</a:t>
            </a:r>
          </a:p>
        </p:txBody>
      </p:sp>
      <p:sp>
        <p:nvSpPr>
          <p:cNvPr id="79" name="AutoShape 33">
            <a:extLst>
              <a:ext uri="{FF2B5EF4-FFF2-40B4-BE49-F238E27FC236}">
                <a16:creationId xmlns:a16="http://schemas.microsoft.com/office/drawing/2014/main" id="{57999B74-3123-4635-9214-E0CDD3B6E0E2}"/>
              </a:ext>
            </a:extLst>
          </p:cNvPr>
          <p:cNvSpPr>
            <a:spLocks noChangeArrowheads="1"/>
          </p:cNvSpPr>
          <p:nvPr/>
        </p:nvSpPr>
        <p:spPr bwMode="auto">
          <a:xfrm>
            <a:off x="6901668" y="1700523"/>
            <a:ext cx="1670050" cy="609600"/>
          </a:xfrm>
          <a:prstGeom prst="flowChartProcess">
            <a:avLst/>
          </a:prstGeom>
          <a:solidFill>
            <a:srgbClr val="CCFFCC"/>
          </a:solidFill>
          <a:ln w="9525">
            <a:solidFill>
              <a:srgbClr val="000000"/>
            </a:solidFill>
            <a:miter lim="800000"/>
            <a:headEnd/>
            <a:tailEnd/>
          </a:ln>
        </p:spPr>
        <p:txBody>
          <a:bodyPr wrap="none" anchor="ctr"/>
          <a:lstStyle/>
          <a:p>
            <a:pPr algn="ctr"/>
            <a:r>
              <a:rPr lang="en-US" b="1" dirty="0">
                <a:solidFill>
                  <a:srgbClr val="000000"/>
                </a:solidFill>
                <a:latin typeface="Calibri" panose="020F0502020204030204" pitchFamily="34" charset="0"/>
                <a:cs typeface="Calibri" panose="020F0502020204030204" pitchFamily="34" charset="0"/>
              </a:rPr>
              <a:t>Mesh Database</a:t>
            </a:r>
          </a:p>
          <a:p>
            <a:pPr algn="ctr"/>
            <a:endParaRPr lang="en-US" b="1" dirty="0">
              <a:solidFill>
                <a:srgbClr val="000000"/>
              </a:solidFill>
              <a:latin typeface="Calibri" panose="020F0502020204030204" pitchFamily="34" charset="0"/>
              <a:cs typeface="Calibri" panose="020F0502020204030204" pitchFamily="34" charset="0"/>
            </a:endParaRPr>
          </a:p>
        </p:txBody>
      </p:sp>
      <p:sp>
        <p:nvSpPr>
          <p:cNvPr id="80" name="Rectangle 35">
            <a:extLst>
              <a:ext uri="{FF2B5EF4-FFF2-40B4-BE49-F238E27FC236}">
                <a16:creationId xmlns:a16="http://schemas.microsoft.com/office/drawing/2014/main" id="{B52B0F9B-AEDD-49B9-83C3-590F4CB7251D}"/>
              </a:ext>
            </a:extLst>
          </p:cNvPr>
          <p:cNvSpPr>
            <a:spLocks noChangeArrowheads="1"/>
          </p:cNvSpPr>
          <p:nvPr/>
        </p:nvSpPr>
        <p:spPr bwMode="auto">
          <a:xfrm>
            <a:off x="7025493" y="2106923"/>
            <a:ext cx="333375" cy="134938"/>
          </a:xfrm>
          <a:prstGeom prst="rect">
            <a:avLst/>
          </a:prstGeom>
          <a:solidFill>
            <a:schemeClr val="bg2"/>
          </a:solidFill>
          <a:ln w="9525">
            <a:solidFill>
              <a:srgbClr val="000000"/>
            </a:solidFill>
            <a:miter lim="800000"/>
            <a:headEnd/>
            <a:tailEnd/>
          </a:ln>
        </p:spPr>
        <p:txBody>
          <a:bodyPr wrap="none" anchor="ctr"/>
          <a:lstStyle/>
          <a:p>
            <a:endParaRPr lang="en-US"/>
          </a:p>
        </p:txBody>
      </p:sp>
      <p:sp>
        <p:nvSpPr>
          <p:cNvPr id="81" name="AutoShape 36">
            <a:extLst>
              <a:ext uri="{FF2B5EF4-FFF2-40B4-BE49-F238E27FC236}">
                <a16:creationId xmlns:a16="http://schemas.microsoft.com/office/drawing/2014/main" id="{4CF04865-DEAE-46B7-836D-F7EA94D0C7BF}"/>
              </a:ext>
            </a:extLst>
          </p:cNvPr>
          <p:cNvSpPr>
            <a:spLocks noChangeArrowheads="1"/>
          </p:cNvSpPr>
          <p:nvPr/>
        </p:nvSpPr>
        <p:spPr bwMode="auto">
          <a:xfrm>
            <a:off x="8070068" y="2038661"/>
            <a:ext cx="417513" cy="203200"/>
          </a:xfrm>
          <a:prstGeom prst="cube">
            <a:avLst>
              <a:gd name="adj" fmla="val 41667"/>
            </a:avLst>
          </a:prstGeom>
          <a:solidFill>
            <a:schemeClr val="bg1">
              <a:lumMod val="85000"/>
            </a:schemeClr>
          </a:solidFill>
          <a:ln w="9525">
            <a:solidFill>
              <a:srgbClr val="000000"/>
            </a:solidFill>
            <a:miter lim="800000"/>
            <a:headEnd/>
            <a:tailEnd/>
          </a:ln>
        </p:spPr>
        <p:txBody>
          <a:bodyPr wrap="none" anchor="ctr"/>
          <a:lstStyle/>
          <a:p>
            <a:endParaRPr lang="en-US"/>
          </a:p>
        </p:txBody>
      </p:sp>
      <p:sp>
        <p:nvSpPr>
          <p:cNvPr id="82" name="AutoShape 65">
            <a:extLst>
              <a:ext uri="{FF2B5EF4-FFF2-40B4-BE49-F238E27FC236}">
                <a16:creationId xmlns:a16="http://schemas.microsoft.com/office/drawing/2014/main" id="{DA96A33D-D723-401B-9B1A-168F0B4F09AE}"/>
              </a:ext>
            </a:extLst>
          </p:cNvPr>
          <p:cNvSpPr>
            <a:spLocks noChangeArrowheads="1"/>
          </p:cNvSpPr>
          <p:nvPr/>
        </p:nvSpPr>
        <p:spPr bwMode="auto">
          <a:xfrm>
            <a:off x="6901668" y="2691123"/>
            <a:ext cx="1670050" cy="381000"/>
          </a:xfrm>
          <a:prstGeom prst="flowChartProcess">
            <a:avLst/>
          </a:prstGeom>
          <a:solidFill>
            <a:srgbClr val="CCFFCC"/>
          </a:solidFill>
          <a:ln w="9525">
            <a:solidFill>
              <a:srgbClr val="000000"/>
            </a:solidFill>
            <a:miter lim="800000"/>
            <a:headEnd/>
            <a:tailEnd/>
          </a:ln>
        </p:spPr>
        <p:txBody>
          <a:bodyPr wrap="none" anchor="ctr"/>
          <a:lstStyle/>
          <a:p>
            <a:pPr algn="ctr"/>
            <a:r>
              <a:rPr lang="en-US" dirty="0">
                <a:solidFill>
                  <a:srgbClr val="000000"/>
                </a:solidFill>
                <a:latin typeface="Calibri" panose="020F0502020204030204" pitchFamily="34" charset="0"/>
                <a:cs typeface="Calibri" panose="020F0502020204030204" pitchFamily="34" charset="0"/>
              </a:rPr>
              <a:t>Load Balancing</a:t>
            </a:r>
          </a:p>
        </p:txBody>
      </p:sp>
      <p:sp>
        <p:nvSpPr>
          <p:cNvPr id="83" name="AutoShape 101">
            <a:extLst>
              <a:ext uri="{FF2B5EF4-FFF2-40B4-BE49-F238E27FC236}">
                <a16:creationId xmlns:a16="http://schemas.microsoft.com/office/drawing/2014/main" id="{8E3EBD5E-8AF4-4BCD-A166-D048192F393A}"/>
              </a:ext>
            </a:extLst>
          </p:cNvPr>
          <p:cNvSpPr>
            <a:spLocks noChangeArrowheads="1"/>
          </p:cNvSpPr>
          <p:nvPr/>
        </p:nvSpPr>
        <p:spPr bwMode="auto">
          <a:xfrm>
            <a:off x="7587468" y="2081523"/>
            <a:ext cx="304800" cy="152400"/>
          </a:xfrm>
          <a:prstGeom prst="triangle">
            <a:avLst>
              <a:gd name="adj" fmla="val 50000"/>
            </a:avLst>
          </a:prstGeom>
          <a:solidFill>
            <a:schemeClr val="bg1">
              <a:lumMod val="85000"/>
            </a:schemeClr>
          </a:solidFill>
          <a:ln w="9525">
            <a:solidFill>
              <a:schemeClr val="tx1"/>
            </a:solidFill>
            <a:miter lim="800000"/>
            <a:headEnd/>
            <a:tailEnd/>
          </a:ln>
        </p:spPr>
        <p:txBody>
          <a:bodyPr wrap="none" anchor="ctr"/>
          <a:lstStyle/>
          <a:p>
            <a:endParaRPr lang="en-US"/>
          </a:p>
        </p:txBody>
      </p:sp>
      <p:sp>
        <p:nvSpPr>
          <p:cNvPr id="84" name="Text Box 16">
            <a:extLst>
              <a:ext uri="{FF2B5EF4-FFF2-40B4-BE49-F238E27FC236}">
                <a16:creationId xmlns:a16="http://schemas.microsoft.com/office/drawing/2014/main" id="{2146C2F8-2B82-4103-AE51-D6517A2E0BC6}"/>
              </a:ext>
            </a:extLst>
          </p:cNvPr>
          <p:cNvSpPr txBox="1">
            <a:spLocks noChangeArrowheads="1"/>
          </p:cNvSpPr>
          <p:nvPr/>
        </p:nvSpPr>
        <p:spPr bwMode="auto">
          <a:xfrm>
            <a:off x="373770" y="3062718"/>
            <a:ext cx="1600200" cy="366712"/>
          </a:xfrm>
          <a:prstGeom prst="rect">
            <a:avLst/>
          </a:prstGeom>
          <a:noFill/>
          <a:ln w="9525">
            <a:noFill/>
            <a:miter lim="800000"/>
            <a:headEnd/>
            <a:tailEnd/>
          </a:ln>
        </p:spPr>
        <p:txBody>
          <a:bodyPr>
            <a:spAutoFit/>
          </a:bodyPr>
          <a:lstStyle/>
          <a:p>
            <a:pPr algn="ctr"/>
            <a:r>
              <a:rPr lang="en-US" dirty="0">
                <a:latin typeface="Calibri" panose="020F0502020204030204" pitchFamily="34" charset="0"/>
                <a:cs typeface="Calibri" panose="020F0502020204030204" pitchFamily="34" charset="0"/>
              </a:rPr>
              <a:t>Solvers</a:t>
            </a:r>
          </a:p>
        </p:txBody>
      </p:sp>
      <p:cxnSp>
        <p:nvCxnSpPr>
          <p:cNvPr id="85" name="AutoShape 7">
            <a:extLst>
              <a:ext uri="{FF2B5EF4-FFF2-40B4-BE49-F238E27FC236}">
                <a16:creationId xmlns:a16="http://schemas.microsoft.com/office/drawing/2014/main" id="{6F99DFE7-7488-437A-A5A9-C0D0BE2D60E5}"/>
              </a:ext>
            </a:extLst>
          </p:cNvPr>
          <p:cNvCxnSpPr>
            <a:cxnSpLocks noChangeShapeType="1"/>
            <a:stCxn id="89" idx="3"/>
            <a:endCxn id="86" idx="1"/>
          </p:cNvCxnSpPr>
          <p:nvPr/>
        </p:nvCxnSpPr>
        <p:spPr bwMode="auto">
          <a:xfrm flipV="1">
            <a:off x="2050170" y="2823909"/>
            <a:ext cx="304800" cy="796021"/>
          </a:xfrm>
          <a:prstGeom prst="bentConnector3">
            <a:avLst>
              <a:gd name="adj1" fmla="val 50000"/>
            </a:avLst>
          </a:prstGeom>
          <a:noFill/>
          <a:ln w="12700">
            <a:solidFill>
              <a:schemeClr val="tx1"/>
            </a:solidFill>
            <a:miter lim="800000"/>
            <a:headEnd type="diamond" w="med" len="med"/>
            <a:tailEnd type="diamond" w="med" len="med"/>
          </a:ln>
        </p:spPr>
      </p:cxnSp>
      <p:sp>
        <p:nvSpPr>
          <p:cNvPr id="86" name="Text Box 8">
            <a:extLst>
              <a:ext uri="{FF2B5EF4-FFF2-40B4-BE49-F238E27FC236}">
                <a16:creationId xmlns:a16="http://schemas.microsoft.com/office/drawing/2014/main" id="{AA9CCEF9-420D-4A3A-9411-F6A444F4CE80}"/>
              </a:ext>
            </a:extLst>
          </p:cNvPr>
          <p:cNvSpPr txBox="1">
            <a:spLocks noChangeArrowheads="1"/>
          </p:cNvSpPr>
          <p:nvPr/>
        </p:nvSpPr>
        <p:spPr bwMode="auto">
          <a:xfrm>
            <a:off x="2354970" y="2500743"/>
            <a:ext cx="1219200" cy="646331"/>
          </a:xfrm>
          <a:prstGeom prst="rect">
            <a:avLst/>
          </a:prstGeom>
          <a:solidFill>
            <a:schemeClr val="bg1"/>
          </a:solidFill>
          <a:ln w="19050">
            <a:solidFill>
              <a:srgbClr val="0000FF"/>
            </a:solidFill>
            <a:miter lim="800000"/>
            <a:headEnd/>
            <a:tailEnd/>
          </a:ln>
        </p:spPr>
        <p:txBody>
          <a:bodyPr>
            <a:spAutoFit/>
          </a:bodyPr>
          <a:lstStyle/>
          <a:p>
            <a:pPr algn="ctr"/>
            <a:r>
              <a:rPr lang="en-US" b="1" dirty="0">
                <a:solidFill>
                  <a:srgbClr val="0000FF"/>
                </a:solidFill>
                <a:latin typeface="Calibri" panose="020F0502020204030204" pitchFamily="34" charset="0"/>
                <a:cs typeface="Calibri" panose="020F0502020204030204" pitchFamily="34" charset="0"/>
              </a:rPr>
              <a:t>Nonlinear Model</a:t>
            </a:r>
          </a:p>
        </p:txBody>
      </p:sp>
      <p:sp>
        <p:nvSpPr>
          <p:cNvPr id="87" name="AutoShape 10">
            <a:extLst>
              <a:ext uri="{FF2B5EF4-FFF2-40B4-BE49-F238E27FC236}">
                <a16:creationId xmlns:a16="http://schemas.microsoft.com/office/drawing/2014/main" id="{1279D100-C100-4089-8F75-55B10D19C2AC}"/>
              </a:ext>
            </a:extLst>
          </p:cNvPr>
          <p:cNvSpPr>
            <a:spLocks noChangeArrowheads="1"/>
          </p:cNvSpPr>
          <p:nvPr/>
        </p:nvSpPr>
        <p:spPr bwMode="auto">
          <a:xfrm>
            <a:off x="373770" y="3429430"/>
            <a:ext cx="1600200" cy="328613"/>
          </a:xfrm>
          <a:prstGeom prst="flowChartProcess">
            <a:avLst/>
          </a:prstGeom>
          <a:solidFill>
            <a:srgbClr val="FFCC99"/>
          </a:solidFill>
          <a:ln w="9525">
            <a:solidFill>
              <a:schemeClr val="tx1"/>
            </a:solidFill>
            <a:miter lim="800000"/>
            <a:headEnd/>
            <a:tailEnd/>
          </a:ln>
        </p:spPr>
        <p:txBody>
          <a:bodyPr wrap="none" anchor="ctr"/>
          <a:lstStyle/>
          <a:p>
            <a:pPr algn="ctr"/>
            <a:r>
              <a:rPr lang="en-US" dirty="0">
                <a:latin typeface="Calibri" panose="020F0502020204030204" pitchFamily="34" charset="0"/>
                <a:cs typeface="Calibri" panose="020F0502020204030204" pitchFamily="34" charset="0"/>
              </a:rPr>
              <a:t>Nonlinear</a:t>
            </a:r>
          </a:p>
        </p:txBody>
      </p:sp>
      <p:sp>
        <p:nvSpPr>
          <p:cNvPr id="88" name="AutoShape 11">
            <a:extLst>
              <a:ext uri="{FF2B5EF4-FFF2-40B4-BE49-F238E27FC236}">
                <a16:creationId xmlns:a16="http://schemas.microsoft.com/office/drawing/2014/main" id="{BABE5CD7-FBCE-4BD5-BEB6-89F5BDCB2065}"/>
              </a:ext>
            </a:extLst>
          </p:cNvPr>
          <p:cNvSpPr>
            <a:spLocks noChangeArrowheads="1"/>
          </p:cNvSpPr>
          <p:nvPr/>
        </p:nvSpPr>
        <p:spPr bwMode="auto">
          <a:xfrm>
            <a:off x="373770" y="3734230"/>
            <a:ext cx="1600200" cy="328613"/>
          </a:xfrm>
          <a:prstGeom prst="flowChartProcess">
            <a:avLst/>
          </a:prstGeom>
          <a:solidFill>
            <a:srgbClr val="FFCC99"/>
          </a:solidFill>
          <a:ln w="9525">
            <a:solidFill>
              <a:schemeClr val="tx1"/>
            </a:solidFill>
            <a:miter lim="800000"/>
            <a:headEnd/>
            <a:tailEnd/>
          </a:ln>
        </p:spPr>
        <p:txBody>
          <a:bodyPr wrap="none" anchor="ctr"/>
          <a:lstStyle/>
          <a:p>
            <a:pPr algn="ctr"/>
            <a:r>
              <a:rPr lang="en-US" dirty="0">
                <a:latin typeface="Calibri" panose="020F0502020204030204" pitchFamily="34" charset="0"/>
                <a:cs typeface="Calibri" panose="020F0502020204030204" pitchFamily="34" charset="0"/>
              </a:rPr>
              <a:t>Transient</a:t>
            </a:r>
          </a:p>
        </p:txBody>
      </p:sp>
      <p:sp>
        <p:nvSpPr>
          <p:cNvPr id="89" name="Rectangle 15">
            <a:extLst>
              <a:ext uri="{FF2B5EF4-FFF2-40B4-BE49-F238E27FC236}">
                <a16:creationId xmlns:a16="http://schemas.microsoft.com/office/drawing/2014/main" id="{4702217B-BFAE-4A0D-B8BF-A10492BD8092}"/>
              </a:ext>
            </a:extLst>
          </p:cNvPr>
          <p:cNvSpPr>
            <a:spLocks noChangeArrowheads="1"/>
          </p:cNvSpPr>
          <p:nvPr/>
        </p:nvSpPr>
        <p:spPr bwMode="auto">
          <a:xfrm>
            <a:off x="297570" y="3048430"/>
            <a:ext cx="1752600" cy="1143000"/>
          </a:xfrm>
          <a:prstGeom prst="rect">
            <a:avLst/>
          </a:prstGeom>
          <a:noFill/>
          <a:ln w="9525">
            <a:solidFill>
              <a:schemeClr val="tx1"/>
            </a:solidFill>
            <a:miter lim="800000"/>
            <a:headEnd/>
            <a:tailEnd/>
          </a:ln>
        </p:spPr>
        <p:txBody>
          <a:bodyPr wrap="none" anchor="ctr"/>
          <a:lstStyle/>
          <a:p>
            <a:endParaRPr lang="en-US"/>
          </a:p>
        </p:txBody>
      </p:sp>
      <p:sp>
        <p:nvSpPr>
          <p:cNvPr id="90" name="Rectangle 26">
            <a:extLst>
              <a:ext uri="{FF2B5EF4-FFF2-40B4-BE49-F238E27FC236}">
                <a16:creationId xmlns:a16="http://schemas.microsoft.com/office/drawing/2014/main" id="{7655549C-95E7-497F-B033-5474C1B7FF37}"/>
              </a:ext>
            </a:extLst>
          </p:cNvPr>
          <p:cNvSpPr>
            <a:spLocks noChangeArrowheads="1"/>
          </p:cNvSpPr>
          <p:nvPr/>
        </p:nvSpPr>
        <p:spPr bwMode="auto">
          <a:xfrm>
            <a:off x="297565" y="4953431"/>
            <a:ext cx="1752600" cy="1143000"/>
          </a:xfrm>
          <a:prstGeom prst="rect">
            <a:avLst/>
          </a:prstGeom>
          <a:noFill/>
          <a:ln w="9525">
            <a:solidFill>
              <a:schemeClr val="tx1"/>
            </a:solidFill>
            <a:miter lim="800000"/>
            <a:headEnd/>
            <a:tailEnd/>
          </a:ln>
        </p:spPr>
        <p:txBody>
          <a:bodyPr wrap="none" anchor="ctr"/>
          <a:lstStyle/>
          <a:p>
            <a:pPr algn="ctr"/>
            <a:r>
              <a:rPr lang="en-US" dirty="0">
                <a:latin typeface="Calibri" panose="020F0502020204030204" pitchFamily="34" charset="0"/>
                <a:cs typeface="Calibri" panose="020F0502020204030204" pitchFamily="34" charset="0"/>
              </a:rPr>
              <a:t>Linear Solvers</a:t>
            </a:r>
          </a:p>
          <a:p>
            <a:pPr algn="ctr"/>
            <a:endParaRPr lang="en-US" dirty="0">
              <a:latin typeface="Calibri" panose="020F0502020204030204" pitchFamily="34" charset="0"/>
              <a:cs typeface="Calibri" panose="020F0502020204030204" pitchFamily="34" charset="0"/>
            </a:endParaRPr>
          </a:p>
          <a:p>
            <a:pPr algn="ctr"/>
            <a:endParaRPr lang="en-US" dirty="0">
              <a:latin typeface="Calibri" panose="020F0502020204030204" pitchFamily="34" charset="0"/>
              <a:cs typeface="Calibri" panose="020F0502020204030204" pitchFamily="34" charset="0"/>
            </a:endParaRPr>
          </a:p>
          <a:p>
            <a:pPr algn="ctr"/>
            <a:endParaRPr lang="en-US" dirty="0">
              <a:latin typeface="Calibri" panose="020F0502020204030204" pitchFamily="34" charset="0"/>
              <a:cs typeface="Calibri" panose="020F0502020204030204" pitchFamily="34" charset="0"/>
            </a:endParaRPr>
          </a:p>
        </p:txBody>
      </p:sp>
      <p:cxnSp>
        <p:nvCxnSpPr>
          <p:cNvPr id="91" name="AutoShape 22">
            <a:extLst>
              <a:ext uri="{FF2B5EF4-FFF2-40B4-BE49-F238E27FC236}">
                <a16:creationId xmlns:a16="http://schemas.microsoft.com/office/drawing/2014/main" id="{48AB0016-6C62-4776-B738-14465D7BF848}"/>
              </a:ext>
            </a:extLst>
          </p:cNvPr>
          <p:cNvCxnSpPr>
            <a:cxnSpLocks noChangeShapeType="1"/>
            <a:stCxn id="90" idx="0"/>
            <a:endCxn id="94" idx="2"/>
          </p:cNvCxnSpPr>
          <p:nvPr/>
        </p:nvCxnSpPr>
        <p:spPr bwMode="auto">
          <a:xfrm flipV="1">
            <a:off x="1173865" y="4752430"/>
            <a:ext cx="0" cy="201001"/>
          </a:xfrm>
          <a:prstGeom prst="straightConnector1">
            <a:avLst/>
          </a:prstGeom>
          <a:noFill/>
          <a:ln w="12700">
            <a:solidFill>
              <a:schemeClr val="tx1"/>
            </a:solidFill>
            <a:round/>
            <a:headEnd type="diamond" w="med" len="med"/>
            <a:tailEnd type="diamond" w="med" len="med"/>
          </a:ln>
        </p:spPr>
      </p:cxnSp>
      <p:sp>
        <p:nvSpPr>
          <p:cNvPr id="92" name="AutoShape 23">
            <a:extLst>
              <a:ext uri="{FF2B5EF4-FFF2-40B4-BE49-F238E27FC236}">
                <a16:creationId xmlns:a16="http://schemas.microsoft.com/office/drawing/2014/main" id="{F75A9044-5B50-4CA4-8DC9-5131C2924B11}"/>
              </a:ext>
            </a:extLst>
          </p:cNvPr>
          <p:cNvSpPr>
            <a:spLocks noChangeArrowheads="1"/>
          </p:cNvSpPr>
          <p:nvPr/>
        </p:nvSpPr>
        <p:spPr bwMode="auto">
          <a:xfrm>
            <a:off x="449965" y="5334431"/>
            <a:ext cx="1447800" cy="304800"/>
          </a:xfrm>
          <a:prstGeom prst="flowChartProcess">
            <a:avLst/>
          </a:prstGeom>
          <a:solidFill>
            <a:srgbClr val="CCFFCC"/>
          </a:solidFill>
          <a:ln w="9525">
            <a:solidFill>
              <a:schemeClr val="tx1"/>
            </a:solidFill>
            <a:miter lim="800000"/>
            <a:headEnd/>
            <a:tailEnd/>
          </a:ln>
        </p:spPr>
        <p:txBody>
          <a:bodyPr wrap="none" anchor="ctr"/>
          <a:lstStyle/>
          <a:p>
            <a:pPr algn="ctr"/>
            <a:r>
              <a:rPr lang="en-US" dirty="0">
                <a:latin typeface="Calibri" panose="020F0502020204030204" pitchFamily="34" charset="0"/>
                <a:cs typeface="Calibri" panose="020F0502020204030204" pitchFamily="34" charset="0"/>
              </a:rPr>
              <a:t>Iterative</a:t>
            </a:r>
          </a:p>
        </p:txBody>
      </p:sp>
      <p:sp>
        <p:nvSpPr>
          <p:cNvPr id="93" name="AutoShape 29">
            <a:extLst>
              <a:ext uri="{FF2B5EF4-FFF2-40B4-BE49-F238E27FC236}">
                <a16:creationId xmlns:a16="http://schemas.microsoft.com/office/drawing/2014/main" id="{FF3485CA-57A3-4BF5-ACE1-F9B3AF8022E2}"/>
              </a:ext>
            </a:extLst>
          </p:cNvPr>
          <p:cNvSpPr>
            <a:spLocks noChangeArrowheads="1"/>
          </p:cNvSpPr>
          <p:nvPr/>
        </p:nvSpPr>
        <p:spPr bwMode="auto">
          <a:xfrm>
            <a:off x="449965" y="5634037"/>
            <a:ext cx="1447800" cy="304800"/>
          </a:xfrm>
          <a:prstGeom prst="flowChartProcess">
            <a:avLst/>
          </a:prstGeom>
          <a:solidFill>
            <a:srgbClr val="CCFFCC"/>
          </a:solidFill>
          <a:ln w="9525">
            <a:solidFill>
              <a:schemeClr val="tx1"/>
            </a:solidFill>
            <a:miter lim="800000"/>
            <a:headEnd/>
            <a:tailEnd/>
          </a:ln>
        </p:spPr>
        <p:txBody>
          <a:bodyPr wrap="none" anchor="ctr"/>
          <a:lstStyle/>
          <a:p>
            <a:pPr algn="ctr"/>
            <a:r>
              <a:rPr lang="en-US" dirty="0">
                <a:latin typeface="Calibri" panose="020F0502020204030204" pitchFamily="34" charset="0"/>
                <a:cs typeface="Calibri" panose="020F0502020204030204" pitchFamily="34" charset="0"/>
              </a:rPr>
              <a:t>Direct</a:t>
            </a:r>
          </a:p>
        </p:txBody>
      </p:sp>
      <p:sp>
        <p:nvSpPr>
          <p:cNvPr id="94" name="Text Box 57">
            <a:extLst>
              <a:ext uri="{FF2B5EF4-FFF2-40B4-BE49-F238E27FC236}">
                <a16:creationId xmlns:a16="http://schemas.microsoft.com/office/drawing/2014/main" id="{BF62D46B-DA4F-49EF-9FC2-786466F1A3B2}"/>
              </a:ext>
            </a:extLst>
          </p:cNvPr>
          <p:cNvSpPr txBox="1">
            <a:spLocks noChangeArrowheads="1"/>
          </p:cNvSpPr>
          <p:nvPr/>
        </p:nvSpPr>
        <p:spPr bwMode="auto">
          <a:xfrm>
            <a:off x="449965" y="4420031"/>
            <a:ext cx="1447800" cy="332399"/>
          </a:xfrm>
          <a:prstGeom prst="rect">
            <a:avLst/>
          </a:prstGeom>
          <a:solidFill>
            <a:schemeClr val="bg1"/>
          </a:solidFill>
          <a:ln w="19050">
            <a:solidFill>
              <a:srgbClr val="0000FF"/>
            </a:solidFill>
            <a:miter lim="800000"/>
            <a:headEnd/>
            <a:tailEnd/>
          </a:ln>
        </p:spPr>
        <p:txBody>
          <a:bodyPr tIns="36576" bIns="18288">
            <a:spAutoFit/>
          </a:bodyPr>
          <a:lstStyle/>
          <a:p>
            <a:pPr algn="ctr"/>
            <a:r>
              <a:rPr lang="en-US" b="1" dirty="0">
                <a:solidFill>
                  <a:srgbClr val="0000FF"/>
                </a:solidFill>
                <a:latin typeface="Calibri" panose="020F0502020204030204" pitchFamily="34" charset="0"/>
                <a:cs typeface="Calibri" panose="020F0502020204030204" pitchFamily="34" charset="0"/>
              </a:rPr>
              <a:t>Linear Solve</a:t>
            </a:r>
          </a:p>
        </p:txBody>
      </p:sp>
      <p:sp>
        <p:nvSpPr>
          <p:cNvPr id="95" name="TextBox 94">
            <a:extLst>
              <a:ext uri="{FF2B5EF4-FFF2-40B4-BE49-F238E27FC236}">
                <a16:creationId xmlns:a16="http://schemas.microsoft.com/office/drawing/2014/main" id="{556ABAAA-3234-4772-9B9A-A16030291609}"/>
              </a:ext>
            </a:extLst>
          </p:cNvPr>
          <p:cNvSpPr txBox="1"/>
          <p:nvPr/>
        </p:nvSpPr>
        <p:spPr>
          <a:xfrm>
            <a:off x="-121518" y="4272713"/>
            <a:ext cx="639222" cy="400110"/>
          </a:xfrm>
          <a:prstGeom prst="rect">
            <a:avLst/>
          </a:prstGeom>
          <a:noFill/>
        </p:spPr>
        <p:txBody>
          <a:bodyPr wrap="square" rtlCol="0">
            <a:spAutoFit/>
          </a:bodyPr>
          <a:lstStyle/>
          <a:p>
            <a:pPr algn="ctr"/>
            <a:r>
              <a:rPr lang="en-US" sz="2000" b="1" dirty="0">
                <a:latin typeface="Calibri" panose="020F0502020204030204" pitchFamily="34" charset="0"/>
                <a:cs typeface="Calibri" panose="020F0502020204030204" pitchFamily="34" charset="0"/>
              </a:rPr>
              <a:t>4.</a:t>
            </a:r>
          </a:p>
        </p:txBody>
      </p:sp>
    </p:spTree>
    <p:extLst>
      <p:ext uri="{BB962C8B-B14F-4D97-AF65-F5344CB8AC3E}">
        <p14:creationId xmlns:p14="http://schemas.microsoft.com/office/powerpoint/2010/main" val="1837963434"/>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 name="TextShape 1"/>
          <p:cNvSpPr txBox="1"/>
          <p:nvPr/>
        </p:nvSpPr>
        <p:spPr>
          <a:xfrm>
            <a:off x="254857" y="-142240"/>
            <a:ext cx="7643004" cy="1146027"/>
          </a:xfrm>
          <a:prstGeom prst="rect">
            <a:avLst/>
          </a:prstGeom>
          <a:noFill/>
          <a:ln>
            <a:noFill/>
          </a:ln>
        </p:spPr>
        <p:txBody>
          <a:bodyPr lIns="0" tIns="0" rIns="0" bIns="0" anchor="ctr"/>
          <a:lstStyle/>
          <a:p>
            <a:r>
              <a:rPr lang="en-US" sz="3200" dirty="0">
                <a:latin typeface="Calibri"/>
              </a:rPr>
              <a:t>What is Albany? (under-the-hood)</a:t>
            </a:r>
            <a:endParaRPr sz="3200" dirty="0"/>
          </a:p>
        </p:txBody>
      </p:sp>
      <p:grpSp>
        <p:nvGrpSpPr>
          <p:cNvPr id="67" name="Group 66">
            <a:extLst>
              <a:ext uri="{FF2B5EF4-FFF2-40B4-BE49-F238E27FC236}">
                <a16:creationId xmlns:a16="http://schemas.microsoft.com/office/drawing/2014/main" id="{FC947044-E7B9-4988-AE06-DFC34FCC1CF0}"/>
              </a:ext>
            </a:extLst>
          </p:cNvPr>
          <p:cNvGrpSpPr/>
          <p:nvPr/>
        </p:nvGrpSpPr>
        <p:grpSpPr>
          <a:xfrm>
            <a:off x="289104" y="1295833"/>
            <a:ext cx="9113177" cy="5078001"/>
            <a:chOff x="381000" y="1154132"/>
            <a:chExt cx="9113177" cy="5078001"/>
          </a:xfrm>
        </p:grpSpPr>
        <p:sp>
          <p:nvSpPr>
            <p:cNvPr id="68" name="AutoShape 30">
              <a:extLst>
                <a:ext uri="{FF2B5EF4-FFF2-40B4-BE49-F238E27FC236}">
                  <a16:creationId xmlns:a16="http://schemas.microsoft.com/office/drawing/2014/main" id="{1EC16173-3D09-4D90-A674-000EEE80FC28}"/>
                </a:ext>
              </a:extLst>
            </p:cNvPr>
            <p:cNvSpPr>
              <a:spLocks noChangeArrowheads="1"/>
            </p:cNvSpPr>
            <p:nvPr/>
          </p:nvSpPr>
          <p:spPr bwMode="auto">
            <a:xfrm>
              <a:off x="5176659" y="4502853"/>
              <a:ext cx="1957956" cy="1725612"/>
            </a:xfrm>
            <a:prstGeom prst="flowChartProcess">
              <a:avLst/>
            </a:prstGeom>
            <a:noFill/>
            <a:ln w="9525">
              <a:solidFill>
                <a:schemeClr val="bg1">
                  <a:lumMod val="85000"/>
                </a:schemeClr>
              </a:solidFill>
              <a:miter lim="800000"/>
              <a:headEnd/>
              <a:tailEnd/>
            </a:ln>
          </p:spPr>
          <p:txBody>
            <a:bodyPr wrap="none" anchor="ctr"/>
            <a:lstStyle/>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r>
                <a:rPr lang="en-US" dirty="0">
                  <a:solidFill>
                    <a:schemeClr val="bg1">
                      <a:lumMod val="85000"/>
                    </a:schemeClr>
                  </a:solidFill>
                  <a:latin typeface="Calibri" panose="020F0502020204030204" pitchFamily="34" charset="0"/>
                  <a:cs typeface="Calibri" panose="020F0502020204030204" pitchFamily="34" charset="0"/>
                </a:rPr>
                <a:t>FEM Assembly</a:t>
              </a:r>
            </a:p>
            <a:p>
              <a:pPr algn="ctr"/>
              <a:endParaRPr lang="en-US" sz="1200"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p:txBody>
        </p:sp>
        <p:sp>
          <p:nvSpPr>
            <p:cNvPr id="69" name="Rectangle: Rounded Corners 68">
              <a:extLst>
                <a:ext uri="{FF2B5EF4-FFF2-40B4-BE49-F238E27FC236}">
                  <a16:creationId xmlns:a16="http://schemas.microsoft.com/office/drawing/2014/main" id="{64478C22-912B-44FA-88E6-0DC4BA63A271}"/>
                </a:ext>
              </a:extLst>
            </p:cNvPr>
            <p:cNvSpPr/>
            <p:nvPr/>
          </p:nvSpPr>
          <p:spPr>
            <a:xfrm>
              <a:off x="7707800" y="5484644"/>
              <a:ext cx="871977" cy="638177"/>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70" name="Rectangle: Rounded Corners 69">
              <a:extLst>
                <a:ext uri="{FF2B5EF4-FFF2-40B4-BE49-F238E27FC236}">
                  <a16:creationId xmlns:a16="http://schemas.microsoft.com/office/drawing/2014/main" id="{2B942538-6E14-41AF-9324-BECA5ACE40EE}"/>
                </a:ext>
              </a:extLst>
            </p:cNvPr>
            <p:cNvSpPr/>
            <p:nvPr/>
          </p:nvSpPr>
          <p:spPr>
            <a:xfrm>
              <a:off x="3568700" y="3019200"/>
              <a:ext cx="1841500" cy="587033"/>
            </a:xfrm>
            <a:prstGeom prst="roundRect">
              <a:avLst/>
            </a:prstGeom>
            <a:solidFill>
              <a:schemeClr val="bg1"/>
            </a:solidFill>
            <a:ln>
              <a:solidFill>
                <a:schemeClr val="bg1">
                  <a:lumMod val="85000"/>
                </a:schemeClr>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71" name="Rectangle: Rounded Corners 70">
              <a:extLst>
                <a:ext uri="{FF2B5EF4-FFF2-40B4-BE49-F238E27FC236}">
                  <a16:creationId xmlns:a16="http://schemas.microsoft.com/office/drawing/2014/main" id="{5D7AE335-F829-4E64-85D3-AE915AE679CF}"/>
                </a:ext>
              </a:extLst>
            </p:cNvPr>
            <p:cNvSpPr/>
            <p:nvPr/>
          </p:nvSpPr>
          <p:spPr>
            <a:xfrm>
              <a:off x="2552700" y="1230332"/>
              <a:ext cx="1676400" cy="864843"/>
            </a:xfrm>
            <a:prstGeom prst="roundRect">
              <a:avLst/>
            </a:prstGeom>
            <a:solidFill>
              <a:schemeClr val="bg1"/>
            </a:solidFill>
            <a:ln>
              <a:solidFill>
                <a:schemeClr val="bg1">
                  <a:lumMod val="85000"/>
                </a:schemeClr>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72" name="Rectangle 26">
              <a:extLst>
                <a:ext uri="{FF2B5EF4-FFF2-40B4-BE49-F238E27FC236}">
                  <a16:creationId xmlns:a16="http://schemas.microsoft.com/office/drawing/2014/main" id="{AFD096D1-0038-4F02-9FE7-8B0279A65FAF}"/>
                </a:ext>
              </a:extLst>
            </p:cNvPr>
            <p:cNvSpPr>
              <a:spLocks noChangeArrowheads="1"/>
            </p:cNvSpPr>
            <p:nvPr/>
          </p:nvSpPr>
          <p:spPr bwMode="auto">
            <a:xfrm>
              <a:off x="381000" y="4811732"/>
              <a:ext cx="1752600" cy="1143000"/>
            </a:xfrm>
            <a:prstGeom prst="rect">
              <a:avLst/>
            </a:prstGeom>
            <a:no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Linear Solvers</a:t>
              </a:r>
            </a:p>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p:txBody>
        </p:sp>
        <p:sp>
          <p:nvSpPr>
            <p:cNvPr id="73" name="Rectangle 19">
              <a:extLst>
                <a:ext uri="{FF2B5EF4-FFF2-40B4-BE49-F238E27FC236}">
                  <a16:creationId xmlns:a16="http://schemas.microsoft.com/office/drawing/2014/main" id="{016990D9-B1B6-46E6-9D82-E7457DACAD0E}"/>
                </a:ext>
              </a:extLst>
            </p:cNvPr>
            <p:cNvSpPr>
              <a:spLocks noChangeArrowheads="1"/>
            </p:cNvSpPr>
            <p:nvPr/>
          </p:nvSpPr>
          <p:spPr bwMode="auto">
            <a:xfrm>
              <a:off x="457200" y="1154132"/>
              <a:ext cx="1600200" cy="990600"/>
            </a:xfrm>
            <a:prstGeom prst="rect">
              <a:avLst/>
            </a:prstGeom>
            <a:no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Analysis Tools</a:t>
              </a:r>
            </a:p>
            <a:p>
              <a:endParaRPr lang="en-US" dirty="0">
                <a:solidFill>
                  <a:schemeClr val="bg1">
                    <a:lumMod val="85000"/>
                  </a:schemeClr>
                </a:solidFill>
                <a:latin typeface="Calibri" panose="020F0502020204030204" pitchFamily="34" charset="0"/>
                <a:cs typeface="Calibri" panose="020F0502020204030204" pitchFamily="34" charset="0"/>
              </a:endParaRPr>
            </a:p>
            <a:p>
              <a:endParaRPr lang="en-US" sz="1600" dirty="0">
                <a:solidFill>
                  <a:schemeClr val="bg1">
                    <a:lumMod val="85000"/>
                  </a:schemeClr>
                </a:solidFill>
                <a:latin typeface="Calibri" panose="020F0502020204030204" pitchFamily="34" charset="0"/>
                <a:cs typeface="Calibri" panose="020F0502020204030204" pitchFamily="34" charset="0"/>
              </a:endParaRPr>
            </a:p>
            <a:p>
              <a:endParaRPr lang="en-US" sz="1600" dirty="0">
                <a:solidFill>
                  <a:schemeClr val="bg1">
                    <a:lumMod val="85000"/>
                  </a:schemeClr>
                </a:solidFill>
                <a:latin typeface="Calibri" panose="020F0502020204030204" pitchFamily="34" charset="0"/>
                <a:cs typeface="Calibri" panose="020F0502020204030204" pitchFamily="34" charset="0"/>
              </a:endParaRPr>
            </a:p>
          </p:txBody>
        </p:sp>
        <p:sp>
          <p:nvSpPr>
            <p:cNvPr id="74" name="Oval 6">
              <a:extLst>
                <a:ext uri="{FF2B5EF4-FFF2-40B4-BE49-F238E27FC236}">
                  <a16:creationId xmlns:a16="http://schemas.microsoft.com/office/drawing/2014/main" id="{1A736FEA-3B84-42C8-98D0-B046445BF147}"/>
                </a:ext>
              </a:extLst>
            </p:cNvPr>
            <p:cNvSpPr>
              <a:spLocks noChangeArrowheads="1"/>
            </p:cNvSpPr>
            <p:nvPr/>
          </p:nvSpPr>
          <p:spPr bwMode="auto">
            <a:xfrm>
              <a:off x="2514600" y="1230332"/>
              <a:ext cx="1752600" cy="838200"/>
            </a:xfrm>
            <a:prstGeom prst="ellipse">
              <a:avLst/>
            </a:prstGeom>
            <a:noFill/>
            <a:ln w="9525">
              <a:noFill/>
              <a:round/>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Main</a:t>
              </a:r>
            </a:p>
            <a:p>
              <a:pPr algn="ctr"/>
              <a:endParaRPr lang="en-US" sz="2400" dirty="0">
                <a:solidFill>
                  <a:schemeClr val="bg1">
                    <a:lumMod val="85000"/>
                  </a:schemeClr>
                </a:solidFill>
                <a:latin typeface="Calibri" panose="020F0502020204030204" pitchFamily="34" charset="0"/>
                <a:cs typeface="Calibri" panose="020F0502020204030204" pitchFamily="34" charset="0"/>
              </a:endParaRPr>
            </a:p>
          </p:txBody>
        </p:sp>
        <p:sp>
          <p:nvSpPr>
            <p:cNvPr id="75" name="Text Box 16">
              <a:extLst>
                <a:ext uri="{FF2B5EF4-FFF2-40B4-BE49-F238E27FC236}">
                  <a16:creationId xmlns:a16="http://schemas.microsoft.com/office/drawing/2014/main" id="{866A061B-DC94-451C-AD7F-BFE567263BCC}"/>
                </a:ext>
              </a:extLst>
            </p:cNvPr>
            <p:cNvSpPr txBox="1">
              <a:spLocks noChangeArrowheads="1"/>
            </p:cNvSpPr>
            <p:nvPr/>
          </p:nvSpPr>
          <p:spPr bwMode="auto">
            <a:xfrm>
              <a:off x="457200" y="2921020"/>
              <a:ext cx="1600200" cy="366712"/>
            </a:xfrm>
            <a:prstGeom prst="rect">
              <a:avLst/>
            </a:prstGeom>
            <a:noFill/>
            <a:ln w="9525">
              <a:noFill/>
              <a:miter lim="800000"/>
              <a:headEnd/>
              <a:tailEnd/>
            </a:ln>
          </p:spPr>
          <p:txBody>
            <a:bodyPr>
              <a:spAutoFit/>
            </a:bodyPr>
            <a:lstStyle/>
            <a:p>
              <a:pPr algn="ctr"/>
              <a:r>
                <a:rPr lang="en-US" dirty="0">
                  <a:solidFill>
                    <a:schemeClr val="bg1">
                      <a:lumMod val="85000"/>
                    </a:schemeClr>
                  </a:solidFill>
                  <a:latin typeface="Calibri" panose="020F0502020204030204" pitchFamily="34" charset="0"/>
                  <a:cs typeface="Calibri" panose="020F0502020204030204" pitchFamily="34" charset="0"/>
                </a:rPr>
                <a:t>Solvers</a:t>
              </a:r>
            </a:p>
          </p:txBody>
        </p:sp>
        <p:sp>
          <p:nvSpPr>
            <p:cNvPr id="140" name="AutoShape 2">
              <a:extLst>
                <a:ext uri="{FF2B5EF4-FFF2-40B4-BE49-F238E27FC236}">
                  <a16:creationId xmlns:a16="http://schemas.microsoft.com/office/drawing/2014/main" id="{EB51C99C-FD4A-4927-AAD2-8A23AD8FEF87}"/>
                </a:ext>
              </a:extLst>
            </p:cNvPr>
            <p:cNvSpPr>
              <a:spLocks noChangeArrowheads="1"/>
            </p:cNvSpPr>
            <p:nvPr/>
          </p:nvSpPr>
          <p:spPr bwMode="auto">
            <a:xfrm>
              <a:off x="5279739" y="4955771"/>
              <a:ext cx="1752600" cy="3810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Field Manager</a:t>
              </a:r>
            </a:p>
          </p:txBody>
        </p:sp>
        <p:sp>
          <p:nvSpPr>
            <p:cNvPr id="141" name="AutoShape 4">
              <a:extLst>
                <a:ext uri="{FF2B5EF4-FFF2-40B4-BE49-F238E27FC236}">
                  <a16:creationId xmlns:a16="http://schemas.microsoft.com/office/drawing/2014/main" id="{E61B01FF-B35B-42F8-9879-1DDB1B41FEF1}"/>
                </a:ext>
              </a:extLst>
            </p:cNvPr>
            <p:cNvSpPr>
              <a:spLocks noChangeArrowheads="1"/>
            </p:cNvSpPr>
            <p:nvPr/>
          </p:nvSpPr>
          <p:spPr bwMode="auto">
            <a:xfrm>
              <a:off x="5279739" y="5336657"/>
              <a:ext cx="1752600" cy="3810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Derivatives</a:t>
              </a:r>
            </a:p>
          </p:txBody>
        </p:sp>
        <p:sp>
          <p:nvSpPr>
            <p:cNvPr id="142" name="Oval 6">
              <a:extLst>
                <a:ext uri="{FF2B5EF4-FFF2-40B4-BE49-F238E27FC236}">
                  <a16:creationId xmlns:a16="http://schemas.microsoft.com/office/drawing/2014/main" id="{77156735-8700-4DCF-AF76-149EA1A5B72A}"/>
                </a:ext>
              </a:extLst>
            </p:cNvPr>
            <p:cNvSpPr>
              <a:spLocks noChangeArrowheads="1"/>
            </p:cNvSpPr>
            <p:nvPr/>
          </p:nvSpPr>
          <p:spPr bwMode="auto">
            <a:xfrm>
              <a:off x="3657600" y="2830532"/>
              <a:ext cx="1676400" cy="914400"/>
            </a:xfrm>
            <a:prstGeom prst="ellipse">
              <a:avLst/>
            </a:prstGeom>
            <a:noFill/>
            <a:ln w="9525">
              <a:noFill/>
              <a:round/>
              <a:headEnd/>
              <a:tailEnd/>
            </a:ln>
          </p:spPr>
          <p:txBody>
            <a:bodyPr wrap="none" tIns="91440" bIns="0" anchor="ctr"/>
            <a:lstStyle/>
            <a:p>
              <a:pPr algn="ctr"/>
              <a:r>
                <a:rPr lang="en-US" dirty="0">
                  <a:solidFill>
                    <a:schemeClr val="bg1">
                      <a:lumMod val="85000"/>
                    </a:schemeClr>
                  </a:solidFill>
                  <a:latin typeface="Calibri" panose="020F0502020204030204" pitchFamily="34" charset="0"/>
                  <a:cs typeface="Calibri" panose="020F0502020204030204" pitchFamily="34" charset="0"/>
                </a:rPr>
                <a:t>Albany Glue Code</a:t>
              </a:r>
            </a:p>
          </p:txBody>
        </p:sp>
        <p:cxnSp>
          <p:nvCxnSpPr>
            <p:cNvPr id="143" name="AutoShape 7">
              <a:extLst>
                <a:ext uri="{FF2B5EF4-FFF2-40B4-BE49-F238E27FC236}">
                  <a16:creationId xmlns:a16="http://schemas.microsoft.com/office/drawing/2014/main" id="{DC65849E-EA55-493B-BC59-76A928AECEF3}"/>
                </a:ext>
              </a:extLst>
            </p:cNvPr>
            <p:cNvCxnSpPr>
              <a:cxnSpLocks noChangeShapeType="1"/>
              <a:stCxn id="147" idx="3"/>
              <a:endCxn id="144" idx="1"/>
            </p:cNvCxnSpPr>
            <p:nvPr/>
          </p:nvCxnSpPr>
          <p:spPr bwMode="auto">
            <a:xfrm flipV="1">
              <a:off x="2133600" y="2682211"/>
              <a:ext cx="304800" cy="796021"/>
            </a:xfrm>
            <a:prstGeom prst="bentConnector3">
              <a:avLst>
                <a:gd name="adj1" fmla="val 50000"/>
              </a:avLst>
            </a:prstGeom>
            <a:noFill/>
            <a:ln w="12700">
              <a:solidFill>
                <a:schemeClr val="bg1">
                  <a:lumMod val="85000"/>
                </a:schemeClr>
              </a:solidFill>
              <a:miter lim="800000"/>
              <a:headEnd type="diamond" w="med" len="med"/>
              <a:tailEnd type="diamond" w="med" len="med"/>
            </a:ln>
          </p:spPr>
        </p:cxnSp>
        <p:sp>
          <p:nvSpPr>
            <p:cNvPr id="144" name="Text Box 8">
              <a:extLst>
                <a:ext uri="{FF2B5EF4-FFF2-40B4-BE49-F238E27FC236}">
                  <a16:creationId xmlns:a16="http://schemas.microsoft.com/office/drawing/2014/main" id="{CDB14062-AF51-44D8-B211-6863F0A540E1}"/>
                </a:ext>
              </a:extLst>
            </p:cNvPr>
            <p:cNvSpPr txBox="1">
              <a:spLocks noChangeArrowheads="1"/>
            </p:cNvSpPr>
            <p:nvPr/>
          </p:nvSpPr>
          <p:spPr bwMode="auto">
            <a:xfrm>
              <a:off x="2438400" y="2359045"/>
              <a:ext cx="1219200" cy="646331"/>
            </a:xfrm>
            <a:prstGeom prst="rect">
              <a:avLst/>
            </a:prstGeom>
            <a:solidFill>
              <a:schemeClr val="bg1"/>
            </a:solidFill>
            <a:ln w="19050">
              <a:solidFill>
                <a:schemeClr val="bg1">
                  <a:lumMod val="85000"/>
                </a:schemeClr>
              </a:solidFill>
              <a:miter lim="800000"/>
              <a:headEnd/>
              <a:tailEnd/>
            </a:ln>
          </p:spPr>
          <p:txBody>
            <a:bodyPr>
              <a:spAutoFit/>
            </a:bodyPr>
            <a:lstStyle/>
            <a:p>
              <a:pPr algn="ctr"/>
              <a:r>
                <a:rPr lang="en-US" dirty="0">
                  <a:solidFill>
                    <a:schemeClr val="bg1">
                      <a:lumMod val="85000"/>
                    </a:schemeClr>
                  </a:solidFill>
                  <a:latin typeface="Calibri" panose="020F0502020204030204" pitchFamily="34" charset="0"/>
                  <a:cs typeface="Calibri" panose="020F0502020204030204" pitchFamily="34" charset="0"/>
                </a:rPr>
                <a:t>Nonlinear Model</a:t>
              </a:r>
            </a:p>
          </p:txBody>
        </p:sp>
        <p:sp>
          <p:nvSpPr>
            <p:cNvPr id="145" name="AutoShape 10">
              <a:extLst>
                <a:ext uri="{FF2B5EF4-FFF2-40B4-BE49-F238E27FC236}">
                  <a16:creationId xmlns:a16="http://schemas.microsoft.com/office/drawing/2014/main" id="{40E2FAD7-0FC3-44DA-BB55-48776A11ADAC}"/>
                </a:ext>
              </a:extLst>
            </p:cNvPr>
            <p:cNvSpPr>
              <a:spLocks noChangeArrowheads="1"/>
            </p:cNvSpPr>
            <p:nvPr/>
          </p:nvSpPr>
          <p:spPr bwMode="auto">
            <a:xfrm>
              <a:off x="457200" y="3287732"/>
              <a:ext cx="1600200" cy="328613"/>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Nonlinear</a:t>
              </a:r>
            </a:p>
          </p:txBody>
        </p:sp>
        <p:sp>
          <p:nvSpPr>
            <p:cNvPr id="146" name="AutoShape 11">
              <a:extLst>
                <a:ext uri="{FF2B5EF4-FFF2-40B4-BE49-F238E27FC236}">
                  <a16:creationId xmlns:a16="http://schemas.microsoft.com/office/drawing/2014/main" id="{72398298-9FA7-4A1C-B18B-6DE995E26987}"/>
                </a:ext>
              </a:extLst>
            </p:cNvPr>
            <p:cNvSpPr>
              <a:spLocks noChangeArrowheads="1"/>
            </p:cNvSpPr>
            <p:nvPr/>
          </p:nvSpPr>
          <p:spPr bwMode="auto">
            <a:xfrm>
              <a:off x="457200" y="3592532"/>
              <a:ext cx="1600200" cy="328613"/>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Transient</a:t>
              </a:r>
            </a:p>
          </p:txBody>
        </p:sp>
        <p:sp>
          <p:nvSpPr>
            <p:cNvPr id="147" name="Rectangle 15">
              <a:extLst>
                <a:ext uri="{FF2B5EF4-FFF2-40B4-BE49-F238E27FC236}">
                  <a16:creationId xmlns:a16="http://schemas.microsoft.com/office/drawing/2014/main" id="{7778592D-8EB3-4FE3-B7E7-7E17FA4F1A27}"/>
                </a:ext>
              </a:extLst>
            </p:cNvPr>
            <p:cNvSpPr>
              <a:spLocks noChangeArrowheads="1"/>
            </p:cNvSpPr>
            <p:nvPr/>
          </p:nvSpPr>
          <p:spPr bwMode="auto">
            <a:xfrm>
              <a:off x="381000" y="2906732"/>
              <a:ext cx="1752600" cy="1143000"/>
            </a:xfrm>
            <a:prstGeom prst="rect">
              <a:avLst/>
            </a:prstGeom>
            <a:noFill/>
            <a:ln w="9525">
              <a:solidFill>
                <a:schemeClr val="bg1">
                  <a:lumMod val="85000"/>
                </a:schemeClr>
              </a:solidFill>
              <a:miter lim="800000"/>
              <a:headEnd/>
              <a:tailEnd/>
            </a:ln>
          </p:spPr>
          <p:txBody>
            <a:bodyPr wrap="none" anchor="ctr"/>
            <a:lstStyle/>
            <a:p>
              <a:endParaRPr lang="en-US"/>
            </a:p>
          </p:txBody>
        </p:sp>
        <p:sp>
          <p:nvSpPr>
            <p:cNvPr id="148" name="AutoShape 17">
              <a:extLst>
                <a:ext uri="{FF2B5EF4-FFF2-40B4-BE49-F238E27FC236}">
                  <a16:creationId xmlns:a16="http://schemas.microsoft.com/office/drawing/2014/main" id="{C9370515-984F-427F-99B2-29BC9A20EBD4}"/>
                </a:ext>
              </a:extLst>
            </p:cNvPr>
            <p:cNvSpPr>
              <a:spLocks noChangeArrowheads="1"/>
            </p:cNvSpPr>
            <p:nvPr/>
          </p:nvSpPr>
          <p:spPr bwMode="auto">
            <a:xfrm>
              <a:off x="533400" y="1458932"/>
              <a:ext cx="1447800" cy="3048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Optimization</a:t>
              </a:r>
            </a:p>
          </p:txBody>
        </p:sp>
        <p:sp>
          <p:nvSpPr>
            <p:cNvPr id="149" name="AutoShape 18">
              <a:extLst>
                <a:ext uri="{FF2B5EF4-FFF2-40B4-BE49-F238E27FC236}">
                  <a16:creationId xmlns:a16="http://schemas.microsoft.com/office/drawing/2014/main" id="{FAD42FA3-8910-4E22-97F6-D33972783931}"/>
                </a:ext>
              </a:extLst>
            </p:cNvPr>
            <p:cNvSpPr>
              <a:spLocks noChangeArrowheads="1"/>
            </p:cNvSpPr>
            <p:nvPr/>
          </p:nvSpPr>
          <p:spPr bwMode="auto">
            <a:xfrm>
              <a:off x="533400" y="1763732"/>
              <a:ext cx="1447800" cy="3048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UQ</a:t>
              </a:r>
            </a:p>
          </p:txBody>
        </p:sp>
        <p:cxnSp>
          <p:nvCxnSpPr>
            <p:cNvPr id="150" name="AutoShape 21">
              <a:extLst>
                <a:ext uri="{FF2B5EF4-FFF2-40B4-BE49-F238E27FC236}">
                  <a16:creationId xmlns:a16="http://schemas.microsoft.com/office/drawing/2014/main" id="{7D6EB123-F3C5-4660-B130-5B33F61BBD9F}"/>
                </a:ext>
              </a:extLst>
            </p:cNvPr>
            <p:cNvCxnSpPr>
              <a:cxnSpLocks noChangeShapeType="1"/>
              <a:stCxn id="147" idx="0"/>
              <a:endCxn id="166" idx="2"/>
            </p:cNvCxnSpPr>
            <p:nvPr/>
          </p:nvCxnSpPr>
          <p:spPr bwMode="auto">
            <a:xfrm flipV="1">
              <a:off x="1257300" y="2768064"/>
              <a:ext cx="0" cy="138668"/>
            </a:xfrm>
            <a:prstGeom prst="straightConnector1">
              <a:avLst/>
            </a:prstGeom>
            <a:noFill/>
            <a:ln w="12700">
              <a:solidFill>
                <a:schemeClr val="bg1">
                  <a:lumMod val="85000"/>
                </a:schemeClr>
              </a:solidFill>
              <a:round/>
              <a:headEnd type="diamond" w="med" len="med"/>
              <a:tailEnd type="diamond" w="med" len="med"/>
            </a:ln>
          </p:spPr>
        </p:cxnSp>
        <p:cxnSp>
          <p:nvCxnSpPr>
            <p:cNvPr id="151" name="AutoShape 22">
              <a:extLst>
                <a:ext uri="{FF2B5EF4-FFF2-40B4-BE49-F238E27FC236}">
                  <a16:creationId xmlns:a16="http://schemas.microsoft.com/office/drawing/2014/main" id="{4E5F27CA-F382-496B-8E56-10EC68039C63}"/>
                </a:ext>
              </a:extLst>
            </p:cNvPr>
            <p:cNvCxnSpPr>
              <a:cxnSpLocks noChangeShapeType="1"/>
              <a:stCxn id="72" idx="0"/>
              <a:endCxn id="168" idx="2"/>
            </p:cNvCxnSpPr>
            <p:nvPr/>
          </p:nvCxnSpPr>
          <p:spPr bwMode="auto">
            <a:xfrm flipV="1">
              <a:off x="1257300" y="4610731"/>
              <a:ext cx="0" cy="201001"/>
            </a:xfrm>
            <a:prstGeom prst="straightConnector1">
              <a:avLst/>
            </a:prstGeom>
            <a:noFill/>
            <a:ln w="12700">
              <a:solidFill>
                <a:schemeClr val="bg1">
                  <a:lumMod val="85000"/>
                </a:schemeClr>
              </a:solidFill>
              <a:round/>
              <a:headEnd type="diamond" w="med" len="med"/>
              <a:tailEnd type="diamond" w="med" len="med"/>
            </a:ln>
          </p:spPr>
        </p:cxnSp>
        <p:sp>
          <p:nvSpPr>
            <p:cNvPr id="152" name="AutoShape 23">
              <a:extLst>
                <a:ext uri="{FF2B5EF4-FFF2-40B4-BE49-F238E27FC236}">
                  <a16:creationId xmlns:a16="http://schemas.microsoft.com/office/drawing/2014/main" id="{BFBF78F1-CCA8-4436-9175-B19D5108560A}"/>
                </a:ext>
              </a:extLst>
            </p:cNvPr>
            <p:cNvSpPr>
              <a:spLocks noChangeArrowheads="1"/>
            </p:cNvSpPr>
            <p:nvPr/>
          </p:nvSpPr>
          <p:spPr bwMode="auto">
            <a:xfrm>
              <a:off x="533400" y="5192732"/>
              <a:ext cx="1447800" cy="3048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Iterative</a:t>
              </a:r>
            </a:p>
          </p:txBody>
        </p:sp>
        <p:sp>
          <p:nvSpPr>
            <p:cNvPr id="153" name="AutoShape 29">
              <a:extLst>
                <a:ext uri="{FF2B5EF4-FFF2-40B4-BE49-F238E27FC236}">
                  <a16:creationId xmlns:a16="http://schemas.microsoft.com/office/drawing/2014/main" id="{FA556B35-6CC5-4F10-9AF5-087DC0106EE5}"/>
                </a:ext>
              </a:extLst>
            </p:cNvPr>
            <p:cNvSpPr>
              <a:spLocks noChangeArrowheads="1"/>
            </p:cNvSpPr>
            <p:nvPr/>
          </p:nvSpPr>
          <p:spPr bwMode="auto">
            <a:xfrm>
              <a:off x="533400" y="5492338"/>
              <a:ext cx="1447800" cy="3048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Direct</a:t>
              </a:r>
            </a:p>
          </p:txBody>
        </p:sp>
        <p:sp>
          <p:nvSpPr>
            <p:cNvPr id="154" name="AutoShape 30">
              <a:extLst>
                <a:ext uri="{FF2B5EF4-FFF2-40B4-BE49-F238E27FC236}">
                  <a16:creationId xmlns:a16="http://schemas.microsoft.com/office/drawing/2014/main" id="{884756DA-4756-405D-8BF8-F28ECC92397B}"/>
                </a:ext>
              </a:extLst>
            </p:cNvPr>
            <p:cNvSpPr>
              <a:spLocks noChangeArrowheads="1"/>
            </p:cNvSpPr>
            <p:nvPr/>
          </p:nvSpPr>
          <p:spPr bwMode="auto">
            <a:xfrm>
              <a:off x="6908800" y="1179532"/>
              <a:ext cx="1828800" cy="1905000"/>
            </a:xfrm>
            <a:prstGeom prst="flowChartProcess">
              <a:avLst/>
            </a:prstGeom>
            <a:no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Mesh Tools</a:t>
              </a:r>
            </a:p>
            <a:p>
              <a:pPr algn="ctr"/>
              <a:endParaRPr lang="en-US" sz="1200"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p:txBody>
        </p:sp>
        <p:sp>
          <p:nvSpPr>
            <p:cNvPr id="155" name="AutoShape 31">
              <a:extLst>
                <a:ext uri="{FF2B5EF4-FFF2-40B4-BE49-F238E27FC236}">
                  <a16:creationId xmlns:a16="http://schemas.microsoft.com/office/drawing/2014/main" id="{2CE90CBB-585F-4305-AA32-B0E506B8498B}"/>
                </a:ext>
              </a:extLst>
            </p:cNvPr>
            <p:cNvSpPr>
              <a:spLocks noChangeArrowheads="1"/>
            </p:cNvSpPr>
            <p:nvPr/>
          </p:nvSpPr>
          <p:spPr bwMode="auto">
            <a:xfrm>
              <a:off x="6985000" y="2170132"/>
              <a:ext cx="1670050" cy="3810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Mesh I/O</a:t>
              </a:r>
            </a:p>
          </p:txBody>
        </p:sp>
        <p:sp>
          <p:nvSpPr>
            <p:cNvPr id="156" name="AutoShape 33">
              <a:extLst>
                <a:ext uri="{FF2B5EF4-FFF2-40B4-BE49-F238E27FC236}">
                  <a16:creationId xmlns:a16="http://schemas.microsoft.com/office/drawing/2014/main" id="{DBA6DAE5-2604-4629-981D-3238A67F4248}"/>
                </a:ext>
              </a:extLst>
            </p:cNvPr>
            <p:cNvSpPr>
              <a:spLocks noChangeArrowheads="1"/>
            </p:cNvSpPr>
            <p:nvPr/>
          </p:nvSpPr>
          <p:spPr bwMode="auto">
            <a:xfrm>
              <a:off x="6985000" y="1560532"/>
              <a:ext cx="1670050" cy="6096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Mesh Database</a:t>
              </a:r>
            </a:p>
            <a:p>
              <a:pPr algn="ctr"/>
              <a:endParaRPr lang="en-US" dirty="0">
                <a:solidFill>
                  <a:schemeClr val="bg1">
                    <a:lumMod val="85000"/>
                  </a:schemeClr>
                </a:solidFill>
                <a:latin typeface="Calibri" panose="020F0502020204030204" pitchFamily="34" charset="0"/>
                <a:cs typeface="Calibri" panose="020F0502020204030204" pitchFamily="34" charset="0"/>
              </a:endParaRPr>
            </a:p>
          </p:txBody>
        </p:sp>
        <p:sp>
          <p:nvSpPr>
            <p:cNvPr id="157" name="Rectangle 35">
              <a:extLst>
                <a:ext uri="{FF2B5EF4-FFF2-40B4-BE49-F238E27FC236}">
                  <a16:creationId xmlns:a16="http://schemas.microsoft.com/office/drawing/2014/main" id="{0B22F0A9-4C0F-4AF1-8096-E81739DABE4C}"/>
                </a:ext>
              </a:extLst>
            </p:cNvPr>
            <p:cNvSpPr>
              <a:spLocks noChangeArrowheads="1"/>
            </p:cNvSpPr>
            <p:nvPr/>
          </p:nvSpPr>
          <p:spPr bwMode="auto">
            <a:xfrm>
              <a:off x="7108825" y="1966932"/>
              <a:ext cx="333375" cy="134938"/>
            </a:xfrm>
            <a:prstGeom prst="rect">
              <a:avLst/>
            </a:prstGeom>
            <a:solidFill>
              <a:schemeClr val="bg1"/>
            </a:solidFill>
            <a:ln w="9525">
              <a:solidFill>
                <a:schemeClr val="bg1">
                  <a:lumMod val="85000"/>
                </a:schemeClr>
              </a:solidFill>
              <a:miter lim="800000"/>
              <a:headEnd/>
              <a:tailEnd/>
            </a:ln>
          </p:spPr>
          <p:txBody>
            <a:bodyPr wrap="none" anchor="ctr"/>
            <a:lstStyle/>
            <a:p>
              <a:endParaRPr lang="en-US"/>
            </a:p>
          </p:txBody>
        </p:sp>
        <p:sp>
          <p:nvSpPr>
            <p:cNvPr id="158" name="AutoShape 36">
              <a:extLst>
                <a:ext uri="{FF2B5EF4-FFF2-40B4-BE49-F238E27FC236}">
                  <a16:creationId xmlns:a16="http://schemas.microsoft.com/office/drawing/2014/main" id="{CE4311B8-F118-4383-87AF-CC6E0916D40E}"/>
                </a:ext>
              </a:extLst>
            </p:cNvPr>
            <p:cNvSpPr>
              <a:spLocks noChangeArrowheads="1"/>
            </p:cNvSpPr>
            <p:nvPr/>
          </p:nvSpPr>
          <p:spPr bwMode="auto">
            <a:xfrm>
              <a:off x="8153400" y="1898670"/>
              <a:ext cx="417513" cy="203200"/>
            </a:xfrm>
            <a:prstGeom prst="cube">
              <a:avLst>
                <a:gd name="adj" fmla="val 41667"/>
              </a:avLst>
            </a:prstGeom>
            <a:solidFill>
              <a:schemeClr val="bg1"/>
            </a:solidFill>
            <a:ln w="9525">
              <a:solidFill>
                <a:schemeClr val="bg1">
                  <a:lumMod val="85000"/>
                </a:schemeClr>
              </a:solidFill>
              <a:miter lim="800000"/>
              <a:headEnd/>
              <a:tailEnd/>
            </a:ln>
          </p:spPr>
          <p:txBody>
            <a:bodyPr wrap="none" anchor="ctr"/>
            <a:lstStyle/>
            <a:p>
              <a:endParaRPr lang="en-US"/>
            </a:p>
          </p:txBody>
        </p:sp>
        <p:cxnSp>
          <p:nvCxnSpPr>
            <p:cNvPr id="159" name="AutoShape 37">
              <a:extLst>
                <a:ext uri="{FF2B5EF4-FFF2-40B4-BE49-F238E27FC236}">
                  <a16:creationId xmlns:a16="http://schemas.microsoft.com/office/drawing/2014/main" id="{6F7DDFA3-3C9F-4F75-8C22-E79988B54880}"/>
                </a:ext>
              </a:extLst>
            </p:cNvPr>
            <p:cNvCxnSpPr>
              <a:cxnSpLocks noChangeShapeType="1"/>
              <a:stCxn id="160" idx="1"/>
              <a:endCxn id="70" idx="0"/>
            </p:cNvCxnSpPr>
            <p:nvPr/>
          </p:nvCxnSpPr>
          <p:spPr bwMode="auto">
            <a:xfrm rot="10800000" flipV="1">
              <a:off x="4489451" y="2133990"/>
              <a:ext cx="273049" cy="885209"/>
            </a:xfrm>
            <a:prstGeom prst="bentConnector2">
              <a:avLst/>
            </a:prstGeom>
            <a:noFill/>
            <a:ln w="12700">
              <a:solidFill>
                <a:schemeClr val="bg1">
                  <a:lumMod val="85000"/>
                </a:schemeClr>
              </a:solidFill>
              <a:miter lim="800000"/>
              <a:headEnd type="diamond" w="med" len="med"/>
              <a:tailEnd type="diamond" w="med" len="med"/>
            </a:ln>
          </p:spPr>
        </p:cxnSp>
        <p:sp>
          <p:nvSpPr>
            <p:cNvPr id="160" name="Text Box 38">
              <a:extLst>
                <a:ext uri="{FF2B5EF4-FFF2-40B4-BE49-F238E27FC236}">
                  <a16:creationId xmlns:a16="http://schemas.microsoft.com/office/drawing/2014/main" id="{FD3FAC04-DEAE-4F7F-9F47-C4A3F3282432}"/>
                </a:ext>
              </a:extLst>
            </p:cNvPr>
            <p:cNvSpPr txBox="1">
              <a:spLocks noChangeArrowheads="1"/>
            </p:cNvSpPr>
            <p:nvPr/>
          </p:nvSpPr>
          <p:spPr bwMode="auto">
            <a:xfrm>
              <a:off x="4762499" y="1810825"/>
              <a:ext cx="1600200" cy="646331"/>
            </a:xfrm>
            <a:prstGeom prst="rect">
              <a:avLst/>
            </a:prstGeom>
            <a:solidFill>
              <a:schemeClr val="bg1"/>
            </a:solidFill>
            <a:ln w="19050">
              <a:solidFill>
                <a:schemeClr val="bg1">
                  <a:lumMod val="85000"/>
                </a:schemeClr>
              </a:solidFill>
              <a:miter lim="800000"/>
              <a:headEnd/>
              <a:tailEnd/>
            </a:ln>
          </p:spPr>
          <p:txBody>
            <a:bodyPr>
              <a:spAutoFit/>
            </a:bodyPr>
            <a:lstStyle/>
            <a:p>
              <a:pPr algn="ctr"/>
              <a:r>
                <a:rPr lang="en-US" dirty="0">
                  <a:solidFill>
                    <a:schemeClr val="bg1">
                      <a:lumMod val="85000"/>
                    </a:schemeClr>
                  </a:solidFill>
                  <a:latin typeface="Calibri" panose="020F0502020204030204" pitchFamily="34" charset="0"/>
                  <a:cs typeface="Calibri" panose="020F0502020204030204" pitchFamily="34" charset="0"/>
                </a:rPr>
                <a:t>Global</a:t>
              </a:r>
            </a:p>
            <a:p>
              <a:pPr algn="ctr"/>
              <a:r>
                <a:rPr lang="en-US" dirty="0">
                  <a:solidFill>
                    <a:schemeClr val="bg1">
                      <a:lumMod val="85000"/>
                    </a:schemeClr>
                  </a:solidFill>
                  <a:latin typeface="Calibri" panose="020F0502020204030204" pitchFamily="34" charset="0"/>
                  <a:cs typeface="Calibri" panose="020F0502020204030204" pitchFamily="34" charset="0"/>
                </a:rPr>
                <a:t>Discretization</a:t>
              </a:r>
            </a:p>
          </p:txBody>
        </p:sp>
        <p:sp>
          <p:nvSpPr>
            <p:cNvPr id="161" name="Text Box 43">
              <a:extLst>
                <a:ext uri="{FF2B5EF4-FFF2-40B4-BE49-F238E27FC236}">
                  <a16:creationId xmlns:a16="http://schemas.microsoft.com/office/drawing/2014/main" id="{A0D514B1-A454-4083-80C4-092F2D14D15F}"/>
                </a:ext>
              </a:extLst>
            </p:cNvPr>
            <p:cNvSpPr txBox="1">
              <a:spLocks noChangeArrowheads="1"/>
            </p:cNvSpPr>
            <p:nvPr/>
          </p:nvSpPr>
          <p:spPr bwMode="auto">
            <a:xfrm>
              <a:off x="2560320" y="3879909"/>
              <a:ext cx="1905000" cy="369332"/>
            </a:xfrm>
            <a:prstGeom prst="rect">
              <a:avLst/>
            </a:prstGeom>
            <a:solidFill>
              <a:schemeClr val="bg1"/>
            </a:solidFill>
            <a:ln w="19050">
              <a:solidFill>
                <a:schemeClr val="bg1">
                  <a:lumMod val="85000"/>
                </a:schemeClr>
              </a:solidFill>
              <a:miter lim="800000"/>
              <a:headEnd/>
              <a:tailEnd/>
            </a:ln>
          </p:spPr>
          <p:txBody>
            <a:bodyPr>
              <a:spAutoFit/>
            </a:bodyPr>
            <a:lstStyle/>
            <a:p>
              <a:pPr algn="ctr"/>
              <a:r>
                <a:rPr lang="en-US" dirty="0">
                  <a:solidFill>
                    <a:schemeClr val="bg1">
                      <a:lumMod val="85000"/>
                    </a:schemeClr>
                  </a:solidFill>
                  <a:latin typeface="Calibri" panose="020F0502020204030204" pitchFamily="34" charset="0"/>
                  <a:cs typeface="Calibri" panose="020F0502020204030204" pitchFamily="34" charset="0"/>
                </a:rPr>
                <a:t>Evaluation Engine</a:t>
              </a:r>
            </a:p>
          </p:txBody>
        </p:sp>
        <p:sp>
          <p:nvSpPr>
            <p:cNvPr id="162" name="Rectangle 49">
              <a:extLst>
                <a:ext uri="{FF2B5EF4-FFF2-40B4-BE49-F238E27FC236}">
                  <a16:creationId xmlns:a16="http://schemas.microsoft.com/office/drawing/2014/main" id="{9EDF634D-4521-48F9-BA20-6679FE876806}"/>
                </a:ext>
              </a:extLst>
            </p:cNvPr>
            <p:cNvSpPr>
              <a:spLocks noChangeArrowheads="1"/>
            </p:cNvSpPr>
            <p:nvPr/>
          </p:nvSpPr>
          <p:spPr bwMode="auto">
            <a:xfrm>
              <a:off x="5419615" y="4583132"/>
              <a:ext cx="304800" cy="304800"/>
            </a:xfrm>
            <a:prstGeom prst="rect">
              <a:avLst/>
            </a:prstGeom>
            <a:noFill/>
            <a:ln w="9525">
              <a:noFill/>
              <a:miter lim="800000"/>
              <a:headEnd/>
              <a:tailEnd/>
            </a:ln>
          </p:spPr>
          <p:txBody>
            <a:bodyPr wrap="none" anchor="ctr"/>
            <a:lstStyle/>
            <a:p>
              <a:endParaRPr lang="en-US"/>
            </a:p>
          </p:txBody>
        </p:sp>
        <p:sp>
          <p:nvSpPr>
            <p:cNvPr id="163" name="Rectangle 50">
              <a:extLst>
                <a:ext uri="{FF2B5EF4-FFF2-40B4-BE49-F238E27FC236}">
                  <a16:creationId xmlns:a16="http://schemas.microsoft.com/office/drawing/2014/main" id="{AF70EAD6-B3A3-42A2-AF18-448F29C23E51}"/>
                </a:ext>
              </a:extLst>
            </p:cNvPr>
            <p:cNvSpPr>
              <a:spLocks noChangeArrowheads="1"/>
            </p:cNvSpPr>
            <p:nvPr/>
          </p:nvSpPr>
          <p:spPr bwMode="auto">
            <a:xfrm>
              <a:off x="5419615" y="4811732"/>
              <a:ext cx="304800" cy="304800"/>
            </a:xfrm>
            <a:prstGeom prst="rect">
              <a:avLst/>
            </a:prstGeom>
            <a:noFill/>
            <a:ln w="9525">
              <a:noFill/>
              <a:miter lim="800000"/>
              <a:headEnd/>
              <a:tailEnd/>
            </a:ln>
          </p:spPr>
          <p:txBody>
            <a:bodyPr wrap="none" anchor="ctr"/>
            <a:lstStyle/>
            <a:p>
              <a:endParaRPr lang="en-US"/>
            </a:p>
          </p:txBody>
        </p:sp>
        <p:sp>
          <p:nvSpPr>
            <p:cNvPr id="164" name="Rectangle 52">
              <a:extLst>
                <a:ext uri="{FF2B5EF4-FFF2-40B4-BE49-F238E27FC236}">
                  <a16:creationId xmlns:a16="http://schemas.microsoft.com/office/drawing/2014/main" id="{5F6E6759-58B8-4E25-A608-C643EFFAE90F}"/>
                </a:ext>
              </a:extLst>
            </p:cNvPr>
            <p:cNvSpPr>
              <a:spLocks noChangeArrowheads="1"/>
            </p:cNvSpPr>
            <p:nvPr/>
          </p:nvSpPr>
          <p:spPr bwMode="auto">
            <a:xfrm>
              <a:off x="1066800" y="1458932"/>
              <a:ext cx="228600" cy="76200"/>
            </a:xfrm>
            <a:prstGeom prst="rect">
              <a:avLst/>
            </a:prstGeom>
            <a:noFill/>
            <a:ln w="9525">
              <a:noFill/>
              <a:miter lim="800000"/>
              <a:headEnd/>
              <a:tailEnd/>
            </a:ln>
          </p:spPr>
          <p:txBody>
            <a:bodyPr wrap="none" anchor="ctr"/>
            <a:lstStyle/>
            <a:p>
              <a:endParaRPr lang="en-US"/>
            </a:p>
          </p:txBody>
        </p:sp>
        <p:sp>
          <p:nvSpPr>
            <p:cNvPr id="165" name="Rectangle 53">
              <a:extLst>
                <a:ext uri="{FF2B5EF4-FFF2-40B4-BE49-F238E27FC236}">
                  <a16:creationId xmlns:a16="http://schemas.microsoft.com/office/drawing/2014/main" id="{E194AE26-A9A0-47DE-8592-7856D57DA322}"/>
                </a:ext>
              </a:extLst>
            </p:cNvPr>
            <p:cNvSpPr>
              <a:spLocks noChangeArrowheads="1"/>
            </p:cNvSpPr>
            <p:nvPr/>
          </p:nvSpPr>
          <p:spPr bwMode="auto">
            <a:xfrm>
              <a:off x="609600" y="1611332"/>
              <a:ext cx="228600" cy="76200"/>
            </a:xfrm>
            <a:prstGeom prst="rect">
              <a:avLst/>
            </a:prstGeom>
            <a:noFill/>
            <a:ln w="9525">
              <a:noFill/>
              <a:miter lim="800000"/>
              <a:headEnd/>
              <a:tailEnd/>
            </a:ln>
          </p:spPr>
          <p:txBody>
            <a:bodyPr wrap="none" anchor="ctr"/>
            <a:lstStyle/>
            <a:p>
              <a:endParaRPr lang="en-US"/>
            </a:p>
          </p:txBody>
        </p:sp>
        <p:sp>
          <p:nvSpPr>
            <p:cNvPr id="166" name="Text Box 55">
              <a:extLst>
                <a:ext uri="{FF2B5EF4-FFF2-40B4-BE49-F238E27FC236}">
                  <a16:creationId xmlns:a16="http://schemas.microsoft.com/office/drawing/2014/main" id="{E8767496-10ED-485B-9F71-837E85409E39}"/>
                </a:ext>
              </a:extLst>
            </p:cNvPr>
            <p:cNvSpPr txBox="1">
              <a:spLocks noChangeArrowheads="1"/>
            </p:cNvSpPr>
            <p:nvPr/>
          </p:nvSpPr>
          <p:spPr bwMode="auto">
            <a:xfrm>
              <a:off x="533400" y="2398732"/>
              <a:ext cx="1447800" cy="369332"/>
            </a:xfrm>
            <a:prstGeom prst="rect">
              <a:avLst/>
            </a:prstGeom>
            <a:solidFill>
              <a:schemeClr val="bg1"/>
            </a:solidFill>
            <a:ln w="19050">
              <a:solidFill>
                <a:schemeClr val="bg1">
                  <a:lumMod val="85000"/>
                </a:schemeClr>
              </a:solidFill>
              <a:miter lim="800000"/>
              <a:headEnd/>
              <a:tailEnd/>
            </a:ln>
          </p:spPr>
          <p:txBody>
            <a:bodyPr>
              <a:spAutoFit/>
            </a:bodyPr>
            <a:lstStyle/>
            <a:p>
              <a:pPr algn="ctr"/>
              <a:r>
                <a:rPr lang="en-US" dirty="0">
                  <a:solidFill>
                    <a:schemeClr val="bg1">
                      <a:lumMod val="85000"/>
                    </a:schemeClr>
                  </a:solidFill>
                  <a:latin typeface="Calibri" panose="020F0502020204030204" pitchFamily="34" charset="0"/>
                  <a:cs typeface="Calibri" panose="020F0502020204030204" pitchFamily="34" charset="0"/>
                </a:rPr>
                <a:t>Application</a:t>
              </a:r>
            </a:p>
          </p:txBody>
        </p:sp>
        <p:cxnSp>
          <p:nvCxnSpPr>
            <p:cNvPr id="167" name="AutoShape 56">
              <a:extLst>
                <a:ext uri="{FF2B5EF4-FFF2-40B4-BE49-F238E27FC236}">
                  <a16:creationId xmlns:a16="http://schemas.microsoft.com/office/drawing/2014/main" id="{5424F969-430B-4392-B650-A2384F098A6E}"/>
                </a:ext>
              </a:extLst>
            </p:cNvPr>
            <p:cNvCxnSpPr>
              <a:cxnSpLocks noChangeShapeType="1"/>
              <a:stCxn id="166" idx="0"/>
              <a:endCxn id="73" idx="2"/>
            </p:cNvCxnSpPr>
            <p:nvPr/>
          </p:nvCxnSpPr>
          <p:spPr bwMode="auto">
            <a:xfrm flipV="1">
              <a:off x="1257300" y="2144732"/>
              <a:ext cx="0" cy="254000"/>
            </a:xfrm>
            <a:prstGeom prst="straightConnector1">
              <a:avLst/>
            </a:prstGeom>
            <a:noFill/>
            <a:ln w="12700">
              <a:solidFill>
                <a:schemeClr val="bg1">
                  <a:lumMod val="85000"/>
                </a:schemeClr>
              </a:solidFill>
              <a:round/>
              <a:headEnd type="diamond" w="med" len="med"/>
              <a:tailEnd type="diamond" w="med" len="med"/>
            </a:ln>
          </p:spPr>
        </p:cxnSp>
        <p:sp>
          <p:nvSpPr>
            <p:cNvPr id="168" name="Text Box 57">
              <a:extLst>
                <a:ext uri="{FF2B5EF4-FFF2-40B4-BE49-F238E27FC236}">
                  <a16:creationId xmlns:a16="http://schemas.microsoft.com/office/drawing/2014/main" id="{4E5D8DA7-81CB-4E7F-BCAA-1D82C4637329}"/>
                </a:ext>
              </a:extLst>
            </p:cNvPr>
            <p:cNvSpPr txBox="1">
              <a:spLocks noChangeArrowheads="1"/>
            </p:cNvSpPr>
            <p:nvPr/>
          </p:nvSpPr>
          <p:spPr bwMode="auto">
            <a:xfrm>
              <a:off x="533400" y="4278332"/>
              <a:ext cx="1447800" cy="332399"/>
            </a:xfrm>
            <a:prstGeom prst="rect">
              <a:avLst/>
            </a:prstGeom>
            <a:solidFill>
              <a:schemeClr val="bg1"/>
            </a:solidFill>
            <a:ln w="19050">
              <a:solidFill>
                <a:schemeClr val="bg1">
                  <a:lumMod val="85000"/>
                </a:schemeClr>
              </a:solidFill>
              <a:miter lim="800000"/>
              <a:headEnd/>
              <a:tailEnd/>
            </a:ln>
          </p:spPr>
          <p:txBody>
            <a:bodyPr tIns="36576" bIns="18288">
              <a:spAutoFit/>
            </a:bodyPr>
            <a:lstStyle/>
            <a:p>
              <a:pPr algn="ctr"/>
              <a:r>
                <a:rPr lang="en-US" dirty="0">
                  <a:solidFill>
                    <a:schemeClr val="bg1">
                      <a:lumMod val="85000"/>
                    </a:schemeClr>
                  </a:solidFill>
                  <a:latin typeface="Calibri" panose="020F0502020204030204" pitchFamily="34" charset="0"/>
                  <a:cs typeface="Calibri" panose="020F0502020204030204" pitchFamily="34" charset="0"/>
                </a:rPr>
                <a:t>Linear Solve</a:t>
              </a:r>
            </a:p>
          </p:txBody>
        </p:sp>
        <p:cxnSp>
          <p:nvCxnSpPr>
            <p:cNvPr id="169" name="AutoShape 58">
              <a:extLst>
                <a:ext uri="{FF2B5EF4-FFF2-40B4-BE49-F238E27FC236}">
                  <a16:creationId xmlns:a16="http://schemas.microsoft.com/office/drawing/2014/main" id="{9EAC8B84-EDBC-4A4D-ADC1-E224D2C1BF7A}"/>
                </a:ext>
              </a:extLst>
            </p:cNvPr>
            <p:cNvCxnSpPr>
              <a:cxnSpLocks noChangeShapeType="1"/>
              <a:stCxn id="168" idx="0"/>
              <a:endCxn id="147" idx="2"/>
            </p:cNvCxnSpPr>
            <p:nvPr/>
          </p:nvCxnSpPr>
          <p:spPr bwMode="auto">
            <a:xfrm flipV="1">
              <a:off x="1257300" y="4049732"/>
              <a:ext cx="0" cy="228600"/>
            </a:xfrm>
            <a:prstGeom prst="straightConnector1">
              <a:avLst/>
            </a:prstGeom>
            <a:noFill/>
            <a:ln w="12700">
              <a:solidFill>
                <a:schemeClr val="bg1">
                  <a:lumMod val="85000"/>
                </a:schemeClr>
              </a:solidFill>
              <a:round/>
              <a:headEnd type="diamond" w="med" len="med"/>
              <a:tailEnd type="diamond" w="med" len="med"/>
            </a:ln>
          </p:spPr>
        </p:cxnSp>
        <p:cxnSp>
          <p:nvCxnSpPr>
            <p:cNvPr id="170" name="AutoShape 61">
              <a:extLst>
                <a:ext uri="{FF2B5EF4-FFF2-40B4-BE49-F238E27FC236}">
                  <a16:creationId xmlns:a16="http://schemas.microsoft.com/office/drawing/2014/main" id="{91BF05B1-B6E7-4E8B-9C17-8CC448B4F0E7}"/>
                </a:ext>
              </a:extLst>
            </p:cNvPr>
            <p:cNvCxnSpPr>
              <a:cxnSpLocks noChangeShapeType="1"/>
              <a:stCxn id="144" idx="3"/>
              <a:endCxn id="142" idx="1"/>
            </p:cNvCxnSpPr>
            <p:nvPr/>
          </p:nvCxnSpPr>
          <p:spPr bwMode="auto">
            <a:xfrm>
              <a:off x="3657600" y="2682211"/>
              <a:ext cx="245503" cy="282232"/>
            </a:xfrm>
            <a:prstGeom prst="bentConnector2">
              <a:avLst/>
            </a:prstGeom>
            <a:noFill/>
            <a:ln w="12700">
              <a:solidFill>
                <a:schemeClr val="bg1">
                  <a:lumMod val="85000"/>
                </a:schemeClr>
              </a:solidFill>
              <a:miter lim="800000"/>
              <a:headEnd type="diamond" w="med" len="med"/>
              <a:tailEnd type="diamond" w="med" len="med"/>
            </a:ln>
          </p:spPr>
        </p:cxnSp>
        <p:cxnSp>
          <p:nvCxnSpPr>
            <p:cNvPr id="171" name="AutoShape 62">
              <a:extLst>
                <a:ext uri="{FF2B5EF4-FFF2-40B4-BE49-F238E27FC236}">
                  <a16:creationId xmlns:a16="http://schemas.microsoft.com/office/drawing/2014/main" id="{9E2B6D40-1D8B-431A-9D2F-A824F314993C}"/>
                </a:ext>
              </a:extLst>
            </p:cNvPr>
            <p:cNvCxnSpPr>
              <a:cxnSpLocks noChangeShapeType="1"/>
              <a:stCxn id="73" idx="3"/>
            </p:cNvCxnSpPr>
            <p:nvPr/>
          </p:nvCxnSpPr>
          <p:spPr bwMode="auto">
            <a:xfrm>
              <a:off x="2057400" y="1649432"/>
              <a:ext cx="457200" cy="0"/>
            </a:xfrm>
            <a:prstGeom prst="straightConnector1">
              <a:avLst/>
            </a:prstGeom>
            <a:noFill/>
            <a:ln w="12700">
              <a:solidFill>
                <a:schemeClr val="bg1">
                  <a:lumMod val="85000"/>
                </a:schemeClr>
              </a:solidFill>
              <a:round/>
              <a:headEnd type="diamond" w="med" len="med"/>
              <a:tailEnd type="diamond" w="med" len="med"/>
            </a:ln>
          </p:spPr>
        </p:cxnSp>
        <p:sp>
          <p:nvSpPr>
            <p:cNvPr id="172" name="AutoShape 65">
              <a:extLst>
                <a:ext uri="{FF2B5EF4-FFF2-40B4-BE49-F238E27FC236}">
                  <a16:creationId xmlns:a16="http://schemas.microsoft.com/office/drawing/2014/main" id="{ABDE1865-3B3E-44CB-86B2-B169B004AC78}"/>
                </a:ext>
              </a:extLst>
            </p:cNvPr>
            <p:cNvSpPr>
              <a:spLocks noChangeArrowheads="1"/>
            </p:cNvSpPr>
            <p:nvPr/>
          </p:nvSpPr>
          <p:spPr bwMode="auto">
            <a:xfrm>
              <a:off x="6985000" y="2551132"/>
              <a:ext cx="1670050" cy="3810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Load Balancing</a:t>
              </a:r>
            </a:p>
          </p:txBody>
        </p:sp>
        <p:sp>
          <p:nvSpPr>
            <p:cNvPr id="173" name="AutoShape 18">
              <a:extLst>
                <a:ext uri="{FF2B5EF4-FFF2-40B4-BE49-F238E27FC236}">
                  <a16:creationId xmlns:a16="http://schemas.microsoft.com/office/drawing/2014/main" id="{914D591F-4F69-4F79-86EF-0AAE25F9B7A7}"/>
                </a:ext>
              </a:extLst>
            </p:cNvPr>
            <p:cNvSpPr>
              <a:spLocks noChangeArrowheads="1"/>
            </p:cNvSpPr>
            <p:nvPr/>
          </p:nvSpPr>
          <p:spPr bwMode="auto">
            <a:xfrm>
              <a:off x="2667000" y="1687532"/>
              <a:ext cx="1447800" cy="2286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Input Parser</a:t>
              </a:r>
            </a:p>
          </p:txBody>
        </p:sp>
        <p:sp>
          <p:nvSpPr>
            <p:cNvPr id="174" name="AutoShape 11">
              <a:extLst>
                <a:ext uri="{FF2B5EF4-FFF2-40B4-BE49-F238E27FC236}">
                  <a16:creationId xmlns:a16="http://schemas.microsoft.com/office/drawing/2014/main" id="{F2B901F8-792D-462B-BF7F-10FA8C4AD856}"/>
                </a:ext>
              </a:extLst>
            </p:cNvPr>
            <p:cNvSpPr>
              <a:spLocks noChangeArrowheads="1"/>
            </p:cNvSpPr>
            <p:nvPr/>
          </p:nvSpPr>
          <p:spPr bwMode="auto">
            <a:xfrm>
              <a:off x="7579360" y="4658122"/>
              <a:ext cx="1148080" cy="289891"/>
            </a:xfrm>
            <a:prstGeom prst="flowChartProcess">
              <a:avLst/>
            </a:prstGeom>
            <a:solidFill>
              <a:srgbClr val="CCFFCC"/>
            </a:solidFill>
            <a:ln w="9525">
              <a:solidFill>
                <a:schemeClr val="tx1"/>
              </a:solidFill>
              <a:miter lim="800000"/>
              <a:headEnd/>
              <a:tailEnd/>
            </a:ln>
          </p:spPr>
          <p:txBody>
            <a:bodyPr wrap="none" anchor="ctr"/>
            <a:lstStyle/>
            <a:p>
              <a:pPr algn="ctr"/>
              <a:r>
                <a:rPr lang="en-US" dirty="0">
                  <a:latin typeface="Calibri" panose="020F0502020204030204" pitchFamily="34" charset="0"/>
                  <a:cs typeface="Calibri" panose="020F0502020204030204" pitchFamily="34" charset="0"/>
                </a:rPr>
                <a:t>Libraries</a:t>
              </a:r>
            </a:p>
          </p:txBody>
        </p:sp>
        <p:sp>
          <p:nvSpPr>
            <p:cNvPr id="175" name="Text Box 38">
              <a:extLst>
                <a:ext uri="{FF2B5EF4-FFF2-40B4-BE49-F238E27FC236}">
                  <a16:creationId xmlns:a16="http://schemas.microsoft.com/office/drawing/2014/main" id="{C0ABE4BC-08D2-48A6-91C7-7A7CA32A8F35}"/>
                </a:ext>
              </a:extLst>
            </p:cNvPr>
            <p:cNvSpPr txBox="1">
              <a:spLocks noChangeArrowheads="1"/>
            </p:cNvSpPr>
            <p:nvPr/>
          </p:nvSpPr>
          <p:spPr bwMode="auto">
            <a:xfrm>
              <a:off x="7589520" y="5037763"/>
              <a:ext cx="1148080" cy="369332"/>
            </a:xfrm>
            <a:prstGeom prst="rect">
              <a:avLst/>
            </a:prstGeom>
            <a:solidFill>
              <a:schemeClr val="bg1"/>
            </a:solidFill>
            <a:ln w="19050">
              <a:solidFill>
                <a:srgbClr val="0000FF"/>
              </a:solidFill>
              <a:miter lim="800000"/>
              <a:headEnd/>
              <a:tailEnd/>
            </a:ln>
          </p:spPr>
          <p:txBody>
            <a:bodyPr wrap="square">
              <a:spAutoFit/>
            </a:bodyPr>
            <a:lstStyle/>
            <a:p>
              <a:pPr algn="ctr"/>
              <a:r>
                <a:rPr lang="en-US" dirty="0">
                  <a:solidFill>
                    <a:srgbClr val="0000FF"/>
                  </a:solidFill>
                  <a:latin typeface="Calibri" panose="020F0502020204030204" pitchFamily="34" charset="0"/>
                  <a:cs typeface="Calibri" panose="020F0502020204030204" pitchFamily="34" charset="0"/>
                </a:rPr>
                <a:t>Interfaces</a:t>
              </a:r>
            </a:p>
          </p:txBody>
        </p:sp>
        <p:sp>
          <p:nvSpPr>
            <p:cNvPr id="176" name="Oval 6">
              <a:extLst>
                <a:ext uri="{FF2B5EF4-FFF2-40B4-BE49-F238E27FC236}">
                  <a16:creationId xmlns:a16="http://schemas.microsoft.com/office/drawing/2014/main" id="{D38C2CEE-18DA-4648-B9AE-AD6A00DA0F91}"/>
                </a:ext>
              </a:extLst>
            </p:cNvPr>
            <p:cNvSpPr>
              <a:spLocks noChangeArrowheads="1"/>
            </p:cNvSpPr>
            <p:nvPr/>
          </p:nvSpPr>
          <p:spPr bwMode="auto">
            <a:xfrm>
              <a:off x="7672362" y="5565437"/>
              <a:ext cx="940145" cy="484379"/>
            </a:xfrm>
            <a:prstGeom prst="ellipse">
              <a:avLst/>
            </a:prstGeom>
            <a:noFill/>
            <a:ln w="9525">
              <a:noFill/>
              <a:round/>
              <a:headEnd/>
              <a:tailEnd/>
            </a:ln>
          </p:spPr>
          <p:txBody>
            <a:bodyPr wrap="none" anchor="ctr"/>
            <a:lstStyle/>
            <a:p>
              <a:pPr algn="ctr"/>
              <a:r>
                <a:rPr lang="en-US" dirty="0">
                  <a:latin typeface="Calibri" panose="020F0502020204030204" pitchFamily="34" charset="0"/>
                  <a:cs typeface="Calibri" panose="020F0502020204030204" pitchFamily="34" charset="0"/>
                </a:rPr>
                <a:t>Albany </a:t>
              </a:r>
            </a:p>
            <a:p>
              <a:pPr algn="ctr"/>
              <a:r>
                <a:rPr lang="en-US" dirty="0">
                  <a:latin typeface="Calibri" panose="020F0502020204030204" pitchFamily="34" charset="0"/>
                  <a:cs typeface="Calibri" panose="020F0502020204030204" pitchFamily="34" charset="0"/>
                </a:rPr>
                <a:t>Code</a:t>
              </a:r>
            </a:p>
          </p:txBody>
        </p:sp>
        <p:sp>
          <p:nvSpPr>
            <p:cNvPr id="177" name="AutoShape 101">
              <a:extLst>
                <a:ext uri="{FF2B5EF4-FFF2-40B4-BE49-F238E27FC236}">
                  <a16:creationId xmlns:a16="http://schemas.microsoft.com/office/drawing/2014/main" id="{C85BCE8E-AE41-4E85-9878-9CA04463DBFC}"/>
                </a:ext>
              </a:extLst>
            </p:cNvPr>
            <p:cNvSpPr>
              <a:spLocks noChangeArrowheads="1"/>
            </p:cNvSpPr>
            <p:nvPr/>
          </p:nvSpPr>
          <p:spPr bwMode="auto">
            <a:xfrm>
              <a:off x="7670800" y="1941532"/>
              <a:ext cx="304800" cy="152400"/>
            </a:xfrm>
            <a:prstGeom prst="triangle">
              <a:avLst>
                <a:gd name="adj" fmla="val 50000"/>
              </a:avLst>
            </a:prstGeom>
            <a:solidFill>
              <a:schemeClr val="bg1"/>
            </a:solidFill>
            <a:ln w="9525">
              <a:solidFill>
                <a:schemeClr val="bg1">
                  <a:lumMod val="85000"/>
                </a:schemeClr>
              </a:solidFill>
              <a:miter lim="800000"/>
              <a:headEnd/>
              <a:tailEnd/>
            </a:ln>
          </p:spPr>
          <p:txBody>
            <a:bodyPr wrap="none" anchor="ctr"/>
            <a:lstStyle/>
            <a:p>
              <a:endParaRPr lang="en-US"/>
            </a:p>
          </p:txBody>
        </p:sp>
        <p:cxnSp>
          <p:nvCxnSpPr>
            <p:cNvPr id="178" name="AutoShape 61">
              <a:extLst>
                <a:ext uri="{FF2B5EF4-FFF2-40B4-BE49-F238E27FC236}">
                  <a16:creationId xmlns:a16="http://schemas.microsoft.com/office/drawing/2014/main" id="{A5B9DED0-8683-44C9-AFB6-8FD496EB993E}"/>
                </a:ext>
              </a:extLst>
            </p:cNvPr>
            <p:cNvCxnSpPr>
              <a:cxnSpLocks noChangeShapeType="1"/>
              <a:stCxn id="70" idx="1"/>
            </p:cNvCxnSpPr>
            <p:nvPr/>
          </p:nvCxnSpPr>
          <p:spPr bwMode="auto">
            <a:xfrm rot="10800000" flipV="1">
              <a:off x="3347720" y="3312717"/>
              <a:ext cx="220980" cy="522116"/>
            </a:xfrm>
            <a:prstGeom prst="bentConnector2">
              <a:avLst/>
            </a:prstGeom>
            <a:noFill/>
            <a:ln w="12700">
              <a:solidFill>
                <a:schemeClr val="bg1">
                  <a:lumMod val="85000"/>
                </a:schemeClr>
              </a:solidFill>
              <a:miter lim="800000"/>
              <a:headEnd type="diamond" w="med" len="med"/>
              <a:tailEnd type="diamond" w="med" len="med"/>
            </a:ln>
          </p:spPr>
        </p:cxnSp>
        <p:sp>
          <p:nvSpPr>
            <p:cNvPr id="179" name="Rectangle: Rounded Corners 178">
              <a:extLst>
                <a:ext uri="{FF2B5EF4-FFF2-40B4-BE49-F238E27FC236}">
                  <a16:creationId xmlns:a16="http://schemas.microsoft.com/office/drawing/2014/main" id="{BADB97FE-465A-4DB5-A81B-7542A237F6C5}"/>
                </a:ext>
              </a:extLst>
            </p:cNvPr>
            <p:cNvSpPr/>
            <p:nvPr/>
          </p:nvSpPr>
          <p:spPr>
            <a:xfrm>
              <a:off x="2639499" y="4616758"/>
              <a:ext cx="1841500" cy="646331"/>
            </a:xfrm>
            <a:prstGeom prst="roundRect">
              <a:avLst/>
            </a:prstGeom>
            <a:solidFill>
              <a:schemeClr val="bg1"/>
            </a:solidFill>
            <a:ln>
              <a:solidFill>
                <a:schemeClr val="bg1">
                  <a:lumMod val="85000"/>
                </a:schemeClr>
              </a:solidFill>
            </a:ln>
          </p:spPr>
          <p:style>
            <a:lnRef idx="1">
              <a:schemeClr val="accent1"/>
            </a:lnRef>
            <a:fillRef idx="3">
              <a:schemeClr val="accent1"/>
            </a:fillRef>
            <a:effectRef idx="2">
              <a:schemeClr val="accent1"/>
            </a:effectRef>
            <a:fontRef idx="minor">
              <a:schemeClr val="lt1"/>
            </a:fontRef>
          </p:style>
          <p:txBody>
            <a:bodyPr rtlCol="0" anchor="ctr"/>
            <a:lstStyle/>
            <a:p>
              <a:pPr algn="ctr"/>
              <a:r>
                <a:rPr lang="en-US" dirty="0">
                  <a:solidFill>
                    <a:schemeClr val="bg1">
                      <a:lumMod val="85000"/>
                    </a:schemeClr>
                  </a:solidFill>
                  <a:latin typeface="Calibri" panose="020F0502020204030204" pitchFamily="34" charset="0"/>
                  <a:cs typeface="Calibri" panose="020F0502020204030204" pitchFamily="34" charset="0"/>
                </a:rPr>
                <a:t>PDE terms, BCs, responses</a:t>
              </a:r>
            </a:p>
          </p:txBody>
        </p:sp>
        <p:cxnSp>
          <p:nvCxnSpPr>
            <p:cNvPr id="180" name="AutoShape 61">
              <a:extLst>
                <a:ext uri="{FF2B5EF4-FFF2-40B4-BE49-F238E27FC236}">
                  <a16:creationId xmlns:a16="http://schemas.microsoft.com/office/drawing/2014/main" id="{DFEFBC8A-A8FD-4A33-8DCA-160AEA3D7E96}"/>
                </a:ext>
              </a:extLst>
            </p:cNvPr>
            <p:cNvCxnSpPr>
              <a:cxnSpLocks noChangeShapeType="1"/>
            </p:cNvCxnSpPr>
            <p:nvPr/>
          </p:nvCxnSpPr>
          <p:spPr bwMode="auto">
            <a:xfrm rot="16200000" flipH="1">
              <a:off x="3168768" y="4432091"/>
              <a:ext cx="369332" cy="1"/>
            </a:xfrm>
            <a:prstGeom prst="bentConnector3">
              <a:avLst>
                <a:gd name="adj1" fmla="val 50000"/>
              </a:avLst>
            </a:prstGeom>
            <a:noFill/>
            <a:ln w="12700">
              <a:solidFill>
                <a:schemeClr val="bg1">
                  <a:lumMod val="85000"/>
                </a:schemeClr>
              </a:solidFill>
              <a:miter lim="800000"/>
              <a:headEnd type="diamond" w="med" len="med"/>
              <a:tailEnd type="diamond" w="med" len="med"/>
            </a:ln>
          </p:spPr>
        </p:cxnSp>
        <p:sp>
          <p:nvSpPr>
            <p:cNvPr id="181" name="AutoShape 4">
              <a:extLst>
                <a:ext uri="{FF2B5EF4-FFF2-40B4-BE49-F238E27FC236}">
                  <a16:creationId xmlns:a16="http://schemas.microsoft.com/office/drawing/2014/main" id="{19707806-4077-4C0C-8F2E-81FCE0AF8208}"/>
                </a:ext>
              </a:extLst>
            </p:cNvPr>
            <p:cNvSpPr>
              <a:spLocks noChangeArrowheads="1"/>
            </p:cNvSpPr>
            <p:nvPr/>
          </p:nvSpPr>
          <p:spPr bwMode="auto">
            <a:xfrm>
              <a:off x="5279738" y="5699878"/>
              <a:ext cx="1752600" cy="3810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Discretization</a:t>
              </a:r>
            </a:p>
          </p:txBody>
        </p:sp>
        <p:sp>
          <p:nvSpPr>
            <p:cNvPr id="182" name="Rectangle: Rounded Corners 181">
              <a:extLst>
                <a:ext uri="{FF2B5EF4-FFF2-40B4-BE49-F238E27FC236}">
                  <a16:creationId xmlns:a16="http://schemas.microsoft.com/office/drawing/2014/main" id="{D27696C2-E110-4FFC-85E0-A70218793991}"/>
                </a:ext>
              </a:extLst>
            </p:cNvPr>
            <p:cNvSpPr/>
            <p:nvPr/>
          </p:nvSpPr>
          <p:spPr>
            <a:xfrm>
              <a:off x="5015281" y="3817366"/>
              <a:ext cx="2141358" cy="461836"/>
            </a:xfrm>
            <a:prstGeom prst="roundRect">
              <a:avLst/>
            </a:prstGeom>
            <a:solidFill>
              <a:schemeClr val="bg1"/>
            </a:solidFill>
            <a:ln>
              <a:solidFill>
                <a:schemeClr val="bg1">
                  <a:lumMod val="85000"/>
                </a:schemeClr>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83" name="Oval 6">
              <a:extLst>
                <a:ext uri="{FF2B5EF4-FFF2-40B4-BE49-F238E27FC236}">
                  <a16:creationId xmlns:a16="http://schemas.microsoft.com/office/drawing/2014/main" id="{1CA9F678-C89C-44F5-B5F7-A18D9F5DC6DE}"/>
                </a:ext>
              </a:extLst>
            </p:cNvPr>
            <p:cNvSpPr>
              <a:spLocks noChangeArrowheads="1"/>
            </p:cNvSpPr>
            <p:nvPr/>
          </p:nvSpPr>
          <p:spPr bwMode="auto">
            <a:xfrm>
              <a:off x="5366366" y="3776774"/>
              <a:ext cx="1536700" cy="542045"/>
            </a:xfrm>
            <a:prstGeom prst="ellipse">
              <a:avLst/>
            </a:prstGeom>
            <a:noFill/>
            <a:ln w="9525">
              <a:noFill/>
              <a:round/>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Problem Abstraction</a:t>
              </a:r>
            </a:p>
          </p:txBody>
        </p:sp>
        <p:cxnSp>
          <p:nvCxnSpPr>
            <p:cNvPr id="184" name="AutoShape 9">
              <a:extLst>
                <a:ext uri="{FF2B5EF4-FFF2-40B4-BE49-F238E27FC236}">
                  <a16:creationId xmlns:a16="http://schemas.microsoft.com/office/drawing/2014/main" id="{22E801C3-F0AA-498A-8C42-3E68B172B01F}"/>
                </a:ext>
              </a:extLst>
            </p:cNvPr>
            <p:cNvCxnSpPr>
              <a:cxnSpLocks noChangeShapeType="1"/>
            </p:cNvCxnSpPr>
            <p:nvPr/>
          </p:nvCxnSpPr>
          <p:spPr bwMode="auto">
            <a:xfrm rot="10800000" flipV="1">
              <a:off x="4470542" y="4061853"/>
              <a:ext cx="546101" cy="1959"/>
            </a:xfrm>
            <a:prstGeom prst="bentConnector3">
              <a:avLst>
                <a:gd name="adj1" fmla="val 50000"/>
              </a:avLst>
            </a:prstGeom>
            <a:noFill/>
            <a:ln w="12700">
              <a:solidFill>
                <a:schemeClr val="bg1">
                  <a:lumMod val="85000"/>
                </a:schemeClr>
              </a:solidFill>
              <a:miter lim="800000"/>
              <a:headEnd type="diamond" w="med" len="med"/>
              <a:tailEnd type="diamond" w="med" len="med"/>
            </a:ln>
          </p:spPr>
        </p:cxnSp>
        <p:cxnSp>
          <p:nvCxnSpPr>
            <p:cNvPr id="185" name="AutoShape 9">
              <a:extLst>
                <a:ext uri="{FF2B5EF4-FFF2-40B4-BE49-F238E27FC236}">
                  <a16:creationId xmlns:a16="http://schemas.microsoft.com/office/drawing/2014/main" id="{A8738F94-9165-4949-868C-E0407515D955}"/>
                </a:ext>
              </a:extLst>
            </p:cNvPr>
            <p:cNvCxnSpPr>
              <a:cxnSpLocks noChangeShapeType="1"/>
            </p:cNvCxnSpPr>
            <p:nvPr/>
          </p:nvCxnSpPr>
          <p:spPr bwMode="auto">
            <a:xfrm rot="10800000">
              <a:off x="4509929" y="4945675"/>
              <a:ext cx="666730" cy="1"/>
            </a:xfrm>
            <a:prstGeom prst="bentConnector3">
              <a:avLst>
                <a:gd name="adj1" fmla="val 50000"/>
              </a:avLst>
            </a:prstGeom>
            <a:noFill/>
            <a:ln w="12700">
              <a:solidFill>
                <a:schemeClr val="bg1">
                  <a:lumMod val="85000"/>
                </a:schemeClr>
              </a:solidFill>
              <a:miter lim="800000"/>
              <a:headEnd type="diamond" w="med" len="med"/>
              <a:tailEnd type="diamond" w="med" len="med"/>
            </a:ln>
          </p:spPr>
        </p:cxnSp>
        <p:cxnSp>
          <p:nvCxnSpPr>
            <p:cNvPr id="186" name="AutoShape 22">
              <a:extLst>
                <a:ext uri="{FF2B5EF4-FFF2-40B4-BE49-F238E27FC236}">
                  <a16:creationId xmlns:a16="http://schemas.microsoft.com/office/drawing/2014/main" id="{300A0572-6212-4A11-9D61-AE4F0DF33F86}"/>
                </a:ext>
              </a:extLst>
            </p:cNvPr>
            <p:cNvCxnSpPr>
              <a:cxnSpLocks noChangeShapeType="1"/>
              <a:endCxn id="182" idx="2"/>
            </p:cNvCxnSpPr>
            <p:nvPr/>
          </p:nvCxnSpPr>
          <p:spPr bwMode="auto">
            <a:xfrm flipV="1">
              <a:off x="6085960" y="4279202"/>
              <a:ext cx="0" cy="223651"/>
            </a:xfrm>
            <a:prstGeom prst="straightConnector1">
              <a:avLst/>
            </a:prstGeom>
            <a:noFill/>
            <a:ln w="12700">
              <a:solidFill>
                <a:schemeClr val="bg1">
                  <a:lumMod val="85000"/>
                </a:schemeClr>
              </a:solidFill>
              <a:round/>
              <a:headEnd type="diamond" w="med" len="med"/>
              <a:tailEnd type="diamond" w="med" len="med"/>
            </a:ln>
          </p:spPr>
        </p:cxnSp>
        <p:sp>
          <p:nvSpPr>
            <p:cNvPr id="187" name="Rectangle: Rounded Corners 186">
              <a:extLst>
                <a:ext uri="{FF2B5EF4-FFF2-40B4-BE49-F238E27FC236}">
                  <a16:creationId xmlns:a16="http://schemas.microsoft.com/office/drawing/2014/main" id="{E2583AF5-C061-4FBA-99D9-5CEDB3A671D6}"/>
                </a:ext>
              </a:extLst>
            </p:cNvPr>
            <p:cNvSpPr/>
            <p:nvPr/>
          </p:nvSpPr>
          <p:spPr>
            <a:xfrm>
              <a:off x="5666602" y="2904588"/>
              <a:ext cx="1070679" cy="744032"/>
            </a:xfrm>
            <a:prstGeom prst="roundRect">
              <a:avLst/>
            </a:prstGeom>
            <a:solidFill>
              <a:schemeClr val="bg1"/>
            </a:solidFill>
            <a:ln>
              <a:solidFill>
                <a:schemeClr val="bg1">
                  <a:lumMod val="85000"/>
                </a:schemeClr>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88" name="Oval 6">
              <a:extLst>
                <a:ext uri="{FF2B5EF4-FFF2-40B4-BE49-F238E27FC236}">
                  <a16:creationId xmlns:a16="http://schemas.microsoft.com/office/drawing/2014/main" id="{201D57FE-8193-4F09-8D61-76623DBD99A5}"/>
                </a:ext>
              </a:extLst>
            </p:cNvPr>
            <p:cNvSpPr>
              <a:spLocks noChangeArrowheads="1"/>
            </p:cNvSpPr>
            <p:nvPr/>
          </p:nvSpPr>
          <p:spPr bwMode="auto">
            <a:xfrm>
              <a:off x="5418584" y="2978356"/>
              <a:ext cx="1536700" cy="542045"/>
            </a:xfrm>
            <a:prstGeom prst="ellipse">
              <a:avLst/>
            </a:prstGeom>
            <a:noFill/>
            <a:ln w="9525">
              <a:noFill/>
              <a:round/>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Mesh</a:t>
              </a:r>
            </a:p>
            <a:p>
              <a:pPr algn="ctr"/>
              <a:r>
                <a:rPr lang="en-US" dirty="0">
                  <a:solidFill>
                    <a:schemeClr val="bg1">
                      <a:lumMod val="85000"/>
                    </a:schemeClr>
                  </a:solidFill>
                  <a:latin typeface="Calibri" panose="020F0502020204030204" pitchFamily="34" charset="0"/>
                  <a:cs typeface="Calibri" panose="020F0502020204030204" pitchFamily="34" charset="0"/>
                </a:rPr>
                <a:t> Processing</a:t>
              </a:r>
            </a:p>
          </p:txBody>
        </p:sp>
        <p:cxnSp>
          <p:nvCxnSpPr>
            <p:cNvPr id="189" name="AutoShape 22">
              <a:extLst>
                <a:ext uri="{FF2B5EF4-FFF2-40B4-BE49-F238E27FC236}">
                  <a16:creationId xmlns:a16="http://schemas.microsoft.com/office/drawing/2014/main" id="{75B29C31-21D1-411B-9BBE-806AEF13AC21}"/>
                </a:ext>
              </a:extLst>
            </p:cNvPr>
            <p:cNvCxnSpPr>
              <a:cxnSpLocks noChangeShapeType="1"/>
              <a:stCxn id="187" idx="0"/>
            </p:cNvCxnSpPr>
            <p:nvPr/>
          </p:nvCxnSpPr>
          <p:spPr bwMode="auto">
            <a:xfrm flipV="1">
              <a:off x="6201942" y="2475485"/>
              <a:ext cx="0" cy="429103"/>
            </a:xfrm>
            <a:prstGeom prst="straightConnector1">
              <a:avLst/>
            </a:prstGeom>
            <a:noFill/>
            <a:ln w="12700">
              <a:solidFill>
                <a:schemeClr val="bg1">
                  <a:lumMod val="85000"/>
                </a:schemeClr>
              </a:solidFill>
              <a:round/>
              <a:headEnd type="diamond" w="med" len="med"/>
              <a:tailEnd type="diamond" w="med" len="med"/>
            </a:ln>
          </p:spPr>
        </p:cxnSp>
        <p:cxnSp>
          <p:nvCxnSpPr>
            <p:cNvPr id="190" name="AutoShape 61">
              <a:extLst>
                <a:ext uri="{FF2B5EF4-FFF2-40B4-BE49-F238E27FC236}">
                  <a16:creationId xmlns:a16="http://schemas.microsoft.com/office/drawing/2014/main" id="{C052B1D2-13BB-4693-BF93-4F64D5F6221A}"/>
                </a:ext>
              </a:extLst>
            </p:cNvPr>
            <p:cNvCxnSpPr>
              <a:cxnSpLocks noChangeShapeType="1"/>
            </p:cNvCxnSpPr>
            <p:nvPr/>
          </p:nvCxnSpPr>
          <p:spPr bwMode="auto">
            <a:xfrm rot="10800000" flipV="1">
              <a:off x="6737282" y="3094229"/>
              <a:ext cx="1044009" cy="218488"/>
            </a:xfrm>
            <a:prstGeom prst="bentConnector3">
              <a:avLst>
                <a:gd name="adj1" fmla="val -1173"/>
              </a:avLst>
            </a:prstGeom>
            <a:noFill/>
            <a:ln w="12700">
              <a:solidFill>
                <a:schemeClr val="bg1">
                  <a:lumMod val="85000"/>
                </a:schemeClr>
              </a:solidFill>
              <a:miter lim="800000"/>
              <a:headEnd type="diamond" w="med" len="med"/>
              <a:tailEnd type="diamond" w="med" len="med"/>
            </a:ln>
          </p:spPr>
        </p:cxnSp>
        <p:sp>
          <p:nvSpPr>
            <p:cNvPr id="191" name="Rectangle 190">
              <a:extLst>
                <a:ext uri="{FF2B5EF4-FFF2-40B4-BE49-F238E27FC236}">
                  <a16:creationId xmlns:a16="http://schemas.microsoft.com/office/drawing/2014/main" id="{5437AB0D-B6D2-4C6B-A51D-E17B8CAEB462}"/>
                </a:ext>
              </a:extLst>
            </p:cNvPr>
            <p:cNvSpPr/>
            <p:nvPr/>
          </p:nvSpPr>
          <p:spPr>
            <a:xfrm>
              <a:off x="7425273" y="4203683"/>
              <a:ext cx="1477890" cy="2028450"/>
            </a:xfrm>
            <a:prstGeom prst="rect">
              <a:avLst/>
            </a:prstGeom>
            <a:noFill/>
            <a:ln>
              <a:solidFill>
                <a:schemeClr val="tx1"/>
              </a:solidFill>
              <a:prstDash val="dash"/>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92" name="TextBox 191">
              <a:extLst>
                <a:ext uri="{FF2B5EF4-FFF2-40B4-BE49-F238E27FC236}">
                  <a16:creationId xmlns:a16="http://schemas.microsoft.com/office/drawing/2014/main" id="{47A92E5D-6AA2-4F83-979A-29ADFCD01DA8}"/>
                </a:ext>
              </a:extLst>
            </p:cNvPr>
            <p:cNvSpPr txBox="1"/>
            <p:nvPr/>
          </p:nvSpPr>
          <p:spPr>
            <a:xfrm>
              <a:off x="7665377" y="4205511"/>
              <a:ext cx="1828800" cy="369332"/>
            </a:xfrm>
            <a:prstGeom prst="rect">
              <a:avLst/>
            </a:prstGeom>
            <a:noFill/>
          </p:spPr>
          <p:txBody>
            <a:bodyPr wrap="square" rtlCol="0">
              <a:spAutoFit/>
            </a:bodyPr>
            <a:lstStyle/>
            <a:p>
              <a:r>
                <a:rPr lang="en-US" dirty="0">
                  <a:latin typeface="Calibri" panose="020F0502020204030204" pitchFamily="34" charset="0"/>
                  <a:cs typeface="Calibri" panose="020F0502020204030204" pitchFamily="34" charset="0"/>
                </a:rPr>
                <a:t>Legend:</a:t>
              </a:r>
            </a:p>
          </p:txBody>
        </p:sp>
      </p:grpSp>
      <p:sp>
        <p:nvSpPr>
          <p:cNvPr id="76" name="Text Box 38">
            <a:extLst>
              <a:ext uri="{FF2B5EF4-FFF2-40B4-BE49-F238E27FC236}">
                <a16:creationId xmlns:a16="http://schemas.microsoft.com/office/drawing/2014/main" id="{AB7E4278-81A7-400F-A128-ACF59D5CDCD8}"/>
              </a:ext>
            </a:extLst>
          </p:cNvPr>
          <p:cNvSpPr txBox="1">
            <a:spLocks noChangeArrowheads="1"/>
          </p:cNvSpPr>
          <p:nvPr/>
        </p:nvSpPr>
        <p:spPr bwMode="auto">
          <a:xfrm>
            <a:off x="4679167" y="1950816"/>
            <a:ext cx="1600200" cy="646331"/>
          </a:xfrm>
          <a:prstGeom prst="rect">
            <a:avLst/>
          </a:prstGeom>
          <a:solidFill>
            <a:schemeClr val="bg1"/>
          </a:solidFill>
          <a:ln w="19050">
            <a:solidFill>
              <a:srgbClr val="0000FF"/>
            </a:solidFill>
            <a:miter lim="800000"/>
            <a:headEnd/>
            <a:tailEnd/>
          </a:ln>
        </p:spPr>
        <p:txBody>
          <a:bodyPr>
            <a:spAutoFit/>
          </a:bodyPr>
          <a:lstStyle/>
          <a:p>
            <a:pPr algn="ctr"/>
            <a:r>
              <a:rPr lang="en-US" b="1" dirty="0">
                <a:solidFill>
                  <a:srgbClr val="0000FF"/>
                </a:solidFill>
                <a:latin typeface="Calibri" panose="020F0502020204030204" pitchFamily="34" charset="0"/>
                <a:cs typeface="Calibri" panose="020F0502020204030204" pitchFamily="34" charset="0"/>
              </a:rPr>
              <a:t>Global</a:t>
            </a:r>
          </a:p>
          <a:p>
            <a:pPr algn="ctr"/>
            <a:r>
              <a:rPr lang="en-US" b="1" dirty="0">
                <a:solidFill>
                  <a:srgbClr val="0000FF"/>
                </a:solidFill>
                <a:latin typeface="Calibri" panose="020F0502020204030204" pitchFamily="34" charset="0"/>
                <a:cs typeface="Calibri" panose="020F0502020204030204" pitchFamily="34" charset="0"/>
              </a:rPr>
              <a:t>Discretization</a:t>
            </a:r>
          </a:p>
        </p:txBody>
      </p:sp>
      <p:sp>
        <p:nvSpPr>
          <p:cNvPr id="77" name="AutoShape 30">
            <a:extLst>
              <a:ext uri="{FF2B5EF4-FFF2-40B4-BE49-F238E27FC236}">
                <a16:creationId xmlns:a16="http://schemas.microsoft.com/office/drawing/2014/main" id="{00B57DCB-760B-4758-ADC3-4CEDD3354980}"/>
              </a:ext>
            </a:extLst>
          </p:cNvPr>
          <p:cNvSpPr>
            <a:spLocks noChangeArrowheads="1"/>
          </p:cNvSpPr>
          <p:nvPr/>
        </p:nvSpPr>
        <p:spPr bwMode="auto">
          <a:xfrm>
            <a:off x="6825468" y="1319523"/>
            <a:ext cx="1828800" cy="1905000"/>
          </a:xfrm>
          <a:prstGeom prst="flowChartProcess">
            <a:avLst/>
          </a:prstGeom>
          <a:noFill/>
          <a:ln w="9525">
            <a:solidFill>
              <a:srgbClr val="000000"/>
            </a:solidFill>
            <a:miter lim="800000"/>
            <a:headEnd/>
            <a:tailEnd/>
          </a:ln>
        </p:spPr>
        <p:txBody>
          <a:bodyPr wrap="none" anchor="ctr"/>
          <a:lstStyle/>
          <a:p>
            <a:pPr algn="ctr"/>
            <a:r>
              <a:rPr lang="en-US" dirty="0">
                <a:latin typeface="Calibri" panose="020F0502020204030204" pitchFamily="34" charset="0"/>
                <a:cs typeface="Calibri" panose="020F0502020204030204" pitchFamily="34" charset="0"/>
              </a:rPr>
              <a:t>Mesh Tools</a:t>
            </a:r>
          </a:p>
          <a:p>
            <a:pPr algn="ctr"/>
            <a:endParaRPr lang="en-US" sz="1200" dirty="0">
              <a:latin typeface="Calibri" panose="020F0502020204030204" pitchFamily="34" charset="0"/>
              <a:cs typeface="Calibri" panose="020F0502020204030204" pitchFamily="34" charset="0"/>
            </a:endParaRPr>
          </a:p>
          <a:p>
            <a:pPr algn="ctr"/>
            <a:endParaRPr lang="en-US" dirty="0">
              <a:latin typeface="Calibri" panose="020F0502020204030204" pitchFamily="34" charset="0"/>
              <a:cs typeface="Calibri" panose="020F0502020204030204" pitchFamily="34" charset="0"/>
            </a:endParaRPr>
          </a:p>
          <a:p>
            <a:pPr algn="ctr"/>
            <a:endParaRPr lang="en-US" dirty="0">
              <a:latin typeface="Calibri" panose="020F0502020204030204" pitchFamily="34" charset="0"/>
              <a:cs typeface="Calibri" panose="020F0502020204030204" pitchFamily="34" charset="0"/>
            </a:endParaRPr>
          </a:p>
          <a:p>
            <a:pPr algn="ctr"/>
            <a:endParaRPr lang="en-US" dirty="0">
              <a:latin typeface="Calibri" panose="020F0502020204030204" pitchFamily="34" charset="0"/>
              <a:cs typeface="Calibri" panose="020F0502020204030204" pitchFamily="34" charset="0"/>
            </a:endParaRPr>
          </a:p>
          <a:p>
            <a:pPr algn="ctr"/>
            <a:endParaRPr lang="en-US" dirty="0">
              <a:latin typeface="Calibri" panose="020F0502020204030204" pitchFamily="34" charset="0"/>
              <a:cs typeface="Calibri" panose="020F0502020204030204" pitchFamily="34" charset="0"/>
            </a:endParaRPr>
          </a:p>
          <a:p>
            <a:pPr algn="ctr"/>
            <a:endParaRPr lang="en-US" dirty="0">
              <a:latin typeface="Calibri" panose="020F0502020204030204" pitchFamily="34" charset="0"/>
              <a:cs typeface="Calibri" panose="020F0502020204030204" pitchFamily="34" charset="0"/>
            </a:endParaRPr>
          </a:p>
        </p:txBody>
      </p:sp>
      <p:sp>
        <p:nvSpPr>
          <p:cNvPr id="78" name="AutoShape 31">
            <a:extLst>
              <a:ext uri="{FF2B5EF4-FFF2-40B4-BE49-F238E27FC236}">
                <a16:creationId xmlns:a16="http://schemas.microsoft.com/office/drawing/2014/main" id="{AAC414A8-450B-4F34-A589-83FE95894790}"/>
              </a:ext>
            </a:extLst>
          </p:cNvPr>
          <p:cNvSpPr>
            <a:spLocks noChangeArrowheads="1"/>
          </p:cNvSpPr>
          <p:nvPr/>
        </p:nvSpPr>
        <p:spPr bwMode="auto">
          <a:xfrm>
            <a:off x="6901668" y="2310123"/>
            <a:ext cx="1670050" cy="381000"/>
          </a:xfrm>
          <a:prstGeom prst="flowChartProcess">
            <a:avLst/>
          </a:prstGeom>
          <a:solidFill>
            <a:srgbClr val="CCFFCC"/>
          </a:solidFill>
          <a:ln w="9525">
            <a:solidFill>
              <a:srgbClr val="000000"/>
            </a:solidFill>
            <a:miter lim="800000"/>
            <a:headEnd/>
            <a:tailEnd/>
          </a:ln>
        </p:spPr>
        <p:txBody>
          <a:bodyPr wrap="none" anchor="ctr"/>
          <a:lstStyle/>
          <a:p>
            <a:pPr algn="ctr"/>
            <a:r>
              <a:rPr lang="en-US" dirty="0">
                <a:solidFill>
                  <a:srgbClr val="000000"/>
                </a:solidFill>
                <a:latin typeface="Calibri" panose="020F0502020204030204" pitchFamily="34" charset="0"/>
                <a:cs typeface="Calibri" panose="020F0502020204030204" pitchFamily="34" charset="0"/>
              </a:rPr>
              <a:t>Mesh I/O</a:t>
            </a:r>
          </a:p>
        </p:txBody>
      </p:sp>
      <p:sp>
        <p:nvSpPr>
          <p:cNvPr id="79" name="AutoShape 33">
            <a:extLst>
              <a:ext uri="{FF2B5EF4-FFF2-40B4-BE49-F238E27FC236}">
                <a16:creationId xmlns:a16="http://schemas.microsoft.com/office/drawing/2014/main" id="{51632C8C-B51A-4711-BD1A-B1178A472F2C}"/>
              </a:ext>
            </a:extLst>
          </p:cNvPr>
          <p:cNvSpPr>
            <a:spLocks noChangeArrowheads="1"/>
          </p:cNvSpPr>
          <p:nvPr/>
        </p:nvSpPr>
        <p:spPr bwMode="auto">
          <a:xfrm>
            <a:off x="6901668" y="1700523"/>
            <a:ext cx="1670050" cy="609600"/>
          </a:xfrm>
          <a:prstGeom prst="flowChartProcess">
            <a:avLst/>
          </a:prstGeom>
          <a:solidFill>
            <a:srgbClr val="CCFFCC"/>
          </a:solidFill>
          <a:ln w="9525">
            <a:solidFill>
              <a:srgbClr val="000000"/>
            </a:solidFill>
            <a:miter lim="800000"/>
            <a:headEnd/>
            <a:tailEnd/>
          </a:ln>
        </p:spPr>
        <p:txBody>
          <a:bodyPr wrap="none" anchor="ctr"/>
          <a:lstStyle/>
          <a:p>
            <a:pPr algn="ctr"/>
            <a:r>
              <a:rPr lang="en-US" b="1" dirty="0">
                <a:solidFill>
                  <a:srgbClr val="000000"/>
                </a:solidFill>
                <a:latin typeface="Calibri" panose="020F0502020204030204" pitchFamily="34" charset="0"/>
                <a:cs typeface="Calibri" panose="020F0502020204030204" pitchFamily="34" charset="0"/>
              </a:rPr>
              <a:t>Mesh Database</a:t>
            </a:r>
          </a:p>
          <a:p>
            <a:pPr algn="ctr"/>
            <a:endParaRPr lang="en-US" b="1" dirty="0">
              <a:solidFill>
                <a:srgbClr val="000000"/>
              </a:solidFill>
              <a:latin typeface="Calibri" panose="020F0502020204030204" pitchFamily="34" charset="0"/>
              <a:cs typeface="Calibri" panose="020F0502020204030204" pitchFamily="34" charset="0"/>
            </a:endParaRPr>
          </a:p>
        </p:txBody>
      </p:sp>
      <p:sp>
        <p:nvSpPr>
          <p:cNvPr id="80" name="Rectangle 35">
            <a:extLst>
              <a:ext uri="{FF2B5EF4-FFF2-40B4-BE49-F238E27FC236}">
                <a16:creationId xmlns:a16="http://schemas.microsoft.com/office/drawing/2014/main" id="{0AE718E4-1726-4793-AB96-EBDFA268D472}"/>
              </a:ext>
            </a:extLst>
          </p:cNvPr>
          <p:cNvSpPr>
            <a:spLocks noChangeArrowheads="1"/>
          </p:cNvSpPr>
          <p:nvPr/>
        </p:nvSpPr>
        <p:spPr bwMode="auto">
          <a:xfrm>
            <a:off x="7025493" y="2106923"/>
            <a:ext cx="333375" cy="134938"/>
          </a:xfrm>
          <a:prstGeom prst="rect">
            <a:avLst/>
          </a:prstGeom>
          <a:solidFill>
            <a:schemeClr val="bg2"/>
          </a:solidFill>
          <a:ln w="9525">
            <a:solidFill>
              <a:srgbClr val="000000"/>
            </a:solidFill>
            <a:miter lim="800000"/>
            <a:headEnd/>
            <a:tailEnd/>
          </a:ln>
        </p:spPr>
        <p:txBody>
          <a:bodyPr wrap="none" anchor="ctr"/>
          <a:lstStyle/>
          <a:p>
            <a:endParaRPr lang="en-US"/>
          </a:p>
        </p:txBody>
      </p:sp>
      <p:sp>
        <p:nvSpPr>
          <p:cNvPr id="81" name="AutoShape 36">
            <a:extLst>
              <a:ext uri="{FF2B5EF4-FFF2-40B4-BE49-F238E27FC236}">
                <a16:creationId xmlns:a16="http://schemas.microsoft.com/office/drawing/2014/main" id="{FBC17A3E-79D6-408A-8271-83D67DDB7FFF}"/>
              </a:ext>
            </a:extLst>
          </p:cNvPr>
          <p:cNvSpPr>
            <a:spLocks noChangeArrowheads="1"/>
          </p:cNvSpPr>
          <p:nvPr/>
        </p:nvSpPr>
        <p:spPr bwMode="auto">
          <a:xfrm>
            <a:off x="8070068" y="2038661"/>
            <a:ext cx="417513" cy="203200"/>
          </a:xfrm>
          <a:prstGeom prst="cube">
            <a:avLst>
              <a:gd name="adj" fmla="val 41667"/>
            </a:avLst>
          </a:prstGeom>
          <a:solidFill>
            <a:schemeClr val="bg1">
              <a:lumMod val="85000"/>
            </a:schemeClr>
          </a:solidFill>
          <a:ln w="9525">
            <a:solidFill>
              <a:srgbClr val="000000"/>
            </a:solidFill>
            <a:miter lim="800000"/>
            <a:headEnd/>
            <a:tailEnd/>
          </a:ln>
        </p:spPr>
        <p:txBody>
          <a:bodyPr wrap="none" anchor="ctr"/>
          <a:lstStyle/>
          <a:p>
            <a:endParaRPr lang="en-US"/>
          </a:p>
        </p:txBody>
      </p:sp>
      <p:sp>
        <p:nvSpPr>
          <p:cNvPr id="82" name="AutoShape 65">
            <a:extLst>
              <a:ext uri="{FF2B5EF4-FFF2-40B4-BE49-F238E27FC236}">
                <a16:creationId xmlns:a16="http://schemas.microsoft.com/office/drawing/2014/main" id="{ED709543-3851-49E6-B949-285E10BAA1B3}"/>
              </a:ext>
            </a:extLst>
          </p:cNvPr>
          <p:cNvSpPr>
            <a:spLocks noChangeArrowheads="1"/>
          </p:cNvSpPr>
          <p:nvPr/>
        </p:nvSpPr>
        <p:spPr bwMode="auto">
          <a:xfrm>
            <a:off x="6901668" y="2691123"/>
            <a:ext cx="1670050" cy="381000"/>
          </a:xfrm>
          <a:prstGeom prst="flowChartProcess">
            <a:avLst/>
          </a:prstGeom>
          <a:solidFill>
            <a:srgbClr val="CCFFCC"/>
          </a:solidFill>
          <a:ln w="9525">
            <a:solidFill>
              <a:srgbClr val="000000"/>
            </a:solidFill>
            <a:miter lim="800000"/>
            <a:headEnd/>
            <a:tailEnd/>
          </a:ln>
        </p:spPr>
        <p:txBody>
          <a:bodyPr wrap="none" anchor="ctr"/>
          <a:lstStyle/>
          <a:p>
            <a:pPr algn="ctr"/>
            <a:r>
              <a:rPr lang="en-US" dirty="0">
                <a:solidFill>
                  <a:srgbClr val="000000"/>
                </a:solidFill>
                <a:latin typeface="Calibri" panose="020F0502020204030204" pitchFamily="34" charset="0"/>
                <a:cs typeface="Calibri" panose="020F0502020204030204" pitchFamily="34" charset="0"/>
              </a:rPr>
              <a:t>Load Balancing</a:t>
            </a:r>
          </a:p>
        </p:txBody>
      </p:sp>
      <p:sp>
        <p:nvSpPr>
          <p:cNvPr id="83" name="AutoShape 101">
            <a:extLst>
              <a:ext uri="{FF2B5EF4-FFF2-40B4-BE49-F238E27FC236}">
                <a16:creationId xmlns:a16="http://schemas.microsoft.com/office/drawing/2014/main" id="{BD48DEF4-31D9-4D46-ACA6-C6F46CBD4F29}"/>
              </a:ext>
            </a:extLst>
          </p:cNvPr>
          <p:cNvSpPr>
            <a:spLocks noChangeArrowheads="1"/>
          </p:cNvSpPr>
          <p:nvPr/>
        </p:nvSpPr>
        <p:spPr bwMode="auto">
          <a:xfrm>
            <a:off x="7587468" y="2081523"/>
            <a:ext cx="304800" cy="152400"/>
          </a:xfrm>
          <a:prstGeom prst="triangle">
            <a:avLst>
              <a:gd name="adj" fmla="val 50000"/>
            </a:avLst>
          </a:prstGeom>
          <a:solidFill>
            <a:schemeClr val="bg1">
              <a:lumMod val="85000"/>
            </a:schemeClr>
          </a:solidFill>
          <a:ln w="9525">
            <a:solidFill>
              <a:schemeClr val="tx1"/>
            </a:solidFill>
            <a:miter lim="800000"/>
            <a:headEnd/>
            <a:tailEnd/>
          </a:ln>
        </p:spPr>
        <p:txBody>
          <a:bodyPr wrap="none" anchor="ctr"/>
          <a:lstStyle/>
          <a:p>
            <a:endParaRPr lang="en-US"/>
          </a:p>
        </p:txBody>
      </p:sp>
      <p:sp>
        <p:nvSpPr>
          <p:cNvPr id="2" name="Rectangle 1">
            <a:extLst>
              <a:ext uri="{FF2B5EF4-FFF2-40B4-BE49-F238E27FC236}">
                <a16:creationId xmlns:a16="http://schemas.microsoft.com/office/drawing/2014/main" id="{D835B186-E6A6-4251-A797-858786E60C1E}"/>
              </a:ext>
            </a:extLst>
          </p:cNvPr>
          <p:cNvSpPr/>
          <p:nvPr/>
        </p:nvSpPr>
        <p:spPr>
          <a:xfrm>
            <a:off x="4151852" y="2650027"/>
            <a:ext cx="2685316" cy="646331"/>
          </a:xfrm>
          <a:prstGeom prst="rect">
            <a:avLst/>
          </a:prstGeom>
        </p:spPr>
        <p:txBody>
          <a:bodyPr wrap="square">
            <a:spAutoFit/>
          </a:bodyPr>
          <a:lstStyle/>
          <a:p>
            <a:pPr algn="ctr"/>
            <a:r>
              <a:rPr lang="en-US" i="1" dirty="0">
                <a:solidFill>
                  <a:srgbClr val="0000FF"/>
                </a:solidFill>
                <a:latin typeface="Calibri" panose="020F0502020204030204" pitchFamily="34" charset="0"/>
                <a:cs typeface="Calibri" panose="020F0502020204030204" pitchFamily="34" charset="0"/>
              </a:rPr>
              <a:t>serves as general interface to mesh tools/services</a:t>
            </a:r>
            <a:endParaRPr lang="en-US" i="1" dirty="0">
              <a:solidFill>
                <a:srgbClr val="0000FF"/>
              </a:solidFill>
            </a:endParaRPr>
          </a:p>
        </p:txBody>
      </p:sp>
      <p:sp>
        <p:nvSpPr>
          <p:cNvPr id="84" name="TextBox 83">
            <a:extLst>
              <a:ext uri="{FF2B5EF4-FFF2-40B4-BE49-F238E27FC236}">
                <a16:creationId xmlns:a16="http://schemas.microsoft.com/office/drawing/2014/main" id="{80300AB0-4353-40AE-95CF-08613B326F7B}"/>
              </a:ext>
            </a:extLst>
          </p:cNvPr>
          <p:cNvSpPr txBox="1"/>
          <p:nvPr/>
        </p:nvSpPr>
        <p:spPr>
          <a:xfrm>
            <a:off x="849903" y="753129"/>
            <a:ext cx="7366000" cy="400110"/>
          </a:xfrm>
          <a:prstGeom prst="rect">
            <a:avLst/>
          </a:prstGeom>
          <a:solidFill>
            <a:schemeClr val="accent4">
              <a:lumMod val="20000"/>
              <a:lumOff val="80000"/>
            </a:schemeClr>
          </a:solidFill>
        </p:spPr>
        <p:txBody>
          <a:bodyPr wrap="square" rtlCol="0">
            <a:spAutoFit/>
          </a:bodyPr>
          <a:lstStyle/>
          <a:p>
            <a:pPr algn="ctr"/>
            <a:r>
              <a:rPr lang="en-US" sz="2000" b="1" dirty="0">
                <a:latin typeface="Calibri" panose="020F0502020204030204" pitchFamily="34" charset="0"/>
                <a:cs typeface="Calibri" panose="020F0502020204030204" pitchFamily="34" charset="0"/>
              </a:rPr>
              <a:t>Albany </a:t>
            </a:r>
            <a:r>
              <a:rPr lang="en-US" sz="2000" dirty="0">
                <a:latin typeface="Calibri" panose="020F0502020204030204" pitchFamily="34" charset="0"/>
                <a:cs typeface="Calibri" panose="020F0502020204030204" pitchFamily="34" charset="0"/>
              </a:rPr>
              <a:t>= Component Libraries + Abstract Interfaces + “Glue Code”</a:t>
            </a:r>
          </a:p>
        </p:txBody>
      </p:sp>
      <p:sp>
        <p:nvSpPr>
          <p:cNvPr id="85" name="TextBox 84">
            <a:extLst>
              <a:ext uri="{FF2B5EF4-FFF2-40B4-BE49-F238E27FC236}">
                <a16:creationId xmlns:a16="http://schemas.microsoft.com/office/drawing/2014/main" id="{95771017-D9C4-44CC-A33C-B0AAFCFB8B43}"/>
              </a:ext>
            </a:extLst>
          </p:cNvPr>
          <p:cNvSpPr txBox="1"/>
          <p:nvPr/>
        </p:nvSpPr>
        <p:spPr>
          <a:xfrm>
            <a:off x="4312893" y="1532303"/>
            <a:ext cx="639222" cy="400110"/>
          </a:xfrm>
          <a:prstGeom prst="rect">
            <a:avLst/>
          </a:prstGeom>
          <a:noFill/>
        </p:spPr>
        <p:txBody>
          <a:bodyPr wrap="square" rtlCol="0">
            <a:spAutoFit/>
          </a:bodyPr>
          <a:lstStyle/>
          <a:p>
            <a:pPr algn="ctr"/>
            <a:r>
              <a:rPr lang="en-US" sz="2000" b="1" dirty="0">
                <a:latin typeface="Calibri" panose="020F0502020204030204" pitchFamily="34" charset="0"/>
                <a:cs typeface="Calibri" panose="020F0502020204030204" pitchFamily="34" charset="0"/>
              </a:rPr>
              <a:t>1.</a:t>
            </a:r>
          </a:p>
        </p:txBody>
      </p:sp>
    </p:spTree>
    <p:extLst>
      <p:ext uri="{BB962C8B-B14F-4D97-AF65-F5344CB8AC3E}">
        <p14:creationId xmlns:p14="http://schemas.microsoft.com/office/powerpoint/2010/main" val="617176915"/>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 name="TextShape 1"/>
          <p:cNvSpPr txBox="1"/>
          <p:nvPr/>
        </p:nvSpPr>
        <p:spPr>
          <a:xfrm>
            <a:off x="254857" y="-142240"/>
            <a:ext cx="7643004" cy="1146027"/>
          </a:xfrm>
          <a:prstGeom prst="rect">
            <a:avLst/>
          </a:prstGeom>
          <a:noFill/>
          <a:ln>
            <a:noFill/>
          </a:ln>
        </p:spPr>
        <p:txBody>
          <a:bodyPr lIns="0" tIns="0" rIns="0" bIns="0" anchor="ctr"/>
          <a:lstStyle/>
          <a:p>
            <a:r>
              <a:rPr lang="en-US" sz="3200" dirty="0">
                <a:latin typeface="Calibri"/>
              </a:rPr>
              <a:t>Global discretization abstraction &amp; libraries</a:t>
            </a:r>
            <a:endParaRPr sz="3200" dirty="0"/>
          </a:p>
        </p:txBody>
      </p:sp>
      <p:pic>
        <p:nvPicPr>
          <p:cNvPr id="12" name="Picture 11">
            <a:extLst>
              <a:ext uri="{FF2B5EF4-FFF2-40B4-BE49-F238E27FC236}">
                <a16:creationId xmlns:a16="http://schemas.microsoft.com/office/drawing/2014/main" id="{86BE7F3F-5174-4B37-BC33-3DACE2E913EC}"/>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7649299" y="2909110"/>
            <a:ext cx="1494701" cy="504286"/>
          </a:xfrm>
          <a:prstGeom prst="rect">
            <a:avLst/>
          </a:prstGeom>
        </p:spPr>
      </p:pic>
      <p:pic>
        <p:nvPicPr>
          <p:cNvPr id="16" name="Picture 15">
            <a:extLst>
              <a:ext uri="{FF2B5EF4-FFF2-40B4-BE49-F238E27FC236}">
                <a16:creationId xmlns:a16="http://schemas.microsoft.com/office/drawing/2014/main" id="{9BEA43A2-02A8-442C-9C0C-DB73D14874E9}"/>
              </a:ext>
            </a:extLst>
          </p:cNvPr>
          <p:cNvPicPr>
            <a:picLocks noChangeAspect="1"/>
          </p:cNvPicPr>
          <p:nvPr/>
        </p:nvPicPr>
        <p:blipFill>
          <a:blip r:embed="rId3"/>
          <a:stretch>
            <a:fillRect/>
          </a:stretch>
        </p:blipFill>
        <p:spPr>
          <a:xfrm>
            <a:off x="8191902" y="1301032"/>
            <a:ext cx="755714" cy="753500"/>
          </a:xfrm>
          <a:prstGeom prst="rect">
            <a:avLst/>
          </a:prstGeom>
        </p:spPr>
      </p:pic>
      <p:pic>
        <p:nvPicPr>
          <p:cNvPr id="18" name="Picture 17">
            <a:extLst>
              <a:ext uri="{FF2B5EF4-FFF2-40B4-BE49-F238E27FC236}">
                <a16:creationId xmlns:a16="http://schemas.microsoft.com/office/drawing/2014/main" id="{CE813B4B-3B98-4CA9-9588-5E2A2E2F76C6}"/>
              </a:ext>
            </a:extLst>
          </p:cNvPr>
          <p:cNvPicPr>
            <a:picLocks noChangeAspect="1"/>
          </p:cNvPicPr>
          <p:nvPr/>
        </p:nvPicPr>
        <p:blipFill>
          <a:blip r:embed="rId4"/>
          <a:stretch>
            <a:fillRect/>
          </a:stretch>
        </p:blipFill>
        <p:spPr>
          <a:xfrm>
            <a:off x="7897861" y="2106122"/>
            <a:ext cx="1049755" cy="614301"/>
          </a:xfrm>
          <a:prstGeom prst="rect">
            <a:avLst/>
          </a:prstGeom>
        </p:spPr>
      </p:pic>
      <p:sp>
        <p:nvSpPr>
          <p:cNvPr id="7" name="TextBox 6">
            <a:extLst>
              <a:ext uri="{FF2B5EF4-FFF2-40B4-BE49-F238E27FC236}">
                <a16:creationId xmlns:a16="http://schemas.microsoft.com/office/drawing/2014/main" id="{D5449C81-5485-447C-A6C5-12D48F2559FD}"/>
              </a:ext>
            </a:extLst>
          </p:cNvPr>
          <p:cNvSpPr txBox="1"/>
          <p:nvPr/>
        </p:nvSpPr>
        <p:spPr>
          <a:xfrm>
            <a:off x="50890" y="722475"/>
            <a:ext cx="8340503" cy="3370153"/>
          </a:xfrm>
          <a:prstGeom prst="rect">
            <a:avLst/>
          </a:prstGeom>
          <a:noFill/>
        </p:spPr>
        <p:txBody>
          <a:bodyPr wrap="square" rtlCol="0">
            <a:spAutoFit/>
          </a:bodyPr>
          <a:lstStyle/>
          <a:p>
            <a:r>
              <a:rPr lang="en-US" sz="1900" b="1" u="sng" dirty="0">
                <a:solidFill>
                  <a:srgbClr val="0070C0"/>
                </a:solidFill>
                <a:latin typeface="Calibri" panose="020F0502020204030204" pitchFamily="34" charset="0"/>
                <a:cs typeface="Calibri" panose="020F0502020204030204" pitchFamily="34" charset="0"/>
              </a:rPr>
              <a:t>Discretization interface</a:t>
            </a:r>
            <a:r>
              <a:rPr lang="en-US" sz="1900" b="1" dirty="0">
                <a:solidFill>
                  <a:srgbClr val="0070C0"/>
                </a:solidFill>
                <a:latin typeface="Calibri" panose="020F0502020204030204" pitchFamily="34" charset="0"/>
                <a:cs typeface="Calibri" panose="020F0502020204030204" pitchFamily="34" charset="0"/>
              </a:rPr>
              <a:t>: </a:t>
            </a:r>
            <a:r>
              <a:rPr lang="en-US" sz="1900" dirty="0">
                <a:solidFill>
                  <a:srgbClr val="0070C0"/>
                </a:solidFill>
                <a:latin typeface="Calibri" panose="020F0502020204030204" pitchFamily="34" charset="0"/>
                <a:cs typeface="Calibri" panose="020F0502020204030204" pitchFamily="34" charset="0"/>
              </a:rPr>
              <a:t>currently has </a:t>
            </a:r>
            <a:r>
              <a:rPr lang="en-US" sz="1900" b="1" i="1" dirty="0">
                <a:solidFill>
                  <a:srgbClr val="0070C0"/>
                </a:solidFill>
                <a:latin typeface="Calibri" panose="020F0502020204030204" pitchFamily="34" charset="0"/>
                <a:cs typeface="Calibri" panose="020F0502020204030204" pitchFamily="34" charset="0"/>
              </a:rPr>
              <a:t>two independent implementations</a:t>
            </a:r>
          </a:p>
          <a:p>
            <a:endParaRPr lang="en-US" sz="400" b="1" u="sng" dirty="0">
              <a:solidFill>
                <a:srgbClr val="0070C0"/>
              </a:solidFill>
              <a:latin typeface="Calibri" panose="020F0502020204030204" pitchFamily="34" charset="0"/>
              <a:cs typeface="Calibri" panose="020F0502020204030204" pitchFamily="34" charset="0"/>
            </a:endParaRPr>
          </a:p>
          <a:p>
            <a:endParaRPr lang="en-US" sz="400" b="1" u="sng" dirty="0">
              <a:latin typeface="Calibri" panose="020F0502020204030204" pitchFamily="34" charset="0"/>
              <a:cs typeface="Calibri" panose="020F0502020204030204" pitchFamily="34" charset="0"/>
            </a:endParaRPr>
          </a:p>
          <a:p>
            <a:pPr marL="342900" indent="-342900">
              <a:buAutoNum type="arabicPeriod"/>
            </a:pPr>
            <a:r>
              <a:rPr lang="en-US" b="1" dirty="0" err="1">
                <a:latin typeface="Calibri" panose="020F0502020204030204" pitchFamily="34" charset="0"/>
                <a:cs typeface="Calibri" panose="020F0502020204030204" pitchFamily="34" charset="0"/>
              </a:rPr>
              <a:t>SierraToolKit</a:t>
            </a:r>
            <a:r>
              <a:rPr lang="en-US" b="1" i="1" dirty="0">
                <a:latin typeface="Calibri" panose="020F0502020204030204" pitchFamily="34" charset="0"/>
                <a:cs typeface="Calibri" panose="020F0502020204030204" pitchFamily="34" charset="0"/>
              </a:rPr>
              <a:t> </a:t>
            </a:r>
            <a:r>
              <a:rPr lang="en-US" b="1" dirty="0">
                <a:latin typeface="Calibri" panose="020F0502020204030204" pitchFamily="34" charset="0"/>
                <a:cs typeface="Calibri" panose="020F0502020204030204" pitchFamily="34" charset="0"/>
              </a:rPr>
              <a:t>(STK) </a:t>
            </a:r>
            <a:r>
              <a:rPr lang="en-US" dirty="0">
                <a:latin typeface="Calibri" panose="020F0502020204030204" pitchFamily="34" charset="0"/>
                <a:cs typeface="Calibri" panose="020F0502020204030204" pitchFamily="34" charset="0"/>
              </a:rPr>
              <a:t>package in </a:t>
            </a:r>
            <a:r>
              <a:rPr lang="en-US" dirty="0" err="1">
                <a:latin typeface="Calibri" panose="020F0502020204030204" pitchFamily="34" charset="0"/>
                <a:cs typeface="Calibri" panose="020F0502020204030204" pitchFamily="34" charset="0"/>
              </a:rPr>
              <a:t>Trilinos</a:t>
            </a:r>
            <a:r>
              <a:rPr lang="en-US" dirty="0">
                <a:latin typeface="Calibri" panose="020F0502020204030204" pitchFamily="34" charset="0"/>
                <a:cs typeface="Calibri" panose="020F0502020204030204" pitchFamily="34" charset="0"/>
              </a:rPr>
              <a:t>.</a:t>
            </a:r>
          </a:p>
          <a:p>
            <a:pPr marL="342900" indent="-342900">
              <a:buAutoNum type="arabicPeriod"/>
            </a:pPr>
            <a:endParaRPr lang="en-US" sz="400" dirty="0">
              <a:latin typeface="Calibri" panose="020F0502020204030204" pitchFamily="34" charset="0"/>
              <a:cs typeface="Calibri" panose="020F0502020204030204" pitchFamily="34" charset="0"/>
            </a:endParaRPr>
          </a:p>
          <a:p>
            <a:pPr marL="800100" lvl="1" indent="-342900">
              <a:buFont typeface="Arial" panose="020B0604020202020204" pitchFamily="34" charset="0"/>
              <a:buChar char="•"/>
            </a:pPr>
            <a:r>
              <a:rPr lang="en-US" dirty="0">
                <a:latin typeface="Calibri" panose="020F0502020204030204" pitchFamily="34" charset="0"/>
                <a:cs typeface="Calibri" panose="020F0502020204030204" pitchFamily="34" charset="0"/>
              </a:rPr>
              <a:t>Supports reading in </a:t>
            </a:r>
            <a:r>
              <a:rPr lang="en-US" b="1" dirty="0">
                <a:latin typeface="Calibri" panose="020F0502020204030204" pitchFamily="34" charset="0"/>
                <a:cs typeface="Calibri" panose="020F0502020204030204" pitchFamily="34" charset="0"/>
              </a:rPr>
              <a:t>Exodus </a:t>
            </a:r>
            <a:r>
              <a:rPr lang="en-US" dirty="0">
                <a:latin typeface="Calibri" panose="020F0502020204030204" pitchFamily="34" charset="0"/>
                <a:cs typeface="Calibri" panose="020F0502020204030204" pitchFamily="34" charset="0"/>
              </a:rPr>
              <a:t>mesh files (e.g., from CUBIT), </a:t>
            </a:r>
            <a:r>
              <a:rPr lang="en-US" b="1" dirty="0">
                <a:latin typeface="Calibri" panose="020F0502020204030204" pitchFamily="34" charset="0"/>
                <a:cs typeface="Calibri" panose="020F0502020204030204" pitchFamily="34" charset="0"/>
              </a:rPr>
              <a:t>inline               meshing</a:t>
            </a:r>
            <a:r>
              <a:rPr lang="en-US" dirty="0">
                <a:latin typeface="Calibri" panose="020F0502020204030204" pitchFamily="34" charset="0"/>
                <a:cs typeface="Calibri" panose="020F0502020204030204" pitchFamily="34" charset="0"/>
              </a:rPr>
              <a:t> via </a:t>
            </a:r>
            <a:r>
              <a:rPr lang="en-US" dirty="0" err="1">
                <a:latin typeface="Calibri" panose="020F0502020204030204" pitchFamily="34" charset="0"/>
                <a:cs typeface="Calibri" panose="020F0502020204030204" pitchFamily="34" charset="0"/>
              </a:rPr>
              <a:t>Pamgen</a:t>
            </a:r>
            <a:r>
              <a:rPr lang="en-US" dirty="0">
                <a:latin typeface="Calibri" panose="020F0502020204030204" pitchFamily="34" charset="0"/>
                <a:cs typeface="Calibri" panose="020F0502020204030204" pitchFamily="34" charset="0"/>
              </a:rPr>
              <a:t>, </a:t>
            </a:r>
            <a:r>
              <a:rPr lang="en-US" b="1" dirty="0">
                <a:latin typeface="Calibri" panose="020F0502020204030204" pitchFamily="34" charset="0"/>
                <a:cs typeface="Calibri" panose="020F0502020204030204" pitchFamily="34" charset="0"/>
              </a:rPr>
              <a:t>simple rectangular meshes </a:t>
            </a:r>
            <a:r>
              <a:rPr lang="en-US" dirty="0">
                <a:latin typeface="Calibri" panose="020F0502020204030204" pitchFamily="34" charset="0"/>
                <a:cs typeface="Calibri" panose="020F0502020204030204" pitchFamily="34" charset="0"/>
              </a:rPr>
              <a:t>constructed in Albany.</a:t>
            </a:r>
          </a:p>
          <a:p>
            <a:pPr marL="800100" lvl="1" indent="-34290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800100" lvl="1" indent="-342900">
              <a:buFont typeface="Arial" panose="020B0604020202020204" pitchFamily="34" charset="0"/>
              <a:buChar char="•"/>
            </a:pPr>
            <a:r>
              <a:rPr lang="en-US" dirty="0">
                <a:latin typeface="Calibri" panose="020F0502020204030204" pitchFamily="34" charset="0"/>
                <a:cs typeface="Calibri" panose="020F0502020204030204" pitchFamily="34" charset="0"/>
              </a:rPr>
              <a:t>Meshes can be </a:t>
            </a:r>
            <a:r>
              <a:rPr lang="en-US" b="1" dirty="0">
                <a:latin typeface="Calibri" panose="020F0502020204030204" pitchFamily="34" charset="0"/>
                <a:cs typeface="Calibri" panose="020F0502020204030204" pitchFamily="34" charset="0"/>
              </a:rPr>
              <a:t>structured</a:t>
            </a:r>
            <a:r>
              <a:rPr lang="en-US" dirty="0">
                <a:latin typeface="Calibri" panose="020F0502020204030204" pitchFamily="34" charset="0"/>
                <a:cs typeface="Calibri" panose="020F0502020204030204" pitchFamily="34" charset="0"/>
              </a:rPr>
              <a:t>/</a:t>
            </a:r>
            <a:r>
              <a:rPr lang="en-US" b="1" dirty="0">
                <a:latin typeface="Calibri" panose="020F0502020204030204" pitchFamily="34" charset="0"/>
                <a:cs typeface="Calibri" panose="020F0502020204030204" pitchFamily="34" charset="0"/>
              </a:rPr>
              <a:t>unstructured </a:t>
            </a:r>
            <a:r>
              <a:rPr lang="en-US" dirty="0">
                <a:latin typeface="Calibri" panose="020F0502020204030204" pitchFamily="34" charset="0"/>
                <a:cs typeface="Calibri" panose="020F0502020204030204" pitchFamily="34" charset="0"/>
              </a:rPr>
              <a:t>but are </a:t>
            </a:r>
            <a:r>
              <a:rPr lang="en-US" b="1" dirty="0">
                <a:latin typeface="Calibri" panose="020F0502020204030204" pitchFamily="34" charset="0"/>
                <a:cs typeface="Calibri" panose="020F0502020204030204" pitchFamily="34" charset="0"/>
              </a:rPr>
              <a:t>static</a:t>
            </a:r>
            <a:r>
              <a:rPr lang="en-US" dirty="0">
                <a:latin typeface="Calibri" panose="020F0502020204030204" pitchFamily="34" charset="0"/>
                <a:cs typeface="Calibri" panose="020F0502020204030204" pitchFamily="34" charset="0"/>
              </a:rPr>
              <a:t>.</a:t>
            </a:r>
          </a:p>
          <a:p>
            <a:pPr marL="800100" lvl="1" indent="-34290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800100" lvl="1" indent="-34290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342900" indent="-342900">
              <a:buFont typeface="+mj-lt"/>
              <a:buAutoNum type="arabicPeriod"/>
            </a:pPr>
            <a:r>
              <a:rPr lang="en-US" b="1" dirty="0">
                <a:latin typeface="Calibri" panose="020F0502020204030204" pitchFamily="34" charset="0"/>
                <a:cs typeface="Calibri" panose="020F0502020204030204" pitchFamily="34" charset="0"/>
              </a:rPr>
              <a:t>Parallel Unstructured Mesh Infrastructure (PUMI) </a:t>
            </a:r>
            <a:r>
              <a:rPr lang="en-US" dirty="0">
                <a:latin typeface="Calibri" panose="020F0502020204030204" pitchFamily="34" charset="0"/>
                <a:cs typeface="Calibri" panose="020F0502020204030204" pitchFamily="34" charset="0"/>
              </a:rPr>
              <a:t>package, developed at the      Scientific Computation Research Center (SCOREC) at RPI.</a:t>
            </a:r>
          </a:p>
          <a:p>
            <a:pPr marL="342900" indent="-342900">
              <a:buAutoNum type="arabicPeriod"/>
            </a:pPr>
            <a:endParaRPr lang="en-US" sz="400" dirty="0">
              <a:latin typeface="Calibri" panose="020F0502020204030204" pitchFamily="34" charset="0"/>
              <a:cs typeface="Calibri" panose="020F0502020204030204" pitchFamily="34" charset="0"/>
            </a:endParaRPr>
          </a:p>
          <a:p>
            <a:pPr marL="800100" lvl="1" indent="-342900">
              <a:buFont typeface="Arial" panose="020B0604020202020204" pitchFamily="34" charset="0"/>
              <a:buChar char="•"/>
            </a:pPr>
            <a:r>
              <a:rPr lang="en-US" dirty="0">
                <a:latin typeface="Calibri" panose="020F0502020204030204" pitchFamily="34" charset="0"/>
                <a:cs typeface="Calibri" panose="020F0502020204030204" pitchFamily="34" charset="0"/>
              </a:rPr>
              <a:t>Supports </a:t>
            </a:r>
            <a:r>
              <a:rPr lang="en-US" b="1" dirty="0">
                <a:latin typeface="Calibri" panose="020F0502020204030204" pitchFamily="34" charset="0"/>
                <a:cs typeface="Calibri" panose="020F0502020204030204" pitchFamily="34" charset="0"/>
              </a:rPr>
              <a:t>VTK mesh files </a:t>
            </a:r>
            <a:r>
              <a:rPr lang="en-US" dirty="0">
                <a:latin typeface="Calibri" panose="020F0502020204030204" pitchFamily="34" charset="0"/>
                <a:cs typeface="Calibri" panose="020F0502020204030204" pitchFamily="34" charset="0"/>
              </a:rPr>
              <a:t>(generated by Symmetrix).</a:t>
            </a:r>
          </a:p>
          <a:p>
            <a:pPr marL="800100" lvl="1" indent="-34290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800100" lvl="1" indent="-342900">
              <a:buFont typeface="Arial" panose="020B0604020202020204" pitchFamily="34" charset="0"/>
              <a:buChar char="•"/>
            </a:pPr>
            <a:r>
              <a:rPr lang="en-US" dirty="0">
                <a:latin typeface="Calibri" panose="020F0502020204030204" pitchFamily="34" charset="0"/>
                <a:cs typeface="Calibri" panose="020F0502020204030204" pitchFamily="34" charset="0"/>
              </a:rPr>
              <a:t>Goal-oriented generalized </a:t>
            </a:r>
            <a:r>
              <a:rPr lang="en-US" b="1" dirty="0">
                <a:latin typeface="Calibri" panose="020F0502020204030204" pitchFamily="34" charset="0"/>
                <a:cs typeface="Calibri" panose="020F0502020204030204" pitchFamily="34" charset="0"/>
              </a:rPr>
              <a:t>error estimation </a:t>
            </a:r>
            <a:r>
              <a:rPr lang="en-US" dirty="0">
                <a:latin typeface="Calibri" panose="020F0502020204030204" pitchFamily="34" charset="0"/>
                <a:cs typeface="Calibri" panose="020F0502020204030204" pitchFamily="34" charset="0"/>
              </a:rPr>
              <a:t>and </a:t>
            </a:r>
            <a:r>
              <a:rPr lang="en-US" b="1" dirty="0">
                <a:latin typeface="Calibri" panose="020F0502020204030204" pitchFamily="34" charset="0"/>
                <a:cs typeface="Calibri" panose="020F0502020204030204" pitchFamily="34" charset="0"/>
              </a:rPr>
              <a:t>in-memory mesh adaptation</a:t>
            </a:r>
            <a:r>
              <a:rPr lang="en-US" dirty="0">
                <a:latin typeface="Calibri" panose="020F0502020204030204" pitchFamily="34" charset="0"/>
                <a:cs typeface="Calibri" panose="020F0502020204030204" pitchFamily="34" charset="0"/>
              </a:rPr>
              <a:t>. </a:t>
            </a:r>
          </a:p>
          <a:p>
            <a:endParaRPr lang="en-US" dirty="0">
              <a:latin typeface="Calibri" panose="020F0502020204030204" pitchFamily="34" charset="0"/>
              <a:cs typeface="Calibri" panose="020F0502020204030204" pitchFamily="34" charset="0"/>
            </a:endParaRPr>
          </a:p>
        </p:txBody>
      </p:sp>
      <p:sp>
        <p:nvSpPr>
          <p:cNvPr id="8" name="Rectangle 7">
            <a:extLst>
              <a:ext uri="{FF2B5EF4-FFF2-40B4-BE49-F238E27FC236}">
                <a16:creationId xmlns:a16="http://schemas.microsoft.com/office/drawing/2014/main" id="{870C37A8-09E1-42EB-9FD7-DC08114ADC6E}"/>
              </a:ext>
            </a:extLst>
          </p:cNvPr>
          <p:cNvSpPr/>
          <p:nvPr/>
        </p:nvSpPr>
        <p:spPr>
          <a:xfrm>
            <a:off x="0" y="6527627"/>
            <a:ext cx="10690261" cy="338554"/>
          </a:xfrm>
          <a:prstGeom prst="rect">
            <a:avLst/>
          </a:prstGeom>
        </p:spPr>
        <p:txBody>
          <a:bodyPr wrap="square">
            <a:spAutoFit/>
          </a:bodyPr>
          <a:lstStyle/>
          <a:p>
            <a:r>
              <a:rPr lang="en-US" sz="1600" dirty="0">
                <a:solidFill>
                  <a:schemeClr val="bg1"/>
                </a:solidFill>
                <a:latin typeface="Calibri" panose="020F0502020204030204" pitchFamily="34" charset="0"/>
                <a:cs typeface="Calibri" panose="020F0502020204030204" pitchFamily="34" charset="0"/>
              </a:rPr>
              <a:t>S. </a:t>
            </a:r>
            <a:r>
              <a:rPr lang="en-US" sz="1600" dirty="0" err="1">
                <a:solidFill>
                  <a:schemeClr val="bg1"/>
                </a:solidFill>
                <a:latin typeface="Calibri" panose="020F0502020204030204" pitchFamily="34" charset="0"/>
                <a:cs typeface="Calibri" panose="020F0502020204030204" pitchFamily="34" charset="0"/>
              </a:rPr>
              <a:t>Seol</a:t>
            </a:r>
            <a:r>
              <a:rPr lang="en-US" sz="1600" dirty="0">
                <a:solidFill>
                  <a:schemeClr val="bg1"/>
                </a:solidFill>
                <a:latin typeface="Calibri" panose="020F0502020204030204" pitchFamily="34" charset="0"/>
                <a:cs typeface="Calibri" panose="020F0502020204030204" pitchFamily="34" charset="0"/>
              </a:rPr>
              <a:t> </a:t>
            </a:r>
            <a:r>
              <a:rPr lang="en-US" sz="1600" i="1" dirty="0">
                <a:solidFill>
                  <a:schemeClr val="bg1"/>
                </a:solidFill>
                <a:latin typeface="Calibri" panose="020F0502020204030204" pitchFamily="34" charset="0"/>
                <a:cs typeface="Calibri" panose="020F0502020204030204" pitchFamily="34" charset="0"/>
              </a:rPr>
              <a:t>et. al.</a:t>
            </a:r>
            <a:r>
              <a:rPr lang="en-US" sz="1600" dirty="0">
                <a:solidFill>
                  <a:schemeClr val="bg1"/>
                </a:solidFill>
                <a:latin typeface="Calibri" panose="020F0502020204030204" pitchFamily="34" charset="0"/>
                <a:cs typeface="Calibri" panose="020F0502020204030204" pitchFamily="34" charset="0"/>
              </a:rPr>
              <a:t> PUMI, </a:t>
            </a:r>
            <a:r>
              <a:rPr lang="en-US" sz="1600" i="1" dirty="0">
                <a:solidFill>
                  <a:schemeClr val="bg1"/>
                </a:solidFill>
                <a:latin typeface="Calibri" panose="020F0502020204030204" pitchFamily="34" charset="0"/>
                <a:cs typeface="Calibri" panose="020F0502020204030204" pitchFamily="34" charset="0"/>
              </a:rPr>
              <a:t>High Performance Computing, Networking, Storage and Analysis (SCC), 2012. </a:t>
            </a:r>
            <a:endParaRPr lang="en-US" sz="1600" dirty="0">
              <a:solidFill>
                <a:schemeClr val="bg1"/>
              </a:solidFill>
            </a:endParaRPr>
          </a:p>
        </p:txBody>
      </p:sp>
    </p:spTree>
    <p:extLst>
      <p:ext uri="{BB962C8B-B14F-4D97-AF65-F5344CB8AC3E}">
        <p14:creationId xmlns:p14="http://schemas.microsoft.com/office/powerpoint/2010/main" val="3192510973"/>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a:extLst>
              <a:ext uri="{FF2B5EF4-FFF2-40B4-BE49-F238E27FC236}">
                <a16:creationId xmlns:a16="http://schemas.microsoft.com/office/drawing/2014/main" id="{4E8BB207-457D-4D74-B6E8-D0EE49E8E37C}"/>
              </a:ext>
            </a:extLst>
          </p:cNvPr>
          <p:cNvSpPr/>
          <p:nvPr/>
        </p:nvSpPr>
        <p:spPr>
          <a:xfrm>
            <a:off x="152818" y="4424904"/>
            <a:ext cx="6549991" cy="2031325"/>
          </a:xfrm>
          <a:prstGeom prst="rect">
            <a:avLst/>
          </a:prstGeom>
        </p:spPr>
        <p:txBody>
          <a:bodyPr wrap="square">
            <a:spAutoFit/>
          </a:bodyPr>
          <a:lstStyle/>
          <a:p>
            <a:r>
              <a:rPr lang="en-US" sz="1900" b="1" u="sng" dirty="0">
                <a:solidFill>
                  <a:srgbClr val="0070C0"/>
                </a:solidFill>
                <a:latin typeface="Calibri" panose="020F0502020204030204" pitchFamily="34" charset="0"/>
                <a:cs typeface="Calibri" panose="020F0502020204030204" pitchFamily="34" charset="0"/>
              </a:rPr>
              <a:t>Element types</a:t>
            </a:r>
            <a:r>
              <a:rPr lang="en-US" sz="1900" dirty="0">
                <a:solidFill>
                  <a:srgbClr val="0070C0"/>
                </a:solidFill>
                <a:latin typeface="Calibri" panose="020F0502020204030204" pitchFamily="34" charset="0"/>
                <a:cs typeface="Calibri" panose="020F0502020204030204" pitchFamily="34" charset="0"/>
              </a:rPr>
              <a:t>: variety of element types supported, with basis functions/quadrature routines from </a:t>
            </a:r>
            <a:r>
              <a:rPr lang="en-US" sz="1900" b="1" i="1" dirty="0">
                <a:solidFill>
                  <a:srgbClr val="0070C0"/>
                </a:solidFill>
                <a:latin typeface="Calibri" panose="020F0502020204030204" pitchFamily="34" charset="0"/>
                <a:cs typeface="Calibri" panose="020F0502020204030204" pitchFamily="34" charset="0"/>
              </a:rPr>
              <a:t>Intrepid2</a:t>
            </a:r>
            <a:r>
              <a:rPr lang="en-US" sz="1900" dirty="0">
                <a:solidFill>
                  <a:srgbClr val="0070C0"/>
                </a:solidFill>
                <a:latin typeface="Calibri" panose="020F0502020204030204" pitchFamily="34" charset="0"/>
                <a:cs typeface="Calibri" panose="020F0502020204030204" pitchFamily="34" charset="0"/>
              </a:rPr>
              <a:t> </a:t>
            </a:r>
            <a:r>
              <a:rPr lang="en-US" sz="1900" dirty="0" err="1">
                <a:solidFill>
                  <a:srgbClr val="0070C0"/>
                </a:solidFill>
                <a:latin typeface="Calibri" panose="020F0502020204030204" pitchFamily="34" charset="0"/>
                <a:cs typeface="Calibri" panose="020F0502020204030204" pitchFamily="34" charset="0"/>
              </a:rPr>
              <a:t>Trilinos</a:t>
            </a:r>
            <a:r>
              <a:rPr lang="en-US" sz="1900" dirty="0">
                <a:solidFill>
                  <a:srgbClr val="0070C0"/>
                </a:solidFill>
                <a:latin typeface="Calibri" panose="020F0502020204030204" pitchFamily="34" charset="0"/>
                <a:cs typeface="Calibri" panose="020F0502020204030204" pitchFamily="34" charset="0"/>
              </a:rPr>
              <a:t> library:</a:t>
            </a:r>
          </a:p>
          <a:p>
            <a:pPr lvl="1"/>
            <a:endParaRPr lang="en-US" sz="400" b="1" dirty="0">
              <a:solidFill>
                <a:srgbClr val="008000"/>
              </a:solidFill>
              <a:latin typeface="Calibri" panose="020F0502020204030204" pitchFamily="34" charset="0"/>
              <a:cs typeface="Calibri" panose="020F0502020204030204" pitchFamily="34" charset="0"/>
            </a:endParaRPr>
          </a:p>
          <a:p>
            <a:pPr lvl="1"/>
            <a:endParaRPr lang="en-US" sz="400" b="1"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b="1" dirty="0" err="1">
                <a:latin typeface="Calibri" panose="020F0502020204030204" pitchFamily="34" charset="0"/>
                <a:cs typeface="Calibri" panose="020F0502020204030204" pitchFamily="34" charset="0"/>
              </a:rPr>
              <a:t>Isoparametric</a:t>
            </a:r>
            <a:r>
              <a:rPr lang="en-US" b="1" dirty="0">
                <a:latin typeface="Calibri" panose="020F0502020204030204" pitchFamily="34" charset="0"/>
                <a:cs typeface="Calibri" panose="020F0502020204030204" pitchFamily="34" charset="0"/>
              </a:rPr>
              <a:t> </a:t>
            </a:r>
            <a:r>
              <a:rPr lang="en-US" dirty="0">
                <a:latin typeface="Calibri" panose="020F0502020204030204" pitchFamily="34" charset="0"/>
                <a:cs typeface="Calibri" panose="020F0502020204030204" pitchFamily="34" charset="0"/>
              </a:rPr>
              <a:t>elements (</a:t>
            </a:r>
            <a:r>
              <a:rPr lang="en-US" dirty="0" err="1">
                <a:latin typeface="Calibri" panose="020F0502020204030204" pitchFamily="34" charset="0"/>
                <a:cs typeface="Calibri" panose="020F0502020204030204" pitchFamily="34" charset="0"/>
              </a:rPr>
              <a:t>tet</a:t>
            </a:r>
            <a:r>
              <a:rPr lang="en-US" dirty="0">
                <a:latin typeface="Calibri" panose="020F0502020204030204" pitchFamily="34" charset="0"/>
                <a:cs typeface="Calibri" panose="020F0502020204030204" pitchFamily="34" charset="0"/>
              </a:rPr>
              <a:t>, hex, wedge, …).</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2D </a:t>
            </a:r>
            <a:r>
              <a:rPr lang="en-US" b="1" dirty="0">
                <a:latin typeface="Calibri" panose="020F0502020204030204" pitchFamily="34" charset="0"/>
                <a:cs typeface="Calibri" panose="020F0502020204030204" pitchFamily="34" charset="0"/>
              </a:rPr>
              <a:t>spectral elements </a:t>
            </a:r>
            <a:r>
              <a:rPr lang="en-US" dirty="0">
                <a:latin typeface="Calibri" panose="020F0502020204030204" pitchFamily="34" charset="0"/>
                <a:cs typeface="Calibri" panose="020F0502020204030204" pitchFamily="34" charset="0"/>
              </a:rPr>
              <a:t>of arbitrary orders.</a:t>
            </a:r>
          </a:p>
          <a:p>
            <a:pPr marL="742950" lvl="1"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Some physics-specific elements, e.g., </a:t>
            </a:r>
            <a:r>
              <a:rPr lang="en-US" b="1" dirty="0">
                <a:latin typeface="Calibri" panose="020F0502020204030204" pitchFamily="34" charset="0"/>
                <a:cs typeface="Calibri" panose="020F0502020204030204" pitchFamily="34" charset="0"/>
              </a:rPr>
              <a:t>composite                           10-node tetrahedron</a:t>
            </a:r>
            <a:r>
              <a:rPr lang="en-US" dirty="0">
                <a:latin typeface="Calibri" panose="020F0502020204030204" pitchFamily="34" charset="0"/>
                <a:cs typeface="Calibri" panose="020F0502020204030204" pitchFamily="34" charset="0"/>
              </a:rPr>
              <a:t> for solid mechanics.</a:t>
            </a:r>
          </a:p>
        </p:txBody>
      </p:sp>
      <p:pic>
        <p:nvPicPr>
          <p:cNvPr id="22" name="Picture 21">
            <a:extLst>
              <a:ext uri="{FF2B5EF4-FFF2-40B4-BE49-F238E27FC236}">
                <a16:creationId xmlns:a16="http://schemas.microsoft.com/office/drawing/2014/main" id="{D62D229B-9709-4711-B635-05C91C8DD6E8}"/>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4857401" y="5067492"/>
            <a:ext cx="815295" cy="885053"/>
          </a:xfrm>
          <a:prstGeom prst="rect">
            <a:avLst/>
          </a:prstGeom>
        </p:spPr>
      </p:pic>
      <p:pic>
        <p:nvPicPr>
          <p:cNvPr id="5" name="Picture 4">
            <a:extLst>
              <a:ext uri="{FF2B5EF4-FFF2-40B4-BE49-F238E27FC236}">
                <a16:creationId xmlns:a16="http://schemas.microsoft.com/office/drawing/2014/main" id="{9F9C6ABF-6383-4BFE-9F91-62E844065F15}"/>
              </a:ext>
            </a:extLst>
          </p:cNvPr>
          <p:cNvPicPr>
            <a:picLocks noChangeAspect="1"/>
          </p:cNvPicPr>
          <p:nvPr/>
        </p:nvPicPr>
        <p:blipFill>
          <a:blip r:embed="rId3"/>
          <a:stretch>
            <a:fillRect/>
          </a:stretch>
        </p:blipFill>
        <p:spPr>
          <a:xfrm>
            <a:off x="6894642" y="4337138"/>
            <a:ext cx="2120015" cy="2069237"/>
          </a:xfrm>
          <a:prstGeom prst="rect">
            <a:avLst/>
          </a:prstGeom>
        </p:spPr>
      </p:pic>
      <p:sp>
        <p:nvSpPr>
          <p:cNvPr id="138" name="TextShape 1"/>
          <p:cNvSpPr txBox="1"/>
          <p:nvPr/>
        </p:nvSpPr>
        <p:spPr>
          <a:xfrm>
            <a:off x="254857" y="-142240"/>
            <a:ext cx="7643004" cy="1146027"/>
          </a:xfrm>
          <a:prstGeom prst="rect">
            <a:avLst/>
          </a:prstGeom>
          <a:noFill/>
          <a:ln>
            <a:noFill/>
          </a:ln>
        </p:spPr>
        <p:txBody>
          <a:bodyPr lIns="0" tIns="0" rIns="0" bIns="0" anchor="ctr"/>
          <a:lstStyle/>
          <a:p>
            <a:r>
              <a:rPr lang="en-US" sz="3200" dirty="0">
                <a:latin typeface="Calibri"/>
              </a:rPr>
              <a:t>Global discretization abstraction &amp; libraries</a:t>
            </a:r>
            <a:endParaRPr sz="3200" dirty="0"/>
          </a:p>
        </p:txBody>
      </p:sp>
      <p:sp>
        <p:nvSpPr>
          <p:cNvPr id="2" name="TextBox 1">
            <a:extLst>
              <a:ext uri="{FF2B5EF4-FFF2-40B4-BE49-F238E27FC236}">
                <a16:creationId xmlns:a16="http://schemas.microsoft.com/office/drawing/2014/main" id="{D0FFD326-67F6-47F9-9AE4-B75D47BB77EB}"/>
              </a:ext>
            </a:extLst>
          </p:cNvPr>
          <p:cNvSpPr txBox="1"/>
          <p:nvPr/>
        </p:nvSpPr>
        <p:spPr>
          <a:xfrm>
            <a:off x="50890" y="722475"/>
            <a:ext cx="8340503" cy="3370153"/>
          </a:xfrm>
          <a:prstGeom prst="rect">
            <a:avLst/>
          </a:prstGeom>
          <a:noFill/>
        </p:spPr>
        <p:txBody>
          <a:bodyPr wrap="square" rtlCol="0">
            <a:spAutoFit/>
          </a:bodyPr>
          <a:lstStyle/>
          <a:p>
            <a:r>
              <a:rPr lang="en-US" sz="1900" b="1" u="sng" dirty="0">
                <a:solidFill>
                  <a:srgbClr val="0070C0"/>
                </a:solidFill>
                <a:latin typeface="Calibri" panose="020F0502020204030204" pitchFamily="34" charset="0"/>
                <a:cs typeface="Calibri" panose="020F0502020204030204" pitchFamily="34" charset="0"/>
              </a:rPr>
              <a:t>Discretization interface</a:t>
            </a:r>
            <a:r>
              <a:rPr lang="en-US" sz="1900" b="1" dirty="0">
                <a:solidFill>
                  <a:srgbClr val="0070C0"/>
                </a:solidFill>
                <a:latin typeface="Calibri" panose="020F0502020204030204" pitchFamily="34" charset="0"/>
                <a:cs typeface="Calibri" panose="020F0502020204030204" pitchFamily="34" charset="0"/>
              </a:rPr>
              <a:t>: </a:t>
            </a:r>
            <a:r>
              <a:rPr lang="en-US" sz="1900" dirty="0">
                <a:solidFill>
                  <a:srgbClr val="0070C0"/>
                </a:solidFill>
                <a:latin typeface="Calibri" panose="020F0502020204030204" pitchFamily="34" charset="0"/>
                <a:cs typeface="Calibri" panose="020F0502020204030204" pitchFamily="34" charset="0"/>
              </a:rPr>
              <a:t>currently has </a:t>
            </a:r>
            <a:r>
              <a:rPr lang="en-US" sz="1900" b="1" i="1" dirty="0">
                <a:solidFill>
                  <a:srgbClr val="0070C0"/>
                </a:solidFill>
                <a:latin typeface="Calibri" panose="020F0502020204030204" pitchFamily="34" charset="0"/>
                <a:cs typeface="Calibri" panose="020F0502020204030204" pitchFamily="34" charset="0"/>
              </a:rPr>
              <a:t>two independent implementations</a:t>
            </a:r>
          </a:p>
          <a:p>
            <a:endParaRPr lang="en-US" sz="400" b="1" u="sng" dirty="0">
              <a:solidFill>
                <a:srgbClr val="0070C0"/>
              </a:solidFill>
              <a:latin typeface="Calibri" panose="020F0502020204030204" pitchFamily="34" charset="0"/>
              <a:cs typeface="Calibri" panose="020F0502020204030204" pitchFamily="34" charset="0"/>
            </a:endParaRPr>
          </a:p>
          <a:p>
            <a:endParaRPr lang="en-US" sz="400" b="1" u="sng" dirty="0">
              <a:latin typeface="Calibri" panose="020F0502020204030204" pitchFamily="34" charset="0"/>
              <a:cs typeface="Calibri" panose="020F0502020204030204" pitchFamily="34" charset="0"/>
            </a:endParaRPr>
          </a:p>
          <a:p>
            <a:pPr marL="342900" indent="-342900">
              <a:buAutoNum type="arabicPeriod"/>
            </a:pPr>
            <a:r>
              <a:rPr lang="en-US" b="1" dirty="0" err="1">
                <a:latin typeface="Calibri" panose="020F0502020204030204" pitchFamily="34" charset="0"/>
                <a:cs typeface="Calibri" panose="020F0502020204030204" pitchFamily="34" charset="0"/>
              </a:rPr>
              <a:t>SierraToolKit</a:t>
            </a:r>
            <a:r>
              <a:rPr lang="en-US" b="1" i="1" dirty="0">
                <a:latin typeface="Calibri" panose="020F0502020204030204" pitchFamily="34" charset="0"/>
                <a:cs typeface="Calibri" panose="020F0502020204030204" pitchFamily="34" charset="0"/>
              </a:rPr>
              <a:t> </a:t>
            </a:r>
            <a:r>
              <a:rPr lang="en-US" b="1" dirty="0">
                <a:latin typeface="Calibri" panose="020F0502020204030204" pitchFamily="34" charset="0"/>
                <a:cs typeface="Calibri" panose="020F0502020204030204" pitchFamily="34" charset="0"/>
              </a:rPr>
              <a:t>(STK) </a:t>
            </a:r>
            <a:r>
              <a:rPr lang="en-US" dirty="0">
                <a:latin typeface="Calibri" panose="020F0502020204030204" pitchFamily="34" charset="0"/>
                <a:cs typeface="Calibri" panose="020F0502020204030204" pitchFamily="34" charset="0"/>
              </a:rPr>
              <a:t>package in </a:t>
            </a:r>
            <a:r>
              <a:rPr lang="en-US" dirty="0" err="1">
                <a:latin typeface="Calibri" panose="020F0502020204030204" pitchFamily="34" charset="0"/>
                <a:cs typeface="Calibri" panose="020F0502020204030204" pitchFamily="34" charset="0"/>
              </a:rPr>
              <a:t>Trilinos</a:t>
            </a:r>
            <a:r>
              <a:rPr lang="en-US" dirty="0">
                <a:latin typeface="Calibri" panose="020F0502020204030204" pitchFamily="34" charset="0"/>
                <a:cs typeface="Calibri" panose="020F0502020204030204" pitchFamily="34" charset="0"/>
              </a:rPr>
              <a:t>.</a:t>
            </a:r>
          </a:p>
          <a:p>
            <a:pPr marL="342900" indent="-342900">
              <a:buAutoNum type="arabicPeriod"/>
            </a:pPr>
            <a:endParaRPr lang="en-US" sz="400" dirty="0">
              <a:latin typeface="Calibri" panose="020F0502020204030204" pitchFamily="34" charset="0"/>
              <a:cs typeface="Calibri" panose="020F0502020204030204" pitchFamily="34" charset="0"/>
            </a:endParaRPr>
          </a:p>
          <a:p>
            <a:pPr marL="800100" lvl="1" indent="-342900">
              <a:buFont typeface="Arial" panose="020B0604020202020204" pitchFamily="34" charset="0"/>
              <a:buChar char="•"/>
            </a:pPr>
            <a:r>
              <a:rPr lang="en-US" dirty="0">
                <a:latin typeface="Calibri" panose="020F0502020204030204" pitchFamily="34" charset="0"/>
                <a:cs typeface="Calibri" panose="020F0502020204030204" pitchFamily="34" charset="0"/>
              </a:rPr>
              <a:t>Supports reading in </a:t>
            </a:r>
            <a:r>
              <a:rPr lang="en-US" b="1" dirty="0">
                <a:latin typeface="Calibri" panose="020F0502020204030204" pitchFamily="34" charset="0"/>
                <a:cs typeface="Calibri" panose="020F0502020204030204" pitchFamily="34" charset="0"/>
              </a:rPr>
              <a:t>Exodus </a:t>
            </a:r>
            <a:r>
              <a:rPr lang="en-US" dirty="0">
                <a:latin typeface="Calibri" panose="020F0502020204030204" pitchFamily="34" charset="0"/>
                <a:cs typeface="Calibri" panose="020F0502020204030204" pitchFamily="34" charset="0"/>
              </a:rPr>
              <a:t>mesh files (e.g., from CUBIT), </a:t>
            </a:r>
            <a:r>
              <a:rPr lang="en-US" b="1" dirty="0">
                <a:latin typeface="Calibri" panose="020F0502020204030204" pitchFamily="34" charset="0"/>
                <a:cs typeface="Calibri" panose="020F0502020204030204" pitchFamily="34" charset="0"/>
              </a:rPr>
              <a:t>inline               meshing</a:t>
            </a:r>
            <a:r>
              <a:rPr lang="en-US" dirty="0">
                <a:latin typeface="Calibri" panose="020F0502020204030204" pitchFamily="34" charset="0"/>
                <a:cs typeface="Calibri" panose="020F0502020204030204" pitchFamily="34" charset="0"/>
              </a:rPr>
              <a:t> via </a:t>
            </a:r>
            <a:r>
              <a:rPr lang="en-US" dirty="0" err="1">
                <a:latin typeface="Calibri" panose="020F0502020204030204" pitchFamily="34" charset="0"/>
                <a:cs typeface="Calibri" panose="020F0502020204030204" pitchFamily="34" charset="0"/>
              </a:rPr>
              <a:t>Pamgen</a:t>
            </a:r>
            <a:r>
              <a:rPr lang="en-US" dirty="0">
                <a:latin typeface="Calibri" panose="020F0502020204030204" pitchFamily="34" charset="0"/>
                <a:cs typeface="Calibri" panose="020F0502020204030204" pitchFamily="34" charset="0"/>
              </a:rPr>
              <a:t>, </a:t>
            </a:r>
            <a:r>
              <a:rPr lang="en-US" b="1" dirty="0">
                <a:latin typeface="Calibri" panose="020F0502020204030204" pitchFamily="34" charset="0"/>
                <a:cs typeface="Calibri" panose="020F0502020204030204" pitchFamily="34" charset="0"/>
              </a:rPr>
              <a:t>simple rectangular meshes </a:t>
            </a:r>
            <a:r>
              <a:rPr lang="en-US" dirty="0">
                <a:latin typeface="Calibri" panose="020F0502020204030204" pitchFamily="34" charset="0"/>
                <a:cs typeface="Calibri" panose="020F0502020204030204" pitchFamily="34" charset="0"/>
              </a:rPr>
              <a:t>constructed in Albany.</a:t>
            </a:r>
          </a:p>
          <a:p>
            <a:pPr marL="800100" lvl="1" indent="-34290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800100" lvl="1" indent="-342900">
              <a:buFont typeface="Arial" panose="020B0604020202020204" pitchFamily="34" charset="0"/>
              <a:buChar char="•"/>
            </a:pPr>
            <a:r>
              <a:rPr lang="en-US" dirty="0">
                <a:latin typeface="Calibri" panose="020F0502020204030204" pitchFamily="34" charset="0"/>
                <a:cs typeface="Calibri" panose="020F0502020204030204" pitchFamily="34" charset="0"/>
              </a:rPr>
              <a:t>Meshes can be </a:t>
            </a:r>
            <a:r>
              <a:rPr lang="en-US" b="1" dirty="0">
                <a:latin typeface="Calibri" panose="020F0502020204030204" pitchFamily="34" charset="0"/>
                <a:cs typeface="Calibri" panose="020F0502020204030204" pitchFamily="34" charset="0"/>
              </a:rPr>
              <a:t>structured</a:t>
            </a:r>
            <a:r>
              <a:rPr lang="en-US" dirty="0">
                <a:latin typeface="Calibri" panose="020F0502020204030204" pitchFamily="34" charset="0"/>
                <a:cs typeface="Calibri" panose="020F0502020204030204" pitchFamily="34" charset="0"/>
              </a:rPr>
              <a:t>/</a:t>
            </a:r>
            <a:r>
              <a:rPr lang="en-US" b="1" dirty="0">
                <a:latin typeface="Calibri" panose="020F0502020204030204" pitchFamily="34" charset="0"/>
                <a:cs typeface="Calibri" panose="020F0502020204030204" pitchFamily="34" charset="0"/>
              </a:rPr>
              <a:t>unstructured </a:t>
            </a:r>
            <a:r>
              <a:rPr lang="en-US" dirty="0">
                <a:latin typeface="Calibri" panose="020F0502020204030204" pitchFamily="34" charset="0"/>
                <a:cs typeface="Calibri" panose="020F0502020204030204" pitchFamily="34" charset="0"/>
              </a:rPr>
              <a:t>but are </a:t>
            </a:r>
            <a:r>
              <a:rPr lang="en-US" b="1" dirty="0">
                <a:latin typeface="Calibri" panose="020F0502020204030204" pitchFamily="34" charset="0"/>
                <a:cs typeface="Calibri" panose="020F0502020204030204" pitchFamily="34" charset="0"/>
              </a:rPr>
              <a:t>static</a:t>
            </a:r>
            <a:r>
              <a:rPr lang="en-US" dirty="0">
                <a:latin typeface="Calibri" panose="020F0502020204030204" pitchFamily="34" charset="0"/>
                <a:cs typeface="Calibri" panose="020F0502020204030204" pitchFamily="34" charset="0"/>
              </a:rPr>
              <a:t>.</a:t>
            </a:r>
          </a:p>
          <a:p>
            <a:pPr marL="800100" lvl="1" indent="-34290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800100" lvl="1" indent="-34290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342900" indent="-342900">
              <a:buFont typeface="+mj-lt"/>
              <a:buAutoNum type="arabicPeriod"/>
            </a:pPr>
            <a:r>
              <a:rPr lang="en-US" b="1" dirty="0">
                <a:latin typeface="Calibri" panose="020F0502020204030204" pitchFamily="34" charset="0"/>
                <a:cs typeface="Calibri" panose="020F0502020204030204" pitchFamily="34" charset="0"/>
              </a:rPr>
              <a:t>Parallel Unstructured Mesh Infrastructure (PUMI) </a:t>
            </a:r>
            <a:r>
              <a:rPr lang="en-US" dirty="0">
                <a:latin typeface="Calibri" panose="020F0502020204030204" pitchFamily="34" charset="0"/>
                <a:cs typeface="Calibri" panose="020F0502020204030204" pitchFamily="34" charset="0"/>
              </a:rPr>
              <a:t>package, developed at the      Scientific Computation Research Center (SCOREC) at RPI.</a:t>
            </a:r>
          </a:p>
          <a:p>
            <a:pPr marL="342900" indent="-342900">
              <a:buAutoNum type="arabicPeriod"/>
            </a:pPr>
            <a:endParaRPr lang="en-US" sz="400" dirty="0">
              <a:latin typeface="Calibri" panose="020F0502020204030204" pitchFamily="34" charset="0"/>
              <a:cs typeface="Calibri" panose="020F0502020204030204" pitchFamily="34" charset="0"/>
            </a:endParaRPr>
          </a:p>
          <a:p>
            <a:pPr marL="800100" lvl="1" indent="-342900">
              <a:buFont typeface="Arial" panose="020B0604020202020204" pitchFamily="34" charset="0"/>
              <a:buChar char="•"/>
            </a:pPr>
            <a:r>
              <a:rPr lang="en-US" dirty="0">
                <a:latin typeface="Calibri" panose="020F0502020204030204" pitchFamily="34" charset="0"/>
                <a:cs typeface="Calibri" panose="020F0502020204030204" pitchFamily="34" charset="0"/>
              </a:rPr>
              <a:t>Supports </a:t>
            </a:r>
            <a:r>
              <a:rPr lang="en-US" b="1" dirty="0">
                <a:latin typeface="Calibri" panose="020F0502020204030204" pitchFamily="34" charset="0"/>
                <a:cs typeface="Calibri" panose="020F0502020204030204" pitchFamily="34" charset="0"/>
              </a:rPr>
              <a:t>VTK mesh files </a:t>
            </a:r>
            <a:r>
              <a:rPr lang="en-US" dirty="0">
                <a:latin typeface="Calibri" panose="020F0502020204030204" pitchFamily="34" charset="0"/>
                <a:cs typeface="Calibri" panose="020F0502020204030204" pitchFamily="34" charset="0"/>
              </a:rPr>
              <a:t>(generated by Symmetrix).</a:t>
            </a:r>
          </a:p>
          <a:p>
            <a:pPr marL="800100" lvl="1" indent="-34290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800100" lvl="1" indent="-342900">
              <a:buFont typeface="Arial" panose="020B0604020202020204" pitchFamily="34" charset="0"/>
              <a:buChar char="•"/>
            </a:pPr>
            <a:r>
              <a:rPr lang="en-US" dirty="0">
                <a:latin typeface="Calibri" panose="020F0502020204030204" pitchFamily="34" charset="0"/>
                <a:cs typeface="Calibri" panose="020F0502020204030204" pitchFamily="34" charset="0"/>
              </a:rPr>
              <a:t>Goal-oriented generalized </a:t>
            </a:r>
            <a:r>
              <a:rPr lang="en-US" b="1" dirty="0">
                <a:latin typeface="Calibri" panose="020F0502020204030204" pitchFamily="34" charset="0"/>
                <a:cs typeface="Calibri" panose="020F0502020204030204" pitchFamily="34" charset="0"/>
              </a:rPr>
              <a:t>error estimation </a:t>
            </a:r>
            <a:r>
              <a:rPr lang="en-US" dirty="0">
                <a:latin typeface="Calibri" panose="020F0502020204030204" pitchFamily="34" charset="0"/>
                <a:cs typeface="Calibri" panose="020F0502020204030204" pitchFamily="34" charset="0"/>
              </a:rPr>
              <a:t>and </a:t>
            </a:r>
            <a:r>
              <a:rPr lang="en-US" b="1" dirty="0">
                <a:latin typeface="Calibri" panose="020F0502020204030204" pitchFamily="34" charset="0"/>
                <a:cs typeface="Calibri" panose="020F0502020204030204" pitchFamily="34" charset="0"/>
              </a:rPr>
              <a:t>in-memory mesh adaptation</a:t>
            </a:r>
            <a:r>
              <a:rPr lang="en-US" dirty="0">
                <a:latin typeface="Calibri" panose="020F0502020204030204" pitchFamily="34" charset="0"/>
                <a:cs typeface="Calibri" panose="020F0502020204030204" pitchFamily="34" charset="0"/>
              </a:rPr>
              <a:t>. </a:t>
            </a:r>
          </a:p>
          <a:p>
            <a:endParaRPr lang="en-US" dirty="0">
              <a:latin typeface="Calibri" panose="020F0502020204030204" pitchFamily="34" charset="0"/>
              <a:cs typeface="Calibri" panose="020F0502020204030204" pitchFamily="34" charset="0"/>
            </a:endParaRPr>
          </a:p>
        </p:txBody>
      </p:sp>
      <p:pic>
        <p:nvPicPr>
          <p:cNvPr id="12" name="Picture 11">
            <a:extLst>
              <a:ext uri="{FF2B5EF4-FFF2-40B4-BE49-F238E27FC236}">
                <a16:creationId xmlns:a16="http://schemas.microsoft.com/office/drawing/2014/main" id="{86BE7F3F-5174-4B37-BC33-3DACE2E913EC}"/>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7649299" y="2909110"/>
            <a:ext cx="1494701" cy="504286"/>
          </a:xfrm>
          <a:prstGeom prst="rect">
            <a:avLst/>
          </a:prstGeom>
        </p:spPr>
      </p:pic>
      <p:pic>
        <p:nvPicPr>
          <p:cNvPr id="16" name="Picture 15">
            <a:extLst>
              <a:ext uri="{FF2B5EF4-FFF2-40B4-BE49-F238E27FC236}">
                <a16:creationId xmlns:a16="http://schemas.microsoft.com/office/drawing/2014/main" id="{9BEA43A2-02A8-442C-9C0C-DB73D14874E9}"/>
              </a:ext>
            </a:extLst>
          </p:cNvPr>
          <p:cNvPicPr>
            <a:picLocks noChangeAspect="1"/>
          </p:cNvPicPr>
          <p:nvPr/>
        </p:nvPicPr>
        <p:blipFill>
          <a:blip r:embed="rId5"/>
          <a:stretch>
            <a:fillRect/>
          </a:stretch>
        </p:blipFill>
        <p:spPr>
          <a:xfrm>
            <a:off x="8191902" y="1301032"/>
            <a:ext cx="755714" cy="753500"/>
          </a:xfrm>
          <a:prstGeom prst="rect">
            <a:avLst/>
          </a:prstGeom>
        </p:spPr>
      </p:pic>
      <p:pic>
        <p:nvPicPr>
          <p:cNvPr id="18" name="Picture 17">
            <a:extLst>
              <a:ext uri="{FF2B5EF4-FFF2-40B4-BE49-F238E27FC236}">
                <a16:creationId xmlns:a16="http://schemas.microsoft.com/office/drawing/2014/main" id="{CE813B4B-3B98-4CA9-9588-5E2A2E2F76C6}"/>
              </a:ext>
            </a:extLst>
          </p:cNvPr>
          <p:cNvPicPr>
            <a:picLocks noChangeAspect="1"/>
          </p:cNvPicPr>
          <p:nvPr/>
        </p:nvPicPr>
        <p:blipFill>
          <a:blip r:embed="rId6"/>
          <a:stretch>
            <a:fillRect/>
          </a:stretch>
        </p:blipFill>
        <p:spPr>
          <a:xfrm>
            <a:off x="7897861" y="2106122"/>
            <a:ext cx="1049755" cy="614301"/>
          </a:xfrm>
          <a:prstGeom prst="rect">
            <a:avLst/>
          </a:prstGeom>
        </p:spPr>
      </p:pic>
      <p:pic>
        <p:nvPicPr>
          <p:cNvPr id="25" name="Picture 24">
            <a:extLst>
              <a:ext uri="{FF2B5EF4-FFF2-40B4-BE49-F238E27FC236}">
                <a16:creationId xmlns:a16="http://schemas.microsoft.com/office/drawing/2014/main" id="{6ABBB433-58DC-4A61-B347-F8941BA35A50}"/>
              </a:ext>
            </a:extLst>
          </p:cNvPr>
          <p:cNvPicPr>
            <a:picLocks noChangeAspect="1"/>
          </p:cNvPicPr>
          <p:nvPr/>
        </p:nvPicPr>
        <p:blipFill>
          <a:blip r:embed="rId7"/>
          <a:stretch>
            <a:fillRect/>
          </a:stretch>
        </p:blipFill>
        <p:spPr>
          <a:xfrm>
            <a:off x="6892377" y="5473303"/>
            <a:ext cx="890337" cy="885053"/>
          </a:xfrm>
          <a:prstGeom prst="rect">
            <a:avLst/>
          </a:prstGeom>
        </p:spPr>
      </p:pic>
      <p:pic>
        <p:nvPicPr>
          <p:cNvPr id="26" name="Picture 25">
            <a:extLst>
              <a:ext uri="{FF2B5EF4-FFF2-40B4-BE49-F238E27FC236}">
                <a16:creationId xmlns:a16="http://schemas.microsoft.com/office/drawing/2014/main" id="{8DC5EF09-9B37-4661-8DC5-81AF327ECB06}"/>
              </a:ext>
            </a:extLst>
          </p:cNvPr>
          <p:cNvPicPr>
            <a:picLocks noChangeAspect="1"/>
          </p:cNvPicPr>
          <p:nvPr/>
        </p:nvPicPr>
        <p:blipFill>
          <a:blip r:embed="rId8"/>
          <a:stretch>
            <a:fillRect/>
          </a:stretch>
        </p:blipFill>
        <p:spPr>
          <a:xfrm>
            <a:off x="7783358" y="5473303"/>
            <a:ext cx="1026862" cy="904131"/>
          </a:xfrm>
          <a:prstGeom prst="rect">
            <a:avLst/>
          </a:prstGeom>
        </p:spPr>
      </p:pic>
      <p:pic>
        <p:nvPicPr>
          <p:cNvPr id="23" name="Picture 22">
            <a:extLst>
              <a:ext uri="{FF2B5EF4-FFF2-40B4-BE49-F238E27FC236}">
                <a16:creationId xmlns:a16="http://schemas.microsoft.com/office/drawing/2014/main" id="{19AA7BBC-03A5-419A-8843-C60AB48D24FC}"/>
              </a:ext>
            </a:extLst>
          </p:cNvPr>
          <p:cNvPicPr>
            <a:picLocks noChangeAspect="1"/>
          </p:cNvPicPr>
          <p:nvPr/>
        </p:nvPicPr>
        <p:blipFill>
          <a:blip r:embed="rId9"/>
          <a:stretch>
            <a:fillRect/>
          </a:stretch>
        </p:blipFill>
        <p:spPr>
          <a:xfrm>
            <a:off x="5486589" y="5200198"/>
            <a:ext cx="1410614" cy="1206177"/>
          </a:xfrm>
          <a:prstGeom prst="rect">
            <a:avLst/>
          </a:prstGeom>
        </p:spPr>
      </p:pic>
      <p:sp>
        <p:nvSpPr>
          <p:cNvPr id="3" name="Rectangle 2">
            <a:extLst>
              <a:ext uri="{FF2B5EF4-FFF2-40B4-BE49-F238E27FC236}">
                <a16:creationId xmlns:a16="http://schemas.microsoft.com/office/drawing/2014/main" id="{9E55A275-3B0C-4D04-9544-6D4E3C6A8CC1}"/>
              </a:ext>
            </a:extLst>
          </p:cNvPr>
          <p:cNvSpPr/>
          <p:nvPr/>
        </p:nvSpPr>
        <p:spPr>
          <a:xfrm>
            <a:off x="0" y="6527627"/>
            <a:ext cx="10690261" cy="338554"/>
          </a:xfrm>
          <a:prstGeom prst="rect">
            <a:avLst/>
          </a:prstGeom>
        </p:spPr>
        <p:txBody>
          <a:bodyPr wrap="square">
            <a:spAutoFit/>
          </a:bodyPr>
          <a:lstStyle/>
          <a:p>
            <a:r>
              <a:rPr lang="en-US" sz="1600" dirty="0">
                <a:solidFill>
                  <a:schemeClr val="bg1"/>
                </a:solidFill>
                <a:latin typeface="Calibri" panose="020F0502020204030204" pitchFamily="34" charset="0"/>
                <a:cs typeface="Calibri" panose="020F0502020204030204" pitchFamily="34" charset="0"/>
              </a:rPr>
              <a:t>S. </a:t>
            </a:r>
            <a:r>
              <a:rPr lang="en-US" sz="1600" dirty="0" err="1">
                <a:solidFill>
                  <a:schemeClr val="bg1"/>
                </a:solidFill>
                <a:latin typeface="Calibri" panose="020F0502020204030204" pitchFamily="34" charset="0"/>
                <a:cs typeface="Calibri" panose="020F0502020204030204" pitchFamily="34" charset="0"/>
              </a:rPr>
              <a:t>Seol</a:t>
            </a:r>
            <a:r>
              <a:rPr lang="en-US" sz="1600" dirty="0">
                <a:solidFill>
                  <a:schemeClr val="bg1"/>
                </a:solidFill>
                <a:latin typeface="Calibri" panose="020F0502020204030204" pitchFamily="34" charset="0"/>
                <a:cs typeface="Calibri" panose="020F0502020204030204" pitchFamily="34" charset="0"/>
              </a:rPr>
              <a:t> </a:t>
            </a:r>
            <a:r>
              <a:rPr lang="en-US" sz="1600" i="1" dirty="0">
                <a:solidFill>
                  <a:schemeClr val="bg1"/>
                </a:solidFill>
                <a:latin typeface="Calibri" panose="020F0502020204030204" pitchFamily="34" charset="0"/>
                <a:cs typeface="Calibri" panose="020F0502020204030204" pitchFamily="34" charset="0"/>
              </a:rPr>
              <a:t>et. al.</a:t>
            </a:r>
            <a:r>
              <a:rPr lang="en-US" sz="1600" dirty="0">
                <a:solidFill>
                  <a:schemeClr val="bg1"/>
                </a:solidFill>
                <a:latin typeface="Calibri" panose="020F0502020204030204" pitchFamily="34" charset="0"/>
                <a:cs typeface="Calibri" panose="020F0502020204030204" pitchFamily="34" charset="0"/>
              </a:rPr>
              <a:t> PUMI, </a:t>
            </a:r>
            <a:r>
              <a:rPr lang="en-US" sz="1600" i="1" dirty="0">
                <a:solidFill>
                  <a:schemeClr val="bg1"/>
                </a:solidFill>
                <a:latin typeface="Calibri" panose="020F0502020204030204" pitchFamily="34" charset="0"/>
                <a:cs typeface="Calibri" panose="020F0502020204030204" pitchFamily="34" charset="0"/>
              </a:rPr>
              <a:t>High Performance Computing, Networking, Storage and Analysis (SCC), 2012. </a:t>
            </a:r>
            <a:endParaRPr lang="en-US" sz="1600" dirty="0">
              <a:solidFill>
                <a:schemeClr val="bg1"/>
              </a:solidFill>
            </a:endParaRPr>
          </a:p>
        </p:txBody>
      </p:sp>
      <p:sp>
        <p:nvSpPr>
          <p:cNvPr id="7" name="Rectangle 6">
            <a:extLst>
              <a:ext uri="{FF2B5EF4-FFF2-40B4-BE49-F238E27FC236}">
                <a16:creationId xmlns:a16="http://schemas.microsoft.com/office/drawing/2014/main" id="{3585037C-E101-46A7-866E-B426D145B6B2}"/>
              </a:ext>
            </a:extLst>
          </p:cNvPr>
          <p:cNvSpPr/>
          <p:nvPr/>
        </p:nvSpPr>
        <p:spPr>
          <a:xfrm>
            <a:off x="8754443" y="4337139"/>
            <a:ext cx="685759" cy="2021218"/>
          </a:xfrm>
          <a:prstGeom prst="rect">
            <a:avLst/>
          </a:prstGeom>
          <a:ln>
            <a:solidFill>
              <a:schemeClr val="bg1"/>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spTree>
    <p:extLst>
      <p:ext uri="{BB962C8B-B14F-4D97-AF65-F5344CB8AC3E}">
        <p14:creationId xmlns:p14="http://schemas.microsoft.com/office/powerpoint/2010/main" val="859345096"/>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a:extLst>
              <a:ext uri="{FF2B5EF4-FFF2-40B4-BE49-F238E27FC236}">
                <a16:creationId xmlns:a16="http://schemas.microsoft.com/office/drawing/2014/main" id="{4E8BB207-457D-4D74-B6E8-D0EE49E8E37C}"/>
              </a:ext>
            </a:extLst>
          </p:cNvPr>
          <p:cNvSpPr/>
          <p:nvPr/>
        </p:nvSpPr>
        <p:spPr>
          <a:xfrm>
            <a:off x="152818" y="4424904"/>
            <a:ext cx="6549991" cy="2031325"/>
          </a:xfrm>
          <a:prstGeom prst="rect">
            <a:avLst/>
          </a:prstGeom>
        </p:spPr>
        <p:txBody>
          <a:bodyPr wrap="square">
            <a:spAutoFit/>
          </a:bodyPr>
          <a:lstStyle/>
          <a:p>
            <a:r>
              <a:rPr lang="en-US" sz="1900" b="1" u="sng" dirty="0">
                <a:solidFill>
                  <a:srgbClr val="0070C0"/>
                </a:solidFill>
                <a:latin typeface="Calibri" panose="020F0502020204030204" pitchFamily="34" charset="0"/>
                <a:cs typeface="Calibri" panose="020F0502020204030204" pitchFamily="34" charset="0"/>
              </a:rPr>
              <a:t>Element types</a:t>
            </a:r>
            <a:r>
              <a:rPr lang="en-US" sz="1900" dirty="0">
                <a:solidFill>
                  <a:srgbClr val="0070C0"/>
                </a:solidFill>
                <a:latin typeface="Calibri" panose="020F0502020204030204" pitchFamily="34" charset="0"/>
                <a:cs typeface="Calibri" panose="020F0502020204030204" pitchFamily="34" charset="0"/>
              </a:rPr>
              <a:t>: variety of element types supported, with basis functions/quadrature routines from </a:t>
            </a:r>
            <a:r>
              <a:rPr lang="en-US" sz="1900" b="1" i="1" dirty="0">
                <a:solidFill>
                  <a:srgbClr val="0070C0"/>
                </a:solidFill>
                <a:latin typeface="Calibri" panose="020F0502020204030204" pitchFamily="34" charset="0"/>
                <a:cs typeface="Calibri" panose="020F0502020204030204" pitchFamily="34" charset="0"/>
              </a:rPr>
              <a:t>Intrepid2</a:t>
            </a:r>
            <a:r>
              <a:rPr lang="en-US" sz="1900" dirty="0">
                <a:solidFill>
                  <a:srgbClr val="0070C0"/>
                </a:solidFill>
                <a:latin typeface="Calibri" panose="020F0502020204030204" pitchFamily="34" charset="0"/>
                <a:cs typeface="Calibri" panose="020F0502020204030204" pitchFamily="34" charset="0"/>
              </a:rPr>
              <a:t> </a:t>
            </a:r>
            <a:r>
              <a:rPr lang="en-US" sz="1900" dirty="0" err="1">
                <a:solidFill>
                  <a:srgbClr val="0070C0"/>
                </a:solidFill>
                <a:latin typeface="Calibri" panose="020F0502020204030204" pitchFamily="34" charset="0"/>
                <a:cs typeface="Calibri" panose="020F0502020204030204" pitchFamily="34" charset="0"/>
              </a:rPr>
              <a:t>Trilinos</a:t>
            </a:r>
            <a:r>
              <a:rPr lang="en-US" sz="1900" dirty="0">
                <a:solidFill>
                  <a:srgbClr val="0070C0"/>
                </a:solidFill>
                <a:latin typeface="Calibri" panose="020F0502020204030204" pitchFamily="34" charset="0"/>
                <a:cs typeface="Calibri" panose="020F0502020204030204" pitchFamily="34" charset="0"/>
              </a:rPr>
              <a:t> library:</a:t>
            </a:r>
          </a:p>
          <a:p>
            <a:pPr lvl="1"/>
            <a:endParaRPr lang="en-US" sz="400" b="1" dirty="0">
              <a:solidFill>
                <a:srgbClr val="008000"/>
              </a:solidFill>
              <a:latin typeface="Calibri" panose="020F0502020204030204" pitchFamily="34" charset="0"/>
              <a:cs typeface="Calibri" panose="020F0502020204030204" pitchFamily="34" charset="0"/>
            </a:endParaRPr>
          </a:p>
          <a:p>
            <a:pPr lvl="1"/>
            <a:endParaRPr lang="en-US" sz="400" b="1"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b="1" dirty="0" err="1">
                <a:latin typeface="Calibri" panose="020F0502020204030204" pitchFamily="34" charset="0"/>
                <a:cs typeface="Calibri" panose="020F0502020204030204" pitchFamily="34" charset="0"/>
              </a:rPr>
              <a:t>Isoparametric</a:t>
            </a:r>
            <a:r>
              <a:rPr lang="en-US" b="1" dirty="0">
                <a:latin typeface="Calibri" panose="020F0502020204030204" pitchFamily="34" charset="0"/>
                <a:cs typeface="Calibri" panose="020F0502020204030204" pitchFamily="34" charset="0"/>
              </a:rPr>
              <a:t> </a:t>
            </a:r>
            <a:r>
              <a:rPr lang="en-US" dirty="0">
                <a:latin typeface="Calibri" panose="020F0502020204030204" pitchFamily="34" charset="0"/>
                <a:cs typeface="Calibri" panose="020F0502020204030204" pitchFamily="34" charset="0"/>
              </a:rPr>
              <a:t>elements (</a:t>
            </a:r>
            <a:r>
              <a:rPr lang="en-US" dirty="0" err="1">
                <a:latin typeface="Calibri" panose="020F0502020204030204" pitchFamily="34" charset="0"/>
                <a:cs typeface="Calibri" panose="020F0502020204030204" pitchFamily="34" charset="0"/>
              </a:rPr>
              <a:t>tet</a:t>
            </a:r>
            <a:r>
              <a:rPr lang="en-US" dirty="0">
                <a:latin typeface="Calibri" panose="020F0502020204030204" pitchFamily="34" charset="0"/>
                <a:cs typeface="Calibri" panose="020F0502020204030204" pitchFamily="34" charset="0"/>
              </a:rPr>
              <a:t>, hex, wedge, …).</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2D </a:t>
            </a:r>
            <a:r>
              <a:rPr lang="en-US" b="1" dirty="0">
                <a:latin typeface="Calibri" panose="020F0502020204030204" pitchFamily="34" charset="0"/>
                <a:cs typeface="Calibri" panose="020F0502020204030204" pitchFamily="34" charset="0"/>
              </a:rPr>
              <a:t>spectral elements </a:t>
            </a:r>
            <a:r>
              <a:rPr lang="en-US" dirty="0">
                <a:latin typeface="Calibri" panose="020F0502020204030204" pitchFamily="34" charset="0"/>
                <a:cs typeface="Calibri" panose="020F0502020204030204" pitchFamily="34" charset="0"/>
              </a:rPr>
              <a:t>of arbitrary orders.</a:t>
            </a:r>
          </a:p>
          <a:p>
            <a:pPr marL="742950" lvl="1"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Some physics-specific elements, e.g., </a:t>
            </a:r>
            <a:r>
              <a:rPr lang="en-US" b="1" dirty="0">
                <a:latin typeface="Calibri" panose="020F0502020204030204" pitchFamily="34" charset="0"/>
                <a:cs typeface="Calibri" panose="020F0502020204030204" pitchFamily="34" charset="0"/>
              </a:rPr>
              <a:t>composite                           10-node tetrahedron</a:t>
            </a:r>
            <a:r>
              <a:rPr lang="en-US" dirty="0">
                <a:latin typeface="Calibri" panose="020F0502020204030204" pitchFamily="34" charset="0"/>
                <a:cs typeface="Calibri" panose="020F0502020204030204" pitchFamily="34" charset="0"/>
              </a:rPr>
              <a:t> for solid mechanics.</a:t>
            </a:r>
          </a:p>
        </p:txBody>
      </p:sp>
      <p:pic>
        <p:nvPicPr>
          <p:cNvPr id="22" name="Picture 21">
            <a:extLst>
              <a:ext uri="{FF2B5EF4-FFF2-40B4-BE49-F238E27FC236}">
                <a16:creationId xmlns:a16="http://schemas.microsoft.com/office/drawing/2014/main" id="{D62D229B-9709-4711-B635-05C91C8DD6E8}"/>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4857401" y="5067492"/>
            <a:ext cx="815295" cy="885053"/>
          </a:xfrm>
          <a:prstGeom prst="rect">
            <a:avLst/>
          </a:prstGeom>
        </p:spPr>
      </p:pic>
      <p:pic>
        <p:nvPicPr>
          <p:cNvPr id="5" name="Picture 4">
            <a:extLst>
              <a:ext uri="{FF2B5EF4-FFF2-40B4-BE49-F238E27FC236}">
                <a16:creationId xmlns:a16="http://schemas.microsoft.com/office/drawing/2014/main" id="{9F9C6ABF-6383-4BFE-9F91-62E844065F15}"/>
              </a:ext>
            </a:extLst>
          </p:cNvPr>
          <p:cNvPicPr>
            <a:picLocks noChangeAspect="1"/>
          </p:cNvPicPr>
          <p:nvPr/>
        </p:nvPicPr>
        <p:blipFill>
          <a:blip r:embed="rId3"/>
          <a:stretch>
            <a:fillRect/>
          </a:stretch>
        </p:blipFill>
        <p:spPr>
          <a:xfrm>
            <a:off x="6894642" y="4337138"/>
            <a:ext cx="2120015" cy="2069237"/>
          </a:xfrm>
          <a:prstGeom prst="rect">
            <a:avLst/>
          </a:prstGeom>
        </p:spPr>
      </p:pic>
      <p:sp>
        <p:nvSpPr>
          <p:cNvPr id="138" name="TextShape 1"/>
          <p:cNvSpPr txBox="1"/>
          <p:nvPr/>
        </p:nvSpPr>
        <p:spPr>
          <a:xfrm>
            <a:off x="254857" y="-142240"/>
            <a:ext cx="7643004" cy="1146027"/>
          </a:xfrm>
          <a:prstGeom prst="rect">
            <a:avLst/>
          </a:prstGeom>
          <a:noFill/>
          <a:ln>
            <a:noFill/>
          </a:ln>
        </p:spPr>
        <p:txBody>
          <a:bodyPr lIns="0" tIns="0" rIns="0" bIns="0" anchor="ctr"/>
          <a:lstStyle/>
          <a:p>
            <a:r>
              <a:rPr lang="en-US" sz="3200" dirty="0">
                <a:latin typeface="Calibri"/>
              </a:rPr>
              <a:t>Global discretization abstraction &amp; libraries</a:t>
            </a:r>
            <a:endParaRPr sz="3200" dirty="0"/>
          </a:p>
        </p:txBody>
      </p:sp>
      <p:sp>
        <p:nvSpPr>
          <p:cNvPr id="2" name="TextBox 1">
            <a:extLst>
              <a:ext uri="{FF2B5EF4-FFF2-40B4-BE49-F238E27FC236}">
                <a16:creationId xmlns:a16="http://schemas.microsoft.com/office/drawing/2014/main" id="{D0FFD326-67F6-47F9-9AE4-B75D47BB77EB}"/>
              </a:ext>
            </a:extLst>
          </p:cNvPr>
          <p:cNvSpPr txBox="1"/>
          <p:nvPr/>
        </p:nvSpPr>
        <p:spPr>
          <a:xfrm>
            <a:off x="50890" y="722475"/>
            <a:ext cx="8340503" cy="3370153"/>
          </a:xfrm>
          <a:prstGeom prst="rect">
            <a:avLst/>
          </a:prstGeom>
          <a:noFill/>
        </p:spPr>
        <p:txBody>
          <a:bodyPr wrap="square" rtlCol="0">
            <a:spAutoFit/>
          </a:bodyPr>
          <a:lstStyle/>
          <a:p>
            <a:r>
              <a:rPr lang="en-US" sz="1900" b="1" u="sng" dirty="0">
                <a:solidFill>
                  <a:srgbClr val="0070C0"/>
                </a:solidFill>
                <a:latin typeface="Calibri" panose="020F0502020204030204" pitchFamily="34" charset="0"/>
                <a:cs typeface="Calibri" panose="020F0502020204030204" pitchFamily="34" charset="0"/>
              </a:rPr>
              <a:t>Discretization interface</a:t>
            </a:r>
            <a:r>
              <a:rPr lang="en-US" sz="1900" b="1" dirty="0">
                <a:solidFill>
                  <a:srgbClr val="0070C0"/>
                </a:solidFill>
                <a:latin typeface="Calibri" panose="020F0502020204030204" pitchFamily="34" charset="0"/>
                <a:cs typeface="Calibri" panose="020F0502020204030204" pitchFamily="34" charset="0"/>
              </a:rPr>
              <a:t>: </a:t>
            </a:r>
            <a:r>
              <a:rPr lang="en-US" sz="1900" dirty="0">
                <a:solidFill>
                  <a:srgbClr val="0070C0"/>
                </a:solidFill>
                <a:latin typeface="Calibri" panose="020F0502020204030204" pitchFamily="34" charset="0"/>
                <a:cs typeface="Calibri" panose="020F0502020204030204" pitchFamily="34" charset="0"/>
              </a:rPr>
              <a:t>currently has </a:t>
            </a:r>
            <a:r>
              <a:rPr lang="en-US" sz="1900" b="1" i="1" dirty="0">
                <a:solidFill>
                  <a:srgbClr val="0070C0"/>
                </a:solidFill>
                <a:latin typeface="Calibri" panose="020F0502020204030204" pitchFamily="34" charset="0"/>
                <a:cs typeface="Calibri" panose="020F0502020204030204" pitchFamily="34" charset="0"/>
              </a:rPr>
              <a:t>two independent implementations</a:t>
            </a:r>
          </a:p>
          <a:p>
            <a:endParaRPr lang="en-US" sz="400" b="1" u="sng" dirty="0">
              <a:solidFill>
                <a:srgbClr val="0070C0"/>
              </a:solidFill>
              <a:latin typeface="Calibri" panose="020F0502020204030204" pitchFamily="34" charset="0"/>
              <a:cs typeface="Calibri" panose="020F0502020204030204" pitchFamily="34" charset="0"/>
            </a:endParaRPr>
          </a:p>
          <a:p>
            <a:endParaRPr lang="en-US" sz="400" b="1" u="sng" dirty="0">
              <a:latin typeface="Calibri" panose="020F0502020204030204" pitchFamily="34" charset="0"/>
              <a:cs typeface="Calibri" panose="020F0502020204030204" pitchFamily="34" charset="0"/>
            </a:endParaRPr>
          </a:p>
          <a:p>
            <a:pPr marL="342900" indent="-342900">
              <a:buAutoNum type="arabicPeriod"/>
            </a:pPr>
            <a:r>
              <a:rPr lang="en-US" b="1" dirty="0" err="1">
                <a:latin typeface="Calibri" panose="020F0502020204030204" pitchFamily="34" charset="0"/>
                <a:cs typeface="Calibri" panose="020F0502020204030204" pitchFamily="34" charset="0"/>
              </a:rPr>
              <a:t>SierraToolKit</a:t>
            </a:r>
            <a:r>
              <a:rPr lang="en-US" b="1" i="1" dirty="0">
                <a:latin typeface="Calibri" panose="020F0502020204030204" pitchFamily="34" charset="0"/>
                <a:cs typeface="Calibri" panose="020F0502020204030204" pitchFamily="34" charset="0"/>
              </a:rPr>
              <a:t> </a:t>
            </a:r>
            <a:r>
              <a:rPr lang="en-US" b="1" dirty="0">
                <a:latin typeface="Calibri" panose="020F0502020204030204" pitchFamily="34" charset="0"/>
                <a:cs typeface="Calibri" panose="020F0502020204030204" pitchFamily="34" charset="0"/>
              </a:rPr>
              <a:t>(STK) </a:t>
            </a:r>
            <a:r>
              <a:rPr lang="en-US" dirty="0">
                <a:latin typeface="Calibri" panose="020F0502020204030204" pitchFamily="34" charset="0"/>
                <a:cs typeface="Calibri" panose="020F0502020204030204" pitchFamily="34" charset="0"/>
              </a:rPr>
              <a:t>package in </a:t>
            </a:r>
            <a:r>
              <a:rPr lang="en-US" dirty="0" err="1">
                <a:latin typeface="Calibri" panose="020F0502020204030204" pitchFamily="34" charset="0"/>
                <a:cs typeface="Calibri" panose="020F0502020204030204" pitchFamily="34" charset="0"/>
              </a:rPr>
              <a:t>Trilinos</a:t>
            </a:r>
            <a:r>
              <a:rPr lang="en-US" dirty="0">
                <a:latin typeface="Calibri" panose="020F0502020204030204" pitchFamily="34" charset="0"/>
                <a:cs typeface="Calibri" panose="020F0502020204030204" pitchFamily="34" charset="0"/>
              </a:rPr>
              <a:t>.</a:t>
            </a:r>
          </a:p>
          <a:p>
            <a:pPr marL="342900" indent="-342900">
              <a:buAutoNum type="arabicPeriod"/>
            </a:pPr>
            <a:endParaRPr lang="en-US" sz="400" dirty="0">
              <a:latin typeface="Calibri" panose="020F0502020204030204" pitchFamily="34" charset="0"/>
              <a:cs typeface="Calibri" panose="020F0502020204030204" pitchFamily="34" charset="0"/>
            </a:endParaRPr>
          </a:p>
          <a:p>
            <a:pPr marL="800100" lvl="1" indent="-342900">
              <a:buFont typeface="Arial" panose="020B0604020202020204" pitchFamily="34" charset="0"/>
              <a:buChar char="•"/>
            </a:pPr>
            <a:r>
              <a:rPr lang="en-US" dirty="0">
                <a:latin typeface="Calibri" panose="020F0502020204030204" pitchFamily="34" charset="0"/>
                <a:cs typeface="Calibri" panose="020F0502020204030204" pitchFamily="34" charset="0"/>
              </a:rPr>
              <a:t>Supports reading in </a:t>
            </a:r>
            <a:r>
              <a:rPr lang="en-US" b="1" dirty="0">
                <a:latin typeface="Calibri" panose="020F0502020204030204" pitchFamily="34" charset="0"/>
                <a:cs typeface="Calibri" panose="020F0502020204030204" pitchFamily="34" charset="0"/>
              </a:rPr>
              <a:t>Exodus </a:t>
            </a:r>
            <a:r>
              <a:rPr lang="en-US" dirty="0">
                <a:latin typeface="Calibri" panose="020F0502020204030204" pitchFamily="34" charset="0"/>
                <a:cs typeface="Calibri" panose="020F0502020204030204" pitchFamily="34" charset="0"/>
              </a:rPr>
              <a:t>mesh files (e.g., from CUBIT), </a:t>
            </a:r>
            <a:r>
              <a:rPr lang="en-US" b="1" dirty="0">
                <a:latin typeface="Calibri" panose="020F0502020204030204" pitchFamily="34" charset="0"/>
                <a:cs typeface="Calibri" panose="020F0502020204030204" pitchFamily="34" charset="0"/>
              </a:rPr>
              <a:t>inline               meshing</a:t>
            </a:r>
            <a:r>
              <a:rPr lang="en-US" dirty="0">
                <a:latin typeface="Calibri" panose="020F0502020204030204" pitchFamily="34" charset="0"/>
                <a:cs typeface="Calibri" panose="020F0502020204030204" pitchFamily="34" charset="0"/>
              </a:rPr>
              <a:t> via </a:t>
            </a:r>
            <a:r>
              <a:rPr lang="en-US" dirty="0" err="1">
                <a:latin typeface="Calibri" panose="020F0502020204030204" pitchFamily="34" charset="0"/>
                <a:cs typeface="Calibri" panose="020F0502020204030204" pitchFamily="34" charset="0"/>
              </a:rPr>
              <a:t>Pamgen</a:t>
            </a:r>
            <a:r>
              <a:rPr lang="en-US" dirty="0">
                <a:latin typeface="Calibri" panose="020F0502020204030204" pitchFamily="34" charset="0"/>
                <a:cs typeface="Calibri" panose="020F0502020204030204" pitchFamily="34" charset="0"/>
              </a:rPr>
              <a:t>, </a:t>
            </a:r>
            <a:r>
              <a:rPr lang="en-US" b="1" dirty="0">
                <a:latin typeface="Calibri" panose="020F0502020204030204" pitchFamily="34" charset="0"/>
                <a:cs typeface="Calibri" panose="020F0502020204030204" pitchFamily="34" charset="0"/>
              </a:rPr>
              <a:t>simple rectangular meshes </a:t>
            </a:r>
            <a:r>
              <a:rPr lang="en-US" dirty="0">
                <a:latin typeface="Calibri" panose="020F0502020204030204" pitchFamily="34" charset="0"/>
                <a:cs typeface="Calibri" panose="020F0502020204030204" pitchFamily="34" charset="0"/>
              </a:rPr>
              <a:t>constructed in Albany.</a:t>
            </a:r>
          </a:p>
          <a:p>
            <a:pPr marL="800100" lvl="1" indent="-34290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800100" lvl="1" indent="-342900">
              <a:buFont typeface="Arial" panose="020B0604020202020204" pitchFamily="34" charset="0"/>
              <a:buChar char="•"/>
            </a:pPr>
            <a:r>
              <a:rPr lang="en-US" dirty="0">
                <a:latin typeface="Calibri" panose="020F0502020204030204" pitchFamily="34" charset="0"/>
                <a:cs typeface="Calibri" panose="020F0502020204030204" pitchFamily="34" charset="0"/>
              </a:rPr>
              <a:t>Meshes can be </a:t>
            </a:r>
            <a:r>
              <a:rPr lang="en-US" b="1" dirty="0">
                <a:latin typeface="Calibri" panose="020F0502020204030204" pitchFamily="34" charset="0"/>
                <a:cs typeface="Calibri" panose="020F0502020204030204" pitchFamily="34" charset="0"/>
              </a:rPr>
              <a:t>structured</a:t>
            </a:r>
            <a:r>
              <a:rPr lang="en-US" dirty="0">
                <a:latin typeface="Calibri" panose="020F0502020204030204" pitchFamily="34" charset="0"/>
                <a:cs typeface="Calibri" panose="020F0502020204030204" pitchFamily="34" charset="0"/>
              </a:rPr>
              <a:t>/</a:t>
            </a:r>
            <a:r>
              <a:rPr lang="en-US" b="1" dirty="0">
                <a:latin typeface="Calibri" panose="020F0502020204030204" pitchFamily="34" charset="0"/>
                <a:cs typeface="Calibri" panose="020F0502020204030204" pitchFamily="34" charset="0"/>
              </a:rPr>
              <a:t>unstructured </a:t>
            </a:r>
            <a:r>
              <a:rPr lang="en-US" dirty="0">
                <a:latin typeface="Calibri" panose="020F0502020204030204" pitchFamily="34" charset="0"/>
                <a:cs typeface="Calibri" panose="020F0502020204030204" pitchFamily="34" charset="0"/>
              </a:rPr>
              <a:t>but are </a:t>
            </a:r>
            <a:r>
              <a:rPr lang="en-US" b="1" dirty="0">
                <a:latin typeface="Calibri" panose="020F0502020204030204" pitchFamily="34" charset="0"/>
                <a:cs typeface="Calibri" panose="020F0502020204030204" pitchFamily="34" charset="0"/>
              </a:rPr>
              <a:t>static</a:t>
            </a:r>
            <a:r>
              <a:rPr lang="en-US" dirty="0">
                <a:latin typeface="Calibri" panose="020F0502020204030204" pitchFamily="34" charset="0"/>
                <a:cs typeface="Calibri" panose="020F0502020204030204" pitchFamily="34" charset="0"/>
              </a:rPr>
              <a:t>.</a:t>
            </a:r>
          </a:p>
          <a:p>
            <a:pPr marL="800100" lvl="1" indent="-34290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800100" lvl="1" indent="-34290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342900" indent="-342900">
              <a:buFont typeface="+mj-lt"/>
              <a:buAutoNum type="arabicPeriod"/>
            </a:pPr>
            <a:r>
              <a:rPr lang="en-US" b="1" dirty="0">
                <a:latin typeface="Calibri" panose="020F0502020204030204" pitchFamily="34" charset="0"/>
                <a:cs typeface="Calibri" panose="020F0502020204030204" pitchFamily="34" charset="0"/>
              </a:rPr>
              <a:t>Parallel Unstructured Mesh Infrastructure (PUMI) </a:t>
            </a:r>
            <a:r>
              <a:rPr lang="en-US" dirty="0">
                <a:latin typeface="Calibri" panose="020F0502020204030204" pitchFamily="34" charset="0"/>
                <a:cs typeface="Calibri" panose="020F0502020204030204" pitchFamily="34" charset="0"/>
              </a:rPr>
              <a:t>package, developed at the      Scientific Computation Research Center (SCOREC) at RPI.</a:t>
            </a:r>
          </a:p>
          <a:p>
            <a:pPr marL="342900" indent="-342900">
              <a:buAutoNum type="arabicPeriod"/>
            </a:pPr>
            <a:endParaRPr lang="en-US" sz="400" dirty="0">
              <a:latin typeface="Calibri" panose="020F0502020204030204" pitchFamily="34" charset="0"/>
              <a:cs typeface="Calibri" panose="020F0502020204030204" pitchFamily="34" charset="0"/>
            </a:endParaRPr>
          </a:p>
          <a:p>
            <a:pPr marL="800100" lvl="1" indent="-342900">
              <a:buFont typeface="Arial" panose="020B0604020202020204" pitchFamily="34" charset="0"/>
              <a:buChar char="•"/>
            </a:pPr>
            <a:r>
              <a:rPr lang="en-US" dirty="0">
                <a:latin typeface="Calibri" panose="020F0502020204030204" pitchFamily="34" charset="0"/>
                <a:cs typeface="Calibri" panose="020F0502020204030204" pitchFamily="34" charset="0"/>
              </a:rPr>
              <a:t>Supports </a:t>
            </a:r>
            <a:r>
              <a:rPr lang="en-US" b="1" dirty="0">
                <a:latin typeface="Calibri" panose="020F0502020204030204" pitchFamily="34" charset="0"/>
                <a:cs typeface="Calibri" panose="020F0502020204030204" pitchFamily="34" charset="0"/>
              </a:rPr>
              <a:t>VTK mesh files </a:t>
            </a:r>
            <a:r>
              <a:rPr lang="en-US" dirty="0">
                <a:latin typeface="Calibri" panose="020F0502020204030204" pitchFamily="34" charset="0"/>
                <a:cs typeface="Calibri" panose="020F0502020204030204" pitchFamily="34" charset="0"/>
              </a:rPr>
              <a:t>(generated by Symmetrix).</a:t>
            </a:r>
          </a:p>
          <a:p>
            <a:pPr marL="800100" lvl="1" indent="-34290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800100" lvl="1" indent="-342900">
              <a:buFont typeface="Arial" panose="020B0604020202020204" pitchFamily="34" charset="0"/>
              <a:buChar char="•"/>
            </a:pPr>
            <a:r>
              <a:rPr lang="en-US" dirty="0">
                <a:latin typeface="Calibri" panose="020F0502020204030204" pitchFamily="34" charset="0"/>
                <a:cs typeface="Calibri" panose="020F0502020204030204" pitchFamily="34" charset="0"/>
              </a:rPr>
              <a:t>Goal-oriented generalized </a:t>
            </a:r>
            <a:r>
              <a:rPr lang="en-US" b="1" dirty="0">
                <a:latin typeface="Calibri" panose="020F0502020204030204" pitchFamily="34" charset="0"/>
                <a:cs typeface="Calibri" panose="020F0502020204030204" pitchFamily="34" charset="0"/>
              </a:rPr>
              <a:t>error estimation </a:t>
            </a:r>
            <a:r>
              <a:rPr lang="en-US" dirty="0">
                <a:latin typeface="Calibri" panose="020F0502020204030204" pitchFamily="34" charset="0"/>
                <a:cs typeface="Calibri" panose="020F0502020204030204" pitchFamily="34" charset="0"/>
              </a:rPr>
              <a:t>and </a:t>
            </a:r>
            <a:r>
              <a:rPr lang="en-US" b="1" dirty="0">
                <a:latin typeface="Calibri" panose="020F0502020204030204" pitchFamily="34" charset="0"/>
                <a:cs typeface="Calibri" panose="020F0502020204030204" pitchFamily="34" charset="0"/>
              </a:rPr>
              <a:t>in-memory mesh adaptation</a:t>
            </a:r>
            <a:r>
              <a:rPr lang="en-US" dirty="0">
                <a:latin typeface="Calibri" panose="020F0502020204030204" pitchFamily="34" charset="0"/>
                <a:cs typeface="Calibri" panose="020F0502020204030204" pitchFamily="34" charset="0"/>
              </a:rPr>
              <a:t>. </a:t>
            </a:r>
          </a:p>
          <a:p>
            <a:endParaRPr lang="en-US" dirty="0">
              <a:latin typeface="Calibri" panose="020F0502020204030204" pitchFamily="34" charset="0"/>
              <a:cs typeface="Calibri" panose="020F0502020204030204" pitchFamily="34" charset="0"/>
            </a:endParaRPr>
          </a:p>
        </p:txBody>
      </p:sp>
      <p:pic>
        <p:nvPicPr>
          <p:cNvPr id="12" name="Picture 11">
            <a:extLst>
              <a:ext uri="{FF2B5EF4-FFF2-40B4-BE49-F238E27FC236}">
                <a16:creationId xmlns:a16="http://schemas.microsoft.com/office/drawing/2014/main" id="{86BE7F3F-5174-4B37-BC33-3DACE2E913EC}"/>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7649299" y="2909110"/>
            <a:ext cx="1494701" cy="504286"/>
          </a:xfrm>
          <a:prstGeom prst="rect">
            <a:avLst/>
          </a:prstGeom>
        </p:spPr>
      </p:pic>
      <p:pic>
        <p:nvPicPr>
          <p:cNvPr id="16" name="Picture 15">
            <a:extLst>
              <a:ext uri="{FF2B5EF4-FFF2-40B4-BE49-F238E27FC236}">
                <a16:creationId xmlns:a16="http://schemas.microsoft.com/office/drawing/2014/main" id="{9BEA43A2-02A8-442C-9C0C-DB73D14874E9}"/>
              </a:ext>
            </a:extLst>
          </p:cNvPr>
          <p:cNvPicPr>
            <a:picLocks noChangeAspect="1"/>
          </p:cNvPicPr>
          <p:nvPr/>
        </p:nvPicPr>
        <p:blipFill>
          <a:blip r:embed="rId5"/>
          <a:stretch>
            <a:fillRect/>
          </a:stretch>
        </p:blipFill>
        <p:spPr>
          <a:xfrm>
            <a:off x="8191902" y="1301032"/>
            <a:ext cx="755714" cy="753500"/>
          </a:xfrm>
          <a:prstGeom prst="rect">
            <a:avLst/>
          </a:prstGeom>
        </p:spPr>
      </p:pic>
      <p:pic>
        <p:nvPicPr>
          <p:cNvPr id="18" name="Picture 17">
            <a:extLst>
              <a:ext uri="{FF2B5EF4-FFF2-40B4-BE49-F238E27FC236}">
                <a16:creationId xmlns:a16="http://schemas.microsoft.com/office/drawing/2014/main" id="{CE813B4B-3B98-4CA9-9588-5E2A2E2F76C6}"/>
              </a:ext>
            </a:extLst>
          </p:cNvPr>
          <p:cNvPicPr>
            <a:picLocks noChangeAspect="1"/>
          </p:cNvPicPr>
          <p:nvPr/>
        </p:nvPicPr>
        <p:blipFill>
          <a:blip r:embed="rId6"/>
          <a:stretch>
            <a:fillRect/>
          </a:stretch>
        </p:blipFill>
        <p:spPr>
          <a:xfrm>
            <a:off x="7897861" y="2106122"/>
            <a:ext cx="1049755" cy="614301"/>
          </a:xfrm>
          <a:prstGeom prst="rect">
            <a:avLst/>
          </a:prstGeom>
        </p:spPr>
      </p:pic>
      <p:pic>
        <p:nvPicPr>
          <p:cNvPr id="25" name="Picture 24">
            <a:extLst>
              <a:ext uri="{FF2B5EF4-FFF2-40B4-BE49-F238E27FC236}">
                <a16:creationId xmlns:a16="http://schemas.microsoft.com/office/drawing/2014/main" id="{6ABBB433-58DC-4A61-B347-F8941BA35A50}"/>
              </a:ext>
            </a:extLst>
          </p:cNvPr>
          <p:cNvPicPr>
            <a:picLocks noChangeAspect="1"/>
          </p:cNvPicPr>
          <p:nvPr/>
        </p:nvPicPr>
        <p:blipFill>
          <a:blip r:embed="rId7"/>
          <a:stretch>
            <a:fillRect/>
          </a:stretch>
        </p:blipFill>
        <p:spPr>
          <a:xfrm>
            <a:off x="6892377" y="5473303"/>
            <a:ext cx="890337" cy="885053"/>
          </a:xfrm>
          <a:prstGeom prst="rect">
            <a:avLst/>
          </a:prstGeom>
        </p:spPr>
      </p:pic>
      <p:pic>
        <p:nvPicPr>
          <p:cNvPr id="26" name="Picture 25">
            <a:extLst>
              <a:ext uri="{FF2B5EF4-FFF2-40B4-BE49-F238E27FC236}">
                <a16:creationId xmlns:a16="http://schemas.microsoft.com/office/drawing/2014/main" id="{8DC5EF09-9B37-4661-8DC5-81AF327ECB06}"/>
              </a:ext>
            </a:extLst>
          </p:cNvPr>
          <p:cNvPicPr>
            <a:picLocks noChangeAspect="1"/>
          </p:cNvPicPr>
          <p:nvPr/>
        </p:nvPicPr>
        <p:blipFill>
          <a:blip r:embed="rId8"/>
          <a:stretch>
            <a:fillRect/>
          </a:stretch>
        </p:blipFill>
        <p:spPr>
          <a:xfrm>
            <a:off x="7783358" y="5473303"/>
            <a:ext cx="1026862" cy="904131"/>
          </a:xfrm>
          <a:prstGeom prst="rect">
            <a:avLst/>
          </a:prstGeom>
        </p:spPr>
      </p:pic>
      <p:pic>
        <p:nvPicPr>
          <p:cNvPr id="23" name="Picture 22">
            <a:extLst>
              <a:ext uri="{FF2B5EF4-FFF2-40B4-BE49-F238E27FC236}">
                <a16:creationId xmlns:a16="http://schemas.microsoft.com/office/drawing/2014/main" id="{19AA7BBC-03A5-419A-8843-C60AB48D24FC}"/>
              </a:ext>
            </a:extLst>
          </p:cNvPr>
          <p:cNvPicPr>
            <a:picLocks noChangeAspect="1"/>
          </p:cNvPicPr>
          <p:nvPr/>
        </p:nvPicPr>
        <p:blipFill>
          <a:blip r:embed="rId9"/>
          <a:stretch>
            <a:fillRect/>
          </a:stretch>
        </p:blipFill>
        <p:spPr>
          <a:xfrm>
            <a:off x="5486589" y="5200198"/>
            <a:ext cx="1410614" cy="1206177"/>
          </a:xfrm>
          <a:prstGeom prst="rect">
            <a:avLst/>
          </a:prstGeom>
        </p:spPr>
      </p:pic>
      <p:sp>
        <p:nvSpPr>
          <p:cNvPr id="3" name="Rectangle 2">
            <a:extLst>
              <a:ext uri="{FF2B5EF4-FFF2-40B4-BE49-F238E27FC236}">
                <a16:creationId xmlns:a16="http://schemas.microsoft.com/office/drawing/2014/main" id="{9E55A275-3B0C-4D04-9544-6D4E3C6A8CC1}"/>
              </a:ext>
            </a:extLst>
          </p:cNvPr>
          <p:cNvSpPr/>
          <p:nvPr/>
        </p:nvSpPr>
        <p:spPr>
          <a:xfrm>
            <a:off x="0" y="6527627"/>
            <a:ext cx="10690261" cy="338554"/>
          </a:xfrm>
          <a:prstGeom prst="rect">
            <a:avLst/>
          </a:prstGeom>
        </p:spPr>
        <p:txBody>
          <a:bodyPr wrap="square">
            <a:spAutoFit/>
          </a:bodyPr>
          <a:lstStyle/>
          <a:p>
            <a:r>
              <a:rPr lang="en-US" sz="1600" dirty="0">
                <a:solidFill>
                  <a:schemeClr val="bg1"/>
                </a:solidFill>
                <a:latin typeface="Calibri" panose="020F0502020204030204" pitchFamily="34" charset="0"/>
                <a:cs typeface="Calibri" panose="020F0502020204030204" pitchFamily="34" charset="0"/>
              </a:rPr>
              <a:t>S. </a:t>
            </a:r>
            <a:r>
              <a:rPr lang="en-US" sz="1600" dirty="0" err="1">
                <a:solidFill>
                  <a:schemeClr val="bg1"/>
                </a:solidFill>
                <a:latin typeface="Calibri" panose="020F0502020204030204" pitchFamily="34" charset="0"/>
                <a:cs typeface="Calibri" panose="020F0502020204030204" pitchFamily="34" charset="0"/>
              </a:rPr>
              <a:t>Seol</a:t>
            </a:r>
            <a:r>
              <a:rPr lang="en-US" sz="1600" dirty="0">
                <a:solidFill>
                  <a:schemeClr val="bg1"/>
                </a:solidFill>
                <a:latin typeface="Calibri" panose="020F0502020204030204" pitchFamily="34" charset="0"/>
                <a:cs typeface="Calibri" panose="020F0502020204030204" pitchFamily="34" charset="0"/>
              </a:rPr>
              <a:t> </a:t>
            </a:r>
            <a:r>
              <a:rPr lang="en-US" sz="1600" i="1" dirty="0">
                <a:solidFill>
                  <a:schemeClr val="bg1"/>
                </a:solidFill>
                <a:latin typeface="Calibri" panose="020F0502020204030204" pitchFamily="34" charset="0"/>
                <a:cs typeface="Calibri" panose="020F0502020204030204" pitchFamily="34" charset="0"/>
              </a:rPr>
              <a:t>et. al.</a:t>
            </a:r>
            <a:r>
              <a:rPr lang="en-US" sz="1600" dirty="0">
                <a:solidFill>
                  <a:schemeClr val="bg1"/>
                </a:solidFill>
                <a:latin typeface="Calibri" panose="020F0502020204030204" pitchFamily="34" charset="0"/>
                <a:cs typeface="Calibri" panose="020F0502020204030204" pitchFamily="34" charset="0"/>
              </a:rPr>
              <a:t> PUMI, </a:t>
            </a:r>
            <a:r>
              <a:rPr lang="en-US" sz="1600" i="1" dirty="0">
                <a:solidFill>
                  <a:schemeClr val="bg1"/>
                </a:solidFill>
                <a:latin typeface="Calibri" panose="020F0502020204030204" pitchFamily="34" charset="0"/>
                <a:cs typeface="Calibri" panose="020F0502020204030204" pitchFamily="34" charset="0"/>
              </a:rPr>
              <a:t>High Performance Computing, Networking, Storage and Analysis (SCC), 2012. </a:t>
            </a:r>
            <a:endParaRPr lang="en-US" sz="1600" dirty="0">
              <a:solidFill>
                <a:schemeClr val="bg1"/>
              </a:solidFill>
            </a:endParaRPr>
          </a:p>
        </p:txBody>
      </p:sp>
      <p:sp>
        <p:nvSpPr>
          <p:cNvPr id="7" name="Rectangle 6">
            <a:extLst>
              <a:ext uri="{FF2B5EF4-FFF2-40B4-BE49-F238E27FC236}">
                <a16:creationId xmlns:a16="http://schemas.microsoft.com/office/drawing/2014/main" id="{3585037C-E101-46A7-866E-B426D145B6B2}"/>
              </a:ext>
            </a:extLst>
          </p:cNvPr>
          <p:cNvSpPr/>
          <p:nvPr/>
        </p:nvSpPr>
        <p:spPr>
          <a:xfrm>
            <a:off x="8754443" y="4337139"/>
            <a:ext cx="685759" cy="2021218"/>
          </a:xfrm>
          <a:prstGeom prst="rect">
            <a:avLst/>
          </a:prstGeom>
          <a:ln>
            <a:solidFill>
              <a:schemeClr val="bg1"/>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sp>
        <p:nvSpPr>
          <p:cNvPr id="15" name="TextBox 14">
            <a:extLst>
              <a:ext uri="{FF2B5EF4-FFF2-40B4-BE49-F238E27FC236}">
                <a16:creationId xmlns:a16="http://schemas.microsoft.com/office/drawing/2014/main" id="{E6A8DB3B-1E41-4DA8-831A-FBB5E4A10BF6}"/>
              </a:ext>
            </a:extLst>
          </p:cNvPr>
          <p:cNvSpPr txBox="1"/>
          <p:nvPr/>
        </p:nvSpPr>
        <p:spPr>
          <a:xfrm>
            <a:off x="380084" y="3912378"/>
            <a:ext cx="8189675" cy="400110"/>
          </a:xfrm>
          <a:prstGeom prst="rect">
            <a:avLst/>
          </a:prstGeom>
          <a:solidFill>
            <a:srgbClr val="99CCFF"/>
          </a:solidFill>
        </p:spPr>
        <p:txBody>
          <a:bodyPr wrap="square" rtlCol="0">
            <a:spAutoFit/>
          </a:bodyPr>
          <a:lstStyle/>
          <a:p>
            <a:pPr algn="ctr"/>
            <a:r>
              <a:rPr lang="en-US" sz="2000" dirty="0">
                <a:latin typeface="Calibri" panose="020F0502020204030204" pitchFamily="34" charset="0"/>
                <a:cs typeface="Calibri" panose="020F0502020204030204" pitchFamily="34" charset="0"/>
              </a:rPr>
              <a:t>Albany is a </a:t>
            </a:r>
            <a:r>
              <a:rPr lang="en-US" sz="2000" b="1" dirty="0">
                <a:latin typeface="Calibri" panose="020F0502020204030204" pitchFamily="34" charset="0"/>
                <a:cs typeface="Calibri" panose="020F0502020204030204" pitchFamily="34" charset="0"/>
              </a:rPr>
              <a:t>Continuous </a:t>
            </a:r>
            <a:r>
              <a:rPr lang="en-US" sz="2000" b="1" dirty="0" err="1">
                <a:latin typeface="Calibri" panose="020F0502020204030204" pitchFamily="34" charset="0"/>
                <a:cs typeface="Calibri" panose="020F0502020204030204" pitchFamily="34" charset="0"/>
              </a:rPr>
              <a:t>Galerkin</a:t>
            </a:r>
            <a:r>
              <a:rPr lang="en-US" sz="2000" b="1" dirty="0">
                <a:latin typeface="Calibri" panose="020F0502020204030204" pitchFamily="34" charset="0"/>
                <a:cs typeface="Calibri" panose="020F0502020204030204" pitchFamily="34" charset="0"/>
              </a:rPr>
              <a:t> (CG) </a:t>
            </a:r>
            <a:r>
              <a:rPr lang="en-US" sz="2000" dirty="0">
                <a:latin typeface="Calibri" panose="020F0502020204030204" pitchFamily="34" charset="0"/>
                <a:cs typeface="Calibri" panose="020F0502020204030204" pitchFamily="34" charset="0"/>
              </a:rPr>
              <a:t>unstructured grid finite element code.</a:t>
            </a:r>
          </a:p>
        </p:txBody>
      </p:sp>
    </p:spTree>
    <p:extLst>
      <p:ext uri="{BB962C8B-B14F-4D97-AF65-F5344CB8AC3E}">
        <p14:creationId xmlns:p14="http://schemas.microsoft.com/office/powerpoint/2010/main" val="1637328837"/>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 name="TextShape 1"/>
          <p:cNvSpPr txBox="1"/>
          <p:nvPr/>
        </p:nvSpPr>
        <p:spPr>
          <a:xfrm>
            <a:off x="254857" y="-142240"/>
            <a:ext cx="7643004" cy="1146027"/>
          </a:xfrm>
          <a:prstGeom prst="rect">
            <a:avLst/>
          </a:prstGeom>
          <a:noFill/>
          <a:ln>
            <a:noFill/>
          </a:ln>
        </p:spPr>
        <p:txBody>
          <a:bodyPr lIns="0" tIns="0" rIns="0" bIns="0" anchor="ctr"/>
          <a:lstStyle/>
          <a:p>
            <a:r>
              <a:rPr lang="en-US" sz="3200" dirty="0">
                <a:latin typeface="Calibri"/>
              </a:rPr>
              <a:t>What is Albany? (under-the-hood)</a:t>
            </a:r>
            <a:endParaRPr sz="3200" dirty="0"/>
          </a:p>
        </p:txBody>
      </p:sp>
      <p:grpSp>
        <p:nvGrpSpPr>
          <p:cNvPr id="67" name="Group 66">
            <a:extLst>
              <a:ext uri="{FF2B5EF4-FFF2-40B4-BE49-F238E27FC236}">
                <a16:creationId xmlns:a16="http://schemas.microsoft.com/office/drawing/2014/main" id="{FC947044-E7B9-4988-AE06-DFC34FCC1CF0}"/>
              </a:ext>
            </a:extLst>
          </p:cNvPr>
          <p:cNvGrpSpPr/>
          <p:nvPr/>
        </p:nvGrpSpPr>
        <p:grpSpPr>
          <a:xfrm>
            <a:off x="289104" y="1295833"/>
            <a:ext cx="9113177" cy="5078001"/>
            <a:chOff x="381000" y="1154132"/>
            <a:chExt cx="9113177" cy="5078001"/>
          </a:xfrm>
        </p:grpSpPr>
        <p:cxnSp>
          <p:nvCxnSpPr>
            <p:cNvPr id="184" name="AutoShape 9">
              <a:extLst>
                <a:ext uri="{FF2B5EF4-FFF2-40B4-BE49-F238E27FC236}">
                  <a16:creationId xmlns:a16="http://schemas.microsoft.com/office/drawing/2014/main" id="{22E801C3-F0AA-498A-8C42-3E68B172B01F}"/>
                </a:ext>
              </a:extLst>
            </p:cNvPr>
            <p:cNvCxnSpPr>
              <a:cxnSpLocks noChangeShapeType="1"/>
            </p:cNvCxnSpPr>
            <p:nvPr/>
          </p:nvCxnSpPr>
          <p:spPr bwMode="auto">
            <a:xfrm rot="10800000" flipV="1">
              <a:off x="4470542" y="4061853"/>
              <a:ext cx="546101" cy="1959"/>
            </a:xfrm>
            <a:prstGeom prst="bentConnector3">
              <a:avLst>
                <a:gd name="adj1" fmla="val 50000"/>
              </a:avLst>
            </a:prstGeom>
            <a:noFill/>
            <a:ln w="12700">
              <a:solidFill>
                <a:schemeClr val="bg1">
                  <a:lumMod val="85000"/>
                </a:schemeClr>
              </a:solidFill>
              <a:miter lim="800000"/>
              <a:headEnd type="diamond" w="med" len="med"/>
              <a:tailEnd type="diamond" w="med" len="med"/>
            </a:ln>
          </p:spPr>
        </p:cxnSp>
        <p:cxnSp>
          <p:nvCxnSpPr>
            <p:cNvPr id="180" name="AutoShape 61">
              <a:extLst>
                <a:ext uri="{FF2B5EF4-FFF2-40B4-BE49-F238E27FC236}">
                  <a16:creationId xmlns:a16="http://schemas.microsoft.com/office/drawing/2014/main" id="{DFEFBC8A-A8FD-4A33-8DCA-160AEA3D7E96}"/>
                </a:ext>
              </a:extLst>
            </p:cNvPr>
            <p:cNvCxnSpPr>
              <a:cxnSpLocks noChangeShapeType="1"/>
            </p:cNvCxnSpPr>
            <p:nvPr/>
          </p:nvCxnSpPr>
          <p:spPr bwMode="auto">
            <a:xfrm rot="16200000" flipH="1">
              <a:off x="3168768" y="4432091"/>
              <a:ext cx="369332" cy="1"/>
            </a:xfrm>
            <a:prstGeom prst="bentConnector3">
              <a:avLst>
                <a:gd name="adj1" fmla="val 50000"/>
              </a:avLst>
            </a:prstGeom>
            <a:noFill/>
            <a:ln w="12700">
              <a:solidFill>
                <a:schemeClr val="bg1">
                  <a:lumMod val="85000"/>
                </a:schemeClr>
              </a:solidFill>
              <a:miter lim="800000"/>
              <a:headEnd type="diamond" w="med" len="med"/>
              <a:tailEnd type="diamond" w="med" len="med"/>
            </a:ln>
          </p:spPr>
        </p:cxnSp>
        <p:sp>
          <p:nvSpPr>
            <p:cNvPr id="68" name="AutoShape 30">
              <a:extLst>
                <a:ext uri="{FF2B5EF4-FFF2-40B4-BE49-F238E27FC236}">
                  <a16:creationId xmlns:a16="http://schemas.microsoft.com/office/drawing/2014/main" id="{1EC16173-3D09-4D90-A674-000EEE80FC28}"/>
                </a:ext>
              </a:extLst>
            </p:cNvPr>
            <p:cNvSpPr>
              <a:spLocks noChangeArrowheads="1"/>
            </p:cNvSpPr>
            <p:nvPr/>
          </p:nvSpPr>
          <p:spPr bwMode="auto">
            <a:xfrm>
              <a:off x="5176659" y="4502853"/>
              <a:ext cx="1957956" cy="1725612"/>
            </a:xfrm>
            <a:prstGeom prst="flowChartProcess">
              <a:avLst/>
            </a:prstGeom>
            <a:noFill/>
            <a:ln w="9525">
              <a:solidFill>
                <a:schemeClr val="tx1"/>
              </a:solidFill>
              <a:miter lim="800000"/>
              <a:headEnd/>
              <a:tailEnd/>
            </a:ln>
          </p:spPr>
          <p:txBody>
            <a:bodyPr wrap="none" anchor="ctr"/>
            <a:lstStyle/>
            <a:p>
              <a:pPr algn="ctr"/>
              <a:endParaRPr lang="en-US" b="1" dirty="0">
                <a:latin typeface="Calibri" panose="020F0502020204030204" pitchFamily="34" charset="0"/>
                <a:cs typeface="Calibri" panose="020F0502020204030204" pitchFamily="34" charset="0"/>
              </a:endParaRPr>
            </a:p>
            <a:p>
              <a:pPr algn="ctr"/>
              <a:r>
                <a:rPr lang="en-US" b="1" dirty="0">
                  <a:latin typeface="Calibri" panose="020F0502020204030204" pitchFamily="34" charset="0"/>
                  <a:cs typeface="Calibri" panose="020F0502020204030204" pitchFamily="34" charset="0"/>
                </a:rPr>
                <a:t>FEM Assembly</a:t>
              </a:r>
            </a:p>
            <a:p>
              <a:pPr algn="ctr"/>
              <a:endParaRPr lang="en-US" sz="1200" b="1" dirty="0">
                <a:latin typeface="Calibri" panose="020F0502020204030204" pitchFamily="34" charset="0"/>
                <a:cs typeface="Calibri" panose="020F0502020204030204" pitchFamily="34" charset="0"/>
              </a:endParaRPr>
            </a:p>
            <a:p>
              <a:pPr algn="ctr"/>
              <a:endParaRPr lang="en-US" b="1" dirty="0">
                <a:latin typeface="Calibri" panose="020F0502020204030204" pitchFamily="34" charset="0"/>
                <a:cs typeface="Calibri" panose="020F0502020204030204" pitchFamily="34" charset="0"/>
              </a:endParaRPr>
            </a:p>
            <a:p>
              <a:pPr algn="ctr"/>
              <a:endParaRPr lang="en-US" b="1" dirty="0">
                <a:latin typeface="Calibri" panose="020F0502020204030204" pitchFamily="34" charset="0"/>
                <a:cs typeface="Calibri" panose="020F0502020204030204" pitchFamily="34" charset="0"/>
              </a:endParaRPr>
            </a:p>
            <a:p>
              <a:pPr algn="ctr"/>
              <a:endParaRPr lang="en-US" b="1" dirty="0">
                <a:latin typeface="Calibri" panose="020F0502020204030204" pitchFamily="34" charset="0"/>
                <a:cs typeface="Calibri" panose="020F0502020204030204" pitchFamily="34" charset="0"/>
              </a:endParaRPr>
            </a:p>
            <a:p>
              <a:pPr algn="ctr"/>
              <a:endParaRPr lang="en-US" b="1" dirty="0">
                <a:latin typeface="Calibri" panose="020F0502020204030204" pitchFamily="34" charset="0"/>
                <a:cs typeface="Calibri" panose="020F0502020204030204" pitchFamily="34" charset="0"/>
              </a:endParaRPr>
            </a:p>
            <a:p>
              <a:pPr algn="ctr"/>
              <a:endParaRPr lang="en-US" b="1" dirty="0">
                <a:latin typeface="Calibri" panose="020F0502020204030204" pitchFamily="34" charset="0"/>
                <a:cs typeface="Calibri" panose="020F0502020204030204" pitchFamily="34" charset="0"/>
              </a:endParaRPr>
            </a:p>
          </p:txBody>
        </p:sp>
        <p:sp>
          <p:nvSpPr>
            <p:cNvPr id="69" name="Rectangle: Rounded Corners 68">
              <a:extLst>
                <a:ext uri="{FF2B5EF4-FFF2-40B4-BE49-F238E27FC236}">
                  <a16:creationId xmlns:a16="http://schemas.microsoft.com/office/drawing/2014/main" id="{64478C22-912B-44FA-88E6-0DC4BA63A271}"/>
                </a:ext>
              </a:extLst>
            </p:cNvPr>
            <p:cNvSpPr/>
            <p:nvPr/>
          </p:nvSpPr>
          <p:spPr>
            <a:xfrm>
              <a:off x="7707800" y="5484644"/>
              <a:ext cx="871977" cy="638177"/>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70" name="Rectangle: Rounded Corners 69">
              <a:extLst>
                <a:ext uri="{FF2B5EF4-FFF2-40B4-BE49-F238E27FC236}">
                  <a16:creationId xmlns:a16="http://schemas.microsoft.com/office/drawing/2014/main" id="{2B942538-6E14-41AF-9324-BECA5ACE40EE}"/>
                </a:ext>
              </a:extLst>
            </p:cNvPr>
            <p:cNvSpPr/>
            <p:nvPr/>
          </p:nvSpPr>
          <p:spPr>
            <a:xfrm>
              <a:off x="3568700" y="3019200"/>
              <a:ext cx="1841500" cy="587033"/>
            </a:xfrm>
            <a:prstGeom prst="roundRect">
              <a:avLst/>
            </a:prstGeom>
            <a:solidFill>
              <a:schemeClr val="bg1"/>
            </a:solidFill>
            <a:ln>
              <a:solidFill>
                <a:schemeClr val="bg1">
                  <a:lumMod val="85000"/>
                </a:schemeClr>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71" name="Rectangle: Rounded Corners 70">
              <a:extLst>
                <a:ext uri="{FF2B5EF4-FFF2-40B4-BE49-F238E27FC236}">
                  <a16:creationId xmlns:a16="http://schemas.microsoft.com/office/drawing/2014/main" id="{5D7AE335-F829-4E64-85D3-AE915AE679CF}"/>
                </a:ext>
              </a:extLst>
            </p:cNvPr>
            <p:cNvSpPr/>
            <p:nvPr/>
          </p:nvSpPr>
          <p:spPr>
            <a:xfrm>
              <a:off x="2552700" y="1230332"/>
              <a:ext cx="1676400" cy="864843"/>
            </a:xfrm>
            <a:prstGeom prst="roundRect">
              <a:avLst/>
            </a:prstGeom>
            <a:solidFill>
              <a:schemeClr val="bg1"/>
            </a:solidFill>
            <a:ln>
              <a:solidFill>
                <a:schemeClr val="bg1">
                  <a:lumMod val="85000"/>
                </a:schemeClr>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72" name="Rectangle 26">
              <a:extLst>
                <a:ext uri="{FF2B5EF4-FFF2-40B4-BE49-F238E27FC236}">
                  <a16:creationId xmlns:a16="http://schemas.microsoft.com/office/drawing/2014/main" id="{AFD096D1-0038-4F02-9FE7-8B0279A65FAF}"/>
                </a:ext>
              </a:extLst>
            </p:cNvPr>
            <p:cNvSpPr>
              <a:spLocks noChangeArrowheads="1"/>
            </p:cNvSpPr>
            <p:nvPr/>
          </p:nvSpPr>
          <p:spPr bwMode="auto">
            <a:xfrm>
              <a:off x="381000" y="4811732"/>
              <a:ext cx="1752600" cy="1143000"/>
            </a:xfrm>
            <a:prstGeom prst="rect">
              <a:avLst/>
            </a:prstGeom>
            <a:no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Linear Solvers</a:t>
              </a:r>
            </a:p>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p:txBody>
        </p:sp>
        <p:sp>
          <p:nvSpPr>
            <p:cNvPr id="73" name="Rectangle 19">
              <a:extLst>
                <a:ext uri="{FF2B5EF4-FFF2-40B4-BE49-F238E27FC236}">
                  <a16:creationId xmlns:a16="http://schemas.microsoft.com/office/drawing/2014/main" id="{016990D9-B1B6-46E6-9D82-E7457DACAD0E}"/>
                </a:ext>
              </a:extLst>
            </p:cNvPr>
            <p:cNvSpPr>
              <a:spLocks noChangeArrowheads="1"/>
            </p:cNvSpPr>
            <p:nvPr/>
          </p:nvSpPr>
          <p:spPr bwMode="auto">
            <a:xfrm>
              <a:off x="457200" y="1154132"/>
              <a:ext cx="1600200" cy="990600"/>
            </a:xfrm>
            <a:prstGeom prst="rect">
              <a:avLst/>
            </a:prstGeom>
            <a:no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Analysis Tools</a:t>
              </a:r>
            </a:p>
            <a:p>
              <a:endParaRPr lang="en-US" dirty="0">
                <a:solidFill>
                  <a:schemeClr val="bg1">
                    <a:lumMod val="85000"/>
                  </a:schemeClr>
                </a:solidFill>
                <a:latin typeface="Calibri" panose="020F0502020204030204" pitchFamily="34" charset="0"/>
                <a:cs typeface="Calibri" panose="020F0502020204030204" pitchFamily="34" charset="0"/>
              </a:endParaRPr>
            </a:p>
            <a:p>
              <a:endParaRPr lang="en-US" sz="1600" dirty="0">
                <a:solidFill>
                  <a:schemeClr val="bg1">
                    <a:lumMod val="85000"/>
                  </a:schemeClr>
                </a:solidFill>
                <a:latin typeface="Calibri" panose="020F0502020204030204" pitchFamily="34" charset="0"/>
                <a:cs typeface="Calibri" panose="020F0502020204030204" pitchFamily="34" charset="0"/>
              </a:endParaRPr>
            </a:p>
            <a:p>
              <a:endParaRPr lang="en-US" sz="1600" dirty="0">
                <a:solidFill>
                  <a:schemeClr val="bg1">
                    <a:lumMod val="85000"/>
                  </a:schemeClr>
                </a:solidFill>
                <a:latin typeface="Calibri" panose="020F0502020204030204" pitchFamily="34" charset="0"/>
                <a:cs typeface="Calibri" panose="020F0502020204030204" pitchFamily="34" charset="0"/>
              </a:endParaRPr>
            </a:p>
          </p:txBody>
        </p:sp>
        <p:sp>
          <p:nvSpPr>
            <p:cNvPr id="74" name="Oval 6">
              <a:extLst>
                <a:ext uri="{FF2B5EF4-FFF2-40B4-BE49-F238E27FC236}">
                  <a16:creationId xmlns:a16="http://schemas.microsoft.com/office/drawing/2014/main" id="{1A736FEA-3B84-42C8-98D0-B046445BF147}"/>
                </a:ext>
              </a:extLst>
            </p:cNvPr>
            <p:cNvSpPr>
              <a:spLocks noChangeArrowheads="1"/>
            </p:cNvSpPr>
            <p:nvPr/>
          </p:nvSpPr>
          <p:spPr bwMode="auto">
            <a:xfrm>
              <a:off x="2514600" y="1230332"/>
              <a:ext cx="1752600" cy="838200"/>
            </a:xfrm>
            <a:prstGeom prst="ellipse">
              <a:avLst/>
            </a:prstGeom>
            <a:noFill/>
            <a:ln w="9525">
              <a:noFill/>
              <a:round/>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Main</a:t>
              </a:r>
            </a:p>
            <a:p>
              <a:pPr algn="ctr"/>
              <a:endParaRPr lang="en-US" sz="2400" dirty="0">
                <a:solidFill>
                  <a:schemeClr val="bg1">
                    <a:lumMod val="85000"/>
                  </a:schemeClr>
                </a:solidFill>
                <a:latin typeface="Calibri" panose="020F0502020204030204" pitchFamily="34" charset="0"/>
                <a:cs typeface="Calibri" panose="020F0502020204030204" pitchFamily="34" charset="0"/>
              </a:endParaRPr>
            </a:p>
          </p:txBody>
        </p:sp>
        <p:sp>
          <p:nvSpPr>
            <p:cNvPr id="75" name="Text Box 16">
              <a:extLst>
                <a:ext uri="{FF2B5EF4-FFF2-40B4-BE49-F238E27FC236}">
                  <a16:creationId xmlns:a16="http://schemas.microsoft.com/office/drawing/2014/main" id="{866A061B-DC94-451C-AD7F-BFE567263BCC}"/>
                </a:ext>
              </a:extLst>
            </p:cNvPr>
            <p:cNvSpPr txBox="1">
              <a:spLocks noChangeArrowheads="1"/>
            </p:cNvSpPr>
            <p:nvPr/>
          </p:nvSpPr>
          <p:spPr bwMode="auto">
            <a:xfrm>
              <a:off x="457200" y="2921020"/>
              <a:ext cx="1600200" cy="366712"/>
            </a:xfrm>
            <a:prstGeom prst="rect">
              <a:avLst/>
            </a:prstGeom>
            <a:noFill/>
            <a:ln w="9525">
              <a:noFill/>
              <a:miter lim="800000"/>
              <a:headEnd/>
              <a:tailEnd/>
            </a:ln>
          </p:spPr>
          <p:txBody>
            <a:bodyPr>
              <a:spAutoFit/>
            </a:bodyPr>
            <a:lstStyle/>
            <a:p>
              <a:pPr algn="ctr"/>
              <a:r>
                <a:rPr lang="en-US" dirty="0">
                  <a:solidFill>
                    <a:schemeClr val="bg1">
                      <a:lumMod val="85000"/>
                    </a:schemeClr>
                  </a:solidFill>
                  <a:latin typeface="Calibri" panose="020F0502020204030204" pitchFamily="34" charset="0"/>
                  <a:cs typeface="Calibri" panose="020F0502020204030204" pitchFamily="34" charset="0"/>
                </a:rPr>
                <a:t>Solvers</a:t>
              </a:r>
            </a:p>
          </p:txBody>
        </p:sp>
        <p:sp>
          <p:nvSpPr>
            <p:cNvPr id="140" name="AutoShape 2">
              <a:extLst>
                <a:ext uri="{FF2B5EF4-FFF2-40B4-BE49-F238E27FC236}">
                  <a16:creationId xmlns:a16="http://schemas.microsoft.com/office/drawing/2014/main" id="{EB51C99C-FD4A-4927-AAD2-8A23AD8FEF87}"/>
                </a:ext>
              </a:extLst>
            </p:cNvPr>
            <p:cNvSpPr>
              <a:spLocks noChangeArrowheads="1"/>
            </p:cNvSpPr>
            <p:nvPr/>
          </p:nvSpPr>
          <p:spPr bwMode="auto">
            <a:xfrm>
              <a:off x="5279739" y="4955771"/>
              <a:ext cx="1752600" cy="381000"/>
            </a:xfrm>
            <a:prstGeom prst="flowChartProcess">
              <a:avLst/>
            </a:prstGeom>
            <a:solidFill>
              <a:srgbClr val="CCFFCC"/>
            </a:solidFill>
            <a:ln w="9525">
              <a:solidFill>
                <a:schemeClr val="tx1"/>
              </a:solidFill>
              <a:miter lim="800000"/>
              <a:headEnd/>
              <a:tailEnd/>
            </a:ln>
          </p:spPr>
          <p:txBody>
            <a:bodyPr wrap="none" anchor="ctr"/>
            <a:lstStyle/>
            <a:p>
              <a:pPr algn="ctr"/>
              <a:r>
                <a:rPr lang="en-US" dirty="0">
                  <a:latin typeface="Calibri" panose="020F0502020204030204" pitchFamily="34" charset="0"/>
                  <a:cs typeface="Calibri" panose="020F0502020204030204" pitchFamily="34" charset="0"/>
                </a:rPr>
                <a:t>Field Manager</a:t>
              </a:r>
            </a:p>
          </p:txBody>
        </p:sp>
        <p:sp>
          <p:nvSpPr>
            <p:cNvPr id="141" name="AutoShape 4">
              <a:extLst>
                <a:ext uri="{FF2B5EF4-FFF2-40B4-BE49-F238E27FC236}">
                  <a16:creationId xmlns:a16="http://schemas.microsoft.com/office/drawing/2014/main" id="{E61B01FF-B35B-42F8-9879-1DDB1B41FEF1}"/>
                </a:ext>
              </a:extLst>
            </p:cNvPr>
            <p:cNvSpPr>
              <a:spLocks noChangeArrowheads="1"/>
            </p:cNvSpPr>
            <p:nvPr/>
          </p:nvSpPr>
          <p:spPr bwMode="auto">
            <a:xfrm>
              <a:off x="5279739" y="5336657"/>
              <a:ext cx="1752600" cy="381000"/>
            </a:xfrm>
            <a:prstGeom prst="flowChartProcess">
              <a:avLst/>
            </a:prstGeom>
            <a:solidFill>
              <a:srgbClr val="CCFFCC"/>
            </a:solidFill>
            <a:ln w="9525">
              <a:solidFill>
                <a:schemeClr val="tx1"/>
              </a:solidFill>
              <a:miter lim="800000"/>
              <a:headEnd/>
              <a:tailEnd/>
            </a:ln>
          </p:spPr>
          <p:txBody>
            <a:bodyPr wrap="none" anchor="ctr"/>
            <a:lstStyle/>
            <a:p>
              <a:pPr algn="ctr"/>
              <a:r>
                <a:rPr lang="en-US" b="1" dirty="0">
                  <a:latin typeface="Calibri" panose="020F0502020204030204" pitchFamily="34" charset="0"/>
                  <a:cs typeface="Calibri" panose="020F0502020204030204" pitchFamily="34" charset="0"/>
                </a:rPr>
                <a:t>Derivatives</a:t>
              </a:r>
            </a:p>
          </p:txBody>
        </p:sp>
        <p:sp>
          <p:nvSpPr>
            <p:cNvPr id="142" name="Oval 6">
              <a:extLst>
                <a:ext uri="{FF2B5EF4-FFF2-40B4-BE49-F238E27FC236}">
                  <a16:creationId xmlns:a16="http://schemas.microsoft.com/office/drawing/2014/main" id="{77156735-8700-4DCF-AF76-149EA1A5B72A}"/>
                </a:ext>
              </a:extLst>
            </p:cNvPr>
            <p:cNvSpPr>
              <a:spLocks noChangeArrowheads="1"/>
            </p:cNvSpPr>
            <p:nvPr/>
          </p:nvSpPr>
          <p:spPr bwMode="auto">
            <a:xfrm>
              <a:off x="3657600" y="2830532"/>
              <a:ext cx="1676400" cy="914400"/>
            </a:xfrm>
            <a:prstGeom prst="ellipse">
              <a:avLst/>
            </a:prstGeom>
            <a:noFill/>
            <a:ln w="9525">
              <a:noFill/>
              <a:round/>
              <a:headEnd/>
              <a:tailEnd/>
            </a:ln>
          </p:spPr>
          <p:txBody>
            <a:bodyPr wrap="none" tIns="91440" bIns="0" anchor="ctr"/>
            <a:lstStyle/>
            <a:p>
              <a:pPr algn="ctr"/>
              <a:r>
                <a:rPr lang="en-US" dirty="0">
                  <a:solidFill>
                    <a:schemeClr val="bg1">
                      <a:lumMod val="85000"/>
                    </a:schemeClr>
                  </a:solidFill>
                  <a:latin typeface="Calibri" panose="020F0502020204030204" pitchFamily="34" charset="0"/>
                  <a:cs typeface="Calibri" panose="020F0502020204030204" pitchFamily="34" charset="0"/>
                </a:rPr>
                <a:t>Albany Glue Code</a:t>
              </a:r>
            </a:p>
          </p:txBody>
        </p:sp>
        <p:cxnSp>
          <p:nvCxnSpPr>
            <p:cNvPr id="143" name="AutoShape 7">
              <a:extLst>
                <a:ext uri="{FF2B5EF4-FFF2-40B4-BE49-F238E27FC236}">
                  <a16:creationId xmlns:a16="http://schemas.microsoft.com/office/drawing/2014/main" id="{DC65849E-EA55-493B-BC59-76A928AECEF3}"/>
                </a:ext>
              </a:extLst>
            </p:cNvPr>
            <p:cNvCxnSpPr>
              <a:cxnSpLocks noChangeShapeType="1"/>
              <a:stCxn id="147" idx="3"/>
              <a:endCxn id="144" idx="1"/>
            </p:cNvCxnSpPr>
            <p:nvPr/>
          </p:nvCxnSpPr>
          <p:spPr bwMode="auto">
            <a:xfrm flipV="1">
              <a:off x="2133600" y="2682211"/>
              <a:ext cx="304800" cy="796021"/>
            </a:xfrm>
            <a:prstGeom prst="bentConnector3">
              <a:avLst>
                <a:gd name="adj1" fmla="val 50000"/>
              </a:avLst>
            </a:prstGeom>
            <a:noFill/>
            <a:ln w="12700">
              <a:solidFill>
                <a:schemeClr val="bg1">
                  <a:lumMod val="85000"/>
                </a:schemeClr>
              </a:solidFill>
              <a:miter lim="800000"/>
              <a:headEnd type="diamond" w="med" len="med"/>
              <a:tailEnd type="diamond" w="med" len="med"/>
            </a:ln>
          </p:spPr>
        </p:cxnSp>
        <p:sp>
          <p:nvSpPr>
            <p:cNvPr id="144" name="Text Box 8">
              <a:extLst>
                <a:ext uri="{FF2B5EF4-FFF2-40B4-BE49-F238E27FC236}">
                  <a16:creationId xmlns:a16="http://schemas.microsoft.com/office/drawing/2014/main" id="{CDB14062-AF51-44D8-B211-6863F0A540E1}"/>
                </a:ext>
              </a:extLst>
            </p:cNvPr>
            <p:cNvSpPr txBox="1">
              <a:spLocks noChangeArrowheads="1"/>
            </p:cNvSpPr>
            <p:nvPr/>
          </p:nvSpPr>
          <p:spPr bwMode="auto">
            <a:xfrm>
              <a:off x="2438400" y="2359045"/>
              <a:ext cx="1219200" cy="646331"/>
            </a:xfrm>
            <a:prstGeom prst="rect">
              <a:avLst/>
            </a:prstGeom>
            <a:solidFill>
              <a:schemeClr val="bg1"/>
            </a:solidFill>
            <a:ln w="19050">
              <a:solidFill>
                <a:schemeClr val="bg1">
                  <a:lumMod val="85000"/>
                </a:schemeClr>
              </a:solidFill>
              <a:miter lim="800000"/>
              <a:headEnd/>
              <a:tailEnd/>
            </a:ln>
          </p:spPr>
          <p:txBody>
            <a:bodyPr>
              <a:spAutoFit/>
            </a:bodyPr>
            <a:lstStyle/>
            <a:p>
              <a:pPr algn="ctr"/>
              <a:r>
                <a:rPr lang="en-US" dirty="0">
                  <a:solidFill>
                    <a:schemeClr val="bg1">
                      <a:lumMod val="85000"/>
                    </a:schemeClr>
                  </a:solidFill>
                  <a:latin typeface="Calibri" panose="020F0502020204030204" pitchFamily="34" charset="0"/>
                  <a:cs typeface="Calibri" panose="020F0502020204030204" pitchFamily="34" charset="0"/>
                </a:rPr>
                <a:t>Nonlinear Model</a:t>
              </a:r>
            </a:p>
          </p:txBody>
        </p:sp>
        <p:sp>
          <p:nvSpPr>
            <p:cNvPr id="145" name="AutoShape 10">
              <a:extLst>
                <a:ext uri="{FF2B5EF4-FFF2-40B4-BE49-F238E27FC236}">
                  <a16:creationId xmlns:a16="http://schemas.microsoft.com/office/drawing/2014/main" id="{40E2FAD7-0FC3-44DA-BB55-48776A11ADAC}"/>
                </a:ext>
              </a:extLst>
            </p:cNvPr>
            <p:cNvSpPr>
              <a:spLocks noChangeArrowheads="1"/>
            </p:cNvSpPr>
            <p:nvPr/>
          </p:nvSpPr>
          <p:spPr bwMode="auto">
            <a:xfrm>
              <a:off x="457200" y="3287732"/>
              <a:ext cx="1600200" cy="328613"/>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Nonlinear</a:t>
              </a:r>
            </a:p>
          </p:txBody>
        </p:sp>
        <p:sp>
          <p:nvSpPr>
            <p:cNvPr id="146" name="AutoShape 11">
              <a:extLst>
                <a:ext uri="{FF2B5EF4-FFF2-40B4-BE49-F238E27FC236}">
                  <a16:creationId xmlns:a16="http://schemas.microsoft.com/office/drawing/2014/main" id="{72398298-9FA7-4A1C-B18B-6DE995E26987}"/>
                </a:ext>
              </a:extLst>
            </p:cNvPr>
            <p:cNvSpPr>
              <a:spLocks noChangeArrowheads="1"/>
            </p:cNvSpPr>
            <p:nvPr/>
          </p:nvSpPr>
          <p:spPr bwMode="auto">
            <a:xfrm>
              <a:off x="457200" y="3592532"/>
              <a:ext cx="1600200" cy="328613"/>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Transient</a:t>
              </a:r>
            </a:p>
          </p:txBody>
        </p:sp>
        <p:sp>
          <p:nvSpPr>
            <p:cNvPr id="147" name="Rectangle 15">
              <a:extLst>
                <a:ext uri="{FF2B5EF4-FFF2-40B4-BE49-F238E27FC236}">
                  <a16:creationId xmlns:a16="http://schemas.microsoft.com/office/drawing/2014/main" id="{7778592D-8EB3-4FE3-B7E7-7E17FA4F1A27}"/>
                </a:ext>
              </a:extLst>
            </p:cNvPr>
            <p:cNvSpPr>
              <a:spLocks noChangeArrowheads="1"/>
            </p:cNvSpPr>
            <p:nvPr/>
          </p:nvSpPr>
          <p:spPr bwMode="auto">
            <a:xfrm>
              <a:off x="381000" y="2906732"/>
              <a:ext cx="1752600" cy="1143000"/>
            </a:xfrm>
            <a:prstGeom prst="rect">
              <a:avLst/>
            </a:prstGeom>
            <a:noFill/>
            <a:ln w="9525">
              <a:solidFill>
                <a:schemeClr val="bg1">
                  <a:lumMod val="85000"/>
                </a:schemeClr>
              </a:solidFill>
              <a:miter lim="800000"/>
              <a:headEnd/>
              <a:tailEnd/>
            </a:ln>
          </p:spPr>
          <p:txBody>
            <a:bodyPr wrap="none" anchor="ctr"/>
            <a:lstStyle/>
            <a:p>
              <a:endParaRPr lang="en-US"/>
            </a:p>
          </p:txBody>
        </p:sp>
        <p:sp>
          <p:nvSpPr>
            <p:cNvPr id="148" name="AutoShape 17">
              <a:extLst>
                <a:ext uri="{FF2B5EF4-FFF2-40B4-BE49-F238E27FC236}">
                  <a16:creationId xmlns:a16="http://schemas.microsoft.com/office/drawing/2014/main" id="{C9370515-984F-427F-99B2-29BC9A20EBD4}"/>
                </a:ext>
              </a:extLst>
            </p:cNvPr>
            <p:cNvSpPr>
              <a:spLocks noChangeArrowheads="1"/>
            </p:cNvSpPr>
            <p:nvPr/>
          </p:nvSpPr>
          <p:spPr bwMode="auto">
            <a:xfrm>
              <a:off x="533400" y="1458932"/>
              <a:ext cx="1447800" cy="3048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Optimization</a:t>
              </a:r>
            </a:p>
          </p:txBody>
        </p:sp>
        <p:sp>
          <p:nvSpPr>
            <p:cNvPr id="149" name="AutoShape 18">
              <a:extLst>
                <a:ext uri="{FF2B5EF4-FFF2-40B4-BE49-F238E27FC236}">
                  <a16:creationId xmlns:a16="http://schemas.microsoft.com/office/drawing/2014/main" id="{FAD42FA3-8910-4E22-97F6-D33972783931}"/>
                </a:ext>
              </a:extLst>
            </p:cNvPr>
            <p:cNvSpPr>
              <a:spLocks noChangeArrowheads="1"/>
            </p:cNvSpPr>
            <p:nvPr/>
          </p:nvSpPr>
          <p:spPr bwMode="auto">
            <a:xfrm>
              <a:off x="533400" y="1763732"/>
              <a:ext cx="1447800" cy="3048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UQ</a:t>
              </a:r>
            </a:p>
          </p:txBody>
        </p:sp>
        <p:cxnSp>
          <p:nvCxnSpPr>
            <p:cNvPr id="150" name="AutoShape 21">
              <a:extLst>
                <a:ext uri="{FF2B5EF4-FFF2-40B4-BE49-F238E27FC236}">
                  <a16:creationId xmlns:a16="http://schemas.microsoft.com/office/drawing/2014/main" id="{7D6EB123-F3C5-4660-B130-5B33F61BBD9F}"/>
                </a:ext>
              </a:extLst>
            </p:cNvPr>
            <p:cNvCxnSpPr>
              <a:cxnSpLocks noChangeShapeType="1"/>
              <a:stCxn id="147" idx="0"/>
              <a:endCxn id="166" idx="2"/>
            </p:cNvCxnSpPr>
            <p:nvPr/>
          </p:nvCxnSpPr>
          <p:spPr bwMode="auto">
            <a:xfrm flipV="1">
              <a:off x="1257300" y="2768064"/>
              <a:ext cx="0" cy="138668"/>
            </a:xfrm>
            <a:prstGeom prst="straightConnector1">
              <a:avLst/>
            </a:prstGeom>
            <a:noFill/>
            <a:ln w="12700">
              <a:solidFill>
                <a:schemeClr val="bg1">
                  <a:lumMod val="85000"/>
                </a:schemeClr>
              </a:solidFill>
              <a:round/>
              <a:headEnd type="diamond" w="med" len="med"/>
              <a:tailEnd type="diamond" w="med" len="med"/>
            </a:ln>
          </p:spPr>
        </p:cxnSp>
        <p:cxnSp>
          <p:nvCxnSpPr>
            <p:cNvPr id="151" name="AutoShape 22">
              <a:extLst>
                <a:ext uri="{FF2B5EF4-FFF2-40B4-BE49-F238E27FC236}">
                  <a16:creationId xmlns:a16="http://schemas.microsoft.com/office/drawing/2014/main" id="{4E5F27CA-F382-496B-8E56-10EC68039C63}"/>
                </a:ext>
              </a:extLst>
            </p:cNvPr>
            <p:cNvCxnSpPr>
              <a:cxnSpLocks noChangeShapeType="1"/>
              <a:stCxn id="72" idx="0"/>
              <a:endCxn id="168" idx="2"/>
            </p:cNvCxnSpPr>
            <p:nvPr/>
          </p:nvCxnSpPr>
          <p:spPr bwMode="auto">
            <a:xfrm flipV="1">
              <a:off x="1257300" y="4610731"/>
              <a:ext cx="0" cy="201001"/>
            </a:xfrm>
            <a:prstGeom prst="straightConnector1">
              <a:avLst/>
            </a:prstGeom>
            <a:noFill/>
            <a:ln w="12700">
              <a:solidFill>
                <a:schemeClr val="bg1">
                  <a:lumMod val="85000"/>
                </a:schemeClr>
              </a:solidFill>
              <a:round/>
              <a:headEnd type="diamond" w="med" len="med"/>
              <a:tailEnd type="diamond" w="med" len="med"/>
            </a:ln>
          </p:spPr>
        </p:cxnSp>
        <p:sp>
          <p:nvSpPr>
            <p:cNvPr id="152" name="AutoShape 23">
              <a:extLst>
                <a:ext uri="{FF2B5EF4-FFF2-40B4-BE49-F238E27FC236}">
                  <a16:creationId xmlns:a16="http://schemas.microsoft.com/office/drawing/2014/main" id="{BFBF78F1-CCA8-4436-9175-B19D5108560A}"/>
                </a:ext>
              </a:extLst>
            </p:cNvPr>
            <p:cNvSpPr>
              <a:spLocks noChangeArrowheads="1"/>
            </p:cNvSpPr>
            <p:nvPr/>
          </p:nvSpPr>
          <p:spPr bwMode="auto">
            <a:xfrm>
              <a:off x="533400" y="5192732"/>
              <a:ext cx="1447800" cy="3048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Iterative</a:t>
              </a:r>
            </a:p>
          </p:txBody>
        </p:sp>
        <p:sp>
          <p:nvSpPr>
            <p:cNvPr id="153" name="AutoShape 29">
              <a:extLst>
                <a:ext uri="{FF2B5EF4-FFF2-40B4-BE49-F238E27FC236}">
                  <a16:creationId xmlns:a16="http://schemas.microsoft.com/office/drawing/2014/main" id="{FA556B35-6CC5-4F10-9AF5-087DC0106EE5}"/>
                </a:ext>
              </a:extLst>
            </p:cNvPr>
            <p:cNvSpPr>
              <a:spLocks noChangeArrowheads="1"/>
            </p:cNvSpPr>
            <p:nvPr/>
          </p:nvSpPr>
          <p:spPr bwMode="auto">
            <a:xfrm>
              <a:off x="533400" y="5502612"/>
              <a:ext cx="1447800" cy="3048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Direct</a:t>
              </a:r>
            </a:p>
          </p:txBody>
        </p:sp>
        <p:sp>
          <p:nvSpPr>
            <p:cNvPr id="154" name="AutoShape 30">
              <a:extLst>
                <a:ext uri="{FF2B5EF4-FFF2-40B4-BE49-F238E27FC236}">
                  <a16:creationId xmlns:a16="http://schemas.microsoft.com/office/drawing/2014/main" id="{884756DA-4756-405D-8BF8-F28ECC92397B}"/>
                </a:ext>
              </a:extLst>
            </p:cNvPr>
            <p:cNvSpPr>
              <a:spLocks noChangeArrowheads="1"/>
            </p:cNvSpPr>
            <p:nvPr/>
          </p:nvSpPr>
          <p:spPr bwMode="auto">
            <a:xfrm>
              <a:off x="6908800" y="1179532"/>
              <a:ext cx="1828800" cy="1905000"/>
            </a:xfrm>
            <a:prstGeom prst="flowChartProcess">
              <a:avLst/>
            </a:prstGeom>
            <a:no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Mesh Tools</a:t>
              </a:r>
            </a:p>
            <a:p>
              <a:pPr algn="ctr"/>
              <a:endParaRPr lang="en-US" sz="1200"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p:txBody>
        </p:sp>
        <p:sp>
          <p:nvSpPr>
            <p:cNvPr id="155" name="AutoShape 31">
              <a:extLst>
                <a:ext uri="{FF2B5EF4-FFF2-40B4-BE49-F238E27FC236}">
                  <a16:creationId xmlns:a16="http://schemas.microsoft.com/office/drawing/2014/main" id="{2CE90CBB-585F-4305-AA32-B0E506B8498B}"/>
                </a:ext>
              </a:extLst>
            </p:cNvPr>
            <p:cNvSpPr>
              <a:spLocks noChangeArrowheads="1"/>
            </p:cNvSpPr>
            <p:nvPr/>
          </p:nvSpPr>
          <p:spPr bwMode="auto">
            <a:xfrm>
              <a:off x="6985000" y="2170132"/>
              <a:ext cx="1670050" cy="3810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Mesh I/O</a:t>
              </a:r>
            </a:p>
          </p:txBody>
        </p:sp>
        <p:sp>
          <p:nvSpPr>
            <p:cNvPr id="156" name="AutoShape 33">
              <a:extLst>
                <a:ext uri="{FF2B5EF4-FFF2-40B4-BE49-F238E27FC236}">
                  <a16:creationId xmlns:a16="http://schemas.microsoft.com/office/drawing/2014/main" id="{DBA6DAE5-2604-4629-981D-3238A67F4248}"/>
                </a:ext>
              </a:extLst>
            </p:cNvPr>
            <p:cNvSpPr>
              <a:spLocks noChangeArrowheads="1"/>
            </p:cNvSpPr>
            <p:nvPr/>
          </p:nvSpPr>
          <p:spPr bwMode="auto">
            <a:xfrm>
              <a:off x="6985000" y="1560532"/>
              <a:ext cx="1670050" cy="6096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Mesh Database</a:t>
              </a:r>
            </a:p>
            <a:p>
              <a:pPr algn="ctr"/>
              <a:endParaRPr lang="en-US" dirty="0">
                <a:solidFill>
                  <a:schemeClr val="bg1">
                    <a:lumMod val="85000"/>
                  </a:schemeClr>
                </a:solidFill>
                <a:latin typeface="Calibri" panose="020F0502020204030204" pitchFamily="34" charset="0"/>
                <a:cs typeface="Calibri" panose="020F0502020204030204" pitchFamily="34" charset="0"/>
              </a:endParaRPr>
            </a:p>
          </p:txBody>
        </p:sp>
        <p:sp>
          <p:nvSpPr>
            <p:cNvPr id="157" name="Rectangle 35">
              <a:extLst>
                <a:ext uri="{FF2B5EF4-FFF2-40B4-BE49-F238E27FC236}">
                  <a16:creationId xmlns:a16="http://schemas.microsoft.com/office/drawing/2014/main" id="{0B22F0A9-4C0F-4AF1-8096-E81739DABE4C}"/>
                </a:ext>
              </a:extLst>
            </p:cNvPr>
            <p:cNvSpPr>
              <a:spLocks noChangeArrowheads="1"/>
            </p:cNvSpPr>
            <p:nvPr/>
          </p:nvSpPr>
          <p:spPr bwMode="auto">
            <a:xfrm>
              <a:off x="7108825" y="1966932"/>
              <a:ext cx="333375" cy="134938"/>
            </a:xfrm>
            <a:prstGeom prst="rect">
              <a:avLst/>
            </a:prstGeom>
            <a:solidFill>
              <a:schemeClr val="bg1"/>
            </a:solidFill>
            <a:ln w="9525">
              <a:solidFill>
                <a:schemeClr val="bg1">
                  <a:lumMod val="85000"/>
                </a:schemeClr>
              </a:solidFill>
              <a:miter lim="800000"/>
              <a:headEnd/>
              <a:tailEnd/>
            </a:ln>
          </p:spPr>
          <p:txBody>
            <a:bodyPr wrap="none" anchor="ctr"/>
            <a:lstStyle/>
            <a:p>
              <a:endParaRPr lang="en-US"/>
            </a:p>
          </p:txBody>
        </p:sp>
        <p:sp>
          <p:nvSpPr>
            <p:cNvPr id="158" name="AutoShape 36">
              <a:extLst>
                <a:ext uri="{FF2B5EF4-FFF2-40B4-BE49-F238E27FC236}">
                  <a16:creationId xmlns:a16="http://schemas.microsoft.com/office/drawing/2014/main" id="{CE4311B8-F118-4383-87AF-CC6E0916D40E}"/>
                </a:ext>
              </a:extLst>
            </p:cNvPr>
            <p:cNvSpPr>
              <a:spLocks noChangeArrowheads="1"/>
            </p:cNvSpPr>
            <p:nvPr/>
          </p:nvSpPr>
          <p:spPr bwMode="auto">
            <a:xfrm>
              <a:off x="8153400" y="1898670"/>
              <a:ext cx="417513" cy="203200"/>
            </a:xfrm>
            <a:prstGeom prst="cube">
              <a:avLst>
                <a:gd name="adj" fmla="val 41667"/>
              </a:avLst>
            </a:prstGeom>
            <a:solidFill>
              <a:schemeClr val="bg1"/>
            </a:solidFill>
            <a:ln w="9525">
              <a:solidFill>
                <a:schemeClr val="bg1">
                  <a:lumMod val="85000"/>
                </a:schemeClr>
              </a:solidFill>
              <a:miter lim="800000"/>
              <a:headEnd/>
              <a:tailEnd/>
            </a:ln>
          </p:spPr>
          <p:txBody>
            <a:bodyPr wrap="none" anchor="ctr"/>
            <a:lstStyle/>
            <a:p>
              <a:endParaRPr lang="en-US"/>
            </a:p>
          </p:txBody>
        </p:sp>
        <p:cxnSp>
          <p:nvCxnSpPr>
            <p:cNvPr id="159" name="AutoShape 37">
              <a:extLst>
                <a:ext uri="{FF2B5EF4-FFF2-40B4-BE49-F238E27FC236}">
                  <a16:creationId xmlns:a16="http://schemas.microsoft.com/office/drawing/2014/main" id="{6F7DDFA3-3C9F-4F75-8C22-E79988B54880}"/>
                </a:ext>
              </a:extLst>
            </p:cNvPr>
            <p:cNvCxnSpPr>
              <a:cxnSpLocks noChangeShapeType="1"/>
              <a:stCxn id="160" idx="1"/>
              <a:endCxn id="70" idx="0"/>
            </p:cNvCxnSpPr>
            <p:nvPr/>
          </p:nvCxnSpPr>
          <p:spPr bwMode="auto">
            <a:xfrm rot="10800000" flipV="1">
              <a:off x="4489451" y="2133990"/>
              <a:ext cx="273049" cy="885209"/>
            </a:xfrm>
            <a:prstGeom prst="bentConnector2">
              <a:avLst/>
            </a:prstGeom>
            <a:noFill/>
            <a:ln w="12700">
              <a:solidFill>
                <a:schemeClr val="bg1">
                  <a:lumMod val="85000"/>
                </a:schemeClr>
              </a:solidFill>
              <a:miter lim="800000"/>
              <a:headEnd type="diamond" w="med" len="med"/>
              <a:tailEnd type="diamond" w="med" len="med"/>
            </a:ln>
          </p:spPr>
        </p:cxnSp>
        <p:sp>
          <p:nvSpPr>
            <p:cNvPr id="160" name="Text Box 38">
              <a:extLst>
                <a:ext uri="{FF2B5EF4-FFF2-40B4-BE49-F238E27FC236}">
                  <a16:creationId xmlns:a16="http://schemas.microsoft.com/office/drawing/2014/main" id="{FD3FAC04-DEAE-4F7F-9F47-C4A3F3282432}"/>
                </a:ext>
              </a:extLst>
            </p:cNvPr>
            <p:cNvSpPr txBox="1">
              <a:spLocks noChangeArrowheads="1"/>
            </p:cNvSpPr>
            <p:nvPr/>
          </p:nvSpPr>
          <p:spPr bwMode="auto">
            <a:xfrm>
              <a:off x="4762499" y="1810825"/>
              <a:ext cx="1600200" cy="646331"/>
            </a:xfrm>
            <a:prstGeom prst="rect">
              <a:avLst/>
            </a:prstGeom>
            <a:solidFill>
              <a:schemeClr val="bg1"/>
            </a:solidFill>
            <a:ln w="19050">
              <a:solidFill>
                <a:schemeClr val="bg1">
                  <a:lumMod val="85000"/>
                </a:schemeClr>
              </a:solidFill>
              <a:miter lim="800000"/>
              <a:headEnd/>
              <a:tailEnd/>
            </a:ln>
          </p:spPr>
          <p:txBody>
            <a:bodyPr>
              <a:spAutoFit/>
            </a:bodyPr>
            <a:lstStyle/>
            <a:p>
              <a:pPr algn="ctr"/>
              <a:r>
                <a:rPr lang="en-US" dirty="0">
                  <a:solidFill>
                    <a:schemeClr val="bg1">
                      <a:lumMod val="85000"/>
                    </a:schemeClr>
                  </a:solidFill>
                  <a:latin typeface="Calibri" panose="020F0502020204030204" pitchFamily="34" charset="0"/>
                  <a:cs typeface="Calibri" panose="020F0502020204030204" pitchFamily="34" charset="0"/>
                </a:rPr>
                <a:t>Global</a:t>
              </a:r>
            </a:p>
            <a:p>
              <a:pPr algn="ctr"/>
              <a:r>
                <a:rPr lang="en-US" dirty="0">
                  <a:solidFill>
                    <a:schemeClr val="bg1">
                      <a:lumMod val="85000"/>
                    </a:schemeClr>
                  </a:solidFill>
                  <a:latin typeface="Calibri" panose="020F0502020204030204" pitchFamily="34" charset="0"/>
                  <a:cs typeface="Calibri" panose="020F0502020204030204" pitchFamily="34" charset="0"/>
                </a:rPr>
                <a:t>Discretization</a:t>
              </a:r>
            </a:p>
          </p:txBody>
        </p:sp>
        <p:sp>
          <p:nvSpPr>
            <p:cNvPr id="161" name="Text Box 43">
              <a:extLst>
                <a:ext uri="{FF2B5EF4-FFF2-40B4-BE49-F238E27FC236}">
                  <a16:creationId xmlns:a16="http://schemas.microsoft.com/office/drawing/2014/main" id="{A0D514B1-A454-4083-80C4-092F2D14D15F}"/>
                </a:ext>
              </a:extLst>
            </p:cNvPr>
            <p:cNvSpPr txBox="1">
              <a:spLocks noChangeArrowheads="1"/>
            </p:cNvSpPr>
            <p:nvPr/>
          </p:nvSpPr>
          <p:spPr bwMode="auto">
            <a:xfrm>
              <a:off x="2560320" y="3879909"/>
              <a:ext cx="1905000" cy="369332"/>
            </a:xfrm>
            <a:prstGeom prst="rect">
              <a:avLst/>
            </a:prstGeom>
            <a:solidFill>
              <a:schemeClr val="bg1"/>
            </a:solidFill>
            <a:ln w="19050">
              <a:solidFill>
                <a:schemeClr val="bg1">
                  <a:lumMod val="85000"/>
                </a:schemeClr>
              </a:solidFill>
              <a:miter lim="800000"/>
              <a:headEnd/>
              <a:tailEnd/>
            </a:ln>
          </p:spPr>
          <p:txBody>
            <a:bodyPr>
              <a:spAutoFit/>
            </a:bodyPr>
            <a:lstStyle/>
            <a:p>
              <a:pPr algn="ctr"/>
              <a:r>
                <a:rPr lang="en-US" dirty="0">
                  <a:solidFill>
                    <a:schemeClr val="bg1">
                      <a:lumMod val="85000"/>
                    </a:schemeClr>
                  </a:solidFill>
                  <a:latin typeface="Calibri" panose="020F0502020204030204" pitchFamily="34" charset="0"/>
                  <a:cs typeface="Calibri" panose="020F0502020204030204" pitchFamily="34" charset="0"/>
                </a:rPr>
                <a:t>Evaluation Engine</a:t>
              </a:r>
            </a:p>
          </p:txBody>
        </p:sp>
        <p:sp>
          <p:nvSpPr>
            <p:cNvPr id="162" name="Rectangle 49">
              <a:extLst>
                <a:ext uri="{FF2B5EF4-FFF2-40B4-BE49-F238E27FC236}">
                  <a16:creationId xmlns:a16="http://schemas.microsoft.com/office/drawing/2014/main" id="{9EDF634D-4521-48F9-BA20-6679FE876806}"/>
                </a:ext>
              </a:extLst>
            </p:cNvPr>
            <p:cNvSpPr>
              <a:spLocks noChangeArrowheads="1"/>
            </p:cNvSpPr>
            <p:nvPr/>
          </p:nvSpPr>
          <p:spPr bwMode="auto">
            <a:xfrm>
              <a:off x="5419615" y="4583132"/>
              <a:ext cx="304800" cy="304800"/>
            </a:xfrm>
            <a:prstGeom prst="rect">
              <a:avLst/>
            </a:prstGeom>
            <a:noFill/>
            <a:ln w="9525">
              <a:noFill/>
              <a:miter lim="800000"/>
              <a:headEnd/>
              <a:tailEnd/>
            </a:ln>
          </p:spPr>
          <p:txBody>
            <a:bodyPr wrap="none" anchor="ctr"/>
            <a:lstStyle/>
            <a:p>
              <a:endParaRPr lang="en-US"/>
            </a:p>
          </p:txBody>
        </p:sp>
        <p:sp>
          <p:nvSpPr>
            <p:cNvPr id="163" name="Rectangle 50">
              <a:extLst>
                <a:ext uri="{FF2B5EF4-FFF2-40B4-BE49-F238E27FC236}">
                  <a16:creationId xmlns:a16="http://schemas.microsoft.com/office/drawing/2014/main" id="{AF70EAD6-B3A3-42A2-AF18-448F29C23E51}"/>
                </a:ext>
              </a:extLst>
            </p:cNvPr>
            <p:cNvSpPr>
              <a:spLocks noChangeArrowheads="1"/>
            </p:cNvSpPr>
            <p:nvPr/>
          </p:nvSpPr>
          <p:spPr bwMode="auto">
            <a:xfrm>
              <a:off x="5419615" y="4811732"/>
              <a:ext cx="304800" cy="304800"/>
            </a:xfrm>
            <a:prstGeom prst="rect">
              <a:avLst/>
            </a:prstGeom>
            <a:noFill/>
            <a:ln w="9525">
              <a:noFill/>
              <a:miter lim="800000"/>
              <a:headEnd/>
              <a:tailEnd/>
            </a:ln>
          </p:spPr>
          <p:txBody>
            <a:bodyPr wrap="none" anchor="ctr"/>
            <a:lstStyle/>
            <a:p>
              <a:endParaRPr lang="en-US"/>
            </a:p>
          </p:txBody>
        </p:sp>
        <p:sp>
          <p:nvSpPr>
            <p:cNvPr id="164" name="Rectangle 52">
              <a:extLst>
                <a:ext uri="{FF2B5EF4-FFF2-40B4-BE49-F238E27FC236}">
                  <a16:creationId xmlns:a16="http://schemas.microsoft.com/office/drawing/2014/main" id="{5F6E6759-58B8-4E25-A608-C643EFFAE90F}"/>
                </a:ext>
              </a:extLst>
            </p:cNvPr>
            <p:cNvSpPr>
              <a:spLocks noChangeArrowheads="1"/>
            </p:cNvSpPr>
            <p:nvPr/>
          </p:nvSpPr>
          <p:spPr bwMode="auto">
            <a:xfrm>
              <a:off x="1066800" y="1458932"/>
              <a:ext cx="228600" cy="76200"/>
            </a:xfrm>
            <a:prstGeom prst="rect">
              <a:avLst/>
            </a:prstGeom>
            <a:noFill/>
            <a:ln w="9525">
              <a:noFill/>
              <a:miter lim="800000"/>
              <a:headEnd/>
              <a:tailEnd/>
            </a:ln>
          </p:spPr>
          <p:txBody>
            <a:bodyPr wrap="none" anchor="ctr"/>
            <a:lstStyle/>
            <a:p>
              <a:endParaRPr lang="en-US"/>
            </a:p>
          </p:txBody>
        </p:sp>
        <p:sp>
          <p:nvSpPr>
            <p:cNvPr id="165" name="Rectangle 53">
              <a:extLst>
                <a:ext uri="{FF2B5EF4-FFF2-40B4-BE49-F238E27FC236}">
                  <a16:creationId xmlns:a16="http://schemas.microsoft.com/office/drawing/2014/main" id="{E194AE26-A9A0-47DE-8592-7856D57DA322}"/>
                </a:ext>
              </a:extLst>
            </p:cNvPr>
            <p:cNvSpPr>
              <a:spLocks noChangeArrowheads="1"/>
            </p:cNvSpPr>
            <p:nvPr/>
          </p:nvSpPr>
          <p:spPr bwMode="auto">
            <a:xfrm>
              <a:off x="609600" y="1611332"/>
              <a:ext cx="228600" cy="76200"/>
            </a:xfrm>
            <a:prstGeom prst="rect">
              <a:avLst/>
            </a:prstGeom>
            <a:noFill/>
            <a:ln w="9525">
              <a:noFill/>
              <a:miter lim="800000"/>
              <a:headEnd/>
              <a:tailEnd/>
            </a:ln>
          </p:spPr>
          <p:txBody>
            <a:bodyPr wrap="none" anchor="ctr"/>
            <a:lstStyle/>
            <a:p>
              <a:endParaRPr lang="en-US"/>
            </a:p>
          </p:txBody>
        </p:sp>
        <p:sp>
          <p:nvSpPr>
            <p:cNvPr id="166" name="Text Box 55">
              <a:extLst>
                <a:ext uri="{FF2B5EF4-FFF2-40B4-BE49-F238E27FC236}">
                  <a16:creationId xmlns:a16="http://schemas.microsoft.com/office/drawing/2014/main" id="{E8767496-10ED-485B-9F71-837E85409E39}"/>
                </a:ext>
              </a:extLst>
            </p:cNvPr>
            <p:cNvSpPr txBox="1">
              <a:spLocks noChangeArrowheads="1"/>
            </p:cNvSpPr>
            <p:nvPr/>
          </p:nvSpPr>
          <p:spPr bwMode="auto">
            <a:xfrm>
              <a:off x="533400" y="2398732"/>
              <a:ext cx="1447800" cy="369332"/>
            </a:xfrm>
            <a:prstGeom prst="rect">
              <a:avLst/>
            </a:prstGeom>
            <a:solidFill>
              <a:schemeClr val="bg1"/>
            </a:solidFill>
            <a:ln w="19050">
              <a:solidFill>
                <a:schemeClr val="bg1">
                  <a:lumMod val="85000"/>
                </a:schemeClr>
              </a:solidFill>
              <a:miter lim="800000"/>
              <a:headEnd/>
              <a:tailEnd/>
            </a:ln>
          </p:spPr>
          <p:txBody>
            <a:bodyPr>
              <a:spAutoFit/>
            </a:bodyPr>
            <a:lstStyle/>
            <a:p>
              <a:pPr algn="ctr"/>
              <a:r>
                <a:rPr lang="en-US" dirty="0">
                  <a:solidFill>
                    <a:schemeClr val="bg1">
                      <a:lumMod val="85000"/>
                    </a:schemeClr>
                  </a:solidFill>
                  <a:latin typeface="Calibri" panose="020F0502020204030204" pitchFamily="34" charset="0"/>
                  <a:cs typeface="Calibri" panose="020F0502020204030204" pitchFamily="34" charset="0"/>
                </a:rPr>
                <a:t>Application</a:t>
              </a:r>
            </a:p>
          </p:txBody>
        </p:sp>
        <p:cxnSp>
          <p:nvCxnSpPr>
            <p:cNvPr id="167" name="AutoShape 56">
              <a:extLst>
                <a:ext uri="{FF2B5EF4-FFF2-40B4-BE49-F238E27FC236}">
                  <a16:creationId xmlns:a16="http://schemas.microsoft.com/office/drawing/2014/main" id="{5424F969-430B-4392-B650-A2384F098A6E}"/>
                </a:ext>
              </a:extLst>
            </p:cNvPr>
            <p:cNvCxnSpPr>
              <a:cxnSpLocks noChangeShapeType="1"/>
              <a:stCxn id="166" idx="0"/>
              <a:endCxn id="73" idx="2"/>
            </p:cNvCxnSpPr>
            <p:nvPr/>
          </p:nvCxnSpPr>
          <p:spPr bwMode="auto">
            <a:xfrm flipV="1">
              <a:off x="1257300" y="2144732"/>
              <a:ext cx="0" cy="254000"/>
            </a:xfrm>
            <a:prstGeom prst="straightConnector1">
              <a:avLst/>
            </a:prstGeom>
            <a:noFill/>
            <a:ln w="12700">
              <a:solidFill>
                <a:schemeClr val="bg1">
                  <a:lumMod val="85000"/>
                </a:schemeClr>
              </a:solidFill>
              <a:round/>
              <a:headEnd type="diamond" w="med" len="med"/>
              <a:tailEnd type="diamond" w="med" len="med"/>
            </a:ln>
          </p:spPr>
        </p:cxnSp>
        <p:sp>
          <p:nvSpPr>
            <p:cNvPr id="168" name="Text Box 57">
              <a:extLst>
                <a:ext uri="{FF2B5EF4-FFF2-40B4-BE49-F238E27FC236}">
                  <a16:creationId xmlns:a16="http://schemas.microsoft.com/office/drawing/2014/main" id="{4E5D8DA7-81CB-4E7F-BCAA-1D82C4637329}"/>
                </a:ext>
              </a:extLst>
            </p:cNvPr>
            <p:cNvSpPr txBox="1">
              <a:spLocks noChangeArrowheads="1"/>
            </p:cNvSpPr>
            <p:nvPr/>
          </p:nvSpPr>
          <p:spPr bwMode="auto">
            <a:xfrm>
              <a:off x="533400" y="4278332"/>
              <a:ext cx="1447800" cy="332399"/>
            </a:xfrm>
            <a:prstGeom prst="rect">
              <a:avLst/>
            </a:prstGeom>
            <a:solidFill>
              <a:schemeClr val="bg1"/>
            </a:solidFill>
            <a:ln w="19050">
              <a:solidFill>
                <a:schemeClr val="bg1">
                  <a:lumMod val="85000"/>
                </a:schemeClr>
              </a:solidFill>
              <a:miter lim="800000"/>
              <a:headEnd/>
              <a:tailEnd/>
            </a:ln>
          </p:spPr>
          <p:txBody>
            <a:bodyPr tIns="36576" bIns="18288">
              <a:spAutoFit/>
            </a:bodyPr>
            <a:lstStyle/>
            <a:p>
              <a:pPr algn="ctr"/>
              <a:r>
                <a:rPr lang="en-US" dirty="0">
                  <a:solidFill>
                    <a:schemeClr val="bg1">
                      <a:lumMod val="85000"/>
                    </a:schemeClr>
                  </a:solidFill>
                  <a:latin typeface="Calibri" panose="020F0502020204030204" pitchFamily="34" charset="0"/>
                  <a:cs typeface="Calibri" panose="020F0502020204030204" pitchFamily="34" charset="0"/>
                </a:rPr>
                <a:t>Linear Solve</a:t>
              </a:r>
            </a:p>
          </p:txBody>
        </p:sp>
        <p:cxnSp>
          <p:nvCxnSpPr>
            <p:cNvPr id="169" name="AutoShape 58">
              <a:extLst>
                <a:ext uri="{FF2B5EF4-FFF2-40B4-BE49-F238E27FC236}">
                  <a16:creationId xmlns:a16="http://schemas.microsoft.com/office/drawing/2014/main" id="{9EAC8B84-EDBC-4A4D-ADC1-E224D2C1BF7A}"/>
                </a:ext>
              </a:extLst>
            </p:cNvPr>
            <p:cNvCxnSpPr>
              <a:cxnSpLocks noChangeShapeType="1"/>
              <a:stCxn id="168" idx="0"/>
              <a:endCxn id="147" idx="2"/>
            </p:cNvCxnSpPr>
            <p:nvPr/>
          </p:nvCxnSpPr>
          <p:spPr bwMode="auto">
            <a:xfrm flipV="1">
              <a:off x="1257300" y="4049732"/>
              <a:ext cx="0" cy="228600"/>
            </a:xfrm>
            <a:prstGeom prst="straightConnector1">
              <a:avLst/>
            </a:prstGeom>
            <a:noFill/>
            <a:ln w="12700">
              <a:solidFill>
                <a:schemeClr val="bg1">
                  <a:lumMod val="85000"/>
                </a:schemeClr>
              </a:solidFill>
              <a:round/>
              <a:headEnd type="diamond" w="med" len="med"/>
              <a:tailEnd type="diamond" w="med" len="med"/>
            </a:ln>
          </p:spPr>
        </p:cxnSp>
        <p:cxnSp>
          <p:nvCxnSpPr>
            <p:cNvPr id="170" name="AutoShape 61">
              <a:extLst>
                <a:ext uri="{FF2B5EF4-FFF2-40B4-BE49-F238E27FC236}">
                  <a16:creationId xmlns:a16="http://schemas.microsoft.com/office/drawing/2014/main" id="{91BF05B1-B6E7-4E8B-9C17-8CC448B4F0E7}"/>
                </a:ext>
              </a:extLst>
            </p:cNvPr>
            <p:cNvCxnSpPr>
              <a:cxnSpLocks noChangeShapeType="1"/>
              <a:stCxn id="144" idx="3"/>
              <a:endCxn id="142" idx="1"/>
            </p:cNvCxnSpPr>
            <p:nvPr/>
          </p:nvCxnSpPr>
          <p:spPr bwMode="auto">
            <a:xfrm>
              <a:off x="3657600" y="2682211"/>
              <a:ext cx="245503" cy="282232"/>
            </a:xfrm>
            <a:prstGeom prst="bentConnector2">
              <a:avLst/>
            </a:prstGeom>
            <a:noFill/>
            <a:ln w="12700">
              <a:solidFill>
                <a:schemeClr val="bg1">
                  <a:lumMod val="85000"/>
                </a:schemeClr>
              </a:solidFill>
              <a:miter lim="800000"/>
              <a:headEnd type="diamond" w="med" len="med"/>
              <a:tailEnd type="diamond" w="med" len="med"/>
            </a:ln>
          </p:spPr>
        </p:cxnSp>
        <p:cxnSp>
          <p:nvCxnSpPr>
            <p:cNvPr id="171" name="AutoShape 62">
              <a:extLst>
                <a:ext uri="{FF2B5EF4-FFF2-40B4-BE49-F238E27FC236}">
                  <a16:creationId xmlns:a16="http://schemas.microsoft.com/office/drawing/2014/main" id="{9E2B6D40-1D8B-431A-9D2F-A824F314993C}"/>
                </a:ext>
              </a:extLst>
            </p:cNvPr>
            <p:cNvCxnSpPr>
              <a:cxnSpLocks noChangeShapeType="1"/>
              <a:stCxn id="73" idx="3"/>
            </p:cNvCxnSpPr>
            <p:nvPr/>
          </p:nvCxnSpPr>
          <p:spPr bwMode="auto">
            <a:xfrm>
              <a:off x="2057400" y="1649432"/>
              <a:ext cx="457200" cy="0"/>
            </a:xfrm>
            <a:prstGeom prst="straightConnector1">
              <a:avLst/>
            </a:prstGeom>
            <a:noFill/>
            <a:ln w="12700">
              <a:solidFill>
                <a:schemeClr val="bg1">
                  <a:lumMod val="85000"/>
                </a:schemeClr>
              </a:solidFill>
              <a:round/>
              <a:headEnd type="diamond" w="med" len="med"/>
              <a:tailEnd type="diamond" w="med" len="med"/>
            </a:ln>
          </p:spPr>
        </p:cxnSp>
        <p:sp>
          <p:nvSpPr>
            <p:cNvPr id="172" name="AutoShape 65">
              <a:extLst>
                <a:ext uri="{FF2B5EF4-FFF2-40B4-BE49-F238E27FC236}">
                  <a16:creationId xmlns:a16="http://schemas.microsoft.com/office/drawing/2014/main" id="{ABDE1865-3B3E-44CB-86B2-B169B004AC78}"/>
                </a:ext>
              </a:extLst>
            </p:cNvPr>
            <p:cNvSpPr>
              <a:spLocks noChangeArrowheads="1"/>
            </p:cNvSpPr>
            <p:nvPr/>
          </p:nvSpPr>
          <p:spPr bwMode="auto">
            <a:xfrm>
              <a:off x="6985000" y="2551132"/>
              <a:ext cx="1670050" cy="3810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Load Balancing</a:t>
              </a:r>
            </a:p>
          </p:txBody>
        </p:sp>
        <p:sp>
          <p:nvSpPr>
            <p:cNvPr id="173" name="AutoShape 18">
              <a:extLst>
                <a:ext uri="{FF2B5EF4-FFF2-40B4-BE49-F238E27FC236}">
                  <a16:creationId xmlns:a16="http://schemas.microsoft.com/office/drawing/2014/main" id="{914D591F-4F69-4F79-86EF-0AAE25F9B7A7}"/>
                </a:ext>
              </a:extLst>
            </p:cNvPr>
            <p:cNvSpPr>
              <a:spLocks noChangeArrowheads="1"/>
            </p:cNvSpPr>
            <p:nvPr/>
          </p:nvSpPr>
          <p:spPr bwMode="auto">
            <a:xfrm>
              <a:off x="2667000" y="1687532"/>
              <a:ext cx="1447800" cy="2286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Input Parser</a:t>
              </a:r>
            </a:p>
          </p:txBody>
        </p:sp>
        <p:sp>
          <p:nvSpPr>
            <p:cNvPr id="174" name="AutoShape 11">
              <a:extLst>
                <a:ext uri="{FF2B5EF4-FFF2-40B4-BE49-F238E27FC236}">
                  <a16:creationId xmlns:a16="http://schemas.microsoft.com/office/drawing/2014/main" id="{F2B901F8-792D-462B-BF7F-10FA8C4AD856}"/>
                </a:ext>
              </a:extLst>
            </p:cNvPr>
            <p:cNvSpPr>
              <a:spLocks noChangeArrowheads="1"/>
            </p:cNvSpPr>
            <p:nvPr/>
          </p:nvSpPr>
          <p:spPr bwMode="auto">
            <a:xfrm>
              <a:off x="7579360" y="4658122"/>
              <a:ext cx="1148080" cy="289891"/>
            </a:xfrm>
            <a:prstGeom prst="flowChartProcess">
              <a:avLst/>
            </a:prstGeom>
            <a:solidFill>
              <a:srgbClr val="CCFFCC"/>
            </a:solidFill>
            <a:ln w="9525">
              <a:solidFill>
                <a:srgbClr val="000000"/>
              </a:solidFill>
              <a:miter lim="800000"/>
              <a:headEnd/>
              <a:tailEnd/>
            </a:ln>
          </p:spPr>
          <p:txBody>
            <a:bodyPr wrap="none" anchor="ctr"/>
            <a:lstStyle/>
            <a:p>
              <a:pPr algn="ctr"/>
              <a:r>
                <a:rPr lang="en-US" dirty="0">
                  <a:solidFill>
                    <a:srgbClr val="000000"/>
                  </a:solidFill>
                  <a:latin typeface="Calibri" panose="020F0502020204030204" pitchFamily="34" charset="0"/>
                  <a:cs typeface="Calibri" panose="020F0502020204030204" pitchFamily="34" charset="0"/>
                </a:rPr>
                <a:t>Libraries</a:t>
              </a:r>
            </a:p>
          </p:txBody>
        </p:sp>
        <p:sp>
          <p:nvSpPr>
            <p:cNvPr id="175" name="Text Box 38">
              <a:extLst>
                <a:ext uri="{FF2B5EF4-FFF2-40B4-BE49-F238E27FC236}">
                  <a16:creationId xmlns:a16="http://schemas.microsoft.com/office/drawing/2014/main" id="{C0ABE4BC-08D2-48A6-91C7-7A7CA32A8F35}"/>
                </a:ext>
              </a:extLst>
            </p:cNvPr>
            <p:cNvSpPr txBox="1">
              <a:spLocks noChangeArrowheads="1"/>
            </p:cNvSpPr>
            <p:nvPr/>
          </p:nvSpPr>
          <p:spPr bwMode="auto">
            <a:xfrm>
              <a:off x="7589520" y="5037763"/>
              <a:ext cx="1148080" cy="369332"/>
            </a:xfrm>
            <a:prstGeom prst="rect">
              <a:avLst/>
            </a:prstGeom>
            <a:solidFill>
              <a:schemeClr val="bg1"/>
            </a:solidFill>
            <a:ln w="19050">
              <a:solidFill>
                <a:srgbClr val="0000FF"/>
              </a:solidFill>
              <a:miter lim="800000"/>
              <a:headEnd/>
              <a:tailEnd/>
            </a:ln>
          </p:spPr>
          <p:txBody>
            <a:bodyPr wrap="square">
              <a:spAutoFit/>
            </a:bodyPr>
            <a:lstStyle/>
            <a:p>
              <a:pPr algn="ctr"/>
              <a:r>
                <a:rPr lang="en-US" dirty="0">
                  <a:solidFill>
                    <a:srgbClr val="0000FF"/>
                  </a:solidFill>
                  <a:latin typeface="Calibri" panose="020F0502020204030204" pitchFamily="34" charset="0"/>
                  <a:cs typeface="Calibri" panose="020F0502020204030204" pitchFamily="34" charset="0"/>
                </a:rPr>
                <a:t>Interfaces</a:t>
              </a:r>
            </a:p>
          </p:txBody>
        </p:sp>
        <p:sp>
          <p:nvSpPr>
            <p:cNvPr id="176" name="Oval 6">
              <a:extLst>
                <a:ext uri="{FF2B5EF4-FFF2-40B4-BE49-F238E27FC236}">
                  <a16:creationId xmlns:a16="http://schemas.microsoft.com/office/drawing/2014/main" id="{D38C2CEE-18DA-4648-B9AE-AD6A00DA0F91}"/>
                </a:ext>
              </a:extLst>
            </p:cNvPr>
            <p:cNvSpPr>
              <a:spLocks noChangeArrowheads="1"/>
            </p:cNvSpPr>
            <p:nvPr/>
          </p:nvSpPr>
          <p:spPr bwMode="auto">
            <a:xfrm>
              <a:off x="7672362" y="5565437"/>
              <a:ext cx="940145" cy="484379"/>
            </a:xfrm>
            <a:prstGeom prst="ellipse">
              <a:avLst/>
            </a:prstGeom>
            <a:noFill/>
            <a:ln w="9525">
              <a:noFill/>
              <a:round/>
              <a:headEnd/>
              <a:tailEnd/>
            </a:ln>
          </p:spPr>
          <p:txBody>
            <a:bodyPr wrap="none" anchor="ctr"/>
            <a:lstStyle/>
            <a:p>
              <a:pPr algn="ctr"/>
              <a:r>
                <a:rPr lang="en-US" dirty="0">
                  <a:latin typeface="Calibri" panose="020F0502020204030204" pitchFamily="34" charset="0"/>
                  <a:cs typeface="Calibri" panose="020F0502020204030204" pitchFamily="34" charset="0"/>
                </a:rPr>
                <a:t>Albany </a:t>
              </a:r>
            </a:p>
            <a:p>
              <a:pPr algn="ctr"/>
              <a:r>
                <a:rPr lang="en-US" dirty="0">
                  <a:latin typeface="Calibri" panose="020F0502020204030204" pitchFamily="34" charset="0"/>
                  <a:cs typeface="Calibri" panose="020F0502020204030204" pitchFamily="34" charset="0"/>
                </a:rPr>
                <a:t>Code</a:t>
              </a:r>
            </a:p>
          </p:txBody>
        </p:sp>
        <p:sp>
          <p:nvSpPr>
            <p:cNvPr id="177" name="AutoShape 101">
              <a:extLst>
                <a:ext uri="{FF2B5EF4-FFF2-40B4-BE49-F238E27FC236}">
                  <a16:creationId xmlns:a16="http://schemas.microsoft.com/office/drawing/2014/main" id="{C85BCE8E-AE41-4E85-9878-9CA04463DBFC}"/>
                </a:ext>
              </a:extLst>
            </p:cNvPr>
            <p:cNvSpPr>
              <a:spLocks noChangeArrowheads="1"/>
            </p:cNvSpPr>
            <p:nvPr/>
          </p:nvSpPr>
          <p:spPr bwMode="auto">
            <a:xfrm>
              <a:off x="7670800" y="1941532"/>
              <a:ext cx="304800" cy="152400"/>
            </a:xfrm>
            <a:prstGeom prst="triangle">
              <a:avLst>
                <a:gd name="adj" fmla="val 50000"/>
              </a:avLst>
            </a:prstGeom>
            <a:solidFill>
              <a:schemeClr val="bg1"/>
            </a:solidFill>
            <a:ln w="9525">
              <a:solidFill>
                <a:schemeClr val="bg1">
                  <a:lumMod val="85000"/>
                </a:schemeClr>
              </a:solidFill>
              <a:miter lim="800000"/>
              <a:headEnd/>
              <a:tailEnd/>
            </a:ln>
          </p:spPr>
          <p:txBody>
            <a:bodyPr wrap="none" anchor="ctr"/>
            <a:lstStyle/>
            <a:p>
              <a:endParaRPr lang="en-US"/>
            </a:p>
          </p:txBody>
        </p:sp>
        <p:cxnSp>
          <p:nvCxnSpPr>
            <p:cNvPr id="178" name="AutoShape 61">
              <a:extLst>
                <a:ext uri="{FF2B5EF4-FFF2-40B4-BE49-F238E27FC236}">
                  <a16:creationId xmlns:a16="http://schemas.microsoft.com/office/drawing/2014/main" id="{A5B9DED0-8683-44C9-AFB6-8FD496EB993E}"/>
                </a:ext>
              </a:extLst>
            </p:cNvPr>
            <p:cNvCxnSpPr>
              <a:cxnSpLocks noChangeShapeType="1"/>
              <a:stCxn id="70" idx="1"/>
            </p:cNvCxnSpPr>
            <p:nvPr/>
          </p:nvCxnSpPr>
          <p:spPr bwMode="auto">
            <a:xfrm rot="10800000" flipV="1">
              <a:off x="3347720" y="3312717"/>
              <a:ext cx="220980" cy="522116"/>
            </a:xfrm>
            <a:prstGeom prst="bentConnector2">
              <a:avLst/>
            </a:prstGeom>
            <a:noFill/>
            <a:ln w="12700">
              <a:solidFill>
                <a:schemeClr val="bg1">
                  <a:lumMod val="85000"/>
                </a:schemeClr>
              </a:solidFill>
              <a:miter lim="800000"/>
              <a:headEnd type="diamond" w="med" len="med"/>
              <a:tailEnd type="diamond" w="med" len="med"/>
            </a:ln>
          </p:spPr>
        </p:cxnSp>
        <p:sp>
          <p:nvSpPr>
            <p:cNvPr id="179" name="Rectangle: Rounded Corners 178">
              <a:extLst>
                <a:ext uri="{FF2B5EF4-FFF2-40B4-BE49-F238E27FC236}">
                  <a16:creationId xmlns:a16="http://schemas.microsoft.com/office/drawing/2014/main" id="{BADB97FE-465A-4DB5-A81B-7542A237F6C5}"/>
                </a:ext>
              </a:extLst>
            </p:cNvPr>
            <p:cNvSpPr/>
            <p:nvPr/>
          </p:nvSpPr>
          <p:spPr>
            <a:xfrm>
              <a:off x="2639499" y="4616758"/>
              <a:ext cx="1841500" cy="646331"/>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r>
                <a:rPr lang="en-US" b="1" dirty="0">
                  <a:solidFill>
                    <a:schemeClr val="tx1"/>
                  </a:solidFill>
                  <a:latin typeface="Calibri" panose="020F0502020204030204" pitchFamily="34" charset="0"/>
                  <a:cs typeface="Calibri" panose="020F0502020204030204" pitchFamily="34" charset="0"/>
                </a:rPr>
                <a:t>PDE terms, BCs, responses</a:t>
              </a:r>
            </a:p>
          </p:txBody>
        </p:sp>
        <p:sp>
          <p:nvSpPr>
            <p:cNvPr id="181" name="AutoShape 4">
              <a:extLst>
                <a:ext uri="{FF2B5EF4-FFF2-40B4-BE49-F238E27FC236}">
                  <a16:creationId xmlns:a16="http://schemas.microsoft.com/office/drawing/2014/main" id="{19707806-4077-4C0C-8F2E-81FCE0AF8208}"/>
                </a:ext>
              </a:extLst>
            </p:cNvPr>
            <p:cNvSpPr>
              <a:spLocks noChangeArrowheads="1"/>
            </p:cNvSpPr>
            <p:nvPr/>
          </p:nvSpPr>
          <p:spPr bwMode="auto">
            <a:xfrm>
              <a:off x="5279738" y="5699878"/>
              <a:ext cx="1752600" cy="381000"/>
            </a:xfrm>
            <a:prstGeom prst="flowChartProcess">
              <a:avLst/>
            </a:prstGeom>
            <a:solidFill>
              <a:srgbClr val="CCFFCC"/>
            </a:solidFill>
            <a:ln w="9525">
              <a:solidFill>
                <a:schemeClr val="tx1"/>
              </a:solidFill>
              <a:miter lim="800000"/>
              <a:headEnd/>
              <a:tailEnd/>
            </a:ln>
          </p:spPr>
          <p:txBody>
            <a:bodyPr wrap="none" anchor="ctr"/>
            <a:lstStyle/>
            <a:p>
              <a:pPr algn="ctr"/>
              <a:r>
                <a:rPr lang="en-US" dirty="0">
                  <a:latin typeface="Calibri" panose="020F0502020204030204" pitchFamily="34" charset="0"/>
                  <a:cs typeface="Calibri" panose="020F0502020204030204" pitchFamily="34" charset="0"/>
                </a:rPr>
                <a:t>Discretization</a:t>
              </a:r>
            </a:p>
          </p:txBody>
        </p:sp>
        <p:sp>
          <p:nvSpPr>
            <p:cNvPr id="182" name="Rectangle: Rounded Corners 181">
              <a:extLst>
                <a:ext uri="{FF2B5EF4-FFF2-40B4-BE49-F238E27FC236}">
                  <a16:creationId xmlns:a16="http://schemas.microsoft.com/office/drawing/2014/main" id="{D27696C2-E110-4FFC-85E0-A70218793991}"/>
                </a:ext>
              </a:extLst>
            </p:cNvPr>
            <p:cNvSpPr/>
            <p:nvPr/>
          </p:nvSpPr>
          <p:spPr>
            <a:xfrm>
              <a:off x="5015281" y="3817366"/>
              <a:ext cx="2141358" cy="461836"/>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83" name="Oval 6">
              <a:extLst>
                <a:ext uri="{FF2B5EF4-FFF2-40B4-BE49-F238E27FC236}">
                  <a16:creationId xmlns:a16="http://schemas.microsoft.com/office/drawing/2014/main" id="{1CA9F678-C89C-44F5-B5F7-A18D9F5DC6DE}"/>
                </a:ext>
              </a:extLst>
            </p:cNvPr>
            <p:cNvSpPr>
              <a:spLocks noChangeArrowheads="1"/>
            </p:cNvSpPr>
            <p:nvPr/>
          </p:nvSpPr>
          <p:spPr bwMode="auto">
            <a:xfrm>
              <a:off x="5366366" y="3776774"/>
              <a:ext cx="1536700" cy="542045"/>
            </a:xfrm>
            <a:prstGeom prst="ellipse">
              <a:avLst/>
            </a:prstGeom>
            <a:noFill/>
            <a:ln w="9525">
              <a:noFill/>
              <a:round/>
              <a:headEnd/>
              <a:tailEnd/>
            </a:ln>
          </p:spPr>
          <p:txBody>
            <a:bodyPr wrap="none" anchor="ctr"/>
            <a:lstStyle/>
            <a:p>
              <a:pPr algn="ctr"/>
              <a:r>
                <a:rPr lang="en-US" b="1" dirty="0">
                  <a:latin typeface="Calibri" panose="020F0502020204030204" pitchFamily="34" charset="0"/>
                  <a:cs typeface="Calibri" panose="020F0502020204030204" pitchFamily="34" charset="0"/>
                </a:rPr>
                <a:t>Problem Abstraction</a:t>
              </a:r>
            </a:p>
          </p:txBody>
        </p:sp>
        <p:cxnSp>
          <p:nvCxnSpPr>
            <p:cNvPr id="185" name="AutoShape 9">
              <a:extLst>
                <a:ext uri="{FF2B5EF4-FFF2-40B4-BE49-F238E27FC236}">
                  <a16:creationId xmlns:a16="http://schemas.microsoft.com/office/drawing/2014/main" id="{A8738F94-9165-4949-868C-E0407515D955}"/>
                </a:ext>
              </a:extLst>
            </p:cNvPr>
            <p:cNvCxnSpPr>
              <a:cxnSpLocks noChangeShapeType="1"/>
            </p:cNvCxnSpPr>
            <p:nvPr/>
          </p:nvCxnSpPr>
          <p:spPr bwMode="auto">
            <a:xfrm rot="10800000">
              <a:off x="4509929" y="4945675"/>
              <a:ext cx="666730" cy="1"/>
            </a:xfrm>
            <a:prstGeom prst="bentConnector3">
              <a:avLst>
                <a:gd name="adj1" fmla="val 50000"/>
              </a:avLst>
            </a:prstGeom>
            <a:noFill/>
            <a:ln w="12700">
              <a:solidFill>
                <a:schemeClr val="tx1"/>
              </a:solidFill>
              <a:miter lim="800000"/>
              <a:headEnd type="diamond" w="med" len="med"/>
              <a:tailEnd type="diamond" w="med" len="med"/>
            </a:ln>
          </p:spPr>
        </p:cxnSp>
        <p:cxnSp>
          <p:nvCxnSpPr>
            <p:cNvPr id="186" name="AutoShape 22">
              <a:extLst>
                <a:ext uri="{FF2B5EF4-FFF2-40B4-BE49-F238E27FC236}">
                  <a16:creationId xmlns:a16="http://schemas.microsoft.com/office/drawing/2014/main" id="{300A0572-6212-4A11-9D61-AE4F0DF33F86}"/>
                </a:ext>
              </a:extLst>
            </p:cNvPr>
            <p:cNvCxnSpPr>
              <a:cxnSpLocks noChangeShapeType="1"/>
              <a:endCxn id="182" idx="2"/>
            </p:cNvCxnSpPr>
            <p:nvPr/>
          </p:nvCxnSpPr>
          <p:spPr bwMode="auto">
            <a:xfrm flipV="1">
              <a:off x="6085960" y="4279202"/>
              <a:ext cx="0" cy="223651"/>
            </a:xfrm>
            <a:prstGeom prst="straightConnector1">
              <a:avLst/>
            </a:prstGeom>
            <a:noFill/>
            <a:ln w="12700">
              <a:solidFill>
                <a:schemeClr val="tx1"/>
              </a:solidFill>
              <a:round/>
              <a:headEnd type="diamond" w="med" len="med"/>
              <a:tailEnd type="diamond" w="med" len="med"/>
            </a:ln>
          </p:spPr>
        </p:cxnSp>
        <p:sp>
          <p:nvSpPr>
            <p:cNvPr id="187" name="Rectangle: Rounded Corners 186">
              <a:extLst>
                <a:ext uri="{FF2B5EF4-FFF2-40B4-BE49-F238E27FC236}">
                  <a16:creationId xmlns:a16="http://schemas.microsoft.com/office/drawing/2014/main" id="{E2583AF5-C061-4FBA-99D9-5CEDB3A671D6}"/>
                </a:ext>
              </a:extLst>
            </p:cNvPr>
            <p:cNvSpPr/>
            <p:nvPr/>
          </p:nvSpPr>
          <p:spPr>
            <a:xfrm>
              <a:off x="5666602" y="2904588"/>
              <a:ext cx="1070679" cy="744032"/>
            </a:xfrm>
            <a:prstGeom prst="roundRect">
              <a:avLst/>
            </a:prstGeom>
            <a:solidFill>
              <a:schemeClr val="bg1"/>
            </a:solidFill>
            <a:ln>
              <a:solidFill>
                <a:schemeClr val="bg1">
                  <a:lumMod val="85000"/>
                </a:schemeClr>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88" name="Oval 6">
              <a:extLst>
                <a:ext uri="{FF2B5EF4-FFF2-40B4-BE49-F238E27FC236}">
                  <a16:creationId xmlns:a16="http://schemas.microsoft.com/office/drawing/2014/main" id="{201D57FE-8193-4F09-8D61-76623DBD99A5}"/>
                </a:ext>
              </a:extLst>
            </p:cNvPr>
            <p:cNvSpPr>
              <a:spLocks noChangeArrowheads="1"/>
            </p:cNvSpPr>
            <p:nvPr/>
          </p:nvSpPr>
          <p:spPr bwMode="auto">
            <a:xfrm>
              <a:off x="5418584" y="2978356"/>
              <a:ext cx="1536700" cy="542045"/>
            </a:xfrm>
            <a:prstGeom prst="ellipse">
              <a:avLst/>
            </a:prstGeom>
            <a:noFill/>
            <a:ln w="9525">
              <a:noFill/>
              <a:round/>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Mesh</a:t>
              </a:r>
            </a:p>
            <a:p>
              <a:pPr algn="ctr"/>
              <a:r>
                <a:rPr lang="en-US" dirty="0">
                  <a:solidFill>
                    <a:schemeClr val="bg1">
                      <a:lumMod val="85000"/>
                    </a:schemeClr>
                  </a:solidFill>
                  <a:latin typeface="Calibri" panose="020F0502020204030204" pitchFamily="34" charset="0"/>
                  <a:cs typeface="Calibri" panose="020F0502020204030204" pitchFamily="34" charset="0"/>
                </a:rPr>
                <a:t> Processing</a:t>
              </a:r>
            </a:p>
          </p:txBody>
        </p:sp>
        <p:cxnSp>
          <p:nvCxnSpPr>
            <p:cNvPr id="189" name="AutoShape 22">
              <a:extLst>
                <a:ext uri="{FF2B5EF4-FFF2-40B4-BE49-F238E27FC236}">
                  <a16:creationId xmlns:a16="http://schemas.microsoft.com/office/drawing/2014/main" id="{75B29C31-21D1-411B-9BBE-806AEF13AC21}"/>
                </a:ext>
              </a:extLst>
            </p:cNvPr>
            <p:cNvCxnSpPr>
              <a:cxnSpLocks noChangeShapeType="1"/>
              <a:stCxn id="187" idx="0"/>
            </p:cNvCxnSpPr>
            <p:nvPr/>
          </p:nvCxnSpPr>
          <p:spPr bwMode="auto">
            <a:xfrm flipV="1">
              <a:off x="6201942" y="2475485"/>
              <a:ext cx="0" cy="429103"/>
            </a:xfrm>
            <a:prstGeom prst="straightConnector1">
              <a:avLst/>
            </a:prstGeom>
            <a:noFill/>
            <a:ln w="12700">
              <a:solidFill>
                <a:schemeClr val="bg1">
                  <a:lumMod val="85000"/>
                </a:schemeClr>
              </a:solidFill>
              <a:round/>
              <a:headEnd type="diamond" w="med" len="med"/>
              <a:tailEnd type="diamond" w="med" len="med"/>
            </a:ln>
          </p:spPr>
        </p:cxnSp>
        <p:cxnSp>
          <p:nvCxnSpPr>
            <p:cNvPr id="190" name="AutoShape 61">
              <a:extLst>
                <a:ext uri="{FF2B5EF4-FFF2-40B4-BE49-F238E27FC236}">
                  <a16:creationId xmlns:a16="http://schemas.microsoft.com/office/drawing/2014/main" id="{C052B1D2-13BB-4693-BF93-4F64D5F6221A}"/>
                </a:ext>
              </a:extLst>
            </p:cNvPr>
            <p:cNvCxnSpPr>
              <a:cxnSpLocks noChangeShapeType="1"/>
            </p:cNvCxnSpPr>
            <p:nvPr/>
          </p:nvCxnSpPr>
          <p:spPr bwMode="auto">
            <a:xfrm rot="10800000" flipV="1">
              <a:off x="6737282" y="3094229"/>
              <a:ext cx="1044009" cy="218488"/>
            </a:xfrm>
            <a:prstGeom prst="bentConnector3">
              <a:avLst>
                <a:gd name="adj1" fmla="val -1173"/>
              </a:avLst>
            </a:prstGeom>
            <a:noFill/>
            <a:ln w="12700">
              <a:solidFill>
                <a:schemeClr val="bg1">
                  <a:lumMod val="85000"/>
                </a:schemeClr>
              </a:solidFill>
              <a:miter lim="800000"/>
              <a:headEnd type="diamond" w="med" len="med"/>
              <a:tailEnd type="diamond" w="med" len="med"/>
            </a:ln>
          </p:spPr>
        </p:cxnSp>
        <p:sp>
          <p:nvSpPr>
            <p:cNvPr id="191" name="Rectangle 190">
              <a:extLst>
                <a:ext uri="{FF2B5EF4-FFF2-40B4-BE49-F238E27FC236}">
                  <a16:creationId xmlns:a16="http://schemas.microsoft.com/office/drawing/2014/main" id="{5437AB0D-B6D2-4C6B-A51D-E17B8CAEB462}"/>
                </a:ext>
              </a:extLst>
            </p:cNvPr>
            <p:cNvSpPr/>
            <p:nvPr/>
          </p:nvSpPr>
          <p:spPr>
            <a:xfrm>
              <a:off x="7425273" y="4203683"/>
              <a:ext cx="1477890" cy="2028450"/>
            </a:xfrm>
            <a:prstGeom prst="rect">
              <a:avLst/>
            </a:prstGeom>
            <a:noFill/>
            <a:ln>
              <a:solidFill>
                <a:schemeClr val="tx1"/>
              </a:solidFill>
              <a:prstDash val="dash"/>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92" name="TextBox 191">
              <a:extLst>
                <a:ext uri="{FF2B5EF4-FFF2-40B4-BE49-F238E27FC236}">
                  <a16:creationId xmlns:a16="http://schemas.microsoft.com/office/drawing/2014/main" id="{47A92E5D-6AA2-4F83-979A-29ADFCD01DA8}"/>
                </a:ext>
              </a:extLst>
            </p:cNvPr>
            <p:cNvSpPr txBox="1"/>
            <p:nvPr/>
          </p:nvSpPr>
          <p:spPr>
            <a:xfrm>
              <a:off x="7665377" y="4205511"/>
              <a:ext cx="1828800" cy="369332"/>
            </a:xfrm>
            <a:prstGeom prst="rect">
              <a:avLst/>
            </a:prstGeom>
            <a:noFill/>
          </p:spPr>
          <p:txBody>
            <a:bodyPr wrap="square" rtlCol="0">
              <a:spAutoFit/>
            </a:bodyPr>
            <a:lstStyle/>
            <a:p>
              <a:r>
                <a:rPr lang="en-US" dirty="0">
                  <a:latin typeface="Calibri" panose="020F0502020204030204" pitchFamily="34" charset="0"/>
                  <a:cs typeface="Calibri" panose="020F0502020204030204" pitchFamily="34" charset="0"/>
                </a:rPr>
                <a:t>Legend:</a:t>
              </a:r>
            </a:p>
          </p:txBody>
        </p:sp>
      </p:grpSp>
      <mc:AlternateContent xmlns:mc="http://schemas.openxmlformats.org/markup-compatibility/2006" xmlns:a14="http://schemas.microsoft.com/office/drawing/2010/main">
        <mc:Choice Requires="a14">
          <p:sp>
            <p:nvSpPr>
              <p:cNvPr id="2" name="TextBox 1">
                <a:extLst>
                  <a:ext uri="{FF2B5EF4-FFF2-40B4-BE49-F238E27FC236}">
                    <a16:creationId xmlns:a16="http://schemas.microsoft.com/office/drawing/2014/main" id="{32262DCA-E249-48A2-ACED-7FE97BF033DE}"/>
                  </a:ext>
                </a:extLst>
              </p:cNvPr>
              <p:cNvSpPr txBox="1"/>
              <p:nvPr/>
            </p:nvSpPr>
            <p:spPr>
              <a:xfrm>
                <a:off x="135005" y="5514432"/>
                <a:ext cx="5142605" cy="1477328"/>
              </a:xfrm>
              <a:prstGeom prst="rect">
                <a:avLst/>
              </a:prstGeom>
              <a:noFill/>
            </p:spPr>
            <p:txBody>
              <a:bodyPr wrap="square" rtlCol="0">
                <a:spAutoFit/>
              </a:bodyPr>
              <a:lstStyle/>
              <a:p>
                <a:pPr algn="ctr"/>
                <a:r>
                  <a:rPr lang="en-US" b="1" i="1" u="sng" dirty="0">
                    <a:latin typeface="Calibri" panose="020F0502020204030204" pitchFamily="34" charset="0"/>
                    <a:cs typeface="Calibri" panose="020F0502020204030204" pitchFamily="34" charset="0"/>
                  </a:rPr>
                  <a:t>Purpose of problem abstraction &amp; FEA</a:t>
                </a:r>
                <a:r>
                  <a:rPr lang="en-US" i="1" dirty="0">
                    <a:latin typeface="Calibri" panose="020F0502020204030204" pitchFamily="34" charset="0"/>
                    <a:cs typeface="Calibri" panose="020F0502020204030204" pitchFamily="34" charset="0"/>
                  </a:rPr>
                  <a:t>: given a mesh, evaluate discrete FE residual and Jacobian</a:t>
                </a:r>
              </a:p>
              <a:p>
                <a:pPr algn="ctr"/>
                <a14:m>
                  <m:oMath xmlns:m="http://schemas.openxmlformats.org/officeDocument/2006/math">
                    <m:r>
                      <a:rPr lang="en-US" i="1" smtClean="0">
                        <a:latin typeface="Cambria Math" panose="02040503050406030204" pitchFamily="18" charset="0"/>
                        <a:ea typeface="Cambria Math" panose="02040503050406030204" pitchFamily="18" charset="0"/>
                      </a:rPr>
                      <m:t>→</m:t>
                    </m:r>
                    <m:r>
                      <a:rPr lang="en-US" b="0" i="1" smtClean="0">
                        <a:latin typeface="Cambria Math" panose="02040503050406030204" pitchFamily="18" charset="0"/>
                        <a:ea typeface="Cambria Math" panose="02040503050406030204" pitchFamily="18" charset="0"/>
                      </a:rPr>
                      <m:t> </m:t>
                    </m:r>
                  </m:oMath>
                </a14:m>
                <a:r>
                  <a:rPr lang="en-US" dirty="0">
                    <a:latin typeface="Calibri" panose="020F0502020204030204" pitchFamily="34" charset="0"/>
                    <a:cs typeface="Calibri" panose="020F0502020204030204" pitchFamily="34" charset="0"/>
                  </a:rPr>
                  <a:t>involves </a:t>
                </a:r>
                <a:r>
                  <a:rPr lang="en-US" b="1" dirty="0">
                    <a:latin typeface="Calibri" panose="020F0502020204030204" pitchFamily="34" charset="0"/>
                    <a:cs typeface="Calibri" panose="020F0502020204030204" pitchFamily="34" charset="0"/>
                  </a:rPr>
                  <a:t>three key ingredients</a:t>
                </a:r>
                <a:r>
                  <a:rPr lang="en-US" dirty="0">
                    <a:latin typeface="Calibri" panose="020F0502020204030204" pitchFamily="34" charset="0"/>
                    <a:cs typeface="Calibri" panose="020F0502020204030204" pitchFamily="34" charset="0"/>
                  </a:rPr>
                  <a:t>…</a:t>
                </a:r>
              </a:p>
              <a:p>
                <a:pPr algn="ctr"/>
                <a:endParaRPr lang="en-US" i="1" dirty="0">
                  <a:latin typeface="Calibri" panose="020F0502020204030204" pitchFamily="34" charset="0"/>
                  <a:cs typeface="Calibri" panose="020F0502020204030204" pitchFamily="34" charset="0"/>
                </a:endParaRPr>
              </a:p>
              <a:p>
                <a:endParaRPr lang="en-US" i="1" dirty="0">
                  <a:latin typeface="Calibri" panose="020F0502020204030204" pitchFamily="34" charset="0"/>
                  <a:cs typeface="Calibri" panose="020F0502020204030204" pitchFamily="34" charset="0"/>
                </a:endParaRPr>
              </a:p>
            </p:txBody>
          </p:sp>
        </mc:Choice>
        <mc:Fallback xmlns="">
          <p:sp>
            <p:nvSpPr>
              <p:cNvPr id="2" name="TextBox 1">
                <a:extLst>
                  <a:ext uri="{FF2B5EF4-FFF2-40B4-BE49-F238E27FC236}">
                    <a16:creationId xmlns:a16="http://schemas.microsoft.com/office/drawing/2014/main" id="{32262DCA-E249-48A2-ACED-7FE97BF033DE}"/>
                  </a:ext>
                </a:extLst>
              </p:cNvPr>
              <p:cNvSpPr txBox="1">
                <a:spLocks noRot="1" noChangeAspect="1" noMove="1" noResize="1" noEditPoints="1" noAdjustHandles="1" noChangeArrowheads="1" noChangeShapeType="1" noTextEdit="1"/>
              </p:cNvSpPr>
              <p:nvPr/>
            </p:nvSpPr>
            <p:spPr>
              <a:xfrm>
                <a:off x="135005" y="5514432"/>
                <a:ext cx="5142605" cy="1477328"/>
              </a:xfrm>
              <a:prstGeom prst="rect">
                <a:avLst/>
              </a:prstGeom>
              <a:blipFill>
                <a:blip r:embed="rId2"/>
                <a:stretch>
                  <a:fillRect t="-2479"/>
                </a:stretch>
              </a:blipFill>
            </p:spPr>
            <p:txBody>
              <a:bodyPr/>
              <a:lstStyle/>
              <a:p>
                <a:r>
                  <a:rPr lang="en-US">
                    <a:noFill/>
                  </a:rPr>
                  <a:t> </a:t>
                </a:r>
              </a:p>
            </p:txBody>
          </p:sp>
        </mc:Fallback>
      </mc:AlternateContent>
      <p:sp>
        <p:nvSpPr>
          <p:cNvPr id="76" name="TextBox 75">
            <a:extLst>
              <a:ext uri="{FF2B5EF4-FFF2-40B4-BE49-F238E27FC236}">
                <a16:creationId xmlns:a16="http://schemas.microsoft.com/office/drawing/2014/main" id="{DDBC6BC5-569F-4127-B534-00A310D39A42}"/>
              </a:ext>
            </a:extLst>
          </p:cNvPr>
          <p:cNvSpPr txBox="1"/>
          <p:nvPr/>
        </p:nvSpPr>
        <p:spPr>
          <a:xfrm>
            <a:off x="849903" y="753129"/>
            <a:ext cx="7366000" cy="400110"/>
          </a:xfrm>
          <a:prstGeom prst="rect">
            <a:avLst/>
          </a:prstGeom>
          <a:solidFill>
            <a:schemeClr val="accent4">
              <a:lumMod val="20000"/>
              <a:lumOff val="80000"/>
            </a:schemeClr>
          </a:solidFill>
        </p:spPr>
        <p:txBody>
          <a:bodyPr wrap="square" rtlCol="0">
            <a:spAutoFit/>
          </a:bodyPr>
          <a:lstStyle/>
          <a:p>
            <a:pPr algn="ctr"/>
            <a:r>
              <a:rPr lang="en-US" sz="2000" b="1" dirty="0">
                <a:latin typeface="Calibri" panose="020F0502020204030204" pitchFamily="34" charset="0"/>
                <a:cs typeface="Calibri" panose="020F0502020204030204" pitchFamily="34" charset="0"/>
              </a:rPr>
              <a:t>Albany </a:t>
            </a:r>
            <a:r>
              <a:rPr lang="en-US" sz="2000" dirty="0">
                <a:latin typeface="Calibri" panose="020F0502020204030204" pitchFamily="34" charset="0"/>
                <a:cs typeface="Calibri" panose="020F0502020204030204" pitchFamily="34" charset="0"/>
              </a:rPr>
              <a:t>= Component Libraries + Abstract Interfaces + “Glue Code”</a:t>
            </a:r>
          </a:p>
        </p:txBody>
      </p:sp>
      <p:sp>
        <p:nvSpPr>
          <p:cNvPr id="77" name="TextBox 76">
            <a:extLst>
              <a:ext uri="{FF2B5EF4-FFF2-40B4-BE49-F238E27FC236}">
                <a16:creationId xmlns:a16="http://schemas.microsoft.com/office/drawing/2014/main" id="{8F5BF590-1D27-49E5-AD3B-5C0541CD1836}"/>
              </a:ext>
            </a:extLst>
          </p:cNvPr>
          <p:cNvSpPr txBox="1"/>
          <p:nvPr/>
        </p:nvSpPr>
        <p:spPr>
          <a:xfrm>
            <a:off x="4352847" y="4368385"/>
            <a:ext cx="639222" cy="400110"/>
          </a:xfrm>
          <a:prstGeom prst="rect">
            <a:avLst/>
          </a:prstGeom>
          <a:noFill/>
        </p:spPr>
        <p:txBody>
          <a:bodyPr wrap="square" rtlCol="0">
            <a:spAutoFit/>
          </a:bodyPr>
          <a:lstStyle/>
          <a:p>
            <a:pPr algn="ctr"/>
            <a:r>
              <a:rPr lang="en-US" sz="2000" b="1" dirty="0">
                <a:latin typeface="Calibri" panose="020F0502020204030204" pitchFamily="34" charset="0"/>
                <a:cs typeface="Calibri" panose="020F0502020204030204" pitchFamily="34" charset="0"/>
              </a:rPr>
              <a:t>2.</a:t>
            </a:r>
          </a:p>
        </p:txBody>
      </p:sp>
    </p:spTree>
    <p:extLst>
      <p:ext uri="{BB962C8B-B14F-4D97-AF65-F5344CB8AC3E}">
        <p14:creationId xmlns:p14="http://schemas.microsoft.com/office/powerpoint/2010/main" val="4113562620"/>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 name="TextShape 1"/>
          <p:cNvSpPr txBox="1"/>
          <p:nvPr/>
        </p:nvSpPr>
        <p:spPr>
          <a:xfrm>
            <a:off x="190500" y="-122241"/>
            <a:ext cx="7643004" cy="1146027"/>
          </a:xfrm>
          <a:prstGeom prst="rect">
            <a:avLst/>
          </a:prstGeom>
          <a:noFill/>
          <a:ln>
            <a:noFill/>
          </a:ln>
        </p:spPr>
        <p:txBody>
          <a:bodyPr lIns="0" tIns="0" rIns="0" bIns="0" anchor="ctr"/>
          <a:lstStyle/>
          <a:p>
            <a:r>
              <a:rPr lang="en-US" sz="3200" dirty="0">
                <a:latin typeface="Calibri"/>
              </a:rPr>
              <a:t>1. Templated-based automatic differentiation</a:t>
            </a:r>
            <a:endParaRPr sz="3200" dirty="0"/>
          </a:p>
        </p:txBody>
      </p:sp>
      <p:sp>
        <p:nvSpPr>
          <p:cNvPr id="5" name="TextBox 4">
            <a:extLst>
              <a:ext uri="{FF2B5EF4-FFF2-40B4-BE49-F238E27FC236}">
                <a16:creationId xmlns:a16="http://schemas.microsoft.com/office/drawing/2014/main" id="{86C56548-6E76-40DC-B8F7-D893984E606D}"/>
              </a:ext>
            </a:extLst>
          </p:cNvPr>
          <p:cNvSpPr txBox="1"/>
          <p:nvPr/>
        </p:nvSpPr>
        <p:spPr>
          <a:xfrm>
            <a:off x="28830" y="1964014"/>
            <a:ext cx="5432510" cy="3570208"/>
          </a:xfrm>
          <a:prstGeom prst="rect">
            <a:avLst/>
          </a:prstGeom>
          <a:noFill/>
        </p:spPr>
        <p:txBody>
          <a:bodyPr wrap="square" rtlCol="0">
            <a:spAutoFit/>
          </a:bodyPr>
          <a:lstStyle/>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Template equation implementation on scalar type.</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Libraries (</a:t>
            </a:r>
            <a:r>
              <a:rPr lang="en-US" dirty="0" err="1">
                <a:latin typeface="Calibri" panose="020F0502020204030204" pitchFamily="34" charset="0"/>
                <a:cs typeface="Calibri" panose="020F0502020204030204" pitchFamily="34" charset="0"/>
              </a:rPr>
              <a:t>Sacado</a:t>
            </a:r>
            <a:r>
              <a:rPr lang="en-US" dirty="0">
                <a:latin typeface="Calibri" panose="020F0502020204030204" pitchFamily="34" charset="0"/>
                <a:cs typeface="Calibri" panose="020F0502020204030204" pitchFamily="34" charset="0"/>
              </a:rPr>
              <a:t>) provides new scalar types that </a:t>
            </a:r>
            <a:r>
              <a:rPr lang="en-US" b="1" i="1" dirty="0">
                <a:latin typeface="Calibri" panose="020F0502020204030204" pitchFamily="34" charset="0"/>
                <a:cs typeface="Calibri" panose="020F0502020204030204" pitchFamily="34" charset="0"/>
              </a:rPr>
              <a:t>overload the math operators </a:t>
            </a:r>
            <a:r>
              <a:rPr lang="en-US" dirty="0">
                <a:latin typeface="Calibri" panose="020F0502020204030204" pitchFamily="34" charset="0"/>
                <a:cs typeface="Calibri" panose="020F0502020204030204" pitchFamily="34" charset="0"/>
              </a:rPr>
              <a:t>to propagate embedded quantities via chain rule.</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742950" lvl="1" indent="-285750">
              <a:buFont typeface="Wingdings" panose="05000000000000000000" pitchFamily="2" charset="2"/>
              <a:buChar char="Ø"/>
            </a:pPr>
            <a:r>
              <a:rPr lang="en-US" i="1" u="sng" dirty="0">
                <a:latin typeface="Calibri" panose="020F0502020204030204" pitchFamily="34" charset="0"/>
                <a:cs typeface="Calibri" panose="020F0502020204030204" pitchFamily="34" charset="0"/>
              </a:rPr>
              <a:t>Derivatives</a:t>
            </a:r>
            <a:r>
              <a:rPr lang="en-US" i="1" dirty="0">
                <a:latin typeface="Calibri" panose="020F0502020204030204" pitchFamily="34" charset="0"/>
                <a:cs typeface="Calibri" panose="020F0502020204030204" pitchFamily="34" charset="0"/>
              </a:rPr>
              <a:t>:</a:t>
            </a:r>
            <a:r>
              <a:rPr lang="en-US" dirty="0">
                <a:latin typeface="Calibri" panose="020F0502020204030204" pitchFamily="34" charset="0"/>
                <a:cs typeface="Calibri" panose="020F0502020204030204" pitchFamily="34" charset="0"/>
              </a:rPr>
              <a:t> </a:t>
            </a:r>
            <a:r>
              <a:rPr lang="en-US" dirty="0" err="1">
                <a:latin typeface="Calibri" panose="020F0502020204030204" pitchFamily="34" charset="0"/>
                <a:cs typeface="Calibri" panose="020F0502020204030204" pitchFamily="34" charset="0"/>
              </a:rPr>
              <a:t>DFad</a:t>
            </a:r>
            <a:r>
              <a:rPr lang="en-US" dirty="0">
                <a:latin typeface="Calibri" panose="020F0502020204030204" pitchFamily="34" charset="0"/>
                <a:cs typeface="Calibri" panose="020F0502020204030204" pitchFamily="34" charset="0"/>
              </a:rPr>
              <a:t>&lt;double&gt;</a:t>
            </a:r>
          </a:p>
          <a:p>
            <a:pPr marL="742950" lvl="1" indent="-285750">
              <a:buFont typeface="Wingdings" panose="05000000000000000000" pitchFamily="2" charset="2"/>
              <a:buChar char="Ø"/>
            </a:pPr>
            <a:endParaRPr lang="en-US" sz="200" dirty="0">
              <a:latin typeface="Calibri" panose="020F0502020204030204" pitchFamily="34" charset="0"/>
              <a:cs typeface="Calibri" panose="020F0502020204030204" pitchFamily="34" charset="0"/>
            </a:endParaRPr>
          </a:p>
          <a:p>
            <a:pPr marL="742950" lvl="1" indent="-285750">
              <a:buFont typeface="Wingdings" panose="05000000000000000000" pitchFamily="2" charset="2"/>
              <a:buChar char="Ø"/>
            </a:pPr>
            <a:r>
              <a:rPr lang="en-US" i="1" u="sng" dirty="0">
                <a:latin typeface="Calibri" panose="020F0502020204030204" pitchFamily="34" charset="0"/>
                <a:cs typeface="Calibri" panose="020F0502020204030204" pitchFamily="34" charset="0"/>
              </a:rPr>
              <a:t>Hessians</a:t>
            </a:r>
            <a:r>
              <a:rPr lang="en-US" dirty="0">
                <a:latin typeface="Calibri" panose="020F0502020204030204" pitchFamily="34" charset="0"/>
                <a:cs typeface="Calibri" panose="020F0502020204030204" pitchFamily="34" charset="0"/>
              </a:rPr>
              <a:t>: </a:t>
            </a:r>
            <a:r>
              <a:rPr lang="en-US" dirty="0" err="1">
                <a:latin typeface="Calibri" panose="020F0502020204030204" pitchFamily="34" charset="0"/>
                <a:cs typeface="Calibri" panose="020F0502020204030204" pitchFamily="34" charset="0"/>
              </a:rPr>
              <a:t>DFad</a:t>
            </a:r>
            <a:r>
              <a:rPr lang="en-US" dirty="0">
                <a:latin typeface="Calibri" panose="020F0502020204030204" pitchFamily="34" charset="0"/>
                <a:cs typeface="Calibri" panose="020F0502020204030204" pitchFamily="34" charset="0"/>
              </a:rPr>
              <a:t>&lt;</a:t>
            </a:r>
            <a:r>
              <a:rPr lang="en-US" dirty="0" err="1">
                <a:latin typeface="Calibri" panose="020F0502020204030204" pitchFamily="34" charset="0"/>
                <a:cs typeface="Calibri" panose="020F0502020204030204" pitchFamily="34" charset="0"/>
              </a:rPr>
              <a:t>SFad</a:t>
            </a:r>
            <a:r>
              <a:rPr lang="en-US" dirty="0">
                <a:latin typeface="Calibri" panose="020F0502020204030204" pitchFamily="34" charset="0"/>
                <a:cs typeface="Calibri" panose="020F0502020204030204" pitchFamily="34" charset="0"/>
              </a:rPr>
              <a:t>&lt;</a:t>
            </a:r>
            <a:r>
              <a:rPr lang="en-US" dirty="0" err="1">
                <a:latin typeface="Calibri" panose="020F0502020204030204" pitchFamily="34" charset="0"/>
                <a:cs typeface="Calibri" panose="020F0502020204030204" pitchFamily="34" charset="0"/>
              </a:rPr>
              <a:t>double,N</a:t>
            </a:r>
            <a:r>
              <a:rPr lang="en-US" dirty="0">
                <a:latin typeface="Calibri" panose="020F0502020204030204" pitchFamily="34" charset="0"/>
                <a:cs typeface="Calibri" panose="020F0502020204030204" pitchFamily="34" charset="0"/>
              </a:rPr>
              <a:t>&gt;&gt;</a:t>
            </a:r>
          </a:p>
          <a:p>
            <a:pPr marL="742950" lvl="1" indent="-285750">
              <a:buFont typeface="Wingdings" panose="05000000000000000000" pitchFamily="2" charset="2"/>
              <a:buChar char="Ø"/>
            </a:pPr>
            <a:endParaRPr lang="en-US" sz="200" dirty="0">
              <a:latin typeface="Calibri" panose="020F0502020204030204" pitchFamily="34" charset="0"/>
              <a:cs typeface="Calibri" panose="020F0502020204030204" pitchFamily="34" charset="0"/>
            </a:endParaRPr>
          </a:p>
          <a:p>
            <a:pPr marL="742950" lvl="1" indent="-285750">
              <a:buFont typeface="Wingdings" panose="05000000000000000000" pitchFamily="2" charset="2"/>
              <a:buChar char="Ø"/>
            </a:pPr>
            <a:r>
              <a:rPr lang="en-US" i="1" u="sng" dirty="0">
                <a:latin typeface="Calibri" panose="020F0502020204030204" pitchFamily="34" charset="0"/>
                <a:cs typeface="Calibri" panose="020F0502020204030204" pitchFamily="34" charset="0"/>
              </a:rPr>
              <a:t>Stochastic </a:t>
            </a:r>
            <a:r>
              <a:rPr lang="en-US" i="1" u="sng" dirty="0" err="1">
                <a:latin typeface="Calibri" panose="020F0502020204030204" pitchFamily="34" charset="0"/>
                <a:cs typeface="Calibri" panose="020F0502020204030204" pitchFamily="34" charset="0"/>
              </a:rPr>
              <a:t>Galerkin</a:t>
            </a:r>
            <a:r>
              <a:rPr lang="en-US" i="1" u="sng" dirty="0">
                <a:latin typeface="Calibri" panose="020F0502020204030204" pitchFamily="34" charset="0"/>
                <a:cs typeface="Calibri" panose="020F0502020204030204" pitchFamily="34" charset="0"/>
              </a:rPr>
              <a:t> </a:t>
            </a:r>
            <a:r>
              <a:rPr lang="en-US" i="1" u="sng" dirty="0" err="1">
                <a:latin typeface="Calibri" panose="020F0502020204030204" pitchFamily="34" charset="0"/>
                <a:cs typeface="Calibri" panose="020F0502020204030204" pitchFamily="34" charset="0"/>
              </a:rPr>
              <a:t>resid</a:t>
            </a:r>
            <a:r>
              <a:rPr lang="en-US" dirty="0">
                <a:latin typeface="Calibri" panose="020F0502020204030204" pitchFamily="34" charset="0"/>
                <a:cs typeface="Calibri" panose="020F0502020204030204" pitchFamily="34" charset="0"/>
              </a:rPr>
              <a:t>: PCE&lt;double&gt;</a:t>
            </a:r>
          </a:p>
          <a:p>
            <a:pPr marL="742950" lvl="1" indent="-285750">
              <a:buFont typeface="Wingdings" panose="05000000000000000000" pitchFamily="2" charset="2"/>
              <a:buChar char="Ø"/>
            </a:pPr>
            <a:endParaRPr lang="en-US" sz="200" dirty="0">
              <a:latin typeface="Calibri" panose="020F0502020204030204" pitchFamily="34" charset="0"/>
              <a:cs typeface="Calibri" panose="020F0502020204030204" pitchFamily="34" charset="0"/>
            </a:endParaRPr>
          </a:p>
          <a:p>
            <a:pPr marL="742950" lvl="1" indent="-285750">
              <a:buFont typeface="Wingdings" panose="05000000000000000000" pitchFamily="2" charset="2"/>
              <a:buChar char="Ø"/>
            </a:pPr>
            <a:r>
              <a:rPr lang="en-US" i="1" u="sng" dirty="0">
                <a:latin typeface="Calibri" panose="020F0502020204030204" pitchFamily="34" charset="0"/>
                <a:cs typeface="Calibri" panose="020F0502020204030204" pitchFamily="34" charset="0"/>
              </a:rPr>
              <a:t>Stochastic </a:t>
            </a:r>
            <a:r>
              <a:rPr lang="en-US" i="1" u="sng" dirty="0" err="1">
                <a:latin typeface="Calibri" panose="020F0502020204030204" pitchFamily="34" charset="0"/>
                <a:cs typeface="Calibri" panose="020F0502020204030204" pitchFamily="34" charset="0"/>
              </a:rPr>
              <a:t>Galerkin</a:t>
            </a:r>
            <a:r>
              <a:rPr lang="en-US" i="1" u="sng" dirty="0">
                <a:latin typeface="Calibri" panose="020F0502020204030204" pitchFamily="34" charset="0"/>
                <a:cs typeface="Calibri" panose="020F0502020204030204" pitchFamily="34" charset="0"/>
              </a:rPr>
              <a:t> </a:t>
            </a:r>
            <a:r>
              <a:rPr lang="en-US" i="1" u="sng" dirty="0" err="1">
                <a:latin typeface="Calibri" panose="020F0502020204030204" pitchFamily="34" charset="0"/>
                <a:cs typeface="Calibri" panose="020F0502020204030204" pitchFamily="34" charset="0"/>
              </a:rPr>
              <a:t>Jac</a:t>
            </a:r>
            <a:r>
              <a:rPr lang="en-US" dirty="0">
                <a:latin typeface="Calibri" panose="020F0502020204030204" pitchFamily="34" charset="0"/>
                <a:cs typeface="Calibri" panose="020F0502020204030204" pitchFamily="34" charset="0"/>
              </a:rPr>
              <a:t>: </a:t>
            </a:r>
            <a:r>
              <a:rPr lang="en-US" dirty="0" err="1">
                <a:latin typeface="Calibri" panose="020F0502020204030204" pitchFamily="34" charset="0"/>
                <a:cs typeface="Calibri" panose="020F0502020204030204" pitchFamily="34" charset="0"/>
              </a:rPr>
              <a:t>DFad</a:t>
            </a:r>
            <a:r>
              <a:rPr lang="en-US" dirty="0">
                <a:latin typeface="Calibri" panose="020F0502020204030204" pitchFamily="34" charset="0"/>
                <a:cs typeface="Calibri" panose="020F0502020204030204" pitchFamily="34" charset="0"/>
              </a:rPr>
              <a:t>&lt;PCE&lt;double&gt;</a:t>
            </a:r>
          </a:p>
          <a:p>
            <a:pPr marL="742950" lvl="1" indent="-285750">
              <a:buFont typeface="Wingdings" panose="05000000000000000000" pitchFamily="2" charset="2"/>
              <a:buChar char="Ø"/>
            </a:pPr>
            <a:endParaRPr lang="en-US" sz="200" dirty="0">
              <a:latin typeface="Calibri" panose="020F0502020204030204" pitchFamily="34" charset="0"/>
              <a:cs typeface="Calibri" panose="020F0502020204030204" pitchFamily="34" charset="0"/>
            </a:endParaRPr>
          </a:p>
          <a:p>
            <a:pPr marL="742950" lvl="1" indent="-285750">
              <a:buFont typeface="Wingdings" panose="05000000000000000000" pitchFamily="2" charset="2"/>
              <a:buChar char="Ø"/>
            </a:pPr>
            <a:r>
              <a:rPr lang="en-US" i="1" u="sng" dirty="0">
                <a:latin typeface="Calibri" panose="020F0502020204030204" pitchFamily="34" charset="0"/>
                <a:cs typeface="Calibri" panose="020F0502020204030204" pitchFamily="34" charset="0"/>
              </a:rPr>
              <a:t>Sensitivities</a:t>
            </a:r>
            <a:r>
              <a:rPr lang="en-US" dirty="0">
                <a:latin typeface="Calibri" panose="020F0502020204030204" pitchFamily="34" charset="0"/>
                <a:cs typeface="Calibri" panose="020F0502020204030204" pitchFamily="34" charset="0"/>
              </a:rPr>
              <a:t>: </a:t>
            </a:r>
            <a:r>
              <a:rPr lang="en-US" dirty="0" err="1">
                <a:latin typeface="Calibri" panose="020F0502020204030204" pitchFamily="34" charset="0"/>
                <a:cs typeface="Calibri" panose="020F0502020204030204" pitchFamily="34" charset="0"/>
              </a:rPr>
              <a:t>DFad</a:t>
            </a:r>
            <a:r>
              <a:rPr lang="en-US" dirty="0">
                <a:latin typeface="Calibri" panose="020F0502020204030204" pitchFamily="34" charset="0"/>
                <a:cs typeface="Calibri" panose="020F0502020204030204" pitchFamily="34" charset="0"/>
              </a:rPr>
              <a:t>&lt;double&gt;</a:t>
            </a:r>
          </a:p>
          <a:p>
            <a:pPr marL="742950" lvl="1"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742950" lvl="1"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dirty="0">
              <a:latin typeface="Calibri" panose="020F0502020204030204" pitchFamily="34" charset="0"/>
              <a:cs typeface="Calibri" panose="020F0502020204030204" pitchFamily="34" charset="0"/>
            </a:endParaRPr>
          </a:p>
        </p:txBody>
      </p:sp>
      <p:sp>
        <p:nvSpPr>
          <p:cNvPr id="6" name="TextBox 5">
            <a:extLst>
              <a:ext uri="{FF2B5EF4-FFF2-40B4-BE49-F238E27FC236}">
                <a16:creationId xmlns:a16="http://schemas.microsoft.com/office/drawing/2014/main" id="{7C291339-7DCC-452E-9318-2FADA6AF47F3}"/>
              </a:ext>
            </a:extLst>
          </p:cNvPr>
          <p:cNvSpPr txBox="1"/>
          <p:nvPr/>
        </p:nvSpPr>
        <p:spPr>
          <a:xfrm>
            <a:off x="266699" y="789923"/>
            <a:ext cx="4492097" cy="1015663"/>
          </a:xfrm>
          <a:prstGeom prst="rect">
            <a:avLst/>
          </a:prstGeom>
          <a:solidFill>
            <a:schemeClr val="bg2"/>
          </a:solidFill>
        </p:spPr>
        <p:txBody>
          <a:bodyPr wrap="square" rtlCol="0">
            <a:spAutoFit/>
          </a:bodyPr>
          <a:lstStyle/>
          <a:p>
            <a:pPr algn="ctr"/>
            <a:r>
              <a:rPr lang="en-US" sz="2000" b="1" dirty="0">
                <a:latin typeface="Calibri" panose="020F0502020204030204" pitchFamily="34" charset="0"/>
                <a:cs typeface="Calibri" panose="020F0502020204030204" pitchFamily="34" charset="0"/>
              </a:rPr>
              <a:t>Automatic differentiation (AD)</a:t>
            </a:r>
            <a:r>
              <a:rPr lang="en-US" sz="2000" dirty="0">
                <a:latin typeface="Calibri" panose="020F0502020204030204" pitchFamily="34" charset="0"/>
                <a:cs typeface="Calibri" panose="020F0502020204030204" pitchFamily="34" charset="0"/>
              </a:rPr>
              <a:t> provides exact derivatives without time/effort of deriving and hand-coding them.</a:t>
            </a:r>
          </a:p>
        </p:txBody>
      </p:sp>
      <p:sp>
        <p:nvSpPr>
          <p:cNvPr id="8" name="Rectangle 7">
            <a:extLst>
              <a:ext uri="{FF2B5EF4-FFF2-40B4-BE49-F238E27FC236}">
                <a16:creationId xmlns:a16="http://schemas.microsoft.com/office/drawing/2014/main" id="{F06AF67F-98E4-4FBA-B0A5-DE649C918912}"/>
              </a:ext>
            </a:extLst>
          </p:cNvPr>
          <p:cNvSpPr/>
          <p:nvPr/>
        </p:nvSpPr>
        <p:spPr>
          <a:xfrm>
            <a:off x="7543800" y="1983249"/>
            <a:ext cx="685800" cy="28956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Rectangle 8">
            <a:extLst>
              <a:ext uri="{FF2B5EF4-FFF2-40B4-BE49-F238E27FC236}">
                <a16:creationId xmlns:a16="http://schemas.microsoft.com/office/drawing/2014/main" id="{64DB2DB2-384F-4E24-8196-692159E5A08B}"/>
              </a:ext>
            </a:extLst>
          </p:cNvPr>
          <p:cNvSpPr/>
          <p:nvPr/>
        </p:nvSpPr>
        <p:spPr>
          <a:xfrm>
            <a:off x="389275" y="4958928"/>
            <a:ext cx="4182725" cy="400110"/>
          </a:xfrm>
          <a:prstGeom prst="rect">
            <a:avLst/>
          </a:prstGeom>
          <a:solidFill>
            <a:srgbClr val="99FFCC"/>
          </a:solidFill>
        </p:spPr>
        <p:txBody>
          <a:bodyPr wrap="square">
            <a:spAutoFit/>
          </a:bodyPr>
          <a:lstStyle/>
          <a:p>
            <a:pPr algn="ctr"/>
            <a:r>
              <a:rPr lang="en-US" sz="2000" b="1" i="1" dirty="0">
                <a:latin typeface="Calibri" panose="020F0502020204030204" pitchFamily="34" charset="0"/>
                <a:cs typeface="Calibri" panose="020F0502020204030204" pitchFamily="34" charset="0"/>
              </a:rPr>
              <a:t>No finite difference truncation error!</a:t>
            </a:r>
          </a:p>
        </p:txBody>
      </p:sp>
      <p:pic>
        <p:nvPicPr>
          <p:cNvPr id="13" name="Picture 12">
            <a:extLst>
              <a:ext uri="{FF2B5EF4-FFF2-40B4-BE49-F238E27FC236}">
                <a16:creationId xmlns:a16="http://schemas.microsoft.com/office/drawing/2014/main" id="{4045B7D4-0E9F-4A69-B2CB-1B38BA1B9B91}"/>
              </a:ext>
            </a:extLst>
          </p:cNvPr>
          <p:cNvPicPr>
            <a:picLocks noChangeAspect="1"/>
          </p:cNvPicPr>
          <p:nvPr/>
        </p:nvPicPr>
        <p:blipFill>
          <a:blip r:embed="rId3"/>
          <a:stretch>
            <a:fillRect/>
          </a:stretch>
        </p:blipFill>
        <p:spPr>
          <a:xfrm>
            <a:off x="5430518" y="4369421"/>
            <a:ext cx="3583944" cy="1170016"/>
          </a:xfrm>
          <a:prstGeom prst="rect">
            <a:avLst/>
          </a:prstGeom>
        </p:spPr>
      </p:pic>
      <p:pic>
        <p:nvPicPr>
          <p:cNvPr id="17" name="Picture 16">
            <a:extLst>
              <a:ext uri="{FF2B5EF4-FFF2-40B4-BE49-F238E27FC236}">
                <a16:creationId xmlns:a16="http://schemas.microsoft.com/office/drawing/2014/main" id="{6C854558-86B4-4B9E-891E-2006405929C6}"/>
              </a:ext>
            </a:extLst>
          </p:cNvPr>
          <p:cNvPicPr>
            <a:picLocks noChangeAspect="1"/>
          </p:cNvPicPr>
          <p:nvPr/>
        </p:nvPicPr>
        <p:blipFill>
          <a:blip r:embed="rId4"/>
          <a:stretch>
            <a:fillRect/>
          </a:stretch>
        </p:blipFill>
        <p:spPr>
          <a:xfrm>
            <a:off x="6707273" y="5515788"/>
            <a:ext cx="2419419" cy="898642"/>
          </a:xfrm>
          <a:prstGeom prst="rect">
            <a:avLst/>
          </a:prstGeom>
        </p:spPr>
      </p:pic>
      <p:pic>
        <p:nvPicPr>
          <p:cNvPr id="15" name="Picture 14">
            <a:extLst>
              <a:ext uri="{FF2B5EF4-FFF2-40B4-BE49-F238E27FC236}">
                <a16:creationId xmlns:a16="http://schemas.microsoft.com/office/drawing/2014/main" id="{E392824E-1363-440C-9158-10E5FFA7D80B}"/>
              </a:ext>
            </a:extLst>
          </p:cNvPr>
          <p:cNvPicPr>
            <a:picLocks noChangeAspect="1"/>
          </p:cNvPicPr>
          <p:nvPr/>
        </p:nvPicPr>
        <p:blipFill>
          <a:blip r:embed="rId5"/>
          <a:stretch>
            <a:fillRect/>
          </a:stretch>
        </p:blipFill>
        <p:spPr>
          <a:xfrm>
            <a:off x="4345270" y="5495468"/>
            <a:ext cx="2419420" cy="898642"/>
          </a:xfrm>
          <a:prstGeom prst="rect">
            <a:avLst/>
          </a:prstGeom>
        </p:spPr>
      </p:pic>
      <mc:AlternateContent xmlns:mc="http://schemas.openxmlformats.org/markup-compatibility/2006" xmlns:a14="http://schemas.microsoft.com/office/drawing/2010/main">
        <mc:Choice Requires="a14">
          <p:graphicFrame>
            <p:nvGraphicFramePr>
              <p:cNvPr id="12" name="Table 11">
                <a:extLst>
                  <a:ext uri="{FF2B5EF4-FFF2-40B4-BE49-F238E27FC236}">
                    <a16:creationId xmlns:a16="http://schemas.microsoft.com/office/drawing/2014/main" id="{8838948F-CD90-418B-BEE8-C393C0F382C2}"/>
                  </a:ext>
                </a:extLst>
              </p:cNvPr>
              <p:cNvGraphicFramePr>
                <a:graphicFrameLocks noGrp="1"/>
              </p:cNvGraphicFramePr>
              <p:nvPr>
                <p:extLst>
                  <p:ext uri="{D42A27DB-BD31-4B8C-83A1-F6EECF244321}">
                    <p14:modId xmlns:p14="http://schemas.microsoft.com/office/powerpoint/2010/main" val="357829566"/>
                  </p:ext>
                </p:extLst>
              </p:nvPr>
            </p:nvGraphicFramePr>
            <p:xfrm>
              <a:off x="5218729" y="1166698"/>
              <a:ext cx="3853287" cy="3059811"/>
            </p:xfrm>
            <a:graphic>
              <a:graphicData uri="http://schemas.openxmlformats.org/drawingml/2006/table">
                <a:tbl>
                  <a:tblPr firstRow="1" bandRow="1">
                    <a:tableStyleId>{5C22544A-7EE6-4342-B048-85BDC9FD1C3A}</a:tableStyleId>
                  </a:tblPr>
                  <a:tblGrid>
                    <a:gridCol w="1510351">
                      <a:extLst>
                        <a:ext uri="{9D8B030D-6E8A-4147-A177-3AD203B41FA5}">
                          <a16:colId xmlns:a16="http://schemas.microsoft.com/office/drawing/2014/main" val="3166754948"/>
                        </a:ext>
                      </a:extLst>
                    </a:gridCol>
                    <a:gridCol w="2342936">
                      <a:extLst>
                        <a:ext uri="{9D8B030D-6E8A-4147-A177-3AD203B41FA5}">
                          <a16:colId xmlns:a16="http://schemas.microsoft.com/office/drawing/2014/main" val="1131734832"/>
                        </a:ext>
                      </a:extLst>
                    </a:gridCol>
                  </a:tblGrid>
                  <a:tr h="0">
                    <a:tc>
                      <a:txBody>
                        <a:bodyPr/>
                        <a:lstStyle/>
                        <a:p>
                          <a:pPr algn="ctr"/>
                          <a:r>
                            <a:rPr lang="en-US" sz="1600" dirty="0">
                              <a:solidFill>
                                <a:schemeClr val="tx1"/>
                              </a:solidFill>
                              <a:latin typeface="Calibri" panose="020F0502020204030204" pitchFamily="34" charset="0"/>
                              <a:cs typeface="Calibri" panose="020F0502020204030204" pitchFamily="34" charset="0"/>
                            </a:rPr>
                            <a:t>Operation</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Overloaded AD </a:t>
                          </a:r>
                          <a:r>
                            <a:rPr lang="en-US" sz="1600" dirty="0" err="1">
                              <a:solidFill>
                                <a:schemeClr val="tx1"/>
                              </a:solidFill>
                              <a:latin typeface="Calibri" panose="020F0502020204030204" pitchFamily="34" charset="0"/>
                              <a:cs typeface="Calibri" panose="020F0502020204030204" pitchFamily="34" charset="0"/>
                            </a:rPr>
                            <a:t>impl</a:t>
                          </a:r>
                          <a:endParaRPr lang="en-US" sz="1600" dirty="0">
                            <a:solidFill>
                              <a:schemeClr val="tx1"/>
                            </a:solidFill>
                            <a:latin typeface="Calibri" panose="020F0502020204030204" pitchFamily="34" charset="0"/>
                            <a:cs typeface="Calibri" panose="020F050202020403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1869946942"/>
                      </a:ext>
                    </a:extLst>
                  </a:tr>
                  <a:tr h="0">
                    <a:tc>
                      <a:txBody>
                        <a:bodyPr/>
                        <a:lstStyle/>
                        <a:p>
                          <a:pPr/>
                          <a14:m>
                            <m:oMathPara xmlns:m="http://schemas.openxmlformats.org/officeDocument/2006/math">
                              <m:oMathParaPr>
                                <m:jc m:val="centerGroup"/>
                              </m:oMathParaPr>
                              <m:oMath xmlns:m="http://schemas.openxmlformats.org/officeDocument/2006/math">
                                <m:r>
                                  <a:rPr lang="en-US" sz="1600" b="0" i="1" smtClean="0">
                                    <a:solidFill>
                                      <a:schemeClr val="tx1"/>
                                    </a:solidFill>
                                    <a:latin typeface="Cambria Math" panose="02040503050406030204" pitchFamily="18" charset="0"/>
                                  </a:rPr>
                                  <m:t>𝑐</m:t>
                                </m:r>
                                <m:r>
                                  <a:rPr lang="en-US" sz="1600" b="0" i="1" smtClean="0">
                                    <a:solidFill>
                                      <a:schemeClr val="tx1"/>
                                    </a:solidFill>
                                    <a:latin typeface="Cambria Math" panose="02040503050406030204" pitchFamily="18" charset="0"/>
                                  </a:rPr>
                                  <m:t>=</m:t>
                                </m:r>
                                <m:r>
                                  <a:rPr lang="en-US" sz="1600" b="0" i="1" smtClean="0">
                                    <a:solidFill>
                                      <a:schemeClr val="tx1"/>
                                    </a:solidFill>
                                    <a:latin typeface="Cambria Math" panose="02040503050406030204" pitchFamily="18" charset="0"/>
                                  </a:rPr>
                                  <m:t>𝑎</m:t>
                                </m:r>
                                <m:r>
                                  <a:rPr lang="en-US" sz="1600" b="0" i="1" smtClean="0">
                                    <a:solidFill>
                                      <a:schemeClr val="tx1"/>
                                    </a:solidFill>
                                    <a:latin typeface="Cambria Math" panose="02040503050406030204" pitchFamily="18" charset="0"/>
                                    <a:ea typeface="Cambria Math" panose="02040503050406030204" pitchFamily="18" charset="0"/>
                                  </a:rPr>
                                  <m:t>±</m:t>
                                </m:r>
                                <m:r>
                                  <a:rPr lang="en-US" sz="1600" b="0" i="1" smtClean="0">
                                    <a:solidFill>
                                      <a:schemeClr val="tx1"/>
                                    </a:solidFill>
                                    <a:latin typeface="Cambria Math" panose="02040503050406030204" pitchFamily="18" charset="0"/>
                                    <a:ea typeface="Cambria Math" panose="02040503050406030204" pitchFamily="18" charset="0"/>
                                  </a:rPr>
                                  <m:t>𝑏</m:t>
                                </m:r>
                              </m:oMath>
                            </m:oMathPara>
                          </a14:m>
                          <a:endParaRPr lang="en-US" sz="16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solidFill>
                          <a:schemeClr val="bg1"/>
                        </a:solidFill>
                      </a:tcPr>
                    </a:tc>
                    <a:tc>
                      <a:txBody>
                        <a:bodyPr/>
                        <a:lstStyle/>
                        <a:p>
                          <a:pPr/>
                          <a14:m>
                            <m:oMathPara xmlns:m="http://schemas.openxmlformats.org/officeDocument/2006/math">
                              <m:oMathParaPr>
                                <m:jc m:val="centerGroup"/>
                              </m:oMathParaPr>
                              <m:oMath xmlns:m="http://schemas.openxmlformats.org/officeDocument/2006/math">
                                <m:acc>
                                  <m:accPr>
                                    <m:chr m:val="̇"/>
                                    <m:ctrlPr>
                                      <a:rPr lang="en-US" sz="1600" i="1" smtClean="0">
                                        <a:solidFill>
                                          <a:schemeClr val="tx1"/>
                                        </a:solidFill>
                                        <a:latin typeface="Cambria Math" panose="02040503050406030204" pitchFamily="18" charset="0"/>
                                      </a:rPr>
                                    </m:ctrlPr>
                                  </m:accPr>
                                  <m:e>
                                    <m:r>
                                      <a:rPr lang="en-US" sz="1600" b="0" i="1" smtClean="0">
                                        <a:solidFill>
                                          <a:schemeClr val="tx1"/>
                                        </a:solidFill>
                                        <a:latin typeface="Cambria Math" panose="02040503050406030204" pitchFamily="18" charset="0"/>
                                      </a:rPr>
                                      <m:t>𝑐</m:t>
                                    </m:r>
                                  </m:e>
                                </m:acc>
                                <m:r>
                                  <a:rPr lang="en-US" sz="1600" b="0" i="1" smtClean="0">
                                    <a:solidFill>
                                      <a:schemeClr val="tx1"/>
                                    </a:solidFill>
                                    <a:latin typeface="Cambria Math" panose="02040503050406030204" pitchFamily="18" charset="0"/>
                                  </a:rPr>
                                  <m:t>=</m:t>
                                </m:r>
                                <m:acc>
                                  <m:accPr>
                                    <m:chr m:val="̇"/>
                                    <m:ctrlPr>
                                      <a:rPr lang="en-US" sz="1600" b="0" i="1" smtClean="0">
                                        <a:solidFill>
                                          <a:schemeClr val="tx1"/>
                                        </a:solidFill>
                                        <a:latin typeface="Cambria Math" panose="02040503050406030204" pitchFamily="18" charset="0"/>
                                      </a:rPr>
                                    </m:ctrlPr>
                                  </m:accPr>
                                  <m:e>
                                    <m:r>
                                      <a:rPr lang="en-US" sz="1600" b="0" i="1" smtClean="0">
                                        <a:solidFill>
                                          <a:schemeClr val="tx1"/>
                                        </a:solidFill>
                                        <a:latin typeface="Cambria Math" panose="02040503050406030204" pitchFamily="18" charset="0"/>
                                      </a:rPr>
                                      <m:t>𝑎</m:t>
                                    </m:r>
                                  </m:e>
                                </m:acc>
                                <m:r>
                                  <a:rPr lang="en-US" sz="1600" i="1" smtClean="0">
                                    <a:solidFill>
                                      <a:schemeClr val="tx1"/>
                                    </a:solidFill>
                                    <a:latin typeface="Cambria Math" panose="02040503050406030204" pitchFamily="18" charset="0"/>
                                    <a:ea typeface="Cambria Math" panose="02040503050406030204" pitchFamily="18" charset="0"/>
                                  </a:rPr>
                                  <m:t>±</m:t>
                                </m:r>
                                <m:acc>
                                  <m:accPr>
                                    <m:chr m:val="̇"/>
                                    <m:ctrlPr>
                                      <a:rPr lang="en-US" sz="1600" i="1" smtClean="0">
                                        <a:solidFill>
                                          <a:schemeClr val="tx1"/>
                                        </a:solidFill>
                                        <a:latin typeface="Cambria Math" panose="02040503050406030204" pitchFamily="18" charset="0"/>
                                        <a:ea typeface="Cambria Math" panose="02040503050406030204" pitchFamily="18" charset="0"/>
                                      </a:rPr>
                                    </m:ctrlPr>
                                  </m:accPr>
                                  <m:e>
                                    <m:r>
                                      <a:rPr lang="en-US" sz="1600" b="0" i="1" smtClean="0">
                                        <a:solidFill>
                                          <a:schemeClr val="tx1"/>
                                        </a:solidFill>
                                        <a:latin typeface="Cambria Math" panose="02040503050406030204" pitchFamily="18" charset="0"/>
                                        <a:ea typeface="Cambria Math" panose="02040503050406030204" pitchFamily="18" charset="0"/>
                                      </a:rPr>
                                      <m:t>𝑏</m:t>
                                    </m:r>
                                  </m:e>
                                </m:acc>
                              </m:oMath>
                            </m:oMathPara>
                          </a14:m>
                          <a:endParaRPr lang="en-US" sz="16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solidFill>
                          <a:schemeClr val="bg1"/>
                        </a:solidFill>
                      </a:tcPr>
                    </a:tc>
                    <a:extLst>
                      <a:ext uri="{0D108BD9-81ED-4DB2-BD59-A6C34878D82A}">
                        <a16:rowId xmlns:a16="http://schemas.microsoft.com/office/drawing/2014/main" val="736497276"/>
                      </a:ext>
                    </a:extLst>
                  </a:tr>
                  <a:tr h="0">
                    <a:tc>
                      <a:txBody>
                        <a:bodyPr/>
                        <a:lstStyle/>
                        <a:p>
                          <a:pPr/>
                          <a14:m>
                            <m:oMathPara xmlns:m="http://schemas.openxmlformats.org/officeDocument/2006/math">
                              <m:oMathParaPr>
                                <m:jc m:val="centerGroup"/>
                              </m:oMathParaPr>
                              <m:oMath xmlns:m="http://schemas.openxmlformats.org/officeDocument/2006/math">
                                <m:r>
                                  <a:rPr lang="en-US" sz="1600" b="0" i="1" smtClean="0">
                                    <a:solidFill>
                                      <a:schemeClr val="tx1"/>
                                    </a:solidFill>
                                    <a:latin typeface="Cambria Math" panose="02040503050406030204" pitchFamily="18" charset="0"/>
                                  </a:rPr>
                                  <m:t>𝑐</m:t>
                                </m:r>
                                <m:r>
                                  <a:rPr lang="en-US" sz="1600" b="0" i="1" smtClean="0">
                                    <a:solidFill>
                                      <a:schemeClr val="tx1"/>
                                    </a:solidFill>
                                    <a:latin typeface="Cambria Math" panose="02040503050406030204" pitchFamily="18" charset="0"/>
                                  </a:rPr>
                                  <m:t>=</m:t>
                                </m:r>
                                <m:r>
                                  <a:rPr lang="en-US" sz="1600" b="0" i="1" smtClean="0">
                                    <a:solidFill>
                                      <a:schemeClr val="tx1"/>
                                    </a:solidFill>
                                    <a:latin typeface="Cambria Math" panose="02040503050406030204" pitchFamily="18" charset="0"/>
                                  </a:rPr>
                                  <m:t>𝑎𝑏</m:t>
                                </m:r>
                              </m:oMath>
                            </m:oMathPara>
                          </a14:m>
                          <a:endParaRPr lang="en-US" sz="16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solidFill>
                          <a:schemeClr val="bg1"/>
                        </a:solidFill>
                      </a:tcPr>
                    </a:tc>
                    <a:tc>
                      <a:txBody>
                        <a:bodyPr/>
                        <a:lstStyle/>
                        <a:p>
                          <a:pPr/>
                          <a14:m>
                            <m:oMathPara xmlns:m="http://schemas.openxmlformats.org/officeDocument/2006/math">
                              <m:oMathParaPr>
                                <m:jc m:val="centerGroup"/>
                              </m:oMathParaPr>
                              <m:oMath xmlns:m="http://schemas.openxmlformats.org/officeDocument/2006/math">
                                <m:acc>
                                  <m:accPr>
                                    <m:chr m:val="̇"/>
                                    <m:ctrlPr>
                                      <a:rPr lang="en-US" sz="1600" i="1" smtClean="0">
                                        <a:solidFill>
                                          <a:schemeClr val="tx1"/>
                                        </a:solidFill>
                                        <a:latin typeface="Cambria Math" panose="02040503050406030204" pitchFamily="18" charset="0"/>
                                      </a:rPr>
                                    </m:ctrlPr>
                                  </m:accPr>
                                  <m:e>
                                    <m:r>
                                      <a:rPr lang="en-US" sz="1600" b="0" i="1" smtClean="0">
                                        <a:solidFill>
                                          <a:schemeClr val="tx1"/>
                                        </a:solidFill>
                                        <a:latin typeface="Cambria Math" panose="02040503050406030204" pitchFamily="18" charset="0"/>
                                      </a:rPr>
                                      <m:t>𝑐</m:t>
                                    </m:r>
                                  </m:e>
                                </m:acc>
                                <m:r>
                                  <a:rPr lang="en-US" sz="1600" b="0" i="1" smtClean="0">
                                    <a:solidFill>
                                      <a:schemeClr val="tx1"/>
                                    </a:solidFill>
                                    <a:latin typeface="Cambria Math" panose="02040503050406030204" pitchFamily="18" charset="0"/>
                                  </a:rPr>
                                  <m:t>=</m:t>
                                </m:r>
                                <m:r>
                                  <a:rPr lang="en-US" sz="1600" b="0" i="1" smtClean="0">
                                    <a:solidFill>
                                      <a:schemeClr val="tx1"/>
                                    </a:solidFill>
                                    <a:latin typeface="Cambria Math" panose="02040503050406030204" pitchFamily="18" charset="0"/>
                                  </a:rPr>
                                  <m:t>𝑎</m:t>
                                </m:r>
                                <m:acc>
                                  <m:accPr>
                                    <m:chr m:val="̇"/>
                                    <m:ctrlPr>
                                      <a:rPr lang="en-US" sz="1600" b="0" i="1" smtClean="0">
                                        <a:solidFill>
                                          <a:schemeClr val="tx1"/>
                                        </a:solidFill>
                                        <a:latin typeface="Cambria Math" panose="02040503050406030204" pitchFamily="18" charset="0"/>
                                      </a:rPr>
                                    </m:ctrlPr>
                                  </m:accPr>
                                  <m:e>
                                    <m:r>
                                      <a:rPr lang="en-US" sz="1600" b="0" i="1" smtClean="0">
                                        <a:solidFill>
                                          <a:schemeClr val="tx1"/>
                                        </a:solidFill>
                                        <a:latin typeface="Cambria Math" panose="02040503050406030204" pitchFamily="18" charset="0"/>
                                      </a:rPr>
                                      <m:t>𝑏</m:t>
                                    </m:r>
                                  </m:e>
                                </m:acc>
                                <m:r>
                                  <a:rPr lang="en-US" sz="1600" b="0" i="1" smtClean="0">
                                    <a:solidFill>
                                      <a:schemeClr val="tx1"/>
                                    </a:solidFill>
                                    <a:latin typeface="Cambria Math" panose="02040503050406030204" pitchFamily="18" charset="0"/>
                                  </a:rPr>
                                  <m:t>+</m:t>
                                </m:r>
                                <m:acc>
                                  <m:accPr>
                                    <m:chr m:val="̇"/>
                                    <m:ctrlPr>
                                      <a:rPr lang="en-US" sz="1600" b="0" i="1" smtClean="0">
                                        <a:solidFill>
                                          <a:schemeClr val="tx1"/>
                                        </a:solidFill>
                                        <a:latin typeface="Cambria Math" panose="02040503050406030204" pitchFamily="18" charset="0"/>
                                      </a:rPr>
                                    </m:ctrlPr>
                                  </m:accPr>
                                  <m:e>
                                    <m:r>
                                      <a:rPr lang="en-US" sz="1600" b="0" i="1" smtClean="0">
                                        <a:solidFill>
                                          <a:schemeClr val="tx1"/>
                                        </a:solidFill>
                                        <a:latin typeface="Cambria Math" panose="02040503050406030204" pitchFamily="18" charset="0"/>
                                      </a:rPr>
                                      <m:t>𝑎</m:t>
                                    </m:r>
                                  </m:e>
                                </m:acc>
                                <m:r>
                                  <a:rPr lang="en-US" sz="1600" b="0" i="1" smtClean="0">
                                    <a:solidFill>
                                      <a:schemeClr val="tx1"/>
                                    </a:solidFill>
                                    <a:latin typeface="Cambria Math" panose="02040503050406030204" pitchFamily="18" charset="0"/>
                                  </a:rPr>
                                  <m:t>𝑏</m:t>
                                </m:r>
                              </m:oMath>
                            </m:oMathPara>
                          </a14:m>
                          <a:endParaRPr lang="en-US" sz="16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solidFill>
                          <a:schemeClr val="bg1"/>
                        </a:solidFill>
                      </a:tcPr>
                    </a:tc>
                    <a:extLst>
                      <a:ext uri="{0D108BD9-81ED-4DB2-BD59-A6C34878D82A}">
                        <a16:rowId xmlns:a16="http://schemas.microsoft.com/office/drawing/2014/main" val="3520804967"/>
                      </a:ext>
                    </a:extLst>
                  </a:tr>
                  <a:tr h="0">
                    <a:tc>
                      <a:txBody>
                        <a:bodyPr/>
                        <a:lstStyle/>
                        <a:p>
                          <a:pPr/>
                          <a14:m>
                            <m:oMathPara xmlns:m="http://schemas.openxmlformats.org/officeDocument/2006/math">
                              <m:oMathParaPr>
                                <m:jc m:val="centerGroup"/>
                              </m:oMathParaPr>
                              <m:oMath xmlns:m="http://schemas.openxmlformats.org/officeDocument/2006/math">
                                <m:r>
                                  <a:rPr lang="en-US" sz="1600" b="0" i="1" smtClean="0">
                                    <a:solidFill>
                                      <a:schemeClr val="tx1"/>
                                    </a:solidFill>
                                    <a:latin typeface="Cambria Math" panose="02040503050406030204" pitchFamily="18" charset="0"/>
                                  </a:rPr>
                                  <m:t>𝑐</m:t>
                                </m:r>
                                <m:r>
                                  <a:rPr lang="en-US" sz="1600" b="0" i="1" smtClean="0">
                                    <a:solidFill>
                                      <a:schemeClr val="tx1"/>
                                    </a:solidFill>
                                    <a:latin typeface="Cambria Math" panose="02040503050406030204" pitchFamily="18" charset="0"/>
                                  </a:rPr>
                                  <m:t>=</m:t>
                                </m:r>
                                <m:r>
                                  <a:rPr lang="en-US" sz="1600" b="0" i="1" smtClean="0">
                                    <a:solidFill>
                                      <a:schemeClr val="tx1"/>
                                    </a:solidFill>
                                    <a:latin typeface="Cambria Math" panose="02040503050406030204" pitchFamily="18" charset="0"/>
                                  </a:rPr>
                                  <m:t>𝑎</m:t>
                                </m:r>
                                <m:r>
                                  <a:rPr lang="en-US" sz="1600" b="0" i="1" smtClean="0">
                                    <a:solidFill>
                                      <a:schemeClr val="tx1"/>
                                    </a:solidFill>
                                    <a:latin typeface="Cambria Math" panose="02040503050406030204" pitchFamily="18" charset="0"/>
                                  </a:rPr>
                                  <m:t>/</m:t>
                                </m:r>
                                <m:r>
                                  <a:rPr lang="en-US" sz="1600" b="0" i="1" smtClean="0">
                                    <a:solidFill>
                                      <a:schemeClr val="tx1"/>
                                    </a:solidFill>
                                    <a:latin typeface="Cambria Math" panose="02040503050406030204" pitchFamily="18" charset="0"/>
                                  </a:rPr>
                                  <m:t>𝑏</m:t>
                                </m:r>
                              </m:oMath>
                            </m:oMathPara>
                          </a14:m>
                          <a:endParaRPr lang="en-US" sz="16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solidFill>
                          <a:schemeClr val="bg1"/>
                        </a:solidFill>
                      </a:tcPr>
                    </a:tc>
                    <a:tc>
                      <a:txBody>
                        <a:bodyPr/>
                        <a:lstStyle/>
                        <a:p>
                          <a:pPr/>
                          <a14:m>
                            <m:oMathPara xmlns:m="http://schemas.openxmlformats.org/officeDocument/2006/math">
                              <m:oMathParaPr>
                                <m:jc m:val="centerGroup"/>
                              </m:oMathParaPr>
                              <m:oMath xmlns:m="http://schemas.openxmlformats.org/officeDocument/2006/math">
                                <m:acc>
                                  <m:accPr>
                                    <m:chr m:val="̇"/>
                                    <m:ctrlPr>
                                      <a:rPr lang="en-US" sz="1600" i="1" smtClean="0">
                                        <a:solidFill>
                                          <a:schemeClr val="tx1"/>
                                        </a:solidFill>
                                        <a:latin typeface="Cambria Math" panose="02040503050406030204" pitchFamily="18" charset="0"/>
                                      </a:rPr>
                                    </m:ctrlPr>
                                  </m:accPr>
                                  <m:e>
                                    <m:r>
                                      <a:rPr lang="en-US" sz="1600" b="0" i="1" smtClean="0">
                                        <a:solidFill>
                                          <a:schemeClr val="tx1"/>
                                        </a:solidFill>
                                        <a:latin typeface="Cambria Math" panose="02040503050406030204" pitchFamily="18" charset="0"/>
                                      </a:rPr>
                                      <m:t>𝑐</m:t>
                                    </m:r>
                                  </m:e>
                                </m:acc>
                                <m:r>
                                  <a:rPr lang="en-US" sz="1600" b="0" i="1" smtClean="0">
                                    <a:solidFill>
                                      <a:schemeClr val="tx1"/>
                                    </a:solidFill>
                                    <a:latin typeface="Cambria Math" panose="02040503050406030204" pitchFamily="18" charset="0"/>
                                  </a:rPr>
                                  <m:t>=(</m:t>
                                </m:r>
                                <m:acc>
                                  <m:accPr>
                                    <m:chr m:val="̇"/>
                                    <m:ctrlPr>
                                      <a:rPr lang="en-US" sz="1600" b="0" i="1" smtClean="0">
                                        <a:solidFill>
                                          <a:schemeClr val="tx1"/>
                                        </a:solidFill>
                                        <a:latin typeface="Cambria Math" panose="02040503050406030204" pitchFamily="18" charset="0"/>
                                      </a:rPr>
                                    </m:ctrlPr>
                                  </m:accPr>
                                  <m:e>
                                    <m:r>
                                      <a:rPr lang="en-US" sz="1600" b="0" i="1" smtClean="0">
                                        <a:solidFill>
                                          <a:schemeClr val="tx1"/>
                                        </a:solidFill>
                                        <a:latin typeface="Cambria Math" panose="02040503050406030204" pitchFamily="18" charset="0"/>
                                      </a:rPr>
                                      <m:t>𝑎</m:t>
                                    </m:r>
                                  </m:e>
                                </m:acc>
                                <m:r>
                                  <a:rPr lang="en-US" sz="1600" b="0" i="1" smtClean="0">
                                    <a:solidFill>
                                      <a:schemeClr val="tx1"/>
                                    </a:solidFill>
                                    <a:latin typeface="Cambria Math" panose="02040503050406030204" pitchFamily="18" charset="0"/>
                                  </a:rPr>
                                  <m:t>−</m:t>
                                </m:r>
                                <m:r>
                                  <a:rPr lang="en-US" sz="1600" b="0" i="1" smtClean="0">
                                    <a:solidFill>
                                      <a:schemeClr val="tx1"/>
                                    </a:solidFill>
                                    <a:latin typeface="Cambria Math" panose="02040503050406030204" pitchFamily="18" charset="0"/>
                                  </a:rPr>
                                  <m:t>𝑐</m:t>
                                </m:r>
                                <m:acc>
                                  <m:accPr>
                                    <m:chr m:val="̇"/>
                                    <m:ctrlPr>
                                      <a:rPr lang="en-US" sz="1600" b="0" i="1" smtClean="0">
                                        <a:solidFill>
                                          <a:schemeClr val="tx1"/>
                                        </a:solidFill>
                                        <a:latin typeface="Cambria Math" panose="02040503050406030204" pitchFamily="18" charset="0"/>
                                      </a:rPr>
                                    </m:ctrlPr>
                                  </m:accPr>
                                  <m:e>
                                    <m:r>
                                      <a:rPr lang="en-US" sz="1600" b="0" i="1" smtClean="0">
                                        <a:solidFill>
                                          <a:schemeClr val="tx1"/>
                                        </a:solidFill>
                                        <a:latin typeface="Cambria Math" panose="02040503050406030204" pitchFamily="18" charset="0"/>
                                      </a:rPr>
                                      <m:t>𝑏</m:t>
                                    </m:r>
                                  </m:e>
                                </m:acc>
                                <m:r>
                                  <a:rPr lang="en-US" sz="1600" b="0" i="1" smtClean="0">
                                    <a:solidFill>
                                      <a:schemeClr val="tx1"/>
                                    </a:solidFill>
                                    <a:latin typeface="Cambria Math" panose="02040503050406030204" pitchFamily="18" charset="0"/>
                                  </a:rPr>
                                  <m:t>)/</m:t>
                                </m:r>
                                <m:r>
                                  <a:rPr lang="en-US" sz="1600" b="0" i="1" smtClean="0">
                                    <a:solidFill>
                                      <a:schemeClr val="tx1"/>
                                    </a:solidFill>
                                    <a:latin typeface="Cambria Math" panose="02040503050406030204" pitchFamily="18" charset="0"/>
                                  </a:rPr>
                                  <m:t>𝑏</m:t>
                                </m:r>
                              </m:oMath>
                            </m:oMathPara>
                          </a14:m>
                          <a:endParaRPr lang="en-US" sz="16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solidFill>
                          <a:schemeClr val="bg1"/>
                        </a:solidFill>
                      </a:tcPr>
                    </a:tc>
                    <a:extLst>
                      <a:ext uri="{0D108BD9-81ED-4DB2-BD59-A6C34878D82A}">
                        <a16:rowId xmlns:a16="http://schemas.microsoft.com/office/drawing/2014/main" val="643810901"/>
                      </a:ext>
                    </a:extLst>
                  </a:tr>
                  <a:tr h="0">
                    <a:tc>
                      <a:txBody>
                        <a:bodyPr/>
                        <a:lstStyle/>
                        <a:p>
                          <a:pPr/>
                          <a14:m>
                            <m:oMathPara xmlns:m="http://schemas.openxmlformats.org/officeDocument/2006/math">
                              <m:oMathParaPr>
                                <m:jc m:val="centerGroup"/>
                              </m:oMathParaPr>
                              <m:oMath xmlns:m="http://schemas.openxmlformats.org/officeDocument/2006/math">
                                <m:r>
                                  <a:rPr lang="en-US" sz="1600" b="0" i="1" smtClean="0">
                                    <a:solidFill>
                                      <a:schemeClr val="tx1"/>
                                    </a:solidFill>
                                    <a:latin typeface="Cambria Math" panose="02040503050406030204" pitchFamily="18" charset="0"/>
                                  </a:rPr>
                                  <m:t>𝑐</m:t>
                                </m:r>
                                <m:r>
                                  <a:rPr lang="en-US" sz="1600" b="0" i="1" smtClean="0">
                                    <a:solidFill>
                                      <a:schemeClr val="tx1"/>
                                    </a:solidFill>
                                    <a:latin typeface="Cambria Math" panose="02040503050406030204" pitchFamily="18" charset="0"/>
                                  </a:rPr>
                                  <m:t>=</m:t>
                                </m:r>
                                <m:sSup>
                                  <m:sSupPr>
                                    <m:ctrlPr>
                                      <a:rPr lang="en-US" sz="1600" b="0" i="1" smtClean="0">
                                        <a:solidFill>
                                          <a:schemeClr val="tx1"/>
                                        </a:solidFill>
                                        <a:latin typeface="Cambria Math" panose="02040503050406030204" pitchFamily="18" charset="0"/>
                                      </a:rPr>
                                    </m:ctrlPr>
                                  </m:sSupPr>
                                  <m:e>
                                    <m:r>
                                      <a:rPr lang="en-US" sz="1600" b="0" i="1" smtClean="0">
                                        <a:solidFill>
                                          <a:schemeClr val="tx1"/>
                                        </a:solidFill>
                                        <a:latin typeface="Cambria Math" panose="02040503050406030204" pitchFamily="18" charset="0"/>
                                      </a:rPr>
                                      <m:t>𝑎</m:t>
                                    </m:r>
                                  </m:e>
                                  <m:sup>
                                    <m:r>
                                      <a:rPr lang="en-US" sz="1600" b="0" i="1" smtClean="0">
                                        <a:solidFill>
                                          <a:schemeClr val="tx1"/>
                                        </a:solidFill>
                                        <a:latin typeface="Cambria Math" panose="02040503050406030204" pitchFamily="18" charset="0"/>
                                      </a:rPr>
                                      <m:t>𝑟</m:t>
                                    </m:r>
                                  </m:sup>
                                </m:sSup>
                              </m:oMath>
                            </m:oMathPara>
                          </a14:m>
                          <a:endParaRPr lang="en-US" sz="16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solidFill>
                          <a:schemeClr val="bg1"/>
                        </a:solidFill>
                      </a:tcPr>
                    </a:tc>
                    <a:tc>
                      <a:txBody>
                        <a:bodyPr/>
                        <a:lstStyle/>
                        <a:p>
                          <a:pPr/>
                          <a14:m>
                            <m:oMathPara xmlns:m="http://schemas.openxmlformats.org/officeDocument/2006/math">
                              <m:oMathParaPr>
                                <m:jc m:val="centerGroup"/>
                              </m:oMathParaPr>
                              <m:oMath xmlns:m="http://schemas.openxmlformats.org/officeDocument/2006/math">
                                <m:acc>
                                  <m:accPr>
                                    <m:chr m:val="̇"/>
                                    <m:ctrlPr>
                                      <a:rPr lang="en-US" sz="1600" i="1" smtClean="0">
                                        <a:solidFill>
                                          <a:schemeClr val="tx1"/>
                                        </a:solidFill>
                                        <a:latin typeface="Cambria Math" panose="02040503050406030204" pitchFamily="18" charset="0"/>
                                      </a:rPr>
                                    </m:ctrlPr>
                                  </m:accPr>
                                  <m:e>
                                    <m:r>
                                      <a:rPr lang="en-US" sz="1600" b="0" i="1" smtClean="0">
                                        <a:solidFill>
                                          <a:schemeClr val="tx1"/>
                                        </a:solidFill>
                                        <a:latin typeface="Cambria Math" panose="02040503050406030204" pitchFamily="18" charset="0"/>
                                      </a:rPr>
                                      <m:t>𝑐</m:t>
                                    </m:r>
                                  </m:e>
                                </m:acc>
                                <m:r>
                                  <a:rPr lang="en-US" sz="1600" b="0" i="1" smtClean="0">
                                    <a:solidFill>
                                      <a:schemeClr val="tx1"/>
                                    </a:solidFill>
                                    <a:latin typeface="Cambria Math" panose="02040503050406030204" pitchFamily="18" charset="0"/>
                                  </a:rPr>
                                  <m:t>=</m:t>
                                </m:r>
                                <m:r>
                                  <a:rPr lang="en-US" sz="1600" b="0" i="1" smtClean="0">
                                    <a:solidFill>
                                      <a:schemeClr val="tx1"/>
                                    </a:solidFill>
                                    <a:latin typeface="Cambria Math" panose="02040503050406030204" pitchFamily="18" charset="0"/>
                                  </a:rPr>
                                  <m:t>𝑟</m:t>
                                </m:r>
                                <m:sSup>
                                  <m:sSupPr>
                                    <m:ctrlPr>
                                      <a:rPr lang="en-US" sz="1600" b="0" i="1" smtClean="0">
                                        <a:solidFill>
                                          <a:schemeClr val="tx1"/>
                                        </a:solidFill>
                                        <a:latin typeface="Cambria Math" panose="02040503050406030204" pitchFamily="18" charset="0"/>
                                      </a:rPr>
                                    </m:ctrlPr>
                                  </m:sSupPr>
                                  <m:e>
                                    <m:r>
                                      <a:rPr lang="en-US" sz="1600" b="0" i="1" smtClean="0">
                                        <a:solidFill>
                                          <a:schemeClr val="tx1"/>
                                        </a:solidFill>
                                        <a:latin typeface="Cambria Math" panose="02040503050406030204" pitchFamily="18" charset="0"/>
                                      </a:rPr>
                                      <m:t>𝑎</m:t>
                                    </m:r>
                                  </m:e>
                                  <m:sup>
                                    <m:r>
                                      <a:rPr lang="en-US" sz="1600" b="0" i="1" smtClean="0">
                                        <a:solidFill>
                                          <a:schemeClr val="tx1"/>
                                        </a:solidFill>
                                        <a:latin typeface="Cambria Math" panose="02040503050406030204" pitchFamily="18" charset="0"/>
                                      </a:rPr>
                                      <m:t>𝑟</m:t>
                                    </m:r>
                                    <m:r>
                                      <a:rPr lang="en-US" sz="1600" b="0" i="1" smtClean="0">
                                        <a:solidFill>
                                          <a:schemeClr val="tx1"/>
                                        </a:solidFill>
                                        <a:latin typeface="Cambria Math" panose="02040503050406030204" pitchFamily="18" charset="0"/>
                                      </a:rPr>
                                      <m:t>−1</m:t>
                                    </m:r>
                                  </m:sup>
                                </m:sSup>
                                <m:acc>
                                  <m:accPr>
                                    <m:chr m:val="̇"/>
                                    <m:ctrlPr>
                                      <a:rPr lang="en-US" sz="1600" b="0" i="1" smtClean="0">
                                        <a:solidFill>
                                          <a:schemeClr val="tx1"/>
                                        </a:solidFill>
                                        <a:latin typeface="Cambria Math" panose="02040503050406030204" pitchFamily="18" charset="0"/>
                                      </a:rPr>
                                    </m:ctrlPr>
                                  </m:accPr>
                                  <m:e>
                                    <m:r>
                                      <a:rPr lang="en-US" sz="1600" b="0" i="1" smtClean="0">
                                        <a:solidFill>
                                          <a:schemeClr val="tx1"/>
                                        </a:solidFill>
                                        <a:latin typeface="Cambria Math" panose="02040503050406030204" pitchFamily="18" charset="0"/>
                                      </a:rPr>
                                      <m:t>𝑎</m:t>
                                    </m:r>
                                  </m:e>
                                </m:acc>
                              </m:oMath>
                            </m:oMathPara>
                          </a14:m>
                          <a:endParaRPr lang="en-US" sz="16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solidFill>
                          <a:schemeClr val="bg1"/>
                        </a:solidFill>
                      </a:tcPr>
                    </a:tc>
                    <a:extLst>
                      <a:ext uri="{0D108BD9-81ED-4DB2-BD59-A6C34878D82A}">
                        <a16:rowId xmlns:a16="http://schemas.microsoft.com/office/drawing/2014/main" val="2825968926"/>
                      </a:ext>
                    </a:extLst>
                  </a:tr>
                  <a:tr h="0">
                    <a:tc>
                      <a:txBody>
                        <a:bodyPr/>
                        <a:lstStyle/>
                        <a:p>
                          <a:pPr/>
                          <a14:m>
                            <m:oMathPara xmlns:m="http://schemas.openxmlformats.org/officeDocument/2006/math">
                              <m:oMathParaPr>
                                <m:jc m:val="centerGroup"/>
                              </m:oMathParaPr>
                              <m:oMath xmlns:m="http://schemas.openxmlformats.org/officeDocument/2006/math">
                                <m:r>
                                  <a:rPr lang="en-US" sz="1600" b="0" i="1" smtClean="0">
                                    <a:solidFill>
                                      <a:schemeClr val="tx1"/>
                                    </a:solidFill>
                                    <a:latin typeface="Cambria Math" panose="02040503050406030204" pitchFamily="18" charset="0"/>
                                  </a:rPr>
                                  <m:t>𝑐</m:t>
                                </m:r>
                                <m:r>
                                  <a:rPr lang="en-US" sz="1600" b="0" i="1" smtClean="0">
                                    <a:solidFill>
                                      <a:schemeClr val="tx1"/>
                                    </a:solidFill>
                                    <a:latin typeface="Cambria Math" panose="02040503050406030204" pitchFamily="18" charset="0"/>
                                  </a:rPr>
                                  <m:t>=</m:t>
                                </m:r>
                                <m:r>
                                  <m:rPr>
                                    <m:sty m:val="p"/>
                                  </m:rPr>
                                  <a:rPr lang="en-US" sz="1600" b="0" i="0" smtClean="0">
                                    <a:solidFill>
                                      <a:schemeClr val="tx1"/>
                                    </a:solidFill>
                                    <a:latin typeface="Cambria Math" panose="02040503050406030204" pitchFamily="18" charset="0"/>
                                  </a:rPr>
                                  <m:t>sin</m:t>
                                </m:r>
                                <m:r>
                                  <a:rPr lang="en-US" sz="1600" b="0" i="1" smtClean="0">
                                    <a:solidFill>
                                      <a:schemeClr val="tx1"/>
                                    </a:solidFill>
                                    <a:latin typeface="Cambria Math" panose="02040503050406030204" pitchFamily="18" charset="0"/>
                                  </a:rPr>
                                  <m:t>⁡(</m:t>
                                </m:r>
                                <m:r>
                                  <a:rPr lang="en-US" sz="1600" b="0" i="1" smtClean="0">
                                    <a:solidFill>
                                      <a:schemeClr val="tx1"/>
                                    </a:solidFill>
                                    <a:latin typeface="Cambria Math" panose="02040503050406030204" pitchFamily="18" charset="0"/>
                                  </a:rPr>
                                  <m:t>𝑎</m:t>
                                </m:r>
                                <m:r>
                                  <a:rPr lang="en-US" sz="1600" b="0" i="1" smtClean="0">
                                    <a:solidFill>
                                      <a:schemeClr val="tx1"/>
                                    </a:solidFill>
                                    <a:latin typeface="Cambria Math" panose="02040503050406030204" pitchFamily="18" charset="0"/>
                                  </a:rPr>
                                  <m:t>)</m:t>
                                </m:r>
                              </m:oMath>
                            </m:oMathPara>
                          </a14:m>
                          <a:endParaRPr lang="en-US" sz="16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solidFill>
                          <a:schemeClr val="bg1"/>
                        </a:solidFill>
                      </a:tcPr>
                    </a:tc>
                    <a:tc>
                      <a:txBody>
                        <a:bodyPr/>
                        <a:lstStyle/>
                        <a:p>
                          <a:pPr/>
                          <a14:m>
                            <m:oMathPara xmlns:m="http://schemas.openxmlformats.org/officeDocument/2006/math">
                              <m:oMathParaPr>
                                <m:jc m:val="centerGroup"/>
                              </m:oMathParaPr>
                              <m:oMath xmlns:m="http://schemas.openxmlformats.org/officeDocument/2006/math">
                                <m:acc>
                                  <m:accPr>
                                    <m:chr m:val="̇"/>
                                    <m:ctrlPr>
                                      <a:rPr lang="en-US" sz="1600" i="1" smtClean="0">
                                        <a:solidFill>
                                          <a:schemeClr val="tx1"/>
                                        </a:solidFill>
                                        <a:latin typeface="Cambria Math" panose="02040503050406030204" pitchFamily="18" charset="0"/>
                                      </a:rPr>
                                    </m:ctrlPr>
                                  </m:accPr>
                                  <m:e>
                                    <m:r>
                                      <a:rPr lang="en-US" sz="1600" b="0" i="1" smtClean="0">
                                        <a:solidFill>
                                          <a:schemeClr val="tx1"/>
                                        </a:solidFill>
                                        <a:latin typeface="Cambria Math" panose="02040503050406030204" pitchFamily="18" charset="0"/>
                                      </a:rPr>
                                      <m:t>𝑐</m:t>
                                    </m:r>
                                  </m:e>
                                </m:acc>
                                <m:r>
                                  <a:rPr lang="en-US" sz="1600" b="0" i="1" smtClean="0">
                                    <a:solidFill>
                                      <a:schemeClr val="tx1"/>
                                    </a:solidFill>
                                    <a:latin typeface="Cambria Math" panose="02040503050406030204" pitchFamily="18" charset="0"/>
                                  </a:rPr>
                                  <m:t>=</m:t>
                                </m:r>
                                <m:r>
                                  <m:rPr>
                                    <m:sty m:val="p"/>
                                  </m:rPr>
                                  <a:rPr lang="en-US" sz="1600" b="0" i="0" smtClean="0">
                                    <a:solidFill>
                                      <a:schemeClr val="tx1"/>
                                    </a:solidFill>
                                    <a:latin typeface="Cambria Math" panose="02040503050406030204" pitchFamily="18" charset="0"/>
                                  </a:rPr>
                                  <m:t>cos</m:t>
                                </m:r>
                                <m:r>
                                  <a:rPr lang="en-US" sz="1600" b="0" i="1" smtClean="0">
                                    <a:solidFill>
                                      <a:schemeClr val="tx1"/>
                                    </a:solidFill>
                                    <a:latin typeface="Cambria Math" panose="02040503050406030204" pitchFamily="18" charset="0"/>
                                  </a:rPr>
                                  <m:t>⁡(</m:t>
                                </m:r>
                                <m:r>
                                  <a:rPr lang="en-US" sz="1600" b="0" i="1" smtClean="0">
                                    <a:solidFill>
                                      <a:schemeClr val="tx1"/>
                                    </a:solidFill>
                                    <a:latin typeface="Cambria Math" panose="02040503050406030204" pitchFamily="18" charset="0"/>
                                  </a:rPr>
                                  <m:t>𝑎</m:t>
                                </m:r>
                                <m:r>
                                  <a:rPr lang="en-US" sz="1600" b="0" i="1" smtClean="0">
                                    <a:solidFill>
                                      <a:schemeClr val="tx1"/>
                                    </a:solidFill>
                                    <a:latin typeface="Cambria Math" panose="02040503050406030204" pitchFamily="18" charset="0"/>
                                  </a:rPr>
                                  <m:t>)</m:t>
                                </m:r>
                                <m:acc>
                                  <m:accPr>
                                    <m:chr m:val="̇"/>
                                    <m:ctrlPr>
                                      <a:rPr lang="en-US" sz="1600" b="0" i="1" smtClean="0">
                                        <a:solidFill>
                                          <a:schemeClr val="tx1"/>
                                        </a:solidFill>
                                        <a:latin typeface="Cambria Math" panose="02040503050406030204" pitchFamily="18" charset="0"/>
                                      </a:rPr>
                                    </m:ctrlPr>
                                  </m:accPr>
                                  <m:e>
                                    <m:r>
                                      <a:rPr lang="en-US" sz="1600" b="0" i="1" smtClean="0">
                                        <a:solidFill>
                                          <a:schemeClr val="tx1"/>
                                        </a:solidFill>
                                        <a:latin typeface="Cambria Math" panose="02040503050406030204" pitchFamily="18" charset="0"/>
                                      </a:rPr>
                                      <m:t>𝑎</m:t>
                                    </m:r>
                                  </m:e>
                                </m:acc>
                              </m:oMath>
                            </m:oMathPara>
                          </a14:m>
                          <a:endParaRPr lang="en-US" sz="16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solidFill>
                          <a:schemeClr val="bg1"/>
                        </a:solidFill>
                      </a:tcPr>
                    </a:tc>
                    <a:extLst>
                      <a:ext uri="{0D108BD9-81ED-4DB2-BD59-A6C34878D82A}">
                        <a16:rowId xmlns:a16="http://schemas.microsoft.com/office/drawing/2014/main" val="1390591380"/>
                      </a:ext>
                    </a:extLst>
                  </a:tr>
                  <a:tr h="0">
                    <a:tc>
                      <a:txBody>
                        <a:bodyPr/>
                        <a:lstStyle/>
                        <a:p>
                          <a:pPr/>
                          <a14:m>
                            <m:oMathPara xmlns:m="http://schemas.openxmlformats.org/officeDocument/2006/math">
                              <m:oMathParaPr>
                                <m:jc m:val="centerGroup"/>
                              </m:oMathParaPr>
                              <m:oMath xmlns:m="http://schemas.openxmlformats.org/officeDocument/2006/math">
                                <m:r>
                                  <a:rPr lang="en-US" sz="1600" b="0" i="1" smtClean="0">
                                    <a:solidFill>
                                      <a:schemeClr val="tx1"/>
                                    </a:solidFill>
                                    <a:latin typeface="Cambria Math" panose="02040503050406030204" pitchFamily="18" charset="0"/>
                                  </a:rPr>
                                  <m:t>𝑐</m:t>
                                </m:r>
                                <m:r>
                                  <a:rPr lang="en-US" sz="1600" b="0" i="1" smtClean="0">
                                    <a:solidFill>
                                      <a:schemeClr val="tx1"/>
                                    </a:solidFill>
                                    <a:latin typeface="Cambria Math" panose="02040503050406030204" pitchFamily="18" charset="0"/>
                                  </a:rPr>
                                  <m:t>=</m:t>
                                </m:r>
                                <m:r>
                                  <m:rPr>
                                    <m:sty m:val="p"/>
                                  </m:rPr>
                                  <a:rPr lang="en-US" sz="1600" b="0" i="0" smtClean="0">
                                    <a:solidFill>
                                      <a:schemeClr val="tx1"/>
                                    </a:solidFill>
                                    <a:latin typeface="Cambria Math" panose="02040503050406030204" pitchFamily="18" charset="0"/>
                                  </a:rPr>
                                  <m:t>cos</m:t>
                                </m:r>
                                <m:r>
                                  <a:rPr lang="en-US" sz="1600" b="0" i="1" smtClean="0">
                                    <a:solidFill>
                                      <a:schemeClr val="tx1"/>
                                    </a:solidFill>
                                    <a:latin typeface="Cambria Math" panose="02040503050406030204" pitchFamily="18" charset="0"/>
                                  </a:rPr>
                                  <m:t>⁡(</m:t>
                                </m:r>
                                <m:r>
                                  <a:rPr lang="en-US" sz="1600" b="0" i="1" smtClean="0">
                                    <a:solidFill>
                                      <a:schemeClr val="tx1"/>
                                    </a:solidFill>
                                    <a:latin typeface="Cambria Math" panose="02040503050406030204" pitchFamily="18" charset="0"/>
                                  </a:rPr>
                                  <m:t>𝑎</m:t>
                                </m:r>
                                <m:r>
                                  <a:rPr lang="en-US" sz="1600" b="0" i="1" smtClean="0">
                                    <a:solidFill>
                                      <a:schemeClr val="tx1"/>
                                    </a:solidFill>
                                    <a:latin typeface="Cambria Math" panose="02040503050406030204" pitchFamily="18" charset="0"/>
                                  </a:rPr>
                                  <m:t>)</m:t>
                                </m:r>
                              </m:oMath>
                            </m:oMathPara>
                          </a14:m>
                          <a:endParaRPr lang="en-US" sz="16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solidFill>
                          <a:schemeClr val="bg1"/>
                        </a:solidFill>
                      </a:tcPr>
                    </a:tc>
                    <a:tc>
                      <a:txBody>
                        <a:bodyPr/>
                        <a:lstStyle/>
                        <a:p>
                          <a:pPr/>
                          <a14:m>
                            <m:oMathPara xmlns:m="http://schemas.openxmlformats.org/officeDocument/2006/math">
                              <m:oMathParaPr>
                                <m:jc m:val="centerGroup"/>
                              </m:oMathParaPr>
                              <m:oMath xmlns:m="http://schemas.openxmlformats.org/officeDocument/2006/math">
                                <m:acc>
                                  <m:accPr>
                                    <m:chr m:val="̇"/>
                                    <m:ctrlPr>
                                      <a:rPr lang="en-US" sz="1600" i="1" smtClean="0">
                                        <a:solidFill>
                                          <a:schemeClr val="tx1"/>
                                        </a:solidFill>
                                        <a:latin typeface="Cambria Math" panose="02040503050406030204" pitchFamily="18" charset="0"/>
                                      </a:rPr>
                                    </m:ctrlPr>
                                  </m:accPr>
                                  <m:e>
                                    <m:r>
                                      <a:rPr lang="en-US" sz="1600" b="0" i="1" smtClean="0">
                                        <a:solidFill>
                                          <a:schemeClr val="tx1"/>
                                        </a:solidFill>
                                        <a:latin typeface="Cambria Math" panose="02040503050406030204" pitchFamily="18" charset="0"/>
                                      </a:rPr>
                                      <m:t>𝑐</m:t>
                                    </m:r>
                                  </m:e>
                                </m:acc>
                                <m:r>
                                  <a:rPr lang="en-US" sz="1600" b="0" i="1" smtClean="0">
                                    <a:solidFill>
                                      <a:schemeClr val="tx1"/>
                                    </a:solidFill>
                                    <a:latin typeface="Cambria Math" panose="02040503050406030204" pitchFamily="18" charset="0"/>
                                  </a:rPr>
                                  <m:t>=−</m:t>
                                </m:r>
                                <m:r>
                                  <m:rPr>
                                    <m:sty m:val="p"/>
                                  </m:rPr>
                                  <a:rPr lang="en-US" sz="1600" b="0" i="0" smtClean="0">
                                    <a:solidFill>
                                      <a:schemeClr val="tx1"/>
                                    </a:solidFill>
                                    <a:latin typeface="Cambria Math" panose="02040503050406030204" pitchFamily="18" charset="0"/>
                                  </a:rPr>
                                  <m:t>sin</m:t>
                                </m:r>
                                <m:r>
                                  <a:rPr lang="en-US" sz="1600" b="0" i="1" smtClean="0">
                                    <a:solidFill>
                                      <a:schemeClr val="tx1"/>
                                    </a:solidFill>
                                    <a:latin typeface="Cambria Math" panose="02040503050406030204" pitchFamily="18" charset="0"/>
                                  </a:rPr>
                                  <m:t>⁡(</m:t>
                                </m:r>
                                <m:r>
                                  <a:rPr lang="en-US" sz="1600" b="0" i="1" smtClean="0">
                                    <a:solidFill>
                                      <a:schemeClr val="tx1"/>
                                    </a:solidFill>
                                    <a:latin typeface="Cambria Math" panose="02040503050406030204" pitchFamily="18" charset="0"/>
                                  </a:rPr>
                                  <m:t>𝑎</m:t>
                                </m:r>
                                <m:r>
                                  <a:rPr lang="en-US" sz="1600" b="0" i="1" smtClean="0">
                                    <a:solidFill>
                                      <a:schemeClr val="tx1"/>
                                    </a:solidFill>
                                    <a:latin typeface="Cambria Math" panose="02040503050406030204" pitchFamily="18" charset="0"/>
                                  </a:rPr>
                                  <m:t>)</m:t>
                                </m:r>
                                <m:acc>
                                  <m:accPr>
                                    <m:chr m:val="̇"/>
                                    <m:ctrlPr>
                                      <a:rPr lang="en-US" sz="1600" b="0" i="1" smtClean="0">
                                        <a:solidFill>
                                          <a:schemeClr val="tx1"/>
                                        </a:solidFill>
                                        <a:latin typeface="Cambria Math" panose="02040503050406030204" pitchFamily="18" charset="0"/>
                                      </a:rPr>
                                    </m:ctrlPr>
                                  </m:accPr>
                                  <m:e>
                                    <m:r>
                                      <a:rPr lang="en-US" sz="1600" b="0" i="1" smtClean="0">
                                        <a:solidFill>
                                          <a:schemeClr val="tx1"/>
                                        </a:solidFill>
                                        <a:latin typeface="Cambria Math" panose="02040503050406030204" pitchFamily="18" charset="0"/>
                                      </a:rPr>
                                      <m:t>𝑎</m:t>
                                    </m:r>
                                  </m:e>
                                </m:acc>
                              </m:oMath>
                            </m:oMathPara>
                          </a14:m>
                          <a:endParaRPr lang="en-US" sz="16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solidFill>
                          <a:schemeClr val="bg1"/>
                        </a:solidFill>
                      </a:tcPr>
                    </a:tc>
                    <a:extLst>
                      <a:ext uri="{0D108BD9-81ED-4DB2-BD59-A6C34878D82A}">
                        <a16:rowId xmlns:a16="http://schemas.microsoft.com/office/drawing/2014/main" val="1326755776"/>
                      </a:ext>
                    </a:extLst>
                  </a:tr>
                  <a:tr h="0">
                    <a:tc>
                      <a:txBody>
                        <a:bodyPr/>
                        <a:lstStyle/>
                        <a:p>
                          <a:pPr/>
                          <a14:m>
                            <m:oMathPara xmlns:m="http://schemas.openxmlformats.org/officeDocument/2006/math">
                              <m:oMathParaPr>
                                <m:jc m:val="centerGroup"/>
                              </m:oMathParaPr>
                              <m:oMath xmlns:m="http://schemas.openxmlformats.org/officeDocument/2006/math">
                                <m:r>
                                  <a:rPr lang="en-US" sz="1600" b="0" i="1" smtClean="0">
                                    <a:solidFill>
                                      <a:schemeClr val="tx1"/>
                                    </a:solidFill>
                                    <a:latin typeface="Cambria Math" panose="02040503050406030204" pitchFamily="18" charset="0"/>
                                  </a:rPr>
                                  <m:t>𝑐</m:t>
                                </m:r>
                                <m:r>
                                  <a:rPr lang="en-US" sz="1600" b="0" i="1" smtClean="0">
                                    <a:solidFill>
                                      <a:schemeClr val="tx1"/>
                                    </a:solidFill>
                                    <a:latin typeface="Cambria Math" panose="02040503050406030204" pitchFamily="18" charset="0"/>
                                  </a:rPr>
                                  <m:t>=</m:t>
                                </m:r>
                                <m:r>
                                  <m:rPr>
                                    <m:sty m:val="p"/>
                                  </m:rPr>
                                  <a:rPr lang="en-US" sz="1600" b="0" i="0" smtClean="0">
                                    <a:solidFill>
                                      <a:schemeClr val="tx1"/>
                                    </a:solidFill>
                                    <a:latin typeface="Cambria Math" panose="02040503050406030204" pitchFamily="18" charset="0"/>
                                  </a:rPr>
                                  <m:t>exp</m:t>
                                </m:r>
                                <m:r>
                                  <a:rPr lang="en-US" sz="1600" b="0" i="1" smtClean="0">
                                    <a:solidFill>
                                      <a:schemeClr val="tx1"/>
                                    </a:solidFill>
                                    <a:latin typeface="Cambria Math" panose="02040503050406030204" pitchFamily="18" charset="0"/>
                                  </a:rPr>
                                  <m:t>⁡(</m:t>
                                </m:r>
                                <m:r>
                                  <a:rPr lang="en-US" sz="1600" b="0" i="1" smtClean="0">
                                    <a:solidFill>
                                      <a:schemeClr val="tx1"/>
                                    </a:solidFill>
                                    <a:latin typeface="Cambria Math" panose="02040503050406030204" pitchFamily="18" charset="0"/>
                                  </a:rPr>
                                  <m:t>𝑎</m:t>
                                </m:r>
                                <m:r>
                                  <a:rPr lang="en-US" sz="1600" b="0" i="1" smtClean="0">
                                    <a:solidFill>
                                      <a:schemeClr val="tx1"/>
                                    </a:solidFill>
                                    <a:latin typeface="Cambria Math" panose="02040503050406030204" pitchFamily="18" charset="0"/>
                                  </a:rPr>
                                  <m:t>)</m:t>
                                </m:r>
                              </m:oMath>
                            </m:oMathPara>
                          </a14:m>
                          <a:endParaRPr lang="en-US" sz="16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solidFill>
                          <a:schemeClr val="bg1"/>
                        </a:solidFill>
                      </a:tcPr>
                    </a:tc>
                    <a:tc>
                      <a:txBody>
                        <a:bodyPr/>
                        <a:lstStyle/>
                        <a:p>
                          <a:pPr/>
                          <a14:m>
                            <m:oMathPara xmlns:m="http://schemas.openxmlformats.org/officeDocument/2006/math">
                              <m:oMathParaPr>
                                <m:jc m:val="centerGroup"/>
                              </m:oMathParaPr>
                              <m:oMath xmlns:m="http://schemas.openxmlformats.org/officeDocument/2006/math">
                                <m:acc>
                                  <m:accPr>
                                    <m:chr m:val="̇"/>
                                    <m:ctrlPr>
                                      <a:rPr lang="en-US" sz="1600" i="1" smtClean="0">
                                        <a:solidFill>
                                          <a:schemeClr val="tx1"/>
                                        </a:solidFill>
                                        <a:latin typeface="Cambria Math" panose="02040503050406030204" pitchFamily="18" charset="0"/>
                                      </a:rPr>
                                    </m:ctrlPr>
                                  </m:accPr>
                                  <m:e>
                                    <m:r>
                                      <a:rPr lang="en-US" sz="1600" b="0" i="1" smtClean="0">
                                        <a:solidFill>
                                          <a:schemeClr val="tx1"/>
                                        </a:solidFill>
                                        <a:latin typeface="Cambria Math" panose="02040503050406030204" pitchFamily="18" charset="0"/>
                                      </a:rPr>
                                      <m:t>𝑐</m:t>
                                    </m:r>
                                  </m:e>
                                </m:acc>
                                <m:r>
                                  <a:rPr lang="en-US" sz="1600" b="0" i="1" smtClean="0">
                                    <a:solidFill>
                                      <a:schemeClr val="tx1"/>
                                    </a:solidFill>
                                    <a:latin typeface="Cambria Math" panose="02040503050406030204" pitchFamily="18" charset="0"/>
                                  </a:rPr>
                                  <m:t>=</m:t>
                                </m:r>
                                <m:r>
                                  <a:rPr lang="en-US" sz="1600" b="0" i="1" smtClean="0">
                                    <a:solidFill>
                                      <a:schemeClr val="tx1"/>
                                    </a:solidFill>
                                    <a:latin typeface="Cambria Math" panose="02040503050406030204" pitchFamily="18" charset="0"/>
                                  </a:rPr>
                                  <m:t>𝑐</m:t>
                                </m:r>
                                <m:acc>
                                  <m:accPr>
                                    <m:chr m:val="̇"/>
                                    <m:ctrlPr>
                                      <a:rPr lang="en-US" sz="1600" b="0" i="1" smtClean="0">
                                        <a:solidFill>
                                          <a:schemeClr val="tx1"/>
                                        </a:solidFill>
                                        <a:latin typeface="Cambria Math" panose="02040503050406030204" pitchFamily="18" charset="0"/>
                                      </a:rPr>
                                    </m:ctrlPr>
                                  </m:accPr>
                                  <m:e>
                                    <m:r>
                                      <a:rPr lang="en-US" sz="1600" b="0" i="1" smtClean="0">
                                        <a:solidFill>
                                          <a:schemeClr val="tx1"/>
                                        </a:solidFill>
                                        <a:latin typeface="Cambria Math" panose="02040503050406030204" pitchFamily="18" charset="0"/>
                                      </a:rPr>
                                      <m:t>𝑎</m:t>
                                    </m:r>
                                  </m:e>
                                </m:acc>
                              </m:oMath>
                            </m:oMathPara>
                          </a14:m>
                          <a:endParaRPr lang="en-US" sz="16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solidFill>
                          <a:schemeClr val="bg1"/>
                        </a:solidFill>
                      </a:tcPr>
                    </a:tc>
                    <a:extLst>
                      <a:ext uri="{0D108BD9-81ED-4DB2-BD59-A6C34878D82A}">
                        <a16:rowId xmlns:a16="http://schemas.microsoft.com/office/drawing/2014/main" val="3442320447"/>
                      </a:ext>
                    </a:extLst>
                  </a:tr>
                  <a:tr h="0">
                    <a:tc>
                      <a:txBody>
                        <a:bodyPr/>
                        <a:lstStyle/>
                        <a:p>
                          <a:pPr/>
                          <a14:m>
                            <m:oMathPara xmlns:m="http://schemas.openxmlformats.org/officeDocument/2006/math">
                              <m:oMathParaPr>
                                <m:jc m:val="centerGroup"/>
                              </m:oMathParaPr>
                              <m:oMath xmlns:m="http://schemas.openxmlformats.org/officeDocument/2006/math">
                                <m:r>
                                  <a:rPr lang="en-US" sz="1600" b="0" i="1" smtClean="0">
                                    <a:solidFill>
                                      <a:schemeClr val="tx1"/>
                                    </a:solidFill>
                                    <a:latin typeface="Cambria Math" panose="02040503050406030204" pitchFamily="18" charset="0"/>
                                  </a:rPr>
                                  <m:t>𝑐</m:t>
                                </m:r>
                                <m:r>
                                  <a:rPr lang="en-US" sz="1600" b="0" i="1" smtClean="0">
                                    <a:solidFill>
                                      <a:schemeClr val="tx1"/>
                                    </a:solidFill>
                                    <a:latin typeface="Cambria Math" panose="02040503050406030204" pitchFamily="18" charset="0"/>
                                  </a:rPr>
                                  <m:t>=</m:t>
                                </m:r>
                                <m:r>
                                  <m:rPr>
                                    <m:sty m:val="p"/>
                                  </m:rPr>
                                  <a:rPr lang="en-US" sz="1600" b="0" i="0" smtClean="0">
                                    <a:solidFill>
                                      <a:schemeClr val="tx1"/>
                                    </a:solidFill>
                                    <a:latin typeface="Cambria Math" panose="02040503050406030204" pitchFamily="18" charset="0"/>
                                  </a:rPr>
                                  <m:t>log</m:t>
                                </m:r>
                                <m:r>
                                  <a:rPr lang="en-US" sz="1600" b="0" i="1" smtClean="0">
                                    <a:solidFill>
                                      <a:schemeClr val="tx1"/>
                                    </a:solidFill>
                                    <a:latin typeface="Cambria Math" panose="02040503050406030204" pitchFamily="18" charset="0"/>
                                  </a:rPr>
                                  <m:t>⁡(</m:t>
                                </m:r>
                                <m:r>
                                  <a:rPr lang="en-US" sz="1600" b="0" i="1" smtClean="0">
                                    <a:solidFill>
                                      <a:schemeClr val="tx1"/>
                                    </a:solidFill>
                                    <a:latin typeface="Cambria Math" panose="02040503050406030204" pitchFamily="18" charset="0"/>
                                  </a:rPr>
                                  <m:t>𝑎</m:t>
                                </m:r>
                                <m:r>
                                  <a:rPr lang="en-US" sz="1600" b="0" i="1" smtClean="0">
                                    <a:solidFill>
                                      <a:schemeClr val="tx1"/>
                                    </a:solidFill>
                                    <a:latin typeface="Cambria Math" panose="02040503050406030204" pitchFamily="18" charset="0"/>
                                  </a:rPr>
                                  <m:t>)</m:t>
                                </m:r>
                              </m:oMath>
                            </m:oMathPara>
                          </a14:m>
                          <a:endParaRPr lang="en-US" sz="16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B w="12700" cap="flat" cmpd="sng" algn="ctr">
                          <a:solidFill>
                            <a:schemeClr val="tx1"/>
                          </a:solidFill>
                          <a:prstDash val="solid"/>
                          <a:round/>
                          <a:headEnd type="none" w="med" len="med"/>
                          <a:tailEnd type="none" w="med" len="med"/>
                        </a:lnB>
                        <a:solidFill>
                          <a:schemeClr val="bg1"/>
                        </a:solidFill>
                      </a:tcPr>
                    </a:tc>
                    <a:tc>
                      <a:txBody>
                        <a:bodyPr/>
                        <a:lstStyle/>
                        <a:p>
                          <a:pPr/>
                          <a14:m>
                            <m:oMathPara xmlns:m="http://schemas.openxmlformats.org/officeDocument/2006/math">
                              <m:oMathParaPr>
                                <m:jc m:val="centerGroup"/>
                              </m:oMathParaPr>
                              <m:oMath xmlns:m="http://schemas.openxmlformats.org/officeDocument/2006/math">
                                <m:acc>
                                  <m:accPr>
                                    <m:chr m:val="̇"/>
                                    <m:ctrlPr>
                                      <a:rPr lang="en-US" sz="1600" i="1" smtClean="0">
                                        <a:solidFill>
                                          <a:schemeClr val="tx1"/>
                                        </a:solidFill>
                                        <a:latin typeface="Cambria Math" panose="02040503050406030204" pitchFamily="18" charset="0"/>
                                      </a:rPr>
                                    </m:ctrlPr>
                                  </m:accPr>
                                  <m:e>
                                    <m:r>
                                      <a:rPr lang="en-US" sz="1600" b="0" i="1" smtClean="0">
                                        <a:solidFill>
                                          <a:schemeClr val="tx1"/>
                                        </a:solidFill>
                                        <a:latin typeface="Cambria Math" panose="02040503050406030204" pitchFamily="18" charset="0"/>
                                      </a:rPr>
                                      <m:t>𝑐</m:t>
                                    </m:r>
                                  </m:e>
                                </m:acc>
                                <m:r>
                                  <a:rPr lang="en-US" sz="1600" b="0" i="1" smtClean="0">
                                    <a:solidFill>
                                      <a:schemeClr val="tx1"/>
                                    </a:solidFill>
                                    <a:latin typeface="Cambria Math" panose="02040503050406030204" pitchFamily="18" charset="0"/>
                                  </a:rPr>
                                  <m:t>=</m:t>
                                </m:r>
                                <m:acc>
                                  <m:accPr>
                                    <m:chr m:val="̇"/>
                                    <m:ctrlPr>
                                      <a:rPr lang="en-US" sz="1600" b="0" i="1" smtClean="0">
                                        <a:solidFill>
                                          <a:schemeClr val="tx1"/>
                                        </a:solidFill>
                                        <a:latin typeface="Cambria Math" panose="02040503050406030204" pitchFamily="18" charset="0"/>
                                      </a:rPr>
                                    </m:ctrlPr>
                                  </m:accPr>
                                  <m:e>
                                    <m:r>
                                      <a:rPr lang="en-US" sz="1600" b="0" i="1" smtClean="0">
                                        <a:solidFill>
                                          <a:schemeClr val="tx1"/>
                                        </a:solidFill>
                                        <a:latin typeface="Cambria Math" panose="02040503050406030204" pitchFamily="18" charset="0"/>
                                      </a:rPr>
                                      <m:t>𝑎</m:t>
                                    </m:r>
                                  </m:e>
                                </m:acc>
                                <m:r>
                                  <a:rPr lang="en-US" sz="1600" b="0" i="1" smtClean="0">
                                    <a:solidFill>
                                      <a:schemeClr val="tx1"/>
                                    </a:solidFill>
                                    <a:latin typeface="Cambria Math" panose="02040503050406030204" pitchFamily="18" charset="0"/>
                                  </a:rPr>
                                  <m:t>/</m:t>
                                </m:r>
                                <m:r>
                                  <a:rPr lang="en-US" sz="1600" b="0" i="1" smtClean="0">
                                    <a:solidFill>
                                      <a:schemeClr val="tx1"/>
                                    </a:solidFill>
                                    <a:latin typeface="Cambria Math" panose="02040503050406030204" pitchFamily="18" charset="0"/>
                                  </a:rPr>
                                  <m:t>𝑎</m:t>
                                </m:r>
                              </m:oMath>
                            </m:oMathPara>
                          </a14:m>
                          <a:endParaRPr lang="en-US" sz="16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4113504866"/>
                      </a:ext>
                    </a:extLst>
                  </a:tr>
                </a:tbl>
              </a:graphicData>
            </a:graphic>
          </p:graphicFrame>
        </mc:Choice>
        <mc:Fallback xmlns="">
          <p:graphicFrame>
            <p:nvGraphicFramePr>
              <p:cNvPr id="12" name="Table 11">
                <a:extLst>
                  <a:ext uri="{FF2B5EF4-FFF2-40B4-BE49-F238E27FC236}">
                    <a16:creationId xmlns:a16="http://schemas.microsoft.com/office/drawing/2014/main" id="{8838948F-CD90-418B-BEE8-C393C0F382C2}"/>
                  </a:ext>
                </a:extLst>
              </p:cNvPr>
              <p:cNvGraphicFramePr>
                <a:graphicFrameLocks noGrp="1"/>
              </p:cNvGraphicFramePr>
              <p:nvPr>
                <p:extLst>
                  <p:ext uri="{D42A27DB-BD31-4B8C-83A1-F6EECF244321}">
                    <p14:modId xmlns:p14="http://schemas.microsoft.com/office/powerpoint/2010/main" val="357829566"/>
                  </p:ext>
                </p:extLst>
              </p:nvPr>
            </p:nvGraphicFramePr>
            <p:xfrm>
              <a:off x="5218729" y="1166698"/>
              <a:ext cx="3853287" cy="3059811"/>
            </p:xfrm>
            <a:graphic>
              <a:graphicData uri="http://schemas.openxmlformats.org/drawingml/2006/table">
                <a:tbl>
                  <a:tblPr firstRow="1" bandRow="1">
                    <a:tableStyleId>{5C22544A-7EE6-4342-B048-85BDC9FD1C3A}</a:tableStyleId>
                  </a:tblPr>
                  <a:tblGrid>
                    <a:gridCol w="1510351">
                      <a:extLst>
                        <a:ext uri="{9D8B030D-6E8A-4147-A177-3AD203B41FA5}">
                          <a16:colId xmlns:a16="http://schemas.microsoft.com/office/drawing/2014/main" val="3166754948"/>
                        </a:ext>
                      </a:extLst>
                    </a:gridCol>
                    <a:gridCol w="2342936">
                      <a:extLst>
                        <a:ext uri="{9D8B030D-6E8A-4147-A177-3AD203B41FA5}">
                          <a16:colId xmlns:a16="http://schemas.microsoft.com/office/drawing/2014/main" val="1131734832"/>
                        </a:ext>
                      </a:extLst>
                    </a:gridCol>
                  </a:tblGrid>
                  <a:tr h="335280">
                    <a:tc>
                      <a:txBody>
                        <a:bodyPr/>
                        <a:lstStyle/>
                        <a:p>
                          <a:pPr algn="ctr"/>
                          <a:r>
                            <a:rPr lang="en-US" sz="1600" dirty="0">
                              <a:solidFill>
                                <a:schemeClr val="tx1"/>
                              </a:solidFill>
                              <a:latin typeface="Calibri" panose="020F0502020204030204" pitchFamily="34" charset="0"/>
                              <a:cs typeface="Calibri" panose="020F0502020204030204" pitchFamily="34" charset="0"/>
                            </a:rPr>
                            <a:t>Operation</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Overloaded AD </a:t>
                          </a:r>
                          <a:r>
                            <a:rPr lang="en-US" sz="1600" dirty="0" err="1">
                              <a:solidFill>
                                <a:schemeClr val="tx1"/>
                              </a:solidFill>
                              <a:latin typeface="Calibri" panose="020F0502020204030204" pitchFamily="34" charset="0"/>
                              <a:cs typeface="Calibri" panose="020F0502020204030204" pitchFamily="34" charset="0"/>
                            </a:rPr>
                            <a:t>impl</a:t>
                          </a:r>
                          <a:endParaRPr lang="en-US" sz="1600" dirty="0">
                            <a:solidFill>
                              <a:schemeClr val="tx1"/>
                            </a:solidFill>
                            <a:latin typeface="Calibri" panose="020F0502020204030204" pitchFamily="34" charset="0"/>
                            <a:cs typeface="Calibri" panose="020F050202020403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1869946942"/>
                      </a:ext>
                    </a:extLst>
                  </a:tr>
                  <a:tr h="349377">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blipFill>
                          <a:blip r:embed="rId6"/>
                          <a:stretch>
                            <a:fillRect l="-403" t="-100000" r="-156048" b="-682759"/>
                          </a:stretch>
                        </a:blip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blipFill>
                          <a:blip r:embed="rId6"/>
                          <a:stretch>
                            <a:fillRect l="-64675" t="-100000" r="-519" b="-682759"/>
                          </a:stretch>
                        </a:blipFill>
                      </a:tcPr>
                    </a:tc>
                    <a:extLst>
                      <a:ext uri="{0D108BD9-81ED-4DB2-BD59-A6C34878D82A}">
                        <a16:rowId xmlns:a16="http://schemas.microsoft.com/office/drawing/2014/main" val="736497276"/>
                      </a:ext>
                    </a:extLst>
                  </a:tr>
                  <a:tr h="349377">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blipFill>
                          <a:blip r:embed="rId6"/>
                          <a:stretch>
                            <a:fillRect l="-403" t="-203509" r="-156048" b="-594737"/>
                          </a:stretch>
                        </a:blip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blipFill>
                          <a:blip r:embed="rId6"/>
                          <a:stretch>
                            <a:fillRect l="-64675" t="-203509" r="-519" b="-594737"/>
                          </a:stretch>
                        </a:blipFill>
                      </a:tcPr>
                    </a:tc>
                    <a:extLst>
                      <a:ext uri="{0D108BD9-81ED-4DB2-BD59-A6C34878D82A}">
                        <a16:rowId xmlns:a16="http://schemas.microsoft.com/office/drawing/2014/main" val="3520804967"/>
                      </a:ext>
                    </a:extLst>
                  </a:tr>
                  <a:tr h="349377">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blipFill>
                          <a:blip r:embed="rId6"/>
                          <a:stretch>
                            <a:fillRect l="-403" t="-303509" r="-156048" b="-494737"/>
                          </a:stretch>
                        </a:blip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blipFill>
                          <a:blip r:embed="rId6"/>
                          <a:stretch>
                            <a:fillRect l="-64675" t="-303509" r="-519" b="-494737"/>
                          </a:stretch>
                        </a:blipFill>
                      </a:tcPr>
                    </a:tc>
                    <a:extLst>
                      <a:ext uri="{0D108BD9-81ED-4DB2-BD59-A6C34878D82A}">
                        <a16:rowId xmlns:a16="http://schemas.microsoft.com/office/drawing/2014/main" val="643810901"/>
                      </a:ext>
                    </a:extLst>
                  </a:tr>
                  <a:tr h="335280">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blipFill>
                          <a:blip r:embed="rId6"/>
                          <a:stretch>
                            <a:fillRect l="-403" t="-410714" r="-156048" b="-403571"/>
                          </a:stretch>
                        </a:blip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blipFill>
                          <a:blip r:embed="rId6"/>
                          <a:stretch>
                            <a:fillRect l="-64675" t="-410714" r="-519" b="-403571"/>
                          </a:stretch>
                        </a:blipFill>
                      </a:tcPr>
                    </a:tc>
                    <a:extLst>
                      <a:ext uri="{0D108BD9-81ED-4DB2-BD59-A6C34878D82A}">
                        <a16:rowId xmlns:a16="http://schemas.microsoft.com/office/drawing/2014/main" val="2825968926"/>
                      </a:ext>
                    </a:extLst>
                  </a:tr>
                  <a:tr h="335280">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blipFill>
                          <a:blip r:embed="rId6"/>
                          <a:stretch>
                            <a:fillRect l="-403" t="-520000" r="-156048" b="-310909"/>
                          </a:stretch>
                        </a:blip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blipFill>
                          <a:blip r:embed="rId6"/>
                          <a:stretch>
                            <a:fillRect l="-64675" t="-520000" r="-519" b="-310909"/>
                          </a:stretch>
                        </a:blipFill>
                      </a:tcPr>
                    </a:tc>
                    <a:extLst>
                      <a:ext uri="{0D108BD9-81ED-4DB2-BD59-A6C34878D82A}">
                        <a16:rowId xmlns:a16="http://schemas.microsoft.com/office/drawing/2014/main" val="1390591380"/>
                      </a:ext>
                    </a:extLst>
                  </a:tr>
                  <a:tr h="335280">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blipFill>
                          <a:blip r:embed="rId6"/>
                          <a:stretch>
                            <a:fillRect l="-403" t="-620000" r="-156048" b="-210909"/>
                          </a:stretch>
                        </a:blip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blipFill>
                          <a:blip r:embed="rId6"/>
                          <a:stretch>
                            <a:fillRect l="-64675" t="-620000" r="-519" b="-210909"/>
                          </a:stretch>
                        </a:blipFill>
                      </a:tcPr>
                    </a:tc>
                    <a:extLst>
                      <a:ext uri="{0D108BD9-81ED-4DB2-BD59-A6C34878D82A}">
                        <a16:rowId xmlns:a16="http://schemas.microsoft.com/office/drawing/2014/main" val="1326755776"/>
                      </a:ext>
                    </a:extLst>
                  </a:tr>
                  <a:tr h="335280">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blipFill>
                          <a:blip r:embed="rId6"/>
                          <a:stretch>
                            <a:fillRect l="-403" t="-720000" r="-156048" b="-110909"/>
                          </a:stretch>
                        </a:blip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blipFill>
                          <a:blip r:embed="rId6"/>
                          <a:stretch>
                            <a:fillRect l="-64675" t="-720000" r="-519" b="-110909"/>
                          </a:stretch>
                        </a:blipFill>
                      </a:tcPr>
                    </a:tc>
                    <a:extLst>
                      <a:ext uri="{0D108BD9-81ED-4DB2-BD59-A6C34878D82A}">
                        <a16:rowId xmlns:a16="http://schemas.microsoft.com/office/drawing/2014/main" val="3442320447"/>
                      </a:ext>
                    </a:extLst>
                  </a:tr>
                  <a:tr h="335280">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B w="12700" cap="flat" cmpd="sng" algn="ctr">
                          <a:solidFill>
                            <a:schemeClr val="tx1"/>
                          </a:solidFill>
                          <a:prstDash val="solid"/>
                          <a:round/>
                          <a:headEnd type="none" w="med" len="med"/>
                          <a:tailEnd type="none" w="med" len="med"/>
                        </a:lnB>
                        <a:blipFill>
                          <a:blip r:embed="rId6"/>
                          <a:stretch>
                            <a:fillRect l="-403" t="-820000" r="-156048" b="-10909"/>
                          </a:stretch>
                        </a:blip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B w="12700" cap="flat" cmpd="sng" algn="ctr">
                          <a:solidFill>
                            <a:schemeClr val="tx1"/>
                          </a:solidFill>
                          <a:prstDash val="solid"/>
                          <a:round/>
                          <a:headEnd type="none" w="med" len="med"/>
                          <a:tailEnd type="none" w="med" len="med"/>
                        </a:lnB>
                        <a:blipFill>
                          <a:blip r:embed="rId6"/>
                          <a:stretch>
                            <a:fillRect l="-64675" t="-820000" r="-519" b="-10909"/>
                          </a:stretch>
                        </a:blipFill>
                      </a:tcPr>
                    </a:tc>
                    <a:extLst>
                      <a:ext uri="{0D108BD9-81ED-4DB2-BD59-A6C34878D82A}">
                        <a16:rowId xmlns:a16="http://schemas.microsoft.com/office/drawing/2014/main" val="4113504866"/>
                      </a:ext>
                    </a:extLst>
                  </a:tr>
                </a:tbl>
              </a:graphicData>
            </a:graphic>
          </p:graphicFrame>
        </mc:Fallback>
      </mc:AlternateContent>
      <p:sp>
        <p:nvSpPr>
          <p:cNvPr id="2" name="TextBox 1">
            <a:extLst>
              <a:ext uri="{FF2B5EF4-FFF2-40B4-BE49-F238E27FC236}">
                <a16:creationId xmlns:a16="http://schemas.microsoft.com/office/drawing/2014/main" id="{CC38F36F-C6CE-496B-BE0B-F36D3754D7F9}"/>
              </a:ext>
            </a:extLst>
          </p:cNvPr>
          <p:cNvSpPr txBox="1"/>
          <p:nvPr/>
        </p:nvSpPr>
        <p:spPr>
          <a:xfrm>
            <a:off x="5564080" y="759557"/>
            <a:ext cx="1557161" cy="376775"/>
          </a:xfrm>
          <a:prstGeom prst="rect">
            <a:avLst/>
          </a:prstGeom>
          <a:noFill/>
        </p:spPr>
        <p:txBody>
          <a:bodyPr wrap="square" rtlCol="0">
            <a:spAutoFit/>
          </a:bodyPr>
          <a:lstStyle/>
          <a:p>
            <a:r>
              <a:rPr lang="en-US" dirty="0">
                <a:latin typeface="Calibri" panose="020F0502020204030204" pitchFamily="34" charset="0"/>
                <a:cs typeface="Calibri" panose="020F0502020204030204" pitchFamily="34" charset="0"/>
              </a:rPr>
              <a:t>double</a:t>
            </a:r>
          </a:p>
        </p:txBody>
      </p:sp>
      <p:sp>
        <p:nvSpPr>
          <p:cNvPr id="14" name="TextBox 13">
            <a:extLst>
              <a:ext uri="{FF2B5EF4-FFF2-40B4-BE49-F238E27FC236}">
                <a16:creationId xmlns:a16="http://schemas.microsoft.com/office/drawing/2014/main" id="{C383DD9C-B7F0-4A6C-9AEF-2C20087958CE}"/>
              </a:ext>
            </a:extLst>
          </p:cNvPr>
          <p:cNvSpPr txBox="1"/>
          <p:nvPr/>
        </p:nvSpPr>
        <p:spPr>
          <a:xfrm>
            <a:off x="7188485" y="789923"/>
            <a:ext cx="1557161" cy="376775"/>
          </a:xfrm>
          <a:prstGeom prst="rect">
            <a:avLst/>
          </a:prstGeom>
          <a:noFill/>
        </p:spPr>
        <p:txBody>
          <a:bodyPr wrap="square" rtlCol="0">
            <a:spAutoFit/>
          </a:bodyPr>
          <a:lstStyle/>
          <a:p>
            <a:r>
              <a:rPr lang="en-US" dirty="0" err="1">
                <a:latin typeface="Calibri" panose="020F0502020204030204" pitchFamily="34" charset="0"/>
                <a:cs typeface="Calibri" panose="020F0502020204030204" pitchFamily="34" charset="0"/>
              </a:rPr>
              <a:t>DFad</a:t>
            </a:r>
            <a:r>
              <a:rPr lang="en-US" dirty="0">
                <a:latin typeface="Calibri" panose="020F0502020204030204" pitchFamily="34" charset="0"/>
                <a:cs typeface="Calibri" panose="020F0502020204030204" pitchFamily="34" charset="0"/>
              </a:rPr>
              <a:t>&lt;double&gt;</a:t>
            </a:r>
          </a:p>
        </p:txBody>
      </p:sp>
      <p:sp>
        <p:nvSpPr>
          <p:cNvPr id="16" name="Rectangle 15">
            <a:extLst>
              <a:ext uri="{FF2B5EF4-FFF2-40B4-BE49-F238E27FC236}">
                <a16:creationId xmlns:a16="http://schemas.microsoft.com/office/drawing/2014/main" id="{84AD8B5D-CA2C-4AD6-81B1-33F85F70DB80}"/>
              </a:ext>
            </a:extLst>
          </p:cNvPr>
          <p:cNvSpPr/>
          <p:nvPr/>
        </p:nvSpPr>
        <p:spPr>
          <a:xfrm>
            <a:off x="0" y="6539765"/>
            <a:ext cx="9195371" cy="338554"/>
          </a:xfrm>
          <a:prstGeom prst="rect">
            <a:avLst/>
          </a:prstGeom>
        </p:spPr>
        <p:txBody>
          <a:bodyPr wrap="square">
            <a:spAutoFit/>
          </a:bodyPr>
          <a:lstStyle/>
          <a:p>
            <a:r>
              <a:rPr lang="en-US" sz="1600" dirty="0">
                <a:solidFill>
                  <a:schemeClr val="bg1"/>
                </a:solidFill>
                <a:latin typeface="Calibri" panose="020F0502020204030204" pitchFamily="34" charset="0"/>
                <a:cs typeface="Calibri" panose="020F0502020204030204" pitchFamily="34" charset="0"/>
              </a:rPr>
              <a:t>E. Phipps </a:t>
            </a:r>
            <a:r>
              <a:rPr lang="en-US" sz="1600" i="1" dirty="0">
                <a:solidFill>
                  <a:schemeClr val="bg1"/>
                </a:solidFill>
                <a:latin typeface="Calibri" panose="020F0502020204030204" pitchFamily="34" charset="0"/>
                <a:cs typeface="Calibri" panose="020F0502020204030204" pitchFamily="34" charset="0"/>
              </a:rPr>
              <a:t>et. al</a:t>
            </a:r>
            <a:r>
              <a:rPr lang="en-US" sz="1600" dirty="0">
                <a:solidFill>
                  <a:schemeClr val="bg1"/>
                </a:solidFill>
                <a:latin typeface="Calibri" panose="020F0502020204030204" pitchFamily="34" charset="0"/>
                <a:cs typeface="Calibri" panose="020F0502020204030204" pitchFamily="34" charset="0"/>
              </a:rPr>
              <a:t>. Efficient expression templates for operator overloading-based AD, LNCSE, 309–319, 2012.</a:t>
            </a:r>
            <a:endParaRPr lang="en-US" sz="1600" dirty="0">
              <a:solidFill>
                <a:schemeClr val="bg1"/>
              </a:solidFill>
            </a:endParaRPr>
          </a:p>
        </p:txBody>
      </p:sp>
      <p:sp>
        <p:nvSpPr>
          <p:cNvPr id="3" name="Rectangle 2">
            <a:extLst>
              <a:ext uri="{FF2B5EF4-FFF2-40B4-BE49-F238E27FC236}">
                <a16:creationId xmlns:a16="http://schemas.microsoft.com/office/drawing/2014/main" id="{39B325FC-3568-4042-A322-C930BA4DCF3C}"/>
              </a:ext>
            </a:extLst>
          </p:cNvPr>
          <p:cNvSpPr/>
          <p:nvPr/>
        </p:nvSpPr>
        <p:spPr>
          <a:xfrm>
            <a:off x="28830" y="5501771"/>
            <a:ext cx="4572000" cy="923330"/>
          </a:xfrm>
          <a:prstGeom prst="rect">
            <a:avLst/>
          </a:prstGeom>
        </p:spPr>
        <p:txBody>
          <a:bodyPr>
            <a:spAutoFit/>
          </a:bodyPr>
          <a:lstStyle/>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Great for </a:t>
            </a:r>
            <a:r>
              <a:rPr lang="en-US" b="1" i="1" dirty="0">
                <a:latin typeface="Calibri" panose="020F0502020204030204" pitchFamily="34" charset="0"/>
                <a:cs typeface="Calibri" panose="020F0502020204030204" pitchFamily="34" charset="0"/>
              </a:rPr>
              <a:t>multi-physics codes </a:t>
            </a:r>
            <a:r>
              <a:rPr lang="en-US" dirty="0">
                <a:latin typeface="Calibri" panose="020F0502020204030204" pitchFamily="34" charset="0"/>
                <a:cs typeface="Calibri" panose="020F0502020204030204" pitchFamily="34" charset="0"/>
              </a:rPr>
              <a:t>(e.g., many Jacobians) and </a:t>
            </a:r>
            <a:r>
              <a:rPr lang="en-US" b="1" i="1" dirty="0">
                <a:latin typeface="Calibri" panose="020F0502020204030204" pitchFamily="34" charset="0"/>
                <a:cs typeface="Calibri" panose="020F0502020204030204" pitchFamily="34" charset="0"/>
              </a:rPr>
              <a:t>advanced analysis </a:t>
            </a:r>
            <a:r>
              <a:rPr lang="en-US" dirty="0">
                <a:latin typeface="Calibri" panose="020F0502020204030204" pitchFamily="34" charset="0"/>
                <a:cs typeface="Calibri" panose="020F0502020204030204" pitchFamily="34" charset="0"/>
              </a:rPr>
              <a:t>(e.g., sensitivities, optimization)</a:t>
            </a:r>
          </a:p>
        </p:txBody>
      </p:sp>
    </p:spTree>
    <p:extLst>
      <p:ext uri="{BB962C8B-B14F-4D97-AF65-F5344CB8AC3E}">
        <p14:creationId xmlns:p14="http://schemas.microsoft.com/office/powerpoint/2010/main" val="1790670704"/>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 name="TextShape 1"/>
          <p:cNvSpPr txBox="1"/>
          <p:nvPr/>
        </p:nvSpPr>
        <p:spPr>
          <a:xfrm>
            <a:off x="100595" y="-213372"/>
            <a:ext cx="7902281" cy="1200328"/>
          </a:xfrm>
          <a:prstGeom prst="rect">
            <a:avLst/>
          </a:prstGeom>
          <a:noFill/>
          <a:ln>
            <a:noFill/>
          </a:ln>
        </p:spPr>
        <p:txBody>
          <a:bodyPr lIns="0" tIns="0" rIns="0" bIns="0" anchor="ctr"/>
          <a:lstStyle/>
          <a:p>
            <a:r>
              <a:rPr lang="en-US" sz="3200" dirty="0">
                <a:latin typeface="Calibri"/>
              </a:rPr>
              <a:t>2. Template-based generic programming (TBGP)</a:t>
            </a:r>
            <a:endParaRPr sz="3200" dirty="0"/>
          </a:p>
        </p:txBody>
      </p:sp>
      <p:sp>
        <p:nvSpPr>
          <p:cNvPr id="3" name="Rectangle 2">
            <a:extLst>
              <a:ext uri="{FF2B5EF4-FFF2-40B4-BE49-F238E27FC236}">
                <a16:creationId xmlns:a16="http://schemas.microsoft.com/office/drawing/2014/main" id="{582D93CD-C838-40E9-8E5A-D19DE7F98407}"/>
              </a:ext>
            </a:extLst>
          </p:cNvPr>
          <p:cNvSpPr/>
          <p:nvPr/>
        </p:nvSpPr>
        <p:spPr>
          <a:xfrm>
            <a:off x="80047" y="6519446"/>
            <a:ext cx="8476103" cy="338554"/>
          </a:xfrm>
          <a:prstGeom prst="rect">
            <a:avLst/>
          </a:prstGeom>
        </p:spPr>
        <p:txBody>
          <a:bodyPr wrap="square">
            <a:spAutoFit/>
          </a:bodyPr>
          <a:lstStyle/>
          <a:p>
            <a:pPr>
              <a:spcAft>
                <a:spcPts val="600"/>
              </a:spcAft>
            </a:pPr>
            <a:r>
              <a:rPr lang="en-US" sz="1600" dirty="0">
                <a:solidFill>
                  <a:schemeClr val="bg1"/>
                </a:solidFill>
                <a:latin typeface="Calibri" panose="020F0502020204030204" pitchFamily="34" charset="0"/>
                <a:cs typeface="Calibri" panose="020F0502020204030204" pitchFamily="34" charset="0"/>
              </a:rPr>
              <a:t>R. Pawlowski et. al. </a:t>
            </a:r>
            <a:r>
              <a:rPr lang="en-US" sz="1600" i="1" dirty="0">
                <a:solidFill>
                  <a:schemeClr val="bg1"/>
                </a:solidFill>
                <a:latin typeface="Calibri" panose="020F0502020204030204" pitchFamily="34" charset="0"/>
                <a:cs typeface="Calibri" panose="020F0502020204030204" pitchFamily="34" charset="0"/>
              </a:rPr>
              <a:t>Sci. Program.</a:t>
            </a:r>
            <a:r>
              <a:rPr lang="en-US" sz="1600" dirty="0">
                <a:solidFill>
                  <a:schemeClr val="bg1"/>
                </a:solidFill>
                <a:latin typeface="Calibri" panose="020F0502020204030204" pitchFamily="34" charset="0"/>
                <a:cs typeface="Calibri" panose="020F0502020204030204" pitchFamily="34" charset="0"/>
              </a:rPr>
              <a:t>, 2012.</a:t>
            </a:r>
          </a:p>
        </p:txBody>
      </p:sp>
      <p:grpSp>
        <p:nvGrpSpPr>
          <p:cNvPr id="122" name="Group 121">
            <a:extLst>
              <a:ext uri="{FF2B5EF4-FFF2-40B4-BE49-F238E27FC236}">
                <a16:creationId xmlns:a16="http://schemas.microsoft.com/office/drawing/2014/main" id="{16AE085E-91F5-42EA-A096-C73D48B32775}"/>
              </a:ext>
            </a:extLst>
          </p:cNvPr>
          <p:cNvGrpSpPr/>
          <p:nvPr/>
        </p:nvGrpSpPr>
        <p:grpSpPr>
          <a:xfrm>
            <a:off x="1178961" y="1169009"/>
            <a:ext cx="6104908" cy="3843394"/>
            <a:chOff x="79283" y="883242"/>
            <a:chExt cx="6104908" cy="3843394"/>
          </a:xfrm>
        </p:grpSpPr>
        <p:sp>
          <p:nvSpPr>
            <p:cNvPr id="8" name="AutoShape 3">
              <a:extLst>
                <a:ext uri="{FF2B5EF4-FFF2-40B4-BE49-F238E27FC236}">
                  <a16:creationId xmlns:a16="http://schemas.microsoft.com/office/drawing/2014/main" id="{B0B31BF0-8CA9-4DEA-B57F-9E7AE51BD425}"/>
                </a:ext>
              </a:extLst>
            </p:cNvPr>
            <p:cNvSpPr>
              <a:spLocks noChangeArrowheads="1"/>
            </p:cNvSpPr>
            <p:nvPr/>
          </p:nvSpPr>
          <p:spPr bwMode="auto">
            <a:xfrm>
              <a:off x="1407561" y="4421836"/>
              <a:ext cx="1524000" cy="304800"/>
            </a:xfrm>
            <a:prstGeom prst="roundRect">
              <a:avLst>
                <a:gd name="adj" fmla="val 16667"/>
              </a:avLst>
            </a:prstGeom>
            <a:gradFill rotWithShape="1">
              <a:gsLst>
                <a:gs pos="0">
                  <a:srgbClr val="FFFF99"/>
                </a:gs>
                <a:gs pos="100000">
                  <a:srgbClr val="FFFF99">
                    <a:gamma/>
                    <a:shade val="60784"/>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9" name="AutoShape 4">
              <a:extLst>
                <a:ext uri="{FF2B5EF4-FFF2-40B4-BE49-F238E27FC236}">
                  <a16:creationId xmlns:a16="http://schemas.microsoft.com/office/drawing/2014/main" id="{33559345-6426-4BAB-96CE-461FF3DDBFC3}"/>
                </a:ext>
              </a:extLst>
            </p:cNvPr>
            <p:cNvSpPr>
              <a:spLocks noChangeArrowheads="1"/>
            </p:cNvSpPr>
            <p:nvPr/>
          </p:nvSpPr>
          <p:spPr bwMode="auto">
            <a:xfrm>
              <a:off x="1331361" y="4345636"/>
              <a:ext cx="1524000" cy="304800"/>
            </a:xfrm>
            <a:prstGeom prst="roundRect">
              <a:avLst>
                <a:gd name="adj" fmla="val 16667"/>
              </a:avLst>
            </a:prstGeom>
            <a:gradFill rotWithShape="1">
              <a:gsLst>
                <a:gs pos="0">
                  <a:srgbClr val="DDA99F"/>
                </a:gs>
                <a:gs pos="100000">
                  <a:srgbClr val="DDA99F">
                    <a:gamma/>
                    <a:shade val="84706"/>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10" name="AutoShape 5">
              <a:extLst>
                <a:ext uri="{FF2B5EF4-FFF2-40B4-BE49-F238E27FC236}">
                  <a16:creationId xmlns:a16="http://schemas.microsoft.com/office/drawing/2014/main" id="{91956EBD-5A45-4A09-97E0-90E551194A11}"/>
                </a:ext>
              </a:extLst>
            </p:cNvPr>
            <p:cNvSpPr>
              <a:spLocks noChangeArrowheads="1"/>
            </p:cNvSpPr>
            <p:nvPr/>
          </p:nvSpPr>
          <p:spPr bwMode="auto">
            <a:xfrm>
              <a:off x="1255161" y="4269436"/>
              <a:ext cx="1524000" cy="304800"/>
            </a:xfrm>
            <a:prstGeom prst="roundRect">
              <a:avLst>
                <a:gd name="adj" fmla="val 16667"/>
              </a:avLst>
            </a:prstGeom>
            <a:gradFill rotWithShape="1">
              <a:gsLst>
                <a:gs pos="0">
                  <a:srgbClr val="CCDAB4"/>
                </a:gs>
                <a:gs pos="100000">
                  <a:srgbClr val="CCDAB4">
                    <a:gamma/>
                    <a:shade val="66667"/>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11" name="AutoShape 6">
              <a:extLst>
                <a:ext uri="{FF2B5EF4-FFF2-40B4-BE49-F238E27FC236}">
                  <a16:creationId xmlns:a16="http://schemas.microsoft.com/office/drawing/2014/main" id="{B2E75846-F2A3-485E-B05B-E90EAA34E0E4}"/>
                </a:ext>
              </a:extLst>
            </p:cNvPr>
            <p:cNvSpPr>
              <a:spLocks noChangeArrowheads="1"/>
            </p:cNvSpPr>
            <p:nvPr/>
          </p:nvSpPr>
          <p:spPr bwMode="auto">
            <a:xfrm>
              <a:off x="1178961" y="4193236"/>
              <a:ext cx="1524000" cy="304800"/>
            </a:xfrm>
            <a:prstGeom prst="roundRect">
              <a:avLst>
                <a:gd name="adj" fmla="val 16667"/>
              </a:avLst>
            </a:prstGeom>
            <a:gradFill rotWithShape="1">
              <a:gsLst>
                <a:gs pos="0">
                  <a:srgbClr val="CCCCFF"/>
                </a:gs>
                <a:gs pos="100000">
                  <a:srgbClr val="CCCCFF">
                    <a:gamma/>
                    <a:shade val="81961"/>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12" name="AutoShape 7">
              <a:extLst>
                <a:ext uri="{FF2B5EF4-FFF2-40B4-BE49-F238E27FC236}">
                  <a16:creationId xmlns:a16="http://schemas.microsoft.com/office/drawing/2014/main" id="{1EA0BD42-00BA-46E7-B868-913A54DCEE37}"/>
                </a:ext>
              </a:extLst>
            </p:cNvPr>
            <p:cNvSpPr>
              <a:spLocks noChangeArrowheads="1"/>
            </p:cNvSpPr>
            <p:nvPr/>
          </p:nvSpPr>
          <p:spPr bwMode="auto">
            <a:xfrm>
              <a:off x="1420566" y="1769176"/>
              <a:ext cx="1676400" cy="289270"/>
            </a:xfrm>
            <a:prstGeom prst="roundRect">
              <a:avLst>
                <a:gd name="adj" fmla="val 16667"/>
              </a:avLst>
            </a:prstGeom>
            <a:gradFill rotWithShape="1">
              <a:gsLst>
                <a:gs pos="0">
                  <a:srgbClr val="FFFF99"/>
                </a:gs>
                <a:gs pos="100000">
                  <a:srgbClr val="FFFF99">
                    <a:gamma/>
                    <a:shade val="60784"/>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13" name="AutoShape 8">
              <a:extLst>
                <a:ext uri="{FF2B5EF4-FFF2-40B4-BE49-F238E27FC236}">
                  <a16:creationId xmlns:a16="http://schemas.microsoft.com/office/drawing/2014/main" id="{0BDF4836-5E52-429D-8F51-262944DF7722}"/>
                </a:ext>
              </a:extLst>
            </p:cNvPr>
            <p:cNvSpPr>
              <a:spLocks noChangeArrowheads="1"/>
            </p:cNvSpPr>
            <p:nvPr/>
          </p:nvSpPr>
          <p:spPr bwMode="auto">
            <a:xfrm>
              <a:off x="807378" y="1264242"/>
              <a:ext cx="1524000" cy="304800"/>
            </a:xfrm>
            <a:prstGeom prst="roundRect">
              <a:avLst>
                <a:gd name="adj" fmla="val 16667"/>
              </a:avLst>
            </a:prstGeom>
            <a:gradFill rotWithShape="1">
              <a:gsLst>
                <a:gs pos="0">
                  <a:srgbClr val="DDA99F"/>
                </a:gs>
                <a:gs pos="100000">
                  <a:srgbClr val="DDA99F">
                    <a:gamma/>
                    <a:shade val="84706"/>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14" name="AutoShape 9">
              <a:extLst>
                <a:ext uri="{FF2B5EF4-FFF2-40B4-BE49-F238E27FC236}">
                  <a16:creationId xmlns:a16="http://schemas.microsoft.com/office/drawing/2014/main" id="{93D1753F-7F72-4C44-892C-5A4AF9FD1874}"/>
                </a:ext>
              </a:extLst>
            </p:cNvPr>
            <p:cNvSpPr>
              <a:spLocks noChangeArrowheads="1"/>
            </p:cNvSpPr>
            <p:nvPr/>
          </p:nvSpPr>
          <p:spPr bwMode="auto">
            <a:xfrm>
              <a:off x="731178" y="1188042"/>
              <a:ext cx="1524000" cy="304800"/>
            </a:xfrm>
            <a:prstGeom prst="roundRect">
              <a:avLst>
                <a:gd name="adj" fmla="val 16667"/>
              </a:avLst>
            </a:prstGeom>
            <a:gradFill rotWithShape="1">
              <a:gsLst>
                <a:gs pos="0">
                  <a:srgbClr val="CCDAB4"/>
                </a:gs>
                <a:gs pos="100000">
                  <a:srgbClr val="CCDAB4">
                    <a:gamma/>
                    <a:shade val="66667"/>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15" name="AutoShape 10">
              <a:extLst>
                <a:ext uri="{FF2B5EF4-FFF2-40B4-BE49-F238E27FC236}">
                  <a16:creationId xmlns:a16="http://schemas.microsoft.com/office/drawing/2014/main" id="{18BE13EC-3F77-40FF-AB0C-ECD7FCD1122D}"/>
                </a:ext>
              </a:extLst>
            </p:cNvPr>
            <p:cNvSpPr>
              <a:spLocks noChangeArrowheads="1"/>
            </p:cNvSpPr>
            <p:nvPr/>
          </p:nvSpPr>
          <p:spPr bwMode="auto">
            <a:xfrm>
              <a:off x="654978" y="1111842"/>
              <a:ext cx="1524000" cy="304800"/>
            </a:xfrm>
            <a:prstGeom prst="roundRect">
              <a:avLst>
                <a:gd name="adj" fmla="val 16667"/>
              </a:avLst>
            </a:prstGeom>
            <a:gradFill rotWithShape="1">
              <a:gsLst>
                <a:gs pos="0">
                  <a:srgbClr val="CCCCFF"/>
                </a:gs>
                <a:gs pos="100000">
                  <a:srgbClr val="CCCCFF">
                    <a:gamma/>
                    <a:shade val="81961"/>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22" name="AutoShape 17">
              <a:extLst>
                <a:ext uri="{FF2B5EF4-FFF2-40B4-BE49-F238E27FC236}">
                  <a16:creationId xmlns:a16="http://schemas.microsoft.com/office/drawing/2014/main" id="{1CD51099-512D-4764-A53A-227003A2CB6B}"/>
                </a:ext>
              </a:extLst>
            </p:cNvPr>
            <p:cNvSpPr>
              <a:spLocks noChangeArrowheads="1"/>
            </p:cNvSpPr>
            <p:nvPr/>
          </p:nvSpPr>
          <p:spPr bwMode="auto">
            <a:xfrm>
              <a:off x="1102761" y="4117036"/>
              <a:ext cx="1524000" cy="304800"/>
            </a:xfrm>
            <a:prstGeom prst="roundRect">
              <a:avLst>
                <a:gd name="adj" fmla="val 16667"/>
              </a:avLst>
            </a:prstGeom>
            <a:solidFill>
              <a:srgbClr val="FF99FF"/>
            </a:soli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23" name="AutoShape 18">
              <a:extLst>
                <a:ext uri="{FF2B5EF4-FFF2-40B4-BE49-F238E27FC236}">
                  <a16:creationId xmlns:a16="http://schemas.microsoft.com/office/drawing/2014/main" id="{B815DEE5-F0C2-446E-B823-B2F5350E2255}"/>
                </a:ext>
              </a:extLst>
            </p:cNvPr>
            <p:cNvSpPr>
              <a:spLocks noChangeArrowheads="1"/>
            </p:cNvSpPr>
            <p:nvPr/>
          </p:nvSpPr>
          <p:spPr bwMode="auto">
            <a:xfrm>
              <a:off x="1026561" y="4040836"/>
              <a:ext cx="1524000" cy="304800"/>
            </a:xfrm>
            <a:prstGeom prst="roundRect">
              <a:avLst>
                <a:gd name="adj" fmla="val 16667"/>
              </a:avLst>
            </a:prstGeom>
            <a:solidFill>
              <a:srgbClr val="FFCC99"/>
            </a:soli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24" name="AutoShape 19">
              <a:extLst>
                <a:ext uri="{FF2B5EF4-FFF2-40B4-BE49-F238E27FC236}">
                  <a16:creationId xmlns:a16="http://schemas.microsoft.com/office/drawing/2014/main" id="{574CAA69-E8F4-408C-986D-26E614740AA8}"/>
                </a:ext>
              </a:extLst>
            </p:cNvPr>
            <p:cNvSpPr>
              <a:spLocks noChangeArrowheads="1"/>
            </p:cNvSpPr>
            <p:nvPr/>
          </p:nvSpPr>
          <p:spPr bwMode="auto">
            <a:xfrm>
              <a:off x="578778" y="1035642"/>
              <a:ext cx="1524000" cy="304800"/>
            </a:xfrm>
            <a:prstGeom prst="roundRect">
              <a:avLst>
                <a:gd name="adj" fmla="val 16667"/>
              </a:avLst>
            </a:prstGeom>
            <a:solidFill>
              <a:srgbClr val="FF99FF"/>
            </a:soli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25" name="AutoShape 20">
              <a:extLst>
                <a:ext uri="{FF2B5EF4-FFF2-40B4-BE49-F238E27FC236}">
                  <a16:creationId xmlns:a16="http://schemas.microsoft.com/office/drawing/2014/main" id="{D8A0676B-8E46-478D-B07C-634F4377BD04}"/>
                </a:ext>
              </a:extLst>
            </p:cNvPr>
            <p:cNvSpPr>
              <a:spLocks noChangeArrowheads="1"/>
            </p:cNvSpPr>
            <p:nvPr/>
          </p:nvSpPr>
          <p:spPr bwMode="auto">
            <a:xfrm>
              <a:off x="502578" y="959442"/>
              <a:ext cx="1524000" cy="304800"/>
            </a:xfrm>
            <a:prstGeom prst="roundRect">
              <a:avLst>
                <a:gd name="adj" fmla="val 16667"/>
              </a:avLst>
            </a:prstGeom>
            <a:solidFill>
              <a:srgbClr val="FFCC99"/>
            </a:soli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29" name="AutoShape 24">
              <a:extLst>
                <a:ext uri="{FF2B5EF4-FFF2-40B4-BE49-F238E27FC236}">
                  <a16:creationId xmlns:a16="http://schemas.microsoft.com/office/drawing/2014/main" id="{C880F4BC-C220-4A93-B5C1-4391AE4EFE62}"/>
                </a:ext>
              </a:extLst>
            </p:cNvPr>
            <p:cNvSpPr>
              <a:spLocks noChangeArrowheads="1"/>
            </p:cNvSpPr>
            <p:nvPr/>
          </p:nvSpPr>
          <p:spPr bwMode="auto">
            <a:xfrm>
              <a:off x="950361" y="3964636"/>
              <a:ext cx="1524000" cy="304800"/>
            </a:xfrm>
            <a:prstGeom prst="roundRect">
              <a:avLst>
                <a:gd name="adj" fmla="val 16667"/>
              </a:avLst>
            </a:prstGeom>
            <a:gradFill rotWithShape="0">
              <a:gsLst>
                <a:gs pos="0">
                  <a:srgbClr val="66FF66">
                    <a:gamma/>
                    <a:tint val="33333"/>
                    <a:invGamma/>
                  </a:srgbClr>
                </a:gs>
                <a:gs pos="100000">
                  <a:srgbClr val="66FF66"/>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libri" panose="020F0502020204030204" pitchFamily="34" charset="0"/>
                  <a:ea typeface="ＭＳ Ｐゴシック" charset="0"/>
                  <a:cs typeface="Calibri" panose="020F0502020204030204" pitchFamily="34" charset="0"/>
                </a:rPr>
                <a:t>Scatter Residual</a:t>
              </a:r>
            </a:p>
          </p:txBody>
        </p:sp>
        <p:sp>
          <p:nvSpPr>
            <p:cNvPr id="76" name="AutoShape 25">
              <a:extLst>
                <a:ext uri="{FF2B5EF4-FFF2-40B4-BE49-F238E27FC236}">
                  <a16:creationId xmlns:a16="http://schemas.microsoft.com/office/drawing/2014/main" id="{6F3F27FF-A955-447A-9036-F2E9E6A5D6FE}"/>
                </a:ext>
              </a:extLst>
            </p:cNvPr>
            <p:cNvSpPr>
              <a:spLocks noChangeArrowheads="1"/>
            </p:cNvSpPr>
            <p:nvPr/>
          </p:nvSpPr>
          <p:spPr bwMode="auto">
            <a:xfrm>
              <a:off x="949844" y="3446056"/>
              <a:ext cx="1524000" cy="304800"/>
            </a:xfrm>
            <a:prstGeom prst="roundRect">
              <a:avLst>
                <a:gd name="adj" fmla="val 16667"/>
              </a:avLst>
            </a:prstGeom>
            <a:gradFill rotWithShape="0">
              <a:gsLst>
                <a:gs pos="0">
                  <a:srgbClr val="99CCFF">
                    <a:gamma/>
                    <a:tint val="33333"/>
                    <a:invGamma/>
                  </a:srgbClr>
                </a:gs>
                <a:gs pos="100000">
                  <a:srgbClr val="99CCFF"/>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libri" panose="020F0502020204030204" pitchFamily="34" charset="0"/>
                  <a:ea typeface="ＭＳ Ｐゴシック" charset="0"/>
                  <a:cs typeface="Calibri" panose="020F0502020204030204" pitchFamily="34" charset="0"/>
                </a:rPr>
                <a:t>Element Residual</a:t>
              </a:r>
            </a:p>
          </p:txBody>
        </p:sp>
        <p:cxnSp>
          <p:nvCxnSpPr>
            <p:cNvPr id="82" name="Straight Arrow Connector 81">
              <a:extLst>
                <a:ext uri="{FF2B5EF4-FFF2-40B4-BE49-F238E27FC236}">
                  <a16:creationId xmlns:a16="http://schemas.microsoft.com/office/drawing/2014/main" id="{3F12B2FC-86F7-485A-9AEA-81A82DB16DBF}"/>
                </a:ext>
              </a:extLst>
            </p:cNvPr>
            <p:cNvCxnSpPr>
              <a:cxnSpLocks/>
              <a:endCxn id="27" idx="0"/>
            </p:cNvCxnSpPr>
            <p:nvPr/>
          </p:nvCxnSpPr>
          <p:spPr>
            <a:xfrm flipH="1">
              <a:off x="1656708" y="1982246"/>
              <a:ext cx="293670" cy="243156"/>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cxnSp>
          <p:nvCxnSpPr>
            <p:cNvPr id="77" name="Straight Arrow Connector 76">
              <a:extLst>
                <a:ext uri="{FF2B5EF4-FFF2-40B4-BE49-F238E27FC236}">
                  <a16:creationId xmlns:a16="http://schemas.microsoft.com/office/drawing/2014/main" id="{9F70A037-117F-448C-8966-E71CF3972FFC}"/>
                </a:ext>
              </a:extLst>
            </p:cNvPr>
            <p:cNvCxnSpPr>
              <a:cxnSpLocks/>
            </p:cNvCxnSpPr>
            <p:nvPr/>
          </p:nvCxnSpPr>
          <p:spPr>
            <a:xfrm>
              <a:off x="1112178" y="1035642"/>
              <a:ext cx="0" cy="1214918"/>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sp>
          <p:nvSpPr>
            <p:cNvPr id="26" name="AutoShape 21">
              <a:extLst>
                <a:ext uri="{FF2B5EF4-FFF2-40B4-BE49-F238E27FC236}">
                  <a16:creationId xmlns:a16="http://schemas.microsoft.com/office/drawing/2014/main" id="{4844A671-1BA8-400E-A3AE-8543944C5A22}"/>
                </a:ext>
              </a:extLst>
            </p:cNvPr>
            <p:cNvSpPr>
              <a:spLocks noChangeArrowheads="1"/>
            </p:cNvSpPr>
            <p:nvPr/>
          </p:nvSpPr>
          <p:spPr bwMode="auto">
            <a:xfrm>
              <a:off x="426378" y="883242"/>
              <a:ext cx="1524000" cy="304800"/>
            </a:xfrm>
            <a:prstGeom prst="roundRect">
              <a:avLst>
                <a:gd name="adj" fmla="val 16667"/>
              </a:avLst>
            </a:prstGeom>
            <a:gradFill rotWithShape="0">
              <a:gsLst>
                <a:gs pos="0">
                  <a:srgbClr val="66FF66">
                    <a:gamma/>
                    <a:tint val="33333"/>
                    <a:invGamma/>
                  </a:srgbClr>
                </a:gs>
                <a:gs pos="100000">
                  <a:srgbClr val="66FF66"/>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ilbri"/>
                  <a:ea typeface="ＭＳ Ｐゴシック" charset="0"/>
                </a:rPr>
                <a:t>Gather Solution</a:t>
              </a:r>
            </a:p>
          </p:txBody>
        </p:sp>
        <p:sp>
          <p:nvSpPr>
            <p:cNvPr id="28" name="AutoShape 23">
              <a:extLst>
                <a:ext uri="{FF2B5EF4-FFF2-40B4-BE49-F238E27FC236}">
                  <a16:creationId xmlns:a16="http://schemas.microsoft.com/office/drawing/2014/main" id="{C9FA1098-71A7-438B-8843-15E2D16FF3DF}"/>
                </a:ext>
              </a:extLst>
            </p:cNvPr>
            <p:cNvSpPr>
              <a:spLocks noChangeArrowheads="1"/>
            </p:cNvSpPr>
            <p:nvPr/>
          </p:nvSpPr>
          <p:spPr bwMode="auto">
            <a:xfrm>
              <a:off x="1268166" y="1692976"/>
              <a:ext cx="1764632" cy="289270"/>
            </a:xfrm>
            <a:prstGeom prst="roundRect">
              <a:avLst>
                <a:gd name="adj" fmla="val 16667"/>
              </a:avLst>
            </a:prstGeom>
            <a:gradFill rotWithShape="0">
              <a:gsLst>
                <a:gs pos="0">
                  <a:srgbClr val="99CCFF">
                    <a:gamma/>
                    <a:tint val="33333"/>
                    <a:invGamma/>
                  </a:srgbClr>
                </a:gs>
                <a:gs pos="100000">
                  <a:srgbClr val="99CCFF"/>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ilbri"/>
                  <a:ea typeface="ＭＳ Ｐゴシック" charset="0"/>
                </a:rPr>
                <a:t>Gather Coordinates</a:t>
              </a:r>
            </a:p>
          </p:txBody>
        </p:sp>
        <p:cxnSp>
          <p:nvCxnSpPr>
            <p:cNvPr id="89" name="Straight Arrow Connector 88">
              <a:extLst>
                <a:ext uri="{FF2B5EF4-FFF2-40B4-BE49-F238E27FC236}">
                  <a16:creationId xmlns:a16="http://schemas.microsoft.com/office/drawing/2014/main" id="{D3283AD5-3A93-47A5-BE67-D81C6FA9DB35}"/>
                </a:ext>
              </a:extLst>
            </p:cNvPr>
            <p:cNvCxnSpPr>
              <a:cxnSpLocks/>
              <a:endCxn id="51" idx="0"/>
            </p:cNvCxnSpPr>
            <p:nvPr/>
          </p:nvCxnSpPr>
          <p:spPr>
            <a:xfrm flipH="1">
              <a:off x="841283" y="2722316"/>
              <a:ext cx="300006" cy="206075"/>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cxnSp>
          <p:nvCxnSpPr>
            <p:cNvPr id="91" name="Straight Arrow Connector 90">
              <a:extLst>
                <a:ext uri="{FF2B5EF4-FFF2-40B4-BE49-F238E27FC236}">
                  <a16:creationId xmlns:a16="http://schemas.microsoft.com/office/drawing/2014/main" id="{F9D27611-A3A1-4E3A-9679-3CDB557C8A6A}"/>
                </a:ext>
              </a:extLst>
            </p:cNvPr>
            <p:cNvCxnSpPr>
              <a:cxnSpLocks/>
            </p:cNvCxnSpPr>
            <p:nvPr/>
          </p:nvCxnSpPr>
          <p:spPr>
            <a:xfrm>
              <a:off x="2146353" y="2710190"/>
              <a:ext cx="317734" cy="226170"/>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sp>
          <p:nvSpPr>
            <p:cNvPr id="27" name="AutoShape 22">
              <a:extLst>
                <a:ext uri="{FF2B5EF4-FFF2-40B4-BE49-F238E27FC236}">
                  <a16:creationId xmlns:a16="http://schemas.microsoft.com/office/drawing/2014/main" id="{EC71E38B-360F-44D8-8B20-72BBC4AB26EC}"/>
                </a:ext>
              </a:extLst>
            </p:cNvPr>
            <p:cNvSpPr>
              <a:spLocks noChangeArrowheads="1"/>
            </p:cNvSpPr>
            <p:nvPr/>
          </p:nvSpPr>
          <p:spPr bwMode="auto">
            <a:xfrm>
              <a:off x="426377" y="2225402"/>
              <a:ext cx="2460661" cy="496914"/>
            </a:xfrm>
            <a:prstGeom prst="roundRect">
              <a:avLst>
                <a:gd name="adj" fmla="val 16667"/>
              </a:avLst>
            </a:prstGeom>
            <a:gradFill rotWithShape="0">
              <a:gsLst>
                <a:gs pos="0">
                  <a:srgbClr val="99CCFF">
                    <a:gamma/>
                    <a:tint val="33333"/>
                    <a:invGamma/>
                  </a:srgbClr>
                </a:gs>
                <a:gs pos="100000">
                  <a:srgbClr val="99CCFF"/>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lnSpc>
                  <a:spcPct val="85000"/>
                </a:lnSpc>
              </a:pPr>
              <a:r>
                <a:rPr lang="en-US" sz="1600" dirty="0">
                  <a:solidFill>
                    <a:srgbClr val="000000"/>
                  </a:solidFill>
                  <a:latin typeface="Calibri" panose="020F0502020204030204" pitchFamily="34" charset="0"/>
                  <a:ea typeface="ＭＳ Ｐゴシック" charset="0"/>
                  <a:cs typeface="Calibri" panose="020F0502020204030204" pitchFamily="34" charset="0"/>
                </a:rPr>
                <a:t>Finite Element Basis </a:t>
              </a:r>
            </a:p>
            <a:p>
              <a:pPr algn="ctr">
                <a:lnSpc>
                  <a:spcPct val="85000"/>
                </a:lnSpc>
              </a:pPr>
              <a:r>
                <a:rPr lang="en-US" sz="1600" dirty="0">
                  <a:solidFill>
                    <a:srgbClr val="000000"/>
                  </a:solidFill>
                  <a:latin typeface="Calibri" panose="020F0502020204030204" pitchFamily="34" charset="0"/>
                  <a:ea typeface="ＭＳ Ｐゴシック" charset="0"/>
                  <a:cs typeface="Calibri" panose="020F0502020204030204" pitchFamily="34" charset="0"/>
                </a:rPr>
                <a:t>Functions, Transformations</a:t>
              </a:r>
            </a:p>
          </p:txBody>
        </p:sp>
        <p:cxnSp>
          <p:nvCxnSpPr>
            <p:cNvPr id="94" name="Straight Arrow Connector 93">
              <a:extLst>
                <a:ext uri="{FF2B5EF4-FFF2-40B4-BE49-F238E27FC236}">
                  <a16:creationId xmlns:a16="http://schemas.microsoft.com/office/drawing/2014/main" id="{ECD10F2D-BE51-42C8-BAC9-19E07048344E}"/>
                </a:ext>
              </a:extLst>
            </p:cNvPr>
            <p:cNvCxnSpPr>
              <a:cxnSpLocks/>
            </p:cNvCxnSpPr>
            <p:nvPr/>
          </p:nvCxnSpPr>
          <p:spPr>
            <a:xfrm>
              <a:off x="1092487" y="3233191"/>
              <a:ext cx="175679" cy="187206"/>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sp>
          <p:nvSpPr>
            <p:cNvPr id="51" name="AutoShape 46">
              <a:extLst>
                <a:ext uri="{FF2B5EF4-FFF2-40B4-BE49-F238E27FC236}">
                  <a16:creationId xmlns:a16="http://schemas.microsoft.com/office/drawing/2014/main" id="{59550527-7DAE-464B-9F95-D06566039378}"/>
                </a:ext>
              </a:extLst>
            </p:cNvPr>
            <p:cNvSpPr>
              <a:spLocks noChangeArrowheads="1"/>
            </p:cNvSpPr>
            <p:nvPr/>
          </p:nvSpPr>
          <p:spPr bwMode="auto">
            <a:xfrm>
              <a:off x="79283" y="2928391"/>
              <a:ext cx="1524000" cy="304800"/>
            </a:xfrm>
            <a:prstGeom prst="roundRect">
              <a:avLst>
                <a:gd name="adj" fmla="val 16667"/>
              </a:avLst>
            </a:prstGeom>
            <a:gradFill rotWithShape="0">
              <a:gsLst>
                <a:gs pos="0">
                  <a:srgbClr val="99CCFF">
                    <a:gamma/>
                    <a:tint val="33333"/>
                    <a:invGamma/>
                  </a:srgbClr>
                </a:gs>
                <a:gs pos="100000">
                  <a:srgbClr val="99CCFF"/>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libri" panose="020F0502020204030204" pitchFamily="34" charset="0"/>
                  <a:ea typeface="ＭＳ Ｐゴシック" charset="0"/>
                  <a:cs typeface="Calibri" panose="020F0502020204030204" pitchFamily="34" charset="0"/>
                </a:rPr>
                <a:t>PDE Terms</a:t>
              </a:r>
            </a:p>
          </p:txBody>
        </p:sp>
        <p:cxnSp>
          <p:nvCxnSpPr>
            <p:cNvPr id="97" name="Straight Arrow Connector 96">
              <a:extLst>
                <a:ext uri="{FF2B5EF4-FFF2-40B4-BE49-F238E27FC236}">
                  <a16:creationId xmlns:a16="http://schemas.microsoft.com/office/drawing/2014/main" id="{04BD228B-4FBF-44C9-A342-3B93FA83D067}"/>
                </a:ext>
              </a:extLst>
            </p:cNvPr>
            <p:cNvCxnSpPr>
              <a:cxnSpLocks/>
            </p:cNvCxnSpPr>
            <p:nvPr/>
          </p:nvCxnSpPr>
          <p:spPr>
            <a:xfrm flipH="1">
              <a:off x="2072813" y="3175234"/>
              <a:ext cx="198283" cy="244727"/>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sp>
          <p:nvSpPr>
            <p:cNvPr id="30" name="AutoShape 25">
              <a:extLst>
                <a:ext uri="{FF2B5EF4-FFF2-40B4-BE49-F238E27FC236}">
                  <a16:creationId xmlns:a16="http://schemas.microsoft.com/office/drawing/2014/main" id="{4DE01521-99E9-41AF-A261-F21F0EA77012}"/>
                </a:ext>
              </a:extLst>
            </p:cNvPr>
            <p:cNvSpPr>
              <a:spLocks noChangeArrowheads="1"/>
            </p:cNvSpPr>
            <p:nvPr/>
          </p:nvSpPr>
          <p:spPr bwMode="auto">
            <a:xfrm>
              <a:off x="1824178" y="2921476"/>
              <a:ext cx="1524000" cy="304800"/>
            </a:xfrm>
            <a:prstGeom prst="roundRect">
              <a:avLst>
                <a:gd name="adj" fmla="val 16667"/>
              </a:avLst>
            </a:prstGeom>
            <a:gradFill rotWithShape="0">
              <a:gsLst>
                <a:gs pos="0">
                  <a:srgbClr val="99CCFF">
                    <a:gamma/>
                    <a:tint val="33333"/>
                    <a:invGamma/>
                  </a:srgbClr>
                </a:gs>
                <a:gs pos="100000">
                  <a:srgbClr val="99CCFF"/>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libri" panose="020F0502020204030204" pitchFamily="34" charset="0"/>
                  <a:ea typeface="ＭＳ Ｐゴシック" charset="0"/>
                  <a:cs typeface="Calibri" panose="020F0502020204030204" pitchFamily="34" charset="0"/>
                </a:rPr>
                <a:t>Source Terms</a:t>
              </a:r>
            </a:p>
          </p:txBody>
        </p:sp>
        <p:cxnSp>
          <p:nvCxnSpPr>
            <p:cNvPr id="104" name="Straight Arrow Connector 103">
              <a:extLst>
                <a:ext uri="{FF2B5EF4-FFF2-40B4-BE49-F238E27FC236}">
                  <a16:creationId xmlns:a16="http://schemas.microsoft.com/office/drawing/2014/main" id="{347A3C58-1BFB-493C-AAA0-B1CBE9701C8D}"/>
                </a:ext>
              </a:extLst>
            </p:cNvPr>
            <p:cNvCxnSpPr>
              <a:cxnSpLocks/>
              <a:stCxn id="76" idx="2"/>
              <a:endCxn id="29" idx="0"/>
            </p:cNvCxnSpPr>
            <p:nvPr/>
          </p:nvCxnSpPr>
          <p:spPr>
            <a:xfrm>
              <a:off x="1711844" y="3750856"/>
              <a:ext cx="517" cy="213780"/>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cxnSp>
          <p:nvCxnSpPr>
            <p:cNvPr id="112" name="Straight Arrow Connector 111">
              <a:extLst>
                <a:ext uri="{FF2B5EF4-FFF2-40B4-BE49-F238E27FC236}">
                  <a16:creationId xmlns:a16="http://schemas.microsoft.com/office/drawing/2014/main" id="{7FF62841-8FEF-410E-B550-0AAF2C2063E3}"/>
                </a:ext>
              </a:extLst>
            </p:cNvPr>
            <p:cNvCxnSpPr>
              <a:cxnSpLocks/>
            </p:cNvCxnSpPr>
            <p:nvPr/>
          </p:nvCxnSpPr>
          <p:spPr>
            <a:xfrm flipH="1">
              <a:off x="1950378" y="1047132"/>
              <a:ext cx="925530" cy="0"/>
            </a:xfrm>
            <a:prstGeom prst="straightConnector1">
              <a:avLst/>
            </a:prstGeom>
            <a:ln>
              <a:solidFill>
                <a:srgbClr val="FF0000"/>
              </a:solidFill>
              <a:tailEnd type="triangle"/>
            </a:ln>
          </p:spPr>
          <p:style>
            <a:lnRef idx="2">
              <a:schemeClr val="accent1"/>
            </a:lnRef>
            <a:fillRef idx="0">
              <a:schemeClr val="accent1"/>
            </a:fillRef>
            <a:effectRef idx="1">
              <a:schemeClr val="accent1"/>
            </a:effectRef>
            <a:fontRef idx="minor">
              <a:schemeClr val="tx1"/>
            </a:fontRef>
          </p:style>
        </p:cxnSp>
        <p:cxnSp>
          <p:nvCxnSpPr>
            <p:cNvPr id="115" name="Straight Arrow Connector 114">
              <a:extLst>
                <a:ext uri="{FF2B5EF4-FFF2-40B4-BE49-F238E27FC236}">
                  <a16:creationId xmlns:a16="http://schemas.microsoft.com/office/drawing/2014/main" id="{96FE34CD-0102-4E5B-9C19-E8524CD12A6B}"/>
                </a:ext>
              </a:extLst>
            </p:cNvPr>
            <p:cNvCxnSpPr>
              <a:cxnSpLocks/>
            </p:cNvCxnSpPr>
            <p:nvPr/>
          </p:nvCxnSpPr>
          <p:spPr>
            <a:xfrm flipH="1">
              <a:off x="2550561" y="1340442"/>
              <a:ext cx="325347" cy="352534"/>
            </a:xfrm>
            <a:prstGeom prst="straightConnector1">
              <a:avLst/>
            </a:prstGeom>
            <a:ln>
              <a:solidFill>
                <a:srgbClr val="FF0000"/>
              </a:solidFill>
              <a:tailEnd type="triangle"/>
            </a:ln>
          </p:spPr>
          <p:style>
            <a:lnRef idx="2">
              <a:schemeClr val="accent1"/>
            </a:lnRef>
            <a:fillRef idx="0">
              <a:schemeClr val="accent1"/>
            </a:fillRef>
            <a:effectRef idx="1">
              <a:schemeClr val="accent1"/>
            </a:effectRef>
            <a:fontRef idx="minor">
              <a:schemeClr val="tx1"/>
            </a:fontRef>
          </p:style>
        </p:cxnSp>
        <p:cxnSp>
          <p:nvCxnSpPr>
            <p:cNvPr id="117" name="Straight Arrow Connector 116">
              <a:extLst>
                <a:ext uri="{FF2B5EF4-FFF2-40B4-BE49-F238E27FC236}">
                  <a16:creationId xmlns:a16="http://schemas.microsoft.com/office/drawing/2014/main" id="{3EEA6A2F-1762-442B-8EB3-12878142BB4F}"/>
                </a:ext>
              </a:extLst>
            </p:cNvPr>
            <p:cNvCxnSpPr>
              <a:cxnSpLocks/>
            </p:cNvCxnSpPr>
            <p:nvPr/>
          </p:nvCxnSpPr>
          <p:spPr>
            <a:xfrm>
              <a:off x="2483294" y="4181785"/>
              <a:ext cx="613672" cy="0"/>
            </a:xfrm>
            <a:prstGeom prst="straightConnector1">
              <a:avLst/>
            </a:prstGeom>
            <a:ln>
              <a:solidFill>
                <a:srgbClr val="FF0000"/>
              </a:solidFill>
              <a:tailEnd type="triangle"/>
            </a:ln>
          </p:spPr>
          <p:style>
            <a:lnRef idx="2">
              <a:schemeClr val="accent1"/>
            </a:lnRef>
            <a:fillRef idx="0">
              <a:schemeClr val="accent1"/>
            </a:fillRef>
            <a:effectRef idx="1">
              <a:schemeClr val="accent1"/>
            </a:effectRef>
            <a:fontRef idx="minor">
              <a:schemeClr val="tx1"/>
            </a:fontRef>
          </p:style>
        </p:cxnSp>
        <mc:AlternateContent xmlns:mc="http://schemas.openxmlformats.org/markup-compatibility/2006" xmlns:a14="http://schemas.microsoft.com/office/drawing/2010/main">
          <mc:Choice Requires="a14">
            <p:sp>
              <p:nvSpPr>
                <p:cNvPr id="120" name="TextBox 119">
                  <a:extLst>
                    <a:ext uri="{FF2B5EF4-FFF2-40B4-BE49-F238E27FC236}">
                      <a16:creationId xmlns:a16="http://schemas.microsoft.com/office/drawing/2014/main" id="{D95A2245-11F8-4E65-A8C6-2FFB24F1D0B2}"/>
                    </a:ext>
                  </a:extLst>
                </p:cNvPr>
                <p:cNvSpPr txBox="1"/>
                <p:nvPr/>
              </p:nvSpPr>
              <p:spPr>
                <a:xfrm>
                  <a:off x="3307750" y="4078545"/>
                  <a:ext cx="2876441" cy="584775"/>
                </a:xfrm>
                <a:prstGeom prst="rect">
                  <a:avLst/>
                </a:prstGeom>
                <a:noFill/>
                <a:ln>
                  <a:solidFill>
                    <a:schemeClr val="tx1"/>
                  </a:solidFill>
                </a:ln>
              </p:spPr>
              <p:txBody>
                <a:bodyPr wrap="square" rtlCol="0">
                  <a:spAutoFit/>
                </a:bodyPr>
                <a:lstStyle/>
                <a:p>
                  <a14:m>
                    <m:oMath xmlns:m="http://schemas.openxmlformats.org/officeDocument/2006/math">
                      <m:r>
                        <a:rPr lang="en-US" sz="1600" b="1" i="1" smtClean="0">
                          <a:solidFill>
                            <a:srgbClr val="FF0000"/>
                          </a:solidFill>
                          <a:latin typeface="Cambria Math" panose="02040503050406030204" pitchFamily="18" charset="0"/>
                          <a:ea typeface="Cambria Math" panose="02040503050406030204" pitchFamily="18" charset="0"/>
                        </a:rPr>
                        <m:t>→</m:t>
                      </m:r>
                    </m:oMath>
                  </a14:m>
                  <a:r>
                    <a:rPr lang="en-US" sz="1600" dirty="0">
                      <a:latin typeface="Caibri"/>
                    </a:rPr>
                    <a:t> </a:t>
                  </a:r>
                  <a:r>
                    <a:rPr lang="en-US" sz="1600" dirty="0">
                      <a:solidFill>
                        <a:srgbClr val="FF0000"/>
                      </a:solidFill>
                      <a:latin typeface="Caibri"/>
                    </a:rPr>
                    <a:t>Global, linear algebra storage</a:t>
                  </a:r>
                </a:p>
                <a:p>
                  <a14:m>
                    <m:oMath xmlns:m="http://schemas.openxmlformats.org/officeDocument/2006/math">
                      <m:r>
                        <a:rPr lang="en-US" sz="1600" i="1" smtClean="0">
                          <a:solidFill>
                            <a:schemeClr val="tx1"/>
                          </a:solidFill>
                          <a:latin typeface="Cambria Math" panose="02040503050406030204" pitchFamily="18" charset="0"/>
                          <a:ea typeface="Cambria Math" panose="02040503050406030204" pitchFamily="18" charset="0"/>
                        </a:rPr>
                        <m:t>→</m:t>
                      </m:r>
                      <m:r>
                        <a:rPr lang="en-US" sz="1600" b="0" i="1" smtClean="0">
                          <a:solidFill>
                            <a:schemeClr val="tx1"/>
                          </a:solidFill>
                          <a:latin typeface="Cambria Math" panose="02040503050406030204" pitchFamily="18" charset="0"/>
                          <a:ea typeface="Cambria Math" panose="02040503050406030204" pitchFamily="18" charset="0"/>
                        </a:rPr>
                        <m:t> </m:t>
                      </m:r>
                    </m:oMath>
                  </a14:m>
                  <a:r>
                    <a:rPr lang="en-US" sz="1600" dirty="0">
                      <a:solidFill>
                        <a:schemeClr val="tx1"/>
                      </a:solidFill>
                      <a:latin typeface="Caibri"/>
                    </a:rPr>
                    <a:t>Local, element storage </a:t>
                  </a:r>
                </a:p>
              </p:txBody>
            </p:sp>
          </mc:Choice>
          <mc:Fallback xmlns="">
            <p:sp>
              <p:nvSpPr>
                <p:cNvPr id="120" name="TextBox 119">
                  <a:extLst>
                    <a:ext uri="{FF2B5EF4-FFF2-40B4-BE49-F238E27FC236}">
                      <a16:creationId xmlns:a16="http://schemas.microsoft.com/office/drawing/2014/main" id="{D95A2245-11F8-4E65-A8C6-2FFB24F1D0B2}"/>
                    </a:ext>
                  </a:extLst>
                </p:cNvPr>
                <p:cNvSpPr txBox="1">
                  <a:spLocks noRot="1" noChangeAspect="1" noMove="1" noResize="1" noEditPoints="1" noAdjustHandles="1" noChangeArrowheads="1" noChangeShapeType="1" noTextEdit="1"/>
                </p:cNvSpPr>
                <p:nvPr/>
              </p:nvSpPr>
              <p:spPr>
                <a:xfrm>
                  <a:off x="3307750" y="4078545"/>
                  <a:ext cx="2876441" cy="584775"/>
                </a:xfrm>
                <a:prstGeom prst="rect">
                  <a:avLst/>
                </a:prstGeom>
                <a:blipFill>
                  <a:blip r:embed="rId2"/>
                  <a:stretch>
                    <a:fillRect t="-2041" b="-11224"/>
                  </a:stretch>
                </a:blipFill>
                <a:ln>
                  <a:solidFill>
                    <a:schemeClr val="tx1"/>
                  </a:solidFill>
                </a:ln>
              </p:spPr>
              <p:txBody>
                <a:bodyPr/>
                <a:lstStyle/>
                <a:p>
                  <a:r>
                    <a:rPr lang="en-US">
                      <a:noFill/>
                    </a:rPr>
                    <a:t> </a:t>
                  </a:r>
                </a:p>
              </p:txBody>
            </p:sp>
          </mc:Fallback>
        </mc:AlternateContent>
      </p:grpSp>
      <p:sp>
        <p:nvSpPr>
          <p:cNvPr id="121" name="Rectangle 120">
            <a:extLst>
              <a:ext uri="{FF2B5EF4-FFF2-40B4-BE49-F238E27FC236}">
                <a16:creationId xmlns:a16="http://schemas.microsoft.com/office/drawing/2014/main" id="{8E964FD5-D1EC-495D-9CD9-F29D350AE3B3}"/>
              </a:ext>
            </a:extLst>
          </p:cNvPr>
          <p:cNvSpPr/>
          <p:nvPr/>
        </p:nvSpPr>
        <p:spPr>
          <a:xfrm>
            <a:off x="31475" y="5144220"/>
            <a:ext cx="9351194" cy="1200329"/>
          </a:xfrm>
          <a:prstGeom prst="rect">
            <a:avLst/>
          </a:prstGeom>
        </p:spPr>
        <p:txBody>
          <a:bodyPr wrap="square">
            <a:spAutoFit/>
          </a:bodyPr>
          <a:lstStyle/>
          <a:p>
            <a:endParaRPr lang="en-US" sz="1000" b="1" dirty="0">
              <a:latin typeface="Caibri"/>
            </a:endParaRPr>
          </a:p>
          <a:p>
            <a:pPr marL="342900" indent="-342900">
              <a:buFont typeface="Wingdings" panose="05000000000000000000" pitchFamily="2" charset="2"/>
              <a:buChar char="Ø"/>
            </a:pPr>
            <a:r>
              <a:rPr lang="en-US" b="1" dirty="0">
                <a:latin typeface="Caibri"/>
              </a:rPr>
              <a:t>Gather Solution </a:t>
            </a:r>
            <a:r>
              <a:rPr lang="en-US" dirty="0">
                <a:latin typeface="Caibri"/>
              </a:rPr>
              <a:t>extracts values from global structures, puts in element local structures</a:t>
            </a:r>
          </a:p>
          <a:p>
            <a:pPr marL="342900" indent="-342900">
              <a:buFont typeface="Wingdings" panose="05000000000000000000" pitchFamily="2" charset="2"/>
              <a:buChar char="Ø"/>
            </a:pPr>
            <a:endParaRPr lang="en-US" sz="400" dirty="0">
              <a:latin typeface="Caibri"/>
            </a:endParaRPr>
          </a:p>
          <a:p>
            <a:pPr marL="342900" indent="-342900">
              <a:buFont typeface="Wingdings" panose="05000000000000000000" pitchFamily="2" charset="2"/>
              <a:buChar char="Ø"/>
            </a:pPr>
            <a:r>
              <a:rPr lang="en-US" b="1" dirty="0">
                <a:latin typeface="Caibri"/>
              </a:rPr>
              <a:t>Evaluators </a:t>
            </a:r>
            <a:r>
              <a:rPr lang="en-US" dirty="0">
                <a:latin typeface="Caibri"/>
              </a:rPr>
              <a:t>operate on element local data structures</a:t>
            </a:r>
          </a:p>
          <a:p>
            <a:endParaRPr lang="en-US" sz="400" dirty="0">
              <a:latin typeface="Caibri"/>
            </a:endParaRPr>
          </a:p>
          <a:p>
            <a:pPr marL="342900" indent="-342900">
              <a:buFont typeface="Wingdings" panose="05000000000000000000" pitchFamily="2" charset="2"/>
              <a:buChar char="Ø"/>
            </a:pPr>
            <a:r>
              <a:rPr lang="en-US" b="1" dirty="0">
                <a:latin typeface="Caibri"/>
              </a:rPr>
              <a:t>Scatter</a:t>
            </a:r>
            <a:r>
              <a:rPr lang="en-US" dirty="0">
                <a:latin typeface="Caibri"/>
              </a:rPr>
              <a:t> adds local contributions to global structures</a:t>
            </a:r>
            <a:endParaRPr lang="en-US" b="1" dirty="0">
              <a:latin typeface="Caibri"/>
            </a:endParaRPr>
          </a:p>
        </p:txBody>
      </p:sp>
      <p:sp>
        <p:nvSpPr>
          <p:cNvPr id="125" name="Rectangle 124">
            <a:extLst>
              <a:ext uri="{FF2B5EF4-FFF2-40B4-BE49-F238E27FC236}">
                <a16:creationId xmlns:a16="http://schemas.microsoft.com/office/drawing/2014/main" id="{0C8F6628-ABB6-45D7-BD1B-C25A35798FE7}"/>
              </a:ext>
            </a:extLst>
          </p:cNvPr>
          <p:cNvSpPr/>
          <p:nvPr/>
        </p:nvSpPr>
        <p:spPr>
          <a:xfrm>
            <a:off x="56407" y="706671"/>
            <a:ext cx="4497770" cy="369332"/>
          </a:xfrm>
          <a:prstGeom prst="rect">
            <a:avLst/>
          </a:prstGeom>
        </p:spPr>
        <p:txBody>
          <a:bodyPr wrap="none">
            <a:spAutoFit/>
          </a:bodyPr>
          <a:lstStyle/>
          <a:p>
            <a:pPr algn="ctr"/>
            <a:r>
              <a:rPr lang="en-US" b="1" i="1" u="sng" dirty="0"/>
              <a:t>Albany Finite Element Assembly (FEA):</a:t>
            </a:r>
          </a:p>
        </p:txBody>
      </p:sp>
    </p:spTree>
    <p:extLst>
      <p:ext uri="{BB962C8B-B14F-4D97-AF65-F5344CB8AC3E}">
        <p14:creationId xmlns:p14="http://schemas.microsoft.com/office/powerpoint/2010/main" val="1893738589"/>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 name="TextShape 1"/>
          <p:cNvSpPr txBox="1"/>
          <p:nvPr/>
        </p:nvSpPr>
        <p:spPr>
          <a:xfrm>
            <a:off x="100595" y="-213372"/>
            <a:ext cx="7902281" cy="1200328"/>
          </a:xfrm>
          <a:prstGeom prst="rect">
            <a:avLst/>
          </a:prstGeom>
          <a:noFill/>
          <a:ln>
            <a:noFill/>
          </a:ln>
        </p:spPr>
        <p:txBody>
          <a:bodyPr lIns="0" tIns="0" rIns="0" bIns="0" anchor="ctr"/>
          <a:lstStyle/>
          <a:p>
            <a:r>
              <a:rPr lang="en-US" sz="3200" dirty="0">
                <a:latin typeface="Calibri"/>
              </a:rPr>
              <a:t>2. Template-based generic programming (TBGP)</a:t>
            </a:r>
            <a:endParaRPr sz="3200" dirty="0"/>
          </a:p>
        </p:txBody>
      </p:sp>
      <p:sp>
        <p:nvSpPr>
          <p:cNvPr id="3" name="Rectangle 2">
            <a:extLst>
              <a:ext uri="{FF2B5EF4-FFF2-40B4-BE49-F238E27FC236}">
                <a16:creationId xmlns:a16="http://schemas.microsoft.com/office/drawing/2014/main" id="{582D93CD-C838-40E9-8E5A-D19DE7F98407}"/>
              </a:ext>
            </a:extLst>
          </p:cNvPr>
          <p:cNvSpPr/>
          <p:nvPr/>
        </p:nvSpPr>
        <p:spPr>
          <a:xfrm>
            <a:off x="80047" y="6519446"/>
            <a:ext cx="8476103" cy="338554"/>
          </a:xfrm>
          <a:prstGeom prst="rect">
            <a:avLst/>
          </a:prstGeom>
        </p:spPr>
        <p:txBody>
          <a:bodyPr wrap="square">
            <a:spAutoFit/>
          </a:bodyPr>
          <a:lstStyle/>
          <a:p>
            <a:pPr>
              <a:spcAft>
                <a:spcPts val="600"/>
              </a:spcAft>
            </a:pPr>
            <a:r>
              <a:rPr lang="en-US" sz="1600" dirty="0">
                <a:solidFill>
                  <a:schemeClr val="bg1"/>
                </a:solidFill>
                <a:latin typeface="Calibri" panose="020F0502020204030204" pitchFamily="34" charset="0"/>
                <a:cs typeface="Calibri" panose="020F0502020204030204" pitchFamily="34" charset="0"/>
              </a:rPr>
              <a:t>R. Pawlowski et. al. </a:t>
            </a:r>
            <a:r>
              <a:rPr lang="en-US" sz="1600" i="1" dirty="0">
                <a:solidFill>
                  <a:schemeClr val="bg1"/>
                </a:solidFill>
                <a:latin typeface="Calibri" panose="020F0502020204030204" pitchFamily="34" charset="0"/>
                <a:cs typeface="Calibri" panose="020F0502020204030204" pitchFamily="34" charset="0"/>
              </a:rPr>
              <a:t>Sci. Program.</a:t>
            </a:r>
            <a:r>
              <a:rPr lang="en-US" sz="1600" dirty="0">
                <a:solidFill>
                  <a:schemeClr val="bg1"/>
                </a:solidFill>
                <a:latin typeface="Calibri" panose="020F0502020204030204" pitchFamily="34" charset="0"/>
                <a:cs typeface="Calibri" panose="020F0502020204030204" pitchFamily="34" charset="0"/>
              </a:rPr>
              <a:t>, 2012.</a:t>
            </a:r>
          </a:p>
        </p:txBody>
      </p:sp>
      <p:grpSp>
        <p:nvGrpSpPr>
          <p:cNvPr id="122" name="Group 121">
            <a:extLst>
              <a:ext uri="{FF2B5EF4-FFF2-40B4-BE49-F238E27FC236}">
                <a16:creationId xmlns:a16="http://schemas.microsoft.com/office/drawing/2014/main" id="{16AE085E-91F5-42EA-A096-C73D48B32775}"/>
              </a:ext>
            </a:extLst>
          </p:cNvPr>
          <p:cNvGrpSpPr/>
          <p:nvPr/>
        </p:nvGrpSpPr>
        <p:grpSpPr>
          <a:xfrm>
            <a:off x="1178961" y="1162447"/>
            <a:ext cx="6104908" cy="3849956"/>
            <a:chOff x="79283" y="876680"/>
            <a:chExt cx="6104908" cy="3849956"/>
          </a:xfrm>
        </p:grpSpPr>
        <p:sp>
          <p:nvSpPr>
            <p:cNvPr id="8" name="AutoShape 3">
              <a:extLst>
                <a:ext uri="{FF2B5EF4-FFF2-40B4-BE49-F238E27FC236}">
                  <a16:creationId xmlns:a16="http://schemas.microsoft.com/office/drawing/2014/main" id="{B0B31BF0-8CA9-4DEA-B57F-9E7AE51BD425}"/>
                </a:ext>
              </a:extLst>
            </p:cNvPr>
            <p:cNvSpPr>
              <a:spLocks noChangeArrowheads="1"/>
            </p:cNvSpPr>
            <p:nvPr/>
          </p:nvSpPr>
          <p:spPr bwMode="auto">
            <a:xfrm>
              <a:off x="1407561" y="4421836"/>
              <a:ext cx="1524000" cy="304800"/>
            </a:xfrm>
            <a:prstGeom prst="roundRect">
              <a:avLst>
                <a:gd name="adj" fmla="val 16667"/>
              </a:avLst>
            </a:prstGeom>
            <a:gradFill rotWithShape="1">
              <a:gsLst>
                <a:gs pos="0">
                  <a:srgbClr val="FFFF99"/>
                </a:gs>
                <a:gs pos="100000">
                  <a:srgbClr val="FFFF99">
                    <a:gamma/>
                    <a:shade val="60784"/>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9" name="AutoShape 4">
              <a:extLst>
                <a:ext uri="{FF2B5EF4-FFF2-40B4-BE49-F238E27FC236}">
                  <a16:creationId xmlns:a16="http://schemas.microsoft.com/office/drawing/2014/main" id="{33559345-6426-4BAB-96CE-461FF3DDBFC3}"/>
                </a:ext>
              </a:extLst>
            </p:cNvPr>
            <p:cNvSpPr>
              <a:spLocks noChangeArrowheads="1"/>
            </p:cNvSpPr>
            <p:nvPr/>
          </p:nvSpPr>
          <p:spPr bwMode="auto">
            <a:xfrm>
              <a:off x="1331361" y="4345636"/>
              <a:ext cx="1524000" cy="304800"/>
            </a:xfrm>
            <a:prstGeom prst="roundRect">
              <a:avLst>
                <a:gd name="adj" fmla="val 16667"/>
              </a:avLst>
            </a:prstGeom>
            <a:gradFill rotWithShape="1">
              <a:gsLst>
                <a:gs pos="0">
                  <a:srgbClr val="DDA99F"/>
                </a:gs>
                <a:gs pos="100000">
                  <a:srgbClr val="DDA99F">
                    <a:gamma/>
                    <a:shade val="84706"/>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10" name="AutoShape 5">
              <a:extLst>
                <a:ext uri="{FF2B5EF4-FFF2-40B4-BE49-F238E27FC236}">
                  <a16:creationId xmlns:a16="http://schemas.microsoft.com/office/drawing/2014/main" id="{91956EBD-5A45-4A09-97E0-90E551194A11}"/>
                </a:ext>
              </a:extLst>
            </p:cNvPr>
            <p:cNvSpPr>
              <a:spLocks noChangeArrowheads="1"/>
            </p:cNvSpPr>
            <p:nvPr/>
          </p:nvSpPr>
          <p:spPr bwMode="auto">
            <a:xfrm>
              <a:off x="1255161" y="4269436"/>
              <a:ext cx="1524000" cy="304800"/>
            </a:xfrm>
            <a:prstGeom prst="roundRect">
              <a:avLst>
                <a:gd name="adj" fmla="val 16667"/>
              </a:avLst>
            </a:prstGeom>
            <a:gradFill rotWithShape="1">
              <a:gsLst>
                <a:gs pos="0">
                  <a:srgbClr val="CCDAB4"/>
                </a:gs>
                <a:gs pos="100000">
                  <a:srgbClr val="CCDAB4">
                    <a:gamma/>
                    <a:shade val="66667"/>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11" name="AutoShape 6">
              <a:extLst>
                <a:ext uri="{FF2B5EF4-FFF2-40B4-BE49-F238E27FC236}">
                  <a16:creationId xmlns:a16="http://schemas.microsoft.com/office/drawing/2014/main" id="{B2E75846-F2A3-485E-B05B-E90EAA34E0E4}"/>
                </a:ext>
              </a:extLst>
            </p:cNvPr>
            <p:cNvSpPr>
              <a:spLocks noChangeArrowheads="1"/>
            </p:cNvSpPr>
            <p:nvPr/>
          </p:nvSpPr>
          <p:spPr bwMode="auto">
            <a:xfrm>
              <a:off x="1178961" y="4193236"/>
              <a:ext cx="1524000" cy="304800"/>
            </a:xfrm>
            <a:prstGeom prst="roundRect">
              <a:avLst>
                <a:gd name="adj" fmla="val 16667"/>
              </a:avLst>
            </a:prstGeom>
            <a:gradFill rotWithShape="1">
              <a:gsLst>
                <a:gs pos="0">
                  <a:srgbClr val="CCCCFF"/>
                </a:gs>
                <a:gs pos="100000">
                  <a:srgbClr val="CCCCFF">
                    <a:gamma/>
                    <a:shade val="81961"/>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12" name="AutoShape 7">
              <a:extLst>
                <a:ext uri="{FF2B5EF4-FFF2-40B4-BE49-F238E27FC236}">
                  <a16:creationId xmlns:a16="http://schemas.microsoft.com/office/drawing/2014/main" id="{1EA0BD42-00BA-46E7-B868-913A54DCEE37}"/>
                </a:ext>
              </a:extLst>
            </p:cNvPr>
            <p:cNvSpPr>
              <a:spLocks noChangeArrowheads="1"/>
            </p:cNvSpPr>
            <p:nvPr/>
          </p:nvSpPr>
          <p:spPr bwMode="auto">
            <a:xfrm>
              <a:off x="1420566" y="1769176"/>
              <a:ext cx="1676400" cy="289270"/>
            </a:xfrm>
            <a:prstGeom prst="roundRect">
              <a:avLst>
                <a:gd name="adj" fmla="val 16667"/>
              </a:avLst>
            </a:prstGeom>
            <a:gradFill rotWithShape="1">
              <a:gsLst>
                <a:gs pos="0">
                  <a:srgbClr val="FFFF99"/>
                </a:gs>
                <a:gs pos="100000">
                  <a:srgbClr val="FFFF99">
                    <a:gamma/>
                    <a:shade val="60784"/>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13" name="AutoShape 8">
              <a:extLst>
                <a:ext uri="{FF2B5EF4-FFF2-40B4-BE49-F238E27FC236}">
                  <a16:creationId xmlns:a16="http://schemas.microsoft.com/office/drawing/2014/main" id="{0BDF4836-5E52-429D-8F51-262944DF7722}"/>
                </a:ext>
              </a:extLst>
            </p:cNvPr>
            <p:cNvSpPr>
              <a:spLocks noChangeArrowheads="1"/>
            </p:cNvSpPr>
            <p:nvPr/>
          </p:nvSpPr>
          <p:spPr bwMode="auto">
            <a:xfrm>
              <a:off x="807378" y="1264242"/>
              <a:ext cx="1524000" cy="304800"/>
            </a:xfrm>
            <a:prstGeom prst="roundRect">
              <a:avLst>
                <a:gd name="adj" fmla="val 16667"/>
              </a:avLst>
            </a:prstGeom>
            <a:gradFill rotWithShape="1">
              <a:gsLst>
                <a:gs pos="0">
                  <a:srgbClr val="DDA99F"/>
                </a:gs>
                <a:gs pos="100000">
                  <a:srgbClr val="DDA99F">
                    <a:gamma/>
                    <a:shade val="84706"/>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14" name="AutoShape 9">
              <a:extLst>
                <a:ext uri="{FF2B5EF4-FFF2-40B4-BE49-F238E27FC236}">
                  <a16:creationId xmlns:a16="http://schemas.microsoft.com/office/drawing/2014/main" id="{93D1753F-7F72-4C44-892C-5A4AF9FD1874}"/>
                </a:ext>
              </a:extLst>
            </p:cNvPr>
            <p:cNvSpPr>
              <a:spLocks noChangeArrowheads="1"/>
            </p:cNvSpPr>
            <p:nvPr/>
          </p:nvSpPr>
          <p:spPr bwMode="auto">
            <a:xfrm>
              <a:off x="731178" y="1188042"/>
              <a:ext cx="1524000" cy="304800"/>
            </a:xfrm>
            <a:prstGeom prst="roundRect">
              <a:avLst>
                <a:gd name="adj" fmla="val 16667"/>
              </a:avLst>
            </a:prstGeom>
            <a:gradFill rotWithShape="1">
              <a:gsLst>
                <a:gs pos="0">
                  <a:srgbClr val="CCDAB4"/>
                </a:gs>
                <a:gs pos="100000">
                  <a:srgbClr val="CCDAB4">
                    <a:gamma/>
                    <a:shade val="66667"/>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15" name="AutoShape 10">
              <a:extLst>
                <a:ext uri="{FF2B5EF4-FFF2-40B4-BE49-F238E27FC236}">
                  <a16:creationId xmlns:a16="http://schemas.microsoft.com/office/drawing/2014/main" id="{18BE13EC-3F77-40FF-AB0C-ECD7FCD1122D}"/>
                </a:ext>
              </a:extLst>
            </p:cNvPr>
            <p:cNvSpPr>
              <a:spLocks noChangeArrowheads="1"/>
            </p:cNvSpPr>
            <p:nvPr/>
          </p:nvSpPr>
          <p:spPr bwMode="auto">
            <a:xfrm>
              <a:off x="654978" y="1111842"/>
              <a:ext cx="1524000" cy="304800"/>
            </a:xfrm>
            <a:prstGeom prst="roundRect">
              <a:avLst>
                <a:gd name="adj" fmla="val 16667"/>
              </a:avLst>
            </a:prstGeom>
            <a:gradFill rotWithShape="1">
              <a:gsLst>
                <a:gs pos="0">
                  <a:srgbClr val="CCCCFF"/>
                </a:gs>
                <a:gs pos="100000">
                  <a:srgbClr val="CCCCFF">
                    <a:gamma/>
                    <a:shade val="81961"/>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22" name="AutoShape 17">
              <a:extLst>
                <a:ext uri="{FF2B5EF4-FFF2-40B4-BE49-F238E27FC236}">
                  <a16:creationId xmlns:a16="http://schemas.microsoft.com/office/drawing/2014/main" id="{1CD51099-512D-4764-A53A-227003A2CB6B}"/>
                </a:ext>
              </a:extLst>
            </p:cNvPr>
            <p:cNvSpPr>
              <a:spLocks noChangeArrowheads="1"/>
            </p:cNvSpPr>
            <p:nvPr/>
          </p:nvSpPr>
          <p:spPr bwMode="auto">
            <a:xfrm>
              <a:off x="1102761" y="4117036"/>
              <a:ext cx="1524000" cy="304800"/>
            </a:xfrm>
            <a:prstGeom prst="roundRect">
              <a:avLst>
                <a:gd name="adj" fmla="val 16667"/>
              </a:avLst>
            </a:prstGeom>
            <a:solidFill>
              <a:srgbClr val="FF99FF"/>
            </a:soli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23" name="AutoShape 18">
              <a:extLst>
                <a:ext uri="{FF2B5EF4-FFF2-40B4-BE49-F238E27FC236}">
                  <a16:creationId xmlns:a16="http://schemas.microsoft.com/office/drawing/2014/main" id="{B815DEE5-F0C2-446E-B823-B2F5350E2255}"/>
                </a:ext>
              </a:extLst>
            </p:cNvPr>
            <p:cNvSpPr>
              <a:spLocks noChangeArrowheads="1"/>
            </p:cNvSpPr>
            <p:nvPr/>
          </p:nvSpPr>
          <p:spPr bwMode="auto">
            <a:xfrm>
              <a:off x="1026561" y="4040836"/>
              <a:ext cx="1524000" cy="304800"/>
            </a:xfrm>
            <a:prstGeom prst="roundRect">
              <a:avLst>
                <a:gd name="adj" fmla="val 16667"/>
              </a:avLst>
            </a:prstGeom>
            <a:solidFill>
              <a:srgbClr val="FFCC99"/>
            </a:soli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24" name="AutoShape 19">
              <a:extLst>
                <a:ext uri="{FF2B5EF4-FFF2-40B4-BE49-F238E27FC236}">
                  <a16:creationId xmlns:a16="http://schemas.microsoft.com/office/drawing/2014/main" id="{574CAA69-E8F4-408C-986D-26E614740AA8}"/>
                </a:ext>
              </a:extLst>
            </p:cNvPr>
            <p:cNvSpPr>
              <a:spLocks noChangeArrowheads="1"/>
            </p:cNvSpPr>
            <p:nvPr/>
          </p:nvSpPr>
          <p:spPr bwMode="auto">
            <a:xfrm>
              <a:off x="578778" y="1035642"/>
              <a:ext cx="1524000" cy="304800"/>
            </a:xfrm>
            <a:prstGeom prst="roundRect">
              <a:avLst>
                <a:gd name="adj" fmla="val 16667"/>
              </a:avLst>
            </a:prstGeom>
            <a:solidFill>
              <a:srgbClr val="FF99FF"/>
            </a:soli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25" name="AutoShape 20">
              <a:extLst>
                <a:ext uri="{FF2B5EF4-FFF2-40B4-BE49-F238E27FC236}">
                  <a16:creationId xmlns:a16="http://schemas.microsoft.com/office/drawing/2014/main" id="{D8A0676B-8E46-478D-B07C-634F4377BD04}"/>
                </a:ext>
              </a:extLst>
            </p:cNvPr>
            <p:cNvSpPr>
              <a:spLocks noChangeArrowheads="1"/>
            </p:cNvSpPr>
            <p:nvPr/>
          </p:nvSpPr>
          <p:spPr bwMode="auto">
            <a:xfrm>
              <a:off x="502578" y="959442"/>
              <a:ext cx="1524000" cy="304800"/>
            </a:xfrm>
            <a:prstGeom prst="roundRect">
              <a:avLst>
                <a:gd name="adj" fmla="val 16667"/>
              </a:avLst>
            </a:prstGeom>
            <a:solidFill>
              <a:srgbClr val="FFCC99"/>
            </a:soli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29" name="AutoShape 24">
              <a:extLst>
                <a:ext uri="{FF2B5EF4-FFF2-40B4-BE49-F238E27FC236}">
                  <a16:creationId xmlns:a16="http://schemas.microsoft.com/office/drawing/2014/main" id="{C880F4BC-C220-4A93-B5C1-4391AE4EFE62}"/>
                </a:ext>
              </a:extLst>
            </p:cNvPr>
            <p:cNvSpPr>
              <a:spLocks noChangeArrowheads="1"/>
            </p:cNvSpPr>
            <p:nvPr/>
          </p:nvSpPr>
          <p:spPr bwMode="auto">
            <a:xfrm>
              <a:off x="950361" y="3964636"/>
              <a:ext cx="1524000" cy="304800"/>
            </a:xfrm>
            <a:prstGeom prst="roundRect">
              <a:avLst>
                <a:gd name="adj" fmla="val 16667"/>
              </a:avLst>
            </a:prstGeom>
            <a:gradFill rotWithShape="0">
              <a:gsLst>
                <a:gs pos="0">
                  <a:srgbClr val="66FF66">
                    <a:gamma/>
                    <a:tint val="33333"/>
                    <a:invGamma/>
                  </a:srgbClr>
                </a:gs>
                <a:gs pos="100000">
                  <a:srgbClr val="66FF66"/>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libri" panose="020F0502020204030204" pitchFamily="34" charset="0"/>
                  <a:ea typeface="ＭＳ Ｐゴシック" charset="0"/>
                  <a:cs typeface="Calibri" panose="020F0502020204030204" pitchFamily="34" charset="0"/>
                </a:rPr>
                <a:t>Scatter Residual</a:t>
              </a:r>
            </a:p>
          </p:txBody>
        </p:sp>
        <p:sp>
          <p:nvSpPr>
            <p:cNvPr id="48" name="Rectangle 43">
              <a:extLst>
                <a:ext uri="{FF2B5EF4-FFF2-40B4-BE49-F238E27FC236}">
                  <a16:creationId xmlns:a16="http://schemas.microsoft.com/office/drawing/2014/main" id="{820A6DAB-2C1B-47E2-B6C0-11C945197DB9}"/>
                </a:ext>
              </a:extLst>
            </p:cNvPr>
            <p:cNvSpPr>
              <a:spLocks noChangeArrowheads="1"/>
            </p:cNvSpPr>
            <p:nvPr/>
          </p:nvSpPr>
          <p:spPr bwMode="auto">
            <a:xfrm>
              <a:off x="3431038" y="876680"/>
              <a:ext cx="2590800" cy="3200400"/>
            </a:xfrm>
            <a:prstGeom prst="rect">
              <a:avLst/>
            </a:prstGeom>
            <a:noFill/>
            <a:ln w="9525">
              <a:solidFill>
                <a:schemeClr val="tx1"/>
              </a:solidFill>
              <a:miter lim="800000"/>
              <a:headEnd/>
              <a:tailEnd/>
            </a:ln>
            <a:effectLst/>
            <a:extLst>
              <a:ext uri="{909E8E84-426E-40dd-AFC4-6F175D3DCCD1}">
                <a14:hiddenFill xmlns:a14="http://schemas.microsoft.com/office/drawing/2010/main" xmlns="">
                  <a:solidFill>
                    <a:schemeClr val="accent1"/>
                  </a:solidFill>
                </a14:hiddenFill>
              </a:ex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endParaRPr lang="en-US">
                <a:solidFill>
                  <a:srgbClr val="000000"/>
                </a:solidFill>
                <a:ea typeface="ＭＳ Ｐゴシック" charset="0"/>
              </a:endParaRPr>
            </a:p>
          </p:txBody>
        </p:sp>
        <p:sp>
          <p:nvSpPr>
            <p:cNvPr id="49" name="Text Box 44">
              <a:extLst>
                <a:ext uri="{FF2B5EF4-FFF2-40B4-BE49-F238E27FC236}">
                  <a16:creationId xmlns:a16="http://schemas.microsoft.com/office/drawing/2014/main" id="{82D61FA6-98DD-49DF-91FF-3BF4176EFF26}"/>
                </a:ext>
              </a:extLst>
            </p:cNvPr>
            <p:cNvSpPr txBox="1">
              <a:spLocks noChangeArrowheads="1"/>
            </p:cNvSpPr>
            <p:nvPr/>
          </p:nvSpPr>
          <p:spPr bwMode="auto">
            <a:xfrm>
              <a:off x="3431038" y="876680"/>
              <a:ext cx="2286000" cy="508000"/>
            </a:xfrm>
            <a:prstGeom prst="rect">
              <a:avLst/>
            </a:prstGeom>
            <a:noFill/>
            <a:ln>
              <a:noFill/>
            </a:ln>
            <a:effectLst/>
            <a:extLst>
              <a:ext uri="{909E8E84-426E-40dd-AFC4-6F175D3DCCD1}">
                <a14:hiddenFill xmlns:a14="http://schemas.microsoft.com/office/drawing/2010/main" xmlns="">
                  <a:solidFill>
                    <a:schemeClr val="accent1"/>
                  </a:solidFill>
                </a14:hiddenFill>
              </a:ext>
              <a:ext uri="{91240B29-F687-4f45-9708-019B960494DF}">
                <a14:hiddenLine xmlns:a14="http://schemas.microsoft.com/office/drawing/2010/main" xmlns="" w="9525">
                  <a:solidFill>
                    <a:schemeClr val="tx1"/>
                  </a:solidFill>
                  <a:miter lim="800000"/>
                  <a:headEnd/>
                  <a:tailEnd/>
                </a14:hiddenLine>
              </a:ex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a:spAutoFit/>
            </a:bodyPr>
            <a:lstStyle/>
            <a:p>
              <a:pPr algn="ctr" eaLnBrk="0" hangingPunct="0">
                <a:lnSpc>
                  <a:spcPct val="85000"/>
                </a:lnSpc>
              </a:pPr>
              <a:r>
                <a:rPr lang="en-US" sz="1600" b="1" dirty="0">
                  <a:solidFill>
                    <a:srgbClr val="000000"/>
                  </a:solidFill>
                  <a:latin typeface="Calibri" panose="020F0502020204030204" pitchFamily="34" charset="0"/>
                  <a:ea typeface="ＭＳ Ｐゴシック" charset="0"/>
                  <a:cs typeface="Calibri" panose="020F0502020204030204" pitchFamily="34" charset="0"/>
                </a:rPr>
                <a:t>Evaluators templated on evaluation type:</a:t>
              </a:r>
            </a:p>
          </p:txBody>
        </p:sp>
        <p:sp>
          <p:nvSpPr>
            <p:cNvPr id="50" name="AutoShape 45">
              <a:extLst>
                <a:ext uri="{FF2B5EF4-FFF2-40B4-BE49-F238E27FC236}">
                  <a16:creationId xmlns:a16="http://schemas.microsoft.com/office/drawing/2014/main" id="{92B2F995-6338-41D0-ABE7-120A557D973E}"/>
                </a:ext>
              </a:extLst>
            </p:cNvPr>
            <p:cNvSpPr>
              <a:spLocks noChangeArrowheads="1"/>
            </p:cNvSpPr>
            <p:nvPr/>
          </p:nvSpPr>
          <p:spPr bwMode="auto">
            <a:xfrm>
              <a:off x="3583438" y="1410080"/>
              <a:ext cx="1143000" cy="304800"/>
            </a:xfrm>
            <a:prstGeom prst="roundRect">
              <a:avLst>
                <a:gd name="adj" fmla="val 16667"/>
              </a:avLst>
            </a:prstGeom>
            <a:gradFill rotWithShape="0">
              <a:gsLst>
                <a:gs pos="0">
                  <a:srgbClr val="99CCFF">
                    <a:gamma/>
                    <a:tint val="33333"/>
                    <a:invGamma/>
                  </a:srgbClr>
                </a:gs>
                <a:gs pos="100000">
                  <a:srgbClr val="99CCFF"/>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dirty="0">
                  <a:solidFill>
                    <a:srgbClr val="000000"/>
                  </a:solidFill>
                  <a:latin typeface="Caibri"/>
                  <a:ea typeface="ＭＳ Ｐゴシック" charset="0"/>
                  <a:cs typeface="Calibri" panose="020F0502020204030204" pitchFamily="34" charset="0"/>
                </a:rPr>
                <a:t>&lt;</a:t>
              </a:r>
              <a:r>
                <a:rPr lang="en-US" dirty="0" err="1">
                  <a:solidFill>
                    <a:srgbClr val="000000"/>
                  </a:solidFill>
                  <a:latin typeface="Caibri"/>
                  <a:ea typeface="ＭＳ Ｐゴシック" charset="0"/>
                  <a:cs typeface="Calibri" panose="020F0502020204030204" pitchFamily="34" charset="0"/>
                </a:rPr>
                <a:t>EvalT</a:t>
              </a:r>
              <a:r>
                <a:rPr lang="en-US" dirty="0">
                  <a:solidFill>
                    <a:srgbClr val="000000"/>
                  </a:solidFill>
                  <a:latin typeface="Caibri"/>
                  <a:ea typeface="ＭＳ Ｐゴシック" charset="0"/>
                  <a:cs typeface="Calibri" panose="020F0502020204030204" pitchFamily="34" charset="0"/>
                </a:rPr>
                <a:t>&gt;</a:t>
              </a:r>
            </a:p>
          </p:txBody>
        </p:sp>
        <p:sp>
          <p:nvSpPr>
            <p:cNvPr id="64" name="Text Box 58">
              <a:extLst>
                <a:ext uri="{FF2B5EF4-FFF2-40B4-BE49-F238E27FC236}">
                  <a16:creationId xmlns:a16="http://schemas.microsoft.com/office/drawing/2014/main" id="{ADEC51FE-A261-47FC-AF91-928918490EFC}"/>
                </a:ext>
              </a:extLst>
            </p:cNvPr>
            <p:cNvSpPr txBox="1">
              <a:spLocks noChangeArrowheads="1"/>
            </p:cNvSpPr>
            <p:nvPr/>
          </p:nvSpPr>
          <p:spPr bwMode="auto">
            <a:xfrm>
              <a:off x="4786763" y="1371980"/>
              <a:ext cx="1060450" cy="366713"/>
            </a:xfrm>
            <a:prstGeom prst="rect">
              <a:avLst/>
            </a:prstGeom>
            <a:noFill/>
            <a:ln>
              <a:noFill/>
            </a:ln>
            <a:effectLst/>
            <a:extLst>
              <a:ext uri="{909E8E84-426E-40dd-AFC4-6F175D3DCCD1}">
                <a14:hiddenFill xmlns:a14="http://schemas.microsoft.com/office/drawing/2010/main" xmlns="">
                  <a:solidFill>
                    <a:schemeClr val="accent1"/>
                  </a:solidFill>
                </a14:hiddenFill>
              </a:ext>
              <a:ext uri="{91240B29-F687-4f45-9708-019B960494DF}">
                <a14:hiddenLine xmlns:a14="http://schemas.microsoft.com/office/drawing/2010/main" xmlns="" w="9525">
                  <a:solidFill>
                    <a:schemeClr val="tx1"/>
                  </a:solidFill>
                  <a:miter lim="800000"/>
                  <a:headEnd/>
                  <a:tailEnd/>
                </a14:hiddenLine>
              </a:ex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spAutoFit/>
            </a:bodyPr>
            <a:lstStyle/>
            <a:p>
              <a:r>
                <a:rPr lang="en-US" dirty="0">
                  <a:solidFill>
                    <a:srgbClr val="000000"/>
                  </a:solidFill>
                  <a:latin typeface="Caibri"/>
                  <a:ea typeface="ＭＳ Ｐゴシック" charset="0"/>
                </a:rPr>
                <a:t>(Generic)</a:t>
              </a:r>
            </a:p>
          </p:txBody>
        </p:sp>
        <p:sp>
          <p:nvSpPr>
            <p:cNvPr id="76" name="AutoShape 25">
              <a:extLst>
                <a:ext uri="{FF2B5EF4-FFF2-40B4-BE49-F238E27FC236}">
                  <a16:creationId xmlns:a16="http://schemas.microsoft.com/office/drawing/2014/main" id="{6F3F27FF-A955-447A-9036-F2E9E6A5D6FE}"/>
                </a:ext>
              </a:extLst>
            </p:cNvPr>
            <p:cNvSpPr>
              <a:spLocks noChangeArrowheads="1"/>
            </p:cNvSpPr>
            <p:nvPr/>
          </p:nvSpPr>
          <p:spPr bwMode="auto">
            <a:xfrm>
              <a:off x="949844" y="3446056"/>
              <a:ext cx="1524000" cy="304800"/>
            </a:xfrm>
            <a:prstGeom prst="roundRect">
              <a:avLst>
                <a:gd name="adj" fmla="val 16667"/>
              </a:avLst>
            </a:prstGeom>
            <a:gradFill rotWithShape="0">
              <a:gsLst>
                <a:gs pos="0">
                  <a:srgbClr val="99CCFF">
                    <a:gamma/>
                    <a:tint val="33333"/>
                    <a:invGamma/>
                  </a:srgbClr>
                </a:gs>
                <a:gs pos="100000">
                  <a:srgbClr val="99CCFF"/>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libri" panose="020F0502020204030204" pitchFamily="34" charset="0"/>
                  <a:ea typeface="ＭＳ Ｐゴシック" charset="0"/>
                  <a:cs typeface="Calibri" panose="020F0502020204030204" pitchFamily="34" charset="0"/>
                </a:rPr>
                <a:t>Element Residual</a:t>
              </a:r>
            </a:p>
          </p:txBody>
        </p:sp>
        <p:cxnSp>
          <p:nvCxnSpPr>
            <p:cNvPr id="82" name="Straight Arrow Connector 81">
              <a:extLst>
                <a:ext uri="{FF2B5EF4-FFF2-40B4-BE49-F238E27FC236}">
                  <a16:creationId xmlns:a16="http://schemas.microsoft.com/office/drawing/2014/main" id="{3F12B2FC-86F7-485A-9AEA-81A82DB16DBF}"/>
                </a:ext>
              </a:extLst>
            </p:cNvPr>
            <p:cNvCxnSpPr>
              <a:cxnSpLocks/>
              <a:endCxn id="27" idx="0"/>
            </p:cNvCxnSpPr>
            <p:nvPr/>
          </p:nvCxnSpPr>
          <p:spPr>
            <a:xfrm flipH="1">
              <a:off x="1656708" y="1982246"/>
              <a:ext cx="293670" cy="243156"/>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cxnSp>
          <p:nvCxnSpPr>
            <p:cNvPr id="77" name="Straight Arrow Connector 76">
              <a:extLst>
                <a:ext uri="{FF2B5EF4-FFF2-40B4-BE49-F238E27FC236}">
                  <a16:creationId xmlns:a16="http://schemas.microsoft.com/office/drawing/2014/main" id="{9F70A037-117F-448C-8966-E71CF3972FFC}"/>
                </a:ext>
              </a:extLst>
            </p:cNvPr>
            <p:cNvCxnSpPr>
              <a:cxnSpLocks/>
            </p:cNvCxnSpPr>
            <p:nvPr/>
          </p:nvCxnSpPr>
          <p:spPr>
            <a:xfrm>
              <a:off x="1112178" y="1035642"/>
              <a:ext cx="0" cy="1214918"/>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sp>
          <p:nvSpPr>
            <p:cNvPr id="26" name="AutoShape 21">
              <a:extLst>
                <a:ext uri="{FF2B5EF4-FFF2-40B4-BE49-F238E27FC236}">
                  <a16:creationId xmlns:a16="http://schemas.microsoft.com/office/drawing/2014/main" id="{4844A671-1BA8-400E-A3AE-8543944C5A22}"/>
                </a:ext>
              </a:extLst>
            </p:cNvPr>
            <p:cNvSpPr>
              <a:spLocks noChangeArrowheads="1"/>
            </p:cNvSpPr>
            <p:nvPr/>
          </p:nvSpPr>
          <p:spPr bwMode="auto">
            <a:xfrm>
              <a:off x="426378" y="883242"/>
              <a:ext cx="1524000" cy="304800"/>
            </a:xfrm>
            <a:prstGeom prst="roundRect">
              <a:avLst>
                <a:gd name="adj" fmla="val 16667"/>
              </a:avLst>
            </a:prstGeom>
            <a:gradFill rotWithShape="0">
              <a:gsLst>
                <a:gs pos="0">
                  <a:srgbClr val="66FF66">
                    <a:gamma/>
                    <a:tint val="33333"/>
                    <a:invGamma/>
                  </a:srgbClr>
                </a:gs>
                <a:gs pos="100000">
                  <a:srgbClr val="66FF66"/>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ilbri"/>
                  <a:ea typeface="ＭＳ Ｐゴシック" charset="0"/>
                </a:rPr>
                <a:t>Gather Solution</a:t>
              </a:r>
            </a:p>
          </p:txBody>
        </p:sp>
        <p:sp>
          <p:nvSpPr>
            <p:cNvPr id="28" name="AutoShape 23">
              <a:extLst>
                <a:ext uri="{FF2B5EF4-FFF2-40B4-BE49-F238E27FC236}">
                  <a16:creationId xmlns:a16="http://schemas.microsoft.com/office/drawing/2014/main" id="{C9FA1098-71A7-438B-8843-15E2D16FF3DF}"/>
                </a:ext>
              </a:extLst>
            </p:cNvPr>
            <p:cNvSpPr>
              <a:spLocks noChangeArrowheads="1"/>
            </p:cNvSpPr>
            <p:nvPr/>
          </p:nvSpPr>
          <p:spPr bwMode="auto">
            <a:xfrm>
              <a:off x="1268166" y="1692976"/>
              <a:ext cx="1764632" cy="289270"/>
            </a:xfrm>
            <a:prstGeom prst="roundRect">
              <a:avLst>
                <a:gd name="adj" fmla="val 16667"/>
              </a:avLst>
            </a:prstGeom>
            <a:gradFill rotWithShape="0">
              <a:gsLst>
                <a:gs pos="0">
                  <a:srgbClr val="99CCFF">
                    <a:gamma/>
                    <a:tint val="33333"/>
                    <a:invGamma/>
                  </a:srgbClr>
                </a:gs>
                <a:gs pos="100000">
                  <a:srgbClr val="99CCFF"/>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ilbri"/>
                  <a:ea typeface="ＭＳ Ｐゴシック" charset="0"/>
                </a:rPr>
                <a:t>Gather Coordinates</a:t>
              </a:r>
            </a:p>
          </p:txBody>
        </p:sp>
        <p:cxnSp>
          <p:nvCxnSpPr>
            <p:cNvPr id="89" name="Straight Arrow Connector 88">
              <a:extLst>
                <a:ext uri="{FF2B5EF4-FFF2-40B4-BE49-F238E27FC236}">
                  <a16:creationId xmlns:a16="http://schemas.microsoft.com/office/drawing/2014/main" id="{D3283AD5-3A93-47A5-BE67-D81C6FA9DB35}"/>
                </a:ext>
              </a:extLst>
            </p:cNvPr>
            <p:cNvCxnSpPr>
              <a:cxnSpLocks/>
              <a:endCxn id="51" idx="0"/>
            </p:cNvCxnSpPr>
            <p:nvPr/>
          </p:nvCxnSpPr>
          <p:spPr>
            <a:xfrm flipH="1">
              <a:off x="841283" y="2722316"/>
              <a:ext cx="300006" cy="206075"/>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cxnSp>
          <p:nvCxnSpPr>
            <p:cNvPr id="91" name="Straight Arrow Connector 90">
              <a:extLst>
                <a:ext uri="{FF2B5EF4-FFF2-40B4-BE49-F238E27FC236}">
                  <a16:creationId xmlns:a16="http://schemas.microsoft.com/office/drawing/2014/main" id="{F9D27611-A3A1-4E3A-9679-3CDB557C8A6A}"/>
                </a:ext>
              </a:extLst>
            </p:cNvPr>
            <p:cNvCxnSpPr>
              <a:cxnSpLocks/>
            </p:cNvCxnSpPr>
            <p:nvPr/>
          </p:nvCxnSpPr>
          <p:spPr>
            <a:xfrm>
              <a:off x="2146353" y="2710190"/>
              <a:ext cx="317734" cy="226170"/>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sp>
          <p:nvSpPr>
            <p:cNvPr id="27" name="AutoShape 22">
              <a:extLst>
                <a:ext uri="{FF2B5EF4-FFF2-40B4-BE49-F238E27FC236}">
                  <a16:creationId xmlns:a16="http://schemas.microsoft.com/office/drawing/2014/main" id="{EC71E38B-360F-44D8-8B20-72BBC4AB26EC}"/>
                </a:ext>
              </a:extLst>
            </p:cNvPr>
            <p:cNvSpPr>
              <a:spLocks noChangeArrowheads="1"/>
            </p:cNvSpPr>
            <p:nvPr/>
          </p:nvSpPr>
          <p:spPr bwMode="auto">
            <a:xfrm>
              <a:off x="426377" y="2225402"/>
              <a:ext cx="2460661" cy="496914"/>
            </a:xfrm>
            <a:prstGeom prst="roundRect">
              <a:avLst>
                <a:gd name="adj" fmla="val 16667"/>
              </a:avLst>
            </a:prstGeom>
            <a:gradFill rotWithShape="0">
              <a:gsLst>
                <a:gs pos="0">
                  <a:srgbClr val="99CCFF">
                    <a:gamma/>
                    <a:tint val="33333"/>
                    <a:invGamma/>
                  </a:srgbClr>
                </a:gs>
                <a:gs pos="100000">
                  <a:srgbClr val="99CCFF"/>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lnSpc>
                  <a:spcPct val="85000"/>
                </a:lnSpc>
              </a:pPr>
              <a:r>
                <a:rPr lang="en-US" sz="1600" dirty="0">
                  <a:solidFill>
                    <a:srgbClr val="000000"/>
                  </a:solidFill>
                  <a:latin typeface="Calibri" panose="020F0502020204030204" pitchFamily="34" charset="0"/>
                  <a:ea typeface="ＭＳ Ｐゴシック" charset="0"/>
                  <a:cs typeface="Calibri" panose="020F0502020204030204" pitchFamily="34" charset="0"/>
                </a:rPr>
                <a:t>Finite Element Basis </a:t>
              </a:r>
            </a:p>
            <a:p>
              <a:pPr algn="ctr">
                <a:lnSpc>
                  <a:spcPct val="85000"/>
                </a:lnSpc>
              </a:pPr>
              <a:r>
                <a:rPr lang="en-US" sz="1600" dirty="0">
                  <a:solidFill>
                    <a:srgbClr val="000000"/>
                  </a:solidFill>
                  <a:latin typeface="Calibri" panose="020F0502020204030204" pitchFamily="34" charset="0"/>
                  <a:ea typeface="ＭＳ Ｐゴシック" charset="0"/>
                  <a:cs typeface="Calibri" panose="020F0502020204030204" pitchFamily="34" charset="0"/>
                </a:rPr>
                <a:t>Functions, Transformations</a:t>
              </a:r>
            </a:p>
          </p:txBody>
        </p:sp>
        <p:cxnSp>
          <p:nvCxnSpPr>
            <p:cNvPr id="94" name="Straight Arrow Connector 93">
              <a:extLst>
                <a:ext uri="{FF2B5EF4-FFF2-40B4-BE49-F238E27FC236}">
                  <a16:creationId xmlns:a16="http://schemas.microsoft.com/office/drawing/2014/main" id="{ECD10F2D-BE51-42C8-BAC9-19E07048344E}"/>
                </a:ext>
              </a:extLst>
            </p:cNvPr>
            <p:cNvCxnSpPr>
              <a:cxnSpLocks/>
            </p:cNvCxnSpPr>
            <p:nvPr/>
          </p:nvCxnSpPr>
          <p:spPr>
            <a:xfrm>
              <a:off x="1092487" y="3233191"/>
              <a:ext cx="175679" cy="187206"/>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sp>
          <p:nvSpPr>
            <p:cNvPr id="51" name="AutoShape 46">
              <a:extLst>
                <a:ext uri="{FF2B5EF4-FFF2-40B4-BE49-F238E27FC236}">
                  <a16:creationId xmlns:a16="http://schemas.microsoft.com/office/drawing/2014/main" id="{59550527-7DAE-464B-9F95-D06566039378}"/>
                </a:ext>
              </a:extLst>
            </p:cNvPr>
            <p:cNvSpPr>
              <a:spLocks noChangeArrowheads="1"/>
            </p:cNvSpPr>
            <p:nvPr/>
          </p:nvSpPr>
          <p:spPr bwMode="auto">
            <a:xfrm>
              <a:off x="79283" y="2928391"/>
              <a:ext cx="1524000" cy="304800"/>
            </a:xfrm>
            <a:prstGeom prst="roundRect">
              <a:avLst>
                <a:gd name="adj" fmla="val 16667"/>
              </a:avLst>
            </a:prstGeom>
            <a:gradFill rotWithShape="0">
              <a:gsLst>
                <a:gs pos="0">
                  <a:srgbClr val="99CCFF">
                    <a:gamma/>
                    <a:tint val="33333"/>
                    <a:invGamma/>
                  </a:srgbClr>
                </a:gs>
                <a:gs pos="100000">
                  <a:srgbClr val="99CCFF"/>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libri" panose="020F0502020204030204" pitchFamily="34" charset="0"/>
                  <a:ea typeface="ＭＳ Ｐゴシック" charset="0"/>
                  <a:cs typeface="Calibri" panose="020F0502020204030204" pitchFamily="34" charset="0"/>
                </a:rPr>
                <a:t>PDE Terms</a:t>
              </a:r>
            </a:p>
          </p:txBody>
        </p:sp>
        <p:cxnSp>
          <p:nvCxnSpPr>
            <p:cNvPr id="97" name="Straight Arrow Connector 96">
              <a:extLst>
                <a:ext uri="{FF2B5EF4-FFF2-40B4-BE49-F238E27FC236}">
                  <a16:creationId xmlns:a16="http://schemas.microsoft.com/office/drawing/2014/main" id="{04BD228B-4FBF-44C9-A342-3B93FA83D067}"/>
                </a:ext>
              </a:extLst>
            </p:cNvPr>
            <p:cNvCxnSpPr>
              <a:cxnSpLocks/>
            </p:cNvCxnSpPr>
            <p:nvPr/>
          </p:nvCxnSpPr>
          <p:spPr>
            <a:xfrm flipH="1">
              <a:off x="2072813" y="3175234"/>
              <a:ext cx="198283" cy="244727"/>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sp>
          <p:nvSpPr>
            <p:cNvPr id="30" name="AutoShape 25">
              <a:extLst>
                <a:ext uri="{FF2B5EF4-FFF2-40B4-BE49-F238E27FC236}">
                  <a16:creationId xmlns:a16="http://schemas.microsoft.com/office/drawing/2014/main" id="{4DE01521-99E9-41AF-A261-F21F0EA77012}"/>
                </a:ext>
              </a:extLst>
            </p:cNvPr>
            <p:cNvSpPr>
              <a:spLocks noChangeArrowheads="1"/>
            </p:cNvSpPr>
            <p:nvPr/>
          </p:nvSpPr>
          <p:spPr bwMode="auto">
            <a:xfrm>
              <a:off x="1824178" y="2921476"/>
              <a:ext cx="1524000" cy="304800"/>
            </a:xfrm>
            <a:prstGeom prst="roundRect">
              <a:avLst>
                <a:gd name="adj" fmla="val 16667"/>
              </a:avLst>
            </a:prstGeom>
            <a:gradFill rotWithShape="0">
              <a:gsLst>
                <a:gs pos="0">
                  <a:srgbClr val="99CCFF">
                    <a:gamma/>
                    <a:tint val="33333"/>
                    <a:invGamma/>
                  </a:srgbClr>
                </a:gs>
                <a:gs pos="100000">
                  <a:srgbClr val="99CCFF"/>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libri" panose="020F0502020204030204" pitchFamily="34" charset="0"/>
                  <a:ea typeface="ＭＳ Ｐゴシック" charset="0"/>
                  <a:cs typeface="Calibri" panose="020F0502020204030204" pitchFamily="34" charset="0"/>
                </a:rPr>
                <a:t>Source Terms</a:t>
              </a:r>
            </a:p>
          </p:txBody>
        </p:sp>
        <p:cxnSp>
          <p:nvCxnSpPr>
            <p:cNvPr id="104" name="Straight Arrow Connector 103">
              <a:extLst>
                <a:ext uri="{FF2B5EF4-FFF2-40B4-BE49-F238E27FC236}">
                  <a16:creationId xmlns:a16="http://schemas.microsoft.com/office/drawing/2014/main" id="{347A3C58-1BFB-493C-AAA0-B1CBE9701C8D}"/>
                </a:ext>
              </a:extLst>
            </p:cNvPr>
            <p:cNvCxnSpPr>
              <a:cxnSpLocks/>
              <a:stCxn id="76" idx="2"/>
              <a:endCxn id="29" idx="0"/>
            </p:cNvCxnSpPr>
            <p:nvPr/>
          </p:nvCxnSpPr>
          <p:spPr>
            <a:xfrm>
              <a:off x="1711844" y="3750856"/>
              <a:ext cx="517" cy="213780"/>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cxnSp>
          <p:nvCxnSpPr>
            <p:cNvPr id="112" name="Straight Arrow Connector 111">
              <a:extLst>
                <a:ext uri="{FF2B5EF4-FFF2-40B4-BE49-F238E27FC236}">
                  <a16:creationId xmlns:a16="http://schemas.microsoft.com/office/drawing/2014/main" id="{7FF62841-8FEF-410E-B550-0AAF2C2063E3}"/>
                </a:ext>
              </a:extLst>
            </p:cNvPr>
            <p:cNvCxnSpPr>
              <a:cxnSpLocks/>
            </p:cNvCxnSpPr>
            <p:nvPr/>
          </p:nvCxnSpPr>
          <p:spPr>
            <a:xfrm flipH="1">
              <a:off x="1950378" y="1047132"/>
              <a:ext cx="925530" cy="0"/>
            </a:xfrm>
            <a:prstGeom prst="straightConnector1">
              <a:avLst/>
            </a:prstGeom>
            <a:ln>
              <a:solidFill>
                <a:srgbClr val="FF0000"/>
              </a:solidFill>
              <a:tailEnd type="triangle"/>
            </a:ln>
          </p:spPr>
          <p:style>
            <a:lnRef idx="2">
              <a:schemeClr val="accent1"/>
            </a:lnRef>
            <a:fillRef idx="0">
              <a:schemeClr val="accent1"/>
            </a:fillRef>
            <a:effectRef idx="1">
              <a:schemeClr val="accent1"/>
            </a:effectRef>
            <a:fontRef idx="minor">
              <a:schemeClr val="tx1"/>
            </a:fontRef>
          </p:style>
        </p:cxnSp>
        <p:cxnSp>
          <p:nvCxnSpPr>
            <p:cNvPr id="115" name="Straight Arrow Connector 114">
              <a:extLst>
                <a:ext uri="{FF2B5EF4-FFF2-40B4-BE49-F238E27FC236}">
                  <a16:creationId xmlns:a16="http://schemas.microsoft.com/office/drawing/2014/main" id="{96FE34CD-0102-4E5B-9C19-E8524CD12A6B}"/>
                </a:ext>
              </a:extLst>
            </p:cNvPr>
            <p:cNvCxnSpPr>
              <a:cxnSpLocks/>
            </p:cNvCxnSpPr>
            <p:nvPr/>
          </p:nvCxnSpPr>
          <p:spPr>
            <a:xfrm flipH="1">
              <a:off x="2550561" y="1340442"/>
              <a:ext cx="325347" cy="352534"/>
            </a:xfrm>
            <a:prstGeom prst="straightConnector1">
              <a:avLst/>
            </a:prstGeom>
            <a:ln>
              <a:solidFill>
                <a:srgbClr val="FF0000"/>
              </a:solidFill>
              <a:tailEnd type="triangle"/>
            </a:ln>
          </p:spPr>
          <p:style>
            <a:lnRef idx="2">
              <a:schemeClr val="accent1"/>
            </a:lnRef>
            <a:fillRef idx="0">
              <a:schemeClr val="accent1"/>
            </a:fillRef>
            <a:effectRef idx="1">
              <a:schemeClr val="accent1"/>
            </a:effectRef>
            <a:fontRef idx="minor">
              <a:schemeClr val="tx1"/>
            </a:fontRef>
          </p:style>
        </p:cxnSp>
        <p:cxnSp>
          <p:nvCxnSpPr>
            <p:cNvPr id="117" name="Straight Arrow Connector 116">
              <a:extLst>
                <a:ext uri="{FF2B5EF4-FFF2-40B4-BE49-F238E27FC236}">
                  <a16:creationId xmlns:a16="http://schemas.microsoft.com/office/drawing/2014/main" id="{3EEA6A2F-1762-442B-8EB3-12878142BB4F}"/>
                </a:ext>
              </a:extLst>
            </p:cNvPr>
            <p:cNvCxnSpPr>
              <a:cxnSpLocks/>
            </p:cNvCxnSpPr>
            <p:nvPr/>
          </p:nvCxnSpPr>
          <p:spPr>
            <a:xfrm>
              <a:off x="2483294" y="4181785"/>
              <a:ext cx="613672" cy="0"/>
            </a:xfrm>
            <a:prstGeom prst="straightConnector1">
              <a:avLst/>
            </a:prstGeom>
            <a:ln>
              <a:solidFill>
                <a:srgbClr val="FF0000"/>
              </a:solidFill>
              <a:tailEnd type="triangle"/>
            </a:ln>
          </p:spPr>
          <p:style>
            <a:lnRef idx="2">
              <a:schemeClr val="accent1"/>
            </a:lnRef>
            <a:fillRef idx="0">
              <a:schemeClr val="accent1"/>
            </a:fillRef>
            <a:effectRef idx="1">
              <a:schemeClr val="accent1"/>
            </a:effectRef>
            <a:fontRef idx="minor">
              <a:schemeClr val="tx1"/>
            </a:fontRef>
          </p:style>
        </p:cxnSp>
        <mc:AlternateContent xmlns:mc="http://schemas.openxmlformats.org/markup-compatibility/2006" xmlns:a14="http://schemas.microsoft.com/office/drawing/2010/main">
          <mc:Choice Requires="a14">
            <p:sp>
              <p:nvSpPr>
                <p:cNvPr id="120" name="TextBox 119">
                  <a:extLst>
                    <a:ext uri="{FF2B5EF4-FFF2-40B4-BE49-F238E27FC236}">
                      <a16:creationId xmlns:a16="http://schemas.microsoft.com/office/drawing/2014/main" id="{D95A2245-11F8-4E65-A8C6-2FFB24F1D0B2}"/>
                    </a:ext>
                  </a:extLst>
                </p:cNvPr>
                <p:cNvSpPr txBox="1"/>
                <p:nvPr/>
              </p:nvSpPr>
              <p:spPr>
                <a:xfrm>
                  <a:off x="3307750" y="4078545"/>
                  <a:ext cx="2876441" cy="584775"/>
                </a:xfrm>
                <a:prstGeom prst="rect">
                  <a:avLst/>
                </a:prstGeom>
                <a:noFill/>
                <a:ln>
                  <a:solidFill>
                    <a:schemeClr val="tx1"/>
                  </a:solidFill>
                </a:ln>
              </p:spPr>
              <p:txBody>
                <a:bodyPr wrap="square" rtlCol="0">
                  <a:spAutoFit/>
                </a:bodyPr>
                <a:lstStyle/>
                <a:p>
                  <a14:m>
                    <m:oMath xmlns:m="http://schemas.openxmlformats.org/officeDocument/2006/math">
                      <m:r>
                        <a:rPr lang="en-US" sz="1600" b="1" i="1" smtClean="0">
                          <a:solidFill>
                            <a:srgbClr val="FF0000"/>
                          </a:solidFill>
                          <a:latin typeface="Cambria Math" panose="02040503050406030204" pitchFamily="18" charset="0"/>
                          <a:ea typeface="Cambria Math" panose="02040503050406030204" pitchFamily="18" charset="0"/>
                        </a:rPr>
                        <m:t>→</m:t>
                      </m:r>
                    </m:oMath>
                  </a14:m>
                  <a:r>
                    <a:rPr lang="en-US" sz="1600" dirty="0">
                      <a:latin typeface="Caibri"/>
                    </a:rPr>
                    <a:t> </a:t>
                  </a:r>
                  <a:r>
                    <a:rPr lang="en-US" sz="1600" dirty="0">
                      <a:solidFill>
                        <a:srgbClr val="FF0000"/>
                      </a:solidFill>
                      <a:latin typeface="Caibri"/>
                    </a:rPr>
                    <a:t>Global, linear algebra storage</a:t>
                  </a:r>
                </a:p>
                <a:p>
                  <a14:m>
                    <m:oMath xmlns:m="http://schemas.openxmlformats.org/officeDocument/2006/math">
                      <m:r>
                        <a:rPr lang="en-US" sz="1600" i="1" smtClean="0">
                          <a:solidFill>
                            <a:schemeClr val="tx1"/>
                          </a:solidFill>
                          <a:latin typeface="Cambria Math" panose="02040503050406030204" pitchFamily="18" charset="0"/>
                          <a:ea typeface="Cambria Math" panose="02040503050406030204" pitchFamily="18" charset="0"/>
                        </a:rPr>
                        <m:t>→</m:t>
                      </m:r>
                      <m:r>
                        <a:rPr lang="en-US" sz="1600" b="0" i="1" smtClean="0">
                          <a:solidFill>
                            <a:schemeClr val="tx1"/>
                          </a:solidFill>
                          <a:latin typeface="Cambria Math" panose="02040503050406030204" pitchFamily="18" charset="0"/>
                          <a:ea typeface="Cambria Math" panose="02040503050406030204" pitchFamily="18" charset="0"/>
                        </a:rPr>
                        <m:t> </m:t>
                      </m:r>
                    </m:oMath>
                  </a14:m>
                  <a:r>
                    <a:rPr lang="en-US" sz="1600" dirty="0">
                      <a:solidFill>
                        <a:schemeClr val="tx1"/>
                      </a:solidFill>
                      <a:latin typeface="Caibri"/>
                    </a:rPr>
                    <a:t>Local, element storage </a:t>
                  </a:r>
                </a:p>
              </p:txBody>
            </p:sp>
          </mc:Choice>
          <mc:Fallback xmlns="">
            <p:sp>
              <p:nvSpPr>
                <p:cNvPr id="120" name="TextBox 119">
                  <a:extLst>
                    <a:ext uri="{FF2B5EF4-FFF2-40B4-BE49-F238E27FC236}">
                      <a16:creationId xmlns:a16="http://schemas.microsoft.com/office/drawing/2014/main" id="{D95A2245-11F8-4E65-A8C6-2FFB24F1D0B2}"/>
                    </a:ext>
                  </a:extLst>
                </p:cNvPr>
                <p:cNvSpPr txBox="1">
                  <a:spLocks noRot="1" noChangeAspect="1" noMove="1" noResize="1" noEditPoints="1" noAdjustHandles="1" noChangeArrowheads="1" noChangeShapeType="1" noTextEdit="1"/>
                </p:cNvSpPr>
                <p:nvPr/>
              </p:nvSpPr>
              <p:spPr>
                <a:xfrm>
                  <a:off x="3307750" y="4078545"/>
                  <a:ext cx="2876441" cy="584775"/>
                </a:xfrm>
                <a:prstGeom prst="rect">
                  <a:avLst/>
                </a:prstGeom>
                <a:blipFill>
                  <a:blip r:embed="rId2"/>
                  <a:stretch>
                    <a:fillRect t="-2041" b="-11224"/>
                  </a:stretch>
                </a:blipFill>
                <a:ln>
                  <a:solidFill>
                    <a:schemeClr val="tx1"/>
                  </a:solidFill>
                </a:ln>
              </p:spPr>
              <p:txBody>
                <a:bodyPr/>
                <a:lstStyle/>
                <a:p>
                  <a:r>
                    <a:rPr lang="en-US">
                      <a:noFill/>
                    </a:rPr>
                    <a:t> </a:t>
                  </a:r>
                </a:p>
              </p:txBody>
            </p:sp>
          </mc:Fallback>
        </mc:AlternateContent>
      </p:grpSp>
      <p:sp>
        <p:nvSpPr>
          <p:cNvPr id="121" name="Rectangle 120">
            <a:extLst>
              <a:ext uri="{FF2B5EF4-FFF2-40B4-BE49-F238E27FC236}">
                <a16:creationId xmlns:a16="http://schemas.microsoft.com/office/drawing/2014/main" id="{8E964FD5-D1EC-495D-9CD9-F29D350AE3B3}"/>
              </a:ext>
            </a:extLst>
          </p:cNvPr>
          <p:cNvSpPr/>
          <p:nvPr/>
        </p:nvSpPr>
        <p:spPr>
          <a:xfrm>
            <a:off x="31475" y="5144220"/>
            <a:ext cx="9351194" cy="1200329"/>
          </a:xfrm>
          <a:prstGeom prst="rect">
            <a:avLst/>
          </a:prstGeom>
        </p:spPr>
        <p:txBody>
          <a:bodyPr wrap="square">
            <a:spAutoFit/>
          </a:bodyPr>
          <a:lstStyle/>
          <a:p>
            <a:endParaRPr lang="en-US" sz="1000" b="1" dirty="0">
              <a:latin typeface="Caibri"/>
            </a:endParaRPr>
          </a:p>
          <a:p>
            <a:pPr marL="342900" indent="-342900">
              <a:buFont typeface="Wingdings" panose="05000000000000000000" pitchFamily="2" charset="2"/>
              <a:buChar char="Ø"/>
            </a:pPr>
            <a:r>
              <a:rPr lang="en-US" b="1" dirty="0">
                <a:latin typeface="Caibri"/>
              </a:rPr>
              <a:t>Gather Solution </a:t>
            </a:r>
            <a:r>
              <a:rPr lang="en-US" dirty="0">
                <a:latin typeface="Caibri"/>
              </a:rPr>
              <a:t>extracts values from global structures, puts in element local structures</a:t>
            </a:r>
          </a:p>
          <a:p>
            <a:pPr marL="342900" indent="-342900">
              <a:buFont typeface="Wingdings" panose="05000000000000000000" pitchFamily="2" charset="2"/>
              <a:buChar char="Ø"/>
            </a:pPr>
            <a:endParaRPr lang="en-US" sz="400" dirty="0">
              <a:latin typeface="Caibri"/>
            </a:endParaRPr>
          </a:p>
          <a:p>
            <a:pPr marL="342900" indent="-342900">
              <a:buFont typeface="Wingdings" panose="05000000000000000000" pitchFamily="2" charset="2"/>
              <a:buChar char="Ø"/>
            </a:pPr>
            <a:r>
              <a:rPr lang="en-US" b="1" dirty="0">
                <a:latin typeface="Caibri"/>
              </a:rPr>
              <a:t>Evaluators </a:t>
            </a:r>
            <a:r>
              <a:rPr lang="en-US" dirty="0">
                <a:latin typeface="Caibri"/>
              </a:rPr>
              <a:t>operate on element local data structures</a:t>
            </a:r>
          </a:p>
          <a:p>
            <a:endParaRPr lang="en-US" sz="400" dirty="0">
              <a:latin typeface="Caibri"/>
            </a:endParaRPr>
          </a:p>
          <a:p>
            <a:pPr marL="342900" indent="-342900">
              <a:buFont typeface="Wingdings" panose="05000000000000000000" pitchFamily="2" charset="2"/>
              <a:buChar char="Ø"/>
            </a:pPr>
            <a:r>
              <a:rPr lang="en-US" b="1" dirty="0">
                <a:latin typeface="Caibri"/>
              </a:rPr>
              <a:t>Scatter</a:t>
            </a:r>
            <a:r>
              <a:rPr lang="en-US" dirty="0">
                <a:latin typeface="Caibri"/>
              </a:rPr>
              <a:t> adds local contributions to global structures</a:t>
            </a:r>
            <a:endParaRPr lang="en-US" b="1" dirty="0">
              <a:latin typeface="Caibri"/>
            </a:endParaRPr>
          </a:p>
        </p:txBody>
      </p:sp>
      <p:sp>
        <p:nvSpPr>
          <p:cNvPr id="52" name="Rectangle 51">
            <a:extLst>
              <a:ext uri="{FF2B5EF4-FFF2-40B4-BE49-F238E27FC236}">
                <a16:creationId xmlns:a16="http://schemas.microsoft.com/office/drawing/2014/main" id="{5A35A759-F803-4510-B49A-07DFD1780085}"/>
              </a:ext>
            </a:extLst>
          </p:cNvPr>
          <p:cNvSpPr/>
          <p:nvPr/>
        </p:nvSpPr>
        <p:spPr>
          <a:xfrm>
            <a:off x="56407" y="706671"/>
            <a:ext cx="4497770" cy="369332"/>
          </a:xfrm>
          <a:prstGeom prst="rect">
            <a:avLst/>
          </a:prstGeom>
        </p:spPr>
        <p:txBody>
          <a:bodyPr wrap="none">
            <a:spAutoFit/>
          </a:bodyPr>
          <a:lstStyle/>
          <a:p>
            <a:pPr algn="ctr"/>
            <a:r>
              <a:rPr lang="en-US" b="1" i="1" u="sng" dirty="0"/>
              <a:t>Albany Finite Element Assembly (FEA):</a:t>
            </a:r>
          </a:p>
        </p:txBody>
      </p:sp>
    </p:spTree>
    <p:extLst>
      <p:ext uri="{BB962C8B-B14F-4D97-AF65-F5344CB8AC3E}">
        <p14:creationId xmlns:p14="http://schemas.microsoft.com/office/powerpoint/2010/main" val="1158748638"/>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 name="TextShape 1"/>
          <p:cNvSpPr txBox="1"/>
          <p:nvPr/>
        </p:nvSpPr>
        <p:spPr>
          <a:xfrm>
            <a:off x="100595" y="-213372"/>
            <a:ext cx="7902281" cy="1200328"/>
          </a:xfrm>
          <a:prstGeom prst="rect">
            <a:avLst/>
          </a:prstGeom>
          <a:noFill/>
          <a:ln>
            <a:noFill/>
          </a:ln>
        </p:spPr>
        <p:txBody>
          <a:bodyPr lIns="0" tIns="0" rIns="0" bIns="0" anchor="ctr"/>
          <a:lstStyle/>
          <a:p>
            <a:r>
              <a:rPr lang="en-US" sz="3200" dirty="0">
                <a:latin typeface="Calibri"/>
              </a:rPr>
              <a:t>2. Template-based generic programming (TBGP)</a:t>
            </a:r>
            <a:endParaRPr sz="3200" dirty="0"/>
          </a:p>
        </p:txBody>
      </p:sp>
      <p:sp>
        <p:nvSpPr>
          <p:cNvPr id="3" name="Rectangle 2">
            <a:extLst>
              <a:ext uri="{FF2B5EF4-FFF2-40B4-BE49-F238E27FC236}">
                <a16:creationId xmlns:a16="http://schemas.microsoft.com/office/drawing/2014/main" id="{582D93CD-C838-40E9-8E5A-D19DE7F98407}"/>
              </a:ext>
            </a:extLst>
          </p:cNvPr>
          <p:cNvSpPr/>
          <p:nvPr/>
        </p:nvSpPr>
        <p:spPr>
          <a:xfrm>
            <a:off x="80047" y="6519446"/>
            <a:ext cx="8476103" cy="338554"/>
          </a:xfrm>
          <a:prstGeom prst="rect">
            <a:avLst/>
          </a:prstGeom>
        </p:spPr>
        <p:txBody>
          <a:bodyPr wrap="square">
            <a:spAutoFit/>
          </a:bodyPr>
          <a:lstStyle/>
          <a:p>
            <a:pPr>
              <a:spcAft>
                <a:spcPts val="600"/>
              </a:spcAft>
            </a:pPr>
            <a:r>
              <a:rPr lang="en-US" sz="1600" dirty="0">
                <a:solidFill>
                  <a:schemeClr val="bg1"/>
                </a:solidFill>
                <a:latin typeface="Calibri" panose="020F0502020204030204" pitchFamily="34" charset="0"/>
                <a:cs typeface="Calibri" panose="020F0502020204030204" pitchFamily="34" charset="0"/>
              </a:rPr>
              <a:t>R. Pawlowski et. al. </a:t>
            </a:r>
            <a:r>
              <a:rPr lang="en-US" sz="1600" i="1" dirty="0">
                <a:solidFill>
                  <a:schemeClr val="bg1"/>
                </a:solidFill>
                <a:latin typeface="Calibri" panose="020F0502020204030204" pitchFamily="34" charset="0"/>
                <a:cs typeface="Calibri" panose="020F0502020204030204" pitchFamily="34" charset="0"/>
              </a:rPr>
              <a:t>Sci. Program.</a:t>
            </a:r>
            <a:r>
              <a:rPr lang="en-US" sz="1600" dirty="0">
                <a:solidFill>
                  <a:schemeClr val="bg1"/>
                </a:solidFill>
                <a:latin typeface="Calibri" panose="020F0502020204030204" pitchFamily="34" charset="0"/>
                <a:cs typeface="Calibri" panose="020F0502020204030204" pitchFamily="34" charset="0"/>
              </a:rPr>
              <a:t>, 2012.</a:t>
            </a:r>
          </a:p>
        </p:txBody>
      </p:sp>
      <p:grpSp>
        <p:nvGrpSpPr>
          <p:cNvPr id="122" name="Group 121">
            <a:extLst>
              <a:ext uri="{FF2B5EF4-FFF2-40B4-BE49-F238E27FC236}">
                <a16:creationId xmlns:a16="http://schemas.microsoft.com/office/drawing/2014/main" id="{16AE085E-91F5-42EA-A096-C73D48B32775}"/>
              </a:ext>
            </a:extLst>
          </p:cNvPr>
          <p:cNvGrpSpPr/>
          <p:nvPr/>
        </p:nvGrpSpPr>
        <p:grpSpPr>
          <a:xfrm>
            <a:off x="1178961" y="1162447"/>
            <a:ext cx="6104908" cy="3849956"/>
            <a:chOff x="79283" y="876680"/>
            <a:chExt cx="6104908" cy="3849956"/>
          </a:xfrm>
        </p:grpSpPr>
        <p:sp>
          <p:nvSpPr>
            <p:cNvPr id="8" name="AutoShape 3">
              <a:extLst>
                <a:ext uri="{FF2B5EF4-FFF2-40B4-BE49-F238E27FC236}">
                  <a16:creationId xmlns:a16="http://schemas.microsoft.com/office/drawing/2014/main" id="{B0B31BF0-8CA9-4DEA-B57F-9E7AE51BD425}"/>
                </a:ext>
              </a:extLst>
            </p:cNvPr>
            <p:cNvSpPr>
              <a:spLocks noChangeArrowheads="1"/>
            </p:cNvSpPr>
            <p:nvPr/>
          </p:nvSpPr>
          <p:spPr bwMode="auto">
            <a:xfrm>
              <a:off x="1407561" y="4421836"/>
              <a:ext cx="1524000" cy="304800"/>
            </a:xfrm>
            <a:prstGeom prst="roundRect">
              <a:avLst>
                <a:gd name="adj" fmla="val 16667"/>
              </a:avLst>
            </a:prstGeom>
            <a:gradFill rotWithShape="1">
              <a:gsLst>
                <a:gs pos="0">
                  <a:srgbClr val="FFFF99"/>
                </a:gs>
                <a:gs pos="100000">
                  <a:srgbClr val="FFFF99">
                    <a:gamma/>
                    <a:shade val="60784"/>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9" name="AutoShape 4">
              <a:extLst>
                <a:ext uri="{FF2B5EF4-FFF2-40B4-BE49-F238E27FC236}">
                  <a16:creationId xmlns:a16="http://schemas.microsoft.com/office/drawing/2014/main" id="{33559345-6426-4BAB-96CE-461FF3DDBFC3}"/>
                </a:ext>
              </a:extLst>
            </p:cNvPr>
            <p:cNvSpPr>
              <a:spLocks noChangeArrowheads="1"/>
            </p:cNvSpPr>
            <p:nvPr/>
          </p:nvSpPr>
          <p:spPr bwMode="auto">
            <a:xfrm>
              <a:off x="1331361" y="4345636"/>
              <a:ext cx="1524000" cy="304800"/>
            </a:xfrm>
            <a:prstGeom prst="roundRect">
              <a:avLst>
                <a:gd name="adj" fmla="val 16667"/>
              </a:avLst>
            </a:prstGeom>
            <a:gradFill rotWithShape="1">
              <a:gsLst>
                <a:gs pos="0">
                  <a:srgbClr val="DDA99F"/>
                </a:gs>
                <a:gs pos="100000">
                  <a:srgbClr val="DDA99F">
                    <a:gamma/>
                    <a:shade val="84706"/>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10" name="AutoShape 5">
              <a:extLst>
                <a:ext uri="{FF2B5EF4-FFF2-40B4-BE49-F238E27FC236}">
                  <a16:creationId xmlns:a16="http://schemas.microsoft.com/office/drawing/2014/main" id="{91956EBD-5A45-4A09-97E0-90E551194A11}"/>
                </a:ext>
              </a:extLst>
            </p:cNvPr>
            <p:cNvSpPr>
              <a:spLocks noChangeArrowheads="1"/>
            </p:cNvSpPr>
            <p:nvPr/>
          </p:nvSpPr>
          <p:spPr bwMode="auto">
            <a:xfrm>
              <a:off x="1255161" y="4269436"/>
              <a:ext cx="1524000" cy="304800"/>
            </a:xfrm>
            <a:prstGeom prst="roundRect">
              <a:avLst>
                <a:gd name="adj" fmla="val 16667"/>
              </a:avLst>
            </a:prstGeom>
            <a:gradFill rotWithShape="1">
              <a:gsLst>
                <a:gs pos="0">
                  <a:srgbClr val="CCDAB4"/>
                </a:gs>
                <a:gs pos="100000">
                  <a:srgbClr val="CCDAB4">
                    <a:gamma/>
                    <a:shade val="66667"/>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11" name="AutoShape 6">
              <a:extLst>
                <a:ext uri="{FF2B5EF4-FFF2-40B4-BE49-F238E27FC236}">
                  <a16:creationId xmlns:a16="http://schemas.microsoft.com/office/drawing/2014/main" id="{B2E75846-F2A3-485E-B05B-E90EAA34E0E4}"/>
                </a:ext>
              </a:extLst>
            </p:cNvPr>
            <p:cNvSpPr>
              <a:spLocks noChangeArrowheads="1"/>
            </p:cNvSpPr>
            <p:nvPr/>
          </p:nvSpPr>
          <p:spPr bwMode="auto">
            <a:xfrm>
              <a:off x="1178961" y="4193236"/>
              <a:ext cx="1524000" cy="304800"/>
            </a:xfrm>
            <a:prstGeom prst="roundRect">
              <a:avLst>
                <a:gd name="adj" fmla="val 16667"/>
              </a:avLst>
            </a:prstGeom>
            <a:gradFill rotWithShape="1">
              <a:gsLst>
                <a:gs pos="0">
                  <a:srgbClr val="CCCCFF"/>
                </a:gs>
                <a:gs pos="100000">
                  <a:srgbClr val="CCCCFF">
                    <a:gamma/>
                    <a:shade val="81961"/>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12" name="AutoShape 7">
              <a:extLst>
                <a:ext uri="{FF2B5EF4-FFF2-40B4-BE49-F238E27FC236}">
                  <a16:creationId xmlns:a16="http://schemas.microsoft.com/office/drawing/2014/main" id="{1EA0BD42-00BA-46E7-B868-913A54DCEE37}"/>
                </a:ext>
              </a:extLst>
            </p:cNvPr>
            <p:cNvSpPr>
              <a:spLocks noChangeArrowheads="1"/>
            </p:cNvSpPr>
            <p:nvPr/>
          </p:nvSpPr>
          <p:spPr bwMode="auto">
            <a:xfrm>
              <a:off x="1420566" y="1769176"/>
              <a:ext cx="1676400" cy="289270"/>
            </a:xfrm>
            <a:prstGeom prst="roundRect">
              <a:avLst>
                <a:gd name="adj" fmla="val 16667"/>
              </a:avLst>
            </a:prstGeom>
            <a:gradFill rotWithShape="1">
              <a:gsLst>
                <a:gs pos="0">
                  <a:srgbClr val="FFFF99"/>
                </a:gs>
                <a:gs pos="100000">
                  <a:srgbClr val="FFFF99">
                    <a:gamma/>
                    <a:shade val="60784"/>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13" name="AutoShape 8">
              <a:extLst>
                <a:ext uri="{FF2B5EF4-FFF2-40B4-BE49-F238E27FC236}">
                  <a16:creationId xmlns:a16="http://schemas.microsoft.com/office/drawing/2014/main" id="{0BDF4836-5E52-429D-8F51-262944DF7722}"/>
                </a:ext>
              </a:extLst>
            </p:cNvPr>
            <p:cNvSpPr>
              <a:spLocks noChangeArrowheads="1"/>
            </p:cNvSpPr>
            <p:nvPr/>
          </p:nvSpPr>
          <p:spPr bwMode="auto">
            <a:xfrm>
              <a:off x="807378" y="1264242"/>
              <a:ext cx="1524000" cy="304800"/>
            </a:xfrm>
            <a:prstGeom prst="roundRect">
              <a:avLst>
                <a:gd name="adj" fmla="val 16667"/>
              </a:avLst>
            </a:prstGeom>
            <a:gradFill rotWithShape="1">
              <a:gsLst>
                <a:gs pos="0">
                  <a:srgbClr val="DDA99F"/>
                </a:gs>
                <a:gs pos="100000">
                  <a:srgbClr val="DDA99F">
                    <a:gamma/>
                    <a:shade val="84706"/>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14" name="AutoShape 9">
              <a:extLst>
                <a:ext uri="{FF2B5EF4-FFF2-40B4-BE49-F238E27FC236}">
                  <a16:creationId xmlns:a16="http://schemas.microsoft.com/office/drawing/2014/main" id="{93D1753F-7F72-4C44-892C-5A4AF9FD1874}"/>
                </a:ext>
              </a:extLst>
            </p:cNvPr>
            <p:cNvSpPr>
              <a:spLocks noChangeArrowheads="1"/>
            </p:cNvSpPr>
            <p:nvPr/>
          </p:nvSpPr>
          <p:spPr bwMode="auto">
            <a:xfrm>
              <a:off x="731178" y="1188042"/>
              <a:ext cx="1524000" cy="304800"/>
            </a:xfrm>
            <a:prstGeom prst="roundRect">
              <a:avLst>
                <a:gd name="adj" fmla="val 16667"/>
              </a:avLst>
            </a:prstGeom>
            <a:gradFill rotWithShape="1">
              <a:gsLst>
                <a:gs pos="0">
                  <a:srgbClr val="CCDAB4"/>
                </a:gs>
                <a:gs pos="100000">
                  <a:srgbClr val="CCDAB4">
                    <a:gamma/>
                    <a:shade val="66667"/>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15" name="AutoShape 10">
              <a:extLst>
                <a:ext uri="{FF2B5EF4-FFF2-40B4-BE49-F238E27FC236}">
                  <a16:creationId xmlns:a16="http://schemas.microsoft.com/office/drawing/2014/main" id="{18BE13EC-3F77-40FF-AB0C-ECD7FCD1122D}"/>
                </a:ext>
              </a:extLst>
            </p:cNvPr>
            <p:cNvSpPr>
              <a:spLocks noChangeArrowheads="1"/>
            </p:cNvSpPr>
            <p:nvPr/>
          </p:nvSpPr>
          <p:spPr bwMode="auto">
            <a:xfrm>
              <a:off x="654978" y="1111842"/>
              <a:ext cx="1524000" cy="304800"/>
            </a:xfrm>
            <a:prstGeom prst="roundRect">
              <a:avLst>
                <a:gd name="adj" fmla="val 16667"/>
              </a:avLst>
            </a:prstGeom>
            <a:gradFill rotWithShape="1">
              <a:gsLst>
                <a:gs pos="0">
                  <a:srgbClr val="CCCCFF"/>
                </a:gs>
                <a:gs pos="100000">
                  <a:srgbClr val="CCCCFF">
                    <a:gamma/>
                    <a:shade val="81961"/>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22" name="AutoShape 17">
              <a:extLst>
                <a:ext uri="{FF2B5EF4-FFF2-40B4-BE49-F238E27FC236}">
                  <a16:creationId xmlns:a16="http://schemas.microsoft.com/office/drawing/2014/main" id="{1CD51099-512D-4764-A53A-227003A2CB6B}"/>
                </a:ext>
              </a:extLst>
            </p:cNvPr>
            <p:cNvSpPr>
              <a:spLocks noChangeArrowheads="1"/>
            </p:cNvSpPr>
            <p:nvPr/>
          </p:nvSpPr>
          <p:spPr bwMode="auto">
            <a:xfrm>
              <a:off x="1102761" y="4117036"/>
              <a:ext cx="1524000" cy="304800"/>
            </a:xfrm>
            <a:prstGeom prst="roundRect">
              <a:avLst>
                <a:gd name="adj" fmla="val 16667"/>
              </a:avLst>
            </a:prstGeom>
            <a:solidFill>
              <a:srgbClr val="FF99FF"/>
            </a:soli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23" name="AutoShape 18">
              <a:extLst>
                <a:ext uri="{FF2B5EF4-FFF2-40B4-BE49-F238E27FC236}">
                  <a16:creationId xmlns:a16="http://schemas.microsoft.com/office/drawing/2014/main" id="{B815DEE5-F0C2-446E-B823-B2F5350E2255}"/>
                </a:ext>
              </a:extLst>
            </p:cNvPr>
            <p:cNvSpPr>
              <a:spLocks noChangeArrowheads="1"/>
            </p:cNvSpPr>
            <p:nvPr/>
          </p:nvSpPr>
          <p:spPr bwMode="auto">
            <a:xfrm>
              <a:off x="1026561" y="4040836"/>
              <a:ext cx="1524000" cy="304800"/>
            </a:xfrm>
            <a:prstGeom prst="roundRect">
              <a:avLst>
                <a:gd name="adj" fmla="val 16667"/>
              </a:avLst>
            </a:prstGeom>
            <a:solidFill>
              <a:srgbClr val="FFCC99"/>
            </a:soli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24" name="AutoShape 19">
              <a:extLst>
                <a:ext uri="{FF2B5EF4-FFF2-40B4-BE49-F238E27FC236}">
                  <a16:creationId xmlns:a16="http://schemas.microsoft.com/office/drawing/2014/main" id="{574CAA69-E8F4-408C-986D-26E614740AA8}"/>
                </a:ext>
              </a:extLst>
            </p:cNvPr>
            <p:cNvSpPr>
              <a:spLocks noChangeArrowheads="1"/>
            </p:cNvSpPr>
            <p:nvPr/>
          </p:nvSpPr>
          <p:spPr bwMode="auto">
            <a:xfrm>
              <a:off x="578778" y="1035642"/>
              <a:ext cx="1524000" cy="304800"/>
            </a:xfrm>
            <a:prstGeom prst="roundRect">
              <a:avLst>
                <a:gd name="adj" fmla="val 16667"/>
              </a:avLst>
            </a:prstGeom>
            <a:solidFill>
              <a:srgbClr val="FF99FF"/>
            </a:soli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25" name="AutoShape 20">
              <a:extLst>
                <a:ext uri="{FF2B5EF4-FFF2-40B4-BE49-F238E27FC236}">
                  <a16:creationId xmlns:a16="http://schemas.microsoft.com/office/drawing/2014/main" id="{D8A0676B-8E46-478D-B07C-634F4377BD04}"/>
                </a:ext>
              </a:extLst>
            </p:cNvPr>
            <p:cNvSpPr>
              <a:spLocks noChangeArrowheads="1"/>
            </p:cNvSpPr>
            <p:nvPr/>
          </p:nvSpPr>
          <p:spPr bwMode="auto">
            <a:xfrm>
              <a:off x="502578" y="959442"/>
              <a:ext cx="1524000" cy="304800"/>
            </a:xfrm>
            <a:prstGeom prst="roundRect">
              <a:avLst>
                <a:gd name="adj" fmla="val 16667"/>
              </a:avLst>
            </a:prstGeom>
            <a:solidFill>
              <a:srgbClr val="FFCC99"/>
            </a:soli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29" name="AutoShape 24">
              <a:extLst>
                <a:ext uri="{FF2B5EF4-FFF2-40B4-BE49-F238E27FC236}">
                  <a16:creationId xmlns:a16="http://schemas.microsoft.com/office/drawing/2014/main" id="{C880F4BC-C220-4A93-B5C1-4391AE4EFE62}"/>
                </a:ext>
              </a:extLst>
            </p:cNvPr>
            <p:cNvSpPr>
              <a:spLocks noChangeArrowheads="1"/>
            </p:cNvSpPr>
            <p:nvPr/>
          </p:nvSpPr>
          <p:spPr bwMode="auto">
            <a:xfrm>
              <a:off x="950361" y="3964636"/>
              <a:ext cx="1524000" cy="304800"/>
            </a:xfrm>
            <a:prstGeom prst="roundRect">
              <a:avLst>
                <a:gd name="adj" fmla="val 16667"/>
              </a:avLst>
            </a:prstGeom>
            <a:gradFill rotWithShape="0">
              <a:gsLst>
                <a:gs pos="0">
                  <a:srgbClr val="66FF66">
                    <a:gamma/>
                    <a:tint val="33333"/>
                    <a:invGamma/>
                  </a:srgbClr>
                </a:gs>
                <a:gs pos="100000">
                  <a:srgbClr val="66FF66"/>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libri" panose="020F0502020204030204" pitchFamily="34" charset="0"/>
                  <a:ea typeface="ＭＳ Ｐゴシック" charset="0"/>
                  <a:cs typeface="Calibri" panose="020F0502020204030204" pitchFamily="34" charset="0"/>
                </a:rPr>
                <a:t>Scatter Residual</a:t>
              </a:r>
            </a:p>
          </p:txBody>
        </p:sp>
        <p:sp>
          <p:nvSpPr>
            <p:cNvPr id="41" name="AutoShape 36">
              <a:extLst>
                <a:ext uri="{FF2B5EF4-FFF2-40B4-BE49-F238E27FC236}">
                  <a16:creationId xmlns:a16="http://schemas.microsoft.com/office/drawing/2014/main" id="{E9775531-39B8-486E-86ED-EC8F28BA217E}"/>
                </a:ext>
              </a:extLst>
            </p:cNvPr>
            <p:cNvSpPr>
              <a:spLocks noChangeArrowheads="1"/>
            </p:cNvSpPr>
            <p:nvPr/>
          </p:nvSpPr>
          <p:spPr bwMode="auto">
            <a:xfrm>
              <a:off x="3583438" y="2172080"/>
              <a:ext cx="914400" cy="304800"/>
            </a:xfrm>
            <a:prstGeom prst="roundRect">
              <a:avLst>
                <a:gd name="adj" fmla="val 16667"/>
              </a:avLst>
            </a:prstGeom>
            <a:gradFill rotWithShape="0">
              <a:gsLst>
                <a:gs pos="0">
                  <a:srgbClr val="66FF66">
                    <a:gamma/>
                    <a:tint val="33333"/>
                    <a:invGamma/>
                  </a:srgbClr>
                </a:gs>
                <a:gs pos="100000">
                  <a:srgbClr val="66FF66"/>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ibri"/>
                  <a:ea typeface="ＭＳ Ｐゴシック" charset="0"/>
                </a:rPr>
                <a:t>Residual</a:t>
              </a:r>
            </a:p>
          </p:txBody>
        </p:sp>
        <p:sp>
          <p:nvSpPr>
            <p:cNvPr id="42" name="Rectangle 37">
              <a:extLst>
                <a:ext uri="{FF2B5EF4-FFF2-40B4-BE49-F238E27FC236}">
                  <a16:creationId xmlns:a16="http://schemas.microsoft.com/office/drawing/2014/main" id="{91C83D49-87C5-4C29-B86E-74F80EE829FD}"/>
                </a:ext>
              </a:extLst>
            </p:cNvPr>
            <p:cNvSpPr>
              <a:spLocks noChangeArrowheads="1"/>
            </p:cNvSpPr>
            <p:nvPr/>
          </p:nvSpPr>
          <p:spPr bwMode="auto">
            <a:xfrm>
              <a:off x="3507238" y="1791080"/>
              <a:ext cx="2438400" cy="2209800"/>
            </a:xfrm>
            <a:prstGeom prst="rect">
              <a:avLst/>
            </a:prstGeom>
            <a:noFill/>
            <a:ln w="9525">
              <a:solidFill>
                <a:schemeClr val="tx1"/>
              </a:solidFill>
              <a:prstDash val="dash"/>
              <a:miter lim="800000"/>
              <a:headEnd/>
              <a:tailEnd/>
            </a:ln>
            <a:effectLst/>
            <a:extLst>
              <a:ext uri="{909E8E84-426E-40dd-AFC4-6F175D3DCCD1}">
                <a14:hiddenFill xmlns:a14="http://schemas.microsoft.com/office/drawing/2010/main" xmlns="">
                  <a:solidFill>
                    <a:schemeClr val="accent1"/>
                  </a:solidFill>
                </a14:hiddenFill>
              </a:ex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endParaRPr lang="en-US">
                <a:solidFill>
                  <a:srgbClr val="000000"/>
                </a:solidFill>
                <a:ea typeface="ＭＳ Ｐゴシック" charset="0"/>
              </a:endParaRPr>
            </a:p>
          </p:txBody>
        </p:sp>
        <p:sp>
          <p:nvSpPr>
            <p:cNvPr id="48" name="Rectangle 43">
              <a:extLst>
                <a:ext uri="{FF2B5EF4-FFF2-40B4-BE49-F238E27FC236}">
                  <a16:creationId xmlns:a16="http://schemas.microsoft.com/office/drawing/2014/main" id="{820A6DAB-2C1B-47E2-B6C0-11C945197DB9}"/>
                </a:ext>
              </a:extLst>
            </p:cNvPr>
            <p:cNvSpPr>
              <a:spLocks noChangeArrowheads="1"/>
            </p:cNvSpPr>
            <p:nvPr/>
          </p:nvSpPr>
          <p:spPr bwMode="auto">
            <a:xfrm>
              <a:off x="3431038" y="876680"/>
              <a:ext cx="2590800" cy="3200400"/>
            </a:xfrm>
            <a:prstGeom prst="rect">
              <a:avLst/>
            </a:prstGeom>
            <a:noFill/>
            <a:ln w="9525">
              <a:solidFill>
                <a:schemeClr val="tx1"/>
              </a:solidFill>
              <a:miter lim="800000"/>
              <a:headEnd/>
              <a:tailEnd/>
            </a:ln>
            <a:effectLst/>
            <a:extLst>
              <a:ext uri="{909E8E84-426E-40dd-AFC4-6F175D3DCCD1}">
                <a14:hiddenFill xmlns:a14="http://schemas.microsoft.com/office/drawing/2010/main" xmlns="">
                  <a:solidFill>
                    <a:schemeClr val="accent1"/>
                  </a:solidFill>
                </a14:hiddenFill>
              </a:ex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endParaRPr lang="en-US">
                <a:solidFill>
                  <a:srgbClr val="000000"/>
                </a:solidFill>
                <a:ea typeface="ＭＳ Ｐゴシック" charset="0"/>
              </a:endParaRPr>
            </a:p>
          </p:txBody>
        </p:sp>
        <p:sp>
          <p:nvSpPr>
            <p:cNvPr id="49" name="Text Box 44">
              <a:extLst>
                <a:ext uri="{FF2B5EF4-FFF2-40B4-BE49-F238E27FC236}">
                  <a16:creationId xmlns:a16="http://schemas.microsoft.com/office/drawing/2014/main" id="{82D61FA6-98DD-49DF-91FF-3BF4176EFF26}"/>
                </a:ext>
              </a:extLst>
            </p:cNvPr>
            <p:cNvSpPr txBox="1">
              <a:spLocks noChangeArrowheads="1"/>
            </p:cNvSpPr>
            <p:nvPr/>
          </p:nvSpPr>
          <p:spPr bwMode="auto">
            <a:xfrm>
              <a:off x="3431038" y="876680"/>
              <a:ext cx="2286000" cy="508000"/>
            </a:xfrm>
            <a:prstGeom prst="rect">
              <a:avLst/>
            </a:prstGeom>
            <a:noFill/>
            <a:ln>
              <a:noFill/>
            </a:ln>
            <a:effectLst/>
            <a:extLst>
              <a:ext uri="{909E8E84-426E-40dd-AFC4-6F175D3DCCD1}">
                <a14:hiddenFill xmlns:a14="http://schemas.microsoft.com/office/drawing/2010/main" xmlns="">
                  <a:solidFill>
                    <a:schemeClr val="accent1"/>
                  </a:solidFill>
                </a14:hiddenFill>
              </a:ext>
              <a:ext uri="{91240B29-F687-4f45-9708-019B960494DF}">
                <a14:hiddenLine xmlns:a14="http://schemas.microsoft.com/office/drawing/2010/main" xmlns="" w="9525">
                  <a:solidFill>
                    <a:schemeClr val="tx1"/>
                  </a:solidFill>
                  <a:miter lim="800000"/>
                  <a:headEnd/>
                  <a:tailEnd/>
                </a14:hiddenLine>
              </a:ex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a:spAutoFit/>
            </a:bodyPr>
            <a:lstStyle/>
            <a:p>
              <a:pPr algn="ctr" eaLnBrk="0" hangingPunct="0">
                <a:lnSpc>
                  <a:spcPct val="85000"/>
                </a:lnSpc>
              </a:pPr>
              <a:r>
                <a:rPr lang="en-US" sz="1600" b="1" dirty="0">
                  <a:solidFill>
                    <a:srgbClr val="000000"/>
                  </a:solidFill>
                  <a:latin typeface="Calibri" panose="020F0502020204030204" pitchFamily="34" charset="0"/>
                  <a:ea typeface="ＭＳ Ｐゴシック" charset="0"/>
                  <a:cs typeface="Calibri" panose="020F0502020204030204" pitchFamily="34" charset="0"/>
                </a:rPr>
                <a:t>Evaluators templated on evaluation type:</a:t>
              </a:r>
            </a:p>
          </p:txBody>
        </p:sp>
        <p:sp>
          <p:nvSpPr>
            <p:cNvPr id="50" name="AutoShape 45">
              <a:extLst>
                <a:ext uri="{FF2B5EF4-FFF2-40B4-BE49-F238E27FC236}">
                  <a16:creationId xmlns:a16="http://schemas.microsoft.com/office/drawing/2014/main" id="{92B2F995-6338-41D0-ABE7-120A557D973E}"/>
                </a:ext>
              </a:extLst>
            </p:cNvPr>
            <p:cNvSpPr>
              <a:spLocks noChangeArrowheads="1"/>
            </p:cNvSpPr>
            <p:nvPr/>
          </p:nvSpPr>
          <p:spPr bwMode="auto">
            <a:xfrm>
              <a:off x="3583438" y="1410080"/>
              <a:ext cx="1143000" cy="304800"/>
            </a:xfrm>
            <a:prstGeom prst="roundRect">
              <a:avLst>
                <a:gd name="adj" fmla="val 16667"/>
              </a:avLst>
            </a:prstGeom>
            <a:gradFill rotWithShape="0">
              <a:gsLst>
                <a:gs pos="0">
                  <a:srgbClr val="99CCFF">
                    <a:gamma/>
                    <a:tint val="33333"/>
                    <a:invGamma/>
                  </a:srgbClr>
                </a:gs>
                <a:gs pos="100000">
                  <a:srgbClr val="99CCFF"/>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dirty="0">
                  <a:solidFill>
                    <a:srgbClr val="000000"/>
                  </a:solidFill>
                  <a:latin typeface="Caibri"/>
                  <a:ea typeface="ＭＳ Ｐゴシック" charset="0"/>
                  <a:cs typeface="Calibri" panose="020F0502020204030204" pitchFamily="34" charset="0"/>
                </a:rPr>
                <a:t>&lt;</a:t>
              </a:r>
              <a:r>
                <a:rPr lang="en-US" dirty="0" err="1">
                  <a:solidFill>
                    <a:srgbClr val="000000"/>
                  </a:solidFill>
                  <a:latin typeface="Caibri"/>
                  <a:ea typeface="ＭＳ Ｐゴシック" charset="0"/>
                  <a:cs typeface="Calibri" panose="020F0502020204030204" pitchFamily="34" charset="0"/>
                </a:rPr>
                <a:t>EvalT</a:t>
              </a:r>
              <a:r>
                <a:rPr lang="en-US" dirty="0">
                  <a:solidFill>
                    <a:srgbClr val="000000"/>
                  </a:solidFill>
                  <a:latin typeface="Caibri"/>
                  <a:ea typeface="ＭＳ Ｐゴシック" charset="0"/>
                  <a:cs typeface="Calibri" panose="020F0502020204030204" pitchFamily="34" charset="0"/>
                </a:rPr>
                <a:t>&gt;</a:t>
              </a:r>
            </a:p>
          </p:txBody>
        </p:sp>
        <p:sp>
          <p:nvSpPr>
            <p:cNvPr id="63" name="Text Box 57">
              <a:extLst>
                <a:ext uri="{FF2B5EF4-FFF2-40B4-BE49-F238E27FC236}">
                  <a16:creationId xmlns:a16="http://schemas.microsoft.com/office/drawing/2014/main" id="{AD334C47-99F5-4286-898C-A7990C659F07}"/>
                </a:ext>
              </a:extLst>
            </p:cNvPr>
            <p:cNvSpPr txBox="1">
              <a:spLocks noChangeArrowheads="1"/>
            </p:cNvSpPr>
            <p:nvPr/>
          </p:nvSpPr>
          <p:spPr bwMode="auto">
            <a:xfrm>
              <a:off x="3431038" y="1867280"/>
              <a:ext cx="2590800" cy="303416"/>
            </a:xfrm>
            <a:prstGeom prst="rect">
              <a:avLst/>
            </a:prstGeom>
            <a:noFill/>
            <a:ln>
              <a:noFill/>
            </a:ln>
            <a:effectLst/>
            <a:extLst>
              <a:ext uri="{909E8E84-426E-40dd-AFC4-6F175D3DCCD1}">
                <a14:hiddenFill xmlns:a14="http://schemas.microsoft.com/office/drawing/2010/main" xmlns="">
                  <a:solidFill>
                    <a:schemeClr val="accent1"/>
                  </a:solidFill>
                </a14:hiddenFill>
              </a:ext>
              <a:ext uri="{91240B29-F687-4f45-9708-019B960494DF}">
                <a14:hiddenLine xmlns:a14="http://schemas.microsoft.com/office/drawing/2010/main" xmlns="" w="9525">
                  <a:solidFill>
                    <a:schemeClr val="tx1"/>
                  </a:solidFill>
                  <a:miter lim="800000"/>
                  <a:headEnd/>
                  <a:tailEnd/>
                </a14:hiddenLine>
              </a:ex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a:spAutoFit/>
            </a:bodyPr>
            <a:lstStyle/>
            <a:p>
              <a:pPr algn="ctr" eaLnBrk="0" hangingPunct="0">
                <a:lnSpc>
                  <a:spcPct val="85000"/>
                </a:lnSpc>
              </a:pPr>
              <a:r>
                <a:rPr lang="en-US" sz="1600" b="1" dirty="0">
                  <a:solidFill>
                    <a:srgbClr val="000000"/>
                  </a:solidFill>
                  <a:latin typeface="Caibri"/>
                  <a:ea typeface="ＭＳ Ｐゴシック" charset="0"/>
                </a:rPr>
                <a:t>Template Specializations:</a:t>
              </a:r>
            </a:p>
          </p:txBody>
        </p:sp>
        <p:sp>
          <p:nvSpPr>
            <p:cNvPr id="64" name="Text Box 58">
              <a:extLst>
                <a:ext uri="{FF2B5EF4-FFF2-40B4-BE49-F238E27FC236}">
                  <a16:creationId xmlns:a16="http://schemas.microsoft.com/office/drawing/2014/main" id="{ADEC51FE-A261-47FC-AF91-928918490EFC}"/>
                </a:ext>
              </a:extLst>
            </p:cNvPr>
            <p:cNvSpPr txBox="1">
              <a:spLocks noChangeArrowheads="1"/>
            </p:cNvSpPr>
            <p:nvPr/>
          </p:nvSpPr>
          <p:spPr bwMode="auto">
            <a:xfrm>
              <a:off x="4786763" y="1371980"/>
              <a:ext cx="1060450" cy="366713"/>
            </a:xfrm>
            <a:prstGeom prst="rect">
              <a:avLst/>
            </a:prstGeom>
            <a:noFill/>
            <a:ln>
              <a:noFill/>
            </a:ln>
            <a:effectLst/>
            <a:extLst>
              <a:ext uri="{909E8E84-426E-40dd-AFC4-6F175D3DCCD1}">
                <a14:hiddenFill xmlns:a14="http://schemas.microsoft.com/office/drawing/2010/main" xmlns="">
                  <a:solidFill>
                    <a:schemeClr val="accent1"/>
                  </a:solidFill>
                </a14:hiddenFill>
              </a:ext>
              <a:ext uri="{91240B29-F687-4f45-9708-019B960494DF}">
                <a14:hiddenLine xmlns:a14="http://schemas.microsoft.com/office/drawing/2010/main" xmlns="" w="9525">
                  <a:solidFill>
                    <a:schemeClr val="tx1"/>
                  </a:solidFill>
                  <a:miter lim="800000"/>
                  <a:headEnd/>
                  <a:tailEnd/>
                </a14:hiddenLine>
              </a:ex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spAutoFit/>
            </a:bodyPr>
            <a:lstStyle/>
            <a:p>
              <a:r>
                <a:rPr lang="en-US" dirty="0">
                  <a:solidFill>
                    <a:srgbClr val="000000"/>
                  </a:solidFill>
                  <a:latin typeface="Caibri"/>
                  <a:ea typeface="ＭＳ Ｐゴシック" charset="0"/>
                </a:rPr>
                <a:t>(Generic)</a:t>
              </a:r>
            </a:p>
          </p:txBody>
        </p:sp>
        <p:sp>
          <p:nvSpPr>
            <p:cNvPr id="76" name="AutoShape 25">
              <a:extLst>
                <a:ext uri="{FF2B5EF4-FFF2-40B4-BE49-F238E27FC236}">
                  <a16:creationId xmlns:a16="http://schemas.microsoft.com/office/drawing/2014/main" id="{6F3F27FF-A955-447A-9036-F2E9E6A5D6FE}"/>
                </a:ext>
              </a:extLst>
            </p:cNvPr>
            <p:cNvSpPr>
              <a:spLocks noChangeArrowheads="1"/>
            </p:cNvSpPr>
            <p:nvPr/>
          </p:nvSpPr>
          <p:spPr bwMode="auto">
            <a:xfrm>
              <a:off x="949844" y="3446056"/>
              <a:ext cx="1524000" cy="304800"/>
            </a:xfrm>
            <a:prstGeom prst="roundRect">
              <a:avLst>
                <a:gd name="adj" fmla="val 16667"/>
              </a:avLst>
            </a:prstGeom>
            <a:gradFill rotWithShape="0">
              <a:gsLst>
                <a:gs pos="0">
                  <a:srgbClr val="99CCFF">
                    <a:gamma/>
                    <a:tint val="33333"/>
                    <a:invGamma/>
                  </a:srgbClr>
                </a:gs>
                <a:gs pos="100000">
                  <a:srgbClr val="99CCFF"/>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libri" panose="020F0502020204030204" pitchFamily="34" charset="0"/>
                  <a:ea typeface="ＭＳ Ｐゴシック" charset="0"/>
                  <a:cs typeface="Calibri" panose="020F0502020204030204" pitchFamily="34" charset="0"/>
                </a:rPr>
                <a:t>Element Residual</a:t>
              </a:r>
            </a:p>
          </p:txBody>
        </p:sp>
        <p:cxnSp>
          <p:nvCxnSpPr>
            <p:cNvPr id="82" name="Straight Arrow Connector 81">
              <a:extLst>
                <a:ext uri="{FF2B5EF4-FFF2-40B4-BE49-F238E27FC236}">
                  <a16:creationId xmlns:a16="http://schemas.microsoft.com/office/drawing/2014/main" id="{3F12B2FC-86F7-485A-9AEA-81A82DB16DBF}"/>
                </a:ext>
              </a:extLst>
            </p:cNvPr>
            <p:cNvCxnSpPr>
              <a:cxnSpLocks/>
              <a:endCxn id="27" idx="0"/>
            </p:cNvCxnSpPr>
            <p:nvPr/>
          </p:nvCxnSpPr>
          <p:spPr>
            <a:xfrm flipH="1">
              <a:off x="1656708" y="1982246"/>
              <a:ext cx="293670" cy="243156"/>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cxnSp>
          <p:nvCxnSpPr>
            <p:cNvPr id="77" name="Straight Arrow Connector 76">
              <a:extLst>
                <a:ext uri="{FF2B5EF4-FFF2-40B4-BE49-F238E27FC236}">
                  <a16:creationId xmlns:a16="http://schemas.microsoft.com/office/drawing/2014/main" id="{9F70A037-117F-448C-8966-E71CF3972FFC}"/>
                </a:ext>
              </a:extLst>
            </p:cNvPr>
            <p:cNvCxnSpPr>
              <a:cxnSpLocks/>
            </p:cNvCxnSpPr>
            <p:nvPr/>
          </p:nvCxnSpPr>
          <p:spPr>
            <a:xfrm>
              <a:off x="1112178" y="1035642"/>
              <a:ext cx="0" cy="1214918"/>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sp>
          <p:nvSpPr>
            <p:cNvPr id="26" name="AutoShape 21">
              <a:extLst>
                <a:ext uri="{FF2B5EF4-FFF2-40B4-BE49-F238E27FC236}">
                  <a16:creationId xmlns:a16="http://schemas.microsoft.com/office/drawing/2014/main" id="{4844A671-1BA8-400E-A3AE-8543944C5A22}"/>
                </a:ext>
              </a:extLst>
            </p:cNvPr>
            <p:cNvSpPr>
              <a:spLocks noChangeArrowheads="1"/>
            </p:cNvSpPr>
            <p:nvPr/>
          </p:nvSpPr>
          <p:spPr bwMode="auto">
            <a:xfrm>
              <a:off x="426378" y="883242"/>
              <a:ext cx="1524000" cy="304800"/>
            </a:xfrm>
            <a:prstGeom prst="roundRect">
              <a:avLst>
                <a:gd name="adj" fmla="val 16667"/>
              </a:avLst>
            </a:prstGeom>
            <a:gradFill rotWithShape="0">
              <a:gsLst>
                <a:gs pos="0">
                  <a:srgbClr val="66FF66">
                    <a:gamma/>
                    <a:tint val="33333"/>
                    <a:invGamma/>
                  </a:srgbClr>
                </a:gs>
                <a:gs pos="100000">
                  <a:srgbClr val="66FF66"/>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ilbri"/>
                  <a:ea typeface="ＭＳ Ｐゴシック" charset="0"/>
                </a:rPr>
                <a:t>Gather Solution</a:t>
              </a:r>
            </a:p>
          </p:txBody>
        </p:sp>
        <p:sp>
          <p:nvSpPr>
            <p:cNvPr id="28" name="AutoShape 23">
              <a:extLst>
                <a:ext uri="{FF2B5EF4-FFF2-40B4-BE49-F238E27FC236}">
                  <a16:creationId xmlns:a16="http://schemas.microsoft.com/office/drawing/2014/main" id="{C9FA1098-71A7-438B-8843-15E2D16FF3DF}"/>
                </a:ext>
              </a:extLst>
            </p:cNvPr>
            <p:cNvSpPr>
              <a:spLocks noChangeArrowheads="1"/>
            </p:cNvSpPr>
            <p:nvPr/>
          </p:nvSpPr>
          <p:spPr bwMode="auto">
            <a:xfrm>
              <a:off x="1268166" y="1692976"/>
              <a:ext cx="1764632" cy="289270"/>
            </a:xfrm>
            <a:prstGeom prst="roundRect">
              <a:avLst>
                <a:gd name="adj" fmla="val 16667"/>
              </a:avLst>
            </a:prstGeom>
            <a:gradFill rotWithShape="0">
              <a:gsLst>
                <a:gs pos="0">
                  <a:srgbClr val="99CCFF">
                    <a:gamma/>
                    <a:tint val="33333"/>
                    <a:invGamma/>
                  </a:srgbClr>
                </a:gs>
                <a:gs pos="100000">
                  <a:srgbClr val="99CCFF"/>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ilbri"/>
                  <a:ea typeface="ＭＳ Ｐゴシック" charset="0"/>
                </a:rPr>
                <a:t>Gather Coordinates</a:t>
              </a:r>
            </a:p>
          </p:txBody>
        </p:sp>
        <p:cxnSp>
          <p:nvCxnSpPr>
            <p:cNvPr id="89" name="Straight Arrow Connector 88">
              <a:extLst>
                <a:ext uri="{FF2B5EF4-FFF2-40B4-BE49-F238E27FC236}">
                  <a16:creationId xmlns:a16="http://schemas.microsoft.com/office/drawing/2014/main" id="{D3283AD5-3A93-47A5-BE67-D81C6FA9DB35}"/>
                </a:ext>
              </a:extLst>
            </p:cNvPr>
            <p:cNvCxnSpPr>
              <a:cxnSpLocks/>
              <a:endCxn id="51" idx="0"/>
            </p:cNvCxnSpPr>
            <p:nvPr/>
          </p:nvCxnSpPr>
          <p:spPr>
            <a:xfrm flipH="1">
              <a:off x="841283" y="2722316"/>
              <a:ext cx="300006" cy="206075"/>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cxnSp>
          <p:nvCxnSpPr>
            <p:cNvPr id="91" name="Straight Arrow Connector 90">
              <a:extLst>
                <a:ext uri="{FF2B5EF4-FFF2-40B4-BE49-F238E27FC236}">
                  <a16:creationId xmlns:a16="http://schemas.microsoft.com/office/drawing/2014/main" id="{F9D27611-A3A1-4E3A-9679-3CDB557C8A6A}"/>
                </a:ext>
              </a:extLst>
            </p:cNvPr>
            <p:cNvCxnSpPr>
              <a:cxnSpLocks/>
            </p:cNvCxnSpPr>
            <p:nvPr/>
          </p:nvCxnSpPr>
          <p:spPr>
            <a:xfrm>
              <a:off x="2146353" y="2710190"/>
              <a:ext cx="317734" cy="226170"/>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sp>
          <p:nvSpPr>
            <p:cNvPr id="27" name="AutoShape 22">
              <a:extLst>
                <a:ext uri="{FF2B5EF4-FFF2-40B4-BE49-F238E27FC236}">
                  <a16:creationId xmlns:a16="http://schemas.microsoft.com/office/drawing/2014/main" id="{EC71E38B-360F-44D8-8B20-72BBC4AB26EC}"/>
                </a:ext>
              </a:extLst>
            </p:cNvPr>
            <p:cNvSpPr>
              <a:spLocks noChangeArrowheads="1"/>
            </p:cNvSpPr>
            <p:nvPr/>
          </p:nvSpPr>
          <p:spPr bwMode="auto">
            <a:xfrm>
              <a:off x="426377" y="2225402"/>
              <a:ext cx="2460661" cy="496914"/>
            </a:xfrm>
            <a:prstGeom prst="roundRect">
              <a:avLst>
                <a:gd name="adj" fmla="val 16667"/>
              </a:avLst>
            </a:prstGeom>
            <a:gradFill rotWithShape="0">
              <a:gsLst>
                <a:gs pos="0">
                  <a:srgbClr val="99CCFF">
                    <a:gamma/>
                    <a:tint val="33333"/>
                    <a:invGamma/>
                  </a:srgbClr>
                </a:gs>
                <a:gs pos="100000">
                  <a:srgbClr val="99CCFF"/>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lnSpc>
                  <a:spcPct val="85000"/>
                </a:lnSpc>
              </a:pPr>
              <a:r>
                <a:rPr lang="en-US" sz="1600" dirty="0">
                  <a:solidFill>
                    <a:srgbClr val="000000"/>
                  </a:solidFill>
                  <a:latin typeface="Calibri" panose="020F0502020204030204" pitchFamily="34" charset="0"/>
                  <a:ea typeface="ＭＳ Ｐゴシック" charset="0"/>
                  <a:cs typeface="Calibri" panose="020F0502020204030204" pitchFamily="34" charset="0"/>
                </a:rPr>
                <a:t>Finite Element Basis </a:t>
              </a:r>
            </a:p>
            <a:p>
              <a:pPr algn="ctr">
                <a:lnSpc>
                  <a:spcPct val="85000"/>
                </a:lnSpc>
              </a:pPr>
              <a:r>
                <a:rPr lang="en-US" sz="1600" dirty="0">
                  <a:solidFill>
                    <a:srgbClr val="000000"/>
                  </a:solidFill>
                  <a:latin typeface="Calibri" panose="020F0502020204030204" pitchFamily="34" charset="0"/>
                  <a:ea typeface="ＭＳ Ｐゴシック" charset="0"/>
                  <a:cs typeface="Calibri" panose="020F0502020204030204" pitchFamily="34" charset="0"/>
                </a:rPr>
                <a:t>Functions, Transformations</a:t>
              </a:r>
            </a:p>
          </p:txBody>
        </p:sp>
        <p:cxnSp>
          <p:nvCxnSpPr>
            <p:cNvPr id="94" name="Straight Arrow Connector 93">
              <a:extLst>
                <a:ext uri="{FF2B5EF4-FFF2-40B4-BE49-F238E27FC236}">
                  <a16:creationId xmlns:a16="http://schemas.microsoft.com/office/drawing/2014/main" id="{ECD10F2D-BE51-42C8-BAC9-19E07048344E}"/>
                </a:ext>
              </a:extLst>
            </p:cNvPr>
            <p:cNvCxnSpPr>
              <a:cxnSpLocks/>
            </p:cNvCxnSpPr>
            <p:nvPr/>
          </p:nvCxnSpPr>
          <p:spPr>
            <a:xfrm>
              <a:off x="1092487" y="3233191"/>
              <a:ext cx="175679" cy="187206"/>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sp>
          <p:nvSpPr>
            <p:cNvPr id="51" name="AutoShape 46">
              <a:extLst>
                <a:ext uri="{FF2B5EF4-FFF2-40B4-BE49-F238E27FC236}">
                  <a16:creationId xmlns:a16="http://schemas.microsoft.com/office/drawing/2014/main" id="{59550527-7DAE-464B-9F95-D06566039378}"/>
                </a:ext>
              </a:extLst>
            </p:cNvPr>
            <p:cNvSpPr>
              <a:spLocks noChangeArrowheads="1"/>
            </p:cNvSpPr>
            <p:nvPr/>
          </p:nvSpPr>
          <p:spPr bwMode="auto">
            <a:xfrm>
              <a:off x="79283" y="2928391"/>
              <a:ext cx="1524000" cy="304800"/>
            </a:xfrm>
            <a:prstGeom prst="roundRect">
              <a:avLst>
                <a:gd name="adj" fmla="val 16667"/>
              </a:avLst>
            </a:prstGeom>
            <a:gradFill rotWithShape="0">
              <a:gsLst>
                <a:gs pos="0">
                  <a:srgbClr val="99CCFF">
                    <a:gamma/>
                    <a:tint val="33333"/>
                    <a:invGamma/>
                  </a:srgbClr>
                </a:gs>
                <a:gs pos="100000">
                  <a:srgbClr val="99CCFF"/>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libri" panose="020F0502020204030204" pitchFamily="34" charset="0"/>
                  <a:ea typeface="ＭＳ Ｐゴシック" charset="0"/>
                  <a:cs typeface="Calibri" panose="020F0502020204030204" pitchFamily="34" charset="0"/>
                </a:rPr>
                <a:t>PDE Terms</a:t>
              </a:r>
            </a:p>
          </p:txBody>
        </p:sp>
        <p:cxnSp>
          <p:nvCxnSpPr>
            <p:cNvPr id="97" name="Straight Arrow Connector 96">
              <a:extLst>
                <a:ext uri="{FF2B5EF4-FFF2-40B4-BE49-F238E27FC236}">
                  <a16:creationId xmlns:a16="http://schemas.microsoft.com/office/drawing/2014/main" id="{04BD228B-4FBF-44C9-A342-3B93FA83D067}"/>
                </a:ext>
              </a:extLst>
            </p:cNvPr>
            <p:cNvCxnSpPr>
              <a:cxnSpLocks/>
            </p:cNvCxnSpPr>
            <p:nvPr/>
          </p:nvCxnSpPr>
          <p:spPr>
            <a:xfrm flipH="1">
              <a:off x="2072813" y="3175234"/>
              <a:ext cx="198283" cy="244727"/>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sp>
          <p:nvSpPr>
            <p:cNvPr id="30" name="AutoShape 25">
              <a:extLst>
                <a:ext uri="{FF2B5EF4-FFF2-40B4-BE49-F238E27FC236}">
                  <a16:creationId xmlns:a16="http://schemas.microsoft.com/office/drawing/2014/main" id="{4DE01521-99E9-41AF-A261-F21F0EA77012}"/>
                </a:ext>
              </a:extLst>
            </p:cNvPr>
            <p:cNvSpPr>
              <a:spLocks noChangeArrowheads="1"/>
            </p:cNvSpPr>
            <p:nvPr/>
          </p:nvSpPr>
          <p:spPr bwMode="auto">
            <a:xfrm>
              <a:off x="1824178" y="2921476"/>
              <a:ext cx="1524000" cy="304800"/>
            </a:xfrm>
            <a:prstGeom prst="roundRect">
              <a:avLst>
                <a:gd name="adj" fmla="val 16667"/>
              </a:avLst>
            </a:prstGeom>
            <a:gradFill rotWithShape="0">
              <a:gsLst>
                <a:gs pos="0">
                  <a:srgbClr val="99CCFF">
                    <a:gamma/>
                    <a:tint val="33333"/>
                    <a:invGamma/>
                  </a:srgbClr>
                </a:gs>
                <a:gs pos="100000">
                  <a:srgbClr val="99CCFF"/>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libri" panose="020F0502020204030204" pitchFamily="34" charset="0"/>
                  <a:ea typeface="ＭＳ Ｐゴシック" charset="0"/>
                  <a:cs typeface="Calibri" panose="020F0502020204030204" pitchFamily="34" charset="0"/>
                </a:rPr>
                <a:t>Source Terms</a:t>
              </a:r>
            </a:p>
          </p:txBody>
        </p:sp>
        <p:cxnSp>
          <p:nvCxnSpPr>
            <p:cNvPr id="104" name="Straight Arrow Connector 103">
              <a:extLst>
                <a:ext uri="{FF2B5EF4-FFF2-40B4-BE49-F238E27FC236}">
                  <a16:creationId xmlns:a16="http://schemas.microsoft.com/office/drawing/2014/main" id="{347A3C58-1BFB-493C-AAA0-B1CBE9701C8D}"/>
                </a:ext>
              </a:extLst>
            </p:cNvPr>
            <p:cNvCxnSpPr>
              <a:cxnSpLocks/>
              <a:stCxn id="76" idx="2"/>
              <a:endCxn id="29" idx="0"/>
            </p:cNvCxnSpPr>
            <p:nvPr/>
          </p:nvCxnSpPr>
          <p:spPr>
            <a:xfrm>
              <a:off x="1711844" y="3750856"/>
              <a:ext cx="517" cy="213780"/>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cxnSp>
          <p:nvCxnSpPr>
            <p:cNvPr id="112" name="Straight Arrow Connector 111">
              <a:extLst>
                <a:ext uri="{FF2B5EF4-FFF2-40B4-BE49-F238E27FC236}">
                  <a16:creationId xmlns:a16="http://schemas.microsoft.com/office/drawing/2014/main" id="{7FF62841-8FEF-410E-B550-0AAF2C2063E3}"/>
                </a:ext>
              </a:extLst>
            </p:cNvPr>
            <p:cNvCxnSpPr>
              <a:cxnSpLocks/>
            </p:cNvCxnSpPr>
            <p:nvPr/>
          </p:nvCxnSpPr>
          <p:spPr>
            <a:xfrm flipH="1">
              <a:off x="1950378" y="1047132"/>
              <a:ext cx="925530" cy="0"/>
            </a:xfrm>
            <a:prstGeom prst="straightConnector1">
              <a:avLst/>
            </a:prstGeom>
            <a:ln>
              <a:solidFill>
                <a:srgbClr val="FF0000"/>
              </a:solidFill>
              <a:tailEnd type="triangle"/>
            </a:ln>
          </p:spPr>
          <p:style>
            <a:lnRef idx="2">
              <a:schemeClr val="accent1"/>
            </a:lnRef>
            <a:fillRef idx="0">
              <a:schemeClr val="accent1"/>
            </a:fillRef>
            <a:effectRef idx="1">
              <a:schemeClr val="accent1"/>
            </a:effectRef>
            <a:fontRef idx="minor">
              <a:schemeClr val="tx1"/>
            </a:fontRef>
          </p:style>
        </p:cxnSp>
        <p:cxnSp>
          <p:nvCxnSpPr>
            <p:cNvPr id="115" name="Straight Arrow Connector 114">
              <a:extLst>
                <a:ext uri="{FF2B5EF4-FFF2-40B4-BE49-F238E27FC236}">
                  <a16:creationId xmlns:a16="http://schemas.microsoft.com/office/drawing/2014/main" id="{96FE34CD-0102-4E5B-9C19-E8524CD12A6B}"/>
                </a:ext>
              </a:extLst>
            </p:cNvPr>
            <p:cNvCxnSpPr>
              <a:cxnSpLocks/>
            </p:cNvCxnSpPr>
            <p:nvPr/>
          </p:nvCxnSpPr>
          <p:spPr>
            <a:xfrm flipH="1">
              <a:off x="2550561" y="1340442"/>
              <a:ext cx="325347" cy="352534"/>
            </a:xfrm>
            <a:prstGeom prst="straightConnector1">
              <a:avLst/>
            </a:prstGeom>
            <a:ln>
              <a:solidFill>
                <a:srgbClr val="FF0000"/>
              </a:solidFill>
              <a:tailEnd type="triangle"/>
            </a:ln>
          </p:spPr>
          <p:style>
            <a:lnRef idx="2">
              <a:schemeClr val="accent1"/>
            </a:lnRef>
            <a:fillRef idx="0">
              <a:schemeClr val="accent1"/>
            </a:fillRef>
            <a:effectRef idx="1">
              <a:schemeClr val="accent1"/>
            </a:effectRef>
            <a:fontRef idx="minor">
              <a:schemeClr val="tx1"/>
            </a:fontRef>
          </p:style>
        </p:cxnSp>
        <p:cxnSp>
          <p:nvCxnSpPr>
            <p:cNvPr id="117" name="Straight Arrow Connector 116">
              <a:extLst>
                <a:ext uri="{FF2B5EF4-FFF2-40B4-BE49-F238E27FC236}">
                  <a16:creationId xmlns:a16="http://schemas.microsoft.com/office/drawing/2014/main" id="{3EEA6A2F-1762-442B-8EB3-12878142BB4F}"/>
                </a:ext>
              </a:extLst>
            </p:cNvPr>
            <p:cNvCxnSpPr>
              <a:cxnSpLocks/>
            </p:cNvCxnSpPr>
            <p:nvPr/>
          </p:nvCxnSpPr>
          <p:spPr>
            <a:xfrm>
              <a:off x="2483294" y="4181785"/>
              <a:ext cx="613672" cy="0"/>
            </a:xfrm>
            <a:prstGeom prst="straightConnector1">
              <a:avLst/>
            </a:prstGeom>
            <a:ln>
              <a:solidFill>
                <a:srgbClr val="FF0000"/>
              </a:solidFill>
              <a:tailEnd type="triangle"/>
            </a:ln>
          </p:spPr>
          <p:style>
            <a:lnRef idx="2">
              <a:schemeClr val="accent1"/>
            </a:lnRef>
            <a:fillRef idx="0">
              <a:schemeClr val="accent1"/>
            </a:fillRef>
            <a:effectRef idx="1">
              <a:schemeClr val="accent1"/>
            </a:effectRef>
            <a:fontRef idx="minor">
              <a:schemeClr val="tx1"/>
            </a:fontRef>
          </p:style>
        </p:cxnSp>
        <mc:AlternateContent xmlns:mc="http://schemas.openxmlformats.org/markup-compatibility/2006" xmlns:a14="http://schemas.microsoft.com/office/drawing/2010/main">
          <mc:Choice Requires="a14">
            <p:sp>
              <p:nvSpPr>
                <p:cNvPr id="120" name="TextBox 119">
                  <a:extLst>
                    <a:ext uri="{FF2B5EF4-FFF2-40B4-BE49-F238E27FC236}">
                      <a16:creationId xmlns:a16="http://schemas.microsoft.com/office/drawing/2014/main" id="{D95A2245-11F8-4E65-A8C6-2FFB24F1D0B2}"/>
                    </a:ext>
                  </a:extLst>
                </p:cNvPr>
                <p:cNvSpPr txBox="1"/>
                <p:nvPr/>
              </p:nvSpPr>
              <p:spPr>
                <a:xfrm>
                  <a:off x="3307750" y="4078545"/>
                  <a:ext cx="2876441" cy="584775"/>
                </a:xfrm>
                <a:prstGeom prst="rect">
                  <a:avLst/>
                </a:prstGeom>
                <a:noFill/>
                <a:ln>
                  <a:solidFill>
                    <a:schemeClr val="tx1"/>
                  </a:solidFill>
                </a:ln>
              </p:spPr>
              <p:txBody>
                <a:bodyPr wrap="square" rtlCol="0">
                  <a:spAutoFit/>
                </a:bodyPr>
                <a:lstStyle/>
                <a:p>
                  <a14:m>
                    <m:oMath xmlns:m="http://schemas.openxmlformats.org/officeDocument/2006/math">
                      <m:r>
                        <a:rPr lang="en-US" sz="1600" b="1" i="1" smtClean="0">
                          <a:solidFill>
                            <a:srgbClr val="FF0000"/>
                          </a:solidFill>
                          <a:latin typeface="Cambria Math" panose="02040503050406030204" pitchFamily="18" charset="0"/>
                          <a:ea typeface="Cambria Math" panose="02040503050406030204" pitchFamily="18" charset="0"/>
                        </a:rPr>
                        <m:t>→</m:t>
                      </m:r>
                    </m:oMath>
                  </a14:m>
                  <a:r>
                    <a:rPr lang="en-US" sz="1600" dirty="0">
                      <a:latin typeface="Caibri"/>
                    </a:rPr>
                    <a:t> </a:t>
                  </a:r>
                  <a:r>
                    <a:rPr lang="en-US" sz="1600" dirty="0">
                      <a:solidFill>
                        <a:srgbClr val="FF0000"/>
                      </a:solidFill>
                      <a:latin typeface="Caibri"/>
                    </a:rPr>
                    <a:t>Global, linear algebra storage</a:t>
                  </a:r>
                </a:p>
                <a:p>
                  <a14:m>
                    <m:oMath xmlns:m="http://schemas.openxmlformats.org/officeDocument/2006/math">
                      <m:r>
                        <a:rPr lang="en-US" sz="1600" i="1" smtClean="0">
                          <a:solidFill>
                            <a:schemeClr val="tx1"/>
                          </a:solidFill>
                          <a:latin typeface="Cambria Math" panose="02040503050406030204" pitchFamily="18" charset="0"/>
                          <a:ea typeface="Cambria Math" panose="02040503050406030204" pitchFamily="18" charset="0"/>
                        </a:rPr>
                        <m:t>→</m:t>
                      </m:r>
                      <m:r>
                        <a:rPr lang="en-US" sz="1600" b="0" i="1" smtClean="0">
                          <a:solidFill>
                            <a:schemeClr val="tx1"/>
                          </a:solidFill>
                          <a:latin typeface="Cambria Math" panose="02040503050406030204" pitchFamily="18" charset="0"/>
                          <a:ea typeface="Cambria Math" panose="02040503050406030204" pitchFamily="18" charset="0"/>
                        </a:rPr>
                        <m:t> </m:t>
                      </m:r>
                    </m:oMath>
                  </a14:m>
                  <a:r>
                    <a:rPr lang="en-US" sz="1600" dirty="0">
                      <a:solidFill>
                        <a:schemeClr val="tx1"/>
                      </a:solidFill>
                      <a:latin typeface="Caibri"/>
                    </a:rPr>
                    <a:t>Local, element storage </a:t>
                  </a:r>
                </a:p>
              </p:txBody>
            </p:sp>
          </mc:Choice>
          <mc:Fallback xmlns="">
            <p:sp>
              <p:nvSpPr>
                <p:cNvPr id="120" name="TextBox 119">
                  <a:extLst>
                    <a:ext uri="{FF2B5EF4-FFF2-40B4-BE49-F238E27FC236}">
                      <a16:creationId xmlns:a16="http://schemas.microsoft.com/office/drawing/2014/main" id="{D95A2245-11F8-4E65-A8C6-2FFB24F1D0B2}"/>
                    </a:ext>
                  </a:extLst>
                </p:cNvPr>
                <p:cNvSpPr txBox="1">
                  <a:spLocks noRot="1" noChangeAspect="1" noMove="1" noResize="1" noEditPoints="1" noAdjustHandles="1" noChangeArrowheads="1" noChangeShapeType="1" noTextEdit="1"/>
                </p:cNvSpPr>
                <p:nvPr/>
              </p:nvSpPr>
              <p:spPr>
                <a:xfrm>
                  <a:off x="3307750" y="4078545"/>
                  <a:ext cx="2876441" cy="584775"/>
                </a:xfrm>
                <a:prstGeom prst="rect">
                  <a:avLst/>
                </a:prstGeom>
                <a:blipFill>
                  <a:blip r:embed="rId2"/>
                  <a:stretch>
                    <a:fillRect t="-2041" b="-11224"/>
                  </a:stretch>
                </a:blipFill>
                <a:ln>
                  <a:solidFill>
                    <a:schemeClr val="tx1"/>
                  </a:solidFill>
                </a:ln>
              </p:spPr>
              <p:txBody>
                <a:bodyPr/>
                <a:lstStyle/>
                <a:p>
                  <a:r>
                    <a:rPr lang="en-US">
                      <a:noFill/>
                    </a:rPr>
                    <a:t> </a:t>
                  </a:r>
                </a:p>
              </p:txBody>
            </p:sp>
          </mc:Fallback>
        </mc:AlternateContent>
      </p:grpSp>
      <p:sp>
        <p:nvSpPr>
          <p:cNvPr id="121" name="Rectangle 120">
            <a:extLst>
              <a:ext uri="{FF2B5EF4-FFF2-40B4-BE49-F238E27FC236}">
                <a16:creationId xmlns:a16="http://schemas.microsoft.com/office/drawing/2014/main" id="{8E964FD5-D1EC-495D-9CD9-F29D350AE3B3}"/>
              </a:ext>
            </a:extLst>
          </p:cNvPr>
          <p:cNvSpPr/>
          <p:nvPr/>
        </p:nvSpPr>
        <p:spPr>
          <a:xfrm>
            <a:off x="31475" y="5144220"/>
            <a:ext cx="9351194" cy="1200329"/>
          </a:xfrm>
          <a:prstGeom prst="rect">
            <a:avLst/>
          </a:prstGeom>
        </p:spPr>
        <p:txBody>
          <a:bodyPr wrap="square">
            <a:spAutoFit/>
          </a:bodyPr>
          <a:lstStyle/>
          <a:p>
            <a:endParaRPr lang="en-US" sz="1000" b="1" dirty="0">
              <a:latin typeface="Caibri"/>
            </a:endParaRPr>
          </a:p>
          <a:p>
            <a:pPr marL="342900" indent="-342900">
              <a:buFont typeface="Wingdings" panose="05000000000000000000" pitchFamily="2" charset="2"/>
              <a:buChar char="Ø"/>
            </a:pPr>
            <a:r>
              <a:rPr lang="en-US" b="1" dirty="0">
                <a:latin typeface="Caibri"/>
              </a:rPr>
              <a:t>Gather Solution </a:t>
            </a:r>
            <a:r>
              <a:rPr lang="en-US" dirty="0">
                <a:latin typeface="Caibri"/>
              </a:rPr>
              <a:t>extracts values from global structures, puts in element local structures</a:t>
            </a:r>
          </a:p>
          <a:p>
            <a:pPr marL="342900" indent="-342900">
              <a:buFont typeface="Wingdings" panose="05000000000000000000" pitchFamily="2" charset="2"/>
              <a:buChar char="Ø"/>
            </a:pPr>
            <a:endParaRPr lang="en-US" sz="400" dirty="0">
              <a:latin typeface="Caibri"/>
            </a:endParaRPr>
          </a:p>
          <a:p>
            <a:pPr marL="342900" indent="-342900">
              <a:buFont typeface="Wingdings" panose="05000000000000000000" pitchFamily="2" charset="2"/>
              <a:buChar char="Ø"/>
            </a:pPr>
            <a:r>
              <a:rPr lang="en-US" b="1" dirty="0">
                <a:latin typeface="Caibri"/>
              </a:rPr>
              <a:t>Evaluators </a:t>
            </a:r>
            <a:r>
              <a:rPr lang="en-US" dirty="0">
                <a:latin typeface="Caibri"/>
              </a:rPr>
              <a:t>operate on element local data structures</a:t>
            </a:r>
          </a:p>
          <a:p>
            <a:endParaRPr lang="en-US" sz="400" dirty="0">
              <a:latin typeface="Caibri"/>
            </a:endParaRPr>
          </a:p>
          <a:p>
            <a:pPr marL="342900" indent="-342900">
              <a:buFont typeface="Wingdings" panose="05000000000000000000" pitchFamily="2" charset="2"/>
              <a:buChar char="Ø"/>
            </a:pPr>
            <a:r>
              <a:rPr lang="en-US" b="1" dirty="0">
                <a:latin typeface="Caibri"/>
              </a:rPr>
              <a:t>Scatter</a:t>
            </a:r>
            <a:r>
              <a:rPr lang="en-US" dirty="0">
                <a:latin typeface="Caibri"/>
              </a:rPr>
              <a:t> adds local contributions to global structures</a:t>
            </a:r>
            <a:endParaRPr lang="en-US" b="1" dirty="0">
              <a:latin typeface="Caibri"/>
            </a:endParaRPr>
          </a:p>
        </p:txBody>
      </p:sp>
      <p:sp>
        <p:nvSpPr>
          <p:cNvPr id="52" name="Rectangle 51">
            <a:extLst>
              <a:ext uri="{FF2B5EF4-FFF2-40B4-BE49-F238E27FC236}">
                <a16:creationId xmlns:a16="http://schemas.microsoft.com/office/drawing/2014/main" id="{EC14A48A-2B59-4F82-A763-4D99F9B6A453}"/>
              </a:ext>
            </a:extLst>
          </p:cNvPr>
          <p:cNvSpPr/>
          <p:nvPr/>
        </p:nvSpPr>
        <p:spPr>
          <a:xfrm>
            <a:off x="56407" y="706671"/>
            <a:ext cx="4497770" cy="369332"/>
          </a:xfrm>
          <a:prstGeom prst="rect">
            <a:avLst/>
          </a:prstGeom>
        </p:spPr>
        <p:txBody>
          <a:bodyPr wrap="none">
            <a:spAutoFit/>
          </a:bodyPr>
          <a:lstStyle/>
          <a:p>
            <a:pPr algn="ctr"/>
            <a:r>
              <a:rPr lang="en-US" b="1" i="1" u="sng" dirty="0"/>
              <a:t>Albany Finite Element Assembly (FEA):</a:t>
            </a:r>
          </a:p>
        </p:txBody>
      </p:sp>
    </p:spTree>
    <p:extLst>
      <p:ext uri="{BB962C8B-B14F-4D97-AF65-F5344CB8AC3E}">
        <p14:creationId xmlns:p14="http://schemas.microsoft.com/office/powerpoint/2010/main" val="1128827075"/>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 name="TextShape 1"/>
          <p:cNvSpPr txBox="1"/>
          <p:nvPr/>
        </p:nvSpPr>
        <p:spPr>
          <a:xfrm>
            <a:off x="100595" y="-213372"/>
            <a:ext cx="7902281" cy="1200328"/>
          </a:xfrm>
          <a:prstGeom prst="rect">
            <a:avLst/>
          </a:prstGeom>
          <a:noFill/>
          <a:ln>
            <a:noFill/>
          </a:ln>
        </p:spPr>
        <p:txBody>
          <a:bodyPr lIns="0" tIns="0" rIns="0" bIns="0" anchor="ctr"/>
          <a:lstStyle/>
          <a:p>
            <a:r>
              <a:rPr lang="en-US" sz="3200" dirty="0">
                <a:latin typeface="Calibri"/>
              </a:rPr>
              <a:t>2. Template-based generic programming (TBGP)</a:t>
            </a:r>
            <a:endParaRPr sz="3200" dirty="0"/>
          </a:p>
        </p:txBody>
      </p:sp>
      <p:sp>
        <p:nvSpPr>
          <p:cNvPr id="3" name="Rectangle 2">
            <a:extLst>
              <a:ext uri="{FF2B5EF4-FFF2-40B4-BE49-F238E27FC236}">
                <a16:creationId xmlns:a16="http://schemas.microsoft.com/office/drawing/2014/main" id="{582D93CD-C838-40E9-8E5A-D19DE7F98407}"/>
              </a:ext>
            </a:extLst>
          </p:cNvPr>
          <p:cNvSpPr/>
          <p:nvPr/>
        </p:nvSpPr>
        <p:spPr>
          <a:xfrm>
            <a:off x="80047" y="6519446"/>
            <a:ext cx="8476103" cy="338554"/>
          </a:xfrm>
          <a:prstGeom prst="rect">
            <a:avLst/>
          </a:prstGeom>
        </p:spPr>
        <p:txBody>
          <a:bodyPr wrap="square">
            <a:spAutoFit/>
          </a:bodyPr>
          <a:lstStyle/>
          <a:p>
            <a:pPr>
              <a:spcAft>
                <a:spcPts val="600"/>
              </a:spcAft>
            </a:pPr>
            <a:r>
              <a:rPr lang="en-US" sz="1600" dirty="0">
                <a:solidFill>
                  <a:schemeClr val="bg1"/>
                </a:solidFill>
                <a:latin typeface="Calibri" panose="020F0502020204030204" pitchFamily="34" charset="0"/>
                <a:cs typeface="Calibri" panose="020F0502020204030204" pitchFamily="34" charset="0"/>
              </a:rPr>
              <a:t>R. Pawlowski et. al. </a:t>
            </a:r>
            <a:r>
              <a:rPr lang="en-US" sz="1600" i="1" dirty="0">
                <a:solidFill>
                  <a:schemeClr val="bg1"/>
                </a:solidFill>
                <a:latin typeface="Calibri" panose="020F0502020204030204" pitchFamily="34" charset="0"/>
                <a:cs typeface="Calibri" panose="020F0502020204030204" pitchFamily="34" charset="0"/>
              </a:rPr>
              <a:t>Sci. Program.</a:t>
            </a:r>
            <a:r>
              <a:rPr lang="en-US" sz="1600" dirty="0">
                <a:solidFill>
                  <a:schemeClr val="bg1"/>
                </a:solidFill>
                <a:latin typeface="Calibri" panose="020F0502020204030204" pitchFamily="34" charset="0"/>
                <a:cs typeface="Calibri" panose="020F0502020204030204" pitchFamily="34" charset="0"/>
              </a:rPr>
              <a:t>, 2012.</a:t>
            </a:r>
          </a:p>
        </p:txBody>
      </p:sp>
      <p:grpSp>
        <p:nvGrpSpPr>
          <p:cNvPr id="122" name="Group 121">
            <a:extLst>
              <a:ext uri="{FF2B5EF4-FFF2-40B4-BE49-F238E27FC236}">
                <a16:creationId xmlns:a16="http://schemas.microsoft.com/office/drawing/2014/main" id="{16AE085E-91F5-42EA-A096-C73D48B32775}"/>
              </a:ext>
            </a:extLst>
          </p:cNvPr>
          <p:cNvGrpSpPr/>
          <p:nvPr/>
        </p:nvGrpSpPr>
        <p:grpSpPr>
          <a:xfrm>
            <a:off x="1178961" y="1162447"/>
            <a:ext cx="6104908" cy="3849956"/>
            <a:chOff x="79283" y="876680"/>
            <a:chExt cx="6104908" cy="3849956"/>
          </a:xfrm>
        </p:grpSpPr>
        <p:sp>
          <p:nvSpPr>
            <p:cNvPr id="8" name="AutoShape 3">
              <a:extLst>
                <a:ext uri="{FF2B5EF4-FFF2-40B4-BE49-F238E27FC236}">
                  <a16:creationId xmlns:a16="http://schemas.microsoft.com/office/drawing/2014/main" id="{B0B31BF0-8CA9-4DEA-B57F-9E7AE51BD425}"/>
                </a:ext>
              </a:extLst>
            </p:cNvPr>
            <p:cNvSpPr>
              <a:spLocks noChangeArrowheads="1"/>
            </p:cNvSpPr>
            <p:nvPr/>
          </p:nvSpPr>
          <p:spPr bwMode="auto">
            <a:xfrm>
              <a:off x="1407561" y="4421836"/>
              <a:ext cx="1524000" cy="304800"/>
            </a:xfrm>
            <a:prstGeom prst="roundRect">
              <a:avLst>
                <a:gd name="adj" fmla="val 16667"/>
              </a:avLst>
            </a:prstGeom>
            <a:gradFill rotWithShape="1">
              <a:gsLst>
                <a:gs pos="0">
                  <a:srgbClr val="FFFF99"/>
                </a:gs>
                <a:gs pos="100000">
                  <a:srgbClr val="FFFF99">
                    <a:gamma/>
                    <a:shade val="60784"/>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9" name="AutoShape 4">
              <a:extLst>
                <a:ext uri="{FF2B5EF4-FFF2-40B4-BE49-F238E27FC236}">
                  <a16:creationId xmlns:a16="http://schemas.microsoft.com/office/drawing/2014/main" id="{33559345-6426-4BAB-96CE-461FF3DDBFC3}"/>
                </a:ext>
              </a:extLst>
            </p:cNvPr>
            <p:cNvSpPr>
              <a:spLocks noChangeArrowheads="1"/>
            </p:cNvSpPr>
            <p:nvPr/>
          </p:nvSpPr>
          <p:spPr bwMode="auto">
            <a:xfrm>
              <a:off x="1331361" y="4345636"/>
              <a:ext cx="1524000" cy="304800"/>
            </a:xfrm>
            <a:prstGeom prst="roundRect">
              <a:avLst>
                <a:gd name="adj" fmla="val 16667"/>
              </a:avLst>
            </a:prstGeom>
            <a:gradFill rotWithShape="1">
              <a:gsLst>
                <a:gs pos="0">
                  <a:srgbClr val="DDA99F"/>
                </a:gs>
                <a:gs pos="100000">
                  <a:srgbClr val="DDA99F">
                    <a:gamma/>
                    <a:shade val="84706"/>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10" name="AutoShape 5">
              <a:extLst>
                <a:ext uri="{FF2B5EF4-FFF2-40B4-BE49-F238E27FC236}">
                  <a16:creationId xmlns:a16="http://schemas.microsoft.com/office/drawing/2014/main" id="{91956EBD-5A45-4A09-97E0-90E551194A11}"/>
                </a:ext>
              </a:extLst>
            </p:cNvPr>
            <p:cNvSpPr>
              <a:spLocks noChangeArrowheads="1"/>
            </p:cNvSpPr>
            <p:nvPr/>
          </p:nvSpPr>
          <p:spPr bwMode="auto">
            <a:xfrm>
              <a:off x="1255161" y="4269436"/>
              <a:ext cx="1524000" cy="304800"/>
            </a:xfrm>
            <a:prstGeom prst="roundRect">
              <a:avLst>
                <a:gd name="adj" fmla="val 16667"/>
              </a:avLst>
            </a:prstGeom>
            <a:gradFill rotWithShape="1">
              <a:gsLst>
                <a:gs pos="0">
                  <a:srgbClr val="CCDAB4"/>
                </a:gs>
                <a:gs pos="100000">
                  <a:srgbClr val="CCDAB4">
                    <a:gamma/>
                    <a:shade val="66667"/>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11" name="AutoShape 6">
              <a:extLst>
                <a:ext uri="{FF2B5EF4-FFF2-40B4-BE49-F238E27FC236}">
                  <a16:creationId xmlns:a16="http://schemas.microsoft.com/office/drawing/2014/main" id="{B2E75846-F2A3-485E-B05B-E90EAA34E0E4}"/>
                </a:ext>
              </a:extLst>
            </p:cNvPr>
            <p:cNvSpPr>
              <a:spLocks noChangeArrowheads="1"/>
            </p:cNvSpPr>
            <p:nvPr/>
          </p:nvSpPr>
          <p:spPr bwMode="auto">
            <a:xfrm>
              <a:off x="1178961" y="4193236"/>
              <a:ext cx="1524000" cy="304800"/>
            </a:xfrm>
            <a:prstGeom prst="roundRect">
              <a:avLst>
                <a:gd name="adj" fmla="val 16667"/>
              </a:avLst>
            </a:prstGeom>
            <a:gradFill rotWithShape="1">
              <a:gsLst>
                <a:gs pos="0">
                  <a:srgbClr val="CCCCFF"/>
                </a:gs>
                <a:gs pos="100000">
                  <a:srgbClr val="CCCCFF">
                    <a:gamma/>
                    <a:shade val="81961"/>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12" name="AutoShape 7">
              <a:extLst>
                <a:ext uri="{FF2B5EF4-FFF2-40B4-BE49-F238E27FC236}">
                  <a16:creationId xmlns:a16="http://schemas.microsoft.com/office/drawing/2014/main" id="{1EA0BD42-00BA-46E7-B868-913A54DCEE37}"/>
                </a:ext>
              </a:extLst>
            </p:cNvPr>
            <p:cNvSpPr>
              <a:spLocks noChangeArrowheads="1"/>
            </p:cNvSpPr>
            <p:nvPr/>
          </p:nvSpPr>
          <p:spPr bwMode="auto">
            <a:xfrm>
              <a:off x="1420566" y="1769176"/>
              <a:ext cx="1676400" cy="289270"/>
            </a:xfrm>
            <a:prstGeom prst="roundRect">
              <a:avLst>
                <a:gd name="adj" fmla="val 16667"/>
              </a:avLst>
            </a:prstGeom>
            <a:gradFill rotWithShape="1">
              <a:gsLst>
                <a:gs pos="0">
                  <a:srgbClr val="FFFF99"/>
                </a:gs>
                <a:gs pos="100000">
                  <a:srgbClr val="FFFF99">
                    <a:gamma/>
                    <a:shade val="60784"/>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13" name="AutoShape 8">
              <a:extLst>
                <a:ext uri="{FF2B5EF4-FFF2-40B4-BE49-F238E27FC236}">
                  <a16:creationId xmlns:a16="http://schemas.microsoft.com/office/drawing/2014/main" id="{0BDF4836-5E52-429D-8F51-262944DF7722}"/>
                </a:ext>
              </a:extLst>
            </p:cNvPr>
            <p:cNvSpPr>
              <a:spLocks noChangeArrowheads="1"/>
            </p:cNvSpPr>
            <p:nvPr/>
          </p:nvSpPr>
          <p:spPr bwMode="auto">
            <a:xfrm>
              <a:off x="807378" y="1264242"/>
              <a:ext cx="1524000" cy="304800"/>
            </a:xfrm>
            <a:prstGeom prst="roundRect">
              <a:avLst>
                <a:gd name="adj" fmla="val 16667"/>
              </a:avLst>
            </a:prstGeom>
            <a:gradFill rotWithShape="1">
              <a:gsLst>
                <a:gs pos="0">
                  <a:srgbClr val="DDA99F"/>
                </a:gs>
                <a:gs pos="100000">
                  <a:srgbClr val="DDA99F">
                    <a:gamma/>
                    <a:shade val="84706"/>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14" name="AutoShape 9">
              <a:extLst>
                <a:ext uri="{FF2B5EF4-FFF2-40B4-BE49-F238E27FC236}">
                  <a16:creationId xmlns:a16="http://schemas.microsoft.com/office/drawing/2014/main" id="{93D1753F-7F72-4C44-892C-5A4AF9FD1874}"/>
                </a:ext>
              </a:extLst>
            </p:cNvPr>
            <p:cNvSpPr>
              <a:spLocks noChangeArrowheads="1"/>
            </p:cNvSpPr>
            <p:nvPr/>
          </p:nvSpPr>
          <p:spPr bwMode="auto">
            <a:xfrm>
              <a:off x="731178" y="1188042"/>
              <a:ext cx="1524000" cy="304800"/>
            </a:xfrm>
            <a:prstGeom prst="roundRect">
              <a:avLst>
                <a:gd name="adj" fmla="val 16667"/>
              </a:avLst>
            </a:prstGeom>
            <a:gradFill rotWithShape="1">
              <a:gsLst>
                <a:gs pos="0">
                  <a:srgbClr val="CCDAB4"/>
                </a:gs>
                <a:gs pos="100000">
                  <a:srgbClr val="CCDAB4">
                    <a:gamma/>
                    <a:shade val="66667"/>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15" name="AutoShape 10">
              <a:extLst>
                <a:ext uri="{FF2B5EF4-FFF2-40B4-BE49-F238E27FC236}">
                  <a16:creationId xmlns:a16="http://schemas.microsoft.com/office/drawing/2014/main" id="{18BE13EC-3F77-40FF-AB0C-ECD7FCD1122D}"/>
                </a:ext>
              </a:extLst>
            </p:cNvPr>
            <p:cNvSpPr>
              <a:spLocks noChangeArrowheads="1"/>
            </p:cNvSpPr>
            <p:nvPr/>
          </p:nvSpPr>
          <p:spPr bwMode="auto">
            <a:xfrm>
              <a:off x="654978" y="1111842"/>
              <a:ext cx="1524000" cy="304800"/>
            </a:xfrm>
            <a:prstGeom prst="roundRect">
              <a:avLst>
                <a:gd name="adj" fmla="val 16667"/>
              </a:avLst>
            </a:prstGeom>
            <a:gradFill rotWithShape="1">
              <a:gsLst>
                <a:gs pos="0">
                  <a:srgbClr val="CCCCFF"/>
                </a:gs>
                <a:gs pos="100000">
                  <a:srgbClr val="CCCCFF">
                    <a:gamma/>
                    <a:shade val="81961"/>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22" name="AutoShape 17">
              <a:extLst>
                <a:ext uri="{FF2B5EF4-FFF2-40B4-BE49-F238E27FC236}">
                  <a16:creationId xmlns:a16="http://schemas.microsoft.com/office/drawing/2014/main" id="{1CD51099-512D-4764-A53A-227003A2CB6B}"/>
                </a:ext>
              </a:extLst>
            </p:cNvPr>
            <p:cNvSpPr>
              <a:spLocks noChangeArrowheads="1"/>
            </p:cNvSpPr>
            <p:nvPr/>
          </p:nvSpPr>
          <p:spPr bwMode="auto">
            <a:xfrm>
              <a:off x="1102761" y="4117036"/>
              <a:ext cx="1524000" cy="304800"/>
            </a:xfrm>
            <a:prstGeom prst="roundRect">
              <a:avLst>
                <a:gd name="adj" fmla="val 16667"/>
              </a:avLst>
            </a:prstGeom>
            <a:solidFill>
              <a:srgbClr val="FF99FF"/>
            </a:soli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23" name="AutoShape 18">
              <a:extLst>
                <a:ext uri="{FF2B5EF4-FFF2-40B4-BE49-F238E27FC236}">
                  <a16:creationId xmlns:a16="http://schemas.microsoft.com/office/drawing/2014/main" id="{B815DEE5-F0C2-446E-B823-B2F5350E2255}"/>
                </a:ext>
              </a:extLst>
            </p:cNvPr>
            <p:cNvSpPr>
              <a:spLocks noChangeArrowheads="1"/>
            </p:cNvSpPr>
            <p:nvPr/>
          </p:nvSpPr>
          <p:spPr bwMode="auto">
            <a:xfrm>
              <a:off x="1026561" y="4040836"/>
              <a:ext cx="1524000" cy="304800"/>
            </a:xfrm>
            <a:prstGeom prst="roundRect">
              <a:avLst>
                <a:gd name="adj" fmla="val 16667"/>
              </a:avLst>
            </a:prstGeom>
            <a:solidFill>
              <a:srgbClr val="FFCC99"/>
            </a:soli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24" name="AutoShape 19">
              <a:extLst>
                <a:ext uri="{FF2B5EF4-FFF2-40B4-BE49-F238E27FC236}">
                  <a16:creationId xmlns:a16="http://schemas.microsoft.com/office/drawing/2014/main" id="{574CAA69-E8F4-408C-986D-26E614740AA8}"/>
                </a:ext>
              </a:extLst>
            </p:cNvPr>
            <p:cNvSpPr>
              <a:spLocks noChangeArrowheads="1"/>
            </p:cNvSpPr>
            <p:nvPr/>
          </p:nvSpPr>
          <p:spPr bwMode="auto">
            <a:xfrm>
              <a:off x="578778" y="1035642"/>
              <a:ext cx="1524000" cy="304800"/>
            </a:xfrm>
            <a:prstGeom prst="roundRect">
              <a:avLst>
                <a:gd name="adj" fmla="val 16667"/>
              </a:avLst>
            </a:prstGeom>
            <a:solidFill>
              <a:srgbClr val="FF99FF"/>
            </a:soli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25" name="AutoShape 20">
              <a:extLst>
                <a:ext uri="{FF2B5EF4-FFF2-40B4-BE49-F238E27FC236}">
                  <a16:creationId xmlns:a16="http://schemas.microsoft.com/office/drawing/2014/main" id="{D8A0676B-8E46-478D-B07C-634F4377BD04}"/>
                </a:ext>
              </a:extLst>
            </p:cNvPr>
            <p:cNvSpPr>
              <a:spLocks noChangeArrowheads="1"/>
            </p:cNvSpPr>
            <p:nvPr/>
          </p:nvSpPr>
          <p:spPr bwMode="auto">
            <a:xfrm>
              <a:off x="502578" y="959442"/>
              <a:ext cx="1524000" cy="304800"/>
            </a:xfrm>
            <a:prstGeom prst="roundRect">
              <a:avLst>
                <a:gd name="adj" fmla="val 16667"/>
              </a:avLst>
            </a:prstGeom>
            <a:solidFill>
              <a:srgbClr val="FFCC99"/>
            </a:soli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29" name="AutoShape 24">
              <a:extLst>
                <a:ext uri="{FF2B5EF4-FFF2-40B4-BE49-F238E27FC236}">
                  <a16:creationId xmlns:a16="http://schemas.microsoft.com/office/drawing/2014/main" id="{C880F4BC-C220-4A93-B5C1-4391AE4EFE62}"/>
                </a:ext>
              </a:extLst>
            </p:cNvPr>
            <p:cNvSpPr>
              <a:spLocks noChangeArrowheads="1"/>
            </p:cNvSpPr>
            <p:nvPr/>
          </p:nvSpPr>
          <p:spPr bwMode="auto">
            <a:xfrm>
              <a:off x="950361" y="3964636"/>
              <a:ext cx="1524000" cy="304800"/>
            </a:xfrm>
            <a:prstGeom prst="roundRect">
              <a:avLst>
                <a:gd name="adj" fmla="val 16667"/>
              </a:avLst>
            </a:prstGeom>
            <a:gradFill rotWithShape="0">
              <a:gsLst>
                <a:gs pos="0">
                  <a:srgbClr val="66FF66">
                    <a:gamma/>
                    <a:tint val="33333"/>
                    <a:invGamma/>
                  </a:srgbClr>
                </a:gs>
                <a:gs pos="100000">
                  <a:srgbClr val="66FF66"/>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libri" panose="020F0502020204030204" pitchFamily="34" charset="0"/>
                  <a:ea typeface="ＭＳ Ｐゴシック" charset="0"/>
                  <a:cs typeface="Calibri" panose="020F0502020204030204" pitchFamily="34" charset="0"/>
                </a:rPr>
                <a:t>Scatter Residual</a:t>
              </a:r>
            </a:p>
          </p:txBody>
        </p:sp>
        <p:sp>
          <p:nvSpPr>
            <p:cNvPr id="40" name="AutoShape 35">
              <a:extLst>
                <a:ext uri="{FF2B5EF4-FFF2-40B4-BE49-F238E27FC236}">
                  <a16:creationId xmlns:a16="http://schemas.microsoft.com/office/drawing/2014/main" id="{60AAE7C9-62D7-4072-AA15-6595006CD518}"/>
                </a:ext>
              </a:extLst>
            </p:cNvPr>
            <p:cNvSpPr>
              <a:spLocks noChangeArrowheads="1"/>
            </p:cNvSpPr>
            <p:nvPr/>
          </p:nvSpPr>
          <p:spPr bwMode="auto">
            <a:xfrm>
              <a:off x="3735838" y="2400680"/>
              <a:ext cx="914400" cy="304800"/>
            </a:xfrm>
            <a:prstGeom prst="roundRect">
              <a:avLst>
                <a:gd name="adj" fmla="val 16667"/>
              </a:avLst>
            </a:prstGeom>
            <a:solidFill>
              <a:srgbClr val="FFCC99"/>
            </a:soli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libri" panose="020F0502020204030204" pitchFamily="34" charset="0"/>
                  <a:ea typeface="ＭＳ Ｐゴシック" charset="0"/>
                  <a:cs typeface="Calibri" panose="020F0502020204030204" pitchFamily="34" charset="0"/>
                </a:rPr>
                <a:t>Jacobian</a:t>
              </a:r>
            </a:p>
          </p:txBody>
        </p:sp>
        <p:sp>
          <p:nvSpPr>
            <p:cNvPr id="41" name="AutoShape 36">
              <a:extLst>
                <a:ext uri="{FF2B5EF4-FFF2-40B4-BE49-F238E27FC236}">
                  <a16:creationId xmlns:a16="http://schemas.microsoft.com/office/drawing/2014/main" id="{E9775531-39B8-486E-86ED-EC8F28BA217E}"/>
                </a:ext>
              </a:extLst>
            </p:cNvPr>
            <p:cNvSpPr>
              <a:spLocks noChangeArrowheads="1"/>
            </p:cNvSpPr>
            <p:nvPr/>
          </p:nvSpPr>
          <p:spPr bwMode="auto">
            <a:xfrm>
              <a:off x="3583438" y="2172080"/>
              <a:ext cx="914400" cy="304800"/>
            </a:xfrm>
            <a:prstGeom prst="roundRect">
              <a:avLst>
                <a:gd name="adj" fmla="val 16667"/>
              </a:avLst>
            </a:prstGeom>
            <a:gradFill rotWithShape="0">
              <a:gsLst>
                <a:gs pos="0">
                  <a:srgbClr val="66FF66">
                    <a:gamma/>
                    <a:tint val="33333"/>
                    <a:invGamma/>
                  </a:srgbClr>
                </a:gs>
                <a:gs pos="100000">
                  <a:srgbClr val="66FF66"/>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ibri"/>
                  <a:ea typeface="ＭＳ Ｐゴシック" charset="0"/>
                </a:rPr>
                <a:t>Residual</a:t>
              </a:r>
            </a:p>
          </p:txBody>
        </p:sp>
        <p:sp>
          <p:nvSpPr>
            <p:cNvPr id="42" name="Rectangle 37">
              <a:extLst>
                <a:ext uri="{FF2B5EF4-FFF2-40B4-BE49-F238E27FC236}">
                  <a16:creationId xmlns:a16="http://schemas.microsoft.com/office/drawing/2014/main" id="{91C83D49-87C5-4C29-B86E-74F80EE829FD}"/>
                </a:ext>
              </a:extLst>
            </p:cNvPr>
            <p:cNvSpPr>
              <a:spLocks noChangeArrowheads="1"/>
            </p:cNvSpPr>
            <p:nvPr/>
          </p:nvSpPr>
          <p:spPr bwMode="auto">
            <a:xfrm>
              <a:off x="3507238" y="1791080"/>
              <a:ext cx="2438400" cy="2209800"/>
            </a:xfrm>
            <a:prstGeom prst="rect">
              <a:avLst/>
            </a:prstGeom>
            <a:noFill/>
            <a:ln w="9525">
              <a:solidFill>
                <a:schemeClr val="tx1"/>
              </a:solidFill>
              <a:prstDash val="dash"/>
              <a:miter lim="800000"/>
              <a:headEnd/>
              <a:tailEnd/>
            </a:ln>
            <a:effectLst/>
            <a:extLst>
              <a:ext uri="{909E8E84-426E-40dd-AFC4-6F175D3DCCD1}">
                <a14:hiddenFill xmlns:a14="http://schemas.microsoft.com/office/drawing/2010/main" xmlns="">
                  <a:solidFill>
                    <a:schemeClr val="accent1"/>
                  </a:solidFill>
                </a14:hiddenFill>
              </a:ex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endParaRPr lang="en-US">
                <a:solidFill>
                  <a:srgbClr val="000000"/>
                </a:solidFill>
                <a:ea typeface="ＭＳ Ｐゴシック" charset="0"/>
              </a:endParaRPr>
            </a:p>
          </p:txBody>
        </p:sp>
        <p:sp>
          <p:nvSpPr>
            <p:cNvPr id="48" name="Rectangle 43">
              <a:extLst>
                <a:ext uri="{FF2B5EF4-FFF2-40B4-BE49-F238E27FC236}">
                  <a16:creationId xmlns:a16="http://schemas.microsoft.com/office/drawing/2014/main" id="{820A6DAB-2C1B-47E2-B6C0-11C945197DB9}"/>
                </a:ext>
              </a:extLst>
            </p:cNvPr>
            <p:cNvSpPr>
              <a:spLocks noChangeArrowheads="1"/>
            </p:cNvSpPr>
            <p:nvPr/>
          </p:nvSpPr>
          <p:spPr bwMode="auto">
            <a:xfrm>
              <a:off x="3431038" y="876680"/>
              <a:ext cx="2590800" cy="3200400"/>
            </a:xfrm>
            <a:prstGeom prst="rect">
              <a:avLst/>
            </a:prstGeom>
            <a:noFill/>
            <a:ln w="9525">
              <a:solidFill>
                <a:schemeClr val="tx1"/>
              </a:solidFill>
              <a:miter lim="800000"/>
              <a:headEnd/>
              <a:tailEnd/>
            </a:ln>
            <a:effectLst/>
            <a:extLst>
              <a:ext uri="{909E8E84-426E-40dd-AFC4-6F175D3DCCD1}">
                <a14:hiddenFill xmlns:a14="http://schemas.microsoft.com/office/drawing/2010/main" xmlns="">
                  <a:solidFill>
                    <a:schemeClr val="accent1"/>
                  </a:solidFill>
                </a14:hiddenFill>
              </a:ex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endParaRPr lang="en-US">
                <a:solidFill>
                  <a:srgbClr val="000000"/>
                </a:solidFill>
                <a:ea typeface="ＭＳ Ｐゴシック" charset="0"/>
              </a:endParaRPr>
            </a:p>
          </p:txBody>
        </p:sp>
        <p:sp>
          <p:nvSpPr>
            <p:cNvPr id="49" name="Text Box 44">
              <a:extLst>
                <a:ext uri="{FF2B5EF4-FFF2-40B4-BE49-F238E27FC236}">
                  <a16:creationId xmlns:a16="http://schemas.microsoft.com/office/drawing/2014/main" id="{82D61FA6-98DD-49DF-91FF-3BF4176EFF26}"/>
                </a:ext>
              </a:extLst>
            </p:cNvPr>
            <p:cNvSpPr txBox="1">
              <a:spLocks noChangeArrowheads="1"/>
            </p:cNvSpPr>
            <p:nvPr/>
          </p:nvSpPr>
          <p:spPr bwMode="auto">
            <a:xfrm>
              <a:off x="3431038" y="876680"/>
              <a:ext cx="2286000" cy="508000"/>
            </a:xfrm>
            <a:prstGeom prst="rect">
              <a:avLst/>
            </a:prstGeom>
            <a:noFill/>
            <a:ln>
              <a:noFill/>
            </a:ln>
            <a:effectLst/>
            <a:extLst>
              <a:ext uri="{909E8E84-426E-40dd-AFC4-6F175D3DCCD1}">
                <a14:hiddenFill xmlns:a14="http://schemas.microsoft.com/office/drawing/2010/main" xmlns="">
                  <a:solidFill>
                    <a:schemeClr val="accent1"/>
                  </a:solidFill>
                </a14:hiddenFill>
              </a:ext>
              <a:ext uri="{91240B29-F687-4f45-9708-019B960494DF}">
                <a14:hiddenLine xmlns:a14="http://schemas.microsoft.com/office/drawing/2010/main" xmlns="" w="9525">
                  <a:solidFill>
                    <a:schemeClr val="tx1"/>
                  </a:solidFill>
                  <a:miter lim="800000"/>
                  <a:headEnd/>
                  <a:tailEnd/>
                </a14:hiddenLine>
              </a:ex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a:spAutoFit/>
            </a:bodyPr>
            <a:lstStyle/>
            <a:p>
              <a:pPr algn="ctr" eaLnBrk="0" hangingPunct="0">
                <a:lnSpc>
                  <a:spcPct val="85000"/>
                </a:lnSpc>
              </a:pPr>
              <a:r>
                <a:rPr lang="en-US" sz="1600" b="1" dirty="0">
                  <a:solidFill>
                    <a:srgbClr val="000000"/>
                  </a:solidFill>
                  <a:latin typeface="Calibri" panose="020F0502020204030204" pitchFamily="34" charset="0"/>
                  <a:ea typeface="ＭＳ Ｐゴシック" charset="0"/>
                  <a:cs typeface="Calibri" panose="020F0502020204030204" pitchFamily="34" charset="0"/>
                </a:rPr>
                <a:t>Evaluators templated on evaluation type:</a:t>
              </a:r>
            </a:p>
          </p:txBody>
        </p:sp>
        <p:sp>
          <p:nvSpPr>
            <p:cNvPr id="50" name="AutoShape 45">
              <a:extLst>
                <a:ext uri="{FF2B5EF4-FFF2-40B4-BE49-F238E27FC236}">
                  <a16:creationId xmlns:a16="http://schemas.microsoft.com/office/drawing/2014/main" id="{92B2F995-6338-41D0-ABE7-120A557D973E}"/>
                </a:ext>
              </a:extLst>
            </p:cNvPr>
            <p:cNvSpPr>
              <a:spLocks noChangeArrowheads="1"/>
            </p:cNvSpPr>
            <p:nvPr/>
          </p:nvSpPr>
          <p:spPr bwMode="auto">
            <a:xfrm>
              <a:off x="3583438" y="1410080"/>
              <a:ext cx="1143000" cy="304800"/>
            </a:xfrm>
            <a:prstGeom prst="roundRect">
              <a:avLst>
                <a:gd name="adj" fmla="val 16667"/>
              </a:avLst>
            </a:prstGeom>
            <a:gradFill rotWithShape="0">
              <a:gsLst>
                <a:gs pos="0">
                  <a:srgbClr val="99CCFF">
                    <a:gamma/>
                    <a:tint val="33333"/>
                    <a:invGamma/>
                  </a:srgbClr>
                </a:gs>
                <a:gs pos="100000">
                  <a:srgbClr val="99CCFF"/>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dirty="0">
                  <a:solidFill>
                    <a:srgbClr val="000000"/>
                  </a:solidFill>
                  <a:latin typeface="Caibri"/>
                  <a:ea typeface="ＭＳ Ｐゴシック" charset="0"/>
                  <a:cs typeface="Calibri" panose="020F0502020204030204" pitchFamily="34" charset="0"/>
                </a:rPr>
                <a:t>&lt;</a:t>
              </a:r>
              <a:r>
                <a:rPr lang="en-US" dirty="0" err="1">
                  <a:solidFill>
                    <a:srgbClr val="000000"/>
                  </a:solidFill>
                  <a:latin typeface="Caibri"/>
                  <a:ea typeface="ＭＳ Ｐゴシック" charset="0"/>
                  <a:cs typeface="Calibri" panose="020F0502020204030204" pitchFamily="34" charset="0"/>
                </a:rPr>
                <a:t>EvalT</a:t>
              </a:r>
              <a:r>
                <a:rPr lang="en-US" dirty="0">
                  <a:solidFill>
                    <a:srgbClr val="000000"/>
                  </a:solidFill>
                  <a:latin typeface="Caibri"/>
                  <a:ea typeface="ＭＳ Ｐゴシック" charset="0"/>
                  <a:cs typeface="Calibri" panose="020F0502020204030204" pitchFamily="34" charset="0"/>
                </a:rPr>
                <a:t>&gt;</a:t>
              </a:r>
            </a:p>
          </p:txBody>
        </p:sp>
        <p:sp>
          <p:nvSpPr>
            <p:cNvPr id="63" name="Text Box 57">
              <a:extLst>
                <a:ext uri="{FF2B5EF4-FFF2-40B4-BE49-F238E27FC236}">
                  <a16:creationId xmlns:a16="http://schemas.microsoft.com/office/drawing/2014/main" id="{AD334C47-99F5-4286-898C-A7990C659F07}"/>
                </a:ext>
              </a:extLst>
            </p:cNvPr>
            <p:cNvSpPr txBox="1">
              <a:spLocks noChangeArrowheads="1"/>
            </p:cNvSpPr>
            <p:nvPr/>
          </p:nvSpPr>
          <p:spPr bwMode="auto">
            <a:xfrm>
              <a:off x="3431038" y="1867280"/>
              <a:ext cx="2590800" cy="303416"/>
            </a:xfrm>
            <a:prstGeom prst="rect">
              <a:avLst/>
            </a:prstGeom>
            <a:noFill/>
            <a:ln>
              <a:noFill/>
            </a:ln>
            <a:effectLst/>
            <a:extLst>
              <a:ext uri="{909E8E84-426E-40dd-AFC4-6F175D3DCCD1}">
                <a14:hiddenFill xmlns:a14="http://schemas.microsoft.com/office/drawing/2010/main" xmlns="">
                  <a:solidFill>
                    <a:schemeClr val="accent1"/>
                  </a:solidFill>
                </a14:hiddenFill>
              </a:ext>
              <a:ext uri="{91240B29-F687-4f45-9708-019B960494DF}">
                <a14:hiddenLine xmlns:a14="http://schemas.microsoft.com/office/drawing/2010/main" xmlns="" w="9525">
                  <a:solidFill>
                    <a:schemeClr val="tx1"/>
                  </a:solidFill>
                  <a:miter lim="800000"/>
                  <a:headEnd/>
                  <a:tailEnd/>
                </a14:hiddenLine>
              </a:ex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a:spAutoFit/>
            </a:bodyPr>
            <a:lstStyle/>
            <a:p>
              <a:pPr algn="ctr" eaLnBrk="0" hangingPunct="0">
                <a:lnSpc>
                  <a:spcPct val="85000"/>
                </a:lnSpc>
              </a:pPr>
              <a:r>
                <a:rPr lang="en-US" sz="1600" b="1" dirty="0">
                  <a:solidFill>
                    <a:srgbClr val="000000"/>
                  </a:solidFill>
                  <a:latin typeface="Caibri"/>
                  <a:ea typeface="ＭＳ Ｐゴシック" charset="0"/>
                </a:rPr>
                <a:t>Template Specializations:</a:t>
              </a:r>
            </a:p>
          </p:txBody>
        </p:sp>
        <p:sp>
          <p:nvSpPr>
            <p:cNvPr id="64" name="Text Box 58">
              <a:extLst>
                <a:ext uri="{FF2B5EF4-FFF2-40B4-BE49-F238E27FC236}">
                  <a16:creationId xmlns:a16="http://schemas.microsoft.com/office/drawing/2014/main" id="{ADEC51FE-A261-47FC-AF91-928918490EFC}"/>
                </a:ext>
              </a:extLst>
            </p:cNvPr>
            <p:cNvSpPr txBox="1">
              <a:spLocks noChangeArrowheads="1"/>
            </p:cNvSpPr>
            <p:nvPr/>
          </p:nvSpPr>
          <p:spPr bwMode="auto">
            <a:xfrm>
              <a:off x="4786763" y="1371980"/>
              <a:ext cx="1060450" cy="366713"/>
            </a:xfrm>
            <a:prstGeom prst="rect">
              <a:avLst/>
            </a:prstGeom>
            <a:noFill/>
            <a:ln>
              <a:noFill/>
            </a:ln>
            <a:effectLst/>
            <a:extLst>
              <a:ext uri="{909E8E84-426E-40dd-AFC4-6F175D3DCCD1}">
                <a14:hiddenFill xmlns:a14="http://schemas.microsoft.com/office/drawing/2010/main" xmlns="">
                  <a:solidFill>
                    <a:schemeClr val="accent1"/>
                  </a:solidFill>
                </a14:hiddenFill>
              </a:ext>
              <a:ext uri="{91240B29-F687-4f45-9708-019B960494DF}">
                <a14:hiddenLine xmlns:a14="http://schemas.microsoft.com/office/drawing/2010/main" xmlns="" w="9525">
                  <a:solidFill>
                    <a:schemeClr val="tx1"/>
                  </a:solidFill>
                  <a:miter lim="800000"/>
                  <a:headEnd/>
                  <a:tailEnd/>
                </a14:hiddenLine>
              </a:ex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spAutoFit/>
            </a:bodyPr>
            <a:lstStyle/>
            <a:p>
              <a:r>
                <a:rPr lang="en-US" dirty="0">
                  <a:solidFill>
                    <a:srgbClr val="000000"/>
                  </a:solidFill>
                  <a:latin typeface="Caibri"/>
                  <a:ea typeface="ＭＳ Ｐゴシック" charset="0"/>
                </a:rPr>
                <a:t>(Generic)</a:t>
              </a:r>
            </a:p>
          </p:txBody>
        </p:sp>
        <p:sp>
          <p:nvSpPr>
            <p:cNvPr id="76" name="AutoShape 25">
              <a:extLst>
                <a:ext uri="{FF2B5EF4-FFF2-40B4-BE49-F238E27FC236}">
                  <a16:creationId xmlns:a16="http://schemas.microsoft.com/office/drawing/2014/main" id="{6F3F27FF-A955-447A-9036-F2E9E6A5D6FE}"/>
                </a:ext>
              </a:extLst>
            </p:cNvPr>
            <p:cNvSpPr>
              <a:spLocks noChangeArrowheads="1"/>
            </p:cNvSpPr>
            <p:nvPr/>
          </p:nvSpPr>
          <p:spPr bwMode="auto">
            <a:xfrm>
              <a:off x="949844" y="3446056"/>
              <a:ext cx="1524000" cy="304800"/>
            </a:xfrm>
            <a:prstGeom prst="roundRect">
              <a:avLst>
                <a:gd name="adj" fmla="val 16667"/>
              </a:avLst>
            </a:prstGeom>
            <a:gradFill rotWithShape="0">
              <a:gsLst>
                <a:gs pos="0">
                  <a:srgbClr val="99CCFF">
                    <a:gamma/>
                    <a:tint val="33333"/>
                    <a:invGamma/>
                  </a:srgbClr>
                </a:gs>
                <a:gs pos="100000">
                  <a:srgbClr val="99CCFF"/>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libri" panose="020F0502020204030204" pitchFamily="34" charset="0"/>
                  <a:ea typeface="ＭＳ Ｐゴシック" charset="0"/>
                  <a:cs typeface="Calibri" panose="020F0502020204030204" pitchFamily="34" charset="0"/>
                </a:rPr>
                <a:t>Element Residual</a:t>
              </a:r>
            </a:p>
          </p:txBody>
        </p:sp>
        <p:cxnSp>
          <p:nvCxnSpPr>
            <p:cNvPr id="82" name="Straight Arrow Connector 81">
              <a:extLst>
                <a:ext uri="{FF2B5EF4-FFF2-40B4-BE49-F238E27FC236}">
                  <a16:creationId xmlns:a16="http://schemas.microsoft.com/office/drawing/2014/main" id="{3F12B2FC-86F7-485A-9AEA-81A82DB16DBF}"/>
                </a:ext>
              </a:extLst>
            </p:cNvPr>
            <p:cNvCxnSpPr>
              <a:cxnSpLocks/>
              <a:endCxn id="27" idx="0"/>
            </p:cNvCxnSpPr>
            <p:nvPr/>
          </p:nvCxnSpPr>
          <p:spPr>
            <a:xfrm flipH="1">
              <a:off x="1656708" y="1982246"/>
              <a:ext cx="293670" cy="243156"/>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cxnSp>
          <p:nvCxnSpPr>
            <p:cNvPr id="77" name="Straight Arrow Connector 76">
              <a:extLst>
                <a:ext uri="{FF2B5EF4-FFF2-40B4-BE49-F238E27FC236}">
                  <a16:creationId xmlns:a16="http://schemas.microsoft.com/office/drawing/2014/main" id="{9F70A037-117F-448C-8966-E71CF3972FFC}"/>
                </a:ext>
              </a:extLst>
            </p:cNvPr>
            <p:cNvCxnSpPr>
              <a:cxnSpLocks/>
            </p:cNvCxnSpPr>
            <p:nvPr/>
          </p:nvCxnSpPr>
          <p:spPr>
            <a:xfrm>
              <a:off x="1112178" y="1035642"/>
              <a:ext cx="0" cy="1214918"/>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sp>
          <p:nvSpPr>
            <p:cNvPr id="26" name="AutoShape 21">
              <a:extLst>
                <a:ext uri="{FF2B5EF4-FFF2-40B4-BE49-F238E27FC236}">
                  <a16:creationId xmlns:a16="http://schemas.microsoft.com/office/drawing/2014/main" id="{4844A671-1BA8-400E-A3AE-8543944C5A22}"/>
                </a:ext>
              </a:extLst>
            </p:cNvPr>
            <p:cNvSpPr>
              <a:spLocks noChangeArrowheads="1"/>
            </p:cNvSpPr>
            <p:nvPr/>
          </p:nvSpPr>
          <p:spPr bwMode="auto">
            <a:xfrm>
              <a:off x="426378" y="883242"/>
              <a:ext cx="1524000" cy="304800"/>
            </a:xfrm>
            <a:prstGeom prst="roundRect">
              <a:avLst>
                <a:gd name="adj" fmla="val 16667"/>
              </a:avLst>
            </a:prstGeom>
            <a:gradFill rotWithShape="0">
              <a:gsLst>
                <a:gs pos="0">
                  <a:srgbClr val="66FF66">
                    <a:gamma/>
                    <a:tint val="33333"/>
                    <a:invGamma/>
                  </a:srgbClr>
                </a:gs>
                <a:gs pos="100000">
                  <a:srgbClr val="66FF66"/>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ilbri"/>
                  <a:ea typeface="ＭＳ Ｐゴシック" charset="0"/>
                </a:rPr>
                <a:t>Gather Solution</a:t>
              </a:r>
            </a:p>
          </p:txBody>
        </p:sp>
        <p:sp>
          <p:nvSpPr>
            <p:cNvPr id="28" name="AutoShape 23">
              <a:extLst>
                <a:ext uri="{FF2B5EF4-FFF2-40B4-BE49-F238E27FC236}">
                  <a16:creationId xmlns:a16="http://schemas.microsoft.com/office/drawing/2014/main" id="{C9FA1098-71A7-438B-8843-15E2D16FF3DF}"/>
                </a:ext>
              </a:extLst>
            </p:cNvPr>
            <p:cNvSpPr>
              <a:spLocks noChangeArrowheads="1"/>
            </p:cNvSpPr>
            <p:nvPr/>
          </p:nvSpPr>
          <p:spPr bwMode="auto">
            <a:xfrm>
              <a:off x="1268166" y="1692976"/>
              <a:ext cx="1764632" cy="289270"/>
            </a:xfrm>
            <a:prstGeom prst="roundRect">
              <a:avLst>
                <a:gd name="adj" fmla="val 16667"/>
              </a:avLst>
            </a:prstGeom>
            <a:gradFill rotWithShape="0">
              <a:gsLst>
                <a:gs pos="0">
                  <a:srgbClr val="99CCFF">
                    <a:gamma/>
                    <a:tint val="33333"/>
                    <a:invGamma/>
                  </a:srgbClr>
                </a:gs>
                <a:gs pos="100000">
                  <a:srgbClr val="99CCFF"/>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ilbri"/>
                  <a:ea typeface="ＭＳ Ｐゴシック" charset="0"/>
                </a:rPr>
                <a:t>Gather Coordinates</a:t>
              </a:r>
            </a:p>
          </p:txBody>
        </p:sp>
        <p:cxnSp>
          <p:nvCxnSpPr>
            <p:cNvPr id="89" name="Straight Arrow Connector 88">
              <a:extLst>
                <a:ext uri="{FF2B5EF4-FFF2-40B4-BE49-F238E27FC236}">
                  <a16:creationId xmlns:a16="http://schemas.microsoft.com/office/drawing/2014/main" id="{D3283AD5-3A93-47A5-BE67-D81C6FA9DB35}"/>
                </a:ext>
              </a:extLst>
            </p:cNvPr>
            <p:cNvCxnSpPr>
              <a:cxnSpLocks/>
              <a:endCxn id="51" idx="0"/>
            </p:cNvCxnSpPr>
            <p:nvPr/>
          </p:nvCxnSpPr>
          <p:spPr>
            <a:xfrm flipH="1">
              <a:off x="841283" y="2722316"/>
              <a:ext cx="300006" cy="206075"/>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cxnSp>
          <p:nvCxnSpPr>
            <p:cNvPr id="91" name="Straight Arrow Connector 90">
              <a:extLst>
                <a:ext uri="{FF2B5EF4-FFF2-40B4-BE49-F238E27FC236}">
                  <a16:creationId xmlns:a16="http://schemas.microsoft.com/office/drawing/2014/main" id="{F9D27611-A3A1-4E3A-9679-3CDB557C8A6A}"/>
                </a:ext>
              </a:extLst>
            </p:cNvPr>
            <p:cNvCxnSpPr>
              <a:cxnSpLocks/>
            </p:cNvCxnSpPr>
            <p:nvPr/>
          </p:nvCxnSpPr>
          <p:spPr>
            <a:xfrm>
              <a:off x="2146353" y="2710190"/>
              <a:ext cx="317734" cy="226170"/>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sp>
          <p:nvSpPr>
            <p:cNvPr id="27" name="AutoShape 22">
              <a:extLst>
                <a:ext uri="{FF2B5EF4-FFF2-40B4-BE49-F238E27FC236}">
                  <a16:creationId xmlns:a16="http://schemas.microsoft.com/office/drawing/2014/main" id="{EC71E38B-360F-44D8-8B20-72BBC4AB26EC}"/>
                </a:ext>
              </a:extLst>
            </p:cNvPr>
            <p:cNvSpPr>
              <a:spLocks noChangeArrowheads="1"/>
            </p:cNvSpPr>
            <p:nvPr/>
          </p:nvSpPr>
          <p:spPr bwMode="auto">
            <a:xfrm>
              <a:off x="426377" y="2225402"/>
              <a:ext cx="2460661" cy="496914"/>
            </a:xfrm>
            <a:prstGeom prst="roundRect">
              <a:avLst>
                <a:gd name="adj" fmla="val 16667"/>
              </a:avLst>
            </a:prstGeom>
            <a:gradFill rotWithShape="0">
              <a:gsLst>
                <a:gs pos="0">
                  <a:srgbClr val="99CCFF">
                    <a:gamma/>
                    <a:tint val="33333"/>
                    <a:invGamma/>
                  </a:srgbClr>
                </a:gs>
                <a:gs pos="100000">
                  <a:srgbClr val="99CCFF"/>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lnSpc>
                  <a:spcPct val="85000"/>
                </a:lnSpc>
              </a:pPr>
              <a:r>
                <a:rPr lang="en-US" sz="1600" dirty="0">
                  <a:solidFill>
                    <a:srgbClr val="000000"/>
                  </a:solidFill>
                  <a:latin typeface="Calibri" panose="020F0502020204030204" pitchFamily="34" charset="0"/>
                  <a:ea typeface="ＭＳ Ｐゴシック" charset="0"/>
                  <a:cs typeface="Calibri" panose="020F0502020204030204" pitchFamily="34" charset="0"/>
                </a:rPr>
                <a:t>Finite Element Basis </a:t>
              </a:r>
            </a:p>
            <a:p>
              <a:pPr algn="ctr">
                <a:lnSpc>
                  <a:spcPct val="85000"/>
                </a:lnSpc>
              </a:pPr>
              <a:r>
                <a:rPr lang="en-US" sz="1600" dirty="0">
                  <a:solidFill>
                    <a:srgbClr val="000000"/>
                  </a:solidFill>
                  <a:latin typeface="Calibri" panose="020F0502020204030204" pitchFamily="34" charset="0"/>
                  <a:ea typeface="ＭＳ Ｐゴシック" charset="0"/>
                  <a:cs typeface="Calibri" panose="020F0502020204030204" pitchFamily="34" charset="0"/>
                </a:rPr>
                <a:t>Functions, Transformations</a:t>
              </a:r>
            </a:p>
          </p:txBody>
        </p:sp>
        <p:cxnSp>
          <p:nvCxnSpPr>
            <p:cNvPr id="94" name="Straight Arrow Connector 93">
              <a:extLst>
                <a:ext uri="{FF2B5EF4-FFF2-40B4-BE49-F238E27FC236}">
                  <a16:creationId xmlns:a16="http://schemas.microsoft.com/office/drawing/2014/main" id="{ECD10F2D-BE51-42C8-BAC9-19E07048344E}"/>
                </a:ext>
              </a:extLst>
            </p:cNvPr>
            <p:cNvCxnSpPr>
              <a:cxnSpLocks/>
            </p:cNvCxnSpPr>
            <p:nvPr/>
          </p:nvCxnSpPr>
          <p:spPr>
            <a:xfrm>
              <a:off x="1092487" y="3233191"/>
              <a:ext cx="175679" cy="187206"/>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sp>
          <p:nvSpPr>
            <p:cNvPr id="51" name="AutoShape 46">
              <a:extLst>
                <a:ext uri="{FF2B5EF4-FFF2-40B4-BE49-F238E27FC236}">
                  <a16:creationId xmlns:a16="http://schemas.microsoft.com/office/drawing/2014/main" id="{59550527-7DAE-464B-9F95-D06566039378}"/>
                </a:ext>
              </a:extLst>
            </p:cNvPr>
            <p:cNvSpPr>
              <a:spLocks noChangeArrowheads="1"/>
            </p:cNvSpPr>
            <p:nvPr/>
          </p:nvSpPr>
          <p:spPr bwMode="auto">
            <a:xfrm>
              <a:off x="79283" y="2928391"/>
              <a:ext cx="1524000" cy="304800"/>
            </a:xfrm>
            <a:prstGeom prst="roundRect">
              <a:avLst>
                <a:gd name="adj" fmla="val 16667"/>
              </a:avLst>
            </a:prstGeom>
            <a:gradFill rotWithShape="0">
              <a:gsLst>
                <a:gs pos="0">
                  <a:srgbClr val="99CCFF">
                    <a:gamma/>
                    <a:tint val="33333"/>
                    <a:invGamma/>
                  </a:srgbClr>
                </a:gs>
                <a:gs pos="100000">
                  <a:srgbClr val="99CCFF"/>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libri" panose="020F0502020204030204" pitchFamily="34" charset="0"/>
                  <a:ea typeface="ＭＳ Ｐゴシック" charset="0"/>
                  <a:cs typeface="Calibri" panose="020F0502020204030204" pitchFamily="34" charset="0"/>
                </a:rPr>
                <a:t>PDE Terms</a:t>
              </a:r>
            </a:p>
          </p:txBody>
        </p:sp>
        <p:cxnSp>
          <p:nvCxnSpPr>
            <p:cNvPr id="97" name="Straight Arrow Connector 96">
              <a:extLst>
                <a:ext uri="{FF2B5EF4-FFF2-40B4-BE49-F238E27FC236}">
                  <a16:creationId xmlns:a16="http://schemas.microsoft.com/office/drawing/2014/main" id="{04BD228B-4FBF-44C9-A342-3B93FA83D067}"/>
                </a:ext>
              </a:extLst>
            </p:cNvPr>
            <p:cNvCxnSpPr>
              <a:cxnSpLocks/>
            </p:cNvCxnSpPr>
            <p:nvPr/>
          </p:nvCxnSpPr>
          <p:spPr>
            <a:xfrm flipH="1">
              <a:off x="2072813" y="3175234"/>
              <a:ext cx="198283" cy="244727"/>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sp>
          <p:nvSpPr>
            <p:cNvPr id="30" name="AutoShape 25">
              <a:extLst>
                <a:ext uri="{FF2B5EF4-FFF2-40B4-BE49-F238E27FC236}">
                  <a16:creationId xmlns:a16="http://schemas.microsoft.com/office/drawing/2014/main" id="{4DE01521-99E9-41AF-A261-F21F0EA77012}"/>
                </a:ext>
              </a:extLst>
            </p:cNvPr>
            <p:cNvSpPr>
              <a:spLocks noChangeArrowheads="1"/>
            </p:cNvSpPr>
            <p:nvPr/>
          </p:nvSpPr>
          <p:spPr bwMode="auto">
            <a:xfrm>
              <a:off x="1824178" y="2921476"/>
              <a:ext cx="1524000" cy="304800"/>
            </a:xfrm>
            <a:prstGeom prst="roundRect">
              <a:avLst>
                <a:gd name="adj" fmla="val 16667"/>
              </a:avLst>
            </a:prstGeom>
            <a:gradFill rotWithShape="0">
              <a:gsLst>
                <a:gs pos="0">
                  <a:srgbClr val="99CCFF">
                    <a:gamma/>
                    <a:tint val="33333"/>
                    <a:invGamma/>
                  </a:srgbClr>
                </a:gs>
                <a:gs pos="100000">
                  <a:srgbClr val="99CCFF"/>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libri" panose="020F0502020204030204" pitchFamily="34" charset="0"/>
                  <a:ea typeface="ＭＳ Ｐゴシック" charset="0"/>
                  <a:cs typeface="Calibri" panose="020F0502020204030204" pitchFamily="34" charset="0"/>
                </a:rPr>
                <a:t>Source Terms</a:t>
              </a:r>
            </a:p>
          </p:txBody>
        </p:sp>
        <p:cxnSp>
          <p:nvCxnSpPr>
            <p:cNvPr id="104" name="Straight Arrow Connector 103">
              <a:extLst>
                <a:ext uri="{FF2B5EF4-FFF2-40B4-BE49-F238E27FC236}">
                  <a16:creationId xmlns:a16="http://schemas.microsoft.com/office/drawing/2014/main" id="{347A3C58-1BFB-493C-AAA0-B1CBE9701C8D}"/>
                </a:ext>
              </a:extLst>
            </p:cNvPr>
            <p:cNvCxnSpPr>
              <a:cxnSpLocks/>
              <a:stCxn id="76" idx="2"/>
              <a:endCxn id="29" idx="0"/>
            </p:cNvCxnSpPr>
            <p:nvPr/>
          </p:nvCxnSpPr>
          <p:spPr>
            <a:xfrm>
              <a:off x="1711844" y="3750856"/>
              <a:ext cx="517" cy="213780"/>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cxnSp>
          <p:nvCxnSpPr>
            <p:cNvPr id="112" name="Straight Arrow Connector 111">
              <a:extLst>
                <a:ext uri="{FF2B5EF4-FFF2-40B4-BE49-F238E27FC236}">
                  <a16:creationId xmlns:a16="http://schemas.microsoft.com/office/drawing/2014/main" id="{7FF62841-8FEF-410E-B550-0AAF2C2063E3}"/>
                </a:ext>
              </a:extLst>
            </p:cNvPr>
            <p:cNvCxnSpPr>
              <a:cxnSpLocks/>
            </p:cNvCxnSpPr>
            <p:nvPr/>
          </p:nvCxnSpPr>
          <p:spPr>
            <a:xfrm flipH="1">
              <a:off x="1950378" y="1047132"/>
              <a:ext cx="925530" cy="0"/>
            </a:xfrm>
            <a:prstGeom prst="straightConnector1">
              <a:avLst/>
            </a:prstGeom>
            <a:ln>
              <a:solidFill>
                <a:srgbClr val="FF0000"/>
              </a:solidFill>
              <a:tailEnd type="triangle"/>
            </a:ln>
          </p:spPr>
          <p:style>
            <a:lnRef idx="2">
              <a:schemeClr val="accent1"/>
            </a:lnRef>
            <a:fillRef idx="0">
              <a:schemeClr val="accent1"/>
            </a:fillRef>
            <a:effectRef idx="1">
              <a:schemeClr val="accent1"/>
            </a:effectRef>
            <a:fontRef idx="minor">
              <a:schemeClr val="tx1"/>
            </a:fontRef>
          </p:style>
        </p:cxnSp>
        <p:cxnSp>
          <p:nvCxnSpPr>
            <p:cNvPr id="115" name="Straight Arrow Connector 114">
              <a:extLst>
                <a:ext uri="{FF2B5EF4-FFF2-40B4-BE49-F238E27FC236}">
                  <a16:creationId xmlns:a16="http://schemas.microsoft.com/office/drawing/2014/main" id="{96FE34CD-0102-4E5B-9C19-E8524CD12A6B}"/>
                </a:ext>
              </a:extLst>
            </p:cNvPr>
            <p:cNvCxnSpPr>
              <a:cxnSpLocks/>
            </p:cNvCxnSpPr>
            <p:nvPr/>
          </p:nvCxnSpPr>
          <p:spPr>
            <a:xfrm flipH="1">
              <a:off x="2550561" y="1340442"/>
              <a:ext cx="325347" cy="352534"/>
            </a:xfrm>
            <a:prstGeom prst="straightConnector1">
              <a:avLst/>
            </a:prstGeom>
            <a:ln>
              <a:solidFill>
                <a:srgbClr val="FF0000"/>
              </a:solidFill>
              <a:tailEnd type="triangle"/>
            </a:ln>
          </p:spPr>
          <p:style>
            <a:lnRef idx="2">
              <a:schemeClr val="accent1"/>
            </a:lnRef>
            <a:fillRef idx="0">
              <a:schemeClr val="accent1"/>
            </a:fillRef>
            <a:effectRef idx="1">
              <a:schemeClr val="accent1"/>
            </a:effectRef>
            <a:fontRef idx="minor">
              <a:schemeClr val="tx1"/>
            </a:fontRef>
          </p:style>
        </p:cxnSp>
        <p:cxnSp>
          <p:nvCxnSpPr>
            <p:cNvPr id="117" name="Straight Arrow Connector 116">
              <a:extLst>
                <a:ext uri="{FF2B5EF4-FFF2-40B4-BE49-F238E27FC236}">
                  <a16:creationId xmlns:a16="http://schemas.microsoft.com/office/drawing/2014/main" id="{3EEA6A2F-1762-442B-8EB3-12878142BB4F}"/>
                </a:ext>
              </a:extLst>
            </p:cNvPr>
            <p:cNvCxnSpPr>
              <a:cxnSpLocks/>
            </p:cNvCxnSpPr>
            <p:nvPr/>
          </p:nvCxnSpPr>
          <p:spPr>
            <a:xfrm>
              <a:off x="2483294" y="4181785"/>
              <a:ext cx="613672" cy="0"/>
            </a:xfrm>
            <a:prstGeom prst="straightConnector1">
              <a:avLst/>
            </a:prstGeom>
            <a:ln>
              <a:solidFill>
                <a:srgbClr val="FF0000"/>
              </a:solidFill>
              <a:tailEnd type="triangle"/>
            </a:ln>
          </p:spPr>
          <p:style>
            <a:lnRef idx="2">
              <a:schemeClr val="accent1"/>
            </a:lnRef>
            <a:fillRef idx="0">
              <a:schemeClr val="accent1"/>
            </a:fillRef>
            <a:effectRef idx="1">
              <a:schemeClr val="accent1"/>
            </a:effectRef>
            <a:fontRef idx="minor">
              <a:schemeClr val="tx1"/>
            </a:fontRef>
          </p:style>
        </p:cxnSp>
        <mc:AlternateContent xmlns:mc="http://schemas.openxmlformats.org/markup-compatibility/2006" xmlns:a14="http://schemas.microsoft.com/office/drawing/2010/main">
          <mc:Choice Requires="a14">
            <p:sp>
              <p:nvSpPr>
                <p:cNvPr id="120" name="TextBox 119">
                  <a:extLst>
                    <a:ext uri="{FF2B5EF4-FFF2-40B4-BE49-F238E27FC236}">
                      <a16:creationId xmlns:a16="http://schemas.microsoft.com/office/drawing/2014/main" id="{D95A2245-11F8-4E65-A8C6-2FFB24F1D0B2}"/>
                    </a:ext>
                  </a:extLst>
                </p:cNvPr>
                <p:cNvSpPr txBox="1"/>
                <p:nvPr/>
              </p:nvSpPr>
              <p:spPr>
                <a:xfrm>
                  <a:off x="3307750" y="4078545"/>
                  <a:ext cx="2876441" cy="584775"/>
                </a:xfrm>
                <a:prstGeom prst="rect">
                  <a:avLst/>
                </a:prstGeom>
                <a:noFill/>
                <a:ln>
                  <a:solidFill>
                    <a:schemeClr val="tx1"/>
                  </a:solidFill>
                </a:ln>
              </p:spPr>
              <p:txBody>
                <a:bodyPr wrap="square" rtlCol="0">
                  <a:spAutoFit/>
                </a:bodyPr>
                <a:lstStyle/>
                <a:p>
                  <a14:m>
                    <m:oMath xmlns:m="http://schemas.openxmlformats.org/officeDocument/2006/math">
                      <m:r>
                        <a:rPr lang="en-US" sz="1600" b="1" i="1" smtClean="0">
                          <a:solidFill>
                            <a:srgbClr val="FF0000"/>
                          </a:solidFill>
                          <a:latin typeface="Cambria Math" panose="02040503050406030204" pitchFamily="18" charset="0"/>
                          <a:ea typeface="Cambria Math" panose="02040503050406030204" pitchFamily="18" charset="0"/>
                        </a:rPr>
                        <m:t>→</m:t>
                      </m:r>
                    </m:oMath>
                  </a14:m>
                  <a:r>
                    <a:rPr lang="en-US" sz="1600" dirty="0">
                      <a:latin typeface="Caibri"/>
                    </a:rPr>
                    <a:t> </a:t>
                  </a:r>
                  <a:r>
                    <a:rPr lang="en-US" sz="1600" dirty="0">
                      <a:solidFill>
                        <a:srgbClr val="FF0000"/>
                      </a:solidFill>
                      <a:latin typeface="Caibri"/>
                    </a:rPr>
                    <a:t>Global, linear algebra storage</a:t>
                  </a:r>
                </a:p>
                <a:p>
                  <a14:m>
                    <m:oMath xmlns:m="http://schemas.openxmlformats.org/officeDocument/2006/math">
                      <m:r>
                        <a:rPr lang="en-US" sz="1600" i="1" smtClean="0">
                          <a:solidFill>
                            <a:schemeClr val="tx1"/>
                          </a:solidFill>
                          <a:latin typeface="Cambria Math" panose="02040503050406030204" pitchFamily="18" charset="0"/>
                          <a:ea typeface="Cambria Math" panose="02040503050406030204" pitchFamily="18" charset="0"/>
                        </a:rPr>
                        <m:t>→</m:t>
                      </m:r>
                      <m:r>
                        <a:rPr lang="en-US" sz="1600" b="0" i="1" smtClean="0">
                          <a:solidFill>
                            <a:schemeClr val="tx1"/>
                          </a:solidFill>
                          <a:latin typeface="Cambria Math" panose="02040503050406030204" pitchFamily="18" charset="0"/>
                          <a:ea typeface="Cambria Math" panose="02040503050406030204" pitchFamily="18" charset="0"/>
                        </a:rPr>
                        <m:t> </m:t>
                      </m:r>
                    </m:oMath>
                  </a14:m>
                  <a:r>
                    <a:rPr lang="en-US" sz="1600" dirty="0">
                      <a:solidFill>
                        <a:schemeClr val="tx1"/>
                      </a:solidFill>
                      <a:latin typeface="Caibri"/>
                    </a:rPr>
                    <a:t>Local, element storage </a:t>
                  </a:r>
                </a:p>
              </p:txBody>
            </p:sp>
          </mc:Choice>
          <mc:Fallback xmlns="">
            <p:sp>
              <p:nvSpPr>
                <p:cNvPr id="120" name="TextBox 119">
                  <a:extLst>
                    <a:ext uri="{FF2B5EF4-FFF2-40B4-BE49-F238E27FC236}">
                      <a16:creationId xmlns:a16="http://schemas.microsoft.com/office/drawing/2014/main" id="{D95A2245-11F8-4E65-A8C6-2FFB24F1D0B2}"/>
                    </a:ext>
                  </a:extLst>
                </p:cNvPr>
                <p:cNvSpPr txBox="1">
                  <a:spLocks noRot="1" noChangeAspect="1" noMove="1" noResize="1" noEditPoints="1" noAdjustHandles="1" noChangeArrowheads="1" noChangeShapeType="1" noTextEdit="1"/>
                </p:cNvSpPr>
                <p:nvPr/>
              </p:nvSpPr>
              <p:spPr>
                <a:xfrm>
                  <a:off x="3307750" y="4078545"/>
                  <a:ext cx="2876441" cy="584775"/>
                </a:xfrm>
                <a:prstGeom prst="rect">
                  <a:avLst/>
                </a:prstGeom>
                <a:blipFill>
                  <a:blip r:embed="rId2"/>
                  <a:stretch>
                    <a:fillRect t="-2041" b="-11224"/>
                  </a:stretch>
                </a:blipFill>
                <a:ln>
                  <a:solidFill>
                    <a:schemeClr val="tx1"/>
                  </a:solidFill>
                </a:ln>
              </p:spPr>
              <p:txBody>
                <a:bodyPr/>
                <a:lstStyle/>
                <a:p>
                  <a:r>
                    <a:rPr lang="en-US">
                      <a:noFill/>
                    </a:rPr>
                    <a:t> </a:t>
                  </a:r>
                </a:p>
              </p:txBody>
            </p:sp>
          </mc:Fallback>
        </mc:AlternateContent>
      </p:grpSp>
      <p:sp>
        <p:nvSpPr>
          <p:cNvPr id="121" name="Rectangle 120">
            <a:extLst>
              <a:ext uri="{FF2B5EF4-FFF2-40B4-BE49-F238E27FC236}">
                <a16:creationId xmlns:a16="http://schemas.microsoft.com/office/drawing/2014/main" id="{8E964FD5-D1EC-495D-9CD9-F29D350AE3B3}"/>
              </a:ext>
            </a:extLst>
          </p:cNvPr>
          <p:cNvSpPr/>
          <p:nvPr/>
        </p:nvSpPr>
        <p:spPr>
          <a:xfrm>
            <a:off x="31475" y="5144220"/>
            <a:ext cx="9351194" cy="1200329"/>
          </a:xfrm>
          <a:prstGeom prst="rect">
            <a:avLst/>
          </a:prstGeom>
        </p:spPr>
        <p:txBody>
          <a:bodyPr wrap="square">
            <a:spAutoFit/>
          </a:bodyPr>
          <a:lstStyle/>
          <a:p>
            <a:endParaRPr lang="en-US" sz="1000" b="1" dirty="0">
              <a:latin typeface="Caibri"/>
            </a:endParaRPr>
          </a:p>
          <a:p>
            <a:pPr marL="342900" indent="-342900">
              <a:buFont typeface="Wingdings" panose="05000000000000000000" pitchFamily="2" charset="2"/>
              <a:buChar char="Ø"/>
            </a:pPr>
            <a:r>
              <a:rPr lang="en-US" b="1" dirty="0">
                <a:latin typeface="Caibri"/>
              </a:rPr>
              <a:t>Gather Solution </a:t>
            </a:r>
            <a:r>
              <a:rPr lang="en-US" dirty="0">
                <a:latin typeface="Caibri"/>
              </a:rPr>
              <a:t>extracts values from global structures, puts in element local structures</a:t>
            </a:r>
          </a:p>
          <a:p>
            <a:pPr marL="342900" indent="-342900">
              <a:buFont typeface="Wingdings" panose="05000000000000000000" pitchFamily="2" charset="2"/>
              <a:buChar char="Ø"/>
            </a:pPr>
            <a:endParaRPr lang="en-US" sz="400" dirty="0">
              <a:latin typeface="Caibri"/>
            </a:endParaRPr>
          </a:p>
          <a:p>
            <a:pPr marL="342900" indent="-342900">
              <a:buFont typeface="Wingdings" panose="05000000000000000000" pitchFamily="2" charset="2"/>
              <a:buChar char="Ø"/>
            </a:pPr>
            <a:r>
              <a:rPr lang="en-US" b="1" dirty="0">
                <a:latin typeface="Caibri"/>
              </a:rPr>
              <a:t>Evaluators </a:t>
            </a:r>
            <a:r>
              <a:rPr lang="en-US" dirty="0">
                <a:latin typeface="Caibri"/>
              </a:rPr>
              <a:t>operate on element local data structures</a:t>
            </a:r>
          </a:p>
          <a:p>
            <a:endParaRPr lang="en-US" sz="400" dirty="0">
              <a:latin typeface="Caibri"/>
            </a:endParaRPr>
          </a:p>
          <a:p>
            <a:pPr marL="342900" indent="-342900">
              <a:buFont typeface="Wingdings" panose="05000000000000000000" pitchFamily="2" charset="2"/>
              <a:buChar char="Ø"/>
            </a:pPr>
            <a:r>
              <a:rPr lang="en-US" b="1" dirty="0">
                <a:latin typeface="Caibri"/>
              </a:rPr>
              <a:t>Scatter</a:t>
            </a:r>
            <a:r>
              <a:rPr lang="en-US" dirty="0">
                <a:latin typeface="Caibri"/>
              </a:rPr>
              <a:t> adds local contributions to global structures</a:t>
            </a:r>
            <a:endParaRPr lang="en-US" b="1" dirty="0">
              <a:latin typeface="Caibri"/>
            </a:endParaRPr>
          </a:p>
        </p:txBody>
      </p:sp>
      <p:sp>
        <p:nvSpPr>
          <p:cNvPr id="52" name="Rectangle 51">
            <a:extLst>
              <a:ext uri="{FF2B5EF4-FFF2-40B4-BE49-F238E27FC236}">
                <a16:creationId xmlns:a16="http://schemas.microsoft.com/office/drawing/2014/main" id="{EC14A48A-2B59-4F82-A763-4D99F9B6A453}"/>
              </a:ext>
            </a:extLst>
          </p:cNvPr>
          <p:cNvSpPr/>
          <p:nvPr/>
        </p:nvSpPr>
        <p:spPr>
          <a:xfrm>
            <a:off x="56407" y="706671"/>
            <a:ext cx="4497770" cy="369332"/>
          </a:xfrm>
          <a:prstGeom prst="rect">
            <a:avLst/>
          </a:prstGeom>
        </p:spPr>
        <p:txBody>
          <a:bodyPr wrap="none">
            <a:spAutoFit/>
          </a:bodyPr>
          <a:lstStyle/>
          <a:p>
            <a:pPr algn="ctr"/>
            <a:r>
              <a:rPr lang="en-US" b="1" i="1" u="sng" dirty="0"/>
              <a:t>Albany Finite Element Assembly (FEA):</a:t>
            </a:r>
          </a:p>
        </p:txBody>
      </p:sp>
    </p:spTree>
    <p:extLst>
      <p:ext uri="{BB962C8B-B14F-4D97-AF65-F5344CB8AC3E}">
        <p14:creationId xmlns:p14="http://schemas.microsoft.com/office/powerpoint/2010/main" val="68737276"/>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 name="TextShape 1"/>
          <p:cNvSpPr txBox="1"/>
          <p:nvPr/>
        </p:nvSpPr>
        <p:spPr>
          <a:xfrm>
            <a:off x="100595" y="-213372"/>
            <a:ext cx="7902281" cy="1200328"/>
          </a:xfrm>
          <a:prstGeom prst="rect">
            <a:avLst/>
          </a:prstGeom>
          <a:noFill/>
          <a:ln>
            <a:noFill/>
          </a:ln>
        </p:spPr>
        <p:txBody>
          <a:bodyPr lIns="0" tIns="0" rIns="0" bIns="0" anchor="ctr"/>
          <a:lstStyle/>
          <a:p>
            <a:r>
              <a:rPr lang="en-US" sz="3200" dirty="0">
                <a:latin typeface="Calibri"/>
              </a:rPr>
              <a:t>2. Template-based generic programming (TBGP)</a:t>
            </a:r>
            <a:endParaRPr sz="3200" dirty="0"/>
          </a:p>
        </p:txBody>
      </p:sp>
      <p:sp>
        <p:nvSpPr>
          <p:cNvPr id="3" name="Rectangle 2">
            <a:extLst>
              <a:ext uri="{FF2B5EF4-FFF2-40B4-BE49-F238E27FC236}">
                <a16:creationId xmlns:a16="http://schemas.microsoft.com/office/drawing/2014/main" id="{582D93CD-C838-40E9-8E5A-D19DE7F98407}"/>
              </a:ext>
            </a:extLst>
          </p:cNvPr>
          <p:cNvSpPr/>
          <p:nvPr/>
        </p:nvSpPr>
        <p:spPr>
          <a:xfrm>
            <a:off x="80047" y="6519446"/>
            <a:ext cx="8476103" cy="338554"/>
          </a:xfrm>
          <a:prstGeom prst="rect">
            <a:avLst/>
          </a:prstGeom>
        </p:spPr>
        <p:txBody>
          <a:bodyPr wrap="square">
            <a:spAutoFit/>
          </a:bodyPr>
          <a:lstStyle/>
          <a:p>
            <a:pPr>
              <a:spcAft>
                <a:spcPts val="600"/>
              </a:spcAft>
            </a:pPr>
            <a:r>
              <a:rPr lang="en-US" sz="1600" dirty="0">
                <a:solidFill>
                  <a:schemeClr val="bg1"/>
                </a:solidFill>
                <a:latin typeface="Calibri" panose="020F0502020204030204" pitchFamily="34" charset="0"/>
                <a:cs typeface="Calibri" panose="020F0502020204030204" pitchFamily="34" charset="0"/>
              </a:rPr>
              <a:t>R. Pawlowski et. al. </a:t>
            </a:r>
            <a:r>
              <a:rPr lang="en-US" sz="1600" i="1" dirty="0">
                <a:solidFill>
                  <a:schemeClr val="bg1"/>
                </a:solidFill>
                <a:latin typeface="Calibri" panose="020F0502020204030204" pitchFamily="34" charset="0"/>
                <a:cs typeface="Calibri" panose="020F0502020204030204" pitchFamily="34" charset="0"/>
              </a:rPr>
              <a:t>Sci. Program.</a:t>
            </a:r>
            <a:r>
              <a:rPr lang="en-US" sz="1600" dirty="0">
                <a:solidFill>
                  <a:schemeClr val="bg1"/>
                </a:solidFill>
                <a:latin typeface="Calibri" panose="020F0502020204030204" pitchFamily="34" charset="0"/>
                <a:cs typeface="Calibri" panose="020F0502020204030204" pitchFamily="34" charset="0"/>
              </a:rPr>
              <a:t>, 2012.</a:t>
            </a:r>
          </a:p>
        </p:txBody>
      </p:sp>
      <p:grpSp>
        <p:nvGrpSpPr>
          <p:cNvPr id="122" name="Group 121">
            <a:extLst>
              <a:ext uri="{FF2B5EF4-FFF2-40B4-BE49-F238E27FC236}">
                <a16:creationId xmlns:a16="http://schemas.microsoft.com/office/drawing/2014/main" id="{16AE085E-91F5-42EA-A096-C73D48B32775}"/>
              </a:ext>
            </a:extLst>
          </p:cNvPr>
          <p:cNvGrpSpPr/>
          <p:nvPr/>
        </p:nvGrpSpPr>
        <p:grpSpPr>
          <a:xfrm>
            <a:off x="1178961" y="1162447"/>
            <a:ext cx="6104908" cy="3849956"/>
            <a:chOff x="79283" y="876680"/>
            <a:chExt cx="6104908" cy="3849956"/>
          </a:xfrm>
        </p:grpSpPr>
        <p:sp>
          <p:nvSpPr>
            <p:cNvPr id="8" name="AutoShape 3">
              <a:extLst>
                <a:ext uri="{FF2B5EF4-FFF2-40B4-BE49-F238E27FC236}">
                  <a16:creationId xmlns:a16="http://schemas.microsoft.com/office/drawing/2014/main" id="{B0B31BF0-8CA9-4DEA-B57F-9E7AE51BD425}"/>
                </a:ext>
              </a:extLst>
            </p:cNvPr>
            <p:cNvSpPr>
              <a:spLocks noChangeArrowheads="1"/>
            </p:cNvSpPr>
            <p:nvPr/>
          </p:nvSpPr>
          <p:spPr bwMode="auto">
            <a:xfrm>
              <a:off x="1407561" y="4421836"/>
              <a:ext cx="1524000" cy="304800"/>
            </a:xfrm>
            <a:prstGeom prst="roundRect">
              <a:avLst>
                <a:gd name="adj" fmla="val 16667"/>
              </a:avLst>
            </a:prstGeom>
            <a:gradFill rotWithShape="1">
              <a:gsLst>
                <a:gs pos="0">
                  <a:srgbClr val="FFFF99"/>
                </a:gs>
                <a:gs pos="100000">
                  <a:srgbClr val="FFFF99">
                    <a:gamma/>
                    <a:shade val="60784"/>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9" name="AutoShape 4">
              <a:extLst>
                <a:ext uri="{FF2B5EF4-FFF2-40B4-BE49-F238E27FC236}">
                  <a16:creationId xmlns:a16="http://schemas.microsoft.com/office/drawing/2014/main" id="{33559345-6426-4BAB-96CE-461FF3DDBFC3}"/>
                </a:ext>
              </a:extLst>
            </p:cNvPr>
            <p:cNvSpPr>
              <a:spLocks noChangeArrowheads="1"/>
            </p:cNvSpPr>
            <p:nvPr/>
          </p:nvSpPr>
          <p:spPr bwMode="auto">
            <a:xfrm>
              <a:off x="1331361" y="4345636"/>
              <a:ext cx="1524000" cy="304800"/>
            </a:xfrm>
            <a:prstGeom prst="roundRect">
              <a:avLst>
                <a:gd name="adj" fmla="val 16667"/>
              </a:avLst>
            </a:prstGeom>
            <a:gradFill rotWithShape="1">
              <a:gsLst>
                <a:gs pos="0">
                  <a:srgbClr val="DDA99F"/>
                </a:gs>
                <a:gs pos="100000">
                  <a:srgbClr val="DDA99F">
                    <a:gamma/>
                    <a:shade val="84706"/>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10" name="AutoShape 5">
              <a:extLst>
                <a:ext uri="{FF2B5EF4-FFF2-40B4-BE49-F238E27FC236}">
                  <a16:creationId xmlns:a16="http://schemas.microsoft.com/office/drawing/2014/main" id="{91956EBD-5A45-4A09-97E0-90E551194A11}"/>
                </a:ext>
              </a:extLst>
            </p:cNvPr>
            <p:cNvSpPr>
              <a:spLocks noChangeArrowheads="1"/>
            </p:cNvSpPr>
            <p:nvPr/>
          </p:nvSpPr>
          <p:spPr bwMode="auto">
            <a:xfrm>
              <a:off x="1255161" y="4269436"/>
              <a:ext cx="1524000" cy="304800"/>
            </a:xfrm>
            <a:prstGeom prst="roundRect">
              <a:avLst>
                <a:gd name="adj" fmla="val 16667"/>
              </a:avLst>
            </a:prstGeom>
            <a:gradFill rotWithShape="1">
              <a:gsLst>
                <a:gs pos="0">
                  <a:srgbClr val="CCDAB4"/>
                </a:gs>
                <a:gs pos="100000">
                  <a:srgbClr val="CCDAB4">
                    <a:gamma/>
                    <a:shade val="66667"/>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11" name="AutoShape 6">
              <a:extLst>
                <a:ext uri="{FF2B5EF4-FFF2-40B4-BE49-F238E27FC236}">
                  <a16:creationId xmlns:a16="http://schemas.microsoft.com/office/drawing/2014/main" id="{B2E75846-F2A3-485E-B05B-E90EAA34E0E4}"/>
                </a:ext>
              </a:extLst>
            </p:cNvPr>
            <p:cNvSpPr>
              <a:spLocks noChangeArrowheads="1"/>
            </p:cNvSpPr>
            <p:nvPr/>
          </p:nvSpPr>
          <p:spPr bwMode="auto">
            <a:xfrm>
              <a:off x="1178961" y="4193236"/>
              <a:ext cx="1524000" cy="304800"/>
            </a:xfrm>
            <a:prstGeom prst="roundRect">
              <a:avLst>
                <a:gd name="adj" fmla="val 16667"/>
              </a:avLst>
            </a:prstGeom>
            <a:gradFill rotWithShape="1">
              <a:gsLst>
                <a:gs pos="0">
                  <a:srgbClr val="CCCCFF"/>
                </a:gs>
                <a:gs pos="100000">
                  <a:srgbClr val="CCCCFF">
                    <a:gamma/>
                    <a:shade val="81961"/>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12" name="AutoShape 7">
              <a:extLst>
                <a:ext uri="{FF2B5EF4-FFF2-40B4-BE49-F238E27FC236}">
                  <a16:creationId xmlns:a16="http://schemas.microsoft.com/office/drawing/2014/main" id="{1EA0BD42-00BA-46E7-B868-913A54DCEE37}"/>
                </a:ext>
              </a:extLst>
            </p:cNvPr>
            <p:cNvSpPr>
              <a:spLocks noChangeArrowheads="1"/>
            </p:cNvSpPr>
            <p:nvPr/>
          </p:nvSpPr>
          <p:spPr bwMode="auto">
            <a:xfrm>
              <a:off x="1420566" y="1769176"/>
              <a:ext cx="1676400" cy="289270"/>
            </a:xfrm>
            <a:prstGeom prst="roundRect">
              <a:avLst>
                <a:gd name="adj" fmla="val 16667"/>
              </a:avLst>
            </a:prstGeom>
            <a:gradFill rotWithShape="1">
              <a:gsLst>
                <a:gs pos="0">
                  <a:srgbClr val="FFFF99"/>
                </a:gs>
                <a:gs pos="100000">
                  <a:srgbClr val="FFFF99">
                    <a:gamma/>
                    <a:shade val="60784"/>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13" name="AutoShape 8">
              <a:extLst>
                <a:ext uri="{FF2B5EF4-FFF2-40B4-BE49-F238E27FC236}">
                  <a16:creationId xmlns:a16="http://schemas.microsoft.com/office/drawing/2014/main" id="{0BDF4836-5E52-429D-8F51-262944DF7722}"/>
                </a:ext>
              </a:extLst>
            </p:cNvPr>
            <p:cNvSpPr>
              <a:spLocks noChangeArrowheads="1"/>
            </p:cNvSpPr>
            <p:nvPr/>
          </p:nvSpPr>
          <p:spPr bwMode="auto">
            <a:xfrm>
              <a:off x="807378" y="1264242"/>
              <a:ext cx="1524000" cy="304800"/>
            </a:xfrm>
            <a:prstGeom prst="roundRect">
              <a:avLst>
                <a:gd name="adj" fmla="val 16667"/>
              </a:avLst>
            </a:prstGeom>
            <a:gradFill rotWithShape="1">
              <a:gsLst>
                <a:gs pos="0">
                  <a:srgbClr val="DDA99F"/>
                </a:gs>
                <a:gs pos="100000">
                  <a:srgbClr val="DDA99F">
                    <a:gamma/>
                    <a:shade val="84706"/>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14" name="AutoShape 9">
              <a:extLst>
                <a:ext uri="{FF2B5EF4-FFF2-40B4-BE49-F238E27FC236}">
                  <a16:creationId xmlns:a16="http://schemas.microsoft.com/office/drawing/2014/main" id="{93D1753F-7F72-4C44-892C-5A4AF9FD1874}"/>
                </a:ext>
              </a:extLst>
            </p:cNvPr>
            <p:cNvSpPr>
              <a:spLocks noChangeArrowheads="1"/>
            </p:cNvSpPr>
            <p:nvPr/>
          </p:nvSpPr>
          <p:spPr bwMode="auto">
            <a:xfrm>
              <a:off x="731178" y="1188042"/>
              <a:ext cx="1524000" cy="304800"/>
            </a:xfrm>
            <a:prstGeom prst="roundRect">
              <a:avLst>
                <a:gd name="adj" fmla="val 16667"/>
              </a:avLst>
            </a:prstGeom>
            <a:gradFill rotWithShape="1">
              <a:gsLst>
                <a:gs pos="0">
                  <a:srgbClr val="CCDAB4"/>
                </a:gs>
                <a:gs pos="100000">
                  <a:srgbClr val="CCDAB4">
                    <a:gamma/>
                    <a:shade val="66667"/>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15" name="AutoShape 10">
              <a:extLst>
                <a:ext uri="{FF2B5EF4-FFF2-40B4-BE49-F238E27FC236}">
                  <a16:creationId xmlns:a16="http://schemas.microsoft.com/office/drawing/2014/main" id="{18BE13EC-3F77-40FF-AB0C-ECD7FCD1122D}"/>
                </a:ext>
              </a:extLst>
            </p:cNvPr>
            <p:cNvSpPr>
              <a:spLocks noChangeArrowheads="1"/>
            </p:cNvSpPr>
            <p:nvPr/>
          </p:nvSpPr>
          <p:spPr bwMode="auto">
            <a:xfrm>
              <a:off x="654978" y="1111842"/>
              <a:ext cx="1524000" cy="304800"/>
            </a:xfrm>
            <a:prstGeom prst="roundRect">
              <a:avLst>
                <a:gd name="adj" fmla="val 16667"/>
              </a:avLst>
            </a:prstGeom>
            <a:gradFill rotWithShape="1">
              <a:gsLst>
                <a:gs pos="0">
                  <a:srgbClr val="CCCCFF"/>
                </a:gs>
                <a:gs pos="100000">
                  <a:srgbClr val="CCCCFF">
                    <a:gamma/>
                    <a:shade val="81961"/>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16" name="AutoShape 11">
              <a:extLst>
                <a:ext uri="{FF2B5EF4-FFF2-40B4-BE49-F238E27FC236}">
                  <a16:creationId xmlns:a16="http://schemas.microsoft.com/office/drawing/2014/main" id="{0205E0C1-70C3-4F14-87ED-B2F9E4CA588C}"/>
                </a:ext>
              </a:extLst>
            </p:cNvPr>
            <p:cNvSpPr>
              <a:spLocks noChangeArrowheads="1"/>
            </p:cNvSpPr>
            <p:nvPr/>
          </p:nvSpPr>
          <p:spPr bwMode="auto">
            <a:xfrm>
              <a:off x="4802638" y="3543680"/>
              <a:ext cx="914400" cy="304800"/>
            </a:xfrm>
            <a:prstGeom prst="roundRect">
              <a:avLst>
                <a:gd name="adj" fmla="val 16667"/>
              </a:avLst>
            </a:prstGeom>
            <a:gradFill rotWithShape="1">
              <a:gsLst>
                <a:gs pos="0">
                  <a:srgbClr val="FFFF99"/>
                </a:gs>
                <a:gs pos="100000">
                  <a:srgbClr val="FFFF99">
                    <a:gamma/>
                    <a:shade val="60784"/>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libri" panose="020F0502020204030204" pitchFamily="34" charset="0"/>
                  <a:ea typeface="ＭＳ Ｐゴシック" charset="0"/>
                  <a:cs typeface="Calibri" panose="020F0502020204030204" pitchFamily="34" charset="0"/>
                </a:rPr>
                <a:t>Shape </a:t>
              </a:r>
              <a:r>
                <a:rPr lang="en-US" sz="1600" dirty="0" err="1">
                  <a:solidFill>
                    <a:srgbClr val="000000"/>
                  </a:solidFill>
                  <a:latin typeface="Calibri" panose="020F0502020204030204" pitchFamily="34" charset="0"/>
                  <a:ea typeface="ＭＳ Ｐゴシック" charset="0"/>
                  <a:cs typeface="Calibri" panose="020F0502020204030204" pitchFamily="34" charset="0"/>
                </a:rPr>
                <a:t>Opt</a:t>
              </a:r>
              <a:endParaRPr lang="en-US" sz="1600" dirty="0">
                <a:solidFill>
                  <a:srgbClr val="000000"/>
                </a:solidFill>
                <a:latin typeface="Calibri" panose="020F0502020204030204" pitchFamily="34" charset="0"/>
                <a:ea typeface="ＭＳ Ｐゴシック" charset="0"/>
                <a:cs typeface="Calibri" panose="020F0502020204030204" pitchFamily="34" charset="0"/>
              </a:endParaRPr>
            </a:p>
          </p:txBody>
        </p:sp>
        <p:sp>
          <p:nvSpPr>
            <p:cNvPr id="17" name="AutoShape 12">
              <a:extLst>
                <a:ext uri="{FF2B5EF4-FFF2-40B4-BE49-F238E27FC236}">
                  <a16:creationId xmlns:a16="http://schemas.microsoft.com/office/drawing/2014/main" id="{ED403FD7-5697-419F-83AD-5101A7BC6492}"/>
                </a:ext>
              </a:extLst>
            </p:cNvPr>
            <p:cNvSpPr>
              <a:spLocks noChangeArrowheads="1"/>
            </p:cNvSpPr>
            <p:nvPr/>
          </p:nvSpPr>
          <p:spPr bwMode="auto">
            <a:xfrm>
              <a:off x="4650238" y="3315080"/>
              <a:ext cx="914400" cy="304800"/>
            </a:xfrm>
            <a:prstGeom prst="roundRect">
              <a:avLst>
                <a:gd name="adj" fmla="val 16667"/>
              </a:avLst>
            </a:prstGeom>
            <a:gradFill rotWithShape="1">
              <a:gsLst>
                <a:gs pos="0">
                  <a:srgbClr val="DDA99F"/>
                </a:gs>
                <a:gs pos="100000">
                  <a:srgbClr val="DDA99F">
                    <a:gamma/>
                    <a:shade val="84706"/>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libri" panose="020F0502020204030204" pitchFamily="34" charset="0"/>
                  <a:ea typeface="ＭＳ Ｐゴシック" charset="0"/>
                  <a:cs typeface="Calibri" panose="020F0502020204030204" pitchFamily="34" charset="0"/>
                </a:rPr>
                <a:t>PCE</a:t>
              </a:r>
            </a:p>
          </p:txBody>
        </p:sp>
        <p:sp>
          <p:nvSpPr>
            <p:cNvPr id="18" name="AutoShape 13">
              <a:extLst>
                <a:ext uri="{FF2B5EF4-FFF2-40B4-BE49-F238E27FC236}">
                  <a16:creationId xmlns:a16="http://schemas.microsoft.com/office/drawing/2014/main" id="{B31A1A19-EEF2-421E-A70C-A4131F2D8301}"/>
                </a:ext>
              </a:extLst>
            </p:cNvPr>
            <p:cNvSpPr>
              <a:spLocks noChangeArrowheads="1"/>
            </p:cNvSpPr>
            <p:nvPr/>
          </p:nvSpPr>
          <p:spPr bwMode="auto">
            <a:xfrm>
              <a:off x="4421638" y="3086480"/>
              <a:ext cx="914400" cy="304800"/>
            </a:xfrm>
            <a:prstGeom prst="roundRect">
              <a:avLst>
                <a:gd name="adj" fmla="val 16667"/>
              </a:avLst>
            </a:prstGeom>
            <a:gradFill rotWithShape="1">
              <a:gsLst>
                <a:gs pos="0">
                  <a:srgbClr val="CCDAB4"/>
                </a:gs>
                <a:gs pos="100000">
                  <a:srgbClr val="CCDAB4">
                    <a:gamma/>
                    <a:shade val="66667"/>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libri" panose="020F0502020204030204" pitchFamily="34" charset="0"/>
                  <a:ea typeface="ＭＳ Ｐゴシック" charset="0"/>
                  <a:cs typeface="Calibri" panose="020F0502020204030204" pitchFamily="34" charset="0"/>
                </a:rPr>
                <a:t>Adjoint</a:t>
              </a:r>
            </a:p>
          </p:txBody>
        </p:sp>
        <p:sp>
          <p:nvSpPr>
            <p:cNvPr id="19" name="AutoShape 14">
              <a:extLst>
                <a:ext uri="{FF2B5EF4-FFF2-40B4-BE49-F238E27FC236}">
                  <a16:creationId xmlns:a16="http://schemas.microsoft.com/office/drawing/2014/main" id="{819E4C06-2895-45DF-93CA-D59EA1BDF1C5}"/>
                </a:ext>
              </a:extLst>
            </p:cNvPr>
            <p:cNvSpPr>
              <a:spLocks noChangeArrowheads="1"/>
            </p:cNvSpPr>
            <p:nvPr/>
          </p:nvSpPr>
          <p:spPr bwMode="auto">
            <a:xfrm>
              <a:off x="4193038" y="2857880"/>
              <a:ext cx="914400" cy="304800"/>
            </a:xfrm>
            <a:prstGeom prst="roundRect">
              <a:avLst>
                <a:gd name="adj" fmla="val 16667"/>
              </a:avLst>
            </a:prstGeom>
            <a:gradFill rotWithShape="1">
              <a:gsLst>
                <a:gs pos="0">
                  <a:srgbClr val="CCCCFF"/>
                </a:gs>
                <a:gs pos="100000">
                  <a:srgbClr val="CCCCFF">
                    <a:gamma/>
                    <a:shade val="81961"/>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libri" panose="020F0502020204030204" pitchFamily="34" charset="0"/>
                  <a:ea typeface="ＭＳ Ｐゴシック" charset="0"/>
                  <a:cs typeface="Calibri" panose="020F0502020204030204" pitchFamily="34" charset="0"/>
                </a:rPr>
                <a:t>Hessian</a:t>
              </a:r>
            </a:p>
          </p:txBody>
        </p:sp>
        <p:sp>
          <p:nvSpPr>
            <p:cNvPr id="22" name="AutoShape 17">
              <a:extLst>
                <a:ext uri="{FF2B5EF4-FFF2-40B4-BE49-F238E27FC236}">
                  <a16:creationId xmlns:a16="http://schemas.microsoft.com/office/drawing/2014/main" id="{1CD51099-512D-4764-A53A-227003A2CB6B}"/>
                </a:ext>
              </a:extLst>
            </p:cNvPr>
            <p:cNvSpPr>
              <a:spLocks noChangeArrowheads="1"/>
            </p:cNvSpPr>
            <p:nvPr/>
          </p:nvSpPr>
          <p:spPr bwMode="auto">
            <a:xfrm>
              <a:off x="1102761" y="4117036"/>
              <a:ext cx="1524000" cy="304800"/>
            </a:xfrm>
            <a:prstGeom prst="roundRect">
              <a:avLst>
                <a:gd name="adj" fmla="val 16667"/>
              </a:avLst>
            </a:prstGeom>
            <a:solidFill>
              <a:srgbClr val="FF99FF"/>
            </a:soli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23" name="AutoShape 18">
              <a:extLst>
                <a:ext uri="{FF2B5EF4-FFF2-40B4-BE49-F238E27FC236}">
                  <a16:creationId xmlns:a16="http://schemas.microsoft.com/office/drawing/2014/main" id="{B815DEE5-F0C2-446E-B823-B2F5350E2255}"/>
                </a:ext>
              </a:extLst>
            </p:cNvPr>
            <p:cNvSpPr>
              <a:spLocks noChangeArrowheads="1"/>
            </p:cNvSpPr>
            <p:nvPr/>
          </p:nvSpPr>
          <p:spPr bwMode="auto">
            <a:xfrm>
              <a:off x="1026561" y="4040836"/>
              <a:ext cx="1524000" cy="304800"/>
            </a:xfrm>
            <a:prstGeom prst="roundRect">
              <a:avLst>
                <a:gd name="adj" fmla="val 16667"/>
              </a:avLst>
            </a:prstGeom>
            <a:solidFill>
              <a:srgbClr val="FFCC99"/>
            </a:soli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24" name="AutoShape 19">
              <a:extLst>
                <a:ext uri="{FF2B5EF4-FFF2-40B4-BE49-F238E27FC236}">
                  <a16:creationId xmlns:a16="http://schemas.microsoft.com/office/drawing/2014/main" id="{574CAA69-E8F4-408C-986D-26E614740AA8}"/>
                </a:ext>
              </a:extLst>
            </p:cNvPr>
            <p:cNvSpPr>
              <a:spLocks noChangeArrowheads="1"/>
            </p:cNvSpPr>
            <p:nvPr/>
          </p:nvSpPr>
          <p:spPr bwMode="auto">
            <a:xfrm>
              <a:off x="578778" y="1035642"/>
              <a:ext cx="1524000" cy="304800"/>
            </a:xfrm>
            <a:prstGeom prst="roundRect">
              <a:avLst>
                <a:gd name="adj" fmla="val 16667"/>
              </a:avLst>
            </a:prstGeom>
            <a:solidFill>
              <a:srgbClr val="FF99FF"/>
            </a:soli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25" name="AutoShape 20">
              <a:extLst>
                <a:ext uri="{FF2B5EF4-FFF2-40B4-BE49-F238E27FC236}">
                  <a16:creationId xmlns:a16="http://schemas.microsoft.com/office/drawing/2014/main" id="{D8A0676B-8E46-478D-B07C-634F4377BD04}"/>
                </a:ext>
              </a:extLst>
            </p:cNvPr>
            <p:cNvSpPr>
              <a:spLocks noChangeArrowheads="1"/>
            </p:cNvSpPr>
            <p:nvPr/>
          </p:nvSpPr>
          <p:spPr bwMode="auto">
            <a:xfrm>
              <a:off x="502578" y="959442"/>
              <a:ext cx="1524000" cy="304800"/>
            </a:xfrm>
            <a:prstGeom prst="roundRect">
              <a:avLst>
                <a:gd name="adj" fmla="val 16667"/>
              </a:avLst>
            </a:prstGeom>
            <a:solidFill>
              <a:srgbClr val="FFCC99"/>
            </a:soli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29" name="AutoShape 24">
              <a:extLst>
                <a:ext uri="{FF2B5EF4-FFF2-40B4-BE49-F238E27FC236}">
                  <a16:creationId xmlns:a16="http://schemas.microsoft.com/office/drawing/2014/main" id="{C880F4BC-C220-4A93-B5C1-4391AE4EFE62}"/>
                </a:ext>
              </a:extLst>
            </p:cNvPr>
            <p:cNvSpPr>
              <a:spLocks noChangeArrowheads="1"/>
            </p:cNvSpPr>
            <p:nvPr/>
          </p:nvSpPr>
          <p:spPr bwMode="auto">
            <a:xfrm>
              <a:off x="950361" y="3964636"/>
              <a:ext cx="1524000" cy="304800"/>
            </a:xfrm>
            <a:prstGeom prst="roundRect">
              <a:avLst>
                <a:gd name="adj" fmla="val 16667"/>
              </a:avLst>
            </a:prstGeom>
            <a:gradFill rotWithShape="0">
              <a:gsLst>
                <a:gs pos="0">
                  <a:srgbClr val="66FF66">
                    <a:gamma/>
                    <a:tint val="33333"/>
                    <a:invGamma/>
                  </a:srgbClr>
                </a:gs>
                <a:gs pos="100000">
                  <a:srgbClr val="66FF66"/>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libri" panose="020F0502020204030204" pitchFamily="34" charset="0"/>
                  <a:ea typeface="ＭＳ Ｐゴシック" charset="0"/>
                  <a:cs typeface="Calibri" panose="020F0502020204030204" pitchFamily="34" charset="0"/>
                </a:rPr>
                <a:t>Scatter Residual</a:t>
              </a:r>
            </a:p>
          </p:txBody>
        </p:sp>
        <p:sp>
          <p:nvSpPr>
            <p:cNvPr id="39" name="AutoShape 34">
              <a:extLst>
                <a:ext uri="{FF2B5EF4-FFF2-40B4-BE49-F238E27FC236}">
                  <a16:creationId xmlns:a16="http://schemas.microsoft.com/office/drawing/2014/main" id="{2D6531DA-07FB-459C-959E-6CB9CB25126D}"/>
                </a:ext>
              </a:extLst>
            </p:cNvPr>
            <p:cNvSpPr>
              <a:spLocks noChangeArrowheads="1"/>
            </p:cNvSpPr>
            <p:nvPr/>
          </p:nvSpPr>
          <p:spPr bwMode="auto">
            <a:xfrm>
              <a:off x="3964438" y="2629280"/>
              <a:ext cx="914400" cy="304800"/>
            </a:xfrm>
            <a:prstGeom prst="roundRect">
              <a:avLst>
                <a:gd name="adj" fmla="val 16667"/>
              </a:avLst>
            </a:prstGeom>
            <a:solidFill>
              <a:srgbClr val="FF99FF"/>
            </a:soli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libri" panose="020F0502020204030204" pitchFamily="34" charset="0"/>
                  <a:ea typeface="ＭＳ Ｐゴシック" charset="0"/>
                  <a:cs typeface="Calibri" panose="020F0502020204030204" pitchFamily="34" charset="0"/>
                </a:rPr>
                <a:t>Tangent</a:t>
              </a:r>
            </a:p>
          </p:txBody>
        </p:sp>
        <p:sp>
          <p:nvSpPr>
            <p:cNvPr id="40" name="AutoShape 35">
              <a:extLst>
                <a:ext uri="{FF2B5EF4-FFF2-40B4-BE49-F238E27FC236}">
                  <a16:creationId xmlns:a16="http://schemas.microsoft.com/office/drawing/2014/main" id="{60AAE7C9-62D7-4072-AA15-6595006CD518}"/>
                </a:ext>
              </a:extLst>
            </p:cNvPr>
            <p:cNvSpPr>
              <a:spLocks noChangeArrowheads="1"/>
            </p:cNvSpPr>
            <p:nvPr/>
          </p:nvSpPr>
          <p:spPr bwMode="auto">
            <a:xfrm>
              <a:off x="3735838" y="2400680"/>
              <a:ext cx="914400" cy="304800"/>
            </a:xfrm>
            <a:prstGeom prst="roundRect">
              <a:avLst>
                <a:gd name="adj" fmla="val 16667"/>
              </a:avLst>
            </a:prstGeom>
            <a:solidFill>
              <a:srgbClr val="FFCC99"/>
            </a:soli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libri" panose="020F0502020204030204" pitchFamily="34" charset="0"/>
                  <a:ea typeface="ＭＳ Ｐゴシック" charset="0"/>
                  <a:cs typeface="Calibri" panose="020F0502020204030204" pitchFamily="34" charset="0"/>
                </a:rPr>
                <a:t>Jacobian</a:t>
              </a:r>
            </a:p>
          </p:txBody>
        </p:sp>
        <p:sp>
          <p:nvSpPr>
            <p:cNvPr id="41" name="AutoShape 36">
              <a:extLst>
                <a:ext uri="{FF2B5EF4-FFF2-40B4-BE49-F238E27FC236}">
                  <a16:creationId xmlns:a16="http://schemas.microsoft.com/office/drawing/2014/main" id="{E9775531-39B8-486E-86ED-EC8F28BA217E}"/>
                </a:ext>
              </a:extLst>
            </p:cNvPr>
            <p:cNvSpPr>
              <a:spLocks noChangeArrowheads="1"/>
            </p:cNvSpPr>
            <p:nvPr/>
          </p:nvSpPr>
          <p:spPr bwMode="auto">
            <a:xfrm>
              <a:off x="3583438" y="2172080"/>
              <a:ext cx="914400" cy="304800"/>
            </a:xfrm>
            <a:prstGeom prst="roundRect">
              <a:avLst>
                <a:gd name="adj" fmla="val 16667"/>
              </a:avLst>
            </a:prstGeom>
            <a:gradFill rotWithShape="0">
              <a:gsLst>
                <a:gs pos="0">
                  <a:srgbClr val="66FF66">
                    <a:gamma/>
                    <a:tint val="33333"/>
                    <a:invGamma/>
                  </a:srgbClr>
                </a:gs>
                <a:gs pos="100000">
                  <a:srgbClr val="66FF66"/>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ibri"/>
                  <a:ea typeface="ＭＳ Ｐゴシック" charset="0"/>
                </a:rPr>
                <a:t>Residual</a:t>
              </a:r>
            </a:p>
          </p:txBody>
        </p:sp>
        <p:sp>
          <p:nvSpPr>
            <p:cNvPr id="42" name="Rectangle 37">
              <a:extLst>
                <a:ext uri="{FF2B5EF4-FFF2-40B4-BE49-F238E27FC236}">
                  <a16:creationId xmlns:a16="http://schemas.microsoft.com/office/drawing/2014/main" id="{91C83D49-87C5-4C29-B86E-74F80EE829FD}"/>
                </a:ext>
              </a:extLst>
            </p:cNvPr>
            <p:cNvSpPr>
              <a:spLocks noChangeArrowheads="1"/>
            </p:cNvSpPr>
            <p:nvPr/>
          </p:nvSpPr>
          <p:spPr bwMode="auto">
            <a:xfrm>
              <a:off x="3507238" y="1791080"/>
              <a:ext cx="2438400" cy="2209800"/>
            </a:xfrm>
            <a:prstGeom prst="rect">
              <a:avLst/>
            </a:prstGeom>
            <a:noFill/>
            <a:ln w="9525">
              <a:solidFill>
                <a:schemeClr val="tx1"/>
              </a:solidFill>
              <a:prstDash val="dash"/>
              <a:miter lim="800000"/>
              <a:headEnd/>
              <a:tailEnd/>
            </a:ln>
            <a:effectLst/>
            <a:extLst>
              <a:ext uri="{909E8E84-426E-40dd-AFC4-6F175D3DCCD1}">
                <a14:hiddenFill xmlns:a14="http://schemas.microsoft.com/office/drawing/2010/main" xmlns="">
                  <a:solidFill>
                    <a:schemeClr val="accent1"/>
                  </a:solidFill>
                </a14:hiddenFill>
              </a:ex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endParaRPr lang="en-US">
                <a:solidFill>
                  <a:srgbClr val="000000"/>
                </a:solidFill>
                <a:ea typeface="ＭＳ Ｐゴシック" charset="0"/>
              </a:endParaRPr>
            </a:p>
          </p:txBody>
        </p:sp>
        <p:sp>
          <p:nvSpPr>
            <p:cNvPr id="48" name="Rectangle 43">
              <a:extLst>
                <a:ext uri="{FF2B5EF4-FFF2-40B4-BE49-F238E27FC236}">
                  <a16:creationId xmlns:a16="http://schemas.microsoft.com/office/drawing/2014/main" id="{820A6DAB-2C1B-47E2-B6C0-11C945197DB9}"/>
                </a:ext>
              </a:extLst>
            </p:cNvPr>
            <p:cNvSpPr>
              <a:spLocks noChangeArrowheads="1"/>
            </p:cNvSpPr>
            <p:nvPr/>
          </p:nvSpPr>
          <p:spPr bwMode="auto">
            <a:xfrm>
              <a:off x="3431038" y="876680"/>
              <a:ext cx="2590800" cy="3200400"/>
            </a:xfrm>
            <a:prstGeom prst="rect">
              <a:avLst/>
            </a:prstGeom>
            <a:noFill/>
            <a:ln w="9525">
              <a:solidFill>
                <a:schemeClr val="tx1"/>
              </a:solidFill>
              <a:miter lim="800000"/>
              <a:headEnd/>
              <a:tailEnd/>
            </a:ln>
            <a:effectLst/>
            <a:extLst>
              <a:ext uri="{909E8E84-426E-40dd-AFC4-6F175D3DCCD1}">
                <a14:hiddenFill xmlns:a14="http://schemas.microsoft.com/office/drawing/2010/main" xmlns="">
                  <a:solidFill>
                    <a:schemeClr val="accent1"/>
                  </a:solidFill>
                </a14:hiddenFill>
              </a:ex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endParaRPr lang="en-US">
                <a:solidFill>
                  <a:srgbClr val="000000"/>
                </a:solidFill>
                <a:ea typeface="ＭＳ Ｐゴシック" charset="0"/>
              </a:endParaRPr>
            </a:p>
          </p:txBody>
        </p:sp>
        <p:sp>
          <p:nvSpPr>
            <p:cNvPr id="49" name="Text Box 44">
              <a:extLst>
                <a:ext uri="{FF2B5EF4-FFF2-40B4-BE49-F238E27FC236}">
                  <a16:creationId xmlns:a16="http://schemas.microsoft.com/office/drawing/2014/main" id="{82D61FA6-98DD-49DF-91FF-3BF4176EFF26}"/>
                </a:ext>
              </a:extLst>
            </p:cNvPr>
            <p:cNvSpPr txBox="1">
              <a:spLocks noChangeArrowheads="1"/>
            </p:cNvSpPr>
            <p:nvPr/>
          </p:nvSpPr>
          <p:spPr bwMode="auto">
            <a:xfrm>
              <a:off x="3431038" y="876680"/>
              <a:ext cx="2286000" cy="508000"/>
            </a:xfrm>
            <a:prstGeom prst="rect">
              <a:avLst/>
            </a:prstGeom>
            <a:noFill/>
            <a:ln>
              <a:noFill/>
            </a:ln>
            <a:effectLst/>
            <a:extLst>
              <a:ext uri="{909E8E84-426E-40dd-AFC4-6F175D3DCCD1}">
                <a14:hiddenFill xmlns:a14="http://schemas.microsoft.com/office/drawing/2010/main" xmlns="">
                  <a:solidFill>
                    <a:schemeClr val="accent1"/>
                  </a:solidFill>
                </a14:hiddenFill>
              </a:ext>
              <a:ext uri="{91240B29-F687-4f45-9708-019B960494DF}">
                <a14:hiddenLine xmlns:a14="http://schemas.microsoft.com/office/drawing/2010/main" xmlns="" w="9525">
                  <a:solidFill>
                    <a:schemeClr val="tx1"/>
                  </a:solidFill>
                  <a:miter lim="800000"/>
                  <a:headEnd/>
                  <a:tailEnd/>
                </a14:hiddenLine>
              </a:ex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a:spAutoFit/>
            </a:bodyPr>
            <a:lstStyle/>
            <a:p>
              <a:pPr algn="ctr" eaLnBrk="0" hangingPunct="0">
                <a:lnSpc>
                  <a:spcPct val="85000"/>
                </a:lnSpc>
              </a:pPr>
              <a:r>
                <a:rPr lang="en-US" sz="1600" b="1" dirty="0">
                  <a:solidFill>
                    <a:srgbClr val="000000"/>
                  </a:solidFill>
                  <a:latin typeface="Calibri" panose="020F0502020204030204" pitchFamily="34" charset="0"/>
                  <a:ea typeface="ＭＳ Ｐゴシック" charset="0"/>
                  <a:cs typeface="Calibri" panose="020F0502020204030204" pitchFamily="34" charset="0"/>
                </a:rPr>
                <a:t>Evaluators templated on evaluation type:</a:t>
              </a:r>
            </a:p>
          </p:txBody>
        </p:sp>
        <p:sp>
          <p:nvSpPr>
            <p:cNvPr id="50" name="AutoShape 45">
              <a:extLst>
                <a:ext uri="{FF2B5EF4-FFF2-40B4-BE49-F238E27FC236}">
                  <a16:creationId xmlns:a16="http://schemas.microsoft.com/office/drawing/2014/main" id="{92B2F995-6338-41D0-ABE7-120A557D973E}"/>
                </a:ext>
              </a:extLst>
            </p:cNvPr>
            <p:cNvSpPr>
              <a:spLocks noChangeArrowheads="1"/>
            </p:cNvSpPr>
            <p:nvPr/>
          </p:nvSpPr>
          <p:spPr bwMode="auto">
            <a:xfrm>
              <a:off x="3583438" y="1410080"/>
              <a:ext cx="1143000" cy="304800"/>
            </a:xfrm>
            <a:prstGeom prst="roundRect">
              <a:avLst>
                <a:gd name="adj" fmla="val 16667"/>
              </a:avLst>
            </a:prstGeom>
            <a:gradFill rotWithShape="0">
              <a:gsLst>
                <a:gs pos="0">
                  <a:srgbClr val="99CCFF">
                    <a:gamma/>
                    <a:tint val="33333"/>
                    <a:invGamma/>
                  </a:srgbClr>
                </a:gs>
                <a:gs pos="100000">
                  <a:srgbClr val="99CCFF"/>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dirty="0">
                  <a:solidFill>
                    <a:srgbClr val="000000"/>
                  </a:solidFill>
                  <a:latin typeface="Caibri"/>
                  <a:ea typeface="ＭＳ Ｐゴシック" charset="0"/>
                  <a:cs typeface="Calibri" panose="020F0502020204030204" pitchFamily="34" charset="0"/>
                </a:rPr>
                <a:t>&lt;</a:t>
              </a:r>
              <a:r>
                <a:rPr lang="en-US" dirty="0" err="1">
                  <a:solidFill>
                    <a:srgbClr val="000000"/>
                  </a:solidFill>
                  <a:latin typeface="Caibri"/>
                  <a:ea typeface="ＭＳ Ｐゴシック" charset="0"/>
                  <a:cs typeface="Calibri" panose="020F0502020204030204" pitchFamily="34" charset="0"/>
                </a:rPr>
                <a:t>EvalT</a:t>
              </a:r>
              <a:r>
                <a:rPr lang="en-US" dirty="0">
                  <a:solidFill>
                    <a:srgbClr val="000000"/>
                  </a:solidFill>
                  <a:latin typeface="Caibri"/>
                  <a:ea typeface="ＭＳ Ｐゴシック" charset="0"/>
                  <a:cs typeface="Calibri" panose="020F0502020204030204" pitchFamily="34" charset="0"/>
                </a:rPr>
                <a:t>&gt;</a:t>
              </a:r>
            </a:p>
          </p:txBody>
        </p:sp>
        <p:sp>
          <p:nvSpPr>
            <p:cNvPr id="63" name="Text Box 57">
              <a:extLst>
                <a:ext uri="{FF2B5EF4-FFF2-40B4-BE49-F238E27FC236}">
                  <a16:creationId xmlns:a16="http://schemas.microsoft.com/office/drawing/2014/main" id="{AD334C47-99F5-4286-898C-A7990C659F07}"/>
                </a:ext>
              </a:extLst>
            </p:cNvPr>
            <p:cNvSpPr txBox="1">
              <a:spLocks noChangeArrowheads="1"/>
            </p:cNvSpPr>
            <p:nvPr/>
          </p:nvSpPr>
          <p:spPr bwMode="auto">
            <a:xfrm>
              <a:off x="3431038" y="1867280"/>
              <a:ext cx="2590800" cy="303416"/>
            </a:xfrm>
            <a:prstGeom prst="rect">
              <a:avLst/>
            </a:prstGeom>
            <a:noFill/>
            <a:ln>
              <a:noFill/>
            </a:ln>
            <a:effectLst/>
            <a:extLst>
              <a:ext uri="{909E8E84-426E-40dd-AFC4-6F175D3DCCD1}">
                <a14:hiddenFill xmlns:a14="http://schemas.microsoft.com/office/drawing/2010/main" xmlns="">
                  <a:solidFill>
                    <a:schemeClr val="accent1"/>
                  </a:solidFill>
                </a14:hiddenFill>
              </a:ext>
              <a:ext uri="{91240B29-F687-4f45-9708-019B960494DF}">
                <a14:hiddenLine xmlns:a14="http://schemas.microsoft.com/office/drawing/2010/main" xmlns="" w="9525">
                  <a:solidFill>
                    <a:schemeClr val="tx1"/>
                  </a:solidFill>
                  <a:miter lim="800000"/>
                  <a:headEnd/>
                  <a:tailEnd/>
                </a14:hiddenLine>
              </a:ex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a:spAutoFit/>
            </a:bodyPr>
            <a:lstStyle/>
            <a:p>
              <a:pPr algn="ctr" eaLnBrk="0" hangingPunct="0">
                <a:lnSpc>
                  <a:spcPct val="85000"/>
                </a:lnSpc>
              </a:pPr>
              <a:r>
                <a:rPr lang="en-US" sz="1600" b="1" dirty="0">
                  <a:solidFill>
                    <a:srgbClr val="000000"/>
                  </a:solidFill>
                  <a:latin typeface="Caibri"/>
                  <a:ea typeface="ＭＳ Ｐゴシック" charset="0"/>
                </a:rPr>
                <a:t>Template Specializations:</a:t>
              </a:r>
            </a:p>
          </p:txBody>
        </p:sp>
        <p:sp>
          <p:nvSpPr>
            <p:cNvPr id="64" name="Text Box 58">
              <a:extLst>
                <a:ext uri="{FF2B5EF4-FFF2-40B4-BE49-F238E27FC236}">
                  <a16:creationId xmlns:a16="http://schemas.microsoft.com/office/drawing/2014/main" id="{ADEC51FE-A261-47FC-AF91-928918490EFC}"/>
                </a:ext>
              </a:extLst>
            </p:cNvPr>
            <p:cNvSpPr txBox="1">
              <a:spLocks noChangeArrowheads="1"/>
            </p:cNvSpPr>
            <p:nvPr/>
          </p:nvSpPr>
          <p:spPr bwMode="auto">
            <a:xfrm>
              <a:off x="4786763" y="1371980"/>
              <a:ext cx="1060450" cy="366713"/>
            </a:xfrm>
            <a:prstGeom prst="rect">
              <a:avLst/>
            </a:prstGeom>
            <a:noFill/>
            <a:ln>
              <a:noFill/>
            </a:ln>
            <a:effectLst/>
            <a:extLst>
              <a:ext uri="{909E8E84-426E-40dd-AFC4-6F175D3DCCD1}">
                <a14:hiddenFill xmlns:a14="http://schemas.microsoft.com/office/drawing/2010/main" xmlns="">
                  <a:solidFill>
                    <a:schemeClr val="accent1"/>
                  </a:solidFill>
                </a14:hiddenFill>
              </a:ext>
              <a:ext uri="{91240B29-F687-4f45-9708-019B960494DF}">
                <a14:hiddenLine xmlns:a14="http://schemas.microsoft.com/office/drawing/2010/main" xmlns="" w="9525">
                  <a:solidFill>
                    <a:schemeClr val="tx1"/>
                  </a:solidFill>
                  <a:miter lim="800000"/>
                  <a:headEnd/>
                  <a:tailEnd/>
                </a14:hiddenLine>
              </a:ex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spAutoFit/>
            </a:bodyPr>
            <a:lstStyle/>
            <a:p>
              <a:r>
                <a:rPr lang="en-US" dirty="0">
                  <a:solidFill>
                    <a:srgbClr val="000000"/>
                  </a:solidFill>
                  <a:latin typeface="Caibri"/>
                  <a:ea typeface="ＭＳ Ｐゴシック" charset="0"/>
                </a:rPr>
                <a:t>(Generic)</a:t>
              </a:r>
            </a:p>
          </p:txBody>
        </p:sp>
        <p:sp>
          <p:nvSpPr>
            <p:cNvPr id="76" name="AutoShape 25">
              <a:extLst>
                <a:ext uri="{FF2B5EF4-FFF2-40B4-BE49-F238E27FC236}">
                  <a16:creationId xmlns:a16="http://schemas.microsoft.com/office/drawing/2014/main" id="{6F3F27FF-A955-447A-9036-F2E9E6A5D6FE}"/>
                </a:ext>
              </a:extLst>
            </p:cNvPr>
            <p:cNvSpPr>
              <a:spLocks noChangeArrowheads="1"/>
            </p:cNvSpPr>
            <p:nvPr/>
          </p:nvSpPr>
          <p:spPr bwMode="auto">
            <a:xfrm>
              <a:off x="949844" y="3446056"/>
              <a:ext cx="1524000" cy="304800"/>
            </a:xfrm>
            <a:prstGeom prst="roundRect">
              <a:avLst>
                <a:gd name="adj" fmla="val 16667"/>
              </a:avLst>
            </a:prstGeom>
            <a:gradFill rotWithShape="0">
              <a:gsLst>
                <a:gs pos="0">
                  <a:srgbClr val="99CCFF">
                    <a:gamma/>
                    <a:tint val="33333"/>
                    <a:invGamma/>
                  </a:srgbClr>
                </a:gs>
                <a:gs pos="100000">
                  <a:srgbClr val="99CCFF"/>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libri" panose="020F0502020204030204" pitchFamily="34" charset="0"/>
                  <a:ea typeface="ＭＳ Ｐゴシック" charset="0"/>
                  <a:cs typeface="Calibri" panose="020F0502020204030204" pitchFamily="34" charset="0"/>
                </a:rPr>
                <a:t>Element Residual</a:t>
              </a:r>
            </a:p>
          </p:txBody>
        </p:sp>
        <p:cxnSp>
          <p:nvCxnSpPr>
            <p:cNvPr id="82" name="Straight Arrow Connector 81">
              <a:extLst>
                <a:ext uri="{FF2B5EF4-FFF2-40B4-BE49-F238E27FC236}">
                  <a16:creationId xmlns:a16="http://schemas.microsoft.com/office/drawing/2014/main" id="{3F12B2FC-86F7-485A-9AEA-81A82DB16DBF}"/>
                </a:ext>
              </a:extLst>
            </p:cNvPr>
            <p:cNvCxnSpPr>
              <a:cxnSpLocks/>
              <a:endCxn id="27" idx="0"/>
            </p:cNvCxnSpPr>
            <p:nvPr/>
          </p:nvCxnSpPr>
          <p:spPr>
            <a:xfrm flipH="1">
              <a:off x="1656708" y="1982246"/>
              <a:ext cx="293670" cy="243156"/>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cxnSp>
          <p:nvCxnSpPr>
            <p:cNvPr id="77" name="Straight Arrow Connector 76">
              <a:extLst>
                <a:ext uri="{FF2B5EF4-FFF2-40B4-BE49-F238E27FC236}">
                  <a16:creationId xmlns:a16="http://schemas.microsoft.com/office/drawing/2014/main" id="{9F70A037-117F-448C-8966-E71CF3972FFC}"/>
                </a:ext>
              </a:extLst>
            </p:cNvPr>
            <p:cNvCxnSpPr>
              <a:cxnSpLocks/>
            </p:cNvCxnSpPr>
            <p:nvPr/>
          </p:nvCxnSpPr>
          <p:spPr>
            <a:xfrm>
              <a:off x="1112178" y="1035642"/>
              <a:ext cx="0" cy="1214918"/>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sp>
          <p:nvSpPr>
            <p:cNvPr id="26" name="AutoShape 21">
              <a:extLst>
                <a:ext uri="{FF2B5EF4-FFF2-40B4-BE49-F238E27FC236}">
                  <a16:creationId xmlns:a16="http://schemas.microsoft.com/office/drawing/2014/main" id="{4844A671-1BA8-400E-A3AE-8543944C5A22}"/>
                </a:ext>
              </a:extLst>
            </p:cNvPr>
            <p:cNvSpPr>
              <a:spLocks noChangeArrowheads="1"/>
            </p:cNvSpPr>
            <p:nvPr/>
          </p:nvSpPr>
          <p:spPr bwMode="auto">
            <a:xfrm>
              <a:off x="426378" y="883242"/>
              <a:ext cx="1524000" cy="304800"/>
            </a:xfrm>
            <a:prstGeom prst="roundRect">
              <a:avLst>
                <a:gd name="adj" fmla="val 16667"/>
              </a:avLst>
            </a:prstGeom>
            <a:gradFill rotWithShape="0">
              <a:gsLst>
                <a:gs pos="0">
                  <a:srgbClr val="66FF66">
                    <a:gamma/>
                    <a:tint val="33333"/>
                    <a:invGamma/>
                  </a:srgbClr>
                </a:gs>
                <a:gs pos="100000">
                  <a:srgbClr val="66FF66"/>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ilbri"/>
                  <a:ea typeface="ＭＳ Ｐゴシック" charset="0"/>
                </a:rPr>
                <a:t>Gather Solution</a:t>
              </a:r>
            </a:p>
          </p:txBody>
        </p:sp>
        <p:sp>
          <p:nvSpPr>
            <p:cNvPr id="28" name="AutoShape 23">
              <a:extLst>
                <a:ext uri="{FF2B5EF4-FFF2-40B4-BE49-F238E27FC236}">
                  <a16:creationId xmlns:a16="http://schemas.microsoft.com/office/drawing/2014/main" id="{C9FA1098-71A7-438B-8843-15E2D16FF3DF}"/>
                </a:ext>
              </a:extLst>
            </p:cNvPr>
            <p:cNvSpPr>
              <a:spLocks noChangeArrowheads="1"/>
            </p:cNvSpPr>
            <p:nvPr/>
          </p:nvSpPr>
          <p:spPr bwMode="auto">
            <a:xfrm>
              <a:off x="1268166" y="1692976"/>
              <a:ext cx="1764632" cy="289270"/>
            </a:xfrm>
            <a:prstGeom prst="roundRect">
              <a:avLst>
                <a:gd name="adj" fmla="val 16667"/>
              </a:avLst>
            </a:prstGeom>
            <a:gradFill rotWithShape="0">
              <a:gsLst>
                <a:gs pos="0">
                  <a:srgbClr val="99CCFF">
                    <a:gamma/>
                    <a:tint val="33333"/>
                    <a:invGamma/>
                  </a:srgbClr>
                </a:gs>
                <a:gs pos="100000">
                  <a:srgbClr val="99CCFF"/>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ilbri"/>
                  <a:ea typeface="ＭＳ Ｐゴシック" charset="0"/>
                </a:rPr>
                <a:t>Gather Coordinates</a:t>
              </a:r>
            </a:p>
          </p:txBody>
        </p:sp>
        <p:cxnSp>
          <p:nvCxnSpPr>
            <p:cNvPr id="89" name="Straight Arrow Connector 88">
              <a:extLst>
                <a:ext uri="{FF2B5EF4-FFF2-40B4-BE49-F238E27FC236}">
                  <a16:creationId xmlns:a16="http://schemas.microsoft.com/office/drawing/2014/main" id="{D3283AD5-3A93-47A5-BE67-D81C6FA9DB35}"/>
                </a:ext>
              </a:extLst>
            </p:cNvPr>
            <p:cNvCxnSpPr>
              <a:cxnSpLocks/>
              <a:endCxn id="51" idx="0"/>
            </p:cNvCxnSpPr>
            <p:nvPr/>
          </p:nvCxnSpPr>
          <p:spPr>
            <a:xfrm flipH="1">
              <a:off x="841283" y="2722316"/>
              <a:ext cx="300006" cy="206075"/>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cxnSp>
          <p:nvCxnSpPr>
            <p:cNvPr id="91" name="Straight Arrow Connector 90">
              <a:extLst>
                <a:ext uri="{FF2B5EF4-FFF2-40B4-BE49-F238E27FC236}">
                  <a16:creationId xmlns:a16="http://schemas.microsoft.com/office/drawing/2014/main" id="{F9D27611-A3A1-4E3A-9679-3CDB557C8A6A}"/>
                </a:ext>
              </a:extLst>
            </p:cNvPr>
            <p:cNvCxnSpPr>
              <a:cxnSpLocks/>
            </p:cNvCxnSpPr>
            <p:nvPr/>
          </p:nvCxnSpPr>
          <p:spPr>
            <a:xfrm>
              <a:off x="2146353" y="2710190"/>
              <a:ext cx="317734" cy="226170"/>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sp>
          <p:nvSpPr>
            <p:cNvPr id="27" name="AutoShape 22">
              <a:extLst>
                <a:ext uri="{FF2B5EF4-FFF2-40B4-BE49-F238E27FC236}">
                  <a16:creationId xmlns:a16="http://schemas.microsoft.com/office/drawing/2014/main" id="{EC71E38B-360F-44D8-8B20-72BBC4AB26EC}"/>
                </a:ext>
              </a:extLst>
            </p:cNvPr>
            <p:cNvSpPr>
              <a:spLocks noChangeArrowheads="1"/>
            </p:cNvSpPr>
            <p:nvPr/>
          </p:nvSpPr>
          <p:spPr bwMode="auto">
            <a:xfrm>
              <a:off x="426377" y="2225402"/>
              <a:ext cx="2460661" cy="496914"/>
            </a:xfrm>
            <a:prstGeom prst="roundRect">
              <a:avLst>
                <a:gd name="adj" fmla="val 16667"/>
              </a:avLst>
            </a:prstGeom>
            <a:gradFill rotWithShape="0">
              <a:gsLst>
                <a:gs pos="0">
                  <a:srgbClr val="99CCFF">
                    <a:gamma/>
                    <a:tint val="33333"/>
                    <a:invGamma/>
                  </a:srgbClr>
                </a:gs>
                <a:gs pos="100000">
                  <a:srgbClr val="99CCFF"/>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lnSpc>
                  <a:spcPct val="85000"/>
                </a:lnSpc>
              </a:pPr>
              <a:r>
                <a:rPr lang="en-US" sz="1600" dirty="0">
                  <a:solidFill>
                    <a:srgbClr val="000000"/>
                  </a:solidFill>
                  <a:latin typeface="Calibri" panose="020F0502020204030204" pitchFamily="34" charset="0"/>
                  <a:ea typeface="ＭＳ Ｐゴシック" charset="0"/>
                  <a:cs typeface="Calibri" panose="020F0502020204030204" pitchFamily="34" charset="0"/>
                </a:rPr>
                <a:t>Finite Element Basis </a:t>
              </a:r>
            </a:p>
            <a:p>
              <a:pPr algn="ctr">
                <a:lnSpc>
                  <a:spcPct val="85000"/>
                </a:lnSpc>
              </a:pPr>
              <a:r>
                <a:rPr lang="en-US" sz="1600" dirty="0">
                  <a:solidFill>
                    <a:srgbClr val="000000"/>
                  </a:solidFill>
                  <a:latin typeface="Calibri" panose="020F0502020204030204" pitchFamily="34" charset="0"/>
                  <a:ea typeface="ＭＳ Ｐゴシック" charset="0"/>
                  <a:cs typeface="Calibri" panose="020F0502020204030204" pitchFamily="34" charset="0"/>
                </a:rPr>
                <a:t>Functions, Transformations</a:t>
              </a:r>
            </a:p>
          </p:txBody>
        </p:sp>
        <p:cxnSp>
          <p:nvCxnSpPr>
            <p:cNvPr id="94" name="Straight Arrow Connector 93">
              <a:extLst>
                <a:ext uri="{FF2B5EF4-FFF2-40B4-BE49-F238E27FC236}">
                  <a16:creationId xmlns:a16="http://schemas.microsoft.com/office/drawing/2014/main" id="{ECD10F2D-BE51-42C8-BAC9-19E07048344E}"/>
                </a:ext>
              </a:extLst>
            </p:cNvPr>
            <p:cNvCxnSpPr>
              <a:cxnSpLocks/>
            </p:cNvCxnSpPr>
            <p:nvPr/>
          </p:nvCxnSpPr>
          <p:spPr>
            <a:xfrm>
              <a:off x="1092487" y="3233191"/>
              <a:ext cx="175679" cy="187206"/>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sp>
          <p:nvSpPr>
            <p:cNvPr id="51" name="AutoShape 46">
              <a:extLst>
                <a:ext uri="{FF2B5EF4-FFF2-40B4-BE49-F238E27FC236}">
                  <a16:creationId xmlns:a16="http://schemas.microsoft.com/office/drawing/2014/main" id="{59550527-7DAE-464B-9F95-D06566039378}"/>
                </a:ext>
              </a:extLst>
            </p:cNvPr>
            <p:cNvSpPr>
              <a:spLocks noChangeArrowheads="1"/>
            </p:cNvSpPr>
            <p:nvPr/>
          </p:nvSpPr>
          <p:spPr bwMode="auto">
            <a:xfrm>
              <a:off x="79283" y="2928391"/>
              <a:ext cx="1524000" cy="304800"/>
            </a:xfrm>
            <a:prstGeom prst="roundRect">
              <a:avLst>
                <a:gd name="adj" fmla="val 16667"/>
              </a:avLst>
            </a:prstGeom>
            <a:gradFill rotWithShape="0">
              <a:gsLst>
                <a:gs pos="0">
                  <a:srgbClr val="99CCFF">
                    <a:gamma/>
                    <a:tint val="33333"/>
                    <a:invGamma/>
                  </a:srgbClr>
                </a:gs>
                <a:gs pos="100000">
                  <a:srgbClr val="99CCFF"/>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libri" panose="020F0502020204030204" pitchFamily="34" charset="0"/>
                  <a:ea typeface="ＭＳ Ｐゴシック" charset="0"/>
                  <a:cs typeface="Calibri" panose="020F0502020204030204" pitchFamily="34" charset="0"/>
                </a:rPr>
                <a:t>PDE Terms</a:t>
              </a:r>
            </a:p>
          </p:txBody>
        </p:sp>
        <p:cxnSp>
          <p:nvCxnSpPr>
            <p:cNvPr id="97" name="Straight Arrow Connector 96">
              <a:extLst>
                <a:ext uri="{FF2B5EF4-FFF2-40B4-BE49-F238E27FC236}">
                  <a16:creationId xmlns:a16="http://schemas.microsoft.com/office/drawing/2014/main" id="{04BD228B-4FBF-44C9-A342-3B93FA83D067}"/>
                </a:ext>
              </a:extLst>
            </p:cNvPr>
            <p:cNvCxnSpPr>
              <a:cxnSpLocks/>
            </p:cNvCxnSpPr>
            <p:nvPr/>
          </p:nvCxnSpPr>
          <p:spPr>
            <a:xfrm flipH="1">
              <a:off x="2072813" y="3175234"/>
              <a:ext cx="198283" cy="244727"/>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sp>
          <p:nvSpPr>
            <p:cNvPr id="30" name="AutoShape 25">
              <a:extLst>
                <a:ext uri="{FF2B5EF4-FFF2-40B4-BE49-F238E27FC236}">
                  <a16:creationId xmlns:a16="http://schemas.microsoft.com/office/drawing/2014/main" id="{4DE01521-99E9-41AF-A261-F21F0EA77012}"/>
                </a:ext>
              </a:extLst>
            </p:cNvPr>
            <p:cNvSpPr>
              <a:spLocks noChangeArrowheads="1"/>
            </p:cNvSpPr>
            <p:nvPr/>
          </p:nvSpPr>
          <p:spPr bwMode="auto">
            <a:xfrm>
              <a:off x="1824178" y="2921476"/>
              <a:ext cx="1524000" cy="304800"/>
            </a:xfrm>
            <a:prstGeom prst="roundRect">
              <a:avLst>
                <a:gd name="adj" fmla="val 16667"/>
              </a:avLst>
            </a:prstGeom>
            <a:gradFill rotWithShape="0">
              <a:gsLst>
                <a:gs pos="0">
                  <a:srgbClr val="99CCFF">
                    <a:gamma/>
                    <a:tint val="33333"/>
                    <a:invGamma/>
                  </a:srgbClr>
                </a:gs>
                <a:gs pos="100000">
                  <a:srgbClr val="99CCFF"/>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libri" panose="020F0502020204030204" pitchFamily="34" charset="0"/>
                  <a:ea typeface="ＭＳ Ｐゴシック" charset="0"/>
                  <a:cs typeface="Calibri" panose="020F0502020204030204" pitchFamily="34" charset="0"/>
                </a:rPr>
                <a:t>Source Terms</a:t>
              </a:r>
            </a:p>
          </p:txBody>
        </p:sp>
        <p:cxnSp>
          <p:nvCxnSpPr>
            <p:cNvPr id="104" name="Straight Arrow Connector 103">
              <a:extLst>
                <a:ext uri="{FF2B5EF4-FFF2-40B4-BE49-F238E27FC236}">
                  <a16:creationId xmlns:a16="http://schemas.microsoft.com/office/drawing/2014/main" id="{347A3C58-1BFB-493C-AAA0-B1CBE9701C8D}"/>
                </a:ext>
              </a:extLst>
            </p:cNvPr>
            <p:cNvCxnSpPr>
              <a:cxnSpLocks/>
              <a:stCxn id="76" idx="2"/>
              <a:endCxn id="29" idx="0"/>
            </p:cNvCxnSpPr>
            <p:nvPr/>
          </p:nvCxnSpPr>
          <p:spPr>
            <a:xfrm>
              <a:off x="1711844" y="3750856"/>
              <a:ext cx="517" cy="213780"/>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cxnSp>
          <p:nvCxnSpPr>
            <p:cNvPr id="112" name="Straight Arrow Connector 111">
              <a:extLst>
                <a:ext uri="{FF2B5EF4-FFF2-40B4-BE49-F238E27FC236}">
                  <a16:creationId xmlns:a16="http://schemas.microsoft.com/office/drawing/2014/main" id="{7FF62841-8FEF-410E-B550-0AAF2C2063E3}"/>
                </a:ext>
              </a:extLst>
            </p:cNvPr>
            <p:cNvCxnSpPr>
              <a:cxnSpLocks/>
            </p:cNvCxnSpPr>
            <p:nvPr/>
          </p:nvCxnSpPr>
          <p:spPr>
            <a:xfrm flipH="1">
              <a:off x="1950378" y="1047132"/>
              <a:ext cx="925530" cy="0"/>
            </a:xfrm>
            <a:prstGeom prst="straightConnector1">
              <a:avLst/>
            </a:prstGeom>
            <a:ln>
              <a:solidFill>
                <a:srgbClr val="FF0000"/>
              </a:solidFill>
              <a:tailEnd type="triangle"/>
            </a:ln>
          </p:spPr>
          <p:style>
            <a:lnRef idx="2">
              <a:schemeClr val="accent1"/>
            </a:lnRef>
            <a:fillRef idx="0">
              <a:schemeClr val="accent1"/>
            </a:fillRef>
            <a:effectRef idx="1">
              <a:schemeClr val="accent1"/>
            </a:effectRef>
            <a:fontRef idx="minor">
              <a:schemeClr val="tx1"/>
            </a:fontRef>
          </p:style>
        </p:cxnSp>
        <p:cxnSp>
          <p:nvCxnSpPr>
            <p:cNvPr id="115" name="Straight Arrow Connector 114">
              <a:extLst>
                <a:ext uri="{FF2B5EF4-FFF2-40B4-BE49-F238E27FC236}">
                  <a16:creationId xmlns:a16="http://schemas.microsoft.com/office/drawing/2014/main" id="{96FE34CD-0102-4E5B-9C19-E8524CD12A6B}"/>
                </a:ext>
              </a:extLst>
            </p:cNvPr>
            <p:cNvCxnSpPr>
              <a:cxnSpLocks/>
            </p:cNvCxnSpPr>
            <p:nvPr/>
          </p:nvCxnSpPr>
          <p:spPr>
            <a:xfrm flipH="1">
              <a:off x="2550561" y="1340442"/>
              <a:ext cx="325347" cy="352534"/>
            </a:xfrm>
            <a:prstGeom prst="straightConnector1">
              <a:avLst/>
            </a:prstGeom>
            <a:ln>
              <a:solidFill>
                <a:srgbClr val="FF0000"/>
              </a:solidFill>
              <a:tailEnd type="triangle"/>
            </a:ln>
          </p:spPr>
          <p:style>
            <a:lnRef idx="2">
              <a:schemeClr val="accent1"/>
            </a:lnRef>
            <a:fillRef idx="0">
              <a:schemeClr val="accent1"/>
            </a:fillRef>
            <a:effectRef idx="1">
              <a:schemeClr val="accent1"/>
            </a:effectRef>
            <a:fontRef idx="minor">
              <a:schemeClr val="tx1"/>
            </a:fontRef>
          </p:style>
        </p:cxnSp>
        <p:cxnSp>
          <p:nvCxnSpPr>
            <p:cNvPr id="117" name="Straight Arrow Connector 116">
              <a:extLst>
                <a:ext uri="{FF2B5EF4-FFF2-40B4-BE49-F238E27FC236}">
                  <a16:creationId xmlns:a16="http://schemas.microsoft.com/office/drawing/2014/main" id="{3EEA6A2F-1762-442B-8EB3-12878142BB4F}"/>
                </a:ext>
              </a:extLst>
            </p:cNvPr>
            <p:cNvCxnSpPr>
              <a:cxnSpLocks/>
            </p:cNvCxnSpPr>
            <p:nvPr/>
          </p:nvCxnSpPr>
          <p:spPr>
            <a:xfrm>
              <a:off x="2483294" y="4181785"/>
              <a:ext cx="613672" cy="0"/>
            </a:xfrm>
            <a:prstGeom prst="straightConnector1">
              <a:avLst/>
            </a:prstGeom>
            <a:ln>
              <a:solidFill>
                <a:srgbClr val="FF0000"/>
              </a:solidFill>
              <a:tailEnd type="triangle"/>
            </a:ln>
          </p:spPr>
          <p:style>
            <a:lnRef idx="2">
              <a:schemeClr val="accent1"/>
            </a:lnRef>
            <a:fillRef idx="0">
              <a:schemeClr val="accent1"/>
            </a:fillRef>
            <a:effectRef idx="1">
              <a:schemeClr val="accent1"/>
            </a:effectRef>
            <a:fontRef idx="minor">
              <a:schemeClr val="tx1"/>
            </a:fontRef>
          </p:style>
        </p:cxnSp>
        <mc:AlternateContent xmlns:mc="http://schemas.openxmlformats.org/markup-compatibility/2006" xmlns:a14="http://schemas.microsoft.com/office/drawing/2010/main">
          <mc:Choice Requires="a14">
            <p:sp>
              <p:nvSpPr>
                <p:cNvPr id="120" name="TextBox 119">
                  <a:extLst>
                    <a:ext uri="{FF2B5EF4-FFF2-40B4-BE49-F238E27FC236}">
                      <a16:creationId xmlns:a16="http://schemas.microsoft.com/office/drawing/2014/main" id="{D95A2245-11F8-4E65-A8C6-2FFB24F1D0B2}"/>
                    </a:ext>
                  </a:extLst>
                </p:cNvPr>
                <p:cNvSpPr txBox="1"/>
                <p:nvPr/>
              </p:nvSpPr>
              <p:spPr>
                <a:xfrm>
                  <a:off x="3307750" y="4078545"/>
                  <a:ext cx="2876441" cy="584775"/>
                </a:xfrm>
                <a:prstGeom prst="rect">
                  <a:avLst/>
                </a:prstGeom>
                <a:noFill/>
                <a:ln>
                  <a:solidFill>
                    <a:schemeClr val="tx1"/>
                  </a:solidFill>
                </a:ln>
              </p:spPr>
              <p:txBody>
                <a:bodyPr wrap="square" rtlCol="0">
                  <a:spAutoFit/>
                </a:bodyPr>
                <a:lstStyle/>
                <a:p>
                  <a14:m>
                    <m:oMath xmlns:m="http://schemas.openxmlformats.org/officeDocument/2006/math">
                      <m:r>
                        <a:rPr lang="en-US" sz="1600" b="1" i="1" smtClean="0">
                          <a:solidFill>
                            <a:srgbClr val="FF0000"/>
                          </a:solidFill>
                          <a:latin typeface="Cambria Math" panose="02040503050406030204" pitchFamily="18" charset="0"/>
                          <a:ea typeface="Cambria Math" panose="02040503050406030204" pitchFamily="18" charset="0"/>
                        </a:rPr>
                        <m:t>→</m:t>
                      </m:r>
                    </m:oMath>
                  </a14:m>
                  <a:r>
                    <a:rPr lang="en-US" sz="1600" dirty="0">
                      <a:latin typeface="Caibri"/>
                    </a:rPr>
                    <a:t> </a:t>
                  </a:r>
                  <a:r>
                    <a:rPr lang="en-US" sz="1600" dirty="0">
                      <a:solidFill>
                        <a:srgbClr val="FF0000"/>
                      </a:solidFill>
                      <a:latin typeface="Caibri"/>
                    </a:rPr>
                    <a:t>Global, linear algebra storage</a:t>
                  </a:r>
                </a:p>
                <a:p>
                  <a14:m>
                    <m:oMath xmlns:m="http://schemas.openxmlformats.org/officeDocument/2006/math">
                      <m:r>
                        <a:rPr lang="en-US" sz="1600" i="1" smtClean="0">
                          <a:solidFill>
                            <a:schemeClr val="tx1"/>
                          </a:solidFill>
                          <a:latin typeface="Cambria Math" panose="02040503050406030204" pitchFamily="18" charset="0"/>
                          <a:ea typeface="Cambria Math" panose="02040503050406030204" pitchFamily="18" charset="0"/>
                        </a:rPr>
                        <m:t>→</m:t>
                      </m:r>
                      <m:r>
                        <a:rPr lang="en-US" sz="1600" b="0" i="1" smtClean="0">
                          <a:solidFill>
                            <a:schemeClr val="tx1"/>
                          </a:solidFill>
                          <a:latin typeface="Cambria Math" panose="02040503050406030204" pitchFamily="18" charset="0"/>
                          <a:ea typeface="Cambria Math" panose="02040503050406030204" pitchFamily="18" charset="0"/>
                        </a:rPr>
                        <m:t> </m:t>
                      </m:r>
                    </m:oMath>
                  </a14:m>
                  <a:r>
                    <a:rPr lang="en-US" sz="1600" dirty="0">
                      <a:solidFill>
                        <a:schemeClr val="tx1"/>
                      </a:solidFill>
                      <a:latin typeface="Caibri"/>
                    </a:rPr>
                    <a:t>Local, element storage </a:t>
                  </a:r>
                </a:p>
              </p:txBody>
            </p:sp>
          </mc:Choice>
          <mc:Fallback xmlns="">
            <p:sp>
              <p:nvSpPr>
                <p:cNvPr id="120" name="TextBox 119">
                  <a:extLst>
                    <a:ext uri="{FF2B5EF4-FFF2-40B4-BE49-F238E27FC236}">
                      <a16:creationId xmlns:a16="http://schemas.microsoft.com/office/drawing/2014/main" id="{D95A2245-11F8-4E65-A8C6-2FFB24F1D0B2}"/>
                    </a:ext>
                  </a:extLst>
                </p:cNvPr>
                <p:cNvSpPr txBox="1">
                  <a:spLocks noRot="1" noChangeAspect="1" noMove="1" noResize="1" noEditPoints="1" noAdjustHandles="1" noChangeArrowheads="1" noChangeShapeType="1" noTextEdit="1"/>
                </p:cNvSpPr>
                <p:nvPr/>
              </p:nvSpPr>
              <p:spPr>
                <a:xfrm>
                  <a:off x="3307750" y="4078545"/>
                  <a:ext cx="2876441" cy="584775"/>
                </a:xfrm>
                <a:prstGeom prst="rect">
                  <a:avLst/>
                </a:prstGeom>
                <a:blipFill>
                  <a:blip r:embed="rId2"/>
                  <a:stretch>
                    <a:fillRect t="-2041" b="-11224"/>
                  </a:stretch>
                </a:blipFill>
                <a:ln>
                  <a:solidFill>
                    <a:schemeClr val="tx1"/>
                  </a:solidFill>
                </a:ln>
              </p:spPr>
              <p:txBody>
                <a:bodyPr/>
                <a:lstStyle/>
                <a:p>
                  <a:r>
                    <a:rPr lang="en-US">
                      <a:noFill/>
                    </a:rPr>
                    <a:t> </a:t>
                  </a:r>
                </a:p>
              </p:txBody>
            </p:sp>
          </mc:Fallback>
        </mc:AlternateContent>
      </p:grpSp>
      <p:sp>
        <p:nvSpPr>
          <p:cNvPr id="121" name="Rectangle 120">
            <a:extLst>
              <a:ext uri="{FF2B5EF4-FFF2-40B4-BE49-F238E27FC236}">
                <a16:creationId xmlns:a16="http://schemas.microsoft.com/office/drawing/2014/main" id="{8E964FD5-D1EC-495D-9CD9-F29D350AE3B3}"/>
              </a:ext>
            </a:extLst>
          </p:cNvPr>
          <p:cNvSpPr/>
          <p:nvPr/>
        </p:nvSpPr>
        <p:spPr>
          <a:xfrm>
            <a:off x="31475" y="5144220"/>
            <a:ext cx="9351194" cy="1200329"/>
          </a:xfrm>
          <a:prstGeom prst="rect">
            <a:avLst/>
          </a:prstGeom>
        </p:spPr>
        <p:txBody>
          <a:bodyPr wrap="square">
            <a:spAutoFit/>
          </a:bodyPr>
          <a:lstStyle/>
          <a:p>
            <a:endParaRPr lang="en-US" sz="1000" b="1" dirty="0">
              <a:latin typeface="Caibri"/>
            </a:endParaRPr>
          </a:p>
          <a:p>
            <a:pPr marL="342900" indent="-342900">
              <a:buFont typeface="Wingdings" panose="05000000000000000000" pitchFamily="2" charset="2"/>
              <a:buChar char="Ø"/>
            </a:pPr>
            <a:r>
              <a:rPr lang="en-US" b="1" dirty="0">
                <a:latin typeface="Caibri"/>
              </a:rPr>
              <a:t>Gather Solution </a:t>
            </a:r>
            <a:r>
              <a:rPr lang="en-US" dirty="0">
                <a:latin typeface="Caibri"/>
              </a:rPr>
              <a:t>extracts values from global structures, puts in element local structures</a:t>
            </a:r>
          </a:p>
          <a:p>
            <a:pPr marL="342900" indent="-342900">
              <a:buFont typeface="Wingdings" panose="05000000000000000000" pitchFamily="2" charset="2"/>
              <a:buChar char="Ø"/>
            </a:pPr>
            <a:endParaRPr lang="en-US" sz="400" dirty="0">
              <a:latin typeface="Caibri"/>
            </a:endParaRPr>
          </a:p>
          <a:p>
            <a:pPr marL="342900" indent="-342900">
              <a:buFont typeface="Wingdings" panose="05000000000000000000" pitchFamily="2" charset="2"/>
              <a:buChar char="Ø"/>
            </a:pPr>
            <a:r>
              <a:rPr lang="en-US" b="1" dirty="0">
                <a:latin typeface="Caibri"/>
              </a:rPr>
              <a:t>Evaluators </a:t>
            </a:r>
            <a:r>
              <a:rPr lang="en-US" dirty="0">
                <a:latin typeface="Caibri"/>
              </a:rPr>
              <a:t>operate on element local data structures</a:t>
            </a:r>
          </a:p>
          <a:p>
            <a:endParaRPr lang="en-US" sz="400" dirty="0">
              <a:latin typeface="Caibri"/>
            </a:endParaRPr>
          </a:p>
          <a:p>
            <a:pPr marL="342900" indent="-342900">
              <a:buFont typeface="Wingdings" panose="05000000000000000000" pitchFamily="2" charset="2"/>
              <a:buChar char="Ø"/>
            </a:pPr>
            <a:r>
              <a:rPr lang="en-US" b="1" dirty="0">
                <a:latin typeface="Caibri"/>
              </a:rPr>
              <a:t>Scatter</a:t>
            </a:r>
            <a:r>
              <a:rPr lang="en-US" dirty="0">
                <a:latin typeface="Caibri"/>
              </a:rPr>
              <a:t> adds local contributions to global structures</a:t>
            </a:r>
            <a:endParaRPr lang="en-US" b="1" dirty="0">
              <a:latin typeface="Caibri"/>
            </a:endParaRPr>
          </a:p>
        </p:txBody>
      </p:sp>
      <p:sp>
        <p:nvSpPr>
          <p:cNvPr id="53" name="Rectangle 52">
            <a:extLst>
              <a:ext uri="{FF2B5EF4-FFF2-40B4-BE49-F238E27FC236}">
                <a16:creationId xmlns:a16="http://schemas.microsoft.com/office/drawing/2014/main" id="{9BD46088-EECB-476A-BABA-478298FEF633}"/>
              </a:ext>
            </a:extLst>
          </p:cNvPr>
          <p:cNvSpPr/>
          <p:nvPr/>
        </p:nvSpPr>
        <p:spPr>
          <a:xfrm>
            <a:off x="56407" y="706671"/>
            <a:ext cx="4497770" cy="369332"/>
          </a:xfrm>
          <a:prstGeom prst="rect">
            <a:avLst/>
          </a:prstGeom>
        </p:spPr>
        <p:txBody>
          <a:bodyPr wrap="none">
            <a:spAutoFit/>
          </a:bodyPr>
          <a:lstStyle/>
          <a:p>
            <a:pPr algn="ctr"/>
            <a:r>
              <a:rPr lang="en-US" b="1" i="1" u="sng" dirty="0"/>
              <a:t>Albany Finite Element Assembly (FEA):</a:t>
            </a:r>
          </a:p>
        </p:txBody>
      </p:sp>
    </p:spTree>
    <p:extLst>
      <p:ext uri="{BB962C8B-B14F-4D97-AF65-F5344CB8AC3E}">
        <p14:creationId xmlns:p14="http://schemas.microsoft.com/office/powerpoint/2010/main" val="1233363827"/>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 name="TextShape 1"/>
          <p:cNvSpPr txBox="1"/>
          <p:nvPr/>
        </p:nvSpPr>
        <p:spPr>
          <a:xfrm>
            <a:off x="100595" y="-213372"/>
            <a:ext cx="7902281" cy="1200328"/>
          </a:xfrm>
          <a:prstGeom prst="rect">
            <a:avLst/>
          </a:prstGeom>
          <a:noFill/>
          <a:ln>
            <a:noFill/>
          </a:ln>
        </p:spPr>
        <p:txBody>
          <a:bodyPr lIns="0" tIns="0" rIns="0" bIns="0" anchor="ctr"/>
          <a:lstStyle/>
          <a:p>
            <a:r>
              <a:rPr lang="en-US" sz="3200" dirty="0">
                <a:latin typeface="Calibri"/>
              </a:rPr>
              <a:t>2. Template-based generic programming (TBGP)</a:t>
            </a:r>
            <a:endParaRPr sz="3200" dirty="0"/>
          </a:p>
        </p:txBody>
      </p:sp>
      <p:sp>
        <p:nvSpPr>
          <p:cNvPr id="3" name="Rectangle 2">
            <a:extLst>
              <a:ext uri="{FF2B5EF4-FFF2-40B4-BE49-F238E27FC236}">
                <a16:creationId xmlns:a16="http://schemas.microsoft.com/office/drawing/2014/main" id="{582D93CD-C838-40E9-8E5A-D19DE7F98407}"/>
              </a:ext>
            </a:extLst>
          </p:cNvPr>
          <p:cNvSpPr/>
          <p:nvPr/>
        </p:nvSpPr>
        <p:spPr>
          <a:xfrm>
            <a:off x="80047" y="6519446"/>
            <a:ext cx="8476103" cy="338554"/>
          </a:xfrm>
          <a:prstGeom prst="rect">
            <a:avLst/>
          </a:prstGeom>
        </p:spPr>
        <p:txBody>
          <a:bodyPr wrap="square">
            <a:spAutoFit/>
          </a:bodyPr>
          <a:lstStyle/>
          <a:p>
            <a:pPr>
              <a:spcAft>
                <a:spcPts val="600"/>
              </a:spcAft>
            </a:pPr>
            <a:r>
              <a:rPr lang="en-US" sz="1600" dirty="0">
                <a:solidFill>
                  <a:schemeClr val="bg1"/>
                </a:solidFill>
                <a:latin typeface="Calibri" panose="020F0502020204030204" pitchFamily="34" charset="0"/>
                <a:cs typeface="Calibri" panose="020F0502020204030204" pitchFamily="34" charset="0"/>
              </a:rPr>
              <a:t>R. Pawlowski et. al. </a:t>
            </a:r>
            <a:r>
              <a:rPr lang="en-US" sz="1600" i="1" dirty="0">
                <a:solidFill>
                  <a:schemeClr val="bg1"/>
                </a:solidFill>
                <a:latin typeface="Calibri" panose="020F0502020204030204" pitchFamily="34" charset="0"/>
                <a:cs typeface="Calibri" panose="020F0502020204030204" pitchFamily="34" charset="0"/>
              </a:rPr>
              <a:t>Sci. Program.</a:t>
            </a:r>
            <a:r>
              <a:rPr lang="en-US" sz="1600" dirty="0">
                <a:solidFill>
                  <a:schemeClr val="bg1"/>
                </a:solidFill>
                <a:latin typeface="Calibri" panose="020F0502020204030204" pitchFamily="34" charset="0"/>
                <a:cs typeface="Calibri" panose="020F0502020204030204" pitchFamily="34" charset="0"/>
              </a:rPr>
              <a:t>, 2012.</a:t>
            </a:r>
          </a:p>
        </p:txBody>
      </p:sp>
      <p:grpSp>
        <p:nvGrpSpPr>
          <p:cNvPr id="122" name="Group 121">
            <a:extLst>
              <a:ext uri="{FF2B5EF4-FFF2-40B4-BE49-F238E27FC236}">
                <a16:creationId xmlns:a16="http://schemas.microsoft.com/office/drawing/2014/main" id="{16AE085E-91F5-42EA-A096-C73D48B32775}"/>
              </a:ext>
            </a:extLst>
          </p:cNvPr>
          <p:cNvGrpSpPr/>
          <p:nvPr/>
        </p:nvGrpSpPr>
        <p:grpSpPr>
          <a:xfrm>
            <a:off x="1178961" y="1162447"/>
            <a:ext cx="6104908" cy="3849956"/>
            <a:chOff x="79283" y="876680"/>
            <a:chExt cx="6104908" cy="3849956"/>
          </a:xfrm>
        </p:grpSpPr>
        <p:sp>
          <p:nvSpPr>
            <p:cNvPr id="8" name="AutoShape 3">
              <a:extLst>
                <a:ext uri="{FF2B5EF4-FFF2-40B4-BE49-F238E27FC236}">
                  <a16:creationId xmlns:a16="http://schemas.microsoft.com/office/drawing/2014/main" id="{B0B31BF0-8CA9-4DEA-B57F-9E7AE51BD425}"/>
                </a:ext>
              </a:extLst>
            </p:cNvPr>
            <p:cNvSpPr>
              <a:spLocks noChangeArrowheads="1"/>
            </p:cNvSpPr>
            <p:nvPr/>
          </p:nvSpPr>
          <p:spPr bwMode="auto">
            <a:xfrm>
              <a:off x="1407561" y="4421836"/>
              <a:ext cx="1524000" cy="304800"/>
            </a:xfrm>
            <a:prstGeom prst="roundRect">
              <a:avLst>
                <a:gd name="adj" fmla="val 16667"/>
              </a:avLst>
            </a:prstGeom>
            <a:gradFill rotWithShape="1">
              <a:gsLst>
                <a:gs pos="0">
                  <a:srgbClr val="FFFF99"/>
                </a:gs>
                <a:gs pos="100000">
                  <a:srgbClr val="FFFF99">
                    <a:gamma/>
                    <a:shade val="60784"/>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9" name="AutoShape 4">
              <a:extLst>
                <a:ext uri="{FF2B5EF4-FFF2-40B4-BE49-F238E27FC236}">
                  <a16:creationId xmlns:a16="http://schemas.microsoft.com/office/drawing/2014/main" id="{33559345-6426-4BAB-96CE-461FF3DDBFC3}"/>
                </a:ext>
              </a:extLst>
            </p:cNvPr>
            <p:cNvSpPr>
              <a:spLocks noChangeArrowheads="1"/>
            </p:cNvSpPr>
            <p:nvPr/>
          </p:nvSpPr>
          <p:spPr bwMode="auto">
            <a:xfrm>
              <a:off x="1331361" y="4345636"/>
              <a:ext cx="1524000" cy="304800"/>
            </a:xfrm>
            <a:prstGeom prst="roundRect">
              <a:avLst>
                <a:gd name="adj" fmla="val 16667"/>
              </a:avLst>
            </a:prstGeom>
            <a:gradFill rotWithShape="1">
              <a:gsLst>
                <a:gs pos="0">
                  <a:srgbClr val="DDA99F"/>
                </a:gs>
                <a:gs pos="100000">
                  <a:srgbClr val="DDA99F">
                    <a:gamma/>
                    <a:shade val="84706"/>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10" name="AutoShape 5">
              <a:extLst>
                <a:ext uri="{FF2B5EF4-FFF2-40B4-BE49-F238E27FC236}">
                  <a16:creationId xmlns:a16="http://schemas.microsoft.com/office/drawing/2014/main" id="{91956EBD-5A45-4A09-97E0-90E551194A11}"/>
                </a:ext>
              </a:extLst>
            </p:cNvPr>
            <p:cNvSpPr>
              <a:spLocks noChangeArrowheads="1"/>
            </p:cNvSpPr>
            <p:nvPr/>
          </p:nvSpPr>
          <p:spPr bwMode="auto">
            <a:xfrm>
              <a:off x="1255161" y="4269436"/>
              <a:ext cx="1524000" cy="304800"/>
            </a:xfrm>
            <a:prstGeom prst="roundRect">
              <a:avLst>
                <a:gd name="adj" fmla="val 16667"/>
              </a:avLst>
            </a:prstGeom>
            <a:gradFill rotWithShape="1">
              <a:gsLst>
                <a:gs pos="0">
                  <a:srgbClr val="CCDAB4"/>
                </a:gs>
                <a:gs pos="100000">
                  <a:srgbClr val="CCDAB4">
                    <a:gamma/>
                    <a:shade val="66667"/>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11" name="AutoShape 6">
              <a:extLst>
                <a:ext uri="{FF2B5EF4-FFF2-40B4-BE49-F238E27FC236}">
                  <a16:creationId xmlns:a16="http://schemas.microsoft.com/office/drawing/2014/main" id="{B2E75846-F2A3-485E-B05B-E90EAA34E0E4}"/>
                </a:ext>
              </a:extLst>
            </p:cNvPr>
            <p:cNvSpPr>
              <a:spLocks noChangeArrowheads="1"/>
            </p:cNvSpPr>
            <p:nvPr/>
          </p:nvSpPr>
          <p:spPr bwMode="auto">
            <a:xfrm>
              <a:off x="1178961" y="4193236"/>
              <a:ext cx="1524000" cy="304800"/>
            </a:xfrm>
            <a:prstGeom prst="roundRect">
              <a:avLst>
                <a:gd name="adj" fmla="val 16667"/>
              </a:avLst>
            </a:prstGeom>
            <a:gradFill rotWithShape="1">
              <a:gsLst>
                <a:gs pos="0">
                  <a:srgbClr val="CCCCFF"/>
                </a:gs>
                <a:gs pos="100000">
                  <a:srgbClr val="CCCCFF">
                    <a:gamma/>
                    <a:shade val="81961"/>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12" name="AutoShape 7">
              <a:extLst>
                <a:ext uri="{FF2B5EF4-FFF2-40B4-BE49-F238E27FC236}">
                  <a16:creationId xmlns:a16="http://schemas.microsoft.com/office/drawing/2014/main" id="{1EA0BD42-00BA-46E7-B868-913A54DCEE37}"/>
                </a:ext>
              </a:extLst>
            </p:cNvPr>
            <p:cNvSpPr>
              <a:spLocks noChangeArrowheads="1"/>
            </p:cNvSpPr>
            <p:nvPr/>
          </p:nvSpPr>
          <p:spPr bwMode="auto">
            <a:xfrm>
              <a:off x="1420566" y="1769176"/>
              <a:ext cx="1676400" cy="289270"/>
            </a:xfrm>
            <a:prstGeom prst="roundRect">
              <a:avLst>
                <a:gd name="adj" fmla="val 16667"/>
              </a:avLst>
            </a:prstGeom>
            <a:gradFill rotWithShape="1">
              <a:gsLst>
                <a:gs pos="0">
                  <a:srgbClr val="FFFF99"/>
                </a:gs>
                <a:gs pos="100000">
                  <a:srgbClr val="FFFF99">
                    <a:gamma/>
                    <a:shade val="60784"/>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13" name="AutoShape 8">
              <a:extLst>
                <a:ext uri="{FF2B5EF4-FFF2-40B4-BE49-F238E27FC236}">
                  <a16:creationId xmlns:a16="http://schemas.microsoft.com/office/drawing/2014/main" id="{0BDF4836-5E52-429D-8F51-262944DF7722}"/>
                </a:ext>
              </a:extLst>
            </p:cNvPr>
            <p:cNvSpPr>
              <a:spLocks noChangeArrowheads="1"/>
            </p:cNvSpPr>
            <p:nvPr/>
          </p:nvSpPr>
          <p:spPr bwMode="auto">
            <a:xfrm>
              <a:off x="807378" y="1264242"/>
              <a:ext cx="1524000" cy="304800"/>
            </a:xfrm>
            <a:prstGeom prst="roundRect">
              <a:avLst>
                <a:gd name="adj" fmla="val 16667"/>
              </a:avLst>
            </a:prstGeom>
            <a:gradFill rotWithShape="1">
              <a:gsLst>
                <a:gs pos="0">
                  <a:srgbClr val="DDA99F"/>
                </a:gs>
                <a:gs pos="100000">
                  <a:srgbClr val="DDA99F">
                    <a:gamma/>
                    <a:shade val="84706"/>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14" name="AutoShape 9">
              <a:extLst>
                <a:ext uri="{FF2B5EF4-FFF2-40B4-BE49-F238E27FC236}">
                  <a16:creationId xmlns:a16="http://schemas.microsoft.com/office/drawing/2014/main" id="{93D1753F-7F72-4C44-892C-5A4AF9FD1874}"/>
                </a:ext>
              </a:extLst>
            </p:cNvPr>
            <p:cNvSpPr>
              <a:spLocks noChangeArrowheads="1"/>
            </p:cNvSpPr>
            <p:nvPr/>
          </p:nvSpPr>
          <p:spPr bwMode="auto">
            <a:xfrm>
              <a:off x="731178" y="1188042"/>
              <a:ext cx="1524000" cy="304800"/>
            </a:xfrm>
            <a:prstGeom prst="roundRect">
              <a:avLst>
                <a:gd name="adj" fmla="val 16667"/>
              </a:avLst>
            </a:prstGeom>
            <a:gradFill rotWithShape="1">
              <a:gsLst>
                <a:gs pos="0">
                  <a:srgbClr val="CCDAB4"/>
                </a:gs>
                <a:gs pos="100000">
                  <a:srgbClr val="CCDAB4">
                    <a:gamma/>
                    <a:shade val="66667"/>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15" name="AutoShape 10">
              <a:extLst>
                <a:ext uri="{FF2B5EF4-FFF2-40B4-BE49-F238E27FC236}">
                  <a16:creationId xmlns:a16="http://schemas.microsoft.com/office/drawing/2014/main" id="{18BE13EC-3F77-40FF-AB0C-ECD7FCD1122D}"/>
                </a:ext>
              </a:extLst>
            </p:cNvPr>
            <p:cNvSpPr>
              <a:spLocks noChangeArrowheads="1"/>
            </p:cNvSpPr>
            <p:nvPr/>
          </p:nvSpPr>
          <p:spPr bwMode="auto">
            <a:xfrm>
              <a:off x="654978" y="1111842"/>
              <a:ext cx="1524000" cy="304800"/>
            </a:xfrm>
            <a:prstGeom prst="roundRect">
              <a:avLst>
                <a:gd name="adj" fmla="val 16667"/>
              </a:avLst>
            </a:prstGeom>
            <a:gradFill rotWithShape="1">
              <a:gsLst>
                <a:gs pos="0">
                  <a:srgbClr val="CCCCFF"/>
                </a:gs>
                <a:gs pos="100000">
                  <a:srgbClr val="CCCCFF">
                    <a:gamma/>
                    <a:shade val="81961"/>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16" name="AutoShape 11">
              <a:extLst>
                <a:ext uri="{FF2B5EF4-FFF2-40B4-BE49-F238E27FC236}">
                  <a16:creationId xmlns:a16="http://schemas.microsoft.com/office/drawing/2014/main" id="{0205E0C1-70C3-4F14-87ED-B2F9E4CA588C}"/>
                </a:ext>
              </a:extLst>
            </p:cNvPr>
            <p:cNvSpPr>
              <a:spLocks noChangeArrowheads="1"/>
            </p:cNvSpPr>
            <p:nvPr/>
          </p:nvSpPr>
          <p:spPr bwMode="auto">
            <a:xfrm>
              <a:off x="4802638" y="3543680"/>
              <a:ext cx="914400" cy="304800"/>
            </a:xfrm>
            <a:prstGeom prst="roundRect">
              <a:avLst>
                <a:gd name="adj" fmla="val 16667"/>
              </a:avLst>
            </a:prstGeom>
            <a:gradFill rotWithShape="1">
              <a:gsLst>
                <a:gs pos="0">
                  <a:srgbClr val="FFFF99"/>
                </a:gs>
                <a:gs pos="100000">
                  <a:srgbClr val="FFFF99">
                    <a:gamma/>
                    <a:shade val="60784"/>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libri" panose="020F0502020204030204" pitchFamily="34" charset="0"/>
                  <a:ea typeface="ＭＳ Ｐゴシック" charset="0"/>
                  <a:cs typeface="Calibri" panose="020F0502020204030204" pitchFamily="34" charset="0"/>
                </a:rPr>
                <a:t>Shape </a:t>
              </a:r>
              <a:r>
                <a:rPr lang="en-US" sz="1600" dirty="0" err="1">
                  <a:solidFill>
                    <a:srgbClr val="000000"/>
                  </a:solidFill>
                  <a:latin typeface="Calibri" panose="020F0502020204030204" pitchFamily="34" charset="0"/>
                  <a:ea typeface="ＭＳ Ｐゴシック" charset="0"/>
                  <a:cs typeface="Calibri" panose="020F0502020204030204" pitchFamily="34" charset="0"/>
                </a:rPr>
                <a:t>Opt</a:t>
              </a:r>
              <a:endParaRPr lang="en-US" sz="1600" dirty="0">
                <a:solidFill>
                  <a:srgbClr val="000000"/>
                </a:solidFill>
                <a:latin typeface="Calibri" panose="020F0502020204030204" pitchFamily="34" charset="0"/>
                <a:ea typeface="ＭＳ Ｐゴシック" charset="0"/>
                <a:cs typeface="Calibri" panose="020F0502020204030204" pitchFamily="34" charset="0"/>
              </a:endParaRPr>
            </a:p>
          </p:txBody>
        </p:sp>
        <p:sp>
          <p:nvSpPr>
            <p:cNvPr id="17" name="AutoShape 12">
              <a:extLst>
                <a:ext uri="{FF2B5EF4-FFF2-40B4-BE49-F238E27FC236}">
                  <a16:creationId xmlns:a16="http://schemas.microsoft.com/office/drawing/2014/main" id="{ED403FD7-5697-419F-83AD-5101A7BC6492}"/>
                </a:ext>
              </a:extLst>
            </p:cNvPr>
            <p:cNvSpPr>
              <a:spLocks noChangeArrowheads="1"/>
            </p:cNvSpPr>
            <p:nvPr/>
          </p:nvSpPr>
          <p:spPr bwMode="auto">
            <a:xfrm>
              <a:off x="4650238" y="3315080"/>
              <a:ext cx="914400" cy="304800"/>
            </a:xfrm>
            <a:prstGeom prst="roundRect">
              <a:avLst>
                <a:gd name="adj" fmla="val 16667"/>
              </a:avLst>
            </a:prstGeom>
            <a:gradFill rotWithShape="1">
              <a:gsLst>
                <a:gs pos="0">
                  <a:srgbClr val="DDA99F"/>
                </a:gs>
                <a:gs pos="100000">
                  <a:srgbClr val="DDA99F">
                    <a:gamma/>
                    <a:shade val="84706"/>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libri" panose="020F0502020204030204" pitchFamily="34" charset="0"/>
                  <a:ea typeface="ＭＳ Ｐゴシック" charset="0"/>
                  <a:cs typeface="Calibri" panose="020F0502020204030204" pitchFamily="34" charset="0"/>
                </a:rPr>
                <a:t>PCE</a:t>
              </a:r>
            </a:p>
          </p:txBody>
        </p:sp>
        <p:sp>
          <p:nvSpPr>
            <p:cNvPr id="18" name="AutoShape 13">
              <a:extLst>
                <a:ext uri="{FF2B5EF4-FFF2-40B4-BE49-F238E27FC236}">
                  <a16:creationId xmlns:a16="http://schemas.microsoft.com/office/drawing/2014/main" id="{B31A1A19-EEF2-421E-A70C-A4131F2D8301}"/>
                </a:ext>
              </a:extLst>
            </p:cNvPr>
            <p:cNvSpPr>
              <a:spLocks noChangeArrowheads="1"/>
            </p:cNvSpPr>
            <p:nvPr/>
          </p:nvSpPr>
          <p:spPr bwMode="auto">
            <a:xfrm>
              <a:off x="4421638" y="3086480"/>
              <a:ext cx="914400" cy="304800"/>
            </a:xfrm>
            <a:prstGeom prst="roundRect">
              <a:avLst>
                <a:gd name="adj" fmla="val 16667"/>
              </a:avLst>
            </a:prstGeom>
            <a:gradFill rotWithShape="1">
              <a:gsLst>
                <a:gs pos="0">
                  <a:srgbClr val="CCDAB4"/>
                </a:gs>
                <a:gs pos="100000">
                  <a:srgbClr val="CCDAB4">
                    <a:gamma/>
                    <a:shade val="66667"/>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libri" panose="020F0502020204030204" pitchFamily="34" charset="0"/>
                  <a:ea typeface="ＭＳ Ｐゴシック" charset="0"/>
                  <a:cs typeface="Calibri" panose="020F0502020204030204" pitchFamily="34" charset="0"/>
                </a:rPr>
                <a:t>Adjoint</a:t>
              </a:r>
            </a:p>
          </p:txBody>
        </p:sp>
        <p:sp>
          <p:nvSpPr>
            <p:cNvPr id="19" name="AutoShape 14">
              <a:extLst>
                <a:ext uri="{FF2B5EF4-FFF2-40B4-BE49-F238E27FC236}">
                  <a16:creationId xmlns:a16="http://schemas.microsoft.com/office/drawing/2014/main" id="{819E4C06-2895-45DF-93CA-D59EA1BDF1C5}"/>
                </a:ext>
              </a:extLst>
            </p:cNvPr>
            <p:cNvSpPr>
              <a:spLocks noChangeArrowheads="1"/>
            </p:cNvSpPr>
            <p:nvPr/>
          </p:nvSpPr>
          <p:spPr bwMode="auto">
            <a:xfrm>
              <a:off x="4193038" y="2857880"/>
              <a:ext cx="914400" cy="304800"/>
            </a:xfrm>
            <a:prstGeom prst="roundRect">
              <a:avLst>
                <a:gd name="adj" fmla="val 16667"/>
              </a:avLst>
            </a:prstGeom>
            <a:gradFill rotWithShape="1">
              <a:gsLst>
                <a:gs pos="0">
                  <a:srgbClr val="CCCCFF"/>
                </a:gs>
                <a:gs pos="100000">
                  <a:srgbClr val="CCCCFF">
                    <a:gamma/>
                    <a:shade val="81961"/>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libri" panose="020F0502020204030204" pitchFamily="34" charset="0"/>
                  <a:ea typeface="ＭＳ Ｐゴシック" charset="0"/>
                  <a:cs typeface="Calibri" panose="020F0502020204030204" pitchFamily="34" charset="0"/>
                </a:rPr>
                <a:t>Hessian</a:t>
              </a:r>
            </a:p>
          </p:txBody>
        </p:sp>
        <p:sp>
          <p:nvSpPr>
            <p:cNvPr id="22" name="AutoShape 17">
              <a:extLst>
                <a:ext uri="{FF2B5EF4-FFF2-40B4-BE49-F238E27FC236}">
                  <a16:creationId xmlns:a16="http://schemas.microsoft.com/office/drawing/2014/main" id="{1CD51099-512D-4764-A53A-227003A2CB6B}"/>
                </a:ext>
              </a:extLst>
            </p:cNvPr>
            <p:cNvSpPr>
              <a:spLocks noChangeArrowheads="1"/>
            </p:cNvSpPr>
            <p:nvPr/>
          </p:nvSpPr>
          <p:spPr bwMode="auto">
            <a:xfrm>
              <a:off x="1102761" y="4117036"/>
              <a:ext cx="1524000" cy="304800"/>
            </a:xfrm>
            <a:prstGeom prst="roundRect">
              <a:avLst>
                <a:gd name="adj" fmla="val 16667"/>
              </a:avLst>
            </a:prstGeom>
            <a:solidFill>
              <a:srgbClr val="FF99FF"/>
            </a:soli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23" name="AutoShape 18">
              <a:extLst>
                <a:ext uri="{FF2B5EF4-FFF2-40B4-BE49-F238E27FC236}">
                  <a16:creationId xmlns:a16="http://schemas.microsoft.com/office/drawing/2014/main" id="{B815DEE5-F0C2-446E-B823-B2F5350E2255}"/>
                </a:ext>
              </a:extLst>
            </p:cNvPr>
            <p:cNvSpPr>
              <a:spLocks noChangeArrowheads="1"/>
            </p:cNvSpPr>
            <p:nvPr/>
          </p:nvSpPr>
          <p:spPr bwMode="auto">
            <a:xfrm>
              <a:off x="1026561" y="4040836"/>
              <a:ext cx="1524000" cy="304800"/>
            </a:xfrm>
            <a:prstGeom prst="roundRect">
              <a:avLst>
                <a:gd name="adj" fmla="val 16667"/>
              </a:avLst>
            </a:prstGeom>
            <a:solidFill>
              <a:srgbClr val="FFCC99"/>
            </a:soli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24" name="AutoShape 19">
              <a:extLst>
                <a:ext uri="{FF2B5EF4-FFF2-40B4-BE49-F238E27FC236}">
                  <a16:creationId xmlns:a16="http://schemas.microsoft.com/office/drawing/2014/main" id="{574CAA69-E8F4-408C-986D-26E614740AA8}"/>
                </a:ext>
              </a:extLst>
            </p:cNvPr>
            <p:cNvSpPr>
              <a:spLocks noChangeArrowheads="1"/>
            </p:cNvSpPr>
            <p:nvPr/>
          </p:nvSpPr>
          <p:spPr bwMode="auto">
            <a:xfrm>
              <a:off x="578778" y="1035642"/>
              <a:ext cx="1524000" cy="304800"/>
            </a:xfrm>
            <a:prstGeom prst="roundRect">
              <a:avLst>
                <a:gd name="adj" fmla="val 16667"/>
              </a:avLst>
            </a:prstGeom>
            <a:solidFill>
              <a:srgbClr val="FF99FF"/>
            </a:soli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25" name="AutoShape 20">
              <a:extLst>
                <a:ext uri="{FF2B5EF4-FFF2-40B4-BE49-F238E27FC236}">
                  <a16:creationId xmlns:a16="http://schemas.microsoft.com/office/drawing/2014/main" id="{D8A0676B-8E46-478D-B07C-634F4377BD04}"/>
                </a:ext>
              </a:extLst>
            </p:cNvPr>
            <p:cNvSpPr>
              <a:spLocks noChangeArrowheads="1"/>
            </p:cNvSpPr>
            <p:nvPr/>
          </p:nvSpPr>
          <p:spPr bwMode="auto">
            <a:xfrm>
              <a:off x="502578" y="959442"/>
              <a:ext cx="1524000" cy="304800"/>
            </a:xfrm>
            <a:prstGeom prst="roundRect">
              <a:avLst>
                <a:gd name="adj" fmla="val 16667"/>
              </a:avLst>
            </a:prstGeom>
            <a:solidFill>
              <a:srgbClr val="FFCC99"/>
            </a:soli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29" name="AutoShape 24">
              <a:extLst>
                <a:ext uri="{FF2B5EF4-FFF2-40B4-BE49-F238E27FC236}">
                  <a16:creationId xmlns:a16="http://schemas.microsoft.com/office/drawing/2014/main" id="{C880F4BC-C220-4A93-B5C1-4391AE4EFE62}"/>
                </a:ext>
              </a:extLst>
            </p:cNvPr>
            <p:cNvSpPr>
              <a:spLocks noChangeArrowheads="1"/>
            </p:cNvSpPr>
            <p:nvPr/>
          </p:nvSpPr>
          <p:spPr bwMode="auto">
            <a:xfrm>
              <a:off x="950361" y="3964636"/>
              <a:ext cx="1524000" cy="304800"/>
            </a:xfrm>
            <a:prstGeom prst="roundRect">
              <a:avLst>
                <a:gd name="adj" fmla="val 16667"/>
              </a:avLst>
            </a:prstGeom>
            <a:gradFill rotWithShape="0">
              <a:gsLst>
                <a:gs pos="0">
                  <a:srgbClr val="66FF66">
                    <a:gamma/>
                    <a:tint val="33333"/>
                    <a:invGamma/>
                  </a:srgbClr>
                </a:gs>
                <a:gs pos="100000">
                  <a:srgbClr val="66FF66"/>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libri" panose="020F0502020204030204" pitchFamily="34" charset="0"/>
                  <a:ea typeface="ＭＳ Ｐゴシック" charset="0"/>
                  <a:cs typeface="Calibri" panose="020F0502020204030204" pitchFamily="34" charset="0"/>
                </a:rPr>
                <a:t>Scatter Residual</a:t>
              </a:r>
            </a:p>
          </p:txBody>
        </p:sp>
        <p:sp>
          <p:nvSpPr>
            <p:cNvPr id="39" name="AutoShape 34">
              <a:extLst>
                <a:ext uri="{FF2B5EF4-FFF2-40B4-BE49-F238E27FC236}">
                  <a16:creationId xmlns:a16="http://schemas.microsoft.com/office/drawing/2014/main" id="{2D6531DA-07FB-459C-959E-6CB9CB25126D}"/>
                </a:ext>
              </a:extLst>
            </p:cNvPr>
            <p:cNvSpPr>
              <a:spLocks noChangeArrowheads="1"/>
            </p:cNvSpPr>
            <p:nvPr/>
          </p:nvSpPr>
          <p:spPr bwMode="auto">
            <a:xfrm>
              <a:off x="3964438" y="2629280"/>
              <a:ext cx="914400" cy="304800"/>
            </a:xfrm>
            <a:prstGeom prst="roundRect">
              <a:avLst>
                <a:gd name="adj" fmla="val 16667"/>
              </a:avLst>
            </a:prstGeom>
            <a:solidFill>
              <a:srgbClr val="FF99FF"/>
            </a:soli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libri" panose="020F0502020204030204" pitchFamily="34" charset="0"/>
                  <a:ea typeface="ＭＳ Ｐゴシック" charset="0"/>
                  <a:cs typeface="Calibri" panose="020F0502020204030204" pitchFamily="34" charset="0"/>
                </a:rPr>
                <a:t>Tangent</a:t>
              </a:r>
            </a:p>
          </p:txBody>
        </p:sp>
        <p:sp>
          <p:nvSpPr>
            <p:cNvPr id="40" name="AutoShape 35">
              <a:extLst>
                <a:ext uri="{FF2B5EF4-FFF2-40B4-BE49-F238E27FC236}">
                  <a16:creationId xmlns:a16="http://schemas.microsoft.com/office/drawing/2014/main" id="{60AAE7C9-62D7-4072-AA15-6595006CD518}"/>
                </a:ext>
              </a:extLst>
            </p:cNvPr>
            <p:cNvSpPr>
              <a:spLocks noChangeArrowheads="1"/>
            </p:cNvSpPr>
            <p:nvPr/>
          </p:nvSpPr>
          <p:spPr bwMode="auto">
            <a:xfrm>
              <a:off x="3735838" y="2400680"/>
              <a:ext cx="914400" cy="304800"/>
            </a:xfrm>
            <a:prstGeom prst="roundRect">
              <a:avLst>
                <a:gd name="adj" fmla="val 16667"/>
              </a:avLst>
            </a:prstGeom>
            <a:solidFill>
              <a:srgbClr val="FFCC99"/>
            </a:soli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libri" panose="020F0502020204030204" pitchFamily="34" charset="0"/>
                  <a:ea typeface="ＭＳ Ｐゴシック" charset="0"/>
                  <a:cs typeface="Calibri" panose="020F0502020204030204" pitchFamily="34" charset="0"/>
                </a:rPr>
                <a:t>Jacobian</a:t>
              </a:r>
            </a:p>
          </p:txBody>
        </p:sp>
        <p:sp>
          <p:nvSpPr>
            <p:cNvPr id="41" name="AutoShape 36">
              <a:extLst>
                <a:ext uri="{FF2B5EF4-FFF2-40B4-BE49-F238E27FC236}">
                  <a16:creationId xmlns:a16="http://schemas.microsoft.com/office/drawing/2014/main" id="{E9775531-39B8-486E-86ED-EC8F28BA217E}"/>
                </a:ext>
              </a:extLst>
            </p:cNvPr>
            <p:cNvSpPr>
              <a:spLocks noChangeArrowheads="1"/>
            </p:cNvSpPr>
            <p:nvPr/>
          </p:nvSpPr>
          <p:spPr bwMode="auto">
            <a:xfrm>
              <a:off x="3583438" y="2172080"/>
              <a:ext cx="914400" cy="304800"/>
            </a:xfrm>
            <a:prstGeom prst="roundRect">
              <a:avLst>
                <a:gd name="adj" fmla="val 16667"/>
              </a:avLst>
            </a:prstGeom>
            <a:gradFill rotWithShape="0">
              <a:gsLst>
                <a:gs pos="0">
                  <a:srgbClr val="66FF66">
                    <a:gamma/>
                    <a:tint val="33333"/>
                    <a:invGamma/>
                  </a:srgbClr>
                </a:gs>
                <a:gs pos="100000">
                  <a:srgbClr val="66FF66"/>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ibri"/>
                  <a:ea typeface="ＭＳ Ｐゴシック" charset="0"/>
                </a:rPr>
                <a:t>Residual</a:t>
              </a:r>
            </a:p>
          </p:txBody>
        </p:sp>
        <p:sp>
          <p:nvSpPr>
            <p:cNvPr id="42" name="Rectangle 37">
              <a:extLst>
                <a:ext uri="{FF2B5EF4-FFF2-40B4-BE49-F238E27FC236}">
                  <a16:creationId xmlns:a16="http://schemas.microsoft.com/office/drawing/2014/main" id="{91C83D49-87C5-4C29-B86E-74F80EE829FD}"/>
                </a:ext>
              </a:extLst>
            </p:cNvPr>
            <p:cNvSpPr>
              <a:spLocks noChangeArrowheads="1"/>
            </p:cNvSpPr>
            <p:nvPr/>
          </p:nvSpPr>
          <p:spPr bwMode="auto">
            <a:xfrm>
              <a:off x="3507238" y="1791080"/>
              <a:ext cx="2438400" cy="2209800"/>
            </a:xfrm>
            <a:prstGeom prst="rect">
              <a:avLst/>
            </a:prstGeom>
            <a:noFill/>
            <a:ln w="9525">
              <a:solidFill>
                <a:schemeClr val="tx1"/>
              </a:solidFill>
              <a:prstDash val="dash"/>
              <a:miter lim="800000"/>
              <a:headEnd/>
              <a:tailEnd/>
            </a:ln>
            <a:effectLst/>
            <a:extLst>
              <a:ext uri="{909E8E84-426E-40dd-AFC4-6F175D3DCCD1}">
                <a14:hiddenFill xmlns:a14="http://schemas.microsoft.com/office/drawing/2010/main" xmlns="">
                  <a:solidFill>
                    <a:schemeClr val="accent1"/>
                  </a:solidFill>
                </a14:hiddenFill>
              </a:ex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endParaRPr lang="en-US">
                <a:solidFill>
                  <a:srgbClr val="000000"/>
                </a:solidFill>
                <a:ea typeface="ＭＳ Ｐゴシック" charset="0"/>
              </a:endParaRPr>
            </a:p>
          </p:txBody>
        </p:sp>
        <p:sp>
          <p:nvSpPr>
            <p:cNvPr id="48" name="Rectangle 43">
              <a:extLst>
                <a:ext uri="{FF2B5EF4-FFF2-40B4-BE49-F238E27FC236}">
                  <a16:creationId xmlns:a16="http://schemas.microsoft.com/office/drawing/2014/main" id="{820A6DAB-2C1B-47E2-B6C0-11C945197DB9}"/>
                </a:ext>
              </a:extLst>
            </p:cNvPr>
            <p:cNvSpPr>
              <a:spLocks noChangeArrowheads="1"/>
            </p:cNvSpPr>
            <p:nvPr/>
          </p:nvSpPr>
          <p:spPr bwMode="auto">
            <a:xfrm>
              <a:off x="3431038" y="876680"/>
              <a:ext cx="2590800" cy="3200400"/>
            </a:xfrm>
            <a:prstGeom prst="rect">
              <a:avLst/>
            </a:prstGeom>
            <a:noFill/>
            <a:ln w="9525">
              <a:solidFill>
                <a:schemeClr val="tx1"/>
              </a:solidFill>
              <a:miter lim="800000"/>
              <a:headEnd/>
              <a:tailEnd/>
            </a:ln>
            <a:effectLst/>
            <a:extLst>
              <a:ext uri="{909E8E84-426E-40dd-AFC4-6F175D3DCCD1}">
                <a14:hiddenFill xmlns:a14="http://schemas.microsoft.com/office/drawing/2010/main" xmlns="">
                  <a:solidFill>
                    <a:schemeClr val="accent1"/>
                  </a:solidFill>
                </a14:hiddenFill>
              </a:ex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endParaRPr lang="en-US">
                <a:solidFill>
                  <a:srgbClr val="000000"/>
                </a:solidFill>
                <a:ea typeface="ＭＳ Ｐゴシック" charset="0"/>
              </a:endParaRPr>
            </a:p>
          </p:txBody>
        </p:sp>
        <p:sp>
          <p:nvSpPr>
            <p:cNvPr id="49" name="Text Box 44">
              <a:extLst>
                <a:ext uri="{FF2B5EF4-FFF2-40B4-BE49-F238E27FC236}">
                  <a16:creationId xmlns:a16="http://schemas.microsoft.com/office/drawing/2014/main" id="{82D61FA6-98DD-49DF-91FF-3BF4176EFF26}"/>
                </a:ext>
              </a:extLst>
            </p:cNvPr>
            <p:cNvSpPr txBox="1">
              <a:spLocks noChangeArrowheads="1"/>
            </p:cNvSpPr>
            <p:nvPr/>
          </p:nvSpPr>
          <p:spPr bwMode="auto">
            <a:xfrm>
              <a:off x="3431038" y="876680"/>
              <a:ext cx="2286000" cy="508000"/>
            </a:xfrm>
            <a:prstGeom prst="rect">
              <a:avLst/>
            </a:prstGeom>
            <a:noFill/>
            <a:ln>
              <a:noFill/>
            </a:ln>
            <a:effectLst/>
            <a:extLst>
              <a:ext uri="{909E8E84-426E-40dd-AFC4-6F175D3DCCD1}">
                <a14:hiddenFill xmlns:a14="http://schemas.microsoft.com/office/drawing/2010/main" xmlns="">
                  <a:solidFill>
                    <a:schemeClr val="accent1"/>
                  </a:solidFill>
                </a14:hiddenFill>
              </a:ext>
              <a:ext uri="{91240B29-F687-4f45-9708-019B960494DF}">
                <a14:hiddenLine xmlns:a14="http://schemas.microsoft.com/office/drawing/2010/main" xmlns="" w="9525">
                  <a:solidFill>
                    <a:schemeClr val="tx1"/>
                  </a:solidFill>
                  <a:miter lim="800000"/>
                  <a:headEnd/>
                  <a:tailEnd/>
                </a14:hiddenLine>
              </a:ex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a:spAutoFit/>
            </a:bodyPr>
            <a:lstStyle/>
            <a:p>
              <a:pPr algn="ctr" eaLnBrk="0" hangingPunct="0">
                <a:lnSpc>
                  <a:spcPct val="85000"/>
                </a:lnSpc>
              </a:pPr>
              <a:r>
                <a:rPr lang="en-US" sz="1600" b="1" dirty="0">
                  <a:solidFill>
                    <a:srgbClr val="000000"/>
                  </a:solidFill>
                  <a:latin typeface="Calibri" panose="020F0502020204030204" pitchFamily="34" charset="0"/>
                  <a:ea typeface="ＭＳ Ｐゴシック" charset="0"/>
                  <a:cs typeface="Calibri" panose="020F0502020204030204" pitchFamily="34" charset="0"/>
                </a:rPr>
                <a:t>Evaluators templated on evaluation type:</a:t>
              </a:r>
            </a:p>
          </p:txBody>
        </p:sp>
        <p:sp>
          <p:nvSpPr>
            <p:cNvPr id="50" name="AutoShape 45">
              <a:extLst>
                <a:ext uri="{FF2B5EF4-FFF2-40B4-BE49-F238E27FC236}">
                  <a16:creationId xmlns:a16="http://schemas.microsoft.com/office/drawing/2014/main" id="{92B2F995-6338-41D0-ABE7-120A557D973E}"/>
                </a:ext>
              </a:extLst>
            </p:cNvPr>
            <p:cNvSpPr>
              <a:spLocks noChangeArrowheads="1"/>
            </p:cNvSpPr>
            <p:nvPr/>
          </p:nvSpPr>
          <p:spPr bwMode="auto">
            <a:xfrm>
              <a:off x="3583438" y="1410080"/>
              <a:ext cx="1143000" cy="304800"/>
            </a:xfrm>
            <a:prstGeom prst="roundRect">
              <a:avLst>
                <a:gd name="adj" fmla="val 16667"/>
              </a:avLst>
            </a:prstGeom>
            <a:gradFill rotWithShape="0">
              <a:gsLst>
                <a:gs pos="0">
                  <a:srgbClr val="99CCFF">
                    <a:gamma/>
                    <a:tint val="33333"/>
                    <a:invGamma/>
                  </a:srgbClr>
                </a:gs>
                <a:gs pos="100000">
                  <a:srgbClr val="99CCFF"/>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dirty="0">
                  <a:solidFill>
                    <a:srgbClr val="000000"/>
                  </a:solidFill>
                  <a:latin typeface="Caibri"/>
                  <a:ea typeface="ＭＳ Ｐゴシック" charset="0"/>
                  <a:cs typeface="Calibri" panose="020F0502020204030204" pitchFamily="34" charset="0"/>
                </a:rPr>
                <a:t>&lt;</a:t>
              </a:r>
              <a:r>
                <a:rPr lang="en-US" dirty="0" err="1">
                  <a:solidFill>
                    <a:srgbClr val="000000"/>
                  </a:solidFill>
                  <a:latin typeface="Caibri"/>
                  <a:ea typeface="ＭＳ Ｐゴシック" charset="0"/>
                  <a:cs typeface="Calibri" panose="020F0502020204030204" pitchFamily="34" charset="0"/>
                </a:rPr>
                <a:t>EvalT</a:t>
              </a:r>
              <a:r>
                <a:rPr lang="en-US" dirty="0">
                  <a:solidFill>
                    <a:srgbClr val="000000"/>
                  </a:solidFill>
                  <a:latin typeface="Caibri"/>
                  <a:ea typeface="ＭＳ Ｐゴシック" charset="0"/>
                  <a:cs typeface="Calibri" panose="020F0502020204030204" pitchFamily="34" charset="0"/>
                </a:rPr>
                <a:t>&gt;</a:t>
              </a:r>
            </a:p>
          </p:txBody>
        </p:sp>
        <p:sp>
          <p:nvSpPr>
            <p:cNvPr id="63" name="Text Box 57">
              <a:extLst>
                <a:ext uri="{FF2B5EF4-FFF2-40B4-BE49-F238E27FC236}">
                  <a16:creationId xmlns:a16="http://schemas.microsoft.com/office/drawing/2014/main" id="{AD334C47-99F5-4286-898C-A7990C659F07}"/>
                </a:ext>
              </a:extLst>
            </p:cNvPr>
            <p:cNvSpPr txBox="1">
              <a:spLocks noChangeArrowheads="1"/>
            </p:cNvSpPr>
            <p:nvPr/>
          </p:nvSpPr>
          <p:spPr bwMode="auto">
            <a:xfrm>
              <a:off x="3431038" y="1867280"/>
              <a:ext cx="2590800" cy="303416"/>
            </a:xfrm>
            <a:prstGeom prst="rect">
              <a:avLst/>
            </a:prstGeom>
            <a:noFill/>
            <a:ln>
              <a:noFill/>
            </a:ln>
            <a:effectLst/>
            <a:extLst>
              <a:ext uri="{909E8E84-426E-40dd-AFC4-6F175D3DCCD1}">
                <a14:hiddenFill xmlns:a14="http://schemas.microsoft.com/office/drawing/2010/main" xmlns="">
                  <a:solidFill>
                    <a:schemeClr val="accent1"/>
                  </a:solidFill>
                </a14:hiddenFill>
              </a:ext>
              <a:ext uri="{91240B29-F687-4f45-9708-019B960494DF}">
                <a14:hiddenLine xmlns:a14="http://schemas.microsoft.com/office/drawing/2010/main" xmlns="" w="9525">
                  <a:solidFill>
                    <a:schemeClr val="tx1"/>
                  </a:solidFill>
                  <a:miter lim="800000"/>
                  <a:headEnd/>
                  <a:tailEnd/>
                </a14:hiddenLine>
              </a:ex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a:spAutoFit/>
            </a:bodyPr>
            <a:lstStyle/>
            <a:p>
              <a:pPr algn="ctr" eaLnBrk="0" hangingPunct="0">
                <a:lnSpc>
                  <a:spcPct val="85000"/>
                </a:lnSpc>
              </a:pPr>
              <a:r>
                <a:rPr lang="en-US" sz="1600" b="1" dirty="0">
                  <a:solidFill>
                    <a:srgbClr val="000000"/>
                  </a:solidFill>
                  <a:latin typeface="Caibri"/>
                  <a:ea typeface="ＭＳ Ｐゴシック" charset="0"/>
                </a:rPr>
                <a:t>Template Specializations:</a:t>
              </a:r>
            </a:p>
          </p:txBody>
        </p:sp>
        <p:sp>
          <p:nvSpPr>
            <p:cNvPr id="64" name="Text Box 58">
              <a:extLst>
                <a:ext uri="{FF2B5EF4-FFF2-40B4-BE49-F238E27FC236}">
                  <a16:creationId xmlns:a16="http://schemas.microsoft.com/office/drawing/2014/main" id="{ADEC51FE-A261-47FC-AF91-928918490EFC}"/>
                </a:ext>
              </a:extLst>
            </p:cNvPr>
            <p:cNvSpPr txBox="1">
              <a:spLocks noChangeArrowheads="1"/>
            </p:cNvSpPr>
            <p:nvPr/>
          </p:nvSpPr>
          <p:spPr bwMode="auto">
            <a:xfrm>
              <a:off x="4786763" y="1371980"/>
              <a:ext cx="1060450" cy="366713"/>
            </a:xfrm>
            <a:prstGeom prst="rect">
              <a:avLst/>
            </a:prstGeom>
            <a:noFill/>
            <a:ln>
              <a:noFill/>
            </a:ln>
            <a:effectLst/>
            <a:extLst>
              <a:ext uri="{909E8E84-426E-40dd-AFC4-6F175D3DCCD1}">
                <a14:hiddenFill xmlns:a14="http://schemas.microsoft.com/office/drawing/2010/main" xmlns="">
                  <a:solidFill>
                    <a:schemeClr val="accent1"/>
                  </a:solidFill>
                </a14:hiddenFill>
              </a:ext>
              <a:ext uri="{91240B29-F687-4f45-9708-019B960494DF}">
                <a14:hiddenLine xmlns:a14="http://schemas.microsoft.com/office/drawing/2010/main" xmlns="" w="9525">
                  <a:solidFill>
                    <a:schemeClr val="tx1"/>
                  </a:solidFill>
                  <a:miter lim="800000"/>
                  <a:headEnd/>
                  <a:tailEnd/>
                </a14:hiddenLine>
              </a:ex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spAutoFit/>
            </a:bodyPr>
            <a:lstStyle/>
            <a:p>
              <a:r>
                <a:rPr lang="en-US" dirty="0">
                  <a:solidFill>
                    <a:srgbClr val="000000"/>
                  </a:solidFill>
                  <a:latin typeface="Caibri"/>
                  <a:ea typeface="ＭＳ Ｐゴシック" charset="0"/>
                </a:rPr>
                <a:t>(Generic)</a:t>
              </a:r>
            </a:p>
          </p:txBody>
        </p:sp>
        <p:sp>
          <p:nvSpPr>
            <p:cNvPr id="76" name="AutoShape 25">
              <a:extLst>
                <a:ext uri="{FF2B5EF4-FFF2-40B4-BE49-F238E27FC236}">
                  <a16:creationId xmlns:a16="http://schemas.microsoft.com/office/drawing/2014/main" id="{6F3F27FF-A955-447A-9036-F2E9E6A5D6FE}"/>
                </a:ext>
              </a:extLst>
            </p:cNvPr>
            <p:cNvSpPr>
              <a:spLocks noChangeArrowheads="1"/>
            </p:cNvSpPr>
            <p:nvPr/>
          </p:nvSpPr>
          <p:spPr bwMode="auto">
            <a:xfrm>
              <a:off x="949844" y="3446056"/>
              <a:ext cx="1524000" cy="304800"/>
            </a:xfrm>
            <a:prstGeom prst="roundRect">
              <a:avLst>
                <a:gd name="adj" fmla="val 16667"/>
              </a:avLst>
            </a:prstGeom>
            <a:gradFill rotWithShape="0">
              <a:gsLst>
                <a:gs pos="0">
                  <a:srgbClr val="99CCFF">
                    <a:gamma/>
                    <a:tint val="33333"/>
                    <a:invGamma/>
                  </a:srgbClr>
                </a:gs>
                <a:gs pos="100000">
                  <a:srgbClr val="99CCFF"/>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libri" panose="020F0502020204030204" pitchFamily="34" charset="0"/>
                  <a:ea typeface="ＭＳ Ｐゴシック" charset="0"/>
                  <a:cs typeface="Calibri" panose="020F0502020204030204" pitchFamily="34" charset="0"/>
                </a:rPr>
                <a:t>Element Residual</a:t>
              </a:r>
            </a:p>
          </p:txBody>
        </p:sp>
        <p:cxnSp>
          <p:nvCxnSpPr>
            <p:cNvPr id="82" name="Straight Arrow Connector 81">
              <a:extLst>
                <a:ext uri="{FF2B5EF4-FFF2-40B4-BE49-F238E27FC236}">
                  <a16:creationId xmlns:a16="http://schemas.microsoft.com/office/drawing/2014/main" id="{3F12B2FC-86F7-485A-9AEA-81A82DB16DBF}"/>
                </a:ext>
              </a:extLst>
            </p:cNvPr>
            <p:cNvCxnSpPr>
              <a:cxnSpLocks/>
              <a:endCxn id="27" idx="0"/>
            </p:cNvCxnSpPr>
            <p:nvPr/>
          </p:nvCxnSpPr>
          <p:spPr>
            <a:xfrm flipH="1">
              <a:off x="1656708" y="1982246"/>
              <a:ext cx="293670" cy="243156"/>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cxnSp>
          <p:nvCxnSpPr>
            <p:cNvPr id="77" name="Straight Arrow Connector 76">
              <a:extLst>
                <a:ext uri="{FF2B5EF4-FFF2-40B4-BE49-F238E27FC236}">
                  <a16:creationId xmlns:a16="http://schemas.microsoft.com/office/drawing/2014/main" id="{9F70A037-117F-448C-8966-E71CF3972FFC}"/>
                </a:ext>
              </a:extLst>
            </p:cNvPr>
            <p:cNvCxnSpPr>
              <a:cxnSpLocks/>
            </p:cNvCxnSpPr>
            <p:nvPr/>
          </p:nvCxnSpPr>
          <p:spPr>
            <a:xfrm>
              <a:off x="1112178" y="1035642"/>
              <a:ext cx="0" cy="1214918"/>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sp>
          <p:nvSpPr>
            <p:cNvPr id="26" name="AutoShape 21">
              <a:extLst>
                <a:ext uri="{FF2B5EF4-FFF2-40B4-BE49-F238E27FC236}">
                  <a16:creationId xmlns:a16="http://schemas.microsoft.com/office/drawing/2014/main" id="{4844A671-1BA8-400E-A3AE-8543944C5A22}"/>
                </a:ext>
              </a:extLst>
            </p:cNvPr>
            <p:cNvSpPr>
              <a:spLocks noChangeArrowheads="1"/>
            </p:cNvSpPr>
            <p:nvPr/>
          </p:nvSpPr>
          <p:spPr bwMode="auto">
            <a:xfrm>
              <a:off x="426378" y="883242"/>
              <a:ext cx="1524000" cy="304800"/>
            </a:xfrm>
            <a:prstGeom prst="roundRect">
              <a:avLst>
                <a:gd name="adj" fmla="val 16667"/>
              </a:avLst>
            </a:prstGeom>
            <a:gradFill rotWithShape="0">
              <a:gsLst>
                <a:gs pos="0">
                  <a:srgbClr val="66FF66">
                    <a:gamma/>
                    <a:tint val="33333"/>
                    <a:invGamma/>
                  </a:srgbClr>
                </a:gs>
                <a:gs pos="100000">
                  <a:srgbClr val="66FF66"/>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ilbri"/>
                  <a:ea typeface="ＭＳ Ｐゴシック" charset="0"/>
                </a:rPr>
                <a:t>Gather Solution</a:t>
              </a:r>
            </a:p>
          </p:txBody>
        </p:sp>
        <p:sp>
          <p:nvSpPr>
            <p:cNvPr id="28" name="AutoShape 23">
              <a:extLst>
                <a:ext uri="{FF2B5EF4-FFF2-40B4-BE49-F238E27FC236}">
                  <a16:creationId xmlns:a16="http://schemas.microsoft.com/office/drawing/2014/main" id="{C9FA1098-71A7-438B-8843-15E2D16FF3DF}"/>
                </a:ext>
              </a:extLst>
            </p:cNvPr>
            <p:cNvSpPr>
              <a:spLocks noChangeArrowheads="1"/>
            </p:cNvSpPr>
            <p:nvPr/>
          </p:nvSpPr>
          <p:spPr bwMode="auto">
            <a:xfrm>
              <a:off x="1268166" y="1692976"/>
              <a:ext cx="1764632" cy="289270"/>
            </a:xfrm>
            <a:prstGeom prst="roundRect">
              <a:avLst>
                <a:gd name="adj" fmla="val 16667"/>
              </a:avLst>
            </a:prstGeom>
            <a:gradFill rotWithShape="0">
              <a:gsLst>
                <a:gs pos="0">
                  <a:srgbClr val="99CCFF">
                    <a:gamma/>
                    <a:tint val="33333"/>
                    <a:invGamma/>
                  </a:srgbClr>
                </a:gs>
                <a:gs pos="100000">
                  <a:srgbClr val="99CCFF"/>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ilbri"/>
                  <a:ea typeface="ＭＳ Ｐゴシック" charset="0"/>
                </a:rPr>
                <a:t>Gather Coordinates</a:t>
              </a:r>
            </a:p>
          </p:txBody>
        </p:sp>
        <p:cxnSp>
          <p:nvCxnSpPr>
            <p:cNvPr id="89" name="Straight Arrow Connector 88">
              <a:extLst>
                <a:ext uri="{FF2B5EF4-FFF2-40B4-BE49-F238E27FC236}">
                  <a16:creationId xmlns:a16="http://schemas.microsoft.com/office/drawing/2014/main" id="{D3283AD5-3A93-47A5-BE67-D81C6FA9DB35}"/>
                </a:ext>
              </a:extLst>
            </p:cNvPr>
            <p:cNvCxnSpPr>
              <a:cxnSpLocks/>
              <a:endCxn id="51" idx="0"/>
            </p:cNvCxnSpPr>
            <p:nvPr/>
          </p:nvCxnSpPr>
          <p:spPr>
            <a:xfrm flipH="1">
              <a:off x="841283" y="2722316"/>
              <a:ext cx="300006" cy="206075"/>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cxnSp>
          <p:nvCxnSpPr>
            <p:cNvPr id="91" name="Straight Arrow Connector 90">
              <a:extLst>
                <a:ext uri="{FF2B5EF4-FFF2-40B4-BE49-F238E27FC236}">
                  <a16:creationId xmlns:a16="http://schemas.microsoft.com/office/drawing/2014/main" id="{F9D27611-A3A1-4E3A-9679-3CDB557C8A6A}"/>
                </a:ext>
              </a:extLst>
            </p:cNvPr>
            <p:cNvCxnSpPr>
              <a:cxnSpLocks/>
            </p:cNvCxnSpPr>
            <p:nvPr/>
          </p:nvCxnSpPr>
          <p:spPr>
            <a:xfrm>
              <a:off x="2146353" y="2710190"/>
              <a:ext cx="317734" cy="226170"/>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sp>
          <p:nvSpPr>
            <p:cNvPr id="27" name="AutoShape 22">
              <a:extLst>
                <a:ext uri="{FF2B5EF4-FFF2-40B4-BE49-F238E27FC236}">
                  <a16:creationId xmlns:a16="http://schemas.microsoft.com/office/drawing/2014/main" id="{EC71E38B-360F-44D8-8B20-72BBC4AB26EC}"/>
                </a:ext>
              </a:extLst>
            </p:cNvPr>
            <p:cNvSpPr>
              <a:spLocks noChangeArrowheads="1"/>
            </p:cNvSpPr>
            <p:nvPr/>
          </p:nvSpPr>
          <p:spPr bwMode="auto">
            <a:xfrm>
              <a:off x="426377" y="2225402"/>
              <a:ext cx="2460661" cy="496914"/>
            </a:xfrm>
            <a:prstGeom prst="roundRect">
              <a:avLst>
                <a:gd name="adj" fmla="val 16667"/>
              </a:avLst>
            </a:prstGeom>
            <a:gradFill rotWithShape="0">
              <a:gsLst>
                <a:gs pos="0">
                  <a:srgbClr val="99CCFF">
                    <a:gamma/>
                    <a:tint val="33333"/>
                    <a:invGamma/>
                  </a:srgbClr>
                </a:gs>
                <a:gs pos="100000">
                  <a:srgbClr val="99CCFF"/>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lnSpc>
                  <a:spcPct val="85000"/>
                </a:lnSpc>
              </a:pPr>
              <a:r>
                <a:rPr lang="en-US" sz="1600" dirty="0">
                  <a:solidFill>
                    <a:srgbClr val="000000"/>
                  </a:solidFill>
                  <a:latin typeface="Calibri" panose="020F0502020204030204" pitchFamily="34" charset="0"/>
                  <a:ea typeface="ＭＳ Ｐゴシック" charset="0"/>
                  <a:cs typeface="Calibri" panose="020F0502020204030204" pitchFamily="34" charset="0"/>
                </a:rPr>
                <a:t>Finite Element Basis </a:t>
              </a:r>
            </a:p>
            <a:p>
              <a:pPr algn="ctr">
                <a:lnSpc>
                  <a:spcPct val="85000"/>
                </a:lnSpc>
              </a:pPr>
              <a:r>
                <a:rPr lang="en-US" sz="1600" dirty="0">
                  <a:solidFill>
                    <a:srgbClr val="000000"/>
                  </a:solidFill>
                  <a:latin typeface="Calibri" panose="020F0502020204030204" pitchFamily="34" charset="0"/>
                  <a:ea typeface="ＭＳ Ｐゴシック" charset="0"/>
                  <a:cs typeface="Calibri" panose="020F0502020204030204" pitchFamily="34" charset="0"/>
                </a:rPr>
                <a:t>Functions, Transformations</a:t>
              </a:r>
            </a:p>
          </p:txBody>
        </p:sp>
        <p:cxnSp>
          <p:nvCxnSpPr>
            <p:cNvPr id="94" name="Straight Arrow Connector 93">
              <a:extLst>
                <a:ext uri="{FF2B5EF4-FFF2-40B4-BE49-F238E27FC236}">
                  <a16:creationId xmlns:a16="http://schemas.microsoft.com/office/drawing/2014/main" id="{ECD10F2D-BE51-42C8-BAC9-19E07048344E}"/>
                </a:ext>
              </a:extLst>
            </p:cNvPr>
            <p:cNvCxnSpPr>
              <a:cxnSpLocks/>
            </p:cNvCxnSpPr>
            <p:nvPr/>
          </p:nvCxnSpPr>
          <p:spPr>
            <a:xfrm>
              <a:off x="1092487" y="3233191"/>
              <a:ext cx="175679" cy="187206"/>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sp>
          <p:nvSpPr>
            <p:cNvPr id="51" name="AutoShape 46">
              <a:extLst>
                <a:ext uri="{FF2B5EF4-FFF2-40B4-BE49-F238E27FC236}">
                  <a16:creationId xmlns:a16="http://schemas.microsoft.com/office/drawing/2014/main" id="{59550527-7DAE-464B-9F95-D06566039378}"/>
                </a:ext>
              </a:extLst>
            </p:cNvPr>
            <p:cNvSpPr>
              <a:spLocks noChangeArrowheads="1"/>
            </p:cNvSpPr>
            <p:nvPr/>
          </p:nvSpPr>
          <p:spPr bwMode="auto">
            <a:xfrm>
              <a:off x="79283" y="2928391"/>
              <a:ext cx="1524000" cy="304800"/>
            </a:xfrm>
            <a:prstGeom prst="roundRect">
              <a:avLst>
                <a:gd name="adj" fmla="val 16667"/>
              </a:avLst>
            </a:prstGeom>
            <a:gradFill rotWithShape="0">
              <a:gsLst>
                <a:gs pos="0">
                  <a:srgbClr val="99CCFF">
                    <a:gamma/>
                    <a:tint val="33333"/>
                    <a:invGamma/>
                  </a:srgbClr>
                </a:gs>
                <a:gs pos="100000">
                  <a:srgbClr val="99CCFF"/>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libri" panose="020F0502020204030204" pitchFamily="34" charset="0"/>
                  <a:ea typeface="ＭＳ Ｐゴシック" charset="0"/>
                  <a:cs typeface="Calibri" panose="020F0502020204030204" pitchFamily="34" charset="0"/>
                </a:rPr>
                <a:t>PDE Terms</a:t>
              </a:r>
            </a:p>
          </p:txBody>
        </p:sp>
        <p:cxnSp>
          <p:nvCxnSpPr>
            <p:cNvPr id="97" name="Straight Arrow Connector 96">
              <a:extLst>
                <a:ext uri="{FF2B5EF4-FFF2-40B4-BE49-F238E27FC236}">
                  <a16:creationId xmlns:a16="http://schemas.microsoft.com/office/drawing/2014/main" id="{04BD228B-4FBF-44C9-A342-3B93FA83D067}"/>
                </a:ext>
              </a:extLst>
            </p:cNvPr>
            <p:cNvCxnSpPr>
              <a:cxnSpLocks/>
            </p:cNvCxnSpPr>
            <p:nvPr/>
          </p:nvCxnSpPr>
          <p:spPr>
            <a:xfrm flipH="1">
              <a:off x="2072813" y="3175234"/>
              <a:ext cx="198283" cy="244727"/>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sp>
          <p:nvSpPr>
            <p:cNvPr id="30" name="AutoShape 25">
              <a:extLst>
                <a:ext uri="{FF2B5EF4-FFF2-40B4-BE49-F238E27FC236}">
                  <a16:creationId xmlns:a16="http://schemas.microsoft.com/office/drawing/2014/main" id="{4DE01521-99E9-41AF-A261-F21F0EA77012}"/>
                </a:ext>
              </a:extLst>
            </p:cNvPr>
            <p:cNvSpPr>
              <a:spLocks noChangeArrowheads="1"/>
            </p:cNvSpPr>
            <p:nvPr/>
          </p:nvSpPr>
          <p:spPr bwMode="auto">
            <a:xfrm>
              <a:off x="1824178" y="2921476"/>
              <a:ext cx="1524000" cy="304800"/>
            </a:xfrm>
            <a:prstGeom prst="roundRect">
              <a:avLst>
                <a:gd name="adj" fmla="val 16667"/>
              </a:avLst>
            </a:prstGeom>
            <a:gradFill rotWithShape="0">
              <a:gsLst>
                <a:gs pos="0">
                  <a:srgbClr val="99CCFF">
                    <a:gamma/>
                    <a:tint val="33333"/>
                    <a:invGamma/>
                  </a:srgbClr>
                </a:gs>
                <a:gs pos="100000">
                  <a:srgbClr val="99CCFF"/>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libri" panose="020F0502020204030204" pitchFamily="34" charset="0"/>
                  <a:ea typeface="ＭＳ Ｐゴシック" charset="0"/>
                  <a:cs typeface="Calibri" panose="020F0502020204030204" pitchFamily="34" charset="0"/>
                </a:rPr>
                <a:t>Source Terms</a:t>
              </a:r>
            </a:p>
          </p:txBody>
        </p:sp>
        <p:cxnSp>
          <p:nvCxnSpPr>
            <p:cNvPr id="104" name="Straight Arrow Connector 103">
              <a:extLst>
                <a:ext uri="{FF2B5EF4-FFF2-40B4-BE49-F238E27FC236}">
                  <a16:creationId xmlns:a16="http://schemas.microsoft.com/office/drawing/2014/main" id="{347A3C58-1BFB-493C-AAA0-B1CBE9701C8D}"/>
                </a:ext>
              </a:extLst>
            </p:cNvPr>
            <p:cNvCxnSpPr>
              <a:cxnSpLocks/>
              <a:stCxn id="76" idx="2"/>
              <a:endCxn id="29" idx="0"/>
            </p:cNvCxnSpPr>
            <p:nvPr/>
          </p:nvCxnSpPr>
          <p:spPr>
            <a:xfrm>
              <a:off x="1711844" y="3750856"/>
              <a:ext cx="517" cy="213780"/>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cxnSp>
          <p:nvCxnSpPr>
            <p:cNvPr id="112" name="Straight Arrow Connector 111">
              <a:extLst>
                <a:ext uri="{FF2B5EF4-FFF2-40B4-BE49-F238E27FC236}">
                  <a16:creationId xmlns:a16="http://schemas.microsoft.com/office/drawing/2014/main" id="{7FF62841-8FEF-410E-B550-0AAF2C2063E3}"/>
                </a:ext>
              </a:extLst>
            </p:cNvPr>
            <p:cNvCxnSpPr>
              <a:cxnSpLocks/>
            </p:cNvCxnSpPr>
            <p:nvPr/>
          </p:nvCxnSpPr>
          <p:spPr>
            <a:xfrm flipH="1">
              <a:off x="1950378" y="1047132"/>
              <a:ext cx="925530" cy="0"/>
            </a:xfrm>
            <a:prstGeom prst="straightConnector1">
              <a:avLst/>
            </a:prstGeom>
            <a:ln>
              <a:solidFill>
                <a:srgbClr val="FF0000"/>
              </a:solidFill>
              <a:tailEnd type="triangle"/>
            </a:ln>
          </p:spPr>
          <p:style>
            <a:lnRef idx="2">
              <a:schemeClr val="accent1"/>
            </a:lnRef>
            <a:fillRef idx="0">
              <a:schemeClr val="accent1"/>
            </a:fillRef>
            <a:effectRef idx="1">
              <a:schemeClr val="accent1"/>
            </a:effectRef>
            <a:fontRef idx="minor">
              <a:schemeClr val="tx1"/>
            </a:fontRef>
          </p:style>
        </p:cxnSp>
        <p:cxnSp>
          <p:nvCxnSpPr>
            <p:cNvPr id="115" name="Straight Arrow Connector 114">
              <a:extLst>
                <a:ext uri="{FF2B5EF4-FFF2-40B4-BE49-F238E27FC236}">
                  <a16:creationId xmlns:a16="http://schemas.microsoft.com/office/drawing/2014/main" id="{96FE34CD-0102-4E5B-9C19-E8524CD12A6B}"/>
                </a:ext>
              </a:extLst>
            </p:cNvPr>
            <p:cNvCxnSpPr>
              <a:cxnSpLocks/>
            </p:cNvCxnSpPr>
            <p:nvPr/>
          </p:nvCxnSpPr>
          <p:spPr>
            <a:xfrm flipH="1">
              <a:off x="2550561" y="1340442"/>
              <a:ext cx="325347" cy="352534"/>
            </a:xfrm>
            <a:prstGeom prst="straightConnector1">
              <a:avLst/>
            </a:prstGeom>
            <a:ln>
              <a:solidFill>
                <a:srgbClr val="FF0000"/>
              </a:solidFill>
              <a:tailEnd type="triangle"/>
            </a:ln>
          </p:spPr>
          <p:style>
            <a:lnRef idx="2">
              <a:schemeClr val="accent1"/>
            </a:lnRef>
            <a:fillRef idx="0">
              <a:schemeClr val="accent1"/>
            </a:fillRef>
            <a:effectRef idx="1">
              <a:schemeClr val="accent1"/>
            </a:effectRef>
            <a:fontRef idx="minor">
              <a:schemeClr val="tx1"/>
            </a:fontRef>
          </p:style>
        </p:cxnSp>
        <p:cxnSp>
          <p:nvCxnSpPr>
            <p:cNvPr id="117" name="Straight Arrow Connector 116">
              <a:extLst>
                <a:ext uri="{FF2B5EF4-FFF2-40B4-BE49-F238E27FC236}">
                  <a16:creationId xmlns:a16="http://schemas.microsoft.com/office/drawing/2014/main" id="{3EEA6A2F-1762-442B-8EB3-12878142BB4F}"/>
                </a:ext>
              </a:extLst>
            </p:cNvPr>
            <p:cNvCxnSpPr>
              <a:cxnSpLocks/>
            </p:cNvCxnSpPr>
            <p:nvPr/>
          </p:nvCxnSpPr>
          <p:spPr>
            <a:xfrm>
              <a:off x="2483294" y="4181785"/>
              <a:ext cx="613672" cy="0"/>
            </a:xfrm>
            <a:prstGeom prst="straightConnector1">
              <a:avLst/>
            </a:prstGeom>
            <a:ln>
              <a:solidFill>
                <a:srgbClr val="FF0000"/>
              </a:solidFill>
              <a:tailEnd type="triangle"/>
            </a:ln>
          </p:spPr>
          <p:style>
            <a:lnRef idx="2">
              <a:schemeClr val="accent1"/>
            </a:lnRef>
            <a:fillRef idx="0">
              <a:schemeClr val="accent1"/>
            </a:fillRef>
            <a:effectRef idx="1">
              <a:schemeClr val="accent1"/>
            </a:effectRef>
            <a:fontRef idx="minor">
              <a:schemeClr val="tx1"/>
            </a:fontRef>
          </p:style>
        </p:cxnSp>
        <mc:AlternateContent xmlns:mc="http://schemas.openxmlformats.org/markup-compatibility/2006" xmlns:a14="http://schemas.microsoft.com/office/drawing/2010/main">
          <mc:Choice Requires="a14">
            <p:sp>
              <p:nvSpPr>
                <p:cNvPr id="120" name="TextBox 119">
                  <a:extLst>
                    <a:ext uri="{FF2B5EF4-FFF2-40B4-BE49-F238E27FC236}">
                      <a16:creationId xmlns:a16="http://schemas.microsoft.com/office/drawing/2014/main" id="{D95A2245-11F8-4E65-A8C6-2FFB24F1D0B2}"/>
                    </a:ext>
                  </a:extLst>
                </p:cNvPr>
                <p:cNvSpPr txBox="1"/>
                <p:nvPr/>
              </p:nvSpPr>
              <p:spPr>
                <a:xfrm>
                  <a:off x="3307750" y="4078545"/>
                  <a:ext cx="2876441" cy="584775"/>
                </a:xfrm>
                <a:prstGeom prst="rect">
                  <a:avLst/>
                </a:prstGeom>
                <a:noFill/>
                <a:ln>
                  <a:solidFill>
                    <a:schemeClr val="tx1"/>
                  </a:solidFill>
                </a:ln>
              </p:spPr>
              <p:txBody>
                <a:bodyPr wrap="square" rtlCol="0">
                  <a:spAutoFit/>
                </a:bodyPr>
                <a:lstStyle/>
                <a:p>
                  <a14:m>
                    <m:oMath xmlns:m="http://schemas.openxmlformats.org/officeDocument/2006/math">
                      <m:r>
                        <a:rPr lang="en-US" sz="1600" b="1" i="1" smtClean="0">
                          <a:solidFill>
                            <a:srgbClr val="FF0000"/>
                          </a:solidFill>
                          <a:latin typeface="Cambria Math" panose="02040503050406030204" pitchFamily="18" charset="0"/>
                          <a:ea typeface="Cambria Math" panose="02040503050406030204" pitchFamily="18" charset="0"/>
                        </a:rPr>
                        <m:t>→</m:t>
                      </m:r>
                    </m:oMath>
                  </a14:m>
                  <a:r>
                    <a:rPr lang="en-US" sz="1600" dirty="0">
                      <a:latin typeface="Caibri"/>
                    </a:rPr>
                    <a:t> </a:t>
                  </a:r>
                  <a:r>
                    <a:rPr lang="en-US" sz="1600" dirty="0">
                      <a:solidFill>
                        <a:srgbClr val="FF0000"/>
                      </a:solidFill>
                      <a:latin typeface="Caibri"/>
                    </a:rPr>
                    <a:t>Global, linear algebra storage</a:t>
                  </a:r>
                </a:p>
                <a:p>
                  <a14:m>
                    <m:oMath xmlns:m="http://schemas.openxmlformats.org/officeDocument/2006/math">
                      <m:r>
                        <a:rPr lang="en-US" sz="1600" i="1" smtClean="0">
                          <a:solidFill>
                            <a:schemeClr val="tx1"/>
                          </a:solidFill>
                          <a:latin typeface="Cambria Math" panose="02040503050406030204" pitchFamily="18" charset="0"/>
                          <a:ea typeface="Cambria Math" panose="02040503050406030204" pitchFamily="18" charset="0"/>
                        </a:rPr>
                        <m:t>→</m:t>
                      </m:r>
                      <m:r>
                        <a:rPr lang="en-US" sz="1600" b="0" i="1" smtClean="0">
                          <a:solidFill>
                            <a:schemeClr val="tx1"/>
                          </a:solidFill>
                          <a:latin typeface="Cambria Math" panose="02040503050406030204" pitchFamily="18" charset="0"/>
                          <a:ea typeface="Cambria Math" panose="02040503050406030204" pitchFamily="18" charset="0"/>
                        </a:rPr>
                        <m:t> </m:t>
                      </m:r>
                    </m:oMath>
                  </a14:m>
                  <a:r>
                    <a:rPr lang="en-US" sz="1600" dirty="0">
                      <a:solidFill>
                        <a:schemeClr val="tx1"/>
                      </a:solidFill>
                      <a:latin typeface="Caibri"/>
                    </a:rPr>
                    <a:t>Local, element storage </a:t>
                  </a:r>
                </a:p>
              </p:txBody>
            </p:sp>
          </mc:Choice>
          <mc:Fallback xmlns="">
            <p:sp>
              <p:nvSpPr>
                <p:cNvPr id="120" name="TextBox 119">
                  <a:extLst>
                    <a:ext uri="{FF2B5EF4-FFF2-40B4-BE49-F238E27FC236}">
                      <a16:creationId xmlns:a16="http://schemas.microsoft.com/office/drawing/2014/main" id="{D95A2245-11F8-4E65-A8C6-2FFB24F1D0B2}"/>
                    </a:ext>
                  </a:extLst>
                </p:cNvPr>
                <p:cNvSpPr txBox="1">
                  <a:spLocks noRot="1" noChangeAspect="1" noMove="1" noResize="1" noEditPoints="1" noAdjustHandles="1" noChangeArrowheads="1" noChangeShapeType="1" noTextEdit="1"/>
                </p:cNvSpPr>
                <p:nvPr/>
              </p:nvSpPr>
              <p:spPr>
                <a:xfrm>
                  <a:off x="3307750" y="4078545"/>
                  <a:ext cx="2876441" cy="584775"/>
                </a:xfrm>
                <a:prstGeom prst="rect">
                  <a:avLst/>
                </a:prstGeom>
                <a:blipFill>
                  <a:blip r:embed="rId2"/>
                  <a:stretch>
                    <a:fillRect t="-2041" b="-11224"/>
                  </a:stretch>
                </a:blipFill>
                <a:ln>
                  <a:solidFill>
                    <a:schemeClr val="tx1"/>
                  </a:solidFill>
                </a:ln>
              </p:spPr>
              <p:txBody>
                <a:bodyPr/>
                <a:lstStyle/>
                <a:p>
                  <a:r>
                    <a:rPr lang="en-US">
                      <a:noFill/>
                    </a:rPr>
                    <a:t> </a:t>
                  </a:r>
                </a:p>
              </p:txBody>
            </p:sp>
          </mc:Fallback>
        </mc:AlternateContent>
      </p:grpSp>
      <p:sp>
        <p:nvSpPr>
          <p:cNvPr id="121" name="Rectangle 120">
            <a:extLst>
              <a:ext uri="{FF2B5EF4-FFF2-40B4-BE49-F238E27FC236}">
                <a16:creationId xmlns:a16="http://schemas.microsoft.com/office/drawing/2014/main" id="{8E964FD5-D1EC-495D-9CD9-F29D350AE3B3}"/>
              </a:ext>
            </a:extLst>
          </p:cNvPr>
          <p:cNvSpPr/>
          <p:nvPr/>
        </p:nvSpPr>
        <p:spPr>
          <a:xfrm>
            <a:off x="31475" y="5144220"/>
            <a:ext cx="9351194" cy="1200329"/>
          </a:xfrm>
          <a:prstGeom prst="rect">
            <a:avLst/>
          </a:prstGeom>
        </p:spPr>
        <p:txBody>
          <a:bodyPr wrap="square">
            <a:spAutoFit/>
          </a:bodyPr>
          <a:lstStyle/>
          <a:p>
            <a:endParaRPr lang="en-US" sz="1000" b="1" dirty="0">
              <a:latin typeface="Caibri"/>
            </a:endParaRPr>
          </a:p>
          <a:p>
            <a:pPr marL="342900" indent="-342900">
              <a:buFont typeface="Wingdings" panose="05000000000000000000" pitchFamily="2" charset="2"/>
              <a:buChar char="Ø"/>
            </a:pPr>
            <a:r>
              <a:rPr lang="en-US" b="1" dirty="0">
                <a:latin typeface="Caibri"/>
              </a:rPr>
              <a:t>Gather Solution </a:t>
            </a:r>
            <a:r>
              <a:rPr lang="en-US" dirty="0">
                <a:latin typeface="Caibri"/>
              </a:rPr>
              <a:t>extracts values from global structures, puts in element local structures</a:t>
            </a:r>
          </a:p>
          <a:p>
            <a:pPr marL="342900" indent="-342900">
              <a:buFont typeface="Wingdings" panose="05000000000000000000" pitchFamily="2" charset="2"/>
              <a:buChar char="Ø"/>
            </a:pPr>
            <a:endParaRPr lang="en-US" sz="400" dirty="0">
              <a:latin typeface="Caibri"/>
            </a:endParaRPr>
          </a:p>
          <a:p>
            <a:pPr marL="342900" indent="-342900">
              <a:buFont typeface="Wingdings" panose="05000000000000000000" pitchFamily="2" charset="2"/>
              <a:buChar char="Ø"/>
            </a:pPr>
            <a:r>
              <a:rPr lang="en-US" b="1" dirty="0">
                <a:latin typeface="Caibri"/>
              </a:rPr>
              <a:t>Evaluators </a:t>
            </a:r>
            <a:r>
              <a:rPr lang="en-US" dirty="0">
                <a:latin typeface="Caibri"/>
              </a:rPr>
              <a:t>operate on element local data structures</a:t>
            </a:r>
          </a:p>
          <a:p>
            <a:endParaRPr lang="en-US" sz="400" dirty="0">
              <a:latin typeface="Caibri"/>
            </a:endParaRPr>
          </a:p>
          <a:p>
            <a:pPr marL="342900" indent="-342900">
              <a:buFont typeface="Wingdings" panose="05000000000000000000" pitchFamily="2" charset="2"/>
              <a:buChar char="Ø"/>
            </a:pPr>
            <a:r>
              <a:rPr lang="en-US" b="1" dirty="0">
                <a:latin typeface="Caibri"/>
              </a:rPr>
              <a:t>Scatter</a:t>
            </a:r>
            <a:r>
              <a:rPr lang="en-US" dirty="0">
                <a:latin typeface="Caibri"/>
              </a:rPr>
              <a:t> adds local contributions to global structures</a:t>
            </a:r>
            <a:endParaRPr lang="en-US" b="1" dirty="0">
              <a:latin typeface="Caibri"/>
            </a:endParaRPr>
          </a:p>
        </p:txBody>
      </p:sp>
      <p:sp>
        <p:nvSpPr>
          <p:cNvPr id="123" name="Rectangle 122">
            <a:extLst>
              <a:ext uri="{FF2B5EF4-FFF2-40B4-BE49-F238E27FC236}">
                <a16:creationId xmlns:a16="http://schemas.microsoft.com/office/drawing/2014/main" id="{651EBB0C-5265-4580-8E0E-A11A343691F0}"/>
              </a:ext>
            </a:extLst>
          </p:cNvPr>
          <p:cNvSpPr/>
          <p:nvPr/>
        </p:nvSpPr>
        <p:spPr>
          <a:xfrm>
            <a:off x="56407" y="706671"/>
            <a:ext cx="4497770" cy="369332"/>
          </a:xfrm>
          <a:prstGeom prst="rect">
            <a:avLst/>
          </a:prstGeom>
        </p:spPr>
        <p:txBody>
          <a:bodyPr wrap="none">
            <a:spAutoFit/>
          </a:bodyPr>
          <a:lstStyle/>
          <a:p>
            <a:pPr algn="ctr"/>
            <a:r>
              <a:rPr lang="en-US" b="1" i="1" u="sng" dirty="0"/>
              <a:t>Albany Finite Element Assembly (FEA):</a:t>
            </a:r>
          </a:p>
        </p:txBody>
      </p:sp>
      <p:sp>
        <p:nvSpPr>
          <p:cNvPr id="53" name="Rectangle 52">
            <a:extLst>
              <a:ext uri="{FF2B5EF4-FFF2-40B4-BE49-F238E27FC236}">
                <a16:creationId xmlns:a16="http://schemas.microsoft.com/office/drawing/2014/main" id="{F38E64C8-3096-48D1-A8E9-E9C377398B55}"/>
              </a:ext>
            </a:extLst>
          </p:cNvPr>
          <p:cNvSpPr/>
          <p:nvPr/>
        </p:nvSpPr>
        <p:spPr>
          <a:xfrm>
            <a:off x="5734946" y="5671283"/>
            <a:ext cx="3097846" cy="646331"/>
          </a:xfrm>
          <a:prstGeom prst="rect">
            <a:avLst/>
          </a:prstGeom>
          <a:solidFill>
            <a:srgbClr val="FFCC99"/>
          </a:solidFill>
        </p:spPr>
        <p:txBody>
          <a:bodyPr wrap="square">
            <a:spAutoFit/>
          </a:bodyPr>
          <a:lstStyle/>
          <a:p>
            <a:pPr algn="ctr"/>
            <a:r>
              <a:rPr lang="en-US" dirty="0">
                <a:latin typeface="Calibri" panose="020F0502020204030204" pitchFamily="34" charset="0"/>
                <a:cs typeface="Calibri" panose="020F0502020204030204" pitchFamily="34" charset="0"/>
              </a:rPr>
              <a:t>Enables </a:t>
            </a:r>
            <a:r>
              <a:rPr lang="en-US" b="1" dirty="0">
                <a:latin typeface="Calibri" panose="020F0502020204030204" pitchFamily="34" charset="0"/>
                <a:cs typeface="Calibri" panose="020F0502020204030204" pitchFamily="34" charset="0"/>
              </a:rPr>
              <a:t>advanced analyses </a:t>
            </a:r>
            <a:r>
              <a:rPr lang="en-US" dirty="0">
                <a:latin typeface="Calibri" panose="020F0502020204030204" pitchFamily="34" charset="0"/>
                <a:cs typeface="Calibri" panose="020F0502020204030204" pitchFamily="34" charset="0"/>
              </a:rPr>
              <a:t>(sensitivities, optimization, …)</a:t>
            </a:r>
            <a:endParaRPr lang="en-US" b="1" dirty="0">
              <a:latin typeface="Calibri" panose="020F0502020204030204" pitchFamily="34" charset="0"/>
              <a:cs typeface="Calibri" panose="020F0502020204030204" pitchFamily="34" charset="0"/>
            </a:endParaRPr>
          </a:p>
        </p:txBody>
      </p:sp>
    </p:spTree>
    <p:extLst>
      <p:ext uri="{BB962C8B-B14F-4D97-AF65-F5344CB8AC3E}">
        <p14:creationId xmlns:p14="http://schemas.microsoft.com/office/powerpoint/2010/main" val="3724658751"/>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 name="TextShape 1"/>
          <p:cNvSpPr txBox="1"/>
          <p:nvPr/>
        </p:nvSpPr>
        <p:spPr>
          <a:xfrm>
            <a:off x="100595" y="-213372"/>
            <a:ext cx="7902281" cy="1200328"/>
          </a:xfrm>
          <a:prstGeom prst="rect">
            <a:avLst/>
          </a:prstGeom>
          <a:noFill/>
          <a:ln>
            <a:noFill/>
          </a:ln>
        </p:spPr>
        <p:txBody>
          <a:bodyPr lIns="0" tIns="0" rIns="0" bIns="0" anchor="ctr"/>
          <a:lstStyle/>
          <a:p>
            <a:r>
              <a:rPr lang="en-US" sz="3200" dirty="0">
                <a:latin typeface="Calibri"/>
              </a:rPr>
              <a:t>2. Template-based generic programming (TBGP)</a:t>
            </a:r>
            <a:endParaRPr sz="3200" dirty="0"/>
          </a:p>
        </p:txBody>
      </p:sp>
      <p:sp>
        <p:nvSpPr>
          <p:cNvPr id="3" name="Rectangle 2">
            <a:extLst>
              <a:ext uri="{FF2B5EF4-FFF2-40B4-BE49-F238E27FC236}">
                <a16:creationId xmlns:a16="http://schemas.microsoft.com/office/drawing/2014/main" id="{582D93CD-C838-40E9-8E5A-D19DE7F98407}"/>
              </a:ext>
            </a:extLst>
          </p:cNvPr>
          <p:cNvSpPr/>
          <p:nvPr/>
        </p:nvSpPr>
        <p:spPr>
          <a:xfrm>
            <a:off x="80047" y="6519446"/>
            <a:ext cx="8476103" cy="338554"/>
          </a:xfrm>
          <a:prstGeom prst="rect">
            <a:avLst/>
          </a:prstGeom>
        </p:spPr>
        <p:txBody>
          <a:bodyPr wrap="square">
            <a:spAutoFit/>
          </a:bodyPr>
          <a:lstStyle/>
          <a:p>
            <a:pPr>
              <a:spcAft>
                <a:spcPts val="600"/>
              </a:spcAft>
            </a:pPr>
            <a:r>
              <a:rPr lang="en-US" sz="1600" dirty="0">
                <a:solidFill>
                  <a:schemeClr val="bg1"/>
                </a:solidFill>
                <a:latin typeface="Calibri" panose="020F0502020204030204" pitchFamily="34" charset="0"/>
                <a:cs typeface="Calibri" panose="020F0502020204030204" pitchFamily="34" charset="0"/>
              </a:rPr>
              <a:t>R. Pawlowski et. al. </a:t>
            </a:r>
            <a:r>
              <a:rPr lang="en-US" sz="1600" i="1" dirty="0">
                <a:solidFill>
                  <a:schemeClr val="bg1"/>
                </a:solidFill>
                <a:latin typeface="Calibri" panose="020F0502020204030204" pitchFamily="34" charset="0"/>
                <a:cs typeface="Calibri" panose="020F0502020204030204" pitchFamily="34" charset="0"/>
              </a:rPr>
              <a:t>Sci. Program.</a:t>
            </a:r>
            <a:r>
              <a:rPr lang="en-US" sz="1600" dirty="0">
                <a:solidFill>
                  <a:schemeClr val="bg1"/>
                </a:solidFill>
                <a:latin typeface="Calibri" panose="020F0502020204030204" pitchFamily="34" charset="0"/>
                <a:cs typeface="Calibri" panose="020F0502020204030204" pitchFamily="34" charset="0"/>
              </a:rPr>
              <a:t>, 2012.</a:t>
            </a:r>
          </a:p>
        </p:txBody>
      </p:sp>
      <p:grpSp>
        <p:nvGrpSpPr>
          <p:cNvPr id="122" name="Group 121">
            <a:extLst>
              <a:ext uri="{FF2B5EF4-FFF2-40B4-BE49-F238E27FC236}">
                <a16:creationId xmlns:a16="http://schemas.microsoft.com/office/drawing/2014/main" id="{16AE085E-91F5-42EA-A096-C73D48B32775}"/>
              </a:ext>
            </a:extLst>
          </p:cNvPr>
          <p:cNvGrpSpPr/>
          <p:nvPr/>
        </p:nvGrpSpPr>
        <p:grpSpPr>
          <a:xfrm>
            <a:off x="1178961" y="1162447"/>
            <a:ext cx="6104908" cy="3849956"/>
            <a:chOff x="79283" y="876680"/>
            <a:chExt cx="6104908" cy="3849956"/>
          </a:xfrm>
        </p:grpSpPr>
        <p:sp>
          <p:nvSpPr>
            <p:cNvPr id="8" name="AutoShape 3">
              <a:extLst>
                <a:ext uri="{FF2B5EF4-FFF2-40B4-BE49-F238E27FC236}">
                  <a16:creationId xmlns:a16="http://schemas.microsoft.com/office/drawing/2014/main" id="{B0B31BF0-8CA9-4DEA-B57F-9E7AE51BD425}"/>
                </a:ext>
              </a:extLst>
            </p:cNvPr>
            <p:cNvSpPr>
              <a:spLocks noChangeArrowheads="1"/>
            </p:cNvSpPr>
            <p:nvPr/>
          </p:nvSpPr>
          <p:spPr bwMode="auto">
            <a:xfrm>
              <a:off x="1407561" y="4421836"/>
              <a:ext cx="1524000" cy="304800"/>
            </a:xfrm>
            <a:prstGeom prst="roundRect">
              <a:avLst>
                <a:gd name="adj" fmla="val 16667"/>
              </a:avLst>
            </a:prstGeom>
            <a:gradFill rotWithShape="1">
              <a:gsLst>
                <a:gs pos="0">
                  <a:srgbClr val="FFFF99"/>
                </a:gs>
                <a:gs pos="100000">
                  <a:srgbClr val="FFFF99">
                    <a:gamma/>
                    <a:shade val="60784"/>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9" name="AutoShape 4">
              <a:extLst>
                <a:ext uri="{FF2B5EF4-FFF2-40B4-BE49-F238E27FC236}">
                  <a16:creationId xmlns:a16="http://schemas.microsoft.com/office/drawing/2014/main" id="{33559345-6426-4BAB-96CE-461FF3DDBFC3}"/>
                </a:ext>
              </a:extLst>
            </p:cNvPr>
            <p:cNvSpPr>
              <a:spLocks noChangeArrowheads="1"/>
            </p:cNvSpPr>
            <p:nvPr/>
          </p:nvSpPr>
          <p:spPr bwMode="auto">
            <a:xfrm>
              <a:off x="1331361" y="4345636"/>
              <a:ext cx="1524000" cy="304800"/>
            </a:xfrm>
            <a:prstGeom prst="roundRect">
              <a:avLst>
                <a:gd name="adj" fmla="val 16667"/>
              </a:avLst>
            </a:prstGeom>
            <a:gradFill rotWithShape="1">
              <a:gsLst>
                <a:gs pos="0">
                  <a:srgbClr val="DDA99F"/>
                </a:gs>
                <a:gs pos="100000">
                  <a:srgbClr val="DDA99F">
                    <a:gamma/>
                    <a:shade val="84706"/>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10" name="AutoShape 5">
              <a:extLst>
                <a:ext uri="{FF2B5EF4-FFF2-40B4-BE49-F238E27FC236}">
                  <a16:creationId xmlns:a16="http://schemas.microsoft.com/office/drawing/2014/main" id="{91956EBD-5A45-4A09-97E0-90E551194A11}"/>
                </a:ext>
              </a:extLst>
            </p:cNvPr>
            <p:cNvSpPr>
              <a:spLocks noChangeArrowheads="1"/>
            </p:cNvSpPr>
            <p:nvPr/>
          </p:nvSpPr>
          <p:spPr bwMode="auto">
            <a:xfrm>
              <a:off x="1255161" y="4269436"/>
              <a:ext cx="1524000" cy="304800"/>
            </a:xfrm>
            <a:prstGeom prst="roundRect">
              <a:avLst>
                <a:gd name="adj" fmla="val 16667"/>
              </a:avLst>
            </a:prstGeom>
            <a:gradFill rotWithShape="1">
              <a:gsLst>
                <a:gs pos="0">
                  <a:srgbClr val="CCDAB4"/>
                </a:gs>
                <a:gs pos="100000">
                  <a:srgbClr val="CCDAB4">
                    <a:gamma/>
                    <a:shade val="66667"/>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11" name="AutoShape 6">
              <a:extLst>
                <a:ext uri="{FF2B5EF4-FFF2-40B4-BE49-F238E27FC236}">
                  <a16:creationId xmlns:a16="http://schemas.microsoft.com/office/drawing/2014/main" id="{B2E75846-F2A3-485E-B05B-E90EAA34E0E4}"/>
                </a:ext>
              </a:extLst>
            </p:cNvPr>
            <p:cNvSpPr>
              <a:spLocks noChangeArrowheads="1"/>
            </p:cNvSpPr>
            <p:nvPr/>
          </p:nvSpPr>
          <p:spPr bwMode="auto">
            <a:xfrm>
              <a:off x="1178961" y="4193236"/>
              <a:ext cx="1524000" cy="304800"/>
            </a:xfrm>
            <a:prstGeom prst="roundRect">
              <a:avLst>
                <a:gd name="adj" fmla="val 16667"/>
              </a:avLst>
            </a:prstGeom>
            <a:gradFill rotWithShape="1">
              <a:gsLst>
                <a:gs pos="0">
                  <a:srgbClr val="CCCCFF"/>
                </a:gs>
                <a:gs pos="100000">
                  <a:srgbClr val="CCCCFF">
                    <a:gamma/>
                    <a:shade val="81961"/>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12" name="AutoShape 7">
              <a:extLst>
                <a:ext uri="{FF2B5EF4-FFF2-40B4-BE49-F238E27FC236}">
                  <a16:creationId xmlns:a16="http://schemas.microsoft.com/office/drawing/2014/main" id="{1EA0BD42-00BA-46E7-B868-913A54DCEE37}"/>
                </a:ext>
              </a:extLst>
            </p:cNvPr>
            <p:cNvSpPr>
              <a:spLocks noChangeArrowheads="1"/>
            </p:cNvSpPr>
            <p:nvPr/>
          </p:nvSpPr>
          <p:spPr bwMode="auto">
            <a:xfrm>
              <a:off x="1420566" y="1769176"/>
              <a:ext cx="1676400" cy="289270"/>
            </a:xfrm>
            <a:prstGeom prst="roundRect">
              <a:avLst>
                <a:gd name="adj" fmla="val 16667"/>
              </a:avLst>
            </a:prstGeom>
            <a:gradFill rotWithShape="1">
              <a:gsLst>
                <a:gs pos="0">
                  <a:srgbClr val="FFFF99"/>
                </a:gs>
                <a:gs pos="100000">
                  <a:srgbClr val="FFFF99">
                    <a:gamma/>
                    <a:shade val="60784"/>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13" name="AutoShape 8">
              <a:extLst>
                <a:ext uri="{FF2B5EF4-FFF2-40B4-BE49-F238E27FC236}">
                  <a16:creationId xmlns:a16="http://schemas.microsoft.com/office/drawing/2014/main" id="{0BDF4836-5E52-429D-8F51-262944DF7722}"/>
                </a:ext>
              </a:extLst>
            </p:cNvPr>
            <p:cNvSpPr>
              <a:spLocks noChangeArrowheads="1"/>
            </p:cNvSpPr>
            <p:nvPr/>
          </p:nvSpPr>
          <p:spPr bwMode="auto">
            <a:xfrm>
              <a:off x="807378" y="1264242"/>
              <a:ext cx="1524000" cy="304800"/>
            </a:xfrm>
            <a:prstGeom prst="roundRect">
              <a:avLst>
                <a:gd name="adj" fmla="val 16667"/>
              </a:avLst>
            </a:prstGeom>
            <a:gradFill rotWithShape="1">
              <a:gsLst>
                <a:gs pos="0">
                  <a:srgbClr val="DDA99F"/>
                </a:gs>
                <a:gs pos="100000">
                  <a:srgbClr val="DDA99F">
                    <a:gamma/>
                    <a:shade val="84706"/>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14" name="AutoShape 9">
              <a:extLst>
                <a:ext uri="{FF2B5EF4-FFF2-40B4-BE49-F238E27FC236}">
                  <a16:creationId xmlns:a16="http://schemas.microsoft.com/office/drawing/2014/main" id="{93D1753F-7F72-4C44-892C-5A4AF9FD1874}"/>
                </a:ext>
              </a:extLst>
            </p:cNvPr>
            <p:cNvSpPr>
              <a:spLocks noChangeArrowheads="1"/>
            </p:cNvSpPr>
            <p:nvPr/>
          </p:nvSpPr>
          <p:spPr bwMode="auto">
            <a:xfrm>
              <a:off x="731178" y="1188042"/>
              <a:ext cx="1524000" cy="304800"/>
            </a:xfrm>
            <a:prstGeom prst="roundRect">
              <a:avLst>
                <a:gd name="adj" fmla="val 16667"/>
              </a:avLst>
            </a:prstGeom>
            <a:gradFill rotWithShape="1">
              <a:gsLst>
                <a:gs pos="0">
                  <a:srgbClr val="CCDAB4"/>
                </a:gs>
                <a:gs pos="100000">
                  <a:srgbClr val="CCDAB4">
                    <a:gamma/>
                    <a:shade val="66667"/>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15" name="AutoShape 10">
              <a:extLst>
                <a:ext uri="{FF2B5EF4-FFF2-40B4-BE49-F238E27FC236}">
                  <a16:creationId xmlns:a16="http://schemas.microsoft.com/office/drawing/2014/main" id="{18BE13EC-3F77-40FF-AB0C-ECD7FCD1122D}"/>
                </a:ext>
              </a:extLst>
            </p:cNvPr>
            <p:cNvSpPr>
              <a:spLocks noChangeArrowheads="1"/>
            </p:cNvSpPr>
            <p:nvPr/>
          </p:nvSpPr>
          <p:spPr bwMode="auto">
            <a:xfrm>
              <a:off x="654978" y="1111842"/>
              <a:ext cx="1524000" cy="304800"/>
            </a:xfrm>
            <a:prstGeom prst="roundRect">
              <a:avLst>
                <a:gd name="adj" fmla="val 16667"/>
              </a:avLst>
            </a:prstGeom>
            <a:gradFill rotWithShape="1">
              <a:gsLst>
                <a:gs pos="0">
                  <a:srgbClr val="CCCCFF"/>
                </a:gs>
                <a:gs pos="100000">
                  <a:srgbClr val="CCCCFF">
                    <a:gamma/>
                    <a:shade val="81961"/>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16" name="AutoShape 11">
              <a:extLst>
                <a:ext uri="{FF2B5EF4-FFF2-40B4-BE49-F238E27FC236}">
                  <a16:creationId xmlns:a16="http://schemas.microsoft.com/office/drawing/2014/main" id="{0205E0C1-70C3-4F14-87ED-B2F9E4CA588C}"/>
                </a:ext>
              </a:extLst>
            </p:cNvPr>
            <p:cNvSpPr>
              <a:spLocks noChangeArrowheads="1"/>
            </p:cNvSpPr>
            <p:nvPr/>
          </p:nvSpPr>
          <p:spPr bwMode="auto">
            <a:xfrm>
              <a:off x="4802638" y="3543680"/>
              <a:ext cx="914400" cy="304800"/>
            </a:xfrm>
            <a:prstGeom prst="roundRect">
              <a:avLst>
                <a:gd name="adj" fmla="val 16667"/>
              </a:avLst>
            </a:prstGeom>
            <a:gradFill rotWithShape="1">
              <a:gsLst>
                <a:gs pos="0">
                  <a:srgbClr val="FFFF99"/>
                </a:gs>
                <a:gs pos="100000">
                  <a:srgbClr val="FFFF99">
                    <a:gamma/>
                    <a:shade val="60784"/>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libri" panose="020F0502020204030204" pitchFamily="34" charset="0"/>
                  <a:ea typeface="ＭＳ Ｐゴシック" charset="0"/>
                  <a:cs typeface="Calibri" panose="020F0502020204030204" pitchFamily="34" charset="0"/>
                </a:rPr>
                <a:t>Shape </a:t>
              </a:r>
              <a:r>
                <a:rPr lang="en-US" sz="1600" dirty="0" err="1">
                  <a:solidFill>
                    <a:srgbClr val="000000"/>
                  </a:solidFill>
                  <a:latin typeface="Calibri" panose="020F0502020204030204" pitchFamily="34" charset="0"/>
                  <a:ea typeface="ＭＳ Ｐゴシック" charset="0"/>
                  <a:cs typeface="Calibri" panose="020F0502020204030204" pitchFamily="34" charset="0"/>
                </a:rPr>
                <a:t>Opt</a:t>
              </a:r>
              <a:endParaRPr lang="en-US" sz="1600" dirty="0">
                <a:solidFill>
                  <a:srgbClr val="000000"/>
                </a:solidFill>
                <a:latin typeface="Calibri" panose="020F0502020204030204" pitchFamily="34" charset="0"/>
                <a:ea typeface="ＭＳ Ｐゴシック" charset="0"/>
                <a:cs typeface="Calibri" panose="020F0502020204030204" pitchFamily="34" charset="0"/>
              </a:endParaRPr>
            </a:p>
          </p:txBody>
        </p:sp>
        <p:sp>
          <p:nvSpPr>
            <p:cNvPr id="17" name="AutoShape 12">
              <a:extLst>
                <a:ext uri="{FF2B5EF4-FFF2-40B4-BE49-F238E27FC236}">
                  <a16:creationId xmlns:a16="http://schemas.microsoft.com/office/drawing/2014/main" id="{ED403FD7-5697-419F-83AD-5101A7BC6492}"/>
                </a:ext>
              </a:extLst>
            </p:cNvPr>
            <p:cNvSpPr>
              <a:spLocks noChangeArrowheads="1"/>
            </p:cNvSpPr>
            <p:nvPr/>
          </p:nvSpPr>
          <p:spPr bwMode="auto">
            <a:xfrm>
              <a:off x="4650238" y="3315080"/>
              <a:ext cx="914400" cy="304800"/>
            </a:xfrm>
            <a:prstGeom prst="roundRect">
              <a:avLst>
                <a:gd name="adj" fmla="val 16667"/>
              </a:avLst>
            </a:prstGeom>
            <a:gradFill rotWithShape="1">
              <a:gsLst>
                <a:gs pos="0">
                  <a:srgbClr val="DDA99F"/>
                </a:gs>
                <a:gs pos="100000">
                  <a:srgbClr val="DDA99F">
                    <a:gamma/>
                    <a:shade val="84706"/>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libri" panose="020F0502020204030204" pitchFamily="34" charset="0"/>
                  <a:ea typeface="ＭＳ Ｐゴシック" charset="0"/>
                  <a:cs typeface="Calibri" panose="020F0502020204030204" pitchFamily="34" charset="0"/>
                </a:rPr>
                <a:t>PCE</a:t>
              </a:r>
            </a:p>
          </p:txBody>
        </p:sp>
        <p:sp>
          <p:nvSpPr>
            <p:cNvPr id="18" name="AutoShape 13">
              <a:extLst>
                <a:ext uri="{FF2B5EF4-FFF2-40B4-BE49-F238E27FC236}">
                  <a16:creationId xmlns:a16="http://schemas.microsoft.com/office/drawing/2014/main" id="{B31A1A19-EEF2-421E-A70C-A4131F2D8301}"/>
                </a:ext>
              </a:extLst>
            </p:cNvPr>
            <p:cNvSpPr>
              <a:spLocks noChangeArrowheads="1"/>
            </p:cNvSpPr>
            <p:nvPr/>
          </p:nvSpPr>
          <p:spPr bwMode="auto">
            <a:xfrm>
              <a:off x="4421638" y="3086480"/>
              <a:ext cx="914400" cy="304800"/>
            </a:xfrm>
            <a:prstGeom prst="roundRect">
              <a:avLst>
                <a:gd name="adj" fmla="val 16667"/>
              </a:avLst>
            </a:prstGeom>
            <a:gradFill rotWithShape="1">
              <a:gsLst>
                <a:gs pos="0">
                  <a:srgbClr val="CCDAB4"/>
                </a:gs>
                <a:gs pos="100000">
                  <a:srgbClr val="CCDAB4">
                    <a:gamma/>
                    <a:shade val="66667"/>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libri" panose="020F0502020204030204" pitchFamily="34" charset="0"/>
                  <a:ea typeface="ＭＳ Ｐゴシック" charset="0"/>
                  <a:cs typeface="Calibri" panose="020F0502020204030204" pitchFamily="34" charset="0"/>
                </a:rPr>
                <a:t>Adjoint</a:t>
              </a:r>
            </a:p>
          </p:txBody>
        </p:sp>
        <p:sp>
          <p:nvSpPr>
            <p:cNvPr id="19" name="AutoShape 14">
              <a:extLst>
                <a:ext uri="{FF2B5EF4-FFF2-40B4-BE49-F238E27FC236}">
                  <a16:creationId xmlns:a16="http://schemas.microsoft.com/office/drawing/2014/main" id="{819E4C06-2895-45DF-93CA-D59EA1BDF1C5}"/>
                </a:ext>
              </a:extLst>
            </p:cNvPr>
            <p:cNvSpPr>
              <a:spLocks noChangeArrowheads="1"/>
            </p:cNvSpPr>
            <p:nvPr/>
          </p:nvSpPr>
          <p:spPr bwMode="auto">
            <a:xfrm>
              <a:off x="4193038" y="2857880"/>
              <a:ext cx="914400" cy="304800"/>
            </a:xfrm>
            <a:prstGeom prst="roundRect">
              <a:avLst>
                <a:gd name="adj" fmla="val 16667"/>
              </a:avLst>
            </a:prstGeom>
            <a:gradFill rotWithShape="1">
              <a:gsLst>
                <a:gs pos="0">
                  <a:srgbClr val="CCCCFF"/>
                </a:gs>
                <a:gs pos="100000">
                  <a:srgbClr val="CCCCFF">
                    <a:gamma/>
                    <a:shade val="81961"/>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libri" panose="020F0502020204030204" pitchFamily="34" charset="0"/>
                  <a:ea typeface="ＭＳ Ｐゴシック" charset="0"/>
                  <a:cs typeface="Calibri" panose="020F0502020204030204" pitchFamily="34" charset="0"/>
                </a:rPr>
                <a:t>Hessian</a:t>
              </a:r>
            </a:p>
          </p:txBody>
        </p:sp>
        <p:sp>
          <p:nvSpPr>
            <p:cNvPr id="22" name="AutoShape 17">
              <a:extLst>
                <a:ext uri="{FF2B5EF4-FFF2-40B4-BE49-F238E27FC236}">
                  <a16:creationId xmlns:a16="http://schemas.microsoft.com/office/drawing/2014/main" id="{1CD51099-512D-4764-A53A-227003A2CB6B}"/>
                </a:ext>
              </a:extLst>
            </p:cNvPr>
            <p:cNvSpPr>
              <a:spLocks noChangeArrowheads="1"/>
            </p:cNvSpPr>
            <p:nvPr/>
          </p:nvSpPr>
          <p:spPr bwMode="auto">
            <a:xfrm>
              <a:off x="1102761" y="4117036"/>
              <a:ext cx="1524000" cy="304800"/>
            </a:xfrm>
            <a:prstGeom prst="roundRect">
              <a:avLst>
                <a:gd name="adj" fmla="val 16667"/>
              </a:avLst>
            </a:prstGeom>
            <a:solidFill>
              <a:srgbClr val="FF99FF"/>
            </a:soli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23" name="AutoShape 18">
              <a:extLst>
                <a:ext uri="{FF2B5EF4-FFF2-40B4-BE49-F238E27FC236}">
                  <a16:creationId xmlns:a16="http://schemas.microsoft.com/office/drawing/2014/main" id="{B815DEE5-F0C2-446E-B823-B2F5350E2255}"/>
                </a:ext>
              </a:extLst>
            </p:cNvPr>
            <p:cNvSpPr>
              <a:spLocks noChangeArrowheads="1"/>
            </p:cNvSpPr>
            <p:nvPr/>
          </p:nvSpPr>
          <p:spPr bwMode="auto">
            <a:xfrm>
              <a:off x="1026561" y="4040836"/>
              <a:ext cx="1524000" cy="304800"/>
            </a:xfrm>
            <a:prstGeom prst="roundRect">
              <a:avLst>
                <a:gd name="adj" fmla="val 16667"/>
              </a:avLst>
            </a:prstGeom>
            <a:solidFill>
              <a:srgbClr val="FFCC99"/>
            </a:soli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24" name="AutoShape 19">
              <a:extLst>
                <a:ext uri="{FF2B5EF4-FFF2-40B4-BE49-F238E27FC236}">
                  <a16:creationId xmlns:a16="http://schemas.microsoft.com/office/drawing/2014/main" id="{574CAA69-E8F4-408C-986D-26E614740AA8}"/>
                </a:ext>
              </a:extLst>
            </p:cNvPr>
            <p:cNvSpPr>
              <a:spLocks noChangeArrowheads="1"/>
            </p:cNvSpPr>
            <p:nvPr/>
          </p:nvSpPr>
          <p:spPr bwMode="auto">
            <a:xfrm>
              <a:off x="578778" y="1035642"/>
              <a:ext cx="1524000" cy="304800"/>
            </a:xfrm>
            <a:prstGeom prst="roundRect">
              <a:avLst>
                <a:gd name="adj" fmla="val 16667"/>
              </a:avLst>
            </a:prstGeom>
            <a:solidFill>
              <a:srgbClr val="FF99FF"/>
            </a:soli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25" name="AutoShape 20">
              <a:extLst>
                <a:ext uri="{FF2B5EF4-FFF2-40B4-BE49-F238E27FC236}">
                  <a16:creationId xmlns:a16="http://schemas.microsoft.com/office/drawing/2014/main" id="{D8A0676B-8E46-478D-B07C-634F4377BD04}"/>
                </a:ext>
              </a:extLst>
            </p:cNvPr>
            <p:cNvSpPr>
              <a:spLocks noChangeArrowheads="1"/>
            </p:cNvSpPr>
            <p:nvPr/>
          </p:nvSpPr>
          <p:spPr bwMode="auto">
            <a:xfrm>
              <a:off x="502578" y="959442"/>
              <a:ext cx="1524000" cy="304800"/>
            </a:xfrm>
            <a:prstGeom prst="roundRect">
              <a:avLst>
                <a:gd name="adj" fmla="val 16667"/>
              </a:avLst>
            </a:prstGeom>
            <a:solidFill>
              <a:srgbClr val="FFCC99"/>
            </a:soli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endParaRPr lang="en-US" sz="1600">
                <a:solidFill>
                  <a:srgbClr val="000000"/>
                </a:solidFill>
                <a:latin typeface="Times New Roman" charset="0"/>
                <a:ea typeface="ＭＳ Ｐゴシック" charset="0"/>
              </a:endParaRPr>
            </a:p>
          </p:txBody>
        </p:sp>
        <p:sp>
          <p:nvSpPr>
            <p:cNvPr id="29" name="AutoShape 24">
              <a:extLst>
                <a:ext uri="{FF2B5EF4-FFF2-40B4-BE49-F238E27FC236}">
                  <a16:creationId xmlns:a16="http://schemas.microsoft.com/office/drawing/2014/main" id="{C880F4BC-C220-4A93-B5C1-4391AE4EFE62}"/>
                </a:ext>
              </a:extLst>
            </p:cNvPr>
            <p:cNvSpPr>
              <a:spLocks noChangeArrowheads="1"/>
            </p:cNvSpPr>
            <p:nvPr/>
          </p:nvSpPr>
          <p:spPr bwMode="auto">
            <a:xfrm>
              <a:off x="950361" y="3964636"/>
              <a:ext cx="1524000" cy="304800"/>
            </a:xfrm>
            <a:prstGeom prst="roundRect">
              <a:avLst>
                <a:gd name="adj" fmla="val 16667"/>
              </a:avLst>
            </a:prstGeom>
            <a:gradFill rotWithShape="0">
              <a:gsLst>
                <a:gs pos="0">
                  <a:srgbClr val="66FF66">
                    <a:gamma/>
                    <a:tint val="33333"/>
                    <a:invGamma/>
                  </a:srgbClr>
                </a:gs>
                <a:gs pos="100000">
                  <a:srgbClr val="66FF66"/>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libri" panose="020F0502020204030204" pitchFamily="34" charset="0"/>
                  <a:ea typeface="ＭＳ Ｐゴシック" charset="0"/>
                  <a:cs typeface="Calibri" panose="020F0502020204030204" pitchFamily="34" charset="0"/>
                </a:rPr>
                <a:t>Scatter Residual</a:t>
              </a:r>
            </a:p>
          </p:txBody>
        </p:sp>
        <p:sp>
          <p:nvSpPr>
            <p:cNvPr id="39" name="AutoShape 34">
              <a:extLst>
                <a:ext uri="{FF2B5EF4-FFF2-40B4-BE49-F238E27FC236}">
                  <a16:creationId xmlns:a16="http://schemas.microsoft.com/office/drawing/2014/main" id="{2D6531DA-07FB-459C-959E-6CB9CB25126D}"/>
                </a:ext>
              </a:extLst>
            </p:cNvPr>
            <p:cNvSpPr>
              <a:spLocks noChangeArrowheads="1"/>
            </p:cNvSpPr>
            <p:nvPr/>
          </p:nvSpPr>
          <p:spPr bwMode="auto">
            <a:xfrm>
              <a:off x="3964438" y="2629280"/>
              <a:ext cx="914400" cy="304800"/>
            </a:xfrm>
            <a:prstGeom prst="roundRect">
              <a:avLst>
                <a:gd name="adj" fmla="val 16667"/>
              </a:avLst>
            </a:prstGeom>
            <a:solidFill>
              <a:srgbClr val="FF99FF"/>
            </a:soli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libri" panose="020F0502020204030204" pitchFamily="34" charset="0"/>
                  <a:ea typeface="ＭＳ Ｐゴシック" charset="0"/>
                  <a:cs typeface="Calibri" panose="020F0502020204030204" pitchFamily="34" charset="0"/>
                </a:rPr>
                <a:t>Tangent</a:t>
              </a:r>
            </a:p>
          </p:txBody>
        </p:sp>
        <p:sp>
          <p:nvSpPr>
            <p:cNvPr id="40" name="AutoShape 35">
              <a:extLst>
                <a:ext uri="{FF2B5EF4-FFF2-40B4-BE49-F238E27FC236}">
                  <a16:creationId xmlns:a16="http://schemas.microsoft.com/office/drawing/2014/main" id="{60AAE7C9-62D7-4072-AA15-6595006CD518}"/>
                </a:ext>
              </a:extLst>
            </p:cNvPr>
            <p:cNvSpPr>
              <a:spLocks noChangeArrowheads="1"/>
            </p:cNvSpPr>
            <p:nvPr/>
          </p:nvSpPr>
          <p:spPr bwMode="auto">
            <a:xfrm>
              <a:off x="3735838" y="2400680"/>
              <a:ext cx="914400" cy="304800"/>
            </a:xfrm>
            <a:prstGeom prst="roundRect">
              <a:avLst>
                <a:gd name="adj" fmla="val 16667"/>
              </a:avLst>
            </a:prstGeom>
            <a:solidFill>
              <a:srgbClr val="FFCC99"/>
            </a:soli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libri" panose="020F0502020204030204" pitchFamily="34" charset="0"/>
                  <a:ea typeface="ＭＳ Ｐゴシック" charset="0"/>
                  <a:cs typeface="Calibri" panose="020F0502020204030204" pitchFamily="34" charset="0"/>
                </a:rPr>
                <a:t>Jacobian</a:t>
              </a:r>
            </a:p>
          </p:txBody>
        </p:sp>
        <p:sp>
          <p:nvSpPr>
            <p:cNvPr id="41" name="AutoShape 36">
              <a:extLst>
                <a:ext uri="{FF2B5EF4-FFF2-40B4-BE49-F238E27FC236}">
                  <a16:creationId xmlns:a16="http://schemas.microsoft.com/office/drawing/2014/main" id="{E9775531-39B8-486E-86ED-EC8F28BA217E}"/>
                </a:ext>
              </a:extLst>
            </p:cNvPr>
            <p:cNvSpPr>
              <a:spLocks noChangeArrowheads="1"/>
            </p:cNvSpPr>
            <p:nvPr/>
          </p:nvSpPr>
          <p:spPr bwMode="auto">
            <a:xfrm>
              <a:off x="3583438" y="2172080"/>
              <a:ext cx="914400" cy="304800"/>
            </a:xfrm>
            <a:prstGeom prst="roundRect">
              <a:avLst>
                <a:gd name="adj" fmla="val 16667"/>
              </a:avLst>
            </a:prstGeom>
            <a:gradFill rotWithShape="0">
              <a:gsLst>
                <a:gs pos="0">
                  <a:srgbClr val="66FF66">
                    <a:gamma/>
                    <a:tint val="33333"/>
                    <a:invGamma/>
                  </a:srgbClr>
                </a:gs>
                <a:gs pos="100000">
                  <a:srgbClr val="66FF66"/>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ibri"/>
                  <a:ea typeface="ＭＳ Ｐゴシック" charset="0"/>
                </a:rPr>
                <a:t>Residual</a:t>
              </a:r>
            </a:p>
          </p:txBody>
        </p:sp>
        <p:sp>
          <p:nvSpPr>
            <p:cNvPr id="42" name="Rectangle 37">
              <a:extLst>
                <a:ext uri="{FF2B5EF4-FFF2-40B4-BE49-F238E27FC236}">
                  <a16:creationId xmlns:a16="http://schemas.microsoft.com/office/drawing/2014/main" id="{91C83D49-87C5-4C29-B86E-74F80EE829FD}"/>
                </a:ext>
              </a:extLst>
            </p:cNvPr>
            <p:cNvSpPr>
              <a:spLocks noChangeArrowheads="1"/>
            </p:cNvSpPr>
            <p:nvPr/>
          </p:nvSpPr>
          <p:spPr bwMode="auto">
            <a:xfrm>
              <a:off x="3507238" y="1791080"/>
              <a:ext cx="2438400" cy="2209800"/>
            </a:xfrm>
            <a:prstGeom prst="rect">
              <a:avLst/>
            </a:prstGeom>
            <a:noFill/>
            <a:ln w="9525">
              <a:solidFill>
                <a:schemeClr val="tx1"/>
              </a:solidFill>
              <a:prstDash val="dash"/>
              <a:miter lim="800000"/>
              <a:headEnd/>
              <a:tailEnd/>
            </a:ln>
            <a:effectLst/>
            <a:extLst>
              <a:ext uri="{909E8E84-426E-40dd-AFC4-6F175D3DCCD1}">
                <a14:hiddenFill xmlns:a14="http://schemas.microsoft.com/office/drawing/2010/main" xmlns="">
                  <a:solidFill>
                    <a:schemeClr val="accent1"/>
                  </a:solidFill>
                </a14:hiddenFill>
              </a:ex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endParaRPr lang="en-US">
                <a:solidFill>
                  <a:srgbClr val="000000"/>
                </a:solidFill>
                <a:ea typeface="ＭＳ Ｐゴシック" charset="0"/>
              </a:endParaRPr>
            </a:p>
          </p:txBody>
        </p:sp>
        <p:sp>
          <p:nvSpPr>
            <p:cNvPr id="48" name="Rectangle 43">
              <a:extLst>
                <a:ext uri="{FF2B5EF4-FFF2-40B4-BE49-F238E27FC236}">
                  <a16:creationId xmlns:a16="http://schemas.microsoft.com/office/drawing/2014/main" id="{820A6DAB-2C1B-47E2-B6C0-11C945197DB9}"/>
                </a:ext>
              </a:extLst>
            </p:cNvPr>
            <p:cNvSpPr>
              <a:spLocks noChangeArrowheads="1"/>
            </p:cNvSpPr>
            <p:nvPr/>
          </p:nvSpPr>
          <p:spPr bwMode="auto">
            <a:xfrm>
              <a:off x="3431038" y="876680"/>
              <a:ext cx="2590800" cy="3200400"/>
            </a:xfrm>
            <a:prstGeom prst="rect">
              <a:avLst/>
            </a:prstGeom>
            <a:noFill/>
            <a:ln w="9525">
              <a:solidFill>
                <a:schemeClr val="tx1"/>
              </a:solidFill>
              <a:miter lim="800000"/>
              <a:headEnd/>
              <a:tailEnd/>
            </a:ln>
            <a:effectLst/>
            <a:extLst>
              <a:ext uri="{909E8E84-426E-40dd-AFC4-6F175D3DCCD1}">
                <a14:hiddenFill xmlns:a14="http://schemas.microsoft.com/office/drawing/2010/main" xmlns="">
                  <a:solidFill>
                    <a:schemeClr val="accent1"/>
                  </a:solidFill>
                </a14:hiddenFill>
              </a:ex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endParaRPr lang="en-US">
                <a:solidFill>
                  <a:srgbClr val="000000"/>
                </a:solidFill>
                <a:ea typeface="ＭＳ Ｐゴシック" charset="0"/>
              </a:endParaRPr>
            </a:p>
          </p:txBody>
        </p:sp>
        <p:sp>
          <p:nvSpPr>
            <p:cNvPr id="49" name="Text Box 44">
              <a:extLst>
                <a:ext uri="{FF2B5EF4-FFF2-40B4-BE49-F238E27FC236}">
                  <a16:creationId xmlns:a16="http://schemas.microsoft.com/office/drawing/2014/main" id="{82D61FA6-98DD-49DF-91FF-3BF4176EFF26}"/>
                </a:ext>
              </a:extLst>
            </p:cNvPr>
            <p:cNvSpPr txBox="1">
              <a:spLocks noChangeArrowheads="1"/>
            </p:cNvSpPr>
            <p:nvPr/>
          </p:nvSpPr>
          <p:spPr bwMode="auto">
            <a:xfrm>
              <a:off x="3431038" y="876680"/>
              <a:ext cx="2286000" cy="508000"/>
            </a:xfrm>
            <a:prstGeom prst="rect">
              <a:avLst/>
            </a:prstGeom>
            <a:noFill/>
            <a:ln>
              <a:noFill/>
            </a:ln>
            <a:effectLst/>
            <a:extLst>
              <a:ext uri="{909E8E84-426E-40dd-AFC4-6F175D3DCCD1}">
                <a14:hiddenFill xmlns:a14="http://schemas.microsoft.com/office/drawing/2010/main" xmlns="">
                  <a:solidFill>
                    <a:schemeClr val="accent1"/>
                  </a:solidFill>
                </a14:hiddenFill>
              </a:ext>
              <a:ext uri="{91240B29-F687-4f45-9708-019B960494DF}">
                <a14:hiddenLine xmlns:a14="http://schemas.microsoft.com/office/drawing/2010/main" xmlns="" w="9525">
                  <a:solidFill>
                    <a:schemeClr val="tx1"/>
                  </a:solidFill>
                  <a:miter lim="800000"/>
                  <a:headEnd/>
                  <a:tailEnd/>
                </a14:hiddenLine>
              </a:ex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a:spAutoFit/>
            </a:bodyPr>
            <a:lstStyle/>
            <a:p>
              <a:pPr algn="ctr" eaLnBrk="0" hangingPunct="0">
                <a:lnSpc>
                  <a:spcPct val="85000"/>
                </a:lnSpc>
              </a:pPr>
              <a:r>
                <a:rPr lang="en-US" sz="1600" b="1" dirty="0">
                  <a:solidFill>
                    <a:srgbClr val="000000"/>
                  </a:solidFill>
                  <a:latin typeface="Calibri" panose="020F0502020204030204" pitchFamily="34" charset="0"/>
                  <a:ea typeface="ＭＳ Ｐゴシック" charset="0"/>
                  <a:cs typeface="Calibri" panose="020F0502020204030204" pitchFamily="34" charset="0"/>
                </a:rPr>
                <a:t>Evaluators templated on evaluation type:</a:t>
              </a:r>
            </a:p>
          </p:txBody>
        </p:sp>
        <p:sp>
          <p:nvSpPr>
            <p:cNvPr id="50" name="AutoShape 45">
              <a:extLst>
                <a:ext uri="{FF2B5EF4-FFF2-40B4-BE49-F238E27FC236}">
                  <a16:creationId xmlns:a16="http://schemas.microsoft.com/office/drawing/2014/main" id="{92B2F995-6338-41D0-ABE7-120A557D973E}"/>
                </a:ext>
              </a:extLst>
            </p:cNvPr>
            <p:cNvSpPr>
              <a:spLocks noChangeArrowheads="1"/>
            </p:cNvSpPr>
            <p:nvPr/>
          </p:nvSpPr>
          <p:spPr bwMode="auto">
            <a:xfrm>
              <a:off x="3583438" y="1410080"/>
              <a:ext cx="1143000" cy="304800"/>
            </a:xfrm>
            <a:prstGeom prst="roundRect">
              <a:avLst>
                <a:gd name="adj" fmla="val 16667"/>
              </a:avLst>
            </a:prstGeom>
            <a:gradFill rotWithShape="0">
              <a:gsLst>
                <a:gs pos="0">
                  <a:srgbClr val="99CCFF">
                    <a:gamma/>
                    <a:tint val="33333"/>
                    <a:invGamma/>
                  </a:srgbClr>
                </a:gs>
                <a:gs pos="100000">
                  <a:srgbClr val="99CCFF"/>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dirty="0">
                  <a:solidFill>
                    <a:srgbClr val="000000"/>
                  </a:solidFill>
                  <a:latin typeface="Caibri"/>
                  <a:ea typeface="ＭＳ Ｐゴシック" charset="0"/>
                  <a:cs typeface="Calibri" panose="020F0502020204030204" pitchFamily="34" charset="0"/>
                </a:rPr>
                <a:t>&lt;</a:t>
              </a:r>
              <a:r>
                <a:rPr lang="en-US" dirty="0" err="1">
                  <a:solidFill>
                    <a:srgbClr val="000000"/>
                  </a:solidFill>
                  <a:latin typeface="Caibri"/>
                  <a:ea typeface="ＭＳ Ｐゴシック" charset="0"/>
                  <a:cs typeface="Calibri" panose="020F0502020204030204" pitchFamily="34" charset="0"/>
                </a:rPr>
                <a:t>EvalT</a:t>
              </a:r>
              <a:r>
                <a:rPr lang="en-US" dirty="0">
                  <a:solidFill>
                    <a:srgbClr val="000000"/>
                  </a:solidFill>
                  <a:latin typeface="Caibri"/>
                  <a:ea typeface="ＭＳ Ｐゴシック" charset="0"/>
                  <a:cs typeface="Calibri" panose="020F0502020204030204" pitchFamily="34" charset="0"/>
                </a:rPr>
                <a:t>&gt;</a:t>
              </a:r>
            </a:p>
          </p:txBody>
        </p:sp>
        <p:sp>
          <p:nvSpPr>
            <p:cNvPr id="63" name="Text Box 57">
              <a:extLst>
                <a:ext uri="{FF2B5EF4-FFF2-40B4-BE49-F238E27FC236}">
                  <a16:creationId xmlns:a16="http://schemas.microsoft.com/office/drawing/2014/main" id="{AD334C47-99F5-4286-898C-A7990C659F07}"/>
                </a:ext>
              </a:extLst>
            </p:cNvPr>
            <p:cNvSpPr txBox="1">
              <a:spLocks noChangeArrowheads="1"/>
            </p:cNvSpPr>
            <p:nvPr/>
          </p:nvSpPr>
          <p:spPr bwMode="auto">
            <a:xfrm>
              <a:off x="3431038" y="1867280"/>
              <a:ext cx="2590800" cy="303416"/>
            </a:xfrm>
            <a:prstGeom prst="rect">
              <a:avLst/>
            </a:prstGeom>
            <a:noFill/>
            <a:ln>
              <a:noFill/>
            </a:ln>
            <a:effectLst/>
            <a:extLst>
              <a:ext uri="{909E8E84-426E-40dd-AFC4-6F175D3DCCD1}">
                <a14:hiddenFill xmlns:a14="http://schemas.microsoft.com/office/drawing/2010/main" xmlns="">
                  <a:solidFill>
                    <a:schemeClr val="accent1"/>
                  </a:solidFill>
                </a14:hiddenFill>
              </a:ext>
              <a:ext uri="{91240B29-F687-4f45-9708-019B960494DF}">
                <a14:hiddenLine xmlns:a14="http://schemas.microsoft.com/office/drawing/2010/main" xmlns="" w="9525">
                  <a:solidFill>
                    <a:schemeClr val="tx1"/>
                  </a:solidFill>
                  <a:miter lim="800000"/>
                  <a:headEnd/>
                  <a:tailEnd/>
                </a14:hiddenLine>
              </a:ex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a:spAutoFit/>
            </a:bodyPr>
            <a:lstStyle/>
            <a:p>
              <a:pPr algn="ctr" eaLnBrk="0" hangingPunct="0">
                <a:lnSpc>
                  <a:spcPct val="85000"/>
                </a:lnSpc>
              </a:pPr>
              <a:r>
                <a:rPr lang="en-US" sz="1600" b="1" dirty="0">
                  <a:solidFill>
                    <a:srgbClr val="000000"/>
                  </a:solidFill>
                  <a:latin typeface="Caibri"/>
                  <a:ea typeface="ＭＳ Ｐゴシック" charset="0"/>
                </a:rPr>
                <a:t>Template Specializations:</a:t>
              </a:r>
            </a:p>
          </p:txBody>
        </p:sp>
        <p:sp>
          <p:nvSpPr>
            <p:cNvPr id="64" name="Text Box 58">
              <a:extLst>
                <a:ext uri="{FF2B5EF4-FFF2-40B4-BE49-F238E27FC236}">
                  <a16:creationId xmlns:a16="http://schemas.microsoft.com/office/drawing/2014/main" id="{ADEC51FE-A261-47FC-AF91-928918490EFC}"/>
                </a:ext>
              </a:extLst>
            </p:cNvPr>
            <p:cNvSpPr txBox="1">
              <a:spLocks noChangeArrowheads="1"/>
            </p:cNvSpPr>
            <p:nvPr/>
          </p:nvSpPr>
          <p:spPr bwMode="auto">
            <a:xfrm>
              <a:off x="4786763" y="1371980"/>
              <a:ext cx="1060450" cy="366713"/>
            </a:xfrm>
            <a:prstGeom prst="rect">
              <a:avLst/>
            </a:prstGeom>
            <a:noFill/>
            <a:ln>
              <a:noFill/>
            </a:ln>
            <a:effectLst/>
            <a:extLst>
              <a:ext uri="{909E8E84-426E-40dd-AFC4-6F175D3DCCD1}">
                <a14:hiddenFill xmlns:a14="http://schemas.microsoft.com/office/drawing/2010/main" xmlns="">
                  <a:solidFill>
                    <a:schemeClr val="accent1"/>
                  </a:solidFill>
                </a14:hiddenFill>
              </a:ext>
              <a:ext uri="{91240B29-F687-4f45-9708-019B960494DF}">
                <a14:hiddenLine xmlns:a14="http://schemas.microsoft.com/office/drawing/2010/main" xmlns="" w="9525">
                  <a:solidFill>
                    <a:schemeClr val="tx1"/>
                  </a:solidFill>
                  <a:miter lim="800000"/>
                  <a:headEnd/>
                  <a:tailEnd/>
                </a14:hiddenLine>
              </a:ex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spAutoFit/>
            </a:bodyPr>
            <a:lstStyle/>
            <a:p>
              <a:r>
                <a:rPr lang="en-US" dirty="0">
                  <a:solidFill>
                    <a:srgbClr val="000000"/>
                  </a:solidFill>
                  <a:latin typeface="Caibri"/>
                  <a:ea typeface="ＭＳ Ｐゴシック" charset="0"/>
                </a:rPr>
                <a:t>(Generic)</a:t>
              </a:r>
            </a:p>
          </p:txBody>
        </p:sp>
        <p:sp>
          <p:nvSpPr>
            <p:cNvPr id="76" name="AutoShape 25">
              <a:extLst>
                <a:ext uri="{FF2B5EF4-FFF2-40B4-BE49-F238E27FC236}">
                  <a16:creationId xmlns:a16="http://schemas.microsoft.com/office/drawing/2014/main" id="{6F3F27FF-A955-447A-9036-F2E9E6A5D6FE}"/>
                </a:ext>
              </a:extLst>
            </p:cNvPr>
            <p:cNvSpPr>
              <a:spLocks noChangeArrowheads="1"/>
            </p:cNvSpPr>
            <p:nvPr/>
          </p:nvSpPr>
          <p:spPr bwMode="auto">
            <a:xfrm>
              <a:off x="949844" y="3446056"/>
              <a:ext cx="1524000" cy="304800"/>
            </a:xfrm>
            <a:prstGeom prst="roundRect">
              <a:avLst>
                <a:gd name="adj" fmla="val 16667"/>
              </a:avLst>
            </a:prstGeom>
            <a:gradFill rotWithShape="0">
              <a:gsLst>
                <a:gs pos="0">
                  <a:srgbClr val="99CCFF">
                    <a:gamma/>
                    <a:tint val="33333"/>
                    <a:invGamma/>
                  </a:srgbClr>
                </a:gs>
                <a:gs pos="100000">
                  <a:srgbClr val="99CCFF"/>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libri" panose="020F0502020204030204" pitchFamily="34" charset="0"/>
                  <a:ea typeface="ＭＳ Ｐゴシック" charset="0"/>
                  <a:cs typeface="Calibri" panose="020F0502020204030204" pitchFamily="34" charset="0"/>
                </a:rPr>
                <a:t>Element Residual</a:t>
              </a:r>
            </a:p>
          </p:txBody>
        </p:sp>
        <p:cxnSp>
          <p:nvCxnSpPr>
            <p:cNvPr id="82" name="Straight Arrow Connector 81">
              <a:extLst>
                <a:ext uri="{FF2B5EF4-FFF2-40B4-BE49-F238E27FC236}">
                  <a16:creationId xmlns:a16="http://schemas.microsoft.com/office/drawing/2014/main" id="{3F12B2FC-86F7-485A-9AEA-81A82DB16DBF}"/>
                </a:ext>
              </a:extLst>
            </p:cNvPr>
            <p:cNvCxnSpPr>
              <a:cxnSpLocks/>
              <a:endCxn id="27" idx="0"/>
            </p:cNvCxnSpPr>
            <p:nvPr/>
          </p:nvCxnSpPr>
          <p:spPr>
            <a:xfrm flipH="1">
              <a:off x="1656708" y="1982246"/>
              <a:ext cx="293670" cy="243156"/>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cxnSp>
          <p:nvCxnSpPr>
            <p:cNvPr id="77" name="Straight Arrow Connector 76">
              <a:extLst>
                <a:ext uri="{FF2B5EF4-FFF2-40B4-BE49-F238E27FC236}">
                  <a16:creationId xmlns:a16="http://schemas.microsoft.com/office/drawing/2014/main" id="{9F70A037-117F-448C-8966-E71CF3972FFC}"/>
                </a:ext>
              </a:extLst>
            </p:cNvPr>
            <p:cNvCxnSpPr>
              <a:cxnSpLocks/>
            </p:cNvCxnSpPr>
            <p:nvPr/>
          </p:nvCxnSpPr>
          <p:spPr>
            <a:xfrm>
              <a:off x="1112178" y="1035642"/>
              <a:ext cx="0" cy="1214918"/>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sp>
          <p:nvSpPr>
            <p:cNvPr id="26" name="AutoShape 21">
              <a:extLst>
                <a:ext uri="{FF2B5EF4-FFF2-40B4-BE49-F238E27FC236}">
                  <a16:creationId xmlns:a16="http://schemas.microsoft.com/office/drawing/2014/main" id="{4844A671-1BA8-400E-A3AE-8543944C5A22}"/>
                </a:ext>
              </a:extLst>
            </p:cNvPr>
            <p:cNvSpPr>
              <a:spLocks noChangeArrowheads="1"/>
            </p:cNvSpPr>
            <p:nvPr/>
          </p:nvSpPr>
          <p:spPr bwMode="auto">
            <a:xfrm>
              <a:off x="426378" y="883242"/>
              <a:ext cx="1524000" cy="304800"/>
            </a:xfrm>
            <a:prstGeom prst="roundRect">
              <a:avLst>
                <a:gd name="adj" fmla="val 16667"/>
              </a:avLst>
            </a:prstGeom>
            <a:gradFill rotWithShape="0">
              <a:gsLst>
                <a:gs pos="0">
                  <a:srgbClr val="66FF66">
                    <a:gamma/>
                    <a:tint val="33333"/>
                    <a:invGamma/>
                  </a:srgbClr>
                </a:gs>
                <a:gs pos="100000">
                  <a:srgbClr val="66FF66"/>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ilbri"/>
                  <a:ea typeface="ＭＳ Ｐゴシック" charset="0"/>
                </a:rPr>
                <a:t>Gather Solution</a:t>
              </a:r>
            </a:p>
          </p:txBody>
        </p:sp>
        <p:sp>
          <p:nvSpPr>
            <p:cNvPr id="28" name="AutoShape 23">
              <a:extLst>
                <a:ext uri="{FF2B5EF4-FFF2-40B4-BE49-F238E27FC236}">
                  <a16:creationId xmlns:a16="http://schemas.microsoft.com/office/drawing/2014/main" id="{C9FA1098-71A7-438B-8843-15E2D16FF3DF}"/>
                </a:ext>
              </a:extLst>
            </p:cNvPr>
            <p:cNvSpPr>
              <a:spLocks noChangeArrowheads="1"/>
            </p:cNvSpPr>
            <p:nvPr/>
          </p:nvSpPr>
          <p:spPr bwMode="auto">
            <a:xfrm>
              <a:off x="1268166" y="1692976"/>
              <a:ext cx="1764632" cy="289270"/>
            </a:xfrm>
            <a:prstGeom prst="roundRect">
              <a:avLst>
                <a:gd name="adj" fmla="val 16667"/>
              </a:avLst>
            </a:prstGeom>
            <a:gradFill rotWithShape="0">
              <a:gsLst>
                <a:gs pos="0">
                  <a:srgbClr val="99CCFF">
                    <a:gamma/>
                    <a:tint val="33333"/>
                    <a:invGamma/>
                  </a:srgbClr>
                </a:gs>
                <a:gs pos="100000">
                  <a:srgbClr val="99CCFF"/>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ilbri"/>
                  <a:ea typeface="ＭＳ Ｐゴシック" charset="0"/>
                </a:rPr>
                <a:t>Gather Coordinates</a:t>
              </a:r>
            </a:p>
          </p:txBody>
        </p:sp>
        <p:cxnSp>
          <p:nvCxnSpPr>
            <p:cNvPr id="89" name="Straight Arrow Connector 88">
              <a:extLst>
                <a:ext uri="{FF2B5EF4-FFF2-40B4-BE49-F238E27FC236}">
                  <a16:creationId xmlns:a16="http://schemas.microsoft.com/office/drawing/2014/main" id="{D3283AD5-3A93-47A5-BE67-D81C6FA9DB35}"/>
                </a:ext>
              </a:extLst>
            </p:cNvPr>
            <p:cNvCxnSpPr>
              <a:cxnSpLocks/>
              <a:endCxn id="51" idx="0"/>
            </p:cNvCxnSpPr>
            <p:nvPr/>
          </p:nvCxnSpPr>
          <p:spPr>
            <a:xfrm flipH="1">
              <a:off x="841283" y="2722316"/>
              <a:ext cx="300006" cy="206075"/>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cxnSp>
          <p:nvCxnSpPr>
            <p:cNvPr id="91" name="Straight Arrow Connector 90">
              <a:extLst>
                <a:ext uri="{FF2B5EF4-FFF2-40B4-BE49-F238E27FC236}">
                  <a16:creationId xmlns:a16="http://schemas.microsoft.com/office/drawing/2014/main" id="{F9D27611-A3A1-4E3A-9679-3CDB557C8A6A}"/>
                </a:ext>
              </a:extLst>
            </p:cNvPr>
            <p:cNvCxnSpPr>
              <a:cxnSpLocks/>
            </p:cNvCxnSpPr>
            <p:nvPr/>
          </p:nvCxnSpPr>
          <p:spPr>
            <a:xfrm>
              <a:off x="2146353" y="2710190"/>
              <a:ext cx="317734" cy="226170"/>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sp>
          <p:nvSpPr>
            <p:cNvPr id="27" name="AutoShape 22">
              <a:extLst>
                <a:ext uri="{FF2B5EF4-FFF2-40B4-BE49-F238E27FC236}">
                  <a16:creationId xmlns:a16="http://schemas.microsoft.com/office/drawing/2014/main" id="{EC71E38B-360F-44D8-8B20-72BBC4AB26EC}"/>
                </a:ext>
              </a:extLst>
            </p:cNvPr>
            <p:cNvSpPr>
              <a:spLocks noChangeArrowheads="1"/>
            </p:cNvSpPr>
            <p:nvPr/>
          </p:nvSpPr>
          <p:spPr bwMode="auto">
            <a:xfrm>
              <a:off x="426377" y="2225402"/>
              <a:ext cx="2460661" cy="496914"/>
            </a:xfrm>
            <a:prstGeom prst="roundRect">
              <a:avLst>
                <a:gd name="adj" fmla="val 16667"/>
              </a:avLst>
            </a:prstGeom>
            <a:gradFill rotWithShape="0">
              <a:gsLst>
                <a:gs pos="0">
                  <a:srgbClr val="99CCFF">
                    <a:gamma/>
                    <a:tint val="33333"/>
                    <a:invGamma/>
                  </a:srgbClr>
                </a:gs>
                <a:gs pos="100000">
                  <a:srgbClr val="99CCFF"/>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lnSpc>
                  <a:spcPct val="85000"/>
                </a:lnSpc>
              </a:pPr>
              <a:r>
                <a:rPr lang="en-US" sz="1600" dirty="0">
                  <a:solidFill>
                    <a:srgbClr val="000000"/>
                  </a:solidFill>
                  <a:latin typeface="Calibri" panose="020F0502020204030204" pitchFamily="34" charset="0"/>
                  <a:ea typeface="ＭＳ Ｐゴシック" charset="0"/>
                  <a:cs typeface="Calibri" panose="020F0502020204030204" pitchFamily="34" charset="0"/>
                </a:rPr>
                <a:t>Finite Element Basis </a:t>
              </a:r>
            </a:p>
            <a:p>
              <a:pPr algn="ctr">
                <a:lnSpc>
                  <a:spcPct val="85000"/>
                </a:lnSpc>
              </a:pPr>
              <a:r>
                <a:rPr lang="en-US" sz="1600" dirty="0">
                  <a:solidFill>
                    <a:srgbClr val="000000"/>
                  </a:solidFill>
                  <a:latin typeface="Calibri" panose="020F0502020204030204" pitchFamily="34" charset="0"/>
                  <a:ea typeface="ＭＳ Ｐゴシック" charset="0"/>
                  <a:cs typeface="Calibri" panose="020F0502020204030204" pitchFamily="34" charset="0"/>
                </a:rPr>
                <a:t>Functions, Transformations</a:t>
              </a:r>
            </a:p>
          </p:txBody>
        </p:sp>
        <p:cxnSp>
          <p:nvCxnSpPr>
            <p:cNvPr id="94" name="Straight Arrow Connector 93">
              <a:extLst>
                <a:ext uri="{FF2B5EF4-FFF2-40B4-BE49-F238E27FC236}">
                  <a16:creationId xmlns:a16="http://schemas.microsoft.com/office/drawing/2014/main" id="{ECD10F2D-BE51-42C8-BAC9-19E07048344E}"/>
                </a:ext>
              </a:extLst>
            </p:cNvPr>
            <p:cNvCxnSpPr>
              <a:cxnSpLocks/>
            </p:cNvCxnSpPr>
            <p:nvPr/>
          </p:nvCxnSpPr>
          <p:spPr>
            <a:xfrm>
              <a:off x="1092487" y="3233191"/>
              <a:ext cx="175679" cy="187206"/>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sp>
          <p:nvSpPr>
            <p:cNvPr id="51" name="AutoShape 46">
              <a:extLst>
                <a:ext uri="{FF2B5EF4-FFF2-40B4-BE49-F238E27FC236}">
                  <a16:creationId xmlns:a16="http://schemas.microsoft.com/office/drawing/2014/main" id="{59550527-7DAE-464B-9F95-D06566039378}"/>
                </a:ext>
              </a:extLst>
            </p:cNvPr>
            <p:cNvSpPr>
              <a:spLocks noChangeArrowheads="1"/>
            </p:cNvSpPr>
            <p:nvPr/>
          </p:nvSpPr>
          <p:spPr bwMode="auto">
            <a:xfrm>
              <a:off x="79283" y="2928391"/>
              <a:ext cx="1524000" cy="304800"/>
            </a:xfrm>
            <a:prstGeom prst="roundRect">
              <a:avLst>
                <a:gd name="adj" fmla="val 16667"/>
              </a:avLst>
            </a:prstGeom>
            <a:gradFill rotWithShape="0">
              <a:gsLst>
                <a:gs pos="0">
                  <a:srgbClr val="99CCFF">
                    <a:gamma/>
                    <a:tint val="33333"/>
                    <a:invGamma/>
                  </a:srgbClr>
                </a:gs>
                <a:gs pos="100000">
                  <a:srgbClr val="99CCFF"/>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libri" panose="020F0502020204030204" pitchFamily="34" charset="0"/>
                  <a:ea typeface="ＭＳ Ｐゴシック" charset="0"/>
                  <a:cs typeface="Calibri" panose="020F0502020204030204" pitchFamily="34" charset="0"/>
                </a:rPr>
                <a:t>PDE Terms</a:t>
              </a:r>
            </a:p>
          </p:txBody>
        </p:sp>
        <p:cxnSp>
          <p:nvCxnSpPr>
            <p:cNvPr id="97" name="Straight Arrow Connector 96">
              <a:extLst>
                <a:ext uri="{FF2B5EF4-FFF2-40B4-BE49-F238E27FC236}">
                  <a16:creationId xmlns:a16="http://schemas.microsoft.com/office/drawing/2014/main" id="{04BD228B-4FBF-44C9-A342-3B93FA83D067}"/>
                </a:ext>
              </a:extLst>
            </p:cNvPr>
            <p:cNvCxnSpPr>
              <a:cxnSpLocks/>
            </p:cNvCxnSpPr>
            <p:nvPr/>
          </p:nvCxnSpPr>
          <p:spPr>
            <a:xfrm flipH="1">
              <a:off x="2072813" y="3175234"/>
              <a:ext cx="198283" cy="244727"/>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sp>
          <p:nvSpPr>
            <p:cNvPr id="30" name="AutoShape 25">
              <a:extLst>
                <a:ext uri="{FF2B5EF4-FFF2-40B4-BE49-F238E27FC236}">
                  <a16:creationId xmlns:a16="http://schemas.microsoft.com/office/drawing/2014/main" id="{4DE01521-99E9-41AF-A261-F21F0EA77012}"/>
                </a:ext>
              </a:extLst>
            </p:cNvPr>
            <p:cNvSpPr>
              <a:spLocks noChangeArrowheads="1"/>
            </p:cNvSpPr>
            <p:nvPr/>
          </p:nvSpPr>
          <p:spPr bwMode="auto">
            <a:xfrm>
              <a:off x="1824178" y="2921476"/>
              <a:ext cx="1524000" cy="304800"/>
            </a:xfrm>
            <a:prstGeom prst="roundRect">
              <a:avLst>
                <a:gd name="adj" fmla="val 16667"/>
              </a:avLst>
            </a:prstGeom>
            <a:gradFill rotWithShape="0">
              <a:gsLst>
                <a:gs pos="0">
                  <a:srgbClr val="99CCFF">
                    <a:gamma/>
                    <a:tint val="33333"/>
                    <a:invGamma/>
                  </a:srgbClr>
                </a:gs>
                <a:gs pos="100000">
                  <a:srgbClr val="99CCFF"/>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libri" panose="020F0502020204030204" pitchFamily="34" charset="0"/>
                  <a:ea typeface="ＭＳ Ｐゴシック" charset="0"/>
                  <a:cs typeface="Calibri" panose="020F0502020204030204" pitchFamily="34" charset="0"/>
                </a:rPr>
                <a:t>Source Terms</a:t>
              </a:r>
            </a:p>
          </p:txBody>
        </p:sp>
        <p:cxnSp>
          <p:nvCxnSpPr>
            <p:cNvPr id="104" name="Straight Arrow Connector 103">
              <a:extLst>
                <a:ext uri="{FF2B5EF4-FFF2-40B4-BE49-F238E27FC236}">
                  <a16:creationId xmlns:a16="http://schemas.microsoft.com/office/drawing/2014/main" id="{347A3C58-1BFB-493C-AAA0-B1CBE9701C8D}"/>
                </a:ext>
              </a:extLst>
            </p:cNvPr>
            <p:cNvCxnSpPr>
              <a:cxnSpLocks/>
              <a:stCxn id="76" idx="2"/>
              <a:endCxn id="29" idx="0"/>
            </p:cNvCxnSpPr>
            <p:nvPr/>
          </p:nvCxnSpPr>
          <p:spPr>
            <a:xfrm>
              <a:off x="1711844" y="3750856"/>
              <a:ext cx="517" cy="213780"/>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cxnSp>
          <p:nvCxnSpPr>
            <p:cNvPr id="112" name="Straight Arrow Connector 111">
              <a:extLst>
                <a:ext uri="{FF2B5EF4-FFF2-40B4-BE49-F238E27FC236}">
                  <a16:creationId xmlns:a16="http://schemas.microsoft.com/office/drawing/2014/main" id="{7FF62841-8FEF-410E-B550-0AAF2C2063E3}"/>
                </a:ext>
              </a:extLst>
            </p:cNvPr>
            <p:cNvCxnSpPr>
              <a:cxnSpLocks/>
            </p:cNvCxnSpPr>
            <p:nvPr/>
          </p:nvCxnSpPr>
          <p:spPr>
            <a:xfrm flipH="1">
              <a:off x="1950378" y="1047132"/>
              <a:ext cx="925530" cy="0"/>
            </a:xfrm>
            <a:prstGeom prst="straightConnector1">
              <a:avLst/>
            </a:prstGeom>
            <a:ln>
              <a:solidFill>
                <a:srgbClr val="FF0000"/>
              </a:solidFill>
              <a:tailEnd type="triangle"/>
            </a:ln>
          </p:spPr>
          <p:style>
            <a:lnRef idx="2">
              <a:schemeClr val="accent1"/>
            </a:lnRef>
            <a:fillRef idx="0">
              <a:schemeClr val="accent1"/>
            </a:fillRef>
            <a:effectRef idx="1">
              <a:schemeClr val="accent1"/>
            </a:effectRef>
            <a:fontRef idx="minor">
              <a:schemeClr val="tx1"/>
            </a:fontRef>
          </p:style>
        </p:cxnSp>
        <p:cxnSp>
          <p:nvCxnSpPr>
            <p:cNvPr id="115" name="Straight Arrow Connector 114">
              <a:extLst>
                <a:ext uri="{FF2B5EF4-FFF2-40B4-BE49-F238E27FC236}">
                  <a16:creationId xmlns:a16="http://schemas.microsoft.com/office/drawing/2014/main" id="{96FE34CD-0102-4E5B-9C19-E8524CD12A6B}"/>
                </a:ext>
              </a:extLst>
            </p:cNvPr>
            <p:cNvCxnSpPr>
              <a:cxnSpLocks/>
            </p:cNvCxnSpPr>
            <p:nvPr/>
          </p:nvCxnSpPr>
          <p:spPr>
            <a:xfrm flipH="1">
              <a:off x="2550561" y="1340442"/>
              <a:ext cx="325347" cy="352534"/>
            </a:xfrm>
            <a:prstGeom prst="straightConnector1">
              <a:avLst/>
            </a:prstGeom>
            <a:ln>
              <a:solidFill>
                <a:srgbClr val="FF0000"/>
              </a:solidFill>
              <a:tailEnd type="triangle"/>
            </a:ln>
          </p:spPr>
          <p:style>
            <a:lnRef idx="2">
              <a:schemeClr val="accent1"/>
            </a:lnRef>
            <a:fillRef idx="0">
              <a:schemeClr val="accent1"/>
            </a:fillRef>
            <a:effectRef idx="1">
              <a:schemeClr val="accent1"/>
            </a:effectRef>
            <a:fontRef idx="minor">
              <a:schemeClr val="tx1"/>
            </a:fontRef>
          </p:style>
        </p:cxnSp>
        <p:cxnSp>
          <p:nvCxnSpPr>
            <p:cNvPr id="117" name="Straight Arrow Connector 116">
              <a:extLst>
                <a:ext uri="{FF2B5EF4-FFF2-40B4-BE49-F238E27FC236}">
                  <a16:creationId xmlns:a16="http://schemas.microsoft.com/office/drawing/2014/main" id="{3EEA6A2F-1762-442B-8EB3-12878142BB4F}"/>
                </a:ext>
              </a:extLst>
            </p:cNvPr>
            <p:cNvCxnSpPr>
              <a:cxnSpLocks/>
            </p:cNvCxnSpPr>
            <p:nvPr/>
          </p:nvCxnSpPr>
          <p:spPr>
            <a:xfrm>
              <a:off x="2483294" y="4181785"/>
              <a:ext cx="613672" cy="0"/>
            </a:xfrm>
            <a:prstGeom prst="straightConnector1">
              <a:avLst/>
            </a:prstGeom>
            <a:ln>
              <a:solidFill>
                <a:srgbClr val="FF0000"/>
              </a:solidFill>
              <a:tailEnd type="triangle"/>
            </a:ln>
          </p:spPr>
          <p:style>
            <a:lnRef idx="2">
              <a:schemeClr val="accent1"/>
            </a:lnRef>
            <a:fillRef idx="0">
              <a:schemeClr val="accent1"/>
            </a:fillRef>
            <a:effectRef idx="1">
              <a:schemeClr val="accent1"/>
            </a:effectRef>
            <a:fontRef idx="minor">
              <a:schemeClr val="tx1"/>
            </a:fontRef>
          </p:style>
        </p:cxnSp>
        <mc:AlternateContent xmlns:mc="http://schemas.openxmlformats.org/markup-compatibility/2006" xmlns:a14="http://schemas.microsoft.com/office/drawing/2010/main">
          <mc:Choice Requires="a14">
            <p:sp>
              <p:nvSpPr>
                <p:cNvPr id="120" name="TextBox 119">
                  <a:extLst>
                    <a:ext uri="{FF2B5EF4-FFF2-40B4-BE49-F238E27FC236}">
                      <a16:creationId xmlns:a16="http://schemas.microsoft.com/office/drawing/2014/main" id="{D95A2245-11F8-4E65-A8C6-2FFB24F1D0B2}"/>
                    </a:ext>
                  </a:extLst>
                </p:cNvPr>
                <p:cNvSpPr txBox="1"/>
                <p:nvPr/>
              </p:nvSpPr>
              <p:spPr>
                <a:xfrm>
                  <a:off x="3307750" y="4078545"/>
                  <a:ext cx="2876441" cy="584775"/>
                </a:xfrm>
                <a:prstGeom prst="rect">
                  <a:avLst/>
                </a:prstGeom>
                <a:noFill/>
                <a:ln>
                  <a:solidFill>
                    <a:schemeClr val="tx1"/>
                  </a:solidFill>
                </a:ln>
              </p:spPr>
              <p:txBody>
                <a:bodyPr wrap="square" rtlCol="0">
                  <a:spAutoFit/>
                </a:bodyPr>
                <a:lstStyle/>
                <a:p>
                  <a14:m>
                    <m:oMath xmlns:m="http://schemas.openxmlformats.org/officeDocument/2006/math">
                      <m:r>
                        <a:rPr lang="en-US" sz="1600" b="1" i="1" smtClean="0">
                          <a:solidFill>
                            <a:srgbClr val="FF0000"/>
                          </a:solidFill>
                          <a:latin typeface="Cambria Math" panose="02040503050406030204" pitchFamily="18" charset="0"/>
                          <a:ea typeface="Cambria Math" panose="02040503050406030204" pitchFamily="18" charset="0"/>
                        </a:rPr>
                        <m:t>→</m:t>
                      </m:r>
                    </m:oMath>
                  </a14:m>
                  <a:r>
                    <a:rPr lang="en-US" sz="1600" dirty="0">
                      <a:latin typeface="Caibri"/>
                    </a:rPr>
                    <a:t> </a:t>
                  </a:r>
                  <a:r>
                    <a:rPr lang="en-US" sz="1600" dirty="0">
                      <a:solidFill>
                        <a:srgbClr val="FF0000"/>
                      </a:solidFill>
                      <a:latin typeface="Caibri"/>
                    </a:rPr>
                    <a:t>Global, linear algebra storage</a:t>
                  </a:r>
                </a:p>
                <a:p>
                  <a14:m>
                    <m:oMath xmlns:m="http://schemas.openxmlformats.org/officeDocument/2006/math">
                      <m:r>
                        <a:rPr lang="en-US" sz="1600" i="1" smtClean="0">
                          <a:solidFill>
                            <a:schemeClr val="tx1"/>
                          </a:solidFill>
                          <a:latin typeface="Cambria Math" panose="02040503050406030204" pitchFamily="18" charset="0"/>
                          <a:ea typeface="Cambria Math" panose="02040503050406030204" pitchFamily="18" charset="0"/>
                        </a:rPr>
                        <m:t>→</m:t>
                      </m:r>
                      <m:r>
                        <a:rPr lang="en-US" sz="1600" b="0" i="1" smtClean="0">
                          <a:solidFill>
                            <a:schemeClr val="tx1"/>
                          </a:solidFill>
                          <a:latin typeface="Cambria Math" panose="02040503050406030204" pitchFamily="18" charset="0"/>
                          <a:ea typeface="Cambria Math" panose="02040503050406030204" pitchFamily="18" charset="0"/>
                        </a:rPr>
                        <m:t> </m:t>
                      </m:r>
                    </m:oMath>
                  </a14:m>
                  <a:r>
                    <a:rPr lang="en-US" sz="1600" dirty="0">
                      <a:solidFill>
                        <a:schemeClr val="tx1"/>
                      </a:solidFill>
                      <a:latin typeface="Caibri"/>
                    </a:rPr>
                    <a:t>Local, element storage </a:t>
                  </a:r>
                </a:p>
              </p:txBody>
            </p:sp>
          </mc:Choice>
          <mc:Fallback xmlns="">
            <p:sp>
              <p:nvSpPr>
                <p:cNvPr id="120" name="TextBox 119">
                  <a:extLst>
                    <a:ext uri="{FF2B5EF4-FFF2-40B4-BE49-F238E27FC236}">
                      <a16:creationId xmlns:a16="http://schemas.microsoft.com/office/drawing/2014/main" id="{D95A2245-11F8-4E65-A8C6-2FFB24F1D0B2}"/>
                    </a:ext>
                  </a:extLst>
                </p:cNvPr>
                <p:cNvSpPr txBox="1">
                  <a:spLocks noRot="1" noChangeAspect="1" noMove="1" noResize="1" noEditPoints="1" noAdjustHandles="1" noChangeArrowheads="1" noChangeShapeType="1" noTextEdit="1"/>
                </p:cNvSpPr>
                <p:nvPr/>
              </p:nvSpPr>
              <p:spPr>
                <a:xfrm>
                  <a:off x="3307750" y="4078545"/>
                  <a:ext cx="2876441" cy="584775"/>
                </a:xfrm>
                <a:prstGeom prst="rect">
                  <a:avLst/>
                </a:prstGeom>
                <a:blipFill>
                  <a:blip r:embed="rId2"/>
                  <a:stretch>
                    <a:fillRect t="-2041" b="-11224"/>
                  </a:stretch>
                </a:blipFill>
                <a:ln>
                  <a:solidFill>
                    <a:schemeClr val="tx1"/>
                  </a:solidFill>
                </a:ln>
              </p:spPr>
              <p:txBody>
                <a:bodyPr/>
                <a:lstStyle/>
                <a:p>
                  <a:r>
                    <a:rPr lang="en-US">
                      <a:noFill/>
                    </a:rPr>
                    <a:t> </a:t>
                  </a:r>
                </a:p>
              </p:txBody>
            </p:sp>
          </mc:Fallback>
        </mc:AlternateContent>
      </p:grpSp>
      <p:sp>
        <p:nvSpPr>
          <p:cNvPr id="121" name="Rectangle 120">
            <a:extLst>
              <a:ext uri="{FF2B5EF4-FFF2-40B4-BE49-F238E27FC236}">
                <a16:creationId xmlns:a16="http://schemas.microsoft.com/office/drawing/2014/main" id="{8E964FD5-D1EC-495D-9CD9-F29D350AE3B3}"/>
              </a:ext>
            </a:extLst>
          </p:cNvPr>
          <p:cNvSpPr/>
          <p:nvPr/>
        </p:nvSpPr>
        <p:spPr>
          <a:xfrm>
            <a:off x="31475" y="5144220"/>
            <a:ext cx="9351194" cy="1200329"/>
          </a:xfrm>
          <a:prstGeom prst="rect">
            <a:avLst/>
          </a:prstGeom>
        </p:spPr>
        <p:txBody>
          <a:bodyPr wrap="square">
            <a:spAutoFit/>
          </a:bodyPr>
          <a:lstStyle/>
          <a:p>
            <a:endParaRPr lang="en-US" sz="1000" b="1" dirty="0">
              <a:latin typeface="Caibri"/>
            </a:endParaRPr>
          </a:p>
          <a:p>
            <a:pPr marL="342900" indent="-342900">
              <a:buFont typeface="Wingdings" panose="05000000000000000000" pitchFamily="2" charset="2"/>
              <a:buChar char="Ø"/>
            </a:pPr>
            <a:r>
              <a:rPr lang="en-US" b="1" dirty="0">
                <a:latin typeface="Caibri"/>
              </a:rPr>
              <a:t>Gather Solution </a:t>
            </a:r>
            <a:r>
              <a:rPr lang="en-US" dirty="0">
                <a:latin typeface="Caibri"/>
              </a:rPr>
              <a:t>extracts values from global structures, puts in element local structures</a:t>
            </a:r>
          </a:p>
          <a:p>
            <a:pPr marL="342900" indent="-342900">
              <a:buFont typeface="Wingdings" panose="05000000000000000000" pitchFamily="2" charset="2"/>
              <a:buChar char="Ø"/>
            </a:pPr>
            <a:endParaRPr lang="en-US" sz="400" dirty="0">
              <a:latin typeface="Caibri"/>
            </a:endParaRPr>
          </a:p>
          <a:p>
            <a:pPr marL="342900" indent="-342900">
              <a:buFont typeface="Wingdings" panose="05000000000000000000" pitchFamily="2" charset="2"/>
              <a:buChar char="Ø"/>
            </a:pPr>
            <a:r>
              <a:rPr lang="en-US" b="1" dirty="0">
                <a:latin typeface="Caibri"/>
              </a:rPr>
              <a:t>Evaluators </a:t>
            </a:r>
            <a:r>
              <a:rPr lang="en-US" dirty="0">
                <a:latin typeface="Caibri"/>
              </a:rPr>
              <a:t>operate on element local data structures</a:t>
            </a:r>
          </a:p>
          <a:p>
            <a:endParaRPr lang="en-US" sz="400" dirty="0">
              <a:latin typeface="Caibri"/>
            </a:endParaRPr>
          </a:p>
          <a:p>
            <a:pPr marL="342900" indent="-342900">
              <a:buFont typeface="Wingdings" panose="05000000000000000000" pitchFamily="2" charset="2"/>
              <a:buChar char="Ø"/>
            </a:pPr>
            <a:r>
              <a:rPr lang="en-US" b="1">
                <a:latin typeface="Caibri"/>
              </a:rPr>
              <a:t>Scatter</a:t>
            </a:r>
            <a:r>
              <a:rPr lang="en-US">
                <a:latin typeface="Caibri"/>
              </a:rPr>
              <a:t> </a:t>
            </a:r>
            <a:r>
              <a:rPr lang="en-US" dirty="0">
                <a:latin typeface="Caibri"/>
              </a:rPr>
              <a:t>adds local contributions to global structures</a:t>
            </a:r>
            <a:endParaRPr lang="en-US" b="1" dirty="0">
              <a:latin typeface="Caibri"/>
            </a:endParaRPr>
          </a:p>
        </p:txBody>
      </p:sp>
      <p:sp>
        <p:nvSpPr>
          <p:cNvPr id="52" name="TextBox 51">
            <a:extLst>
              <a:ext uri="{FF2B5EF4-FFF2-40B4-BE49-F238E27FC236}">
                <a16:creationId xmlns:a16="http://schemas.microsoft.com/office/drawing/2014/main" id="{078858DB-A91B-4813-AD74-B64C8EF54035}"/>
              </a:ext>
            </a:extLst>
          </p:cNvPr>
          <p:cNvSpPr txBox="1"/>
          <p:nvPr/>
        </p:nvSpPr>
        <p:spPr>
          <a:xfrm>
            <a:off x="7350116" y="2095718"/>
            <a:ext cx="1556324" cy="1200329"/>
          </a:xfrm>
          <a:prstGeom prst="rect">
            <a:avLst/>
          </a:prstGeom>
          <a:solidFill>
            <a:schemeClr val="tx2">
              <a:lumMod val="10000"/>
              <a:lumOff val="90000"/>
            </a:schemeClr>
          </a:solidFill>
        </p:spPr>
        <p:txBody>
          <a:bodyPr wrap="square" rtlCol="0">
            <a:spAutoFit/>
          </a:bodyPr>
          <a:lstStyle/>
          <a:p>
            <a:pPr algn="ctr"/>
            <a:r>
              <a:rPr lang="en-US" dirty="0">
                <a:latin typeface="Caibri"/>
              </a:rPr>
              <a:t>Employs </a:t>
            </a:r>
            <a:r>
              <a:rPr lang="en-US" b="1" dirty="0">
                <a:latin typeface="Caibri"/>
              </a:rPr>
              <a:t>AD overloads </a:t>
            </a:r>
            <a:r>
              <a:rPr lang="en-US" dirty="0">
                <a:latin typeface="Caibri"/>
              </a:rPr>
              <a:t>(</a:t>
            </a:r>
            <a:r>
              <a:rPr lang="en-US" dirty="0" err="1">
                <a:latin typeface="Caibri"/>
              </a:rPr>
              <a:t>Sacado</a:t>
            </a:r>
            <a:r>
              <a:rPr lang="en-US" dirty="0">
                <a:latin typeface="Caibri"/>
              </a:rPr>
              <a:t>, </a:t>
            </a:r>
            <a:r>
              <a:rPr lang="en-US" dirty="0" err="1">
                <a:latin typeface="Caibri"/>
              </a:rPr>
              <a:t>Stokhos</a:t>
            </a:r>
            <a:r>
              <a:rPr lang="en-US" dirty="0">
                <a:latin typeface="Caibri"/>
              </a:rPr>
              <a:t>)</a:t>
            </a:r>
          </a:p>
        </p:txBody>
      </p:sp>
      <p:sp>
        <p:nvSpPr>
          <p:cNvPr id="53" name="Rectangle 52">
            <a:extLst>
              <a:ext uri="{FF2B5EF4-FFF2-40B4-BE49-F238E27FC236}">
                <a16:creationId xmlns:a16="http://schemas.microsoft.com/office/drawing/2014/main" id="{8942B1A5-678E-4864-A4F7-468721ECFD2F}"/>
              </a:ext>
            </a:extLst>
          </p:cNvPr>
          <p:cNvSpPr/>
          <p:nvPr/>
        </p:nvSpPr>
        <p:spPr>
          <a:xfrm>
            <a:off x="56407" y="706671"/>
            <a:ext cx="4497770" cy="369332"/>
          </a:xfrm>
          <a:prstGeom prst="rect">
            <a:avLst/>
          </a:prstGeom>
        </p:spPr>
        <p:txBody>
          <a:bodyPr wrap="none">
            <a:spAutoFit/>
          </a:bodyPr>
          <a:lstStyle/>
          <a:p>
            <a:pPr algn="ctr"/>
            <a:r>
              <a:rPr lang="en-US" b="1" i="1" u="sng" dirty="0"/>
              <a:t>Albany Finite Element Assembly (FEA):</a:t>
            </a:r>
          </a:p>
        </p:txBody>
      </p:sp>
      <p:sp>
        <p:nvSpPr>
          <p:cNvPr id="54" name="Rectangle 53">
            <a:extLst>
              <a:ext uri="{FF2B5EF4-FFF2-40B4-BE49-F238E27FC236}">
                <a16:creationId xmlns:a16="http://schemas.microsoft.com/office/drawing/2014/main" id="{7EAAA85A-A236-445B-9895-365CD5048759}"/>
              </a:ext>
            </a:extLst>
          </p:cNvPr>
          <p:cNvSpPr/>
          <p:nvPr/>
        </p:nvSpPr>
        <p:spPr>
          <a:xfrm>
            <a:off x="5734946" y="5671283"/>
            <a:ext cx="3097846" cy="646331"/>
          </a:xfrm>
          <a:prstGeom prst="rect">
            <a:avLst/>
          </a:prstGeom>
          <a:solidFill>
            <a:srgbClr val="FFCC99"/>
          </a:solidFill>
        </p:spPr>
        <p:txBody>
          <a:bodyPr wrap="square">
            <a:spAutoFit/>
          </a:bodyPr>
          <a:lstStyle/>
          <a:p>
            <a:pPr algn="ctr"/>
            <a:r>
              <a:rPr lang="en-US" dirty="0">
                <a:latin typeface="Calibri" panose="020F0502020204030204" pitchFamily="34" charset="0"/>
                <a:cs typeface="Calibri" panose="020F0502020204030204" pitchFamily="34" charset="0"/>
              </a:rPr>
              <a:t>Enables </a:t>
            </a:r>
            <a:r>
              <a:rPr lang="en-US" b="1" dirty="0">
                <a:latin typeface="Calibri" panose="020F0502020204030204" pitchFamily="34" charset="0"/>
                <a:cs typeface="Calibri" panose="020F0502020204030204" pitchFamily="34" charset="0"/>
              </a:rPr>
              <a:t>advanced analyses </a:t>
            </a:r>
            <a:r>
              <a:rPr lang="en-US" dirty="0">
                <a:latin typeface="Calibri" panose="020F0502020204030204" pitchFamily="34" charset="0"/>
                <a:cs typeface="Calibri" panose="020F0502020204030204" pitchFamily="34" charset="0"/>
              </a:rPr>
              <a:t>(sensitivities, optimization, …)</a:t>
            </a:r>
            <a:endParaRPr lang="en-US" b="1" dirty="0">
              <a:latin typeface="Calibri" panose="020F0502020204030204" pitchFamily="34" charset="0"/>
              <a:cs typeface="Calibri" panose="020F0502020204030204" pitchFamily="34" charset="0"/>
            </a:endParaRPr>
          </a:p>
        </p:txBody>
      </p:sp>
    </p:spTree>
    <p:extLst>
      <p:ext uri="{BB962C8B-B14F-4D97-AF65-F5344CB8AC3E}">
        <p14:creationId xmlns:p14="http://schemas.microsoft.com/office/powerpoint/2010/main" val="3990714055"/>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7" name="Picture 16">
            <a:extLst>
              <a:ext uri="{FF2B5EF4-FFF2-40B4-BE49-F238E27FC236}">
                <a16:creationId xmlns:a16="http://schemas.microsoft.com/office/drawing/2014/main" id="{449BEFA6-D210-4674-A9FC-E46CB15F804F}"/>
              </a:ext>
            </a:extLst>
          </p:cNvPr>
          <p:cNvPicPr>
            <a:picLocks noChangeAspect="1"/>
          </p:cNvPicPr>
          <p:nvPr/>
        </p:nvPicPr>
        <p:blipFill>
          <a:blip r:embed="rId3"/>
          <a:stretch>
            <a:fillRect/>
          </a:stretch>
        </p:blipFill>
        <p:spPr>
          <a:xfrm>
            <a:off x="4983055" y="667555"/>
            <a:ext cx="4054390" cy="5282483"/>
          </a:xfrm>
          <a:prstGeom prst="rect">
            <a:avLst/>
          </a:prstGeom>
        </p:spPr>
      </p:pic>
      <p:sp>
        <p:nvSpPr>
          <p:cNvPr id="138" name="TextShape 1"/>
          <p:cNvSpPr txBox="1"/>
          <p:nvPr/>
        </p:nvSpPr>
        <p:spPr>
          <a:xfrm>
            <a:off x="193896" y="-102512"/>
            <a:ext cx="8553863" cy="1064747"/>
          </a:xfrm>
          <a:prstGeom prst="rect">
            <a:avLst/>
          </a:prstGeom>
          <a:noFill/>
          <a:ln>
            <a:noFill/>
          </a:ln>
        </p:spPr>
        <p:txBody>
          <a:bodyPr lIns="0" tIns="0" rIns="0" bIns="0" anchor="ctr"/>
          <a:lstStyle/>
          <a:p>
            <a:r>
              <a:rPr lang="en-US" sz="3200" dirty="0">
                <a:latin typeface="Calibri"/>
              </a:rPr>
              <a:t>3. Graph-based finite element assembly (FEA)</a:t>
            </a:r>
            <a:endParaRPr sz="3200" dirty="0"/>
          </a:p>
        </p:txBody>
      </p:sp>
      <p:sp>
        <p:nvSpPr>
          <p:cNvPr id="2" name="TextBox 1">
            <a:extLst>
              <a:ext uri="{FF2B5EF4-FFF2-40B4-BE49-F238E27FC236}">
                <a16:creationId xmlns:a16="http://schemas.microsoft.com/office/drawing/2014/main" id="{90CB65A5-4D0C-47E1-83B0-322D137ACE07}"/>
              </a:ext>
            </a:extLst>
          </p:cNvPr>
          <p:cNvSpPr txBox="1"/>
          <p:nvPr/>
        </p:nvSpPr>
        <p:spPr>
          <a:xfrm>
            <a:off x="513507" y="823955"/>
            <a:ext cx="3647440" cy="1323439"/>
          </a:xfrm>
          <a:prstGeom prst="rect">
            <a:avLst/>
          </a:prstGeom>
          <a:solidFill>
            <a:schemeClr val="accent5">
              <a:lumMod val="20000"/>
              <a:lumOff val="80000"/>
            </a:schemeClr>
          </a:solidFill>
        </p:spPr>
        <p:txBody>
          <a:bodyPr wrap="square" rtlCol="0">
            <a:spAutoFit/>
          </a:bodyPr>
          <a:lstStyle/>
          <a:p>
            <a:pPr algn="ctr"/>
            <a:r>
              <a:rPr lang="en-US" sz="2000" b="1" dirty="0">
                <a:latin typeface="Calibri" panose="020F0502020204030204" pitchFamily="34" charset="0"/>
                <a:cs typeface="Calibri" panose="020F0502020204030204" pitchFamily="34" charset="0"/>
              </a:rPr>
              <a:t>Assembly</a:t>
            </a:r>
            <a:r>
              <a:rPr lang="en-US" sz="2000" dirty="0">
                <a:latin typeface="Calibri" panose="020F0502020204030204" pitchFamily="34" charset="0"/>
                <a:cs typeface="Calibri" panose="020F0502020204030204" pitchFamily="34" charset="0"/>
              </a:rPr>
              <a:t> of physics pieces comes down to the evaluation</a:t>
            </a:r>
          </a:p>
          <a:p>
            <a:pPr algn="ctr"/>
            <a:r>
              <a:rPr lang="en-US" sz="2000" dirty="0">
                <a:latin typeface="Calibri" panose="020F0502020204030204" pitchFamily="34" charset="0"/>
                <a:cs typeface="Calibri" panose="020F0502020204030204" pitchFamily="34" charset="0"/>
              </a:rPr>
              <a:t>of a </a:t>
            </a:r>
            <a:r>
              <a:rPr lang="en-US" sz="2000" b="1" dirty="0">
                <a:latin typeface="Calibri" panose="020F0502020204030204" pitchFamily="34" charset="0"/>
                <a:cs typeface="Calibri" panose="020F0502020204030204" pitchFamily="34" charset="0"/>
              </a:rPr>
              <a:t>directed acyclic graph (DAG) </a:t>
            </a:r>
            <a:r>
              <a:rPr lang="en-US" sz="2000" dirty="0">
                <a:latin typeface="Calibri" panose="020F0502020204030204" pitchFamily="34" charset="0"/>
                <a:cs typeface="Calibri" panose="020F0502020204030204" pitchFamily="34" charset="0"/>
              </a:rPr>
              <a:t>of computations of field data.</a:t>
            </a:r>
          </a:p>
        </p:txBody>
      </p:sp>
      <p:sp>
        <p:nvSpPr>
          <p:cNvPr id="3" name="TextBox 2">
            <a:extLst>
              <a:ext uri="{FF2B5EF4-FFF2-40B4-BE49-F238E27FC236}">
                <a16:creationId xmlns:a16="http://schemas.microsoft.com/office/drawing/2014/main" id="{B860ED6A-49A9-43DA-B3D5-49A4078E4333}"/>
              </a:ext>
            </a:extLst>
          </p:cNvPr>
          <p:cNvSpPr txBox="1"/>
          <p:nvPr/>
        </p:nvSpPr>
        <p:spPr>
          <a:xfrm>
            <a:off x="193896" y="2338083"/>
            <a:ext cx="4572000" cy="923330"/>
          </a:xfrm>
          <a:prstGeom prst="rect">
            <a:avLst/>
          </a:prstGeom>
          <a:noFill/>
          <a:ln>
            <a:solidFill>
              <a:schemeClr val="tx1"/>
            </a:solidFill>
          </a:ln>
        </p:spPr>
        <p:txBody>
          <a:bodyPr wrap="square" rtlCol="0">
            <a:spAutoFit/>
          </a:bodyPr>
          <a:lstStyle/>
          <a:p>
            <a:pPr algn="ctr"/>
            <a:r>
              <a:rPr lang="en-US" b="1" dirty="0">
                <a:latin typeface="Calibri" panose="020F0502020204030204" pitchFamily="34" charset="0"/>
                <a:cs typeface="Calibri" panose="020F0502020204030204" pitchFamily="34" charset="0"/>
              </a:rPr>
              <a:t>Phalanx package:  </a:t>
            </a:r>
            <a:r>
              <a:rPr lang="en-US" dirty="0">
                <a:latin typeface="Calibri" panose="020F0502020204030204" pitchFamily="34" charset="0"/>
                <a:cs typeface="Calibri" panose="020F0502020204030204" pitchFamily="34" charset="0"/>
              </a:rPr>
              <a:t>Local field evaluation kernel designed for assembly of arbitrary equation sets (i.e. evaluating residuals/Jacobians). </a:t>
            </a:r>
          </a:p>
        </p:txBody>
      </p:sp>
      <p:sp>
        <p:nvSpPr>
          <p:cNvPr id="25" name="TextBox 24">
            <a:extLst>
              <a:ext uri="{FF2B5EF4-FFF2-40B4-BE49-F238E27FC236}">
                <a16:creationId xmlns:a16="http://schemas.microsoft.com/office/drawing/2014/main" id="{B4EEB0D3-7644-479D-9D26-1CF1576BAD02}"/>
              </a:ext>
            </a:extLst>
          </p:cNvPr>
          <p:cNvSpPr txBox="1"/>
          <p:nvPr/>
        </p:nvSpPr>
        <p:spPr>
          <a:xfrm>
            <a:off x="193896" y="3408588"/>
            <a:ext cx="4471256" cy="2246769"/>
          </a:xfrm>
          <a:prstGeom prst="rect">
            <a:avLst/>
          </a:prstGeom>
          <a:noFill/>
        </p:spPr>
        <p:txBody>
          <a:bodyPr wrap="square" rtlCol="0">
            <a:spAutoFit/>
          </a:bodyPr>
          <a:lstStyle/>
          <a:p>
            <a:pPr marL="285750" indent="-285750">
              <a:buFont typeface="Arial" panose="020B0604020202020204" pitchFamily="34" charset="0"/>
              <a:buChar char="•"/>
            </a:pPr>
            <a:r>
              <a:rPr lang="en-US" b="1" dirty="0">
                <a:latin typeface="Calibri" panose="020F0502020204030204" pitchFamily="34" charset="0"/>
                <a:cs typeface="Calibri" panose="020F0502020204030204" pitchFamily="34" charset="0"/>
              </a:rPr>
              <a:t>Decomposes</a:t>
            </a:r>
            <a:r>
              <a:rPr lang="en-US" dirty="0">
                <a:latin typeface="Calibri" panose="020F0502020204030204" pitchFamily="34" charset="0"/>
                <a:cs typeface="Calibri" panose="020F0502020204030204" pitchFamily="34" charset="0"/>
              </a:rPr>
              <a:t> a complex model into a graph of </a:t>
            </a:r>
            <a:r>
              <a:rPr lang="en-US" b="1" dirty="0">
                <a:latin typeface="Calibri" panose="020F0502020204030204" pitchFamily="34" charset="0"/>
                <a:cs typeface="Calibri" panose="020F0502020204030204" pitchFamily="34" charset="0"/>
              </a:rPr>
              <a:t>simple kernels </a:t>
            </a:r>
            <a:r>
              <a:rPr lang="en-US" dirty="0">
                <a:latin typeface="Calibri" panose="020F0502020204030204" pitchFamily="34" charset="0"/>
                <a:cs typeface="Calibri" panose="020F0502020204030204" pitchFamily="34" charset="0"/>
              </a:rPr>
              <a:t>(</a:t>
            </a:r>
            <a:r>
              <a:rPr lang="en-US" dirty="0" err="1">
                <a:latin typeface="Calibri" panose="020F0502020204030204" pitchFamily="34" charset="0"/>
                <a:cs typeface="Calibri" panose="020F0502020204030204" pitchFamily="34" charset="0"/>
              </a:rPr>
              <a:t>functors</a:t>
            </a:r>
            <a:r>
              <a:rPr lang="en-US" dirty="0">
                <a:latin typeface="Calibri" panose="020F0502020204030204" pitchFamily="34" charset="0"/>
                <a:cs typeface="Calibri" panose="020F0502020204030204" pitchFamily="34" charset="0"/>
              </a:rPr>
              <a:t>)</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A node in the graph evaluates one or more </a:t>
            </a:r>
            <a:r>
              <a:rPr lang="en-US" b="1" dirty="0">
                <a:latin typeface="Calibri" panose="020F0502020204030204" pitchFamily="34" charset="0"/>
                <a:cs typeface="Calibri" panose="020F0502020204030204" pitchFamily="34" charset="0"/>
              </a:rPr>
              <a:t>temporary fields</a:t>
            </a:r>
          </a:p>
          <a:p>
            <a:pPr marL="285750" indent="-285750">
              <a:buFont typeface="Arial" panose="020B0604020202020204" pitchFamily="34" charset="0"/>
              <a:buChar char="•"/>
            </a:pPr>
            <a:endParaRPr lang="en-US" sz="400" b="1"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b="1"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b="1" dirty="0">
                <a:latin typeface="Calibri" panose="020F0502020204030204" pitchFamily="34" charset="0"/>
                <a:cs typeface="Calibri" panose="020F0502020204030204" pitchFamily="34" charset="0"/>
              </a:rPr>
              <a:t>Runtime</a:t>
            </a:r>
            <a:r>
              <a:rPr lang="en-US" dirty="0">
                <a:latin typeface="Calibri" panose="020F0502020204030204" pitchFamily="34" charset="0"/>
                <a:cs typeface="Calibri" panose="020F0502020204030204" pitchFamily="34" charset="0"/>
              </a:rPr>
              <a:t> DAG construction of graph</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Achieves </a:t>
            </a:r>
            <a:r>
              <a:rPr lang="en-US" b="1" dirty="0">
                <a:latin typeface="Calibri" panose="020F0502020204030204" pitchFamily="34" charset="0"/>
                <a:cs typeface="Calibri" panose="020F0502020204030204" pitchFamily="34" charset="0"/>
              </a:rPr>
              <a:t>flexible multi-physics assembly</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p:txBody>
      </p:sp>
      <p:sp>
        <p:nvSpPr>
          <p:cNvPr id="5" name="Rectangle 4">
            <a:extLst>
              <a:ext uri="{FF2B5EF4-FFF2-40B4-BE49-F238E27FC236}">
                <a16:creationId xmlns:a16="http://schemas.microsoft.com/office/drawing/2014/main" id="{6995C095-9D30-4896-A575-66CBDC134E2E}"/>
              </a:ext>
            </a:extLst>
          </p:cNvPr>
          <p:cNvSpPr/>
          <p:nvPr/>
        </p:nvSpPr>
        <p:spPr>
          <a:xfrm>
            <a:off x="0" y="6507765"/>
            <a:ext cx="7381982" cy="338554"/>
          </a:xfrm>
          <a:prstGeom prst="rect">
            <a:avLst/>
          </a:prstGeom>
        </p:spPr>
        <p:txBody>
          <a:bodyPr wrap="square">
            <a:spAutoFit/>
          </a:bodyPr>
          <a:lstStyle/>
          <a:p>
            <a:r>
              <a:rPr lang="en-US" sz="1600" dirty="0">
                <a:solidFill>
                  <a:schemeClr val="bg1"/>
                </a:solidFill>
                <a:latin typeface="Calibri" panose="020F0502020204030204" pitchFamily="34" charset="0"/>
                <a:cs typeface="Calibri" panose="020F0502020204030204" pitchFamily="34" charset="0"/>
              </a:rPr>
              <a:t>R. Pawlowski, Phalanx web site, http://trilinos.sandia.gov/packages/phalanx/ 2015.</a:t>
            </a:r>
          </a:p>
        </p:txBody>
      </p:sp>
    </p:spTree>
    <p:extLst>
      <p:ext uri="{BB962C8B-B14F-4D97-AF65-F5344CB8AC3E}">
        <p14:creationId xmlns:p14="http://schemas.microsoft.com/office/powerpoint/2010/main" val="2964071009"/>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7" name="Picture 16">
            <a:extLst>
              <a:ext uri="{FF2B5EF4-FFF2-40B4-BE49-F238E27FC236}">
                <a16:creationId xmlns:a16="http://schemas.microsoft.com/office/drawing/2014/main" id="{449BEFA6-D210-4674-A9FC-E46CB15F804F}"/>
              </a:ext>
            </a:extLst>
          </p:cNvPr>
          <p:cNvPicPr>
            <a:picLocks noChangeAspect="1"/>
          </p:cNvPicPr>
          <p:nvPr/>
        </p:nvPicPr>
        <p:blipFill>
          <a:blip r:embed="rId3"/>
          <a:stretch>
            <a:fillRect/>
          </a:stretch>
        </p:blipFill>
        <p:spPr>
          <a:xfrm>
            <a:off x="4983055" y="667555"/>
            <a:ext cx="4054390" cy="5282483"/>
          </a:xfrm>
          <a:prstGeom prst="rect">
            <a:avLst/>
          </a:prstGeom>
        </p:spPr>
      </p:pic>
      <p:sp>
        <p:nvSpPr>
          <p:cNvPr id="138" name="TextShape 1"/>
          <p:cNvSpPr txBox="1"/>
          <p:nvPr/>
        </p:nvSpPr>
        <p:spPr>
          <a:xfrm>
            <a:off x="193896" y="-102512"/>
            <a:ext cx="8553863" cy="1064747"/>
          </a:xfrm>
          <a:prstGeom prst="rect">
            <a:avLst/>
          </a:prstGeom>
          <a:noFill/>
          <a:ln>
            <a:noFill/>
          </a:ln>
        </p:spPr>
        <p:txBody>
          <a:bodyPr lIns="0" tIns="0" rIns="0" bIns="0" anchor="ctr"/>
          <a:lstStyle/>
          <a:p>
            <a:r>
              <a:rPr lang="en-US" sz="3200" dirty="0">
                <a:latin typeface="Calibri"/>
              </a:rPr>
              <a:t>3. Graph-based finite element assembly (FEA)</a:t>
            </a:r>
            <a:endParaRPr sz="3200" dirty="0"/>
          </a:p>
        </p:txBody>
      </p:sp>
      <p:sp>
        <p:nvSpPr>
          <p:cNvPr id="2" name="TextBox 1">
            <a:extLst>
              <a:ext uri="{FF2B5EF4-FFF2-40B4-BE49-F238E27FC236}">
                <a16:creationId xmlns:a16="http://schemas.microsoft.com/office/drawing/2014/main" id="{90CB65A5-4D0C-47E1-83B0-322D137ACE07}"/>
              </a:ext>
            </a:extLst>
          </p:cNvPr>
          <p:cNvSpPr txBox="1"/>
          <p:nvPr/>
        </p:nvSpPr>
        <p:spPr>
          <a:xfrm>
            <a:off x="513507" y="823955"/>
            <a:ext cx="3647440" cy="1323439"/>
          </a:xfrm>
          <a:prstGeom prst="rect">
            <a:avLst/>
          </a:prstGeom>
          <a:solidFill>
            <a:schemeClr val="accent5">
              <a:lumMod val="20000"/>
              <a:lumOff val="80000"/>
            </a:schemeClr>
          </a:solidFill>
        </p:spPr>
        <p:txBody>
          <a:bodyPr wrap="square" rtlCol="0">
            <a:spAutoFit/>
          </a:bodyPr>
          <a:lstStyle/>
          <a:p>
            <a:pPr algn="ctr"/>
            <a:r>
              <a:rPr lang="en-US" sz="2000" b="1" dirty="0">
                <a:latin typeface="Calibri" panose="020F0502020204030204" pitchFamily="34" charset="0"/>
                <a:cs typeface="Calibri" panose="020F0502020204030204" pitchFamily="34" charset="0"/>
              </a:rPr>
              <a:t>Assembly</a:t>
            </a:r>
            <a:r>
              <a:rPr lang="en-US" sz="2000" dirty="0">
                <a:latin typeface="Calibri" panose="020F0502020204030204" pitchFamily="34" charset="0"/>
                <a:cs typeface="Calibri" panose="020F0502020204030204" pitchFamily="34" charset="0"/>
              </a:rPr>
              <a:t> of physics pieces comes down to the evaluation</a:t>
            </a:r>
          </a:p>
          <a:p>
            <a:pPr algn="ctr"/>
            <a:r>
              <a:rPr lang="en-US" sz="2000" dirty="0">
                <a:latin typeface="Calibri" panose="020F0502020204030204" pitchFamily="34" charset="0"/>
                <a:cs typeface="Calibri" panose="020F0502020204030204" pitchFamily="34" charset="0"/>
              </a:rPr>
              <a:t>of a </a:t>
            </a:r>
            <a:r>
              <a:rPr lang="en-US" sz="2000" b="1" dirty="0">
                <a:latin typeface="Calibri" panose="020F0502020204030204" pitchFamily="34" charset="0"/>
                <a:cs typeface="Calibri" panose="020F0502020204030204" pitchFamily="34" charset="0"/>
              </a:rPr>
              <a:t>directed acyclic graph (DAG) </a:t>
            </a:r>
            <a:r>
              <a:rPr lang="en-US" sz="2000" dirty="0">
                <a:latin typeface="Calibri" panose="020F0502020204030204" pitchFamily="34" charset="0"/>
                <a:cs typeface="Calibri" panose="020F0502020204030204" pitchFamily="34" charset="0"/>
              </a:rPr>
              <a:t>of computations of field data.</a:t>
            </a:r>
          </a:p>
        </p:txBody>
      </p:sp>
      <p:sp>
        <p:nvSpPr>
          <p:cNvPr id="3" name="TextBox 2">
            <a:extLst>
              <a:ext uri="{FF2B5EF4-FFF2-40B4-BE49-F238E27FC236}">
                <a16:creationId xmlns:a16="http://schemas.microsoft.com/office/drawing/2014/main" id="{B860ED6A-49A9-43DA-B3D5-49A4078E4333}"/>
              </a:ext>
            </a:extLst>
          </p:cNvPr>
          <p:cNvSpPr txBox="1"/>
          <p:nvPr/>
        </p:nvSpPr>
        <p:spPr>
          <a:xfrm>
            <a:off x="193896" y="2338083"/>
            <a:ext cx="4572000" cy="923330"/>
          </a:xfrm>
          <a:prstGeom prst="rect">
            <a:avLst/>
          </a:prstGeom>
          <a:noFill/>
          <a:ln>
            <a:solidFill>
              <a:schemeClr val="tx1"/>
            </a:solidFill>
          </a:ln>
        </p:spPr>
        <p:txBody>
          <a:bodyPr wrap="square" rtlCol="0">
            <a:spAutoFit/>
          </a:bodyPr>
          <a:lstStyle/>
          <a:p>
            <a:pPr algn="ctr"/>
            <a:r>
              <a:rPr lang="en-US" b="1" dirty="0">
                <a:latin typeface="Calibri" panose="020F0502020204030204" pitchFamily="34" charset="0"/>
                <a:cs typeface="Calibri" panose="020F0502020204030204" pitchFamily="34" charset="0"/>
              </a:rPr>
              <a:t>Phalanx package:  </a:t>
            </a:r>
            <a:r>
              <a:rPr lang="en-US" dirty="0">
                <a:latin typeface="Calibri" panose="020F0502020204030204" pitchFamily="34" charset="0"/>
                <a:cs typeface="Calibri" panose="020F0502020204030204" pitchFamily="34" charset="0"/>
              </a:rPr>
              <a:t>Local field evaluation kernel designed for assembly of arbitrary equation sets (i.e. evaluating residuals/Jacobians). </a:t>
            </a:r>
          </a:p>
        </p:txBody>
      </p:sp>
      <p:sp>
        <p:nvSpPr>
          <p:cNvPr id="25" name="TextBox 24">
            <a:extLst>
              <a:ext uri="{FF2B5EF4-FFF2-40B4-BE49-F238E27FC236}">
                <a16:creationId xmlns:a16="http://schemas.microsoft.com/office/drawing/2014/main" id="{B4EEB0D3-7644-479D-9D26-1CF1576BAD02}"/>
              </a:ext>
            </a:extLst>
          </p:cNvPr>
          <p:cNvSpPr txBox="1"/>
          <p:nvPr/>
        </p:nvSpPr>
        <p:spPr>
          <a:xfrm>
            <a:off x="193896" y="3408588"/>
            <a:ext cx="4471256" cy="2246769"/>
          </a:xfrm>
          <a:prstGeom prst="rect">
            <a:avLst/>
          </a:prstGeom>
          <a:noFill/>
        </p:spPr>
        <p:txBody>
          <a:bodyPr wrap="square" rtlCol="0">
            <a:spAutoFit/>
          </a:bodyPr>
          <a:lstStyle/>
          <a:p>
            <a:pPr marL="285750" indent="-285750">
              <a:buFont typeface="Arial" panose="020B0604020202020204" pitchFamily="34" charset="0"/>
              <a:buChar char="•"/>
            </a:pPr>
            <a:r>
              <a:rPr lang="en-US" b="1" dirty="0">
                <a:latin typeface="Calibri" panose="020F0502020204030204" pitchFamily="34" charset="0"/>
                <a:cs typeface="Calibri" panose="020F0502020204030204" pitchFamily="34" charset="0"/>
              </a:rPr>
              <a:t>Decomposes</a:t>
            </a:r>
            <a:r>
              <a:rPr lang="en-US" dirty="0">
                <a:latin typeface="Calibri" panose="020F0502020204030204" pitchFamily="34" charset="0"/>
                <a:cs typeface="Calibri" panose="020F0502020204030204" pitchFamily="34" charset="0"/>
              </a:rPr>
              <a:t> a complex model into a graph of </a:t>
            </a:r>
            <a:r>
              <a:rPr lang="en-US" b="1" dirty="0">
                <a:latin typeface="Calibri" panose="020F0502020204030204" pitchFamily="34" charset="0"/>
                <a:cs typeface="Calibri" panose="020F0502020204030204" pitchFamily="34" charset="0"/>
              </a:rPr>
              <a:t>simple kernels </a:t>
            </a:r>
            <a:r>
              <a:rPr lang="en-US" dirty="0">
                <a:latin typeface="Calibri" panose="020F0502020204030204" pitchFamily="34" charset="0"/>
                <a:cs typeface="Calibri" panose="020F0502020204030204" pitchFamily="34" charset="0"/>
              </a:rPr>
              <a:t>(</a:t>
            </a:r>
            <a:r>
              <a:rPr lang="en-US" dirty="0" err="1">
                <a:latin typeface="Calibri" panose="020F0502020204030204" pitchFamily="34" charset="0"/>
                <a:cs typeface="Calibri" panose="020F0502020204030204" pitchFamily="34" charset="0"/>
              </a:rPr>
              <a:t>functors</a:t>
            </a:r>
            <a:r>
              <a:rPr lang="en-US" dirty="0">
                <a:latin typeface="Calibri" panose="020F0502020204030204" pitchFamily="34" charset="0"/>
                <a:cs typeface="Calibri" panose="020F0502020204030204" pitchFamily="34" charset="0"/>
              </a:rPr>
              <a:t>)</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A node in the graph evaluates one or more </a:t>
            </a:r>
            <a:r>
              <a:rPr lang="en-US" b="1" dirty="0">
                <a:latin typeface="Calibri" panose="020F0502020204030204" pitchFamily="34" charset="0"/>
                <a:cs typeface="Calibri" panose="020F0502020204030204" pitchFamily="34" charset="0"/>
              </a:rPr>
              <a:t>temporary fields</a:t>
            </a:r>
          </a:p>
          <a:p>
            <a:pPr marL="285750" indent="-285750">
              <a:buFont typeface="Arial" panose="020B0604020202020204" pitchFamily="34" charset="0"/>
              <a:buChar char="•"/>
            </a:pPr>
            <a:endParaRPr lang="en-US" sz="400" b="1"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b="1"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b="1" dirty="0">
                <a:latin typeface="Calibri" panose="020F0502020204030204" pitchFamily="34" charset="0"/>
                <a:cs typeface="Calibri" panose="020F0502020204030204" pitchFamily="34" charset="0"/>
              </a:rPr>
              <a:t>Runtime</a:t>
            </a:r>
            <a:r>
              <a:rPr lang="en-US" dirty="0">
                <a:latin typeface="Calibri" panose="020F0502020204030204" pitchFamily="34" charset="0"/>
                <a:cs typeface="Calibri" panose="020F0502020204030204" pitchFamily="34" charset="0"/>
              </a:rPr>
              <a:t> DAG construction of graph</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Achieves </a:t>
            </a:r>
            <a:r>
              <a:rPr lang="en-US" b="1" dirty="0">
                <a:latin typeface="Calibri" panose="020F0502020204030204" pitchFamily="34" charset="0"/>
                <a:cs typeface="Calibri" panose="020F0502020204030204" pitchFamily="34" charset="0"/>
              </a:rPr>
              <a:t>flexible multi-physics assembly</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p:txBody>
      </p:sp>
      <mc:AlternateContent xmlns:mc="http://schemas.openxmlformats.org/markup-compatibility/2006" xmlns:a14="http://schemas.microsoft.com/office/drawing/2010/main">
        <mc:Choice Requires="a14">
          <p:sp>
            <p:nvSpPr>
              <p:cNvPr id="26" name="TextBox 25">
                <a:extLst>
                  <a:ext uri="{FF2B5EF4-FFF2-40B4-BE49-F238E27FC236}">
                    <a16:creationId xmlns:a16="http://schemas.microsoft.com/office/drawing/2014/main" id="{1AD6D916-6847-4D58-8E8A-5D70DDD43E04}"/>
                  </a:ext>
                </a:extLst>
              </p:cNvPr>
              <p:cNvSpPr txBox="1"/>
              <p:nvPr/>
            </p:nvSpPr>
            <p:spPr>
              <a:xfrm>
                <a:off x="362026" y="5665631"/>
                <a:ext cx="8124428" cy="734240"/>
              </a:xfrm>
              <a:prstGeom prst="rect">
                <a:avLst/>
              </a:prstGeom>
              <a:solidFill>
                <a:srgbClr val="CCFFCC"/>
              </a:solidFill>
            </p:spPr>
            <p:txBody>
              <a:bodyPr wrap="square" rtlCol="0">
                <a:spAutoFit/>
              </a:bodyPr>
              <a:lstStyle/>
              <a:p>
                <a:pPr algn="ctr"/>
                <a:r>
                  <a:rPr lang="en-US" sz="2000" dirty="0">
                    <a:latin typeface="Calibri" panose="020F0502020204030204" pitchFamily="34" charset="0"/>
                    <a:cs typeface="Calibri" panose="020F0502020204030204" pitchFamily="34" charset="0"/>
                  </a:rPr>
                  <a:t>DAG-based assembly enables </a:t>
                </a:r>
                <a:r>
                  <a:rPr lang="en-US" sz="2000" b="1" dirty="0">
                    <a:latin typeface="Calibri" panose="020F0502020204030204" pitchFamily="34" charset="0"/>
                    <a:cs typeface="Calibri" panose="020F0502020204030204" pitchFamily="34" charset="0"/>
                  </a:rPr>
                  <a:t>flexibility</a:t>
                </a:r>
                <a:r>
                  <a:rPr lang="en-US" sz="2000" dirty="0">
                    <a:latin typeface="Calibri" panose="020F0502020204030204" pitchFamily="34" charset="0"/>
                    <a:cs typeface="Calibri" panose="020F0502020204030204" pitchFamily="34" charset="0"/>
                  </a:rPr>
                  <a:t>, </a:t>
                </a:r>
                <a:r>
                  <a:rPr lang="en-US" sz="2000" b="1" dirty="0">
                    <a:latin typeface="Calibri" panose="020F0502020204030204" pitchFamily="34" charset="0"/>
                    <a:cs typeface="Calibri" panose="020F0502020204030204" pitchFamily="34" charset="0"/>
                  </a:rPr>
                  <a:t>extensibility</a:t>
                </a:r>
                <a:r>
                  <a:rPr lang="en-US" sz="2000" dirty="0">
                    <a:latin typeface="Calibri" panose="020F0502020204030204" pitchFamily="34" charset="0"/>
                    <a:cs typeface="Calibri" panose="020F0502020204030204" pitchFamily="34" charset="0"/>
                  </a:rPr>
                  <a:t>, </a:t>
                </a:r>
                <a:r>
                  <a:rPr lang="en-US" sz="2000" b="1" dirty="0">
                    <a:latin typeface="Calibri" panose="020F0502020204030204" pitchFamily="34" charset="0"/>
                    <a:cs typeface="Calibri" panose="020F0502020204030204" pitchFamily="34" charset="0"/>
                  </a:rPr>
                  <a:t>rapid development:   </a:t>
                </a:r>
                <a:r>
                  <a:rPr lang="en-US" sz="2000" dirty="0">
                    <a:latin typeface="Calibri" panose="020F0502020204030204" pitchFamily="34" charset="0"/>
                    <a:cs typeface="Calibri" panose="020F0502020204030204" pitchFamily="34" charset="0"/>
                  </a:rPr>
                  <a:t>to add new PDE, all you need to code is problem-specific residual </a:t>
                </a:r>
                <a14:m>
                  <m:oMath xmlns:m="http://schemas.openxmlformats.org/officeDocument/2006/math">
                    <m:sSubSup>
                      <m:sSubSupPr>
                        <m:ctrlPr>
                          <a:rPr lang="en-US" sz="2000" i="1" smtClean="0">
                            <a:latin typeface="Cambria Math" panose="02040503050406030204" pitchFamily="18" charset="0"/>
                            <a:cs typeface="Calibri" panose="020F0502020204030204" pitchFamily="34" charset="0"/>
                          </a:rPr>
                        </m:ctrlPr>
                      </m:sSubSupPr>
                      <m:e>
                        <m:r>
                          <a:rPr lang="en-US" sz="2000" b="0" i="1" smtClean="0">
                            <a:latin typeface="Cambria Math" panose="02040503050406030204" pitchFamily="18" charset="0"/>
                            <a:cs typeface="Calibri" panose="020F0502020204030204" pitchFamily="34" charset="0"/>
                          </a:rPr>
                          <m:t>𝑅</m:t>
                        </m:r>
                      </m:e>
                      <m:sub>
                        <m:r>
                          <a:rPr lang="en-US" sz="2000" b="0" i="1" smtClean="0">
                            <a:latin typeface="Cambria Math" panose="02040503050406030204" pitchFamily="18" charset="0"/>
                            <a:cs typeface="Calibri" panose="020F0502020204030204" pitchFamily="34" charset="0"/>
                          </a:rPr>
                          <m:t>𝑢</m:t>
                        </m:r>
                      </m:sub>
                      <m:sup>
                        <m:r>
                          <a:rPr lang="en-US" sz="2000" b="0" i="1" smtClean="0">
                            <a:latin typeface="Cambria Math" panose="02040503050406030204" pitchFamily="18" charset="0"/>
                            <a:cs typeface="Calibri" panose="020F0502020204030204" pitchFamily="34" charset="0"/>
                          </a:rPr>
                          <m:t>𝑖</m:t>
                        </m:r>
                      </m:sup>
                    </m:sSubSup>
                  </m:oMath>
                </a14:m>
                <a:r>
                  <a:rPr lang="en-US" sz="2000" dirty="0">
                    <a:latin typeface="Calibri" panose="020F0502020204030204" pitchFamily="34" charset="0"/>
                    <a:cs typeface="Calibri" panose="020F0502020204030204" pitchFamily="34" charset="0"/>
                  </a:rPr>
                  <a:t>!</a:t>
                </a:r>
              </a:p>
            </p:txBody>
          </p:sp>
        </mc:Choice>
        <mc:Fallback xmlns="">
          <p:sp>
            <p:nvSpPr>
              <p:cNvPr id="26" name="TextBox 25">
                <a:extLst>
                  <a:ext uri="{FF2B5EF4-FFF2-40B4-BE49-F238E27FC236}">
                    <a16:creationId xmlns:a16="http://schemas.microsoft.com/office/drawing/2014/main" id="{1AD6D916-6847-4D58-8E8A-5D70DDD43E04}"/>
                  </a:ext>
                </a:extLst>
              </p:cNvPr>
              <p:cNvSpPr txBox="1">
                <a:spLocks noRot="1" noChangeAspect="1" noMove="1" noResize="1" noEditPoints="1" noAdjustHandles="1" noChangeArrowheads="1" noChangeShapeType="1" noTextEdit="1"/>
              </p:cNvSpPr>
              <p:nvPr/>
            </p:nvSpPr>
            <p:spPr>
              <a:xfrm>
                <a:off x="362026" y="5665631"/>
                <a:ext cx="8124428" cy="734240"/>
              </a:xfrm>
              <a:prstGeom prst="rect">
                <a:avLst/>
              </a:prstGeom>
              <a:blipFill>
                <a:blip r:embed="rId4"/>
                <a:stretch>
                  <a:fillRect t="-4132" b="-11570"/>
                </a:stretch>
              </a:blipFill>
            </p:spPr>
            <p:txBody>
              <a:bodyPr/>
              <a:lstStyle/>
              <a:p>
                <a:r>
                  <a:rPr lang="en-US">
                    <a:noFill/>
                  </a:rPr>
                  <a:t> </a:t>
                </a:r>
              </a:p>
            </p:txBody>
          </p:sp>
        </mc:Fallback>
      </mc:AlternateContent>
      <p:sp>
        <p:nvSpPr>
          <p:cNvPr id="5" name="Rectangle 4">
            <a:extLst>
              <a:ext uri="{FF2B5EF4-FFF2-40B4-BE49-F238E27FC236}">
                <a16:creationId xmlns:a16="http://schemas.microsoft.com/office/drawing/2014/main" id="{6995C095-9D30-4896-A575-66CBDC134E2E}"/>
              </a:ext>
            </a:extLst>
          </p:cNvPr>
          <p:cNvSpPr/>
          <p:nvPr/>
        </p:nvSpPr>
        <p:spPr>
          <a:xfrm>
            <a:off x="0" y="6507765"/>
            <a:ext cx="7381982" cy="338554"/>
          </a:xfrm>
          <a:prstGeom prst="rect">
            <a:avLst/>
          </a:prstGeom>
        </p:spPr>
        <p:txBody>
          <a:bodyPr wrap="square">
            <a:spAutoFit/>
          </a:bodyPr>
          <a:lstStyle/>
          <a:p>
            <a:r>
              <a:rPr lang="en-US" sz="1600" dirty="0">
                <a:solidFill>
                  <a:schemeClr val="bg1"/>
                </a:solidFill>
                <a:latin typeface="Calibri" panose="020F0502020204030204" pitchFamily="34" charset="0"/>
                <a:cs typeface="Calibri" panose="020F0502020204030204" pitchFamily="34" charset="0"/>
              </a:rPr>
              <a:t>R. Pawlowski, Phalanx web site, http://trilinos.sandia.gov/packages/phalanx/ 2015.</a:t>
            </a:r>
          </a:p>
        </p:txBody>
      </p:sp>
    </p:spTree>
    <p:extLst>
      <p:ext uri="{BB962C8B-B14F-4D97-AF65-F5344CB8AC3E}">
        <p14:creationId xmlns:p14="http://schemas.microsoft.com/office/powerpoint/2010/main" val="3227718650"/>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 name="TextShape 1"/>
          <p:cNvSpPr txBox="1"/>
          <p:nvPr/>
        </p:nvSpPr>
        <p:spPr>
          <a:xfrm>
            <a:off x="254857" y="-142240"/>
            <a:ext cx="7643004" cy="1146027"/>
          </a:xfrm>
          <a:prstGeom prst="rect">
            <a:avLst/>
          </a:prstGeom>
          <a:noFill/>
          <a:ln>
            <a:noFill/>
          </a:ln>
        </p:spPr>
        <p:txBody>
          <a:bodyPr lIns="0" tIns="0" rIns="0" bIns="0" anchor="ctr"/>
          <a:lstStyle/>
          <a:p>
            <a:r>
              <a:rPr lang="en-US" sz="3200" dirty="0">
                <a:latin typeface="Calibri"/>
              </a:rPr>
              <a:t>What is Albany? (under-the-hood)</a:t>
            </a:r>
            <a:endParaRPr sz="3200" dirty="0"/>
          </a:p>
        </p:txBody>
      </p:sp>
      <p:grpSp>
        <p:nvGrpSpPr>
          <p:cNvPr id="67" name="Group 66">
            <a:extLst>
              <a:ext uri="{FF2B5EF4-FFF2-40B4-BE49-F238E27FC236}">
                <a16:creationId xmlns:a16="http://schemas.microsoft.com/office/drawing/2014/main" id="{FC947044-E7B9-4988-AE06-DFC34FCC1CF0}"/>
              </a:ext>
            </a:extLst>
          </p:cNvPr>
          <p:cNvGrpSpPr/>
          <p:nvPr/>
        </p:nvGrpSpPr>
        <p:grpSpPr>
          <a:xfrm>
            <a:off x="289104" y="1295833"/>
            <a:ext cx="9113177" cy="5078001"/>
            <a:chOff x="381000" y="1154132"/>
            <a:chExt cx="9113177" cy="5078001"/>
          </a:xfrm>
        </p:grpSpPr>
        <p:cxnSp>
          <p:nvCxnSpPr>
            <p:cNvPr id="170" name="AutoShape 61">
              <a:extLst>
                <a:ext uri="{FF2B5EF4-FFF2-40B4-BE49-F238E27FC236}">
                  <a16:creationId xmlns:a16="http://schemas.microsoft.com/office/drawing/2014/main" id="{91BF05B1-B6E7-4E8B-9C17-8CC448B4F0E7}"/>
                </a:ext>
              </a:extLst>
            </p:cNvPr>
            <p:cNvCxnSpPr>
              <a:cxnSpLocks noChangeShapeType="1"/>
              <a:stCxn id="144" idx="3"/>
              <a:endCxn id="142" idx="1"/>
            </p:cNvCxnSpPr>
            <p:nvPr/>
          </p:nvCxnSpPr>
          <p:spPr bwMode="auto">
            <a:xfrm>
              <a:off x="3657600" y="2682211"/>
              <a:ext cx="245503" cy="282232"/>
            </a:xfrm>
            <a:prstGeom prst="bentConnector2">
              <a:avLst/>
            </a:prstGeom>
            <a:noFill/>
            <a:ln w="12700">
              <a:solidFill>
                <a:schemeClr val="bg1">
                  <a:lumMod val="85000"/>
                </a:schemeClr>
              </a:solidFill>
              <a:miter lim="800000"/>
              <a:headEnd type="diamond" w="med" len="med"/>
              <a:tailEnd type="diamond" w="med" len="med"/>
            </a:ln>
          </p:spPr>
        </p:cxnSp>
        <p:sp>
          <p:nvSpPr>
            <p:cNvPr id="68" name="AutoShape 30">
              <a:extLst>
                <a:ext uri="{FF2B5EF4-FFF2-40B4-BE49-F238E27FC236}">
                  <a16:creationId xmlns:a16="http://schemas.microsoft.com/office/drawing/2014/main" id="{1EC16173-3D09-4D90-A674-000EEE80FC28}"/>
                </a:ext>
              </a:extLst>
            </p:cNvPr>
            <p:cNvSpPr>
              <a:spLocks noChangeArrowheads="1"/>
            </p:cNvSpPr>
            <p:nvPr/>
          </p:nvSpPr>
          <p:spPr bwMode="auto">
            <a:xfrm>
              <a:off x="5176659" y="4502853"/>
              <a:ext cx="1957956" cy="1725612"/>
            </a:xfrm>
            <a:prstGeom prst="flowChartProcess">
              <a:avLst/>
            </a:prstGeom>
            <a:noFill/>
            <a:ln w="9525">
              <a:solidFill>
                <a:schemeClr val="bg1">
                  <a:lumMod val="85000"/>
                </a:schemeClr>
              </a:solidFill>
              <a:miter lim="800000"/>
              <a:headEnd/>
              <a:tailEnd/>
            </a:ln>
          </p:spPr>
          <p:txBody>
            <a:bodyPr wrap="none" anchor="ctr"/>
            <a:lstStyle/>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r>
                <a:rPr lang="en-US" dirty="0">
                  <a:solidFill>
                    <a:schemeClr val="bg1">
                      <a:lumMod val="85000"/>
                    </a:schemeClr>
                  </a:solidFill>
                  <a:latin typeface="Calibri" panose="020F0502020204030204" pitchFamily="34" charset="0"/>
                  <a:cs typeface="Calibri" panose="020F0502020204030204" pitchFamily="34" charset="0"/>
                </a:rPr>
                <a:t>FEM Assembly</a:t>
              </a:r>
            </a:p>
            <a:p>
              <a:pPr algn="ctr"/>
              <a:endParaRPr lang="en-US" sz="1200"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p:txBody>
        </p:sp>
        <p:sp>
          <p:nvSpPr>
            <p:cNvPr id="69" name="Rectangle: Rounded Corners 68">
              <a:extLst>
                <a:ext uri="{FF2B5EF4-FFF2-40B4-BE49-F238E27FC236}">
                  <a16:creationId xmlns:a16="http://schemas.microsoft.com/office/drawing/2014/main" id="{64478C22-912B-44FA-88E6-0DC4BA63A271}"/>
                </a:ext>
              </a:extLst>
            </p:cNvPr>
            <p:cNvSpPr/>
            <p:nvPr/>
          </p:nvSpPr>
          <p:spPr>
            <a:xfrm>
              <a:off x="7707800" y="5484644"/>
              <a:ext cx="871977" cy="638177"/>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70" name="Rectangle: Rounded Corners 69">
              <a:extLst>
                <a:ext uri="{FF2B5EF4-FFF2-40B4-BE49-F238E27FC236}">
                  <a16:creationId xmlns:a16="http://schemas.microsoft.com/office/drawing/2014/main" id="{2B942538-6E14-41AF-9324-BECA5ACE40EE}"/>
                </a:ext>
              </a:extLst>
            </p:cNvPr>
            <p:cNvSpPr/>
            <p:nvPr/>
          </p:nvSpPr>
          <p:spPr>
            <a:xfrm>
              <a:off x="3568700" y="3019200"/>
              <a:ext cx="1841500" cy="587033"/>
            </a:xfrm>
            <a:prstGeom prst="roundRect">
              <a:avLst/>
            </a:prstGeom>
            <a:solidFill>
              <a:schemeClr val="bg1"/>
            </a:solidFill>
            <a:ln>
              <a:solidFill>
                <a:schemeClr val="bg1">
                  <a:lumMod val="85000"/>
                </a:schemeClr>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71" name="Rectangle: Rounded Corners 70">
              <a:extLst>
                <a:ext uri="{FF2B5EF4-FFF2-40B4-BE49-F238E27FC236}">
                  <a16:creationId xmlns:a16="http://schemas.microsoft.com/office/drawing/2014/main" id="{5D7AE335-F829-4E64-85D3-AE915AE679CF}"/>
                </a:ext>
              </a:extLst>
            </p:cNvPr>
            <p:cNvSpPr/>
            <p:nvPr/>
          </p:nvSpPr>
          <p:spPr>
            <a:xfrm>
              <a:off x="2552700" y="1230332"/>
              <a:ext cx="1676400" cy="864843"/>
            </a:xfrm>
            <a:prstGeom prst="roundRect">
              <a:avLst/>
            </a:prstGeom>
            <a:solidFill>
              <a:schemeClr val="bg1"/>
            </a:solidFill>
            <a:ln>
              <a:solidFill>
                <a:schemeClr val="bg1">
                  <a:lumMod val="85000"/>
                </a:schemeClr>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72" name="Rectangle 26">
              <a:extLst>
                <a:ext uri="{FF2B5EF4-FFF2-40B4-BE49-F238E27FC236}">
                  <a16:creationId xmlns:a16="http://schemas.microsoft.com/office/drawing/2014/main" id="{AFD096D1-0038-4F02-9FE7-8B0279A65FAF}"/>
                </a:ext>
              </a:extLst>
            </p:cNvPr>
            <p:cNvSpPr>
              <a:spLocks noChangeArrowheads="1"/>
            </p:cNvSpPr>
            <p:nvPr/>
          </p:nvSpPr>
          <p:spPr bwMode="auto">
            <a:xfrm>
              <a:off x="381000" y="4811732"/>
              <a:ext cx="1752600" cy="1143000"/>
            </a:xfrm>
            <a:prstGeom prst="rect">
              <a:avLst/>
            </a:prstGeom>
            <a:no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Linear Solvers</a:t>
              </a:r>
            </a:p>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p:txBody>
        </p:sp>
        <p:sp>
          <p:nvSpPr>
            <p:cNvPr id="73" name="Rectangle 19">
              <a:extLst>
                <a:ext uri="{FF2B5EF4-FFF2-40B4-BE49-F238E27FC236}">
                  <a16:creationId xmlns:a16="http://schemas.microsoft.com/office/drawing/2014/main" id="{016990D9-B1B6-46E6-9D82-E7457DACAD0E}"/>
                </a:ext>
              </a:extLst>
            </p:cNvPr>
            <p:cNvSpPr>
              <a:spLocks noChangeArrowheads="1"/>
            </p:cNvSpPr>
            <p:nvPr/>
          </p:nvSpPr>
          <p:spPr bwMode="auto">
            <a:xfrm>
              <a:off x="457200" y="1154132"/>
              <a:ext cx="1600200" cy="990600"/>
            </a:xfrm>
            <a:prstGeom prst="rect">
              <a:avLst/>
            </a:prstGeom>
            <a:no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Analysis Tools</a:t>
              </a:r>
            </a:p>
            <a:p>
              <a:endParaRPr lang="en-US" dirty="0">
                <a:solidFill>
                  <a:schemeClr val="bg1">
                    <a:lumMod val="85000"/>
                  </a:schemeClr>
                </a:solidFill>
                <a:latin typeface="Calibri" panose="020F0502020204030204" pitchFamily="34" charset="0"/>
                <a:cs typeface="Calibri" panose="020F0502020204030204" pitchFamily="34" charset="0"/>
              </a:endParaRPr>
            </a:p>
            <a:p>
              <a:endParaRPr lang="en-US" sz="1600" dirty="0">
                <a:solidFill>
                  <a:schemeClr val="bg1">
                    <a:lumMod val="85000"/>
                  </a:schemeClr>
                </a:solidFill>
                <a:latin typeface="Calibri" panose="020F0502020204030204" pitchFamily="34" charset="0"/>
                <a:cs typeface="Calibri" panose="020F0502020204030204" pitchFamily="34" charset="0"/>
              </a:endParaRPr>
            </a:p>
            <a:p>
              <a:endParaRPr lang="en-US" sz="1600" dirty="0">
                <a:solidFill>
                  <a:schemeClr val="bg1">
                    <a:lumMod val="85000"/>
                  </a:schemeClr>
                </a:solidFill>
                <a:latin typeface="Calibri" panose="020F0502020204030204" pitchFamily="34" charset="0"/>
                <a:cs typeface="Calibri" panose="020F0502020204030204" pitchFamily="34" charset="0"/>
              </a:endParaRPr>
            </a:p>
          </p:txBody>
        </p:sp>
        <p:sp>
          <p:nvSpPr>
            <p:cNvPr id="74" name="Oval 6">
              <a:extLst>
                <a:ext uri="{FF2B5EF4-FFF2-40B4-BE49-F238E27FC236}">
                  <a16:creationId xmlns:a16="http://schemas.microsoft.com/office/drawing/2014/main" id="{1A736FEA-3B84-42C8-98D0-B046445BF147}"/>
                </a:ext>
              </a:extLst>
            </p:cNvPr>
            <p:cNvSpPr>
              <a:spLocks noChangeArrowheads="1"/>
            </p:cNvSpPr>
            <p:nvPr/>
          </p:nvSpPr>
          <p:spPr bwMode="auto">
            <a:xfrm>
              <a:off x="2514600" y="1230332"/>
              <a:ext cx="1752600" cy="838200"/>
            </a:xfrm>
            <a:prstGeom prst="ellipse">
              <a:avLst/>
            </a:prstGeom>
            <a:noFill/>
            <a:ln w="9525">
              <a:noFill/>
              <a:round/>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Main</a:t>
              </a:r>
            </a:p>
            <a:p>
              <a:pPr algn="ctr"/>
              <a:endParaRPr lang="en-US" sz="2400" dirty="0">
                <a:solidFill>
                  <a:schemeClr val="bg1">
                    <a:lumMod val="85000"/>
                  </a:schemeClr>
                </a:solidFill>
                <a:latin typeface="Calibri" panose="020F0502020204030204" pitchFamily="34" charset="0"/>
                <a:cs typeface="Calibri" panose="020F0502020204030204" pitchFamily="34" charset="0"/>
              </a:endParaRPr>
            </a:p>
          </p:txBody>
        </p:sp>
        <p:sp>
          <p:nvSpPr>
            <p:cNvPr id="75" name="Text Box 16">
              <a:extLst>
                <a:ext uri="{FF2B5EF4-FFF2-40B4-BE49-F238E27FC236}">
                  <a16:creationId xmlns:a16="http://schemas.microsoft.com/office/drawing/2014/main" id="{866A061B-DC94-451C-AD7F-BFE567263BCC}"/>
                </a:ext>
              </a:extLst>
            </p:cNvPr>
            <p:cNvSpPr txBox="1">
              <a:spLocks noChangeArrowheads="1"/>
            </p:cNvSpPr>
            <p:nvPr/>
          </p:nvSpPr>
          <p:spPr bwMode="auto">
            <a:xfrm>
              <a:off x="457200" y="2921020"/>
              <a:ext cx="1600200" cy="366712"/>
            </a:xfrm>
            <a:prstGeom prst="rect">
              <a:avLst/>
            </a:prstGeom>
            <a:noFill/>
            <a:ln w="9525">
              <a:noFill/>
              <a:miter lim="800000"/>
              <a:headEnd/>
              <a:tailEnd/>
            </a:ln>
          </p:spPr>
          <p:txBody>
            <a:bodyPr>
              <a:spAutoFit/>
            </a:bodyPr>
            <a:lstStyle/>
            <a:p>
              <a:pPr algn="ctr"/>
              <a:r>
                <a:rPr lang="en-US" dirty="0">
                  <a:latin typeface="Calibri" panose="020F0502020204030204" pitchFamily="34" charset="0"/>
                  <a:cs typeface="Calibri" panose="020F0502020204030204" pitchFamily="34" charset="0"/>
                </a:rPr>
                <a:t>Solvers</a:t>
              </a:r>
            </a:p>
          </p:txBody>
        </p:sp>
        <p:sp>
          <p:nvSpPr>
            <p:cNvPr id="140" name="AutoShape 2">
              <a:extLst>
                <a:ext uri="{FF2B5EF4-FFF2-40B4-BE49-F238E27FC236}">
                  <a16:creationId xmlns:a16="http://schemas.microsoft.com/office/drawing/2014/main" id="{EB51C99C-FD4A-4927-AAD2-8A23AD8FEF87}"/>
                </a:ext>
              </a:extLst>
            </p:cNvPr>
            <p:cNvSpPr>
              <a:spLocks noChangeArrowheads="1"/>
            </p:cNvSpPr>
            <p:nvPr/>
          </p:nvSpPr>
          <p:spPr bwMode="auto">
            <a:xfrm>
              <a:off x="5279739" y="4955771"/>
              <a:ext cx="1752600" cy="3810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Field Manager</a:t>
              </a:r>
            </a:p>
          </p:txBody>
        </p:sp>
        <p:sp>
          <p:nvSpPr>
            <p:cNvPr id="141" name="AutoShape 4">
              <a:extLst>
                <a:ext uri="{FF2B5EF4-FFF2-40B4-BE49-F238E27FC236}">
                  <a16:creationId xmlns:a16="http://schemas.microsoft.com/office/drawing/2014/main" id="{E61B01FF-B35B-42F8-9879-1DDB1B41FEF1}"/>
                </a:ext>
              </a:extLst>
            </p:cNvPr>
            <p:cNvSpPr>
              <a:spLocks noChangeArrowheads="1"/>
            </p:cNvSpPr>
            <p:nvPr/>
          </p:nvSpPr>
          <p:spPr bwMode="auto">
            <a:xfrm>
              <a:off x="5279739" y="5336657"/>
              <a:ext cx="1752600" cy="3810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Derivatives</a:t>
              </a:r>
            </a:p>
          </p:txBody>
        </p:sp>
        <p:sp>
          <p:nvSpPr>
            <p:cNvPr id="142" name="Oval 6">
              <a:extLst>
                <a:ext uri="{FF2B5EF4-FFF2-40B4-BE49-F238E27FC236}">
                  <a16:creationId xmlns:a16="http://schemas.microsoft.com/office/drawing/2014/main" id="{77156735-8700-4DCF-AF76-149EA1A5B72A}"/>
                </a:ext>
              </a:extLst>
            </p:cNvPr>
            <p:cNvSpPr>
              <a:spLocks noChangeArrowheads="1"/>
            </p:cNvSpPr>
            <p:nvPr/>
          </p:nvSpPr>
          <p:spPr bwMode="auto">
            <a:xfrm>
              <a:off x="3657600" y="2830532"/>
              <a:ext cx="1676400" cy="914400"/>
            </a:xfrm>
            <a:prstGeom prst="ellipse">
              <a:avLst/>
            </a:prstGeom>
            <a:noFill/>
            <a:ln w="9525">
              <a:noFill/>
              <a:round/>
              <a:headEnd/>
              <a:tailEnd/>
            </a:ln>
          </p:spPr>
          <p:txBody>
            <a:bodyPr wrap="none" tIns="91440" bIns="0" anchor="ctr"/>
            <a:lstStyle/>
            <a:p>
              <a:pPr algn="ctr"/>
              <a:r>
                <a:rPr lang="en-US" dirty="0">
                  <a:solidFill>
                    <a:schemeClr val="bg1">
                      <a:lumMod val="85000"/>
                    </a:schemeClr>
                  </a:solidFill>
                  <a:latin typeface="Calibri" panose="020F0502020204030204" pitchFamily="34" charset="0"/>
                  <a:cs typeface="Calibri" panose="020F0502020204030204" pitchFamily="34" charset="0"/>
                </a:rPr>
                <a:t>Albany Glue Code</a:t>
              </a:r>
            </a:p>
          </p:txBody>
        </p:sp>
        <p:cxnSp>
          <p:nvCxnSpPr>
            <p:cNvPr id="143" name="AutoShape 7">
              <a:extLst>
                <a:ext uri="{FF2B5EF4-FFF2-40B4-BE49-F238E27FC236}">
                  <a16:creationId xmlns:a16="http://schemas.microsoft.com/office/drawing/2014/main" id="{DC65849E-EA55-493B-BC59-76A928AECEF3}"/>
                </a:ext>
              </a:extLst>
            </p:cNvPr>
            <p:cNvCxnSpPr>
              <a:cxnSpLocks noChangeShapeType="1"/>
              <a:stCxn id="147" idx="3"/>
              <a:endCxn id="144" idx="1"/>
            </p:cNvCxnSpPr>
            <p:nvPr/>
          </p:nvCxnSpPr>
          <p:spPr bwMode="auto">
            <a:xfrm flipV="1">
              <a:off x="2133600" y="2682211"/>
              <a:ext cx="304800" cy="796021"/>
            </a:xfrm>
            <a:prstGeom prst="bentConnector3">
              <a:avLst>
                <a:gd name="adj1" fmla="val 50000"/>
              </a:avLst>
            </a:prstGeom>
            <a:noFill/>
            <a:ln w="12700">
              <a:solidFill>
                <a:schemeClr val="tx1"/>
              </a:solidFill>
              <a:miter lim="800000"/>
              <a:headEnd type="diamond" w="med" len="med"/>
              <a:tailEnd type="diamond" w="med" len="med"/>
            </a:ln>
          </p:spPr>
        </p:cxnSp>
        <p:sp>
          <p:nvSpPr>
            <p:cNvPr id="144" name="Text Box 8">
              <a:extLst>
                <a:ext uri="{FF2B5EF4-FFF2-40B4-BE49-F238E27FC236}">
                  <a16:creationId xmlns:a16="http://schemas.microsoft.com/office/drawing/2014/main" id="{CDB14062-AF51-44D8-B211-6863F0A540E1}"/>
                </a:ext>
              </a:extLst>
            </p:cNvPr>
            <p:cNvSpPr txBox="1">
              <a:spLocks noChangeArrowheads="1"/>
            </p:cNvSpPr>
            <p:nvPr/>
          </p:nvSpPr>
          <p:spPr bwMode="auto">
            <a:xfrm>
              <a:off x="2438400" y="2359045"/>
              <a:ext cx="1219200" cy="646331"/>
            </a:xfrm>
            <a:prstGeom prst="rect">
              <a:avLst/>
            </a:prstGeom>
            <a:solidFill>
              <a:schemeClr val="bg1"/>
            </a:solidFill>
            <a:ln w="19050">
              <a:solidFill>
                <a:srgbClr val="0000FF"/>
              </a:solidFill>
              <a:miter lim="800000"/>
              <a:headEnd/>
              <a:tailEnd/>
            </a:ln>
          </p:spPr>
          <p:txBody>
            <a:bodyPr>
              <a:spAutoFit/>
            </a:bodyPr>
            <a:lstStyle/>
            <a:p>
              <a:pPr algn="ctr"/>
              <a:r>
                <a:rPr lang="en-US" b="1" dirty="0">
                  <a:solidFill>
                    <a:srgbClr val="0000FF"/>
                  </a:solidFill>
                  <a:latin typeface="Calibri" panose="020F0502020204030204" pitchFamily="34" charset="0"/>
                  <a:cs typeface="Calibri" panose="020F0502020204030204" pitchFamily="34" charset="0"/>
                </a:rPr>
                <a:t>Nonlinear Model</a:t>
              </a:r>
            </a:p>
          </p:txBody>
        </p:sp>
        <p:sp>
          <p:nvSpPr>
            <p:cNvPr id="145" name="AutoShape 10">
              <a:extLst>
                <a:ext uri="{FF2B5EF4-FFF2-40B4-BE49-F238E27FC236}">
                  <a16:creationId xmlns:a16="http://schemas.microsoft.com/office/drawing/2014/main" id="{40E2FAD7-0FC3-44DA-BB55-48776A11ADAC}"/>
                </a:ext>
              </a:extLst>
            </p:cNvPr>
            <p:cNvSpPr>
              <a:spLocks noChangeArrowheads="1"/>
            </p:cNvSpPr>
            <p:nvPr/>
          </p:nvSpPr>
          <p:spPr bwMode="auto">
            <a:xfrm>
              <a:off x="457200" y="3287732"/>
              <a:ext cx="1600200" cy="328613"/>
            </a:xfrm>
            <a:prstGeom prst="flowChartProcess">
              <a:avLst/>
            </a:prstGeom>
            <a:solidFill>
              <a:srgbClr val="FFCC99"/>
            </a:solidFill>
            <a:ln w="9525">
              <a:solidFill>
                <a:schemeClr val="tx1"/>
              </a:solidFill>
              <a:miter lim="800000"/>
              <a:headEnd/>
              <a:tailEnd/>
            </a:ln>
          </p:spPr>
          <p:txBody>
            <a:bodyPr wrap="none" anchor="ctr"/>
            <a:lstStyle/>
            <a:p>
              <a:pPr algn="ctr"/>
              <a:r>
                <a:rPr lang="en-US" dirty="0">
                  <a:latin typeface="Calibri" panose="020F0502020204030204" pitchFamily="34" charset="0"/>
                  <a:cs typeface="Calibri" panose="020F0502020204030204" pitchFamily="34" charset="0"/>
                </a:rPr>
                <a:t>Nonlinear</a:t>
              </a:r>
            </a:p>
          </p:txBody>
        </p:sp>
        <p:sp>
          <p:nvSpPr>
            <p:cNvPr id="146" name="AutoShape 11">
              <a:extLst>
                <a:ext uri="{FF2B5EF4-FFF2-40B4-BE49-F238E27FC236}">
                  <a16:creationId xmlns:a16="http://schemas.microsoft.com/office/drawing/2014/main" id="{72398298-9FA7-4A1C-B18B-6DE995E26987}"/>
                </a:ext>
              </a:extLst>
            </p:cNvPr>
            <p:cNvSpPr>
              <a:spLocks noChangeArrowheads="1"/>
            </p:cNvSpPr>
            <p:nvPr/>
          </p:nvSpPr>
          <p:spPr bwMode="auto">
            <a:xfrm>
              <a:off x="457200" y="3592532"/>
              <a:ext cx="1600200" cy="328613"/>
            </a:xfrm>
            <a:prstGeom prst="flowChartProcess">
              <a:avLst/>
            </a:prstGeom>
            <a:solidFill>
              <a:srgbClr val="FFCC99"/>
            </a:solidFill>
            <a:ln w="9525">
              <a:solidFill>
                <a:schemeClr val="tx1"/>
              </a:solidFill>
              <a:miter lim="800000"/>
              <a:headEnd/>
              <a:tailEnd/>
            </a:ln>
          </p:spPr>
          <p:txBody>
            <a:bodyPr wrap="none" anchor="ctr"/>
            <a:lstStyle/>
            <a:p>
              <a:pPr algn="ctr"/>
              <a:r>
                <a:rPr lang="en-US" dirty="0">
                  <a:latin typeface="Calibri" panose="020F0502020204030204" pitchFamily="34" charset="0"/>
                  <a:cs typeface="Calibri" panose="020F0502020204030204" pitchFamily="34" charset="0"/>
                </a:rPr>
                <a:t>Transient</a:t>
              </a:r>
            </a:p>
          </p:txBody>
        </p:sp>
        <p:sp>
          <p:nvSpPr>
            <p:cNvPr id="147" name="Rectangle 15">
              <a:extLst>
                <a:ext uri="{FF2B5EF4-FFF2-40B4-BE49-F238E27FC236}">
                  <a16:creationId xmlns:a16="http://schemas.microsoft.com/office/drawing/2014/main" id="{7778592D-8EB3-4FE3-B7E7-7E17FA4F1A27}"/>
                </a:ext>
              </a:extLst>
            </p:cNvPr>
            <p:cNvSpPr>
              <a:spLocks noChangeArrowheads="1"/>
            </p:cNvSpPr>
            <p:nvPr/>
          </p:nvSpPr>
          <p:spPr bwMode="auto">
            <a:xfrm>
              <a:off x="381000" y="2906732"/>
              <a:ext cx="1752600" cy="1143000"/>
            </a:xfrm>
            <a:prstGeom prst="rect">
              <a:avLst/>
            </a:prstGeom>
            <a:noFill/>
            <a:ln w="9525">
              <a:solidFill>
                <a:schemeClr val="tx1"/>
              </a:solidFill>
              <a:miter lim="800000"/>
              <a:headEnd/>
              <a:tailEnd/>
            </a:ln>
          </p:spPr>
          <p:txBody>
            <a:bodyPr wrap="none" anchor="ctr"/>
            <a:lstStyle/>
            <a:p>
              <a:endParaRPr lang="en-US"/>
            </a:p>
          </p:txBody>
        </p:sp>
        <p:sp>
          <p:nvSpPr>
            <p:cNvPr id="148" name="AutoShape 17">
              <a:extLst>
                <a:ext uri="{FF2B5EF4-FFF2-40B4-BE49-F238E27FC236}">
                  <a16:creationId xmlns:a16="http://schemas.microsoft.com/office/drawing/2014/main" id="{C9370515-984F-427F-99B2-29BC9A20EBD4}"/>
                </a:ext>
              </a:extLst>
            </p:cNvPr>
            <p:cNvSpPr>
              <a:spLocks noChangeArrowheads="1"/>
            </p:cNvSpPr>
            <p:nvPr/>
          </p:nvSpPr>
          <p:spPr bwMode="auto">
            <a:xfrm>
              <a:off x="533400" y="1458932"/>
              <a:ext cx="1447800" cy="3048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Optimization</a:t>
              </a:r>
            </a:p>
          </p:txBody>
        </p:sp>
        <p:sp>
          <p:nvSpPr>
            <p:cNvPr id="149" name="AutoShape 18">
              <a:extLst>
                <a:ext uri="{FF2B5EF4-FFF2-40B4-BE49-F238E27FC236}">
                  <a16:creationId xmlns:a16="http://schemas.microsoft.com/office/drawing/2014/main" id="{FAD42FA3-8910-4E22-97F6-D33972783931}"/>
                </a:ext>
              </a:extLst>
            </p:cNvPr>
            <p:cNvSpPr>
              <a:spLocks noChangeArrowheads="1"/>
            </p:cNvSpPr>
            <p:nvPr/>
          </p:nvSpPr>
          <p:spPr bwMode="auto">
            <a:xfrm>
              <a:off x="533400" y="1763732"/>
              <a:ext cx="1447800" cy="3048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UQ</a:t>
              </a:r>
            </a:p>
          </p:txBody>
        </p:sp>
        <p:cxnSp>
          <p:nvCxnSpPr>
            <p:cNvPr id="150" name="AutoShape 21">
              <a:extLst>
                <a:ext uri="{FF2B5EF4-FFF2-40B4-BE49-F238E27FC236}">
                  <a16:creationId xmlns:a16="http://schemas.microsoft.com/office/drawing/2014/main" id="{7D6EB123-F3C5-4660-B130-5B33F61BBD9F}"/>
                </a:ext>
              </a:extLst>
            </p:cNvPr>
            <p:cNvCxnSpPr>
              <a:cxnSpLocks noChangeShapeType="1"/>
              <a:stCxn id="147" idx="0"/>
              <a:endCxn id="166" idx="2"/>
            </p:cNvCxnSpPr>
            <p:nvPr/>
          </p:nvCxnSpPr>
          <p:spPr bwMode="auto">
            <a:xfrm flipV="1">
              <a:off x="1257300" y="2768064"/>
              <a:ext cx="0" cy="138668"/>
            </a:xfrm>
            <a:prstGeom prst="straightConnector1">
              <a:avLst/>
            </a:prstGeom>
            <a:noFill/>
            <a:ln w="12700">
              <a:solidFill>
                <a:schemeClr val="bg1">
                  <a:lumMod val="85000"/>
                </a:schemeClr>
              </a:solidFill>
              <a:round/>
              <a:headEnd type="diamond" w="med" len="med"/>
              <a:tailEnd type="diamond" w="med" len="med"/>
            </a:ln>
          </p:spPr>
        </p:cxnSp>
        <p:cxnSp>
          <p:nvCxnSpPr>
            <p:cNvPr id="151" name="AutoShape 22">
              <a:extLst>
                <a:ext uri="{FF2B5EF4-FFF2-40B4-BE49-F238E27FC236}">
                  <a16:creationId xmlns:a16="http://schemas.microsoft.com/office/drawing/2014/main" id="{4E5F27CA-F382-496B-8E56-10EC68039C63}"/>
                </a:ext>
              </a:extLst>
            </p:cNvPr>
            <p:cNvCxnSpPr>
              <a:cxnSpLocks noChangeShapeType="1"/>
              <a:stCxn id="72" idx="0"/>
              <a:endCxn id="168" idx="2"/>
            </p:cNvCxnSpPr>
            <p:nvPr/>
          </p:nvCxnSpPr>
          <p:spPr bwMode="auto">
            <a:xfrm flipV="1">
              <a:off x="1257300" y="4610731"/>
              <a:ext cx="0" cy="201001"/>
            </a:xfrm>
            <a:prstGeom prst="straightConnector1">
              <a:avLst/>
            </a:prstGeom>
            <a:noFill/>
            <a:ln w="12700">
              <a:solidFill>
                <a:schemeClr val="bg1">
                  <a:lumMod val="85000"/>
                </a:schemeClr>
              </a:solidFill>
              <a:round/>
              <a:headEnd type="diamond" w="med" len="med"/>
              <a:tailEnd type="diamond" w="med" len="med"/>
            </a:ln>
          </p:spPr>
        </p:cxnSp>
        <p:sp>
          <p:nvSpPr>
            <p:cNvPr id="152" name="AutoShape 23">
              <a:extLst>
                <a:ext uri="{FF2B5EF4-FFF2-40B4-BE49-F238E27FC236}">
                  <a16:creationId xmlns:a16="http://schemas.microsoft.com/office/drawing/2014/main" id="{BFBF78F1-CCA8-4436-9175-B19D5108560A}"/>
                </a:ext>
              </a:extLst>
            </p:cNvPr>
            <p:cNvSpPr>
              <a:spLocks noChangeArrowheads="1"/>
            </p:cNvSpPr>
            <p:nvPr/>
          </p:nvSpPr>
          <p:spPr bwMode="auto">
            <a:xfrm>
              <a:off x="533400" y="5192732"/>
              <a:ext cx="1447800" cy="3048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Iterative</a:t>
              </a:r>
            </a:p>
          </p:txBody>
        </p:sp>
        <p:sp>
          <p:nvSpPr>
            <p:cNvPr id="153" name="AutoShape 29">
              <a:extLst>
                <a:ext uri="{FF2B5EF4-FFF2-40B4-BE49-F238E27FC236}">
                  <a16:creationId xmlns:a16="http://schemas.microsoft.com/office/drawing/2014/main" id="{FA556B35-6CC5-4F10-9AF5-087DC0106EE5}"/>
                </a:ext>
              </a:extLst>
            </p:cNvPr>
            <p:cNvSpPr>
              <a:spLocks noChangeArrowheads="1"/>
            </p:cNvSpPr>
            <p:nvPr/>
          </p:nvSpPr>
          <p:spPr bwMode="auto">
            <a:xfrm>
              <a:off x="533400" y="5492338"/>
              <a:ext cx="1447800" cy="3048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Direct</a:t>
              </a:r>
            </a:p>
          </p:txBody>
        </p:sp>
        <p:sp>
          <p:nvSpPr>
            <p:cNvPr id="154" name="AutoShape 30">
              <a:extLst>
                <a:ext uri="{FF2B5EF4-FFF2-40B4-BE49-F238E27FC236}">
                  <a16:creationId xmlns:a16="http://schemas.microsoft.com/office/drawing/2014/main" id="{884756DA-4756-405D-8BF8-F28ECC92397B}"/>
                </a:ext>
              </a:extLst>
            </p:cNvPr>
            <p:cNvSpPr>
              <a:spLocks noChangeArrowheads="1"/>
            </p:cNvSpPr>
            <p:nvPr/>
          </p:nvSpPr>
          <p:spPr bwMode="auto">
            <a:xfrm>
              <a:off x="6908800" y="1179532"/>
              <a:ext cx="1828800" cy="1905000"/>
            </a:xfrm>
            <a:prstGeom prst="flowChartProcess">
              <a:avLst/>
            </a:prstGeom>
            <a:no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Mesh Tools</a:t>
              </a:r>
            </a:p>
            <a:p>
              <a:pPr algn="ctr"/>
              <a:endParaRPr lang="en-US" sz="1200"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p:txBody>
        </p:sp>
        <p:sp>
          <p:nvSpPr>
            <p:cNvPr id="155" name="AutoShape 31">
              <a:extLst>
                <a:ext uri="{FF2B5EF4-FFF2-40B4-BE49-F238E27FC236}">
                  <a16:creationId xmlns:a16="http://schemas.microsoft.com/office/drawing/2014/main" id="{2CE90CBB-585F-4305-AA32-B0E506B8498B}"/>
                </a:ext>
              </a:extLst>
            </p:cNvPr>
            <p:cNvSpPr>
              <a:spLocks noChangeArrowheads="1"/>
            </p:cNvSpPr>
            <p:nvPr/>
          </p:nvSpPr>
          <p:spPr bwMode="auto">
            <a:xfrm>
              <a:off x="6985000" y="2170132"/>
              <a:ext cx="1670050" cy="3810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Mesh I/O</a:t>
              </a:r>
            </a:p>
          </p:txBody>
        </p:sp>
        <p:sp>
          <p:nvSpPr>
            <p:cNvPr id="156" name="AutoShape 33">
              <a:extLst>
                <a:ext uri="{FF2B5EF4-FFF2-40B4-BE49-F238E27FC236}">
                  <a16:creationId xmlns:a16="http://schemas.microsoft.com/office/drawing/2014/main" id="{DBA6DAE5-2604-4629-981D-3238A67F4248}"/>
                </a:ext>
              </a:extLst>
            </p:cNvPr>
            <p:cNvSpPr>
              <a:spLocks noChangeArrowheads="1"/>
            </p:cNvSpPr>
            <p:nvPr/>
          </p:nvSpPr>
          <p:spPr bwMode="auto">
            <a:xfrm>
              <a:off x="6985000" y="1560532"/>
              <a:ext cx="1670050" cy="6096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Mesh Database</a:t>
              </a:r>
            </a:p>
            <a:p>
              <a:pPr algn="ctr"/>
              <a:endParaRPr lang="en-US" dirty="0">
                <a:solidFill>
                  <a:schemeClr val="bg1">
                    <a:lumMod val="85000"/>
                  </a:schemeClr>
                </a:solidFill>
                <a:latin typeface="Calibri" panose="020F0502020204030204" pitchFamily="34" charset="0"/>
                <a:cs typeface="Calibri" panose="020F0502020204030204" pitchFamily="34" charset="0"/>
              </a:endParaRPr>
            </a:p>
          </p:txBody>
        </p:sp>
        <p:sp>
          <p:nvSpPr>
            <p:cNvPr id="157" name="Rectangle 35">
              <a:extLst>
                <a:ext uri="{FF2B5EF4-FFF2-40B4-BE49-F238E27FC236}">
                  <a16:creationId xmlns:a16="http://schemas.microsoft.com/office/drawing/2014/main" id="{0B22F0A9-4C0F-4AF1-8096-E81739DABE4C}"/>
                </a:ext>
              </a:extLst>
            </p:cNvPr>
            <p:cNvSpPr>
              <a:spLocks noChangeArrowheads="1"/>
            </p:cNvSpPr>
            <p:nvPr/>
          </p:nvSpPr>
          <p:spPr bwMode="auto">
            <a:xfrm>
              <a:off x="7108825" y="1966932"/>
              <a:ext cx="333375" cy="134938"/>
            </a:xfrm>
            <a:prstGeom prst="rect">
              <a:avLst/>
            </a:prstGeom>
            <a:solidFill>
              <a:schemeClr val="bg1"/>
            </a:solidFill>
            <a:ln w="9525">
              <a:solidFill>
                <a:schemeClr val="bg1">
                  <a:lumMod val="85000"/>
                </a:schemeClr>
              </a:solidFill>
              <a:miter lim="800000"/>
              <a:headEnd/>
              <a:tailEnd/>
            </a:ln>
          </p:spPr>
          <p:txBody>
            <a:bodyPr wrap="none" anchor="ctr"/>
            <a:lstStyle/>
            <a:p>
              <a:endParaRPr lang="en-US"/>
            </a:p>
          </p:txBody>
        </p:sp>
        <p:sp>
          <p:nvSpPr>
            <p:cNvPr id="158" name="AutoShape 36">
              <a:extLst>
                <a:ext uri="{FF2B5EF4-FFF2-40B4-BE49-F238E27FC236}">
                  <a16:creationId xmlns:a16="http://schemas.microsoft.com/office/drawing/2014/main" id="{CE4311B8-F118-4383-87AF-CC6E0916D40E}"/>
                </a:ext>
              </a:extLst>
            </p:cNvPr>
            <p:cNvSpPr>
              <a:spLocks noChangeArrowheads="1"/>
            </p:cNvSpPr>
            <p:nvPr/>
          </p:nvSpPr>
          <p:spPr bwMode="auto">
            <a:xfrm>
              <a:off x="8153400" y="1898670"/>
              <a:ext cx="417513" cy="203200"/>
            </a:xfrm>
            <a:prstGeom prst="cube">
              <a:avLst>
                <a:gd name="adj" fmla="val 41667"/>
              </a:avLst>
            </a:prstGeom>
            <a:solidFill>
              <a:schemeClr val="bg1"/>
            </a:solidFill>
            <a:ln w="9525">
              <a:solidFill>
                <a:schemeClr val="bg1">
                  <a:lumMod val="85000"/>
                </a:schemeClr>
              </a:solidFill>
              <a:miter lim="800000"/>
              <a:headEnd/>
              <a:tailEnd/>
            </a:ln>
          </p:spPr>
          <p:txBody>
            <a:bodyPr wrap="none" anchor="ctr"/>
            <a:lstStyle/>
            <a:p>
              <a:endParaRPr lang="en-US"/>
            </a:p>
          </p:txBody>
        </p:sp>
        <p:cxnSp>
          <p:nvCxnSpPr>
            <p:cNvPr id="159" name="AutoShape 37">
              <a:extLst>
                <a:ext uri="{FF2B5EF4-FFF2-40B4-BE49-F238E27FC236}">
                  <a16:creationId xmlns:a16="http://schemas.microsoft.com/office/drawing/2014/main" id="{6F7DDFA3-3C9F-4F75-8C22-E79988B54880}"/>
                </a:ext>
              </a:extLst>
            </p:cNvPr>
            <p:cNvCxnSpPr>
              <a:cxnSpLocks noChangeShapeType="1"/>
              <a:stCxn id="160" idx="1"/>
              <a:endCxn id="70" idx="0"/>
            </p:cNvCxnSpPr>
            <p:nvPr/>
          </p:nvCxnSpPr>
          <p:spPr bwMode="auto">
            <a:xfrm rot="10800000" flipV="1">
              <a:off x="4489451" y="2133990"/>
              <a:ext cx="273049" cy="885209"/>
            </a:xfrm>
            <a:prstGeom prst="bentConnector2">
              <a:avLst/>
            </a:prstGeom>
            <a:noFill/>
            <a:ln w="12700">
              <a:solidFill>
                <a:schemeClr val="bg1">
                  <a:lumMod val="85000"/>
                </a:schemeClr>
              </a:solidFill>
              <a:miter lim="800000"/>
              <a:headEnd type="diamond" w="med" len="med"/>
              <a:tailEnd type="diamond" w="med" len="med"/>
            </a:ln>
          </p:spPr>
        </p:cxnSp>
        <p:sp>
          <p:nvSpPr>
            <p:cNvPr id="160" name="Text Box 38">
              <a:extLst>
                <a:ext uri="{FF2B5EF4-FFF2-40B4-BE49-F238E27FC236}">
                  <a16:creationId xmlns:a16="http://schemas.microsoft.com/office/drawing/2014/main" id="{FD3FAC04-DEAE-4F7F-9F47-C4A3F3282432}"/>
                </a:ext>
              </a:extLst>
            </p:cNvPr>
            <p:cNvSpPr txBox="1">
              <a:spLocks noChangeArrowheads="1"/>
            </p:cNvSpPr>
            <p:nvPr/>
          </p:nvSpPr>
          <p:spPr bwMode="auto">
            <a:xfrm>
              <a:off x="4762499" y="1810825"/>
              <a:ext cx="1600200" cy="646331"/>
            </a:xfrm>
            <a:prstGeom prst="rect">
              <a:avLst/>
            </a:prstGeom>
            <a:solidFill>
              <a:schemeClr val="bg1"/>
            </a:solidFill>
            <a:ln w="19050">
              <a:solidFill>
                <a:schemeClr val="bg1">
                  <a:lumMod val="85000"/>
                </a:schemeClr>
              </a:solidFill>
              <a:miter lim="800000"/>
              <a:headEnd/>
              <a:tailEnd/>
            </a:ln>
          </p:spPr>
          <p:txBody>
            <a:bodyPr>
              <a:spAutoFit/>
            </a:bodyPr>
            <a:lstStyle/>
            <a:p>
              <a:pPr algn="ctr"/>
              <a:r>
                <a:rPr lang="en-US" dirty="0">
                  <a:solidFill>
                    <a:schemeClr val="bg1">
                      <a:lumMod val="85000"/>
                    </a:schemeClr>
                  </a:solidFill>
                  <a:latin typeface="Calibri" panose="020F0502020204030204" pitchFamily="34" charset="0"/>
                  <a:cs typeface="Calibri" panose="020F0502020204030204" pitchFamily="34" charset="0"/>
                </a:rPr>
                <a:t>Global</a:t>
              </a:r>
            </a:p>
            <a:p>
              <a:pPr algn="ctr"/>
              <a:r>
                <a:rPr lang="en-US" dirty="0">
                  <a:solidFill>
                    <a:schemeClr val="bg1">
                      <a:lumMod val="85000"/>
                    </a:schemeClr>
                  </a:solidFill>
                  <a:latin typeface="Calibri" panose="020F0502020204030204" pitchFamily="34" charset="0"/>
                  <a:cs typeface="Calibri" panose="020F0502020204030204" pitchFamily="34" charset="0"/>
                </a:rPr>
                <a:t>Discretization</a:t>
              </a:r>
            </a:p>
          </p:txBody>
        </p:sp>
        <p:sp>
          <p:nvSpPr>
            <p:cNvPr id="161" name="Text Box 43">
              <a:extLst>
                <a:ext uri="{FF2B5EF4-FFF2-40B4-BE49-F238E27FC236}">
                  <a16:creationId xmlns:a16="http://schemas.microsoft.com/office/drawing/2014/main" id="{A0D514B1-A454-4083-80C4-092F2D14D15F}"/>
                </a:ext>
              </a:extLst>
            </p:cNvPr>
            <p:cNvSpPr txBox="1">
              <a:spLocks noChangeArrowheads="1"/>
            </p:cNvSpPr>
            <p:nvPr/>
          </p:nvSpPr>
          <p:spPr bwMode="auto">
            <a:xfrm>
              <a:off x="2560320" y="3879909"/>
              <a:ext cx="1905000" cy="369332"/>
            </a:xfrm>
            <a:prstGeom prst="rect">
              <a:avLst/>
            </a:prstGeom>
            <a:solidFill>
              <a:schemeClr val="bg1"/>
            </a:solidFill>
            <a:ln w="19050">
              <a:solidFill>
                <a:schemeClr val="bg1">
                  <a:lumMod val="85000"/>
                </a:schemeClr>
              </a:solidFill>
              <a:miter lim="800000"/>
              <a:headEnd/>
              <a:tailEnd/>
            </a:ln>
          </p:spPr>
          <p:txBody>
            <a:bodyPr>
              <a:spAutoFit/>
            </a:bodyPr>
            <a:lstStyle/>
            <a:p>
              <a:pPr algn="ctr"/>
              <a:r>
                <a:rPr lang="en-US" dirty="0">
                  <a:solidFill>
                    <a:schemeClr val="bg1">
                      <a:lumMod val="85000"/>
                    </a:schemeClr>
                  </a:solidFill>
                  <a:latin typeface="Calibri" panose="020F0502020204030204" pitchFamily="34" charset="0"/>
                  <a:cs typeface="Calibri" panose="020F0502020204030204" pitchFamily="34" charset="0"/>
                </a:rPr>
                <a:t>Evaluation Engine</a:t>
              </a:r>
            </a:p>
          </p:txBody>
        </p:sp>
        <p:sp>
          <p:nvSpPr>
            <p:cNvPr id="162" name="Rectangle 49">
              <a:extLst>
                <a:ext uri="{FF2B5EF4-FFF2-40B4-BE49-F238E27FC236}">
                  <a16:creationId xmlns:a16="http://schemas.microsoft.com/office/drawing/2014/main" id="{9EDF634D-4521-48F9-BA20-6679FE876806}"/>
                </a:ext>
              </a:extLst>
            </p:cNvPr>
            <p:cNvSpPr>
              <a:spLocks noChangeArrowheads="1"/>
            </p:cNvSpPr>
            <p:nvPr/>
          </p:nvSpPr>
          <p:spPr bwMode="auto">
            <a:xfrm>
              <a:off x="5419615" y="4583132"/>
              <a:ext cx="304800" cy="304800"/>
            </a:xfrm>
            <a:prstGeom prst="rect">
              <a:avLst/>
            </a:prstGeom>
            <a:noFill/>
            <a:ln w="9525">
              <a:noFill/>
              <a:miter lim="800000"/>
              <a:headEnd/>
              <a:tailEnd/>
            </a:ln>
          </p:spPr>
          <p:txBody>
            <a:bodyPr wrap="none" anchor="ctr"/>
            <a:lstStyle/>
            <a:p>
              <a:endParaRPr lang="en-US"/>
            </a:p>
          </p:txBody>
        </p:sp>
        <p:sp>
          <p:nvSpPr>
            <p:cNvPr id="163" name="Rectangle 50">
              <a:extLst>
                <a:ext uri="{FF2B5EF4-FFF2-40B4-BE49-F238E27FC236}">
                  <a16:creationId xmlns:a16="http://schemas.microsoft.com/office/drawing/2014/main" id="{AF70EAD6-B3A3-42A2-AF18-448F29C23E51}"/>
                </a:ext>
              </a:extLst>
            </p:cNvPr>
            <p:cNvSpPr>
              <a:spLocks noChangeArrowheads="1"/>
            </p:cNvSpPr>
            <p:nvPr/>
          </p:nvSpPr>
          <p:spPr bwMode="auto">
            <a:xfrm>
              <a:off x="5419615" y="4811732"/>
              <a:ext cx="304800" cy="304800"/>
            </a:xfrm>
            <a:prstGeom prst="rect">
              <a:avLst/>
            </a:prstGeom>
            <a:noFill/>
            <a:ln w="9525">
              <a:noFill/>
              <a:miter lim="800000"/>
              <a:headEnd/>
              <a:tailEnd/>
            </a:ln>
          </p:spPr>
          <p:txBody>
            <a:bodyPr wrap="none" anchor="ctr"/>
            <a:lstStyle/>
            <a:p>
              <a:endParaRPr lang="en-US"/>
            </a:p>
          </p:txBody>
        </p:sp>
        <p:sp>
          <p:nvSpPr>
            <p:cNvPr id="164" name="Rectangle 52">
              <a:extLst>
                <a:ext uri="{FF2B5EF4-FFF2-40B4-BE49-F238E27FC236}">
                  <a16:creationId xmlns:a16="http://schemas.microsoft.com/office/drawing/2014/main" id="{5F6E6759-58B8-4E25-A608-C643EFFAE90F}"/>
                </a:ext>
              </a:extLst>
            </p:cNvPr>
            <p:cNvSpPr>
              <a:spLocks noChangeArrowheads="1"/>
            </p:cNvSpPr>
            <p:nvPr/>
          </p:nvSpPr>
          <p:spPr bwMode="auto">
            <a:xfrm>
              <a:off x="1066800" y="1458932"/>
              <a:ext cx="228600" cy="76200"/>
            </a:xfrm>
            <a:prstGeom prst="rect">
              <a:avLst/>
            </a:prstGeom>
            <a:noFill/>
            <a:ln w="9525">
              <a:noFill/>
              <a:miter lim="800000"/>
              <a:headEnd/>
              <a:tailEnd/>
            </a:ln>
          </p:spPr>
          <p:txBody>
            <a:bodyPr wrap="none" anchor="ctr"/>
            <a:lstStyle/>
            <a:p>
              <a:endParaRPr lang="en-US"/>
            </a:p>
          </p:txBody>
        </p:sp>
        <p:sp>
          <p:nvSpPr>
            <p:cNvPr id="165" name="Rectangle 53">
              <a:extLst>
                <a:ext uri="{FF2B5EF4-FFF2-40B4-BE49-F238E27FC236}">
                  <a16:creationId xmlns:a16="http://schemas.microsoft.com/office/drawing/2014/main" id="{E194AE26-A9A0-47DE-8592-7856D57DA322}"/>
                </a:ext>
              </a:extLst>
            </p:cNvPr>
            <p:cNvSpPr>
              <a:spLocks noChangeArrowheads="1"/>
            </p:cNvSpPr>
            <p:nvPr/>
          </p:nvSpPr>
          <p:spPr bwMode="auto">
            <a:xfrm>
              <a:off x="609600" y="1611332"/>
              <a:ext cx="228600" cy="76200"/>
            </a:xfrm>
            <a:prstGeom prst="rect">
              <a:avLst/>
            </a:prstGeom>
            <a:noFill/>
            <a:ln w="9525">
              <a:noFill/>
              <a:miter lim="800000"/>
              <a:headEnd/>
              <a:tailEnd/>
            </a:ln>
          </p:spPr>
          <p:txBody>
            <a:bodyPr wrap="none" anchor="ctr"/>
            <a:lstStyle/>
            <a:p>
              <a:endParaRPr lang="en-US"/>
            </a:p>
          </p:txBody>
        </p:sp>
        <p:sp>
          <p:nvSpPr>
            <p:cNvPr id="166" name="Text Box 55">
              <a:extLst>
                <a:ext uri="{FF2B5EF4-FFF2-40B4-BE49-F238E27FC236}">
                  <a16:creationId xmlns:a16="http://schemas.microsoft.com/office/drawing/2014/main" id="{E8767496-10ED-485B-9F71-837E85409E39}"/>
                </a:ext>
              </a:extLst>
            </p:cNvPr>
            <p:cNvSpPr txBox="1">
              <a:spLocks noChangeArrowheads="1"/>
            </p:cNvSpPr>
            <p:nvPr/>
          </p:nvSpPr>
          <p:spPr bwMode="auto">
            <a:xfrm>
              <a:off x="533400" y="2398732"/>
              <a:ext cx="1447800" cy="369332"/>
            </a:xfrm>
            <a:prstGeom prst="rect">
              <a:avLst/>
            </a:prstGeom>
            <a:solidFill>
              <a:schemeClr val="bg1"/>
            </a:solidFill>
            <a:ln w="19050">
              <a:solidFill>
                <a:schemeClr val="bg1">
                  <a:lumMod val="85000"/>
                </a:schemeClr>
              </a:solidFill>
              <a:miter lim="800000"/>
              <a:headEnd/>
              <a:tailEnd/>
            </a:ln>
          </p:spPr>
          <p:txBody>
            <a:bodyPr>
              <a:spAutoFit/>
            </a:bodyPr>
            <a:lstStyle/>
            <a:p>
              <a:pPr algn="ctr"/>
              <a:r>
                <a:rPr lang="en-US" dirty="0">
                  <a:solidFill>
                    <a:schemeClr val="bg1">
                      <a:lumMod val="85000"/>
                    </a:schemeClr>
                  </a:solidFill>
                  <a:latin typeface="Calibri" panose="020F0502020204030204" pitchFamily="34" charset="0"/>
                  <a:cs typeface="Calibri" panose="020F0502020204030204" pitchFamily="34" charset="0"/>
                </a:rPr>
                <a:t>Application</a:t>
              </a:r>
            </a:p>
          </p:txBody>
        </p:sp>
        <p:cxnSp>
          <p:nvCxnSpPr>
            <p:cNvPr id="167" name="AutoShape 56">
              <a:extLst>
                <a:ext uri="{FF2B5EF4-FFF2-40B4-BE49-F238E27FC236}">
                  <a16:creationId xmlns:a16="http://schemas.microsoft.com/office/drawing/2014/main" id="{5424F969-430B-4392-B650-A2384F098A6E}"/>
                </a:ext>
              </a:extLst>
            </p:cNvPr>
            <p:cNvCxnSpPr>
              <a:cxnSpLocks noChangeShapeType="1"/>
              <a:stCxn id="166" idx="0"/>
              <a:endCxn id="73" idx="2"/>
            </p:cNvCxnSpPr>
            <p:nvPr/>
          </p:nvCxnSpPr>
          <p:spPr bwMode="auto">
            <a:xfrm flipV="1">
              <a:off x="1257300" y="2144732"/>
              <a:ext cx="0" cy="254000"/>
            </a:xfrm>
            <a:prstGeom prst="straightConnector1">
              <a:avLst/>
            </a:prstGeom>
            <a:noFill/>
            <a:ln w="12700">
              <a:solidFill>
                <a:schemeClr val="bg1">
                  <a:lumMod val="85000"/>
                </a:schemeClr>
              </a:solidFill>
              <a:round/>
              <a:headEnd type="diamond" w="med" len="med"/>
              <a:tailEnd type="diamond" w="med" len="med"/>
            </a:ln>
          </p:spPr>
        </p:cxnSp>
        <p:sp>
          <p:nvSpPr>
            <p:cNvPr id="168" name="Text Box 57">
              <a:extLst>
                <a:ext uri="{FF2B5EF4-FFF2-40B4-BE49-F238E27FC236}">
                  <a16:creationId xmlns:a16="http://schemas.microsoft.com/office/drawing/2014/main" id="{4E5D8DA7-81CB-4E7F-BCAA-1D82C4637329}"/>
                </a:ext>
              </a:extLst>
            </p:cNvPr>
            <p:cNvSpPr txBox="1">
              <a:spLocks noChangeArrowheads="1"/>
            </p:cNvSpPr>
            <p:nvPr/>
          </p:nvSpPr>
          <p:spPr bwMode="auto">
            <a:xfrm>
              <a:off x="533400" y="4278332"/>
              <a:ext cx="1447800" cy="332399"/>
            </a:xfrm>
            <a:prstGeom prst="rect">
              <a:avLst/>
            </a:prstGeom>
            <a:solidFill>
              <a:schemeClr val="bg1"/>
            </a:solidFill>
            <a:ln w="19050">
              <a:solidFill>
                <a:schemeClr val="bg1">
                  <a:lumMod val="85000"/>
                </a:schemeClr>
              </a:solidFill>
              <a:miter lim="800000"/>
              <a:headEnd/>
              <a:tailEnd/>
            </a:ln>
          </p:spPr>
          <p:txBody>
            <a:bodyPr tIns="36576" bIns="18288">
              <a:spAutoFit/>
            </a:bodyPr>
            <a:lstStyle/>
            <a:p>
              <a:pPr algn="ctr"/>
              <a:r>
                <a:rPr lang="en-US" dirty="0">
                  <a:solidFill>
                    <a:schemeClr val="bg1">
                      <a:lumMod val="85000"/>
                    </a:schemeClr>
                  </a:solidFill>
                  <a:latin typeface="Calibri" panose="020F0502020204030204" pitchFamily="34" charset="0"/>
                  <a:cs typeface="Calibri" panose="020F0502020204030204" pitchFamily="34" charset="0"/>
                </a:rPr>
                <a:t>Linear Solve</a:t>
              </a:r>
            </a:p>
          </p:txBody>
        </p:sp>
        <p:cxnSp>
          <p:nvCxnSpPr>
            <p:cNvPr id="169" name="AutoShape 58">
              <a:extLst>
                <a:ext uri="{FF2B5EF4-FFF2-40B4-BE49-F238E27FC236}">
                  <a16:creationId xmlns:a16="http://schemas.microsoft.com/office/drawing/2014/main" id="{9EAC8B84-EDBC-4A4D-ADC1-E224D2C1BF7A}"/>
                </a:ext>
              </a:extLst>
            </p:cNvPr>
            <p:cNvCxnSpPr>
              <a:cxnSpLocks noChangeShapeType="1"/>
              <a:stCxn id="168" idx="0"/>
              <a:endCxn id="147" idx="2"/>
            </p:cNvCxnSpPr>
            <p:nvPr/>
          </p:nvCxnSpPr>
          <p:spPr bwMode="auto">
            <a:xfrm flipV="1">
              <a:off x="1257300" y="4049732"/>
              <a:ext cx="0" cy="228600"/>
            </a:xfrm>
            <a:prstGeom prst="straightConnector1">
              <a:avLst/>
            </a:prstGeom>
            <a:noFill/>
            <a:ln w="12700">
              <a:solidFill>
                <a:schemeClr val="bg1">
                  <a:lumMod val="85000"/>
                </a:schemeClr>
              </a:solidFill>
              <a:round/>
              <a:headEnd type="diamond" w="med" len="med"/>
              <a:tailEnd type="diamond" w="med" len="med"/>
            </a:ln>
          </p:spPr>
        </p:cxnSp>
        <p:cxnSp>
          <p:nvCxnSpPr>
            <p:cNvPr id="171" name="AutoShape 62">
              <a:extLst>
                <a:ext uri="{FF2B5EF4-FFF2-40B4-BE49-F238E27FC236}">
                  <a16:creationId xmlns:a16="http://schemas.microsoft.com/office/drawing/2014/main" id="{9E2B6D40-1D8B-431A-9D2F-A824F314993C}"/>
                </a:ext>
              </a:extLst>
            </p:cNvPr>
            <p:cNvCxnSpPr>
              <a:cxnSpLocks noChangeShapeType="1"/>
              <a:stCxn id="73" idx="3"/>
            </p:cNvCxnSpPr>
            <p:nvPr/>
          </p:nvCxnSpPr>
          <p:spPr bwMode="auto">
            <a:xfrm>
              <a:off x="2057400" y="1649432"/>
              <a:ext cx="457200" cy="0"/>
            </a:xfrm>
            <a:prstGeom prst="straightConnector1">
              <a:avLst/>
            </a:prstGeom>
            <a:noFill/>
            <a:ln w="12700">
              <a:solidFill>
                <a:schemeClr val="bg1">
                  <a:lumMod val="85000"/>
                </a:schemeClr>
              </a:solidFill>
              <a:round/>
              <a:headEnd type="diamond" w="med" len="med"/>
              <a:tailEnd type="diamond" w="med" len="med"/>
            </a:ln>
          </p:spPr>
        </p:cxnSp>
        <p:sp>
          <p:nvSpPr>
            <p:cNvPr id="172" name="AutoShape 65">
              <a:extLst>
                <a:ext uri="{FF2B5EF4-FFF2-40B4-BE49-F238E27FC236}">
                  <a16:creationId xmlns:a16="http://schemas.microsoft.com/office/drawing/2014/main" id="{ABDE1865-3B3E-44CB-86B2-B169B004AC78}"/>
                </a:ext>
              </a:extLst>
            </p:cNvPr>
            <p:cNvSpPr>
              <a:spLocks noChangeArrowheads="1"/>
            </p:cNvSpPr>
            <p:nvPr/>
          </p:nvSpPr>
          <p:spPr bwMode="auto">
            <a:xfrm>
              <a:off x="6985000" y="2551132"/>
              <a:ext cx="1670050" cy="3810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Load Balancing</a:t>
              </a:r>
            </a:p>
          </p:txBody>
        </p:sp>
        <p:sp>
          <p:nvSpPr>
            <p:cNvPr id="173" name="AutoShape 18">
              <a:extLst>
                <a:ext uri="{FF2B5EF4-FFF2-40B4-BE49-F238E27FC236}">
                  <a16:creationId xmlns:a16="http://schemas.microsoft.com/office/drawing/2014/main" id="{914D591F-4F69-4F79-86EF-0AAE25F9B7A7}"/>
                </a:ext>
              </a:extLst>
            </p:cNvPr>
            <p:cNvSpPr>
              <a:spLocks noChangeArrowheads="1"/>
            </p:cNvSpPr>
            <p:nvPr/>
          </p:nvSpPr>
          <p:spPr bwMode="auto">
            <a:xfrm>
              <a:off x="2667000" y="1687532"/>
              <a:ext cx="1447800" cy="2286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Input Parser</a:t>
              </a:r>
            </a:p>
          </p:txBody>
        </p:sp>
        <p:sp>
          <p:nvSpPr>
            <p:cNvPr id="174" name="AutoShape 11">
              <a:extLst>
                <a:ext uri="{FF2B5EF4-FFF2-40B4-BE49-F238E27FC236}">
                  <a16:creationId xmlns:a16="http://schemas.microsoft.com/office/drawing/2014/main" id="{F2B901F8-792D-462B-BF7F-10FA8C4AD856}"/>
                </a:ext>
              </a:extLst>
            </p:cNvPr>
            <p:cNvSpPr>
              <a:spLocks noChangeArrowheads="1"/>
            </p:cNvSpPr>
            <p:nvPr/>
          </p:nvSpPr>
          <p:spPr bwMode="auto">
            <a:xfrm>
              <a:off x="7579360" y="4658122"/>
              <a:ext cx="1148080" cy="289891"/>
            </a:xfrm>
            <a:prstGeom prst="flowChartProcess">
              <a:avLst/>
            </a:prstGeom>
            <a:solidFill>
              <a:srgbClr val="CCFFCC"/>
            </a:solidFill>
            <a:ln w="9525">
              <a:solidFill>
                <a:srgbClr val="000000"/>
              </a:solidFill>
              <a:miter lim="800000"/>
              <a:headEnd/>
              <a:tailEnd/>
            </a:ln>
          </p:spPr>
          <p:txBody>
            <a:bodyPr wrap="none" anchor="ctr"/>
            <a:lstStyle/>
            <a:p>
              <a:pPr algn="ctr"/>
              <a:r>
                <a:rPr lang="en-US" b="1" dirty="0">
                  <a:solidFill>
                    <a:srgbClr val="000000"/>
                  </a:solidFill>
                  <a:latin typeface="Calibri" panose="020F0502020204030204" pitchFamily="34" charset="0"/>
                  <a:cs typeface="Calibri" panose="020F0502020204030204" pitchFamily="34" charset="0"/>
                </a:rPr>
                <a:t>Libraries</a:t>
              </a:r>
            </a:p>
          </p:txBody>
        </p:sp>
        <p:sp>
          <p:nvSpPr>
            <p:cNvPr id="175" name="Text Box 38">
              <a:extLst>
                <a:ext uri="{FF2B5EF4-FFF2-40B4-BE49-F238E27FC236}">
                  <a16:creationId xmlns:a16="http://schemas.microsoft.com/office/drawing/2014/main" id="{C0ABE4BC-08D2-48A6-91C7-7A7CA32A8F35}"/>
                </a:ext>
              </a:extLst>
            </p:cNvPr>
            <p:cNvSpPr txBox="1">
              <a:spLocks noChangeArrowheads="1"/>
            </p:cNvSpPr>
            <p:nvPr/>
          </p:nvSpPr>
          <p:spPr bwMode="auto">
            <a:xfrm>
              <a:off x="7589520" y="5037763"/>
              <a:ext cx="1148080" cy="369332"/>
            </a:xfrm>
            <a:prstGeom prst="rect">
              <a:avLst/>
            </a:prstGeom>
            <a:solidFill>
              <a:schemeClr val="bg1"/>
            </a:solidFill>
            <a:ln w="19050">
              <a:solidFill>
                <a:srgbClr val="0000FF"/>
              </a:solidFill>
              <a:miter lim="800000"/>
              <a:headEnd/>
              <a:tailEnd/>
            </a:ln>
          </p:spPr>
          <p:txBody>
            <a:bodyPr wrap="square">
              <a:spAutoFit/>
            </a:bodyPr>
            <a:lstStyle/>
            <a:p>
              <a:pPr algn="ctr"/>
              <a:r>
                <a:rPr lang="en-US" dirty="0">
                  <a:solidFill>
                    <a:srgbClr val="0000FF"/>
                  </a:solidFill>
                  <a:latin typeface="Calibri" panose="020F0502020204030204" pitchFamily="34" charset="0"/>
                  <a:cs typeface="Calibri" panose="020F0502020204030204" pitchFamily="34" charset="0"/>
                </a:rPr>
                <a:t>Interfaces</a:t>
              </a:r>
            </a:p>
          </p:txBody>
        </p:sp>
        <p:sp>
          <p:nvSpPr>
            <p:cNvPr id="176" name="Oval 6">
              <a:extLst>
                <a:ext uri="{FF2B5EF4-FFF2-40B4-BE49-F238E27FC236}">
                  <a16:creationId xmlns:a16="http://schemas.microsoft.com/office/drawing/2014/main" id="{D38C2CEE-18DA-4648-B9AE-AD6A00DA0F91}"/>
                </a:ext>
              </a:extLst>
            </p:cNvPr>
            <p:cNvSpPr>
              <a:spLocks noChangeArrowheads="1"/>
            </p:cNvSpPr>
            <p:nvPr/>
          </p:nvSpPr>
          <p:spPr bwMode="auto">
            <a:xfrm>
              <a:off x="7672362" y="5565437"/>
              <a:ext cx="940145" cy="484379"/>
            </a:xfrm>
            <a:prstGeom prst="ellipse">
              <a:avLst/>
            </a:prstGeom>
            <a:noFill/>
            <a:ln w="9525">
              <a:noFill/>
              <a:round/>
              <a:headEnd/>
              <a:tailEnd/>
            </a:ln>
          </p:spPr>
          <p:txBody>
            <a:bodyPr wrap="none" anchor="ctr"/>
            <a:lstStyle/>
            <a:p>
              <a:pPr algn="ctr"/>
              <a:r>
                <a:rPr lang="en-US" dirty="0">
                  <a:latin typeface="Calibri" panose="020F0502020204030204" pitchFamily="34" charset="0"/>
                  <a:cs typeface="Calibri" panose="020F0502020204030204" pitchFamily="34" charset="0"/>
                </a:rPr>
                <a:t>Albany </a:t>
              </a:r>
            </a:p>
            <a:p>
              <a:pPr algn="ctr"/>
              <a:r>
                <a:rPr lang="en-US" dirty="0">
                  <a:latin typeface="Calibri" panose="020F0502020204030204" pitchFamily="34" charset="0"/>
                  <a:cs typeface="Calibri" panose="020F0502020204030204" pitchFamily="34" charset="0"/>
                </a:rPr>
                <a:t>Code</a:t>
              </a:r>
            </a:p>
          </p:txBody>
        </p:sp>
        <p:sp>
          <p:nvSpPr>
            <p:cNvPr id="177" name="AutoShape 101">
              <a:extLst>
                <a:ext uri="{FF2B5EF4-FFF2-40B4-BE49-F238E27FC236}">
                  <a16:creationId xmlns:a16="http://schemas.microsoft.com/office/drawing/2014/main" id="{C85BCE8E-AE41-4E85-9878-9CA04463DBFC}"/>
                </a:ext>
              </a:extLst>
            </p:cNvPr>
            <p:cNvSpPr>
              <a:spLocks noChangeArrowheads="1"/>
            </p:cNvSpPr>
            <p:nvPr/>
          </p:nvSpPr>
          <p:spPr bwMode="auto">
            <a:xfrm>
              <a:off x="7670800" y="1941532"/>
              <a:ext cx="304800" cy="152400"/>
            </a:xfrm>
            <a:prstGeom prst="triangle">
              <a:avLst>
                <a:gd name="adj" fmla="val 50000"/>
              </a:avLst>
            </a:prstGeom>
            <a:solidFill>
              <a:schemeClr val="bg1"/>
            </a:solidFill>
            <a:ln w="9525">
              <a:solidFill>
                <a:schemeClr val="bg1">
                  <a:lumMod val="85000"/>
                </a:schemeClr>
              </a:solidFill>
              <a:miter lim="800000"/>
              <a:headEnd/>
              <a:tailEnd/>
            </a:ln>
          </p:spPr>
          <p:txBody>
            <a:bodyPr wrap="none" anchor="ctr"/>
            <a:lstStyle/>
            <a:p>
              <a:endParaRPr lang="en-US"/>
            </a:p>
          </p:txBody>
        </p:sp>
        <p:cxnSp>
          <p:nvCxnSpPr>
            <p:cNvPr id="178" name="AutoShape 61">
              <a:extLst>
                <a:ext uri="{FF2B5EF4-FFF2-40B4-BE49-F238E27FC236}">
                  <a16:creationId xmlns:a16="http://schemas.microsoft.com/office/drawing/2014/main" id="{A5B9DED0-8683-44C9-AFB6-8FD496EB993E}"/>
                </a:ext>
              </a:extLst>
            </p:cNvPr>
            <p:cNvCxnSpPr>
              <a:cxnSpLocks noChangeShapeType="1"/>
              <a:stCxn id="70" idx="1"/>
            </p:cNvCxnSpPr>
            <p:nvPr/>
          </p:nvCxnSpPr>
          <p:spPr bwMode="auto">
            <a:xfrm rot="10800000" flipV="1">
              <a:off x="3347720" y="3312717"/>
              <a:ext cx="220980" cy="522116"/>
            </a:xfrm>
            <a:prstGeom prst="bentConnector2">
              <a:avLst/>
            </a:prstGeom>
            <a:noFill/>
            <a:ln w="12700">
              <a:solidFill>
                <a:schemeClr val="bg1">
                  <a:lumMod val="85000"/>
                </a:schemeClr>
              </a:solidFill>
              <a:miter lim="800000"/>
              <a:headEnd type="diamond" w="med" len="med"/>
              <a:tailEnd type="diamond" w="med" len="med"/>
            </a:ln>
          </p:spPr>
        </p:cxnSp>
        <p:sp>
          <p:nvSpPr>
            <p:cNvPr id="179" name="Rectangle: Rounded Corners 178">
              <a:extLst>
                <a:ext uri="{FF2B5EF4-FFF2-40B4-BE49-F238E27FC236}">
                  <a16:creationId xmlns:a16="http://schemas.microsoft.com/office/drawing/2014/main" id="{BADB97FE-465A-4DB5-A81B-7542A237F6C5}"/>
                </a:ext>
              </a:extLst>
            </p:cNvPr>
            <p:cNvSpPr/>
            <p:nvPr/>
          </p:nvSpPr>
          <p:spPr>
            <a:xfrm>
              <a:off x="2639499" y="4616758"/>
              <a:ext cx="1841500" cy="646331"/>
            </a:xfrm>
            <a:prstGeom prst="roundRect">
              <a:avLst/>
            </a:prstGeom>
            <a:solidFill>
              <a:schemeClr val="bg1"/>
            </a:solidFill>
            <a:ln>
              <a:solidFill>
                <a:schemeClr val="bg1">
                  <a:lumMod val="85000"/>
                </a:schemeClr>
              </a:solidFill>
            </a:ln>
          </p:spPr>
          <p:style>
            <a:lnRef idx="1">
              <a:schemeClr val="accent1"/>
            </a:lnRef>
            <a:fillRef idx="3">
              <a:schemeClr val="accent1"/>
            </a:fillRef>
            <a:effectRef idx="2">
              <a:schemeClr val="accent1"/>
            </a:effectRef>
            <a:fontRef idx="minor">
              <a:schemeClr val="lt1"/>
            </a:fontRef>
          </p:style>
          <p:txBody>
            <a:bodyPr rtlCol="0" anchor="ctr"/>
            <a:lstStyle/>
            <a:p>
              <a:pPr algn="ctr"/>
              <a:r>
                <a:rPr lang="en-US" dirty="0">
                  <a:solidFill>
                    <a:schemeClr val="bg1">
                      <a:lumMod val="85000"/>
                    </a:schemeClr>
                  </a:solidFill>
                  <a:latin typeface="Calibri" panose="020F0502020204030204" pitchFamily="34" charset="0"/>
                  <a:cs typeface="Calibri" panose="020F0502020204030204" pitchFamily="34" charset="0"/>
                </a:rPr>
                <a:t>PDE terms, BCs, responses</a:t>
              </a:r>
            </a:p>
          </p:txBody>
        </p:sp>
        <p:cxnSp>
          <p:nvCxnSpPr>
            <p:cNvPr id="180" name="AutoShape 61">
              <a:extLst>
                <a:ext uri="{FF2B5EF4-FFF2-40B4-BE49-F238E27FC236}">
                  <a16:creationId xmlns:a16="http://schemas.microsoft.com/office/drawing/2014/main" id="{DFEFBC8A-A8FD-4A33-8DCA-160AEA3D7E96}"/>
                </a:ext>
              </a:extLst>
            </p:cNvPr>
            <p:cNvCxnSpPr>
              <a:cxnSpLocks noChangeShapeType="1"/>
            </p:cNvCxnSpPr>
            <p:nvPr/>
          </p:nvCxnSpPr>
          <p:spPr bwMode="auto">
            <a:xfrm rot="16200000" flipH="1">
              <a:off x="3168768" y="4432091"/>
              <a:ext cx="369332" cy="1"/>
            </a:xfrm>
            <a:prstGeom prst="bentConnector3">
              <a:avLst>
                <a:gd name="adj1" fmla="val 50000"/>
              </a:avLst>
            </a:prstGeom>
            <a:noFill/>
            <a:ln w="12700">
              <a:solidFill>
                <a:schemeClr val="bg1">
                  <a:lumMod val="85000"/>
                </a:schemeClr>
              </a:solidFill>
              <a:miter lim="800000"/>
              <a:headEnd type="diamond" w="med" len="med"/>
              <a:tailEnd type="diamond" w="med" len="med"/>
            </a:ln>
          </p:spPr>
        </p:cxnSp>
        <p:sp>
          <p:nvSpPr>
            <p:cNvPr id="181" name="AutoShape 4">
              <a:extLst>
                <a:ext uri="{FF2B5EF4-FFF2-40B4-BE49-F238E27FC236}">
                  <a16:creationId xmlns:a16="http://schemas.microsoft.com/office/drawing/2014/main" id="{19707806-4077-4C0C-8F2E-81FCE0AF8208}"/>
                </a:ext>
              </a:extLst>
            </p:cNvPr>
            <p:cNvSpPr>
              <a:spLocks noChangeArrowheads="1"/>
            </p:cNvSpPr>
            <p:nvPr/>
          </p:nvSpPr>
          <p:spPr bwMode="auto">
            <a:xfrm>
              <a:off x="5279738" y="5699878"/>
              <a:ext cx="1752600" cy="3810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Discretization</a:t>
              </a:r>
            </a:p>
          </p:txBody>
        </p:sp>
        <p:sp>
          <p:nvSpPr>
            <p:cNvPr id="182" name="Rectangle: Rounded Corners 181">
              <a:extLst>
                <a:ext uri="{FF2B5EF4-FFF2-40B4-BE49-F238E27FC236}">
                  <a16:creationId xmlns:a16="http://schemas.microsoft.com/office/drawing/2014/main" id="{D27696C2-E110-4FFC-85E0-A70218793991}"/>
                </a:ext>
              </a:extLst>
            </p:cNvPr>
            <p:cNvSpPr/>
            <p:nvPr/>
          </p:nvSpPr>
          <p:spPr>
            <a:xfrm>
              <a:off x="5015281" y="3817366"/>
              <a:ext cx="2141358" cy="461836"/>
            </a:xfrm>
            <a:prstGeom prst="roundRect">
              <a:avLst/>
            </a:prstGeom>
            <a:solidFill>
              <a:schemeClr val="bg1"/>
            </a:solidFill>
            <a:ln>
              <a:solidFill>
                <a:schemeClr val="bg1">
                  <a:lumMod val="85000"/>
                </a:schemeClr>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83" name="Oval 6">
              <a:extLst>
                <a:ext uri="{FF2B5EF4-FFF2-40B4-BE49-F238E27FC236}">
                  <a16:creationId xmlns:a16="http://schemas.microsoft.com/office/drawing/2014/main" id="{1CA9F678-C89C-44F5-B5F7-A18D9F5DC6DE}"/>
                </a:ext>
              </a:extLst>
            </p:cNvPr>
            <p:cNvSpPr>
              <a:spLocks noChangeArrowheads="1"/>
            </p:cNvSpPr>
            <p:nvPr/>
          </p:nvSpPr>
          <p:spPr bwMode="auto">
            <a:xfrm>
              <a:off x="5366366" y="3776774"/>
              <a:ext cx="1536700" cy="542045"/>
            </a:xfrm>
            <a:prstGeom prst="ellipse">
              <a:avLst/>
            </a:prstGeom>
            <a:noFill/>
            <a:ln w="9525">
              <a:noFill/>
              <a:round/>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Problem Abstraction</a:t>
              </a:r>
            </a:p>
          </p:txBody>
        </p:sp>
        <p:cxnSp>
          <p:nvCxnSpPr>
            <p:cNvPr id="184" name="AutoShape 9">
              <a:extLst>
                <a:ext uri="{FF2B5EF4-FFF2-40B4-BE49-F238E27FC236}">
                  <a16:creationId xmlns:a16="http://schemas.microsoft.com/office/drawing/2014/main" id="{22E801C3-F0AA-498A-8C42-3E68B172B01F}"/>
                </a:ext>
              </a:extLst>
            </p:cNvPr>
            <p:cNvCxnSpPr>
              <a:cxnSpLocks noChangeShapeType="1"/>
            </p:cNvCxnSpPr>
            <p:nvPr/>
          </p:nvCxnSpPr>
          <p:spPr bwMode="auto">
            <a:xfrm rot="10800000" flipV="1">
              <a:off x="4470542" y="4061853"/>
              <a:ext cx="546101" cy="1959"/>
            </a:xfrm>
            <a:prstGeom prst="bentConnector3">
              <a:avLst>
                <a:gd name="adj1" fmla="val 50000"/>
              </a:avLst>
            </a:prstGeom>
            <a:noFill/>
            <a:ln w="12700">
              <a:solidFill>
                <a:schemeClr val="bg1">
                  <a:lumMod val="85000"/>
                </a:schemeClr>
              </a:solidFill>
              <a:miter lim="800000"/>
              <a:headEnd type="diamond" w="med" len="med"/>
              <a:tailEnd type="diamond" w="med" len="med"/>
            </a:ln>
          </p:spPr>
        </p:cxnSp>
        <p:cxnSp>
          <p:nvCxnSpPr>
            <p:cNvPr id="185" name="AutoShape 9">
              <a:extLst>
                <a:ext uri="{FF2B5EF4-FFF2-40B4-BE49-F238E27FC236}">
                  <a16:creationId xmlns:a16="http://schemas.microsoft.com/office/drawing/2014/main" id="{A8738F94-9165-4949-868C-E0407515D955}"/>
                </a:ext>
              </a:extLst>
            </p:cNvPr>
            <p:cNvCxnSpPr>
              <a:cxnSpLocks noChangeShapeType="1"/>
            </p:cNvCxnSpPr>
            <p:nvPr/>
          </p:nvCxnSpPr>
          <p:spPr bwMode="auto">
            <a:xfrm rot="10800000">
              <a:off x="4509929" y="4945675"/>
              <a:ext cx="666730" cy="1"/>
            </a:xfrm>
            <a:prstGeom prst="bentConnector3">
              <a:avLst>
                <a:gd name="adj1" fmla="val 50000"/>
              </a:avLst>
            </a:prstGeom>
            <a:noFill/>
            <a:ln w="12700">
              <a:solidFill>
                <a:schemeClr val="bg1">
                  <a:lumMod val="85000"/>
                </a:schemeClr>
              </a:solidFill>
              <a:miter lim="800000"/>
              <a:headEnd type="diamond" w="med" len="med"/>
              <a:tailEnd type="diamond" w="med" len="med"/>
            </a:ln>
          </p:spPr>
        </p:cxnSp>
        <p:cxnSp>
          <p:nvCxnSpPr>
            <p:cNvPr id="186" name="AutoShape 22">
              <a:extLst>
                <a:ext uri="{FF2B5EF4-FFF2-40B4-BE49-F238E27FC236}">
                  <a16:creationId xmlns:a16="http://schemas.microsoft.com/office/drawing/2014/main" id="{300A0572-6212-4A11-9D61-AE4F0DF33F86}"/>
                </a:ext>
              </a:extLst>
            </p:cNvPr>
            <p:cNvCxnSpPr>
              <a:cxnSpLocks noChangeShapeType="1"/>
              <a:endCxn id="182" idx="2"/>
            </p:cNvCxnSpPr>
            <p:nvPr/>
          </p:nvCxnSpPr>
          <p:spPr bwMode="auto">
            <a:xfrm flipV="1">
              <a:off x="6085960" y="4279202"/>
              <a:ext cx="0" cy="223651"/>
            </a:xfrm>
            <a:prstGeom prst="straightConnector1">
              <a:avLst/>
            </a:prstGeom>
            <a:noFill/>
            <a:ln w="12700">
              <a:solidFill>
                <a:schemeClr val="bg1">
                  <a:lumMod val="85000"/>
                </a:schemeClr>
              </a:solidFill>
              <a:round/>
              <a:headEnd type="diamond" w="med" len="med"/>
              <a:tailEnd type="diamond" w="med" len="med"/>
            </a:ln>
          </p:spPr>
        </p:cxnSp>
        <p:sp>
          <p:nvSpPr>
            <p:cNvPr id="187" name="Rectangle: Rounded Corners 186">
              <a:extLst>
                <a:ext uri="{FF2B5EF4-FFF2-40B4-BE49-F238E27FC236}">
                  <a16:creationId xmlns:a16="http://schemas.microsoft.com/office/drawing/2014/main" id="{E2583AF5-C061-4FBA-99D9-5CEDB3A671D6}"/>
                </a:ext>
              </a:extLst>
            </p:cNvPr>
            <p:cNvSpPr/>
            <p:nvPr/>
          </p:nvSpPr>
          <p:spPr>
            <a:xfrm>
              <a:off x="5666602" y="2904588"/>
              <a:ext cx="1070679" cy="744032"/>
            </a:xfrm>
            <a:prstGeom prst="roundRect">
              <a:avLst/>
            </a:prstGeom>
            <a:solidFill>
              <a:schemeClr val="bg1"/>
            </a:solidFill>
            <a:ln>
              <a:solidFill>
                <a:schemeClr val="bg1">
                  <a:lumMod val="85000"/>
                </a:schemeClr>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88" name="Oval 6">
              <a:extLst>
                <a:ext uri="{FF2B5EF4-FFF2-40B4-BE49-F238E27FC236}">
                  <a16:creationId xmlns:a16="http://schemas.microsoft.com/office/drawing/2014/main" id="{201D57FE-8193-4F09-8D61-76623DBD99A5}"/>
                </a:ext>
              </a:extLst>
            </p:cNvPr>
            <p:cNvSpPr>
              <a:spLocks noChangeArrowheads="1"/>
            </p:cNvSpPr>
            <p:nvPr/>
          </p:nvSpPr>
          <p:spPr bwMode="auto">
            <a:xfrm>
              <a:off x="5418584" y="2978356"/>
              <a:ext cx="1536700" cy="542045"/>
            </a:xfrm>
            <a:prstGeom prst="ellipse">
              <a:avLst/>
            </a:prstGeom>
            <a:noFill/>
            <a:ln w="9525">
              <a:noFill/>
              <a:round/>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Mesh</a:t>
              </a:r>
            </a:p>
            <a:p>
              <a:pPr algn="ctr"/>
              <a:r>
                <a:rPr lang="en-US" dirty="0">
                  <a:solidFill>
                    <a:schemeClr val="bg1">
                      <a:lumMod val="85000"/>
                    </a:schemeClr>
                  </a:solidFill>
                  <a:latin typeface="Calibri" panose="020F0502020204030204" pitchFamily="34" charset="0"/>
                  <a:cs typeface="Calibri" panose="020F0502020204030204" pitchFamily="34" charset="0"/>
                </a:rPr>
                <a:t> Processing</a:t>
              </a:r>
            </a:p>
          </p:txBody>
        </p:sp>
        <p:cxnSp>
          <p:nvCxnSpPr>
            <p:cNvPr id="189" name="AutoShape 22">
              <a:extLst>
                <a:ext uri="{FF2B5EF4-FFF2-40B4-BE49-F238E27FC236}">
                  <a16:creationId xmlns:a16="http://schemas.microsoft.com/office/drawing/2014/main" id="{75B29C31-21D1-411B-9BBE-806AEF13AC21}"/>
                </a:ext>
              </a:extLst>
            </p:cNvPr>
            <p:cNvCxnSpPr>
              <a:cxnSpLocks noChangeShapeType="1"/>
              <a:stCxn id="187" idx="0"/>
            </p:cNvCxnSpPr>
            <p:nvPr/>
          </p:nvCxnSpPr>
          <p:spPr bwMode="auto">
            <a:xfrm flipV="1">
              <a:off x="6201942" y="2475485"/>
              <a:ext cx="0" cy="429103"/>
            </a:xfrm>
            <a:prstGeom prst="straightConnector1">
              <a:avLst/>
            </a:prstGeom>
            <a:noFill/>
            <a:ln w="12700">
              <a:solidFill>
                <a:schemeClr val="bg1">
                  <a:lumMod val="85000"/>
                </a:schemeClr>
              </a:solidFill>
              <a:round/>
              <a:headEnd type="diamond" w="med" len="med"/>
              <a:tailEnd type="diamond" w="med" len="med"/>
            </a:ln>
          </p:spPr>
        </p:cxnSp>
        <p:cxnSp>
          <p:nvCxnSpPr>
            <p:cNvPr id="190" name="AutoShape 61">
              <a:extLst>
                <a:ext uri="{FF2B5EF4-FFF2-40B4-BE49-F238E27FC236}">
                  <a16:creationId xmlns:a16="http://schemas.microsoft.com/office/drawing/2014/main" id="{C052B1D2-13BB-4693-BF93-4F64D5F6221A}"/>
                </a:ext>
              </a:extLst>
            </p:cNvPr>
            <p:cNvCxnSpPr>
              <a:cxnSpLocks noChangeShapeType="1"/>
            </p:cNvCxnSpPr>
            <p:nvPr/>
          </p:nvCxnSpPr>
          <p:spPr bwMode="auto">
            <a:xfrm rot="10800000" flipV="1">
              <a:off x="6737282" y="3094229"/>
              <a:ext cx="1044009" cy="218488"/>
            </a:xfrm>
            <a:prstGeom prst="bentConnector3">
              <a:avLst>
                <a:gd name="adj1" fmla="val -1173"/>
              </a:avLst>
            </a:prstGeom>
            <a:noFill/>
            <a:ln w="12700">
              <a:solidFill>
                <a:schemeClr val="bg1">
                  <a:lumMod val="85000"/>
                </a:schemeClr>
              </a:solidFill>
              <a:miter lim="800000"/>
              <a:headEnd type="diamond" w="med" len="med"/>
              <a:tailEnd type="diamond" w="med" len="med"/>
            </a:ln>
          </p:spPr>
        </p:cxnSp>
        <p:sp>
          <p:nvSpPr>
            <p:cNvPr id="191" name="Rectangle 190">
              <a:extLst>
                <a:ext uri="{FF2B5EF4-FFF2-40B4-BE49-F238E27FC236}">
                  <a16:creationId xmlns:a16="http://schemas.microsoft.com/office/drawing/2014/main" id="{5437AB0D-B6D2-4C6B-A51D-E17B8CAEB462}"/>
                </a:ext>
              </a:extLst>
            </p:cNvPr>
            <p:cNvSpPr/>
            <p:nvPr/>
          </p:nvSpPr>
          <p:spPr>
            <a:xfrm>
              <a:off x="7425273" y="4203683"/>
              <a:ext cx="1477890" cy="2028450"/>
            </a:xfrm>
            <a:prstGeom prst="rect">
              <a:avLst/>
            </a:prstGeom>
            <a:noFill/>
            <a:ln>
              <a:solidFill>
                <a:schemeClr val="tx1"/>
              </a:solidFill>
              <a:prstDash val="dash"/>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92" name="TextBox 191">
              <a:extLst>
                <a:ext uri="{FF2B5EF4-FFF2-40B4-BE49-F238E27FC236}">
                  <a16:creationId xmlns:a16="http://schemas.microsoft.com/office/drawing/2014/main" id="{47A92E5D-6AA2-4F83-979A-29ADFCD01DA8}"/>
                </a:ext>
              </a:extLst>
            </p:cNvPr>
            <p:cNvSpPr txBox="1"/>
            <p:nvPr/>
          </p:nvSpPr>
          <p:spPr>
            <a:xfrm>
              <a:off x="7665377" y="4205511"/>
              <a:ext cx="1828800" cy="369332"/>
            </a:xfrm>
            <a:prstGeom prst="rect">
              <a:avLst/>
            </a:prstGeom>
            <a:noFill/>
          </p:spPr>
          <p:txBody>
            <a:bodyPr wrap="square" rtlCol="0">
              <a:spAutoFit/>
            </a:bodyPr>
            <a:lstStyle/>
            <a:p>
              <a:r>
                <a:rPr lang="en-US" dirty="0">
                  <a:latin typeface="Calibri" panose="020F0502020204030204" pitchFamily="34" charset="0"/>
                  <a:cs typeface="Calibri" panose="020F0502020204030204" pitchFamily="34" charset="0"/>
                </a:rPr>
                <a:t>Legend:</a:t>
              </a:r>
            </a:p>
          </p:txBody>
        </p:sp>
      </p:grpSp>
      <p:sp>
        <p:nvSpPr>
          <p:cNvPr id="2" name="Rectangle 1">
            <a:extLst>
              <a:ext uri="{FF2B5EF4-FFF2-40B4-BE49-F238E27FC236}">
                <a16:creationId xmlns:a16="http://schemas.microsoft.com/office/drawing/2014/main" id="{CB542FD4-F5DA-4E05-A0B9-CD8BB34C9A25}"/>
              </a:ext>
            </a:extLst>
          </p:cNvPr>
          <p:cNvSpPr/>
          <p:nvPr/>
        </p:nvSpPr>
        <p:spPr>
          <a:xfrm>
            <a:off x="3577973" y="2494428"/>
            <a:ext cx="3486770" cy="646331"/>
          </a:xfrm>
          <a:prstGeom prst="rect">
            <a:avLst/>
          </a:prstGeom>
        </p:spPr>
        <p:txBody>
          <a:bodyPr wrap="square">
            <a:spAutoFit/>
          </a:bodyPr>
          <a:lstStyle/>
          <a:p>
            <a:pPr algn="ctr"/>
            <a:r>
              <a:rPr lang="en-US" i="1" dirty="0">
                <a:solidFill>
                  <a:srgbClr val="0000FF"/>
                </a:solidFill>
                <a:latin typeface="Calibri" panose="020F0502020204030204" pitchFamily="34" charset="0"/>
                <a:cs typeface="Calibri" panose="020F0502020204030204" pitchFamily="34" charset="0"/>
              </a:rPr>
              <a:t>physics pieces are required to satisfy nonlinear model abstraction</a:t>
            </a:r>
            <a:endParaRPr lang="en-US" i="1" dirty="0">
              <a:solidFill>
                <a:srgbClr val="0000FF"/>
              </a:solidFill>
            </a:endParaRPr>
          </a:p>
        </p:txBody>
      </p:sp>
      <p:sp>
        <p:nvSpPr>
          <p:cNvPr id="76" name="TextBox 75">
            <a:extLst>
              <a:ext uri="{FF2B5EF4-FFF2-40B4-BE49-F238E27FC236}">
                <a16:creationId xmlns:a16="http://schemas.microsoft.com/office/drawing/2014/main" id="{9345945C-8BF7-49BE-A3E5-02AA7C383831}"/>
              </a:ext>
            </a:extLst>
          </p:cNvPr>
          <p:cNvSpPr txBox="1"/>
          <p:nvPr/>
        </p:nvSpPr>
        <p:spPr>
          <a:xfrm>
            <a:off x="849903" y="753129"/>
            <a:ext cx="7366000" cy="400110"/>
          </a:xfrm>
          <a:prstGeom prst="rect">
            <a:avLst/>
          </a:prstGeom>
          <a:solidFill>
            <a:schemeClr val="accent4">
              <a:lumMod val="20000"/>
              <a:lumOff val="80000"/>
            </a:schemeClr>
          </a:solidFill>
        </p:spPr>
        <p:txBody>
          <a:bodyPr wrap="square" rtlCol="0">
            <a:spAutoFit/>
          </a:bodyPr>
          <a:lstStyle/>
          <a:p>
            <a:pPr algn="ctr"/>
            <a:r>
              <a:rPr lang="en-US" sz="2000" b="1" dirty="0">
                <a:latin typeface="Calibri" panose="020F0502020204030204" pitchFamily="34" charset="0"/>
                <a:cs typeface="Calibri" panose="020F0502020204030204" pitchFamily="34" charset="0"/>
              </a:rPr>
              <a:t>Albany </a:t>
            </a:r>
            <a:r>
              <a:rPr lang="en-US" sz="2000" dirty="0">
                <a:latin typeface="Calibri" panose="020F0502020204030204" pitchFamily="34" charset="0"/>
                <a:cs typeface="Calibri" panose="020F0502020204030204" pitchFamily="34" charset="0"/>
              </a:rPr>
              <a:t>= Component Libraries + Abstract Interfaces + “Glue Code”</a:t>
            </a:r>
          </a:p>
        </p:txBody>
      </p:sp>
      <p:sp>
        <p:nvSpPr>
          <p:cNvPr id="77" name="TextBox 76">
            <a:extLst>
              <a:ext uri="{FF2B5EF4-FFF2-40B4-BE49-F238E27FC236}">
                <a16:creationId xmlns:a16="http://schemas.microsoft.com/office/drawing/2014/main" id="{D6D932DF-0F67-48C9-97B7-44F83946EF18}"/>
              </a:ext>
            </a:extLst>
          </p:cNvPr>
          <p:cNvSpPr txBox="1"/>
          <p:nvPr/>
        </p:nvSpPr>
        <p:spPr>
          <a:xfrm>
            <a:off x="1823693" y="2166811"/>
            <a:ext cx="639222" cy="400110"/>
          </a:xfrm>
          <a:prstGeom prst="rect">
            <a:avLst/>
          </a:prstGeom>
          <a:noFill/>
        </p:spPr>
        <p:txBody>
          <a:bodyPr wrap="square" rtlCol="0">
            <a:spAutoFit/>
          </a:bodyPr>
          <a:lstStyle/>
          <a:p>
            <a:pPr algn="ctr"/>
            <a:r>
              <a:rPr lang="en-US" sz="2000" b="1" dirty="0">
                <a:latin typeface="Calibri" panose="020F0502020204030204" pitchFamily="34" charset="0"/>
                <a:cs typeface="Calibri" panose="020F0502020204030204" pitchFamily="34" charset="0"/>
              </a:rPr>
              <a:t>3.</a:t>
            </a:r>
          </a:p>
        </p:txBody>
      </p:sp>
    </p:spTree>
    <p:extLst>
      <p:ext uri="{BB962C8B-B14F-4D97-AF65-F5344CB8AC3E}">
        <p14:creationId xmlns:p14="http://schemas.microsoft.com/office/powerpoint/2010/main" val="4087973726"/>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 name="TextShape 1"/>
          <p:cNvSpPr txBox="1"/>
          <p:nvPr/>
        </p:nvSpPr>
        <p:spPr>
          <a:xfrm>
            <a:off x="254857" y="-91419"/>
            <a:ext cx="7643004" cy="1146027"/>
          </a:xfrm>
          <a:prstGeom prst="rect">
            <a:avLst/>
          </a:prstGeom>
          <a:noFill/>
          <a:ln>
            <a:noFill/>
          </a:ln>
        </p:spPr>
        <p:txBody>
          <a:bodyPr lIns="0" tIns="0" rIns="0" bIns="0" anchor="ctr"/>
          <a:lstStyle/>
          <a:p>
            <a:r>
              <a:rPr lang="en-US" sz="3200" dirty="0">
                <a:latin typeface="Calibri"/>
              </a:rPr>
              <a:t>Nonlinear model abstraction &amp; libraries</a:t>
            </a:r>
            <a:endParaRPr sz="3200" dirty="0"/>
          </a:p>
        </p:txBody>
      </p:sp>
      <p:sp>
        <p:nvSpPr>
          <p:cNvPr id="4" name="TextBox 3">
            <a:extLst>
              <a:ext uri="{FF2B5EF4-FFF2-40B4-BE49-F238E27FC236}">
                <a16:creationId xmlns:a16="http://schemas.microsoft.com/office/drawing/2014/main" id="{7F6A6121-1507-456A-B766-9D2C98E59CD6}"/>
              </a:ext>
            </a:extLst>
          </p:cNvPr>
          <p:cNvSpPr txBox="1"/>
          <p:nvPr/>
        </p:nvSpPr>
        <p:spPr>
          <a:xfrm>
            <a:off x="102741" y="4131111"/>
            <a:ext cx="8846050" cy="2215991"/>
          </a:xfrm>
          <a:prstGeom prst="rect">
            <a:avLst/>
          </a:prstGeom>
          <a:noFill/>
        </p:spPr>
        <p:txBody>
          <a:bodyPr wrap="square" rtlCol="0">
            <a:spAutoFit/>
          </a:bodyPr>
          <a:lstStyle/>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Interface is </a:t>
            </a:r>
            <a:r>
              <a:rPr lang="en-US" b="1" dirty="0">
                <a:latin typeface="Calibri" panose="020F0502020204030204" pitchFamily="34" charset="0"/>
                <a:cs typeface="Calibri" panose="020F0502020204030204" pitchFamily="34" charset="0"/>
              </a:rPr>
              <a:t>general</a:t>
            </a:r>
            <a:r>
              <a:rPr lang="en-US" dirty="0">
                <a:latin typeface="Calibri" panose="020F0502020204030204" pitchFamily="34" charset="0"/>
                <a:cs typeface="Calibri" panose="020F0502020204030204" pitchFamily="34" charset="0"/>
              </a:rPr>
              <a:t> to accommodate computation of Jacobians, user-defined preconditioners, and stochastic </a:t>
            </a:r>
            <a:r>
              <a:rPr lang="en-US" dirty="0" err="1">
                <a:latin typeface="Calibri" panose="020F0502020204030204" pitchFamily="34" charset="0"/>
                <a:cs typeface="Calibri" panose="020F0502020204030204" pitchFamily="34" charset="0"/>
              </a:rPr>
              <a:t>Galerkin</a:t>
            </a:r>
            <a:r>
              <a:rPr lang="en-US" dirty="0">
                <a:latin typeface="Calibri" panose="020F0502020204030204" pitchFamily="34" charset="0"/>
                <a:cs typeface="Calibri" panose="020F0502020204030204" pitchFamily="34" charset="0"/>
              </a:rPr>
              <a:t> expansions.</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Enables “</a:t>
            </a:r>
            <a:r>
              <a:rPr lang="en-US" b="1" dirty="0">
                <a:latin typeface="Calibri" panose="020F0502020204030204" pitchFamily="34" charset="0"/>
                <a:cs typeface="Calibri" panose="020F0502020204030204" pitchFamily="34" charset="0"/>
              </a:rPr>
              <a:t>beyond-forward analysis</a:t>
            </a:r>
            <a:r>
              <a:rPr lang="en-US" dirty="0">
                <a:latin typeface="Calibri" panose="020F0502020204030204" pitchFamily="34" charset="0"/>
                <a:cs typeface="Calibri" panose="020F0502020204030204" pitchFamily="34" charset="0"/>
              </a:rPr>
              <a:t>”: analysts/physics experts are not burdened with analysis algorithm requirements, i.e., programming sensitivities for implicit solvers, optimization, stability, bifurcation analysis.</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742950" lvl="1" indent="-285750">
              <a:buFont typeface="Wingdings" panose="05000000000000000000" pitchFamily="2" charset="2"/>
              <a:buChar char="Ø"/>
            </a:pPr>
            <a:r>
              <a:rPr lang="en-US" b="1" u="sng" dirty="0">
                <a:latin typeface="Calibri" panose="020F0502020204030204" pitchFamily="34" charset="0"/>
                <a:cs typeface="Calibri" panose="020F0502020204030204" pitchFamily="34" charset="0"/>
              </a:rPr>
              <a:t>Advanced capabilities</a:t>
            </a:r>
            <a:r>
              <a:rPr lang="en-US" dirty="0">
                <a:latin typeface="Calibri" panose="020F0502020204030204" pitchFamily="34" charset="0"/>
                <a:cs typeface="Calibri" panose="020F0502020204030204" pitchFamily="34" charset="0"/>
              </a:rPr>
              <a:t>: optimization (ROL), </a:t>
            </a:r>
            <a:r>
              <a:rPr lang="en-US" dirty="0" err="1">
                <a:latin typeface="Calibri" panose="020F0502020204030204" pitchFamily="34" charset="0"/>
                <a:cs typeface="Calibri" panose="020F0502020204030204" pitchFamily="34" charset="0"/>
              </a:rPr>
              <a:t>homotopy</a:t>
            </a:r>
            <a:r>
              <a:rPr lang="en-US" dirty="0">
                <a:latin typeface="Calibri" panose="020F0502020204030204" pitchFamily="34" charset="0"/>
                <a:cs typeface="Calibri" panose="020F0502020204030204" pitchFamily="34" charset="0"/>
              </a:rPr>
              <a:t> continuation (LOCA), embedded UQ (</a:t>
            </a:r>
            <a:r>
              <a:rPr lang="en-US" dirty="0" err="1">
                <a:latin typeface="Calibri" panose="020F0502020204030204" pitchFamily="34" charset="0"/>
                <a:cs typeface="Calibri" panose="020F0502020204030204" pitchFamily="34" charset="0"/>
              </a:rPr>
              <a:t>Stokhos</a:t>
            </a:r>
            <a:r>
              <a:rPr lang="en-US" dirty="0">
                <a:latin typeface="Calibri" panose="020F0502020204030204" pitchFamily="34" charset="0"/>
                <a:cs typeface="Calibri" panose="020F0502020204030204" pitchFamily="34" charset="0"/>
              </a:rPr>
              <a:t>).</a:t>
            </a:r>
          </a:p>
        </p:txBody>
      </p:sp>
      <p:sp>
        <p:nvSpPr>
          <p:cNvPr id="5" name="TextBox 4">
            <a:extLst>
              <a:ext uri="{FF2B5EF4-FFF2-40B4-BE49-F238E27FC236}">
                <a16:creationId xmlns:a16="http://schemas.microsoft.com/office/drawing/2014/main" id="{6945AB2A-D580-4340-8CBB-8FAC3C459E98}"/>
              </a:ext>
            </a:extLst>
          </p:cNvPr>
          <p:cNvSpPr txBox="1"/>
          <p:nvPr/>
        </p:nvSpPr>
        <p:spPr>
          <a:xfrm>
            <a:off x="2966720" y="787866"/>
            <a:ext cx="2067617" cy="369332"/>
          </a:xfrm>
          <a:prstGeom prst="rect">
            <a:avLst/>
          </a:prstGeom>
          <a:noFill/>
          <a:ln w="12700">
            <a:solidFill>
              <a:schemeClr val="tx1"/>
            </a:solidFill>
          </a:ln>
        </p:spPr>
        <p:txBody>
          <a:bodyPr wrap="square" rtlCol="0">
            <a:spAutoFit/>
          </a:bodyPr>
          <a:lstStyle/>
          <a:p>
            <a:r>
              <a:rPr lang="en-US" b="1" dirty="0">
                <a:latin typeface="Calibri" panose="020F0502020204030204" pitchFamily="34" charset="0"/>
                <a:cs typeface="Calibri" panose="020F0502020204030204" pitchFamily="34" charset="0"/>
              </a:rPr>
              <a:t>“</a:t>
            </a:r>
            <a:r>
              <a:rPr lang="en-US" b="1" dirty="0" err="1">
                <a:latin typeface="Calibri" panose="020F0502020204030204" pitchFamily="34" charset="0"/>
                <a:cs typeface="Calibri" panose="020F0502020204030204" pitchFamily="34" charset="0"/>
              </a:rPr>
              <a:t>ModelEvaluator</a:t>
            </a:r>
            <a:r>
              <a:rPr lang="en-US" b="1" dirty="0">
                <a:latin typeface="Calibri" panose="020F0502020204030204" pitchFamily="34" charset="0"/>
                <a:cs typeface="Calibri" panose="020F0502020204030204" pitchFamily="34" charset="0"/>
              </a:rPr>
              <a:t>”:</a:t>
            </a:r>
          </a:p>
        </p:txBody>
      </p:sp>
      <mc:AlternateContent xmlns:mc="http://schemas.openxmlformats.org/markup-compatibility/2006" xmlns:a14="http://schemas.microsoft.com/office/drawing/2010/main">
        <mc:Choice Requires="a14">
          <p:graphicFrame>
            <p:nvGraphicFramePr>
              <p:cNvPr id="6" name="Table 5">
                <a:extLst>
                  <a:ext uri="{FF2B5EF4-FFF2-40B4-BE49-F238E27FC236}">
                    <a16:creationId xmlns:a16="http://schemas.microsoft.com/office/drawing/2014/main" id="{3E9BBBAD-E8D3-41D0-88EB-06F50E99370A}"/>
                  </a:ext>
                </a:extLst>
              </p:cNvPr>
              <p:cNvGraphicFramePr>
                <a:graphicFrameLocks noGrp="1"/>
              </p:cNvGraphicFramePr>
              <p:nvPr>
                <p:extLst>
                  <p:ext uri="{D42A27DB-BD31-4B8C-83A1-F6EECF244321}">
                    <p14:modId xmlns:p14="http://schemas.microsoft.com/office/powerpoint/2010/main" val="741112266"/>
                  </p:ext>
                </p:extLst>
              </p:nvPr>
            </p:nvGraphicFramePr>
            <p:xfrm>
              <a:off x="2966720" y="1159403"/>
              <a:ext cx="3221016" cy="2647253"/>
            </p:xfrm>
            <a:graphic>
              <a:graphicData uri="http://schemas.openxmlformats.org/drawingml/2006/table">
                <a:tbl>
                  <a:tblPr firstRow="1" bandRow="1">
                    <a:tableStyleId>{5C22544A-7EE6-4342-B048-85BDC9FD1C3A}</a:tableStyleId>
                  </a:tblPr>
                  <a:tblGrid>
                    <a:gridCol w="743668">
                      <a:extLst>
                        <a:ext uri="{9D8B030D-6E8A-4147-A177-3AD203B41FA5}">
                          <a16:colId xmlns:a16="http://schemas.microsoft.com/office/drawing/2014/main" val="3166754948"/>
                        </a:ext>
                      </a:extLst>
                    </a:gridCol>
                    <a:gridCol w="2477348">
                      <a:extLst>
                        <a:ext uri="{9D8B030D-6E8A-4147-A177-3AD203B41FA5}">
                          <a16:colId xmlns:a16="http://schemas.microsoft.com/office/drawing/2014/main" val="1131734832"/>
                        </a:ext>
                      </a:extLst>
                    </a:gridCol>
                  </a:tblGrid>
                  <a:tr h="0">
                    <a:tc>
                      <a:txBody>
                        <a:bodyPr/>
                        <a:lstStyle/>
                        <a:p>
                          <a:pPr algn="ctr"/>
                          <a:r>
                            <a:rPr lang="en-US" sz="1400" dirty="0">
                              <a:solidFill>
                                <a:schemeClr val="tx1"/>
                              </a:solidFill>
                              <a:latin typeface="Calibri" panose="020F0502020204030204" pitchFamily="34" charset="0"/>
                              <a:cs typeface="Calibri" panose="020F0502020204030204" pitchFamily="34" charset="0"/>
                            </a:rPr>
                            <a:t>Given:</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sz="1400" dirty="0">
                              <a:solidFill>
                                <a:schemeClr val="tx1"/>
                              </a:solidFill>
                              <a:latin typeface="Calibri" panose="020F0502020204030204" pitchFamily="34" charset="0"/>
                              <a:cs typeface="Calibri" panose="020F0502020204030204" pitchFamily="34" charset="0"/>
                            </a:rPr>
                            <a:t>Computes: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1869946942"/>
                      </a:ext>
                    </a:extLst>
                  </a:tr>
                  <a:tr h="370840">
                    <a:tc>
                      <a:txBody>
                        <a:bodyPr/>
                        <a:lstStyle/>
                        <a:p>
                          <a:pPr/>
                          <a14:m>
                            <m:oMathPara xmlns:m="http://schemas.openxmlformats.org/officeDocument/2006/math">
                              <m:oMathParaPr>
                                <m:jc m:val="centerGroup"/>
                              </m:oMathParaPr>
                              <m:oMath xmlns:m="http://schemas.openxmlformats.org/officeDocument/2006/math">
                                <m:r>
                                  <a:rPr lang="en-US" sz="1400" b="0" i="1" smtClean="0">
                                    <a:solidFill>
                                      <a:schemeClr val="tx1"/>
                                    </a:solidFill>
                                    <a:latin typeface="Cambria Math" panose="02040503050406030204" pitchFamily="18" charset="0"/>
                                  </a:rPr>
                                  <m:t>𝑥</m:t>
                                </m:r>
                              </m:oMath>
                            </m:oMathPara>
                          </a14:m>
                          <a:endParaRPr lang="en-US" sz="1400" dirty="0">
                            <a:solidFill>
                              <a:schemeClr val="tx1"/>
                            </a:solidFill>
                            <a:latin typeface="Calibri" panose="020F0502020204030204" pitchFamily="34" charset="0"/>
                            <a:cs typeface="Calibri" panose="020F050202020403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solidFill>
                          <a:schemeClr val="bg1"/>
                        </a:solidFill>
                      </a:tcPr>
                    </a:tc>
                    <a:tc>
                      <a:txBody>
                        <a:bodyPr/>
                        <a:lstStyle/>
                        <a:p>
                          <a:pPr/>
                          <a14:m>
                            <m:oMathPara xmlns:m="http://schemas.openxmlformats.org/officeDocument/2006/math">
                              <m:oMathParaPr>
                                <m:jc m:val="centerGroup"/>
                              </m:oMathParaPr>
                              <m:oMath xmlns:m="http://schemas.openxmlformats.org/officeDocument/2006/math">
                                <m:r>
                                  <a:rPr lang="en-US" sz="1400" b="0" i="1" smtClean="0">
                                    <a:solidFill>
                                      <a:schemeClr val="tx1"/>
                                    </a:solidFill>
                                    <a:latin typeface="Cambria Math" panose="02040503050406030204" pitchFamily="18" charset="0"/>
                                  </a:rPr>
                                  <m:t>𝑓</m:t>
                                </m:r>
                                <m:r>
                                  <a:rPr lang="en-US" sz="1400" b="0" i="1" smtClean="0">
                                    <a:solidFill>
                                      <a:schemeClr val="tx1"/>
                                    </a:solidFill>
                                    <a:latin typeface="Cambria Math" panose="02040503050406030204" pitchFamily="18" charset="0"/>
                                  </a:rPr>
                                  <m:t>(</m:t>
                                </m:r>
                                <m:acc>
                                  <m:accPr>
                                    <m:chr m:val="̇"/>
                                    <m:ctrlPr>
                                      <a:rPr lang="en-US" sz="1400" b="0" i="1" smtClean="0">
                                        <a:solidFill>
                                          <a:schemeClr val="tx1"/>
                                        </a:solidFill>
                                        <a:latin typeface="Cambria Math" panose="02040503050406030204" pitchFamily="18" charset="0"/>
                                      </a:rPr>
                                    </m:ctrlPr>
                                  </m:accPr>
                                  <m:e>
                                    <m:r>
                                      <a:rPr lang="en-US" sz="1400" b="0" i="1" smtClean="0">
                                        <a:solidFill>
                                          <a:schemeClr val="tx1"/>
                                        </a:solidFill>
                                        <a:latin typeface="Cambria Math" panose="02040503050406030204" pitchFamily="18" charset="0"/>
                                      </a:rPr>
                                      <m:t>𝑥</m:t>
                                    </m:r>
                                  </m:e>
                                </m:acc>
                                <m:r>
                                  <a:rPr lang="en-US" sz="1400" b="0" i="1" smtClean="0">
                                    <a:solidFill>
                                      <a:schemeClr val="tx1"/>
                                    </a:solidFill>
                                    <a:latin typeface="Cambria Math" panose="02040503050406030204" pitchFamily="18" charset="0"/>
                                  </a:rPr>
                                  <m:t>,</m:t>
                                </m:r>
                                <m:acc>
                                  <m:accPr>
                                    <m:chr m:val="̈"/>
                                    <m:ctrlPr>
                                      <a:rPr lang="en-US" sz="1400" b="0" i="1" smtClean="0">
                                        <a:solidFill>
                                          <a:schemeClr val="tx1"/>
                                        </a:solidFill>
                                        <a:latin typeface="Cambria Math" panose="02040503050406030204" pitchFamily="18" charset="0"/>
                                      </a:rPr>
                                    </m:ctrlPr>
                                  </m:accPr>
                                  <m:e>
                                    <m:r>
                                      <a:rPr lang="en-US" sz="1400" b="0" i="1" smtClean="0">
                                        <a:solidFill>
                                          <a:schemeClr val="tx1"/>
                                        </a:solidFill>
                                        <a:latin typeface="Cambria Math" panose="02040503050406030204" pitchFamily="18" charset="0"/>
                                      </a:rPr>
                                      <m:t>𝑥</m:t>
                                    </m:r>
                                  </m:e>
                                </m:acc>
                                <m:r>
                                  <a:rPr lang="en-US" sz="1400" b="0" i="1" smtClean="0">
                                    <a:solidFill>
                                      <a:schemeClr val="tx1"/>
                                    </a:solidFill>
                                    <a:latin typeface="Cambria Math" panose="02040503050406030204" pitchFamily="18" charset="0"/>
                                  </a:rPr>
                                  <m:t>,</m:t>
                                </m:r>
                                <m:r>
                                  <a:rPr lang="en-US" sz="1400" b="0" i="1" smtClean="0">
                                    <a:solidFill>
                                      <a:schemeClr val="tx1"/>
                                    </a:solidFill>
                                    <a:latin typeface="Cambria Math" panose="02040503050406030204" pitchFamily="18" charset="0"/>
                                  </a:rPr>
                                  <m:t>𝑥</m:t>
                                </m:r>
                                <m:r>
                                  <a:rPr lang="en-US" sz="1400" b="0" i="1" smtClean="0">
                                    <a:solidFill>
                                      <a:schemeClr val="tx1"/>
                                    </a:solidFill>
                                    <a:latin typeface="Cambria Math" panose="02040503050406030204" pitchFamily="18" charset="0"/>
                                  </a:rPr>
                                  <m:t>,</m:t>
                                </m:r>
                                <m:r>
                                  <a:rPr lang="en-US" sz="1400" b="0" i="1" smtClean="0">
                                    <a:solidFill>
                                      <a:schemeClr val="tx1"/>
                                    </a:solidFill>
                                    <a:latin typeface="Cambria Math" panose="02040503050406030204" pitchFamily="18" charset="0"/>
                                  </a:rPr>
                                  <m:t>𝑝</m:t>
                                </m:r>
                                <m:r>
                                  <a:rPr lang="en-US" sz="1400" b="0" i="1" smtClean="0">
                                    <a:solidFill>
                                      <a:schemeClr val="tx1"/>
                                    </a:solidFill>
                                    <a:latin typeface="Cambria Math" panose="02040503050406030204" pitchFamily="18" charset="0"/>
                                  </a:rPr>
                                  <m:t>,</m:t>
                                </m:r>
                                <m:r>
                                  <a:rPr lang="en-US" sz="1400" b="0" i="1" smtClean="0">
                                    <a:solidFill>
                                      <a:schemeClr val="tx1"/>
                                    </a:solidFill>
                                    <a:latin typeface="Cambria Math" panose="02040503050406030204" pitchFamily="18" charset="0"/>
                                  </a:rPr>
                                  <m:t>𝑡</m:t>
                                </m:r>
                                <m:r>
                                  <a:rPr lang="en-US" sz="1400" b="0" i="1" smtClean="0">
                                    <a:solidFill>
                                      <a:schemeClr val="tx1"/>
                                    </a:solidFill>
                                    <a:latin typeface="Cambria Math" panose="02040503050406030204" pitchFamily="18" charset="0"/>
                                  </a:rPr>
                                  <m:t>)</m:t>
                                </m:r>
                              </m:oMath>
                            </m:oMathPara>
                          </a14:m>
                          <a:endParaRPr lang="en-US" sz="1400" dirty="0">
                            <a:solidFill>
                              <a:schemeClr val="tx1"/>
                            </a:solidFill>
                            <a:latin typeface="Calibri" panose="020F0502020204030204" pitchFamily="34" charset="0"/>
                            <a:cs typeface="Calibri" panose="020F050202020403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solidFill>
                          <a:schemeClr val="bg1"/>
                        </a:solidFill>
                      </a:tcPr>
                    </a:tc>
                    <a:extLst>
                      <a:ext uri="{0D108BD9-81ED-4DB2-BD59-A6C34878D82A}">
                        <a16:rowId xmlns:a16="http://schemas.microsoft.com/office/drawing/2014/main" val="736497276"/>
                      </a:ext>
                    </a:extLst>
                  </a:tr>
                  <a:tr h="370840">
                    <a:tc>
                      <a:txBody>
                        <a:bodyPr/>
                        <a:lstStyle/>
                        <a:p>
                          <a:pPr/>
                          <a14:m>
                            <m:oMathPara xmlns:m="http://schemas.openxmlformats.org/officeDocument/2006/math">
                              <m:oMathParaPr>
                                <m:jc m:val="centerGroup"/>
                              </m:oMathParaPr>
                              <m:oMath xmlns:m="http://schemas.openxmlformats.org/officeDocument/2006/math">
                                <m:acc>
                                  <m:accPr>
                                    <m:chr m:val="̇"/>
                                    <m:ctrlPr>
                                      <a:rPr lang="en-US" sz="1400" i="1" smtClean="0">
                                        <a:solidFill>
                                          <a:schemeClr val="tx1"/>
                                        </a:solidFill>
                                        <a:latin typeface="Cambria Math" panose="02040503050406030204" pitchFamily="18" charset="0"/>
                                      </a:rPr>
                                    </m:ctrlPr>
                                  </m:accPr>
                                  <m:e>
                                    <m:r>
                                      <a:rPr lang="en-US" sz="1400" b="0" i="1" smtClean="0">
                                        <a:solidFill>
                                          <a:schemeClr val="tx1"/>
                                        </a:solidFill>
                                        <a:latin typeface="Cambria Math" panose="02040503050406030204" pitchFamily="18" charset="0"/>
                                      </a:rPr>
                                      <m:t>𝑥</m:t>
                                    </m:r>
                                  </m:e>
                                </m:acc>
                              </m:oMath>
                            </m:oMathPara>
                          </a14:m>
                          <a:endParaRPr lang="en-US" sz="1400" dirty="0">
                            <a:solidFill>
                              <a:schemeClr val="tx1"/>
                            </a:solidFill>
                            <a:latin typeface="Calibri" panose="020F0502020204030204" pitchFamily="34" charset="0"/>
                            <a:cs typeface="Calibri" panose="020F050202020403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solidFill>
                          <a:schemeClr val="bg1"/>
                        </a:solidFill>
                      </a:tcPr>
                    </a:tc>
                    <a:tc>
                      <a:txBody>
                        <a:bodyPr/>
                        <a:lstStyle/>
                        <a:p>
                          <a14:m>
                            <m:oMath xmlns:m="http://schemas.openxmlformats.org/officeDocument/2006/math">
                              <m:r>
                                <a:rPr lang="en-US" sz="1400" b="0" i="1" smtClean="0">
                                  <a:solidFill>
                                    <a:schemeClr val="tx1"/>
                                  </a:solidFill>
                                  <a:latin typeface="Cambria Math" panose="02040503050406030204" pitchFamily="18" charset="0"/>
                                </a:rPr>
                                <m:t>𝑊</m:t>
                              </m:r>
                              <m:r>
                                <a:rPr lang="en-US" sz="1400" b="0" i="1" smtClean="0">
                                  <a:solidFill>
                                    <a:schemeClr val="tx1"/>
                                  </a:solidFill>
                                  <a:latin typeface="Cambria Math" panose="02040503050406030204" pitchFamily="18" charset="0"/>
                                </a:rPr>
                                <m:t>=</m:t>
                              </m:r>
                              <m:r>
                                <a:rPr lang="en-US" sz="1400" b="0" i="1" smtClean="0">
                                  <a:solidFill>
                                    <a:schemeClr val="tx1"/>
                                  </a:solidFill>
                                  <a:latin typeface="Cambria Math" panose="02040503050406030204" pitchFamily="18" charset="0"/>
                                  <a:ea typeface="Cambria Math" panose="02040503050406030204" pitchFamily="18" charset="0"/>
                                </a:rPr>
                                <m:t>𝛼</m:t>
                              </m:r>
                              <m:f>
                                <m:fPr>
                                  <m:ctrlPr>
                                    <a:rPr lang="en-US" sz="1400" b="0" i="1" smtClean="0">
                                      <a:solidFill>
                                        <a:schemeClr val="tx1"/>
                                      </a:solidFill>
                                      <a:latin typeface="Cambria Math" panose="02040503050406030204" pitchFamily="18" charset="0"/>
                                      <a:ea typeface="Cambria Math" panose="02040503050406030204" pitchFamily="18" charset="0"/>
                                    </a:rPr>
                                  </m:ctrlPr>
                                </m:fPr>
                                <m:num>
                                  <m:r>
                                    <a:rPr lang="en-US" sz="1400" b="0" i="1" smtClean="0">
                                      <a:solidFill>
                                        <a:schemeClr val="tx1"/>
                                      </a:solidFill>
                                      <a:latin typeface="Cambria Math" panose="02040503050406030204" pitchFamily="18" charset="0"/>
                                      <a:ea typeface="Cambria Math" panose="02040503050406030204" pitchFamily="18" charset="0"/>
                                    </a:rPr>
                                    <m:t>𝑑𝑓</m:t>
                                  </m:r>
                                </m:num>
                                <m:den>
                                  <m:r>
                                    <a:rPr lang="en-US" sz="1400" b="0" i="1" smtClean="0">
                                      <a:solidFill>
                                        <a:schemeClr val="tx1"/>
                                      </a:solidFill>
                                      <a:latin typeface="Cambria Math" panose="02040503050406030204" pitchFamily="18" charset="0"/>
                                      <a:ea typeface="Cambria Math" panose="02040503050406030204" pitchFamily="18" charset="0"/>
                                    </a:rPr>
                                    <m:t>𝑑</m:t>
                                  </m:r>
                                  <m:acc>
                                    <m:accPr>
                                      <m:chr m:val="̇"/>
                                      <m:ctrlPr>
                                        <a:rPr lang="en-US" sz="1400" i="1" smtClean="0">
                                          <a:solidFill>
                                            <a:schemeClr val="tx1"/>
                                          </a:solidFill>
                                          <a:latin typeface="Cambria Math" panose="02040503050406030204" pitchFamily="18" charset="0"/>
                                        </a:rPr>
                                      </m:ctrlPr>
                                    </m:accPr>
                                    <m:e>
                                      <m:r>
                                        <a:rPr lang="en-US" sz="1400" b="0" i="1" smtClean="0">
                                          <a:solidFill>
                                            <a:schemeClr val="tx1"/>
                                          </a:solidFill>
                                          <a:latin typeface="Cambria Math" panose="02040503050406030204" pitchFamily="18" charset="0"/>
                                        </a:rPr>
                                        <m:t>𝑥</m:t>
                                      </m:r>
                                    </m:e>
                                  </m:acc>
                                </m:den>
                              </m:f>
                              <m:r>
                                <a:rPr lang="en-US" sz="1400" b="0" i="1" smtClean="0">
                                  <a:solidFill>
                                    <a:schemeClr val="tx1"/>
                                  </a:solidFill>
                                  <a:latin typeface="Cambria Math" panose="02040503050406030204" pitchFamily="18" charset="0"/>
                                  <a:ea typeface="Cambria Math" panose="02040503050406030204" pitchFamily="18" charset="0"/>
                                </a:rPr>
                                <m:t>+</m:t>
                              </m:r>
                              <m:r>
                                <a:rPr lang="en-US" sz="1400" b="0" i="1" smtClean="0">
                                  <a:solidFill>
                                    <a:schemeClr val="tx1"/>
                                  </a:solidFill>
                                  <a:latin typeface="Cambria Math" panose="02040503050406030204" pitchFamily="18" charset="0"/>
                                  <a:ea typeface="Cambria Math" panose="02040503050406030204" pitchFamily="18" charset="0"/>
                                </a:rPr>
                                <m:t>𝛽</m:t>
                              </m:r>
                              <m:f>
                                <m:fPr>
                                  <m:ctrlPr>
                                    <a:rPr lang="en-US" sz="1400" b="0" i="1" smtClean="0">
                                      <a:solidFill>
                                        <a:schemeClr val="tx1"/>
                                      </a:solidFill>
                                      <a:latin typeface="Cambria Math" panose="02040503050406030204" pitchFamily="18" charset="0"/>
                                      <a:ea typeface="Cambria Math" panose="02040503050406030204" pitchFamily="18" charset="0"/>
                                    </a:rPr>
                                  </m:ctrlPr>
                                </m:fPr>
                                <m:num>
                                  <m:r>
                                    <a:rPr lang="en-US" sz="1400" b="0" i="1" smtClean="0">
                                      <a:solidFill>
                                        <a:schemeClr val="tx1"/>
                                      </a:solidFill>
                                      <a:latin typeface="Cambria Math" panose="02040503050406030204" pitchFamily="18" charset="0"/>
                                      <a:ea typeface="Cambria Math" panose="02040503050406030204" pitchFamily="18" charset="0"/>
                                    </a:rPr>
                                    <m:t>𝑑𝑓</m:t>
                                  </m:r>
                                </m:num>
                                <m:den>
                                  <m:r>
                                    <a:rPr lang="en-US" sz="1400" b="0" i="1" smtClean="0">
                                      <a:solidFill>
                                        <a:schemeClr val="tx1"/>
                                      </a:solidFill>
                                      <a:latin typeface="Cambria Math" panose="02040503050406030204" pitchFamily="18" charset="0"/>
                                      <a:ea typeface="Cambria Math" panose="02040503050406030204" pitchFamily="18" charset="0"/>
                                    </a:rPr>
                                    <m:t>𝑑𝑥</m:t>
                                  </m:r>
                                </m:den>
                              </m:f>
                              <m:r>
                                <a:rPr lang="en-US" sz="1400" b="0" i="1" smtClean="0">
                                  <a:solidFill>
                                    <a:schemeClr val="tx1"/>
                                  </a:solidFill>
                                  <a:latin typeface="Cambria Math" panose="02040503050406030204" pitchFamily="18" charset="0"/>
                                  <a:ea typeface="Cambria Math" panose="02040503050406030204" pitchFamily="18" charset="0"/>
                                </a:rPr>
                                <m:t>+</m:t>
                              </m:r>
                              <m:r>
                                <a:rPr lang="en-US" sz="1400" b="0" i="1" smtClean="0">
                                  <a:solidFill>
                                    <a:schemeClr val="tx1"/>
                                  </a:solidFill>
                                  <a:latin typeface="Cambria Math" panose="02040503050406030204" pitchFamily="18" charset="0"/>
                                  <a:ea typeface="Cambria Math" panose="02040503050406030204" pitchFamily="18" charset="0"/>
                                </a:rPr>
                                <m:t>𝜔</m:t>
                              </m:r>
                              <m:f>
                                <m:fPr>
                                  <m:ctrlPr>
                                    <a:rPr lang="en-US" sz="1400" b="0" i="1" smtClean="0">
                                      <a:solidFill>
                                        <a:schemeClr val="tx1"/>
                                      </a:solidFill>
                                      <a:latin typeface="Cambria Math" panose="02040503050406030204" pitchFamily="18" charset="0"/>
                                      <a:ea typeface="Cambria Math" panose="02040503050406030204" pitchFamily="18" charset="0"/>
                                    </a:rPr>
                                  </m:ctrlPr>
                                </m:fPr>
                                <m:num>
                                  <m:r>
                                    <a:rPr lang="en-US" sz="1400" b="0" i="1" smtClean="0">
                                      <a:solidFill>
                                        <a:schemeClr val="tx1"/>
                                      </a:solidFill>
                                      <a:latin typeface="Cambria Math" panose="02040503050406030204" pitchFamily="18" charset="0"/>
                                      <a:ea typeface="Cambria Math" panose="02040503050406030204" pitchFamily="18" charset="0"/>
                                    </a:rPr>
                                    <m:t>𝑑𝑓</m:t>
                                  </m:r>
                                </m:num>
                                <m:den>
                                  <m:acc>
                                    <m:accPr>
                                      <m:chr m:val="̈"/>
                                      <m:ctrlPr>
                                        <a:rPr lang="en-US" sz="1400" b="0" i="1" smtClean="0">
                                          <a:solidFill>
                                            <a:schemeClr val="tx1"/>
                                          </a:solidFill>
                                          <a:latin typeface="Cambria Math" panose="02040503050406030204" pitchFamily="18" charset="0"/>
                                        </a:rPr>
                                      </m:ctrlPr>
                                    </m:accPr>
                                    <m:e>
                                      <m:r>
                                        <a:rPr lang="en-US" sz="1400" b="0" i="1" smtClean="0">
                                          <a:solidFill>
                                            <a:schemeClr val="tx1"/>
                                          </a:solidFill>
                                          <a:latin typeface="Cambria Math" panose="02040503050406030204" pitchFamily="18" charset="0"/>
                                        </a:rPr>
                                        <m:t>𝑑𝑥</m:t>
                                      </m:r>
                                    </m:e>
                                  </m:acc>
                                </m:den>
                              </m:f>
                            </m:oMath>
                          </a14:m>
                          <a:r>
                            <a:rPr lang="en-US" sz="1400" dirty="0">
                              <a:solidFill>
                                <a:schemeClr val="tx1"/>
                              </a:solidFill>
                              <a:latin typeface="Calibri" panose="020F0502020204030204" pitchFamily="34" charset="0"/>
                              <a:cs typeface="Calibri" panose="020F0502020204030204" pitchFamily="34" charset="0"/>
                            </a:rPr>
                            <a:t>, </a:t>
                          </a:r>
                          <a14:m>
                            <m:oMath xmlns:m="http://schemas.openxmlformats.org/officeDocument/2006/math">
                              <m:sSub>
                                <m:sSubPr>
                                  <m:ctrlPr>
                                    <a:rPr lang="en-US" sz="1400" i="1" smtClean="0">
                                      <a:solidFill>
                                        <a:schemeClr val="tx1"/>
                                      </a:solidFill>
                                      <a:latin typeface="Cambria Math" panose="02040503050406030204" pitchFamily="18" charset="0"/>
                                      <a:cs typeface="Calibri" panose="020F0502020204030204" pitchFamily="34" charset="0"/>
                                    </a:rPr>
                                  </m:ctrlPr>
                                </m:sSubPr>
                                <m:e>
                                  <m:r>
                                    <a:rPr lang="en-US" sz="1400" b="0" i="1" smtClean="0">
                                      <a:solidFill>
                                        <a:schemeClr val="tx1"/>
                                      </a:solidFill>
                                      <a:latin typeface="Cambria Math" panose="02040503050406030204" pitchFamily="18" charset="0"/>
                                      <a:cs typeface="Calibri" panose="020F0502020204030204" pitchFamily="34" charset="0"/>
                                    </a:rPr>
                                    <m:t>𝑊</m:t>
                                  </m:r>
                                </m:e>
                                <m:sub>
                                  <m:r>
                                    <a:rPr lang="en-US" sz="1400" b="0" i="1" smtClean="0">
                                      <a:solidFill>
                                        <a:schemeClr val="tx1"/>
                                      </a:solidFill>
                                      <a:latin typeface="Cambria Math" panose="02040503050406030204" pitchFamily="18" charset="0"/>
                                      <a:cs typeface="Calibri" panose="020F0502020204030204" pitchFamily="34" charset="0"/>
                                    </a:rPr>
                                    <m:t>𝑝𝑟𝑒𝑐</m:t>
                                  </m:r>
                                </m:sub>
                              </m:sSub>
                            </m:oMath>
                          </a14:m>
                          <a:endParaRPr lang="en-US" sz="1400" dirty="0">
                            <a:solidFill>
                              <a:schemeClr val="tx1"/>
                            </a:solidFill>
                            <a:latin typeface="Calibri" panose="020F0502020204030204" pitchFamily="34" charset="0"/>
                            <a:cs typeface="Calibri" panose="020F050202020403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solidFill>
                          <a:schemeClr val="bg1"/>
                        </a:solidFill>
                      </a:tcPr>
                    </a:tc>
                    <a:extLst>
                      <a:ext uri="{0D108BD9-81ED-4DB2-BD59-A6C34878D82A}">
                        <a16:rowId xmlns:a16="http://schemas.microsoft.com/office/drawing/2014/main" val="3520804967"/>
                      </a:ext>
                    </a:extLst>
                  </a:tr>
                  <a:tr h="370840">
                    <a:tc>
                      <a:txBody>
                        <a:bodyPr/>
                        <a:lstStyle/>
                        <a:p>
                          <a:pPr/>
                          <a14:m>
                            <m:oMathPara xmlns:m="http://schemas.openxmlformats.org/officeDocument/2006/math">
                              <m:oMathParaPr>
                                <m:jc m:val="centerGroup"/>
                              </m:oMathParaPr>
                              <m:oMath xmlns:m="http://schemas.openxmlformats.org/officeDocument/2006/math">
                                <m:acc>
                                  <m:accPr>
                                    <m:chr m:val="̈"/>
                                    <m:ctrlPr>
                                      <a:rPr lang="en-US" sz="1400" b="0" i="1" smtClean="0">
                                        <a:solidFill>
                                          <a:schemeClr val="tx1"/>
                                        </a:solidFill>
                                        <a:latin typeface="Cambria Math" panose="02040503050406030204" pitchFamily="18" charset="0"/>
                                      </a:rPr>
                                    </m:ctrlPr>
                                  </m:accPr>
                                  <m:e>
                                    <m:r>
                                      <a:rPr lang="en-US" sz="1400" b="0" i="1" smtClean="0">
                                        <a:solidFill>
                                          <a:schemeClr val="tx1"/>
                                        </a:solidFill>
                                        <a:latin typeface="Cambria Math" panose="02040503050406030204" pitchFamily="18" charset="0"/>
                                      </a:rPr>
                                      <m:t>𝑥</m:t>
                                    </m:r>
                                  </m:e>
                                </m:acc>
                              </m:oMath>
                            </m:oMathPara>
                          </a14:m>
                          <a:endParaRPr lang="en-US" sz="1400" dirty="0">
                            <a:solidFill>
                              <a:schemeClr val="tx1"/>
                            </a:solidFill>
                            <a:latin typeface="Calibri" panose="020F0502020204030204" pitchFamily="34" charset="0"/>
                            <a:cs typeface="Calibri" panose="020F050202020403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solidFill>
                          <a:schemeClr val="bg1"/>
                        </a:solidFill>
                      </a:tcPr>
                    </a:tc>
                    <a:tc>
                      <a:txBody>
                        <a:bodyPr/>
                        <a:lstStyle/>
                        <a:p>
                          <a:pPr/>
                          <a14:m>
                            <m:oMathPara xmlns:m="http://schemas.openxmlformats.org/officeDocument/2006/math">
                              <m:oMathParaPr>
                                <m:jc m:val="centerGroup"/>
                              </m:oMathParaPr>
                              <m:oMath xmlns:m="http://schemas.openxmlformats.org/officeDocument/2006/math">
                                <m:f>
                                  <m:fPr>
                                    <m:ctrlPr>
                                      <a:rPr lang="en-US" sz="1400" i="1" smtClean="0">
                                        <a:solidFill>
                                          <a:schemeClr val="tx1"/>
                                        </a:solidFill>
                                        <a:latin typeface="Cambria Math" panose="02040503050406030204" pitchFamily="18" charset="0"/>
                                      </a:rPr>
                                    </m:ctrlPr>
                                  </m:fPr>
                                  <m:num>
                                    <m:r>
                                      <a:rPr lang="en-US" sz="1400" b="0" i="1" smtClean="0">
                                        <a:solidFill>
                                          <a:schemeClr val="tx1"/>
                                        </a:solidFill>
                                        <a:latin typeface="Cambria Math" panose="02040503050406030204" pitchFamily="18" charset="0"/>
                                      </a:rPr>
                                      <m:t>𝑑𝑓</m:t>
                                    </m:r>
                                  </m:num>
                                  <m:den>
                                    <m:r>
                                      <a:rPr lang="en-US" sz="1400" b="0" i="1" smtClean="0">
                                        <a:solidFill>
                                          <a:schemeClr val="tx1"/>
                                        </a:solidFill>
                                        <a:latin typeface="Cambria Math" panose="02040503050406030204" pitchFamily="18" charset="0"/>
                                      </a:rPr>
                                      <m:t>𝑑𝑝</m:t>
                                    </m:r>
                                  </m:den>
                                </m:f>
                              </m:oMath>
                            </m:oMathPara>
                          </a14:m>
                          <a:endParaRPr lang="en-US" sz="1400" dirty="0">
                            <a:solidFill>
                              <a:schemeClr val="tx1"/>
                            </a:solidFill>
                            <a:latin typeface="Calibri" panose="020F0502020204030204" pitchFamily="34" charset="0"/>
                            <a:cs typeface="Calibri" panose="020F050202020403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solidFill>
                          <a:schemeClr val="bg1"/>
                        </a:solidFill>
                      </a:tcPr>
                    </a:tc>
                    <a:extLst>
                      <a:ext uri="{0D108BD9-81ED-4DB2-BD59-A6C34878D82A}">
                        <a16:rowId xmlns:a16="http://schemas.microsoft.com/office/drawing/2014/main" val="643810901"/>
                      </a:ext>
                    </a:extLst>
                  </a:tr>
                  <a:tr h="527140">
                    <a:tc>
                      <a:txBody>
                        <a:bodyPr/>
                        <a:lstStyle/>
                        <a:p>
                          <a:pPr/>
                          <a14:m>
                            <m:oMathPara xmlns:m="http://schemas.openxmlformats.org/officeDocument/2006/math">
                              <m:oMathParaPr>
                                <m:jc m:val="centerGroup"/>
                              </m:oMathParaPr>
                              <m:oMath xmlns:m="http://schemas.openxmlformats.org/officeDocument/2006/math">
                                <m:r>
                                  <a:rPr lang="en-US" sz="1400" b="0" i="1" smtClean="0">
                                    <a:solidFill>
                                      <a:schemeClr val="tx1"/>
                                    </a:solidFill>
                                    <a:latin typeface="Cambria Math" panose="02040503050406030204" pitchFamily="18" charset="0"/>
                                  </a:rPr>
                                  <m:t>𝑝</m:t>
                                </m:r>
                              </m:oMath>
                            </m:oMathPara>
                          </a14:m>
                          <a:endParaRPr lang="en-US" sz="1400" dirty="0">
                            <a:solidFill>
                              <a:schemeClr val="tx1"/>
                            </a:solidFill>
                            <a:latin typeface="Calibri" panose="020F0502020204030204" pitchFamily="34" charset="0"/>
                            <a:cs typeface="Calibri" panose="020F050202020403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solidFill>
                          <a:schemeClr val="bg1"/>
                        </a:solidFill>
                      </a:tcPr>
                    </a:tc>
                    <a:tc>
                      <a:txBody>
                        <a:bodyPr/>
                        <a:lstStyle/>
                        <a:p>
                          <a:pPr/>
                          <a14:m>
                            <m:oMathPara xmlns:m="http://schemas.openxmlformats.org/officeDocument/2006/math">
                              <m:oMathParaPr>
                                <m:jc m:val="centerGroup"/>
                              </m:oMathParaPr>
                              <m:oMath xmlns:m="http://schemas.openxmlformats.org/officeDocument/2006/math">
                                <m:r>
                                  <a:rPr lang="en-US" sz="1400" b="0" i="1" smtClean="0">
                                    <a:solidFill>
                                      <a:schemeClr val="tx1"/>
                                    </a:solidFill>
                                    <a:latin typeface="Cambria Math" panose="02040503050406030204" pitchFamily="18" charset="0"/>
                                  </a:rPr>
                                  <m:t>𝑔</m:t>
                                </m:r>
                              </m:oMath>
                            </m:oMathPara>
                          </a14:m>
                          <a:endParaRPr lang="en-US" sz="1400" dirty="0">
                            <a:solidFill>
                              <a:schemeClr val="tx1"/>
                            </a:solidFill>
                            <a:latin typeface="Calibri" panose="020F0502020204030204" pitchFamily="34" charset="0"/>
                            <a:cs typeface="Calibri" panose="020F050202020403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solidFill>
                          <a:schemeClr val="bg1"/>
                        </a:solidFill>
                      </a:tcPr>
                    </a:tc>
                    <a:extLst>
                      <a:ext uri="{0D108BD9-81ED-4DB2-BD59-A6C34878D82A}">
                        <a16:rowId xmlns:a16="http://schemas.microsoft.com/office/drawing/2014/main" val="2825968926"/>
                      </a:ext>
                    </a:extLst>
                  </a:tr>
                  <a:tr h="510705">
                    <a:tc>
                      <a:txBody>
                        <a:bodyPr/>
                        <a:lstStyle/>
                        <a:p>
                          <a:pPr/>
                          <a14:m>
                            <m:oMathPara xmlns:m="http://schemas.openxmlformats.org/officeDocument/2006/math">
                              <m:oMathParaPr>
                                <m:jc m:val="centerGroup"/>
                              </m:oMathParaPr>
                              <m:oMath xmlns:m="http://schemas.openxmlformats.org/officeDocument/2006/math">
                                <m:r>
                                  <a:rPr lang="en-US" sz="1400" b="0" i="1" smtClean="0">
                                    <a:solidFill>
                                      <a:schemeClr val="tx1"/>
                                    </a:solidFill>
                                    <a:latin typeface="Cambria Math" panose="02040503050406030204" pitchFamily="18" charset="0"/>
                                  </a:rPr>
                                  <m:t>𝑡</m:t>
                                </m:r>
                              </m:oMath>
                            </m:oMathPara>
                          </a14:m>
                          <a:endParaRPr lang="en-US" sz="1400" dirty="0">
                            <a:solidFill>
                              <a:schemeClr val="tx1"/>
                            </a:solidFill>
                            <a:latin typeface="Calibri" panose="020F0502020204030204" pitchFamily="34" charset="0"/>
                            <a:cs typeface="Calibri" panose="020F050202020403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B w="12700" cap="flat" cmpd="sng" algn="ctr">
                          <a:solidFill>
                            <a:schemeClr val="tx1"/>
                          </a:solidFill>
                          <a:prstDash val="solid"/>
                          <a:round/>
                          <a:headEnd type="none" w="med" len="med"/>
                          <a:tailEnd type="none" w="med" len="med"/>
                        </a:lnB>
                        <a:solidFill>
                          <a:schemeClr val="bg1"/>
                        </a:solidFill>
                      </a:tcPr>
                    </a:tc>
                    <a:tc>
                      <a:txBody>
                        <a:bodyPr/>
                        <a:lstStyle/>
                        <a:p>
                          <a:pPr algn="ctr"/>
                          <a14:m>
                            <m:oMath xmlns:m="http://schemas.openxmlformats.org/officeDocument/2006/math">
                              <m:f>
                                <m:fPr>
                                  <m:ctrlPr>
                                    <a:rPr lang="en-US" sz="1400" i="1" smtClean="0">
                                      <a:solidFill>
                                        <a:schemeClr val="tx1"/>
                                      </a:solidFill>
                                      <a:latin typeface="Cambria Math" panose="02040503050406030204" pitchFamily="18" charset="0"/>
                                    </a:rPr>
                                  </m:ctrlPr>
                                </m:fPr>
                                <m:num>
                                  <m:r>
                                    <a:rPr lang="en-US" sz="1400" b="0" i="1" smtClean="0">
                                      <a:solidFill>
                                        <a:schemeClr val="tx1"/>
                                      </a:solidFill>
                                      <a:latin typeface="Cambria Math" panose="02040503050406030204" pitchFamily="18" charset="0"/>
                                    </a:rPr>
                                    <m:t>𝑑𝑔</m:t>
                                  </m:r>
                                </m:num>
                                <m:den>
                                  <m:r>
                                    <a:rPr lang="en-US" sz="1400" b="0" i="1" smtClean="0">
                                      <a:solidFill>
                                        <a:schemeClr val="tx1"/>
                                      </a:solidFill>
                                      <a:latin typeface="Cambria Math" panose="02040503050406030204" pitchFamily="18" charset="0"/>
                                    </a:rPr>
                                    <m:t>𝑑𝑥</m:t>
                                  </m:r>
                                </m:den>
                              </m:f>
                            </m:oMath>
                          </a14:m>
                          <a:r>
                            <a:rPr lang="en-US" sz="1400" dirty="0">
                              <a:solidFill>
                                <a:schemeClr val="tx1"/>
                              </a:solidFill>
                              <a:latin typeface="Calibri" panose="020F0502020204030204" pitchFamily="34" charset="0"/>
                              <a:cs typeface="Calibri" panose="020F0502020204030204" pitchFamily="34" charset="0"/>
                            </a:rPr>
                            <a:t>, </a:t>
                          </a:r>
                          <a14:m>
                            <m:oMath xmlns:m="http://schemas.openxmlformats.org/officeDocument/2006/math">
                              <m:f>
                                <m:fPr>
                                  <m:ctrlPr>
                                    <a:rPr lang="en-US" sz="1400" i="1" smtClean="0">
                                      <a:solidFill>
                                        <a:schemeClr val="tx1"/>
                                      </a:solidFill>
                                      <a:latin typeface="Cambria Math" panose="02040503050406030204" pitchFamily="18" charset="0"/>
                                    </a:rPr>
                                  </m:ctrlPr>
                                </m:fPr>
                                <m:num>
                                  <m:r>
                                    <a:rPr lang="en-US" sz="1400" b="0" i="1" smtClean="0">
                                      <a:solidFill>
                                        <a:schemeClr val="tx1"/>
                                      </a:solidFill>
                                      <a:latin typeface="Cambria Math" panose="02040503050406030204" pitchFamily="18" charset="0"/>
                                    </a:rPr>
                                    <m:t>𝑑𝑔</m:t>
                                  </m:r>
                                </m:num>
                                <m:den>
                                  <m:r>
                                    <a:rPr lang="en-US" sz="1400" b="0" i="1" smtClean="0">
                                      <a:solidFill>
                                        <a:schemeClr val="tx1"/>
                                      </a:solidFill>
                                      <a:latin typeface="Cambria Math" panose="02040503050406030204" pitchFamily="18" charset="0"/>
                                    </a:rPr>
                                    <m:t>𝑑𝑝</m:t>
                                  </m:r>
                                </m:den>
                              </m:f>
                            </m:oMath>
                          </a14:m>
                          <a:endParaRPr lang="en-US" sz="1400" dirty="0">
                            <a:solidFill>
                              <a:schemeClr val="tx1"/>
                            </a:solidFill>
                            <a:latin typeface="Calibri" panose="020F0502020204030204" pitchFamily="34" charset="0"/>
                            <a:cs typeface="Calibri" panose="020F050202020403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1390591380"/>
                      </a:ext>
                    </a:extLst>
                  </a:tr>
                </a:tbl>
              </a:graphicData>
            </a:graphic>
          </p:graphicFrame>
        </mc:Choice>
        <mc:Fallback xmlns="">
          <p:graphicFrame>
            <p:nvGraphicFramePr>
              <p:cNvPr id="6" name="Table 5">
                <a:extLst>
                  <a:ext uri="{FF2B5EF4-FFF2-40B4-BE49-F238E27FC236}">
                    <a16:creationId xmlns:a16="http://schemas.microsoft.com/office/drawing/2014/main" id="{3E9BBBAD-E8D3-41D0-88EB-06F50E99370A}"/>
                  </a:ext>
                </a:extLst>
              </p:cNvPr>
              <p:cNvGraphicFramePr>
                <a:graphicFrameLocks noGrp="1"/>
              </p:cNvGraphicFramePr>
              <p:nvPr>
                <p:extLst>
                  <p:ext uri="{D42A27DB-BD31-4B8C-83A1-F6EECF244321}">
                    <p14:modId xmlns:p14="http://schemas.microsoft.com/office/powerpoint/2010/main" val="741112266"/>
                  </p:ext>
                </p:extLst>
              </p:nvPr>
            </p:nvGraphicFramePr>
            <p:xfrm>
              <a:off x="2966720" y="1159403"/>
              <a:ext cx="3221016" cy="2647253"/>
            </p:xfrm>
            <a:graphic>
              <a:graphicData uri="http://schemas.openxmlformats.org/drawingml/2006/table">
                <a:tbl>
                  <a:tblPr firstRow="1" bandRow="1">
                    <a:tableStyleId>{5C22544A-7EE6-4342-B048-85BDC9FD1C3A}</a:tableStyleId>
                  </a:tblPr>
                  <a:tblGrid>
                    <a:gridCol w="743668">
                      <a:extLst>
                        <a:ext uri="{9D8B030D-6E8A-4147-A177-3AD203B41FA5}">
                          <a16:colId xmlns:a16="http://schemas.microsoft.com/office/drawing/2014/main" val="3166754948"/>
                        </a:ext>
                      </a:extLst>
                    </a:gridCol>
                    <a:gridCol w="2477348">
                      <a:extLst>
                        <a:ext uri="{9D8B030D-6E8A-4147-A177-3AD203B41FA5}">
                          <a16:colId xmlns:a16="http://schemas.microsoft.com/office/drawing/2014/main" val="1131734832"/>
                        </a:ext>
                      </a:extLst>
                    </a:gridCol>
                  </a:tblGrid>
                  <a:tr h="304800">
                    <a:tc>
                      <a:txBody>
                        <a:bodyPr/>
                        <a:lstStyle/>
                        <a:p>
                          <a:pPr algn="ctr"/>
                          <a:r>
                            <a:rPr lang="en-US" sz="1400" dirty="0">
                              <a:solidFill>
                                <a:schemeClr val="tx1"/>
                              </a:solidFill>
                              <a:latin typeface="Calibri" panose="020F0502020204030204" pitchFamily="34" charset="0"/>
                              <a:cs typeface="Calibri" panose="020F0502020204030204" pitchFamily="34" charset="0"/>
                            </a:rPr>
                            <a:t>Given:</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sz="1400" dirty="0">
                              <a:solidFill>
                                <a:schemeClr val="tx1"/>
                              </a:solidFill>
                              <a:latin typeface="Calibri" panose="020F0502020204030204" pitchFamily="34" charset="0"/>
                              <a:cs typeface="Calibri" panose="020F0502020204030204" pitchFamily="34" charset="0"/>
                            </a:rPr>
                            <a:t>Computes: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1869946942"/>
                      </a:ext>
                    </a:extLst>
                  </a:tr>
                  <a:tr h="370840">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blipFill>
                          <a:blip r:embed="rId2"/>
                          <a:stretch>
                            <a:fillRect l="-820" t="-85246" r="-336066" b="-534426"/>
                          </a:stretch>
                        </a:blip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blipFill>
                          <a:blip r:embed="rId2"/>
                          <a:stretch>
                            <a:fillRect l="-30147" t="-85246" r="-490" b="-534426"/>
                          </a:stretch>
                        </a:blipFill>
                      </a:tcPr>
                    </a:tc>
                    <a:extLst>
                      <a:ext uri="{0D108BD9-81ED-4DB2-BD59-A6C34878D82A}">
                        <a16:rowId xmlns:a16="http://schemas.microsoft.com/office/drawing/2014/main" val="736497276"/>
                      </a:ext>
                    </a:extLst>
                  </a:tr>
                  <a:tr h="400812">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blipFill>
                          <a:blip r:embed="rId2"/>
                          <a:stretch>
                            <a:fillRect l="-820" t="-171212" r="-336066" b="-393939"/>
                          </a:stretch>
                        </a:blip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blipFill>
                          <a:blip r:embed="rId2"/>
                          <a:stretch>
                            <a:fillRect l="-30147" t="-171212" r="-490" b="-393939"/>
                          </a:stretch>
                        </a:blipFill>
                      </a:tcPr>
                    </a:tc>
                    <a:extLst>
                      <a:ext uri="{0D108BD9-81ED-4DB2-BD59-A6C34878D82A}">
                        <a16:rowId xmlns:a16="http://schemas.microsoft.com/office/drawing/2014/main" val="3520804967"/>
                      </a:ext>
                    </a:extLst>
                  </a:tr>
                  <a:tr h="532956">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blipFill>
                          <a:blip r:embed="rId2"/>
                          <a:stretch>
                            <a:fillRect l="-820" t="-205747" r="-336066" b="-198851"/>
                          </a:stretch>
                        </a:blip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blipFill>
                          <a:blip r:embed="rId2"/>
                          <a:stretch>
                            <a:fillRect l="-30147" t="-205747" r="-490" b="-198851"/>
                          </a:stretch>
                        </a:blipFill>
                      </a:tcPr>
                    </a:tc>
                    <a:extLst>
                      <a:ext uri="{0D108BD9-81ED-4DB2-BD59-A6C34878D82A}">
                        <a16:rowId xmlns:a16="http://schemas.microsoft.com/office/drawing/2014/main" val="643810901"/>
                      </a:ext>
                    </a:extLst>
                  </a:tr>
                  <a:tr h="527140">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blipFill>
                          <a:blip r:embed="rId2"/>
                          <a:stretch>
                            <a:fillRect l="-820" t="-305747" r="-336066" b="-98851"/>
                          </a:stretch>
                        </a:blip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blipFill>
                          <a:blip r:embed="rId2"/>
                          <a:stretch>
                            <a:fillRect l="-30147" t="-305747" r="-490" b="-98851"/>
                          </a:stretch>
                        </a:blipFill>
                      </a:tcPr>
                    </a:tc>
                    <a:extLst>
                      <a:ext uri="{0D108BD9-81ED-4DB2-BD59-A6C34878D82A}">
                        <a16:rowId xmlns:a16="http://schemas.microsoft.com/office/drawing/2014/main" val="2825968926"/>
                      </a:ext>
                    </a:extLst>
                  </a:tr>
                  <a:tr h="510705">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B w="12700" cap="flat" cmpd="sng" algn="ctr">
                          <a:solidFill>
                            <a:schemeClr val="tx1"/>
                          </a:solidFill>
                          <a:prstDash val="solid"/>
                          <a:round/>
                          <a:headEnd type="none" w="med" len="med"/>
                          <a:tailEnd type="none" w="med" len="med"/>
                        </a:lnB>
                        <a:blipFill>
                          <a:blip r:embed="rId2"/>
                          <a:stretch>
                            <a:fillRect l="-820" t="-420238" r="-336066" b="-2381"/>
                          </a:stretch>
                        </a:blip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B w="12700" cap="flat" cmpd="sng" algn="ctr">
                          <a:solidFill>
                            <a:schemeClr val="tx1"/>
                          </a:solidFill>
                          <a:prstDash val="solid"/>
                          <a:round/>
                          <a:headEnd type="none" w="med" len="med"/>
                          <a:tailEnd type="none" w="med" len="med"/>
                        </a:lnB>
                        <a:blipFill>
                          <a:blip r:embed="rId2"/>
                          <a:stretch>
                            <a:fillRect l="-30147" t="-420238" r="-490" b="-2381"/>
                          </a:stretch>
                        </a:blipFill>
                      </a:tcPr>
                    </a:tc>
                    <a:extLst>
                      <a:ext uri="{0D108BD9-81ED-4DB2-BD59-A6C34878D82A}">
                        <a16:rowId xmlns:a16="http://schemas.microsoft.com/office/drawing/2014/main" val="1390591380"/>
                      </a:ext>
                    </a:extLst>
                  </a:tr>
                </a:tbl>
              </a:graphicData>
            </a:graphic>
          </p:graphicFrame>
        </mc:Fallback>
      </mc:AlternateContent>
      <mc:AlternateContent xmlns:mc="http://schemas.openxmlformats.org/markup-compatibility/2006" xmlns:a14="http://schemas.microsoft.com/office/drawing/2010/main">
        <mc:Choice Requires="a14">
          <p:sp>
            <p:nvSpPr>
              <p:cNvPr id="18" name="Text Box 36">
                <a:extLst>
                  <a:ext uri="{FF2B5EF4-FFF2-40B4-BE49-F238E27FC236}">
                    <a16:creationId xmlns:a16="http://schemas.microsoft.com/office/drawing/2014/main" id="{76A1FC32-4C41-4433-97CC-8FAEDCAC2E11}"/>
                  </a:ext>
                </a:extLst>
              </p:cNvPr>
              <p:cNvSpPr txBox="1">
                <a:spLocks noChangeArrowheads="1"/>
              </p:cNvSpPr>
              <p:nvPr/>
            </p:nvSpPr>
            <p:spPr bwMode="auto">
              <a:xfrm>
                <a:off x="5729009" y="3006977"/>
                <a:ext cx="3401751" cy="802592"/>
              </a:xfrm>
              <a:prstGeom prst="rect">
                <a:avLst/>
              </a:prstGeom>
              <a:ln w="9525">
                <a:solidFill>
                  <a:schemeClr val="tx1"/>
                </a:solidFill>
              </a:ln>
              <a:extLst>
                <a:ext uri="{909E8E84-426E-40dd-AFC4-6F175D3DCCD1}">
                  <a14:hiddenFill xmlns="">
                    <a:solidFill>
                      <a:schemeClr val="accent1"/>
                    </a:solidFill>
                  </a14:hiddenFill>
                </a:ext>
                <a:ext uri="{91240B29-F687-4f45-9708-019B960494DF}">
                  <a14:hiddenLine xmlns="" w="9525">
                    <a:solidFill>
                      <a:schemeClr val="tx1"/>
                    </a:solidFill>
                    <a:miter lim="800000"/>
                    <a:headEnd/>
                    <a:tailEnd/>
                  </a14:hiddenLine>
                </a:ext>
                <a:ext uri="{AF507438-7753-43e0-B8FC-AC1667EBCBE1}">
                  <a14:hiddenEffects xmlns="">
                    <a:effectLst>
                      <a:outerShdw blurRad="63500" dist="38099" dir="2700000" algn="ctr" rotWithShape="0">
                        <a:schemeClr val="bg2">
                          <a:alpha val="74998"/>
                        </a:schemeClr>
                      </a:outerShdw>
                    </a:effectLst>
                  </a14:hiddenEffects>
                </a:ext>
              </a:extLst>
            </p:spPr>
            <p:style>
              <a:lnRef idx="2">
                <a:schemeClr val="dk1"/>
              </a:lnRef>
              <a:fillRef idx="1">
                <a:schemeClr val="lt1"/>
              </a:fillRef>
              <a:effectRef idx="0">
                <a:schemeClr val="dk1"/>
              </a:effectRef>
              <a:fontRef idx="minor">
                <a:schemeClr val="dk1"/>
              </a:fontRef>
            </p:style>
            <p:txBody>
              <a:bodyPr wrap="square">
                <a:spAutoFit/>
              </a:bodyPr>
              <a:lstStyle/>
              <a:p>
                <a:pPr algn="ctr"/>
                <a14:m>
                  <m:oMath xmlns:m="http://schemas.openxmlformats.org/officeDocument/2006/math">
                    <m:r>
                      <a:rPr lang="en-US" sz="1500" b="0" i="1" smtClean="0">
                        <a:latin typeface="Cambria Math" panose="02040503050406030204" pitchFamily="18" charset="0"/>
                        <a:cs typeface="Calibri" panose="020F0502020204030204" pitchFamily="34" charset="0"/>
                      </a:rPr>
                      <m:t>𝑓</m:t>
                    </m:r>
                    <m:r>
                      <a:rPr lang="en-US" sz="1500" b="0" i="1" smtClean="0">
                        <a:latin typeface="Cambria Math" panose="02040503050406030204" pitchFamily="18" charset="0"/>
                        <a:cs typeface="Calibri" panose="020F0502020204030204" pitchFamily="34" charset="0"/>
                      </a:rPr>
                      <m:t>= </m:t>
                    </m:r>
                  </m:oMath>
                </a14:m>
                <a:r>
                  <a:rPr lang="en-US" sz="1500" dirty="0">
                    <a:latin typeface="Calibri" panose="020F0502020204030204" pitchFamily="34" charset="0"/>
                    <a:cs typeface="Calibri" panose="020F0502020204030204" pitchFamily="34" charset="0"/>
                  </a:rPr>
                  <a:t>residual; </a:t>
                </a:r>
                <a14:m>
                  <m:oMath xmlns:m="http://schemas.openxmlformats.org/officeDocument/2006/math">
                    <m:r>
                      <a:rPr lang="en-US" sz="1500" b="0" i="1" dirty="0" smtClean="0">
                        <a:latin typeface="Cambria Math" panose="02040503050406030204" pitchFamily="18" charset="0"/>
                        <a:cs typeface="Calibri" panose="020F0502020204030204" pitchFamily="34" charset="0"/>
                      </a:rPr>
                      <m:t>𝑥</m:t>
                    </m:r>
                    <m:r>
                      <a:rPr lang="en-US" sz="1500" b="0" i="1" dirty="0" smtClean="0">
                        <a:latin typeface="Cambria Math" panose="02040503050406030204" pitchFamily="18" charset="0"/>
                        <a:cs typeface="Calibri" panose="020F0502020204030204" pitchFamily="34" charset="0"/>
                      </a:rPr>
                      <m:t>= </m:t>
                    </m:r>
                  </m:oMath>
                </a14:m>
                <a:r>
                  <a:rPr lang="en-US" sz="1500" dirty="0">
                    <a:latin typeface="Calibri" panose="020F0502020204030204" pitchFamily="34" charset="0"/>
                    <a:cs typeface="Calibri" panose="020F0502020204030204" pitchFamily="34" charset="0"/>
                  </a:rPr>
                  <a:t>solution;</a:t>
                </a:r>
                <a14:m>
                  <m:oMath xmlns:m="http://schemas.openxmlformats.org/officeDocument/2006/math">
                    <m:r>
                      <a:rPr lang="en-US" sz="1500" b="0" i="0" smtClean="0">
                        <a:latin typeface="Cambria Math" panose="02040503050406030204" pitchFamily="18" charset="0"/>
                        <a:cs typeface="Calibri" panose="020F0502020204030204" pitchFamily="34" charset="0"/>
                      </a:rPr>
                      <m:t> </m:t>
                    </m:r>
                    <m:r>
                      <a:rPr lang="en-US" sz="1500" b="0" i="1" smtClean="0">
                        <a:latin typeface="Cambria Math" panose="02040503050406030204" pitchFamily="18" charset="0"/>
                        <a:cs typeface="Calibri" panose="020F0502020204030204" pitchFamily="34" charset="0"/>
                      </a:rPr>
                      <m:t>𝑝</m:t>
                    </m:r>
                    <m:r>
                      <a:rPr lang="en-US" sz="1500" b="0" i="1" smtClean="0">
                        <a:latin typeface="Cambria Math" panose="02040503050406030204" pitchFamily="18" charset="0"/>
                        <a:cs typeface="Calibri" panose="020F0502020204030204" pitchFamily="34" charset="0"/>
                      </a:rPr>
                      <m:t>= </m:t>
                    </m:r>
                  </m:oMath>
                </a14:m>
                <a:r>
                  <a:rPr lang="en-US" sz="1500" dirty="0">
                    <a:latin typeface="Calibri" panose="020F0502020204030204" pitchFamily="34" charset="0"/>
                    <a:cs typeface="Calibri" panose="020F0502020204030204" pitchFamily="34" charset="0"/>
                  </a:rPr>
                  <a:t>params; </a:t>
                </a:r>
              </a:p>
              <a:p>
                <a:pPr algn="ctr"/>
                <a14:m>
                  <m:oMath xmlns:m="http://schemas.openxmlformats.org/officeDocument/2006/math">
                    <m:r>
                      <a:rPr lang="en-US" sz="1500" b="0" i="1" dirty="0" smtClean="0">
                        <a:latin typeface="Cambria Math" panose="02040503050406030204" pitchFamily="18" charset="0"/>
                        <a:cs typeface="Calibri" panose="020F0502020204030204" pitchFamily="34" charset="0"/>
                      </a:rPr>
                      <m:t>𝑔</m:t>
                    </m:r>
                    <m:r>
                      <a:rPr lang="en-US" sz="1500" b="0" i="1" dirty="0" smtClean="0">
                        <a:latin typeface="Cambria Math" panose="02040503050406030204" pitchFamily="18" charset="0"/>
                        <a:cs typeface="Calibri" panose="020F0502020204030204" pitchFamily="34" charset="0"/>
                      </a:rPr>
                      <m:t>= </m:t>
                    </m:r>
                  </m:oMath>
                </a14:m>
                <a:r>
                  <a:rPr lang="en-US" sz="1500" dirty="0">
                    <a:latin typeface="Calibri" panose="020F0502020204030204" pitchFamily="34" charset="0"/>
                    <a:cs typeface="Calibri" panose="020F0502020204030204" pitchFamily="34" charset="0"/>
                  </a:rPr>
                  <a:t>responses; </a:t>
                </a:r>
                <a14:m>
                  <m:oMath xmlns:m="http://schemas.openxmlformats.org/officeDocument/2006/math">
                    <m:r>
                      <a:rPr lang="en-US" sz="1500" b="0" i="0" smtClean="0">
                        <a:latin typeface="Cambria Math" panose="02040503050406030204" pitchFamily="18" charset="0"/>
                        <a:cs typeface="Calibri" panose="020F0502020204030204" pitchFamily="34" charset="0"/>
                      </a:rPr>
                      <m:t> </m:t>
                    </m:r>
                    <m:r>
                      <a:rPr lang="en-US" sz="1500" b="0" i="1" smtClean="0">
                        <a:latin typeface="Cambria Math" panose="02040503050406030204" pitchFamily="18" charset="0"/>
                        <a:cs typeface="Calibri" panose="020F0502020204030204" pitchFamily="34" charset="0"/>
                      </a:rPr>
                      <m:t>𝑡</m:t>
                    </m:r>
                    <m:r>
                      <a:rPr lang="en-US" sz="1500" b="0" i="1" smtClean="0">
                        <a:latin typeface="Cambria Math" panose="02040503050406030204" pitchFamily="18" charset="0"/>
                        <a:cs typeface="Calibri" panose="020F0502020204030204" pitchFamily="34" charset="0"/>
                      </a:rPr>
                      <m:t>= </m:t>
                    </m:r>
                  </m:oMath>
                </a14:m>
                <a:r>
                  <a:rPr lang="en-US" sz="1500" dirty="0">
                    <a:latin typeface="Calibri" panose="020F0502020204030204" pitchFamily="34" charset="0"/>
                    <a:cs typeface="Calibri" panose="020F0502020204030204" pitchFamily="34" charset="0"/>
                  </a:rPr>
                  <a:t>time; </a:t>
                </a:r>
                <a:endParaRPr lang="en-US" sz="1500" b="0" i="1" dirty="0">
                  <a:latin typeface="Cambria Math" panose="02040503050406030204" pitchFamily="18" charset="0"/>
                  <a:cs typeface="Calibri" panose="020F0502020204030204" pitchFamily="34" charset="0"/>
                </a:endParaRPr>
              </a:p>
              <a:p>
                <a:pPr algn="ctr"/>
                <a14:m>
                  <m:oMath xmlns:m="http://schemas.openxmlformats.org/officeDocument/2006/math">
                    <m:r>
                      <a:rPr lang="en-US" sz="1500" b="0" i="1" smtClean="0">
                        <a:latin typeface="Cambria Math" panose="02040503050406030204" pitchFamily="18" charset="0"/>
                        <a:cs typeface="Calibri" panose="020F0502020204030204" pitchFamily="34" charset="0"/>
                      </a:rPr>
                      <m:t>𝑊</m:t>
                    </m:r>
                    <m:r>
                      <a:rPr lang="en-US" sz="1500" b="0" i="1" smtClean="0">
                        <a:latin typeface="Cambria Math" panose="02040503050406030204" pitchFamily="18" charset="0"/>
                        <a:cs typeface="Calibri" panose="020F0502020204030204" pitchFamily="34" charset="0"/>
                      </a:rPr>
                      <m:t>= </m:t>
                    </m:r>
                  </m:oMath>
                </a14:m>
                <a:r>
                  <a:rPr lang="en-US" sz="1500" dirty="0">
                    <a:latin typeface="Calibri" panose="020F0502020204030204" pitchFamily="34" charset="0"/>
                    <a:cs typeface="Calibri" panose="020F0502020204030204" pitchFamily="34" charset="0"/>
                  </a:rPr>
                  <a:t>Jacobian; </a:t>
                </a:r>
                <a14:m>
                  <m:oMath xmlns:m="http://schemas.openxmlformats.org/officeDocument/2006/math">
                    <m:sSub>
                      <m:sSubPr>
                        <m:ctrlPr>
                          <a:rPr lang="en-US" sz="1500" i="1" smtClean="0">
                            <a:latin typeface="Cambria Math" panose="02040503050406030204" pitchFamily="18" charset="0"/>
                            <a:cs typeface="Calibri" panose="020F0502020204030204" pitchFamily="34" charset="0"/>
                          </a:rPr>
                        </m:ctrlPr>
                      </m:sSubPr>
                      <m:e>
                        <m:r>
                          <a:rPr lang="en-US" sz="1500" b="0" i="1" smtClean="0">
                            <a:latin typeface="Cambria Math" panose="02040503050406030204" pitchFamily="18" charset="0"/>
                            <a:cs typeface="Calibri" panose="020F0502020204030204" pitchFamily="34" charset="0"/>
                          </a:rPr>
                          <m:t>𝑊</m:t>
                        </m:r>
                      </m:e>
                      <m:sub>
                        <m:r>
                          <a:rPr lang="en-US" sz="1500" b="0" i="1" smtClean="0">
                            <a:latin typeface="Cambria Math" panose="02040503050406030204" pitchFamily="18" charset="0"/>
                            <a:cs typeface="Calibri" panose="020F0502020204030204" pitchFamily="34" charset="0"/>
                          </a:rPr>
                          <m:t>𝑝𝑟𝑒𝑐</m:t>
                        </m:r>
                      </m:sub>
                    </m:sSub>
                  </m:oMath>
                </a14:m>
                <a:r>
                  <a:rPr lang="en-US" sz="1500" dirty="0">
                    <a:latin typeface="Calibri" panose="020F0502020204030204" pitchFamily="34" charset="0"/>
                    <a:cs typeface="Calibri" panose="020F0502020204030204" pitchFamily="34" charset="0"/>
                  </a:rPr>
                  <a:t>= Preconditioner</a:t>
                </a:r>
              </a:p>
            </p:txBody>
          </p:sp>
        </mc:Choice>
        <mc:Fallback xmlns="">
          <p:sp>
            <p:nvSpPr>
              <p:cNvPr id="18" name="Text Box 36">
                <a:extLst>
                  <a:ext uri="{FF2B5EF4-FFF2-40B4-BE49-F238E27FC236}">
                    <a16:creationId xmlns:a16="http://schemas.microsoft.com/office/drawing/2014/main" id="{76A1FC32-4C41-4433-97CC-8FAEDCAC2E11}"/>
                  </a:ext>
                </a:extLst>
              </p:cNvPr>
              <p:cNvSpPr txBox="1">
                <a:spLocks noRot="1" noChangeAspect="1" noMove="1" noResize="1" noEditPoints="1" noAdjustHandles="1" noChangeArrowheads="1" noChangeShapeType="1" noTextEdit="1"/>
              </p:cNvSpPr>
              <p:nvPr/>
            </p:nvSpPr>
            <p:spPr bwMode="auto">
              <a:xfrm>
                <a:off x="5729009" y="3006977"/>
                <a:ext cx="3401751" cy="802592"/>
              </a:xfrm>
              <a:prstGeom prst="rect">
                <a:avLst/>
              </a:prstGeom>
              <a:blipFill>
                <a:blip r:embed="rId3"/>
                <a:stretch>
                  <a:fillRect t="-746" r="-179" b="-5224"/>
                </a:stretch>
              </a:blipFill>
              <a:ln w="9525">
                <a:solidFill>
                  <a:schemeClr val="tx1"/>
                </a:solidFill>
              </a:ln>
              <a:extLst>
                <a:ext uri="{909E8E84-426E-40dd-AFC4-6F175D3DCCD1}">
                  <a14:hiddenFill xmlns="" xmlns:a14="http://schemas.microsoft.com/office/drawing/2010/main">
                    <a:solidFill>
                      <a:schemeClr val="accent1"/>
                    </a:solidFill>
                  </a14:hiddenFill>
                </a:ext>
                <a:ext uri="{91240B29-F687-4f45-9708-019B960494DF}">
                  <a14:hiddenLine xmlns="" xmlns:a14="http://schemas.microsoft.com/office/drawing/2010/main" w="9525">
                    <a:solidFill>
                      <a:schemeClr val="tx1"/>
                    </a:solidFill>
                    <a:miter lim="800000"/>
                    <a:headEnd/>
                    <a:tailEnd/>
                  </a14:hiddenLine>
                </a:ext>
                <a:ext uri="{AF507438-7753-43e0-B8FC-AC1667EBCBE1}">
                  <a14:hiddenEffects xmlns="" xmlns:a14="http://schemas.microsoft.com/office/drawing/2010/main">
                    <a:effectLst>
                      <a:outerShdw blurRad="63500" dist="38099" dir="2700000" algn="ctr" rotWithShape="0">
                        <a:schemeClr val="bg2">
                          <a:alpha val="74998"/>
                        </a:schemeClr>
                      </a:outerShdw>
                    </a:effectLst>
                  </a14:hiddenEffects>
                </a:ext>
              </a:extLst>
            </p:spPr>
            <p:txBody>
              <a:bodyPr/>
              <a:lstStyle/>
              <a:p>
                <a:r>
                  <a:rPr lang="en-US">
                    <a:noFill/>
                  </a:rPr>
                  <a:t> </a:t>
                </a:r>
              </a:p>
            </p:txBody>
          </p:sp>
        </mc:Fallback>
      </mc:AlternateContent>
      <p:grpSp>
        <p:nvGrpSpPr>
          <p:cNvPr id="16" name="Group 15">
            <a:extLst>
              <a:ext uri="{FF2B5EF4-FFF2-40B4-BE49-F238E27FC236}">
                <a16:creationId xmlns:a16="http://schemas.microsoft.com/office/drawing/2014/main" id="{16DBE703-F62D-41A3-91DF-7443070A642A}"/>
              </a:ext>
            </a:extLst>
          </p:cNvPr>
          <p:cNvGrpSpPr/>
          <p:nvPr/>
        </p:nvGrpSpPr>
        <p:grpSpPr>
          <a:xfrm>
            <a:off x="349322" y="770566"/>
            <a:ext cx="2067617" cy="3184985"/>
            <a:chOff x="8342616" y="1838010"/>
            <a:chExt cx="1941815" cy="3140886"/>
          </a:xfrm>
        </p:grpSpPr>
        <p:sp>
          <p:nvSpPr>
            <p:cNvPr id="8" name="Rectangle 7">
              <a:extLst>
                <a:ext uri="{FF2B5EF4-FFF2-40B4-BE49-F238E27FC236}">
                  <a16:creationId xmlns:a16="http://schemas.microsoft.com/office/drawing/2014/main" id="{08EFF6D4-CACA-4FD9-A6A4-125AE8FCD7E6}"/>
                </a:ext>
              </a:extLst>
            </p:cNvPr>
            <p:cNvSpPr/>
            <p:nvPr/>
          </p:nvSpPr>
          <p:spPr>
            <a:xfrm>
              <a:off x="8342616" y="1838010"/>
              <a:ext cx="1941815" cy="3140886"/>
            </a:xfrm>
            <a:prstGeom prst="rect">
              <a:avLst/>
            </a:prstGeom>
            <a:solidFill>
              <a:srgbClr val="CCFFCC"/>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2" name="TextBox 1">
              <a:extLst>
                <a:ext uri="{FF2B5EF4-FFF2-40B4-BE49-F238E27FC236}">
                  <a16:creationId xmlns:a16="http://schemas.microsoft.com/office/drawing/2014/main" id="{725EAAB3-3490-4ECA-9720-83271BC6576A}"/>
                </a:ext>
              </a:extLst>
            </p:cNvPr>
            <p:cNvSpPr txBox="1"/>
            <p:nvPr/>
          </p:nvSpPr>
          <p:spPr>
            <a:xfrm>
              <a:off x="8531969" y="2179132"/>
              <a:ext cx="1516155" cy="523220"/>
            </a:xfrm>
            <a:prstGeom prst="rect">
              <a:avLst/>
            </a:prstGeom>
            <a:solidFill>
              <a:schemeClr val="bg1"/>
            </a:solidFill>
            <a:ln>
              <a:solidFill>
                <a:schemeClr val="tx1"/>
              </a:solidFill>
            </a:ln>
          </p:spPr>
          <p:txBody>
            <a:bodyPr wrap="square" rtlCol="0">
              <a:spAutoFit/>
            </a:bodyPr>
            <a:lstStyle/>
            <a:p>
              <a:pPr algn="ctr"/>
              <a:r>
                <a:rPr lang="en-US" sz="1400" dirty="0">
                  <a:latin typeface="Calibri" panose="020F0502020204030204" pitchFamily="34" charset="0"/>
                  <a:cs typeface="Calibri" panose="020F0502020204030204" pitchFamily="34" charset="0"/>
                </a:rPr>
                <a:t>Analysis Tools </a:t>
              </a:r>
            </a:p>
            <a:p>
              <a:pPr algn="ctr"/>
              <a:r>
                <a:rPr lang="en-US" sz="1400" dirty="0">
                  <a:latin typeface="Calibri" panose="020F0502020204030204" pitchFamily="34" charset="0"/>
                  <a:cs typeface="Calibri" panose="020F0502020204030204" pitchFamily="34" charset="0"/>
                </a:rPr>
                <a:t>(embedded)</a:t>
              </a:r>
            </a:p>
          </p:txBody>
        </p:sp>
        <p:sp>
          <p:nvSpPr>
            <p:cNvPr id="9" name="TextBox 8">
              <a:extLst>
                <a:ext uri="{FF2B5EF4-FFF2-40B4-BE49-F238E27FC236}">
                  <a16:creationId xmlns:a16="http://schemas.microsoft.com/office/drawing/2014/main" id="{B008B89B-4FB8-403C-B3E4-9C938FF168D0}"/>
                </a:ext>
              </a:extLst>
            </p:cNvPr>
            <p:cNvSpPr txBox="1"/>
            <p:nvPr/>
          </p:nvSpPr>
          <p:spPr>
            <a:xfrm>
              <a:off x="8815227" y="1848284"/>
              <a:ext cx="1469204" cy="369332"/>
            </a:xfrm>
            <a:prstGeom prst="rect">
              <a:avLst/>
            </a:prstGeom>
            <a:noFill/>
          </p:spPr>
          <p:txBody>
            <a:bodyPr wrap="square" rtlCol="0">
              <a:spAutoFit/>
            </a:bodyPr>
            <a:lstStyle/>
            <a:p>
              <a:r>
                <a:rPr lang="en-US" dirty="0">
                  <a:latin typeface="Calibri" panose="020F0502020204030204" pitchFamily="34" charset="0"/>
                  <a:cs typeface="Calibri" panose="020F0502020204030204" pitchFamily="34" charset="0"/>
                </a:rPr>
                <a:t>Solvers</a:t>
              </a:r>
            </a:p>
          </p:txBody>
        </p:sp>
      </p:grpSp>
      <p:cxnSp>
        <p:nvCxnSpPr>
          <p:cNvPr id="19" name="Straight Arrow Connector 18">
            <a:extLst>
              <a:ext uri="{FF2B5EF4-FFF2-40B4-BE49-F238E27FC236}">
                <a16:creationId xmlns:a16="http://schemas.microsoft.com/office/drawing/2014/main" id="{D87D23CC-E892-4831-92C3-C882F3C79AC2}"/>
              </a:ext>
            </a:extLst>
          </p:cNvPr>
          <p:cNvCxnSpPr>
            <a:cxnSpLocks/>
            <a:stCxn id="2" idx="3"/>
            <a:endCxn id="5" idx="1"/>
          </p:cNvCxnSpPr>
          <p:nvPr/>
        </p:nvCxnSpPr>
        <p:spPr>
          <a:xfrm flipV="1">
            <a:off x="2165322" y="972532"/>
            <a:ext cx="801398" cy="409228"/>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sp>
        <p:nvSpPr>
          <p:cNvPr id="21" name="TextBox 20">
            <a:extLst>
              <a:ext uri="{FF2B5EF4-FFF2-40B4-BE49-F238E27FC236}">
                <a16:creationId xmlns:a16="http://schemas.microsoft.com/office/drawing/2014/main" id="{AE5DB171-C28A-4092-A0B4-2C1372CA5BAA}"/>
              </a:ext>
            </a:extLst>
          </p:cNvPr>
          <p:cNvSpPr txBox="1"/>
          <p:nvPr/>
        </p:nvSpPr>
        <p:spPr>
          <a:xfrm>
            <a:off x="6457374" y="915758"/>
            <a:ext cx="2583901" cy="1938992"/>
          </a:xfrm>
          <a:prstGeom prst="rect">
            <a:avLst/>
          </a:prstGeom>
          <a:solidFill>
            <a:srgbClr val="CCFFCC"/>
          </a:solidFill>
        </p:spPr>
        <p:txBody>
          <a:bodyPr wrap="square" rtlCol="0">
            <a:spAutoFit/>
          </a:bodyPr>
          <a:lstStyle/>
          <a:p>
            <a:pPr algn="ctr"/>
            <a:r>
              <a:rPr lang="en-US" sz="2000" dirty="0">
                <a:latin typeface="Calibri" panose="020F0502020204030204" pitchFamily="34" charset="0"/>
                <a:cs typeface="Calibri" panose="020F0502020204030204" pitchFamily="34" charset="0"/>
              </a:rPr>
              <a:t>Access to </a:t>
            </a:r>
            <a:r>
              <a:rPr lang="en-US" sz="2000" dirty="0" err="1">
                <a:latin typeface="Calibri" panose="020F0502020204030204" pitchFamily="34" charset="0"/>
                <a:cs typeface="Calibri" panose="020F0502020204030204" pitchFamily="34" charset="0"/>
              </a:rPr>
              <a:t>Trilinos</a:t>
            </a:r>
            <a:r>
              <a:rPr lang="en-US" sz="2000" dirty="0">
                <a:latin typeface="Calibri" panose="020F0502020204030204" pitchFamily="34" charset="0"/>
                <a:cs typeface="Calibri" panose="020F0502020204030204" pitchFamily="34" charset="0"/>
              </a:rPr>
              <a:t> </a:t>
            </a:r>
            <a:r>
              <a:rPr lang="en-US" sz="2000" b="1" dirty="0">
                <a:latin typeface="Calibri" panose="020F0502020204030204" pitchFamily="34" charset="0"/>
                <a:cs typeface="Calibri" panose="020F0502020204030204" pitchFamily="34" charset="0"/>
              </a:rPr>
              <a:t>embedded solvers </a:t>
            </a:r>
            <a:r>
              <a:rPr lang="en-US" sz="2000" dirty="0">
                <a:latin typeface="Calibri" panose="020F0502020204030204" pitchFamily="34" charset="0"/>
                <a:cs typeface="Calibri" panose="020F0502020204030204" pitchFamily="34" charset="0"/>
              </a:rPr>
              <a:t>requires satisfaction of </a:t>
            </a:r>
            <a:r>
              <a:rPr lang="en-US" sz="2000" b="1" dirty="0" err="1">
                <a:latin typeface="Calibri" panose="020F0502020204030204" pitchFamily="34" charset="0"/>
                <a:cs typeface="Calibri" panose="020F0502020204030204" pitchFamily="34" charset="0"/>
              </a:rPr>
              <a:t>ModelEvaluator</a:t>
            </a:r>
            <a:r>
              <a:rPr lang="en-US" sz="2000" dirty="0">
                <a:latin typeface="Calibri" panose="020F0502020204030204" pitchFamily="34" charset="0"/>
                <a:cs typeface="Calibri" panose="020F0502020204030204" pitchFamily="34" charset="0"/>
              </a:rPr>
              <a:t> (nonlinear model) abstraction.</a:t>
            </a:r>
            <a:endParaRPr lang="en-US" sz="2000" dirty="0"/>
          </a:p>
        </p:txBody>
      </p:sp>
      <p:graphicFrame>
        <p:nvGraphicFramePr>
          <p:cNvPr id="3" name="Table 2">
            <a:extLst>
              <a:ext uri="{FF2B5EF4-FFF2-40B4-BE49-F238E27FC236}">
                <a16:creationId xmlns:a16="http://schemas.microsoft.com/office/drawing/2014/main" id="{9C1B850C-BE18-4288-9A63-DB913610232F}"/>
              </a:ext>
            </a:extLst>
          </p:cNvPr>
          <p:cNvGraphicFramePr>
            <a:graphicFrameLocks noGrp="1"/>
          </p:cNvGraphicFramePr>
          <p:nvPr>
            <p:extLst>
              <p:ext uri="{D42A27DB-BD31-4B8C-83A1-F6EECF244321}">
                <p14:modId xmlns:p14="http://schemas.microsoft.com/office/powerpoint/2010/main" val="400425299"/>
              </p:ext>
            </p:extLst>
          </p:nvPr>
        </p:nvGraphicFramePr>
        <p:xfrm>
          <a:off x="533322" y="1590121"/>
          <a:ext cx="1670696" cy="2251718"/>
        </p:xfrm>
        <a:graphic>
          <a:graphicData uri="http://schemas.openxmlformats.org/drawingml/2006/table">
            <a:tbl>
              <a:tblPr firstRow="1" bandRow="1">
                <a:tableStyleId>{5C22544A-7EE6-4342-B048-85BDC9FD1C3A}</a:tableStyleId>
              </a:tblPr>
              <a:tblGrid>
                <a:gridCol w="1670696">
                  <a:extLst>
                    <a:ext uri="{9D8B030D-6E8A-4147-A177-3AD203B41FA5}">
                      <a16:colId xmlns:a16="http://schemas.microsoft.com/office/drawing/2014/main" val="973974516"/>
                    </a:ext>
                  </a:extLst>
                </a:gridCol>
              </a:tblGrid>
              <a:tr h="321674">
                <a:tc>
                  <a:txBody>
                    <a:bodyPr/>
                    <a:lstStyle/>
                    <a:p>
                      <a:pPr algn="ctr"/>
                      <a:r>
                        <a:rPr lang="en-US" sz="1400" b="0" dirty="0">
                          <a:solidFill>
                            <a:schemeClr val="tx1"/>
                          </a:solidFill>
                          <a:latin typeface="Calibri" panose="020F0502020204030204" pitchFamily="34" charset="0"/>
                          <a:cs typeface="Calibri" panose="020F0502020204030204" pitchFamily="34" charset="0"/>
                        </a:rPr>
                        <a:t>Nonlinear solver</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74BE62"/>
                    </a:solidFill>
                  </a:tcPr>
                </a:tc>
                <a:extLst>
                  <a:ext uri="{0D108BD9-81ED-4DB2-BD59-A6C34878D82A}">
                    <a16:rowId xmlns:a16="http://schemas.microsoft.com/office/drawing/2014/main" val="408902157"/>
                  </a:ext>
                </a:extLst>
              </a:tr>
              <a:tr h="321674">
                <a:tc>
                  <a:txBody>
                    <a:bodyPr/>
                    <a:lstStyle/>
                    <a:p>
                      <a:pPr algn="ctr"/>
                      <a:r>
                        <a:rPr lang="en-US" sz="1400" dirty="0">
                          <a:latin typeface="Calibri" panose="020F0502020204030204" pitchFamily="34" charset="0"/>
                          <a:cs typeface="Calibri" panose="020F0502020204030204" pitchFamily="34" charset="0"/>
                        </a:rPr>
                        <a:t>Time integration</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74BE62"/>
                    </a:solidFill>
                  </a:tcPr>
                </a:tc>
                <a:extLst>
                  <a:ext uri="{0D108BD9-81ED-4DB2-BD59-A6C34878D82A}">
                    <a16:rowId xmlns:a16="http://schemas.microsoft.com/office/drawing/2014/main" val="4254135661"/>
                  </a:ext>
                </a:extLst>
              </a:tr>
              <a:tr h="321674">
                <a:tc>
                  <a:txBody>
                    <a:bodyPr/>
                    <a:lstStyle/>
                    <a:p>
                      <a:pPr algn="ctr"/>
                      <a:r>
                        <a:rPr lang="en-US" sz="1400" dirty="0">
                          <a:latin typeface="Calibri" panose="020F0502020204030204" pitchFamily="34" charset="0"/>
                          <a:cs typeface="Calibri" panose="020F0502020204030204" pitchFamily="34" charset="0"/>
                        </a:rPr>
                        <a:t>Continuation</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74BE62"/>
                    </a:solidFill>
                  </a:tcPr>
                </a:tc>
                <a:extLst>
                  <a:ext uri="{0D108BD9-81ED-4DB2-BD59-A6C34878D82A}">
                    <a16:rowId xmlns:a16="http://schemas.microsoft.com/office/drawing/2014/main" val="4224009266"/>
                  </a:ext>
                </a:extLst>
              </a:tr>
              <a:tr h="321674">
                <a:tc>
                  <a:txBody>
                    <a:bodyPr/>
                    <a:lstStyle/>
                    <a:p>
                      <a:pPr algn="ctr"/>
                      <a:r>
                        <a:rPr lang="en-US" sz="1400" dirty="0">
                          <a:latin typeface="Calibri" panose="020F0502020204030204" pitchFamily="34" charset="0"/>
                          <a:cs typeface="Calibri" panose="020F0502020204030204" pitchFamily="34" charset="0"/>
                        </a:rPr>
                        <a:t>Sensitivity analysis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74BE62"/>
                    </a:solidFill>
                  </a:tcPr>
                </a:tc>
                <a:extLst>
                  <a:ext uri="{0D108BD9-81ED-4DB2-BD59-A6C34878D82A}">
                    <a16:rowId xmlns:a16="http://schemas.microsoft.com/office/drawing/2014/main" val="2747255000"/>
                  </a:ext>
                </a:extLst>
              </a:tr>
              <a:tr h="321674">
                <a:tc>
                  <a:txBody>
                    <a:bodyPr/>
                    <a:lstStyle/>
                    <a:p>
                      <a:pPr algn="ctr"/>
                      <a:r>
                        <a:rPr lang="en-US" sz="1400" dirty="0">
                          <a:latin typeface="Calibri" panose="020F0502020204030204" pitchFamily="34" charset="0"/>
                          <a:cs typeface="Calibri" panose="020F0502020204030204" pitchFamily="34" charset="0"/>
                        </a:rPr>
                        <a:t>Stability analysis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74BE62"/>
                    </a:solidFill>
                  </a:tcPr>
                </a:tc>
                <a:extLst>
                  <a:ext uri="{0D108BD9-81ED-4DB2-BD59-A6C34878D82A}">
                    <a16:rowId xmlns:a16="http://schemas.microsoft.com/office/drawing/2014/main" val="3552528579"/>
                  </a:ext>
                </a:extLst>
              </a:tr>
              <a:tr h="321674">
                <a:tc>
                  <a:txBody>
                    <a:bodyPr/>
                    <a:lstStyle/>
                    <a:p>
                      <a:pPr algn="ctr"/>
                      <a:r>
                        <a:rPr lang="en-US" sz="1400" dirty="0">
                          <a:latin typeface="Calibri" panose="020F0502020204030204" pitchFamily="34" charset="0"/>
                          <a:cs typeface="Calibri" panose="020F0502020204030204" pitchFamily="34" charset="0"/>
                        </a:rPr>
                        <a:t>Optimization</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74BE62"/>
                    </a:solidFill>
                  </a:tcPr>
                </a:tc>
                <a:extLst>
                  <a:ext uri="{0D108BD9-81ED-4DB2-BD59-A6C34878D82A}">
                    <a16:rowId xmlns:a16="http://schemas.microsoft.com/office/drawing/2014/main" val="3449309250"/>
                  </a:ext>
                </a:extLst>
              </a:tr>
              <a:tr h="321674">
                <a:tc>
                  <a:txBody>
                    <a:bodyPr/>
                    <a:lstStyle/>
                    <a:p>
                      <a:pPr algn="ctr"/>
                      <a:r>
                        <a:rPr lang="en-US" sz="1400" dirty="0">
                          <a:latin typeface="Calibri" panose="020F0502020204030204" pitchFamily="34" charset="0"/>
                          <a:cs typeface="Calibri" panose="020F0502020204030204" pitchFamily="34" charset="0"/>
                        </a:rPr>
                        <a:t>UQ solver</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74BE62"/>
                    </a:solidFill>
                  </a:tcPr>
                </a:tc>
                <a:extLst>
                  <a:ext uri="{0D108BD9-81ED-4DB2-BD59-A6C34878D82A}">
                    <a16:rowId xmlns:a16="http://schemas.microsoft.com/office/drawing/2014/main" val="1516105103"/>
                  </a:ext>
                </a:extLst>
              </a:tr>
            </a:tbl>
          </a:graphicData>
        </a:graphic>
      </p:graphicFrame>
    </p:spTree>
    <p:extLst>
      <p:ext uri="{BB962C8B-B14F-4D97-AF65-F5344CB8AC3E}">
        <p14:creationId xmlns:p14="http://schemas.microsoft.com/office/powerpoint/2010/main" val="4219984602"/>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 name="TextShape 1"/>
          <p:cNvSpPr txBox="1"/>
          <p:nvPr/>
        </p:nvSpPr>
        <p:spPr>
          <a:xfrm>
            <a:off x="254857" y="-142240"/>
            <a:ext cx="7643004" cy="1146027"/>
          </a:xfrm>
          <a:prstGeom prst="rect">
            <a:avLst/>
          </a:prstGeom>
          <a:noFill/>
          <a:ln>
            <a:noFill/>
          </a:ln>
        </p:spPr>
        <p:txBody>
          <a:bodyPr lIns="0" tIns="0" rIns="0" bIns="0" anchor="ctr"/>
          <a:lstStyle/>
          <a:p>
            <a:r>
              <a:rPr lang="en-US" sz="3200" dirty="0">
                <a:latin typeface="Calibri"/>
              </a:rPr>
              <a:t>What is Albany? (under-the-hood)</a:t>
            </a:r>
            <a:endParaRPr sz="3200" dirty="0"/>
          </a:p>
        </p:txBody>
      </p:sp>
      <p:grpSp>
        <p:nvGrpSpPr>
          <p:cNvPr id="67" name="Group 66">
            <a:extLst>
              <a:ext uri="{FF2B5EF4-FFF2-40B4-BE49-F238E27FC236}">
                <a16:creationId xmlns:a16="http://schemas.microsoft.com/office/drawing/2014/main" id="{FC947044-E7B9-4988-AE06-DFC34FCC1CF0}"/>
              </a:ext>
            </a:extLst>
          </p:cNvPr>
          <p:cNvGrpSpPr/>
          <p:nvPr/>
        </p:nvGrpSpPr>
        <p:grpSpPr>
          <a:xfrm>
            <a:off x="289104" y="1295833"/>
            <a:ext cx="9113177" cy="5078001"/>
            <a:chOff x="381000" y="1154132"/>
            <a:chExt cx="9113177" cy="5078001"/>
          </a:xfrm>
        </p:grpSpPr>
        <p:cxnSp>
          <p:nvCxnSpPr>
            <p:cNvPr id="169" name="AutoShape 58">
              <a:extLst>
                <a:ext uri="{FF2B5EF4-FFF2-40B4-BE49-F238E27FC236}">
                  <a16:creationId xmlns:a16="http://schemas.microsoft.com/office/drawing/2014/main" id="{9EAC8B84-EDBC-4A4D-ADC1-E224D2C1BF7A}"/>
                </a:ext>
              </a:extLst>
            </p:cNvPr>
            <p:cNvCxnSpPr>
              <a:cxnSpLocks noChangeShapeType="1"/>
              <a:stCxn id="168" idx="0"/>
              <a:endCxn id="147" idx="2"/>
            </p:cNvCxnSpPr>
            <p:nvPr/>
          </p:nvCxnSpPr>
          <p:spPr bwMode="auto">
            <a:xfrm flipV="1">
              <a:off x="1257300" y="4049732"/>
              <a:ext cx="0" cy="228600"/>
            </a:xfrm>
            <a:prstGeom prst="straightConnector1">
              <a:avLst/>
            </a:prstGeom>
            <a:noFill/>
            <a:ln w="12700">
              <a:solidFill>
                <a:schemeClr val="bg1">
                  <a:lumMod val="85000"/>
                </a:schemeClr>
              </a:solidFill>
              <a:round/>
              <a:headEnd type="diamond" w="med" len="med"/>
              <a:tailEnd type="diamond" w="med" len="med"/>
            </a:ln>
          </p:spPr>
        </p:cxnSp>
        <p:cxnSp>
          <p:nvCxnSpPr>
            <p:cNvPr id="170" name="AutoShape 61">
              <a:extLst>
                <a:ext uri="{FF2B5EF4-FFF2-40B4-BE49-F238E27FC236}">
                  <a16:creationId xmlns:a16="http://schemas.microsoft.com/office/drawing/2014/main" id="{91BF05B1-B6E7-4E8B-9C17-8CC448B4F0E7}"/>
                </a:ext>
              </a:extLst>
            </p:cNvPr>
            <p:cNvCxnSpPr>
              <a:cxnSpLocks noChangeShapeType="1"/>
              <a:stCxn id="144" idx="3"/>
              <a:endCxn id="142" idx="1"/>
            </p:cNvCxnSpPr>
            <p:nvPr/>
          </p:nvCxnSpPr>
          <p:spPr bwMode="auto">
            <a:xfrm>
              <a:off x="3657600" y="2682211"/>
              <a:ext cx="245503" cy="282232"/>
            </a:xfrm>
            <a:prstGeom prst="bentConnector2">
              <a:avLst/>
            </a:prstGeom>
            <a:noFill/>
            <a:ln w="12700">
              <a:solidFill>
                <a:schemeClr val="bg1">
                  <a:lumMod val="85000"/>
                </a:schemeClr>
              </a:solidFill>
              <a:miter lim="800000"/>
              <a:headEnd type="diamond" w="med" len="med"/>
              <a:tailEnd type="diamond" w="med" len="med"/>
            </a:ln>
          </p:spPr>
        </p:cxnSp>
        <p:sp>
          <p:nvSpPr>
            <p:cNvPr id="68" name="AutoShape 30">
              <a:extLst>
                <a:ext uri="{FF2B5EF4-FFF2-40B4-BE49-F238E27FC236}">
                  <a16:creationId xmlns:a16="http://schemas.microsoft.com/office/drawing/2014/main" id="{1EC16173-3D09-4D90-A674-000EEE80FC28}"/>
                </a:ext>
              </a:extLst>
            </p:cNvPr>
            <p:cNvSpPr>
              <a:spLocks noChangeArrowheads="1"/>
            </p:cNvSpPr>
            <p:nvPr/>
          </p:nvSpPr>
          <p:spPr bwMode="auto">
            <a:xfrm>
              <a:off x="5176659" y="4502853"/>
              <a:ext cx="1957956" cy="1725612"/>
            </a:xfrm>
            <a:prstGeom prst="flowChartProcess">
              <a:avLst/>
            </a:prstGeom>
            <a:noFill/>
            <a:ln w="9525">
              <a:solidFill>
                <a:schemeClr val="bg1">
                  <a:lumMod val="85000"/>
                </a:schemeClr>
              </a:solidFill>
              <a:miter lim="800000"/>
              <a:headEnd/>
              <a:tailEnd/>
            </a:ln>
          </p:spPr>
          <p:txBody>
            <a:bodyPr wrap="none" anchor="ctr"/>
            <a:lstStyle/>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r>
                <a:rPr lang="en-US" dirty="0">
                  <a:solidFill>
                    <a:schemeClr val="bg1">
                      <a:lumMod val="85000"/>
                    </a:schemeClr>
                  </a:solidFill>
                  <a:latin typeface="Calibri" panose="020F0502020204030204" pitchFamily="34" charset="0"/>
                  <a:cs typeface="Calibri" panose="020F0502020204030204" pitchFamily="34" charset="0"/>
                </a:rPr>
                <a:t>FEM Assembly</a:t>
              </a:r>
            </a:p>
            <a:p>
              <a:pPr algn="ctr"/>
              <a:endParaRPr lang="en-US" sz="1200"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p:txBody>
        </p:sp>
        <p:sp>
          <p:nvSpPr>
            <p:cNvPr id="69" name="Rectangle: Rounded Corners 68">
              <a:extLst>
                <a:ext uri="{FF2B5EF4-FFF2-40B4-BE49-F238E27FC236}">
                  <a16:creationId xmlns:a16="http://schemas.microsoft.com/office/drawing/2014/main" id="{64478C22-912B-44FA-88E6-0DC4BA63A271}"/>
                </a:ext>
              </a:extLst>
            </p:cNvPr>
            <p:cNvSpPr/>
            <p:nvPr/>
          </p:nvSpPr>
          <p:spPr>
            <a:xfrm>
              <a:off x="7707800" y="5484644"/>
              <a:ext cx="871977" cy="638177"/>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70" name="Rectangle: Rounded Corners 69">
              <a:extLst>
                <a:ext uri="{FF2B5EF4-FFF2-40B4-BE49-F238E27FC236}">
                  <a16:creationId xmlns:a16="http://schemas.microsoft.com/office/drawing/2014/main" id="{2B942538-6E14-41AF-9324-BECA5ACE40EE}"/>
                </a:ext>
              </a:extLst>
            </p:cNvPr>
            <p:cNvSpPr/>
            <p:nvPr/>
          </p:nvSpPr>
          <p:spPr>
            <a:xfrm>
              <a:off x="3568700" y="3019200"/>
              <a:ext cx="1841500" cy="587033"/>
            </a:xfrm>
            <a:prstGeom prst="roundRect">
              <a:avLst/>
            </a:prstGeom>
            <a:solidFill>
              <a:schemeClr val="bg1"/>
            </a:solidFill>
            <a:ln>
              <a:solidFill>
                <a:schemeClr val="bg1">
                  <a:lumMod val="85000"/>
                </a:schemeClr>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71" name="Rectangle: Rounded Corners 70">
              <a:extLst>
                <a:ext uri="{FF2B5EF4-FFF2-40B4-BE49-F238E27FC236}">
                  <a16:creationId xmlns:a16="http://schemas.microsoft.com/office/drawing/2014/main" id="{5D7AE335-F829-4E64-85D3-AE915AE679CF}"/>
                </a:ext>
              </a:extLst>
            </p:cNvPr>
            <p:cNvSpPr/>
            <p:nvPr/>
          </p:nvSpPr>
          <p:spPr>
            <a:xfrm>
              <a:off x="2552700" y="1230332"/>
              <a:ext cx="1676400" cy="864843"/>
            </a:xfrm>
            <a:prstGeom prst="roundRect">
              <a:avLst/>
            </a:prstGeom>
            <a:solidFill>
              <a:schemeClr val="bg1"/>
            </a:solidFill>
            <a:ln>
              <a:solidFill>
                <a:schemeClr val="bg1">
                  <a:lumMod val="85000"/>
                </a:schemeClr>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72" name="Rectangle 26">
              <a:extLst>
                <a:ext uri="{FF2B5EF4-FFF2-40B4-BE49-F238E27FC236}">
                  <a16:creationId xmlns:a16="http://schemas.microsoft.com/office/drawing/2014/main" id="{AFD096D1-0038-4F02-9FE7-8B0279A65FAF}"/>
                </a:ext>
              </a:extLst>
            </p:cNvPr>
            <p:cNvSpPr>
              <a:spLocks noChangeArrowheads="1"/>
            </p:cNvSpPr>
            <p:nvPr/>
          </p:nvSpPr>
          <p:spPr bwMode="auto">
            <a:xfrm>
              <a:off x="381000" y="4811732"/>
              <a:ext cx="1752600" cy="1143000"/>
            </a:xfrm>
            <a:prstGeom prst="rect">
              <a:avLst/>
            </a:prstGeom>
            <a:noFill/>
            <a:ln w="9525">
              <a:solidFill>
                <a:schemeClr val="tx1"/>
              </a:solidFill>
              <a:miter lim="800000"/>
              <a:headEnd/>
              <a:tailEnd/>
            </a:ln>
          </p:spPr>
          <p:txBody>
            <a:bodyPr wrap="none" anchor="ctr"/>
            <a:lstStyle/>
            <a:p>
              <a:pPr algn="ctr"/>
              <a:r>
                <a:rPr lang="en-US" dirty="0">
                  <a:latin typeface="Calibri" panose="020F0502020204030204" pitchFamily="34" charset="0"/>
                  <a:cs typeface="Calibri" panose="020F0502020204030204" pitchFamily="34" charset="0"/>
                </a:rPr>
                <a:t>Linear Solvers</a:t>
              </a:r>
            </a:p>
            <a:p>
              <a:pPr algn="ctr"/>
              <a:endParaRPr lang="en-US" dirty="0">
                <a:latin typeface="Calibri" panose="020F0502020204030204" pitchFamily="34" charset="0"/>
                <a:cs typeface="Calibri" panose="020F0502020204030204" pitchFamily="34" charset="0"/>
              </a:endParaRPr>
            </a:p>
            <a:p>
              <a:pPr algn="ctr"/>
              <a:endParaRPr lang="en-US" dirty="0">
                <a:latin typeface="Calibri" panose="020F0502020204030204" pitchFamily="34" charset="0"/>
                <a:cs typeface="Calibri" panose="020F0502020204030204" pitchFamily="34" charset="0"/>
              </a:endParaRPr>
            </a:p>
            <a:p>
              <a:pPr algn="ctr"/>
              <a:endParaRPr lang="en-US" dirty="0">
                <a:latin typeface="Calibri" panose="020F0502020204030204" pitchFamily="34" charset="0"/>
                <a:cs typeface="Calibri" panose="020F0502020204030204" pitchFamily="34" charset="0"/>
              </a:endParaRPr>
            </a:p>
          </p:txBody>
        </p:sp>
        <p:sp>
          <p:nvSpPr>
            <p:cNvPr id="73" name="Rectangle 19">
              <a:extLst>
                <a:ext uri="{FF2B5EF4-FFF2-40B4-BE49-F238E27FC236}">
                  <a16:creationId xmlns:a16="http://schemas.microsoft.com/office/drawing/2014/main" id="{016990D9-B1B6-46E6-9D82-E7457DACAD0E}"/>
                </a:ext>
              </a:extLst>
            </p:cNvPr>
            <p:cNvSpPr>
              <a:spLocks noChangeArrowheads="1"/>
            </p:cNvSpPr>
            <p:nvPr/>
          </p:nvSpPr>
          <p:spPr bwMode="auto">
            <a:xfrm>
              <a:off x="457200" y="1154132"/>
              <a:ext cx="1600200" cy="990600"/>
            </a:xfrm>
            <a:prstGeom prst="rect">
              <a:avLst/>
            </a:prstGeom>
            <a:no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Analysis Tools</a:t>
              </a:r>
            </a:p>
            <a:p>
              <a:endParaRPr lang="en-US" dirty="0">
                <a:solidFill>
                  <a:schemeClr val="bg1">
                    <a:lumMod val="85000"/>
                  </a:schemeClr>
                </a:solidFill>
                <a:latin typeface="Calibri" panose="020F0502020204030204" pitchFamily="34" charset="0"/>
                <a:cs typeface="Calibri" panose="020F0502020204030204" pitchFamily="34" charset="0"/>
              </a:endParaRPr>
            </a:p>
            <a:p>
              <a:endParaRPr lang="en-US" sz="1600" dirty="0">
                <a:solidFill>
                  <a:schemeClr val="bg1">
                    <a:lumMod val="85000"/>
                  </a:schemeClr>
                </a:solidFill>
                <a:latin typeface="Calibri" panose="020F0502020204030204" pitchFamily="34" charset="0"/>
                <a:cs typeface="Calibri" panose="020F0502020204030204" pitchFamily="34" charset="0"/>
              </a:endParaRPr>
            </a:p>
            <a:p>
              <a:endParaRPr lang="en-US" sz="1600" dirty="0">
                <a:solidFill>
                  <a:schemeClr val="bg1">
                    <a:lumMod val="85000"/>
                  </a:schemeClr>
                </a:solidFill>
                <a:latin typeface="Calibri" panose="020F0502020204030204" pitchFamily="34" charset="0"/>
                <a:cs typeface="Calibri" panose="020F0502020204030204" pitchFamily="34" charset="0"/>
              </a:endParaRPr>
            </a:p>
          </p:txBody>
        </p:sp>
        <p:sp>
          <p:nvSpPr>
            <p:cNvPr id="74" name="Oval 6">
              <a:extLst>
                <a:ext uri="{FF2B5EF4-FFF2-40B4-BE49-F238E27FC236}">
                  <a16:creationId xmlns:a16="http://schemas.microsoft.com/office/drawing/2014/main" id="{1A736FEA-3B84-42C8-98D0-B046445BF147}"/>
                </a:ext>
              </a:extLst>
            </p:cNvPr>
            <p:cNvSpPr>
              <a:spLocks noChangeArrowheads="1"/>
            </p:cNvSpPr>
            <p:nvPr/>
          </p:nvSpPr>
          <p:spPr bwMode="auto">
            <a:xfrm>
              <a:off x="2514600" y="1230332"/>
              <a:ext cx="1752600" cy="838200"/>
            </a:xfrm>
            <a:prstGeom prst="ellipse">
              <a:avLst/>
            </a:prstGeom>
            <a:noFill/>
            <a:ln w="9525">
              <a:noFill/>
              <a:round/>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Main</a:t>
              </a:r>
            </a:p>
            <a:p>
              <a:pPr algn="ctr"/>
              <a:endParaRPr lang="en-US" sz="2400" dirty="0">
                <a:solidFill>
                  <a:schemeClr val="bg1">
                    <a:lumMod val="85000"/>
                  </a:schemeClr>
                </a:solidFill>
                <a:latin typeface="Calibri" panose="020F0502020204030204" pitchFamily="34" charset="0"/>
                <a:cs typeface="Calibri" panose="020F0502020204030204" pitchFamily="34" charset="0"/>
              </a:endParaRPr>
            </a:p>
          </p:txBody>
        </p:sp>
        <p:sp>
          <p:nvSpPr>
            <p:cNvPr id="75" name="Text Box 16">
              <a:extLst>
                <a:ext uri="{FF2B5EF4-FFF2-40B4-BE49-F238E27FC236}">
                  <a16:creationId xmlns:a16="http://schemas.microsoft.com/office/drawing/2014/main" id="{866A061B-DC94-451C-AD7F-BFE567263BCC}"/>
                </a:ext>
              </a:extLst>
            </p:cNvPr>
            <p:cNvSpPr txBox="1">
              <a:spLocks noChangeArrowheads="1"/>
            </p:cNvSpPr>
            <p:nvPr/>
          </p:nvSpPr>
          <p:spPr bwMode="auto">
            <a:xfrm>
              <a:off x="457200" y="2921020"/>
              <a:ext cx="1600200" cy="366712"/>
            </a:xfrm>
            <a:prstGeom prst="rect">
              <a:avLst/>
            </a:prstGeom>
            <a:noFill/>
            <a:ln w="9525">
              <a:noFill/>
              <a:miter lim="800000"/>
              <a:headEnd/>
              <a:tailEnd/>
            </a:ln>
          </p:spPr>
          <p:txBody>
            <a:bodyPr>
              <a:spAutoFit/>
            </a:bodyPr>
            <a:lstStyle/>
            <a:p>
              <a:pPr algn="ctr"/>
              <a:r>
                <a:rPr lang="en-US" dirty="0">
                  <a:solidFill>
                    <a:schemeClr val="bg1">
                      <a:lumMod val="85000"/>
                    </a:schemeClr>
                  </a:solidFill>
                  <a:latin typeface="Calibri" panose="020F0502020204030204" pitchFamily="34" charset="0"/>
                  <a:cs typeface="Calibri" panose="020F0502020204030204" pitchFamily="34" charset="0"/>
                </a:rPr>
                <a:t>Solvers</a:t>
              </a:r>
            </a:p>
          </p:txBody>
        </p:sp>
        <p:sp>
          <p:nvSpPr>
            <p:cNvPr id="140" name="AutoShape 2">
              <a:extLst>
                <a:ext uri="{FF2B5EF4-FFF2-40B4-BE49-F238E27FC236}">
                  <a16:creationId xmlns:a16="http://schemas.microsoft.com/office/drawing/2014/main" id="{EB51C99C-FD4A-4927-AAD2-8A23AD8FEF87}"/>
                </a:ext>
              </a:extLst>
            </p:cNvPr>
            <p:cNvSpPr>
              <a:spLocks noChangeArrowheads="1"/>
            </p:cNvSpPr>
            <p:nvPr/>
          </p:nvSpPr>
          <p:spPr bwMode="auto">
            <a:xfrm>
              <a:off x="5279739" y="4955771"/>
              <a:ext cx="1752600" cy="3810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Field Manager</a:t>
              </a:r>
            </a:p>
          </p:txBody>
        </p:sp>
        <p:sp>
          <p:nvSpPr>
            <p:cNvPr id="141" name="AutoShape 4">
              <a:extLst>
                <a:ext uri="{FF2B5EF4-FFF2-40B4-BE49-F238E27FC236}">
                  <a16:creationId xmlns:a16="http://schemas.microsoft.com/office/drawing/2014/main" id="{E61B01FF-B35B-42F8-9879-1DDB1B41FEF1}"/>
                </a:ext>
              </a:extLst>
            </p:cNvPr>
            <p:cNvSpPr>
              <a:spLocks noChangeArrowheads="1"/>
            </p:cNvSpPr>
            <p:nvPr/>
          </p:nvSpPr>
          <p:spPr bwMode="auto">
            <a:xfrm>
              <a:off x="5279739" y="5336657"/>
              <a:ext cx="1752600" cy="3810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Derivatives</a:t>
              </a:r>
            </a:p>
          </p:txBody>
        </p:sp>
        <p:sp>
          <p:nvSpPr>
            <p:cNvPr id="142" name="Oval 6">
              <a:extLst>
                <a:ext uri="{FF2B5EF4-FFF2-40B4-BE49-F238E27FC236}">
                  <a16:creationId xmlns:a16="http://schemas.microsoft.com/office/drawing/2014/main" id="{77156735-8700-4DCF-AF76-149EA1A5B72A}"/>
                </a:ext>
              </a:extLst>
            </p:cNvPr>
            <p:cNvSpPr>
              <a:spLocks noChangeArrowheads="1"/>
            </p:cNvSpPr>
            <p:nvPr/>
          </p:nvSpPr>
          <p:spPr bwMode="auto">
            <a:xfrm>
              <a:off x="3657600" y="2830532"/>
              <a:ext cx="1676400" cy="914400"/>
            </a:xfrm>
            <a:prstGeom prst="ellipse">
              <a:avLst/>
            </a:prstGeom>
            <a:noFill/>
            <a:ln w="9525">
              <a:noFill/>
              <a:round/>
              <a:headEnd/>
              <a:tailEnd/>
            </a:ln>
          </p:spPr>
          <p:txBody>
            <a:bodyPr wrap="none" tIns="91440" bIns="0" anchor="ctr"/>
            <a:lstStyle/>
            <a:p>
              <a:pPr algn="ctr"/>
              <a:r>
                <a:rPr lang="en-US" dirty="0">
                  <a:solidFill>
                    <a:schemeClr val="bg1">
                      <a:lumMod val="85000"/>
                    </a:schemeClr>
                  </a:solidFill>
                  <a:latin typeface="Calibri" panose="020F0502020204030204" pitchFamily="34" charset="0"/>
                  <a:cs typeface="Calibri" panose="020F0502020204030204" pitchFamily="34" charset="0"/>
                </a:rPr>
                <a:t>Albany Glue Code</a:t>
              </a:r>
            </a:p>
          </p:txBody>
        </p:sp>
        <p:cxnSp>
          <p:nvCxnSpPr>
            <p:cNvPr id="143" name="AutoShape 7">
              <a:extLst>
                <a:ext uri="{FF2B5EF4-FFF2-40B4-BE49-F238E27FC236}">
                  <a16:creationId xmlns:a16="http://schemas.microsoft.com/office/drawing/2014/main" id="{DC65849E-EA55-493B-BC59-76A928AECEF3}"/>
                </a:ext>
              </a:extLst>
            </p:cNvPr>
            <p:cNvCxnSpPr>
              <a:cxnSpLocks noChangeShapeType="1"/>
              <a:stCxn id="147" idx="3"/>
              <a:endCxn id="144" idx="1"/>
            </p:cNvCxnSpPr>
            <p:nvPr/>
          </p:nvCxnSpPr>
          <p:spPr bwMode="auto">
            <a:xfrm flipV="1">
              <a:off x="2133600" y="2682211"/>
              <a:ext cx="304800" cy="796021"/>
            </a:xfrm>
            <a:prstGeom prst="bentConnector3">
              <a:avLst>
                <a:gd name="adj1" fmla="val 50000"/>
              </a:avLst>
            </a:prstGeom>
            <a:noFill/>
            <a:ln w="12700">
              <a:solidFill>
                <a:schemeClr val="bg1">
                  <a:lumMod val="85000"/>
                </a:schemeClr>
              </a:solidFill>
              <a:miter lim="800000"/>
              <a:headEnd type="diamond" w="med" len="med"/>
              <a:tailEnd type="diamond" w="med" len="med"/>
            </a:ln>
          </p:spPr>
        </p:cxnSp>
        <p:sp>
          <p:nvSpPr>
            <p:cNvPr id="144" name="Text Box 8">
              <a:extLst>
                <a:ext uri="{FF2B5EF4-FFF2-40B4-BE49-F238E27FC236}">
                  <a16:creationId xmlns:a16="http://schemas.microsoft.com/office/drawing/2014/main" id="{CDB14062-AF51-44D8-B211-6863F0A540E1}"/>
                </a:ext>
              </a:extLst>
            </p:cNvPr>
            <p:cNvSpPr txBox="1">
              <a:spLocks noChangeArrowheads="1"/>
            </p:cNvSpPr>
            <p:nvPr/>
          </p:nvSpPr>
          <p:spPr bwMode="auto">
            <a:xfrm>
              <a:off x="2438400" y="2359045"/>
              <a:ext cx="1219200" cy="646331"/>
            </a:xfrm>
            <a:prstGeom prst="rect">
              <a:avLst/>
            </a:prstGeom>
            <a:solidFill>
              <a:schemeClr val="bg1"/>
            </a:solidFill>
            <a:ln w="19050">
              <a:solidFill>
                <a:schemeClr val="bg1">
                  <a:lumMod val="85000"/>
                </a:schemeClr>
              </a:solidFill>
              <a:miter lim="800000"/>
              <a:headEnd/>
              <a:tailEnd/>
            </a:ln>
          </p:spPr>
          <p:txBody>
            <a:bodyPr>
              <a:spAutoFit/>
            </a:bodyPr>
            <a:lstStyle/>
            <a:p>
              <a:pPr algn="ctr"/>
              <a:r>
                <a:rPr lang="en-US" dirty="0">
                  <a:solidFill>
                    <a:schemeClr val="bg1">
                      <a:lumMod val="85000"/>
                    </a:schemeClr>
                  </a:solidFill>
                  <a:latin typeface="Calibri" panose="020F0502020204030204" pitchFamily="34" charset="0"/>
                  <a:cs typeface="Calibri" panose="020F0502020204030204" pitchFamily="34" charset="0"/>
                </a:rPr>
                <a:t>Nonlinear Model</a:t>
              </a:r>
            </a:p>
          </p:txBody>
        </p:sp>
        <p:sp>
          <p:nvSpPr>
            <p:cNvPr id="145" name="AutoShape 10">
              <a:extLst>
                <a:ext uri="{FF2B5EF4-FFF2-40B4-BE49-F238E27FC236}">
                  <a16:creationId xmlns:a16="http://schemas.microsoft.com/office/drawing/2014/main" id="{40E2FAD7-0FC3-44DA-BB55-48776A11ADAC}"/>
                </a:ext>
              </a:extLst>
            </p:cNvPr>
            <p:cNvSpPr>
              <a:spLocks noChangeArrowheads="1"/>
            </p:cNvSpPr>
            <p:nvPr/>
          </p:nvSpPr>
          <p:spPr bwMode="auto">
            <a:xfrm>
              <a:off x="457200" y="3287732"/>
              <a:ext cx="1600200" cy="328613"/>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Nonlinear</a:t>
              </a:r>
            </a:p>
          </p:txBody>
        </p:sp>
        <p:sp>
          <p:nvSpPr>
            <p:cNvPr id="146" name="AutoShape 11">
              <a:extLst>
                <a:ext uri="{FF2B5EF4-FFF2-40B4-BE49-F238E27FC236}">
                  <a16:creationId xmlns:a16="http://schemas.microsoft.com/office/drawing/2014/main" id="{72398298-9FA7-4A1C-B18B-6DE995E26987}"/>
                </a:ext>
              </a:extLst>
            </p:cNvPr>
            <p:cNvSpPr>
              <a:spLocks noChangeArrowheads="1"/>
            </p:cNvSpPr>
            <p:nvPr/>
          </p:nvSpPr>
          <p:spPr bwMode="auto">
            <a:xfrm>
              <a:off x="457200" y="3592532"/>
              <a:ext cx="1600200" cy="328613"/>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Transient</a:t>
              </a:r>
            </a:p>
          </p:txBody>
        </p:sp>
        <p:sp>
          <p:nvSpPr>
            <p:cNvPr id="147" name="Rectangle 15">
              <a:extLst>
                <a:ext uri="{FF2B5EF4-FFF2-40B4-BE49-F238E27FC236}">
                  <a16:creationId xmlns:a16="http://schemas.microsoft.com/office/drawing/2014/main" id="{7778592D-8EB3-4FE3-B7E7-7E17FA4F1A27}"/>
                </a:ext>
              </a:extLst>
            </p:cNvPr>
            <p:cNvSpPr>
              <a:spLocks noChangeArrowheads="1"/>
            </p:cNvSpPr>
            <p:nvPr/>
          </p:nvSpPr>
          <p:spPr bwMode="auto">
            <a:xfrm>
              <a:off x="381000" y="2906732"/>
              <a:ext cx="1752600" cy="1143000"/>
            </a:xfrm>
            <a:prstGeom prst="rect">
              <a:avLst/>
            </a:prstGeom>
            <a:noFill/>
            <a:ln w="9525">
              <a:solidFill>
                <a:schemeClr val="bg1">
                  <a:lumMod val="85000"/>
                </a:schemeClr>
              </a:solidFill>
              <a:miter lim="800000"/>
              <a:headEnd/>
              <a:tailEnd/>
            </a:ln>
          </p:spPr>
          <p:txBody>
            <a:bodyPr wrap="none" anchor="ctr"/>
            <a:lstStyle/>
            <a:p>
              <a:endParaRPr lang="en-US"/>
            </a:p>
          </p:txBody>
        </p:sp>
        <p:sp>
          <p:nvSpPr>
            <p:cNvPr id="148" name="AutoShape 17">
              <a:extLst>
                <a:ext uri="{FF2B5EF4-FFF2-40B4-BE49-F238E27FC236}">
                  <a16:creationId xmlns:a16="http://schemas.microsoft.com/office/drawing/2014/main" id="{C9370515-984F-427F-99B2-29BC9A20EBD4}"/>
                </a:ext>
              </a:extLst>
            </p:cNvPr>
            <p:cNvSpPr>
              <a:spLocks noChangeArrowheads="1"/>
            </p:cNvSpPr>
            <p:nvPr/>
          </p:nvSpPr>
          <p:spPr bwMode="auto">
            <a:xfrm>
              <a:off x="533400" y="1458932"/>
              <a:ext cx="1447800" cy="3048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Optimization</a:t>
              </a:r>
            </a:p>
          </p:txBody>
        </p:sp>
        <p:sp>
          <p:nvSpPr>
            <p:cNvPr id="149" name="AutoShape 18">
              <a:extLst>
                <a:ext uri="{FF2B5EF4-FFF2-40B4-BE49-F238E27FC236}">
                  <a16:creationId xmlns:a16="http://schemas.microsoft.com/office/drawing/2014/main" id="{FAD42FA3-8910-4E22-97F6-D33972783931}"/>
                </a:ext>
              </a:extLst>
            </p:cNvPr>
            <p:cNvSpPr>
              <a:spLocks noChangeArrowheads="1"/>
            </p:cNvSpPr>
            <p:nvPr/>
          </p:nvSpPr>
          <p:spPr bwMode="auto">
            <a:xfrm>
              <a:off x="533400" y="1763732"/>
              <a:ext cx="1447800" cy="3048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UQ</a:t>
              </a:r>
            </a:p>
          </p:txBody>
        </p:sp>
        <p:cxnSp>
          <p:nvCxnSpPr>
            <p:cNvPr id="150" name="AutoShape 21">
              <a:extLst>
                <a:ext uri="{FF2B5EF4-FFF2-40B4-BE49-F238E27FC236}">
                  <a16:creationId xmlns:a16="http://schemas.microsoft.com/office/drawing/2014/main" id="{7D6EB123-F3C5-4660-B130-5B33F61BBD9F}"/>
                </a:ext>
              </a:extLst>
            </p:cNvPr>
            <p:cNvCxnSpPr>
              <a:cxnSpLocks noChangeShapeType="1"/>
              <a:stCxn id="147" idx="0"/>
              <a:endCxn id="166" idx="2"/>
            </p:cNvCxnSpPr>
            <p:nvPr/>
          </p:nvCxnSpPr>
          <p:spPr bwMode="auto">
            <a:xfrm flipV="1">
              <a:off x="1257300" y="2768064"/>
              <a:ext cx="0" cy="138668"/>
            </a:xfrm>
            <a:prstGeom prst="straightConnector1">
              <a:avLst/>
            </a:prstGeom>
            <a:noFill/>
            <a:ln w="12700">
              <a:solidFill>
                <a:schemeClr val="bg1">
                  <a:lumMod val="85000"/>
                </a:schemeClr>
              </a:solidFill>
              <a:round/>
              <a:headEnd type="diamond" w="med" len="med"/>
              <a:tailEnd type="diamond" w="med" len="med"/>
            </a:ln>
          </p:spPr>
        </p:cxnSp>
        <p:cxnSp>
          <p:nvCxnSpPr>
            <p:cNvPr id="151" name="AutoShape 22">
              <a:extLst>
                <a:ext uri="{FF2B5EF4-FFF2-40B4-BE49-F238E27FC236}">
                  <a16:creationId xmlns:a16="http://schemas.microsoft.com/office/drawing/2014/main" id="{4E5F27CA-F382-496B-8E56-10EC68039C63}"/>
                </a:ext>
              </a:extLst>
            </p:cNvPr>
            <p:cNvCxnSpPr>
              <a:cxnSpLocks noChangeShapeType="1"/>
              <a:stCxn id="72" idx="0"/>
              <a:endCxn id="168" idx="2"/>
            </p:cNvCxnSpPr>
            <p:nvPr/>
          </p:nvCxnSpPr>
          <p:spPr bwMode="auto">
            <a:xfrm flipV="1">
              <a:off x="1257300" y="4610731"/>
              <a:ext cx="0" cy="201001"/>
            </a:xfrm>
            <a:prstGeom prst="straightConnector1">
              <a:avLst/>
            </a:prstGeom>
            <a:noFill/>
            <a:ln w="12700">
              <a:solidFill>
                <a:schemeClr val="tx1"/>
              </a:solidFill>
              <a:round/>
              <a:headEnd type="diamond" w="med" len="med"/>
              <a:tailEnd type="diamond" w="med" len="med"/>
            </a:ln>
          </p:spPr>
        </p:cxnSp>
        <p:sp>
          <p:nvSpPr>
            <p:cNvPr id="152" name="AutoShape 23">
              <a:extLst>
                <a:ext uri="{FF2B5EF4-FFF2-40B4-BE49-F238E27FC236}">
                  <a16:creationId xmlns:a16="http://schemas.microsoft.com/office/drawing/2014/main" id="{BFBF78F1-CCA8-4436-9175-B19D5108560A}"/>
                </a:ext>
              </a:extLst>
            </p:cNvPr>
            <p:cNvSpPr>
              <a:spLocks noChangeArrowheads="1"/>
            </p:cNvSpPr>
            <p:nvPr/>
          </p:nvSpPr>
          <p:spPr bwMode="auto">
            <a:xfrm>
              <a:off x="533400" y="5192732"/>
              <a:ext cx="1447800" cy="304800"/>
            </a:xfrm>
            <a:prstGeom prst="flowChartProcess">
              <a:avLst/>
            </a:prstGeom>
            <a:solidFill>
              <a:srgbClr val="CCFFCC"/>
            </a:solidFill>
            <a:ln w="9525">
              <a:solidFill>
                <a:schemeClr val="tx1"/>
              </a:solidFill>
              <a:miter lim="800000"/>
              <a:headEnd/>
              <a:tailEnd/>
            </a:ln>
          </p:spPr>
          <p:txBody>
            <a:bodyPr wrap="none" anchor="ctr"/>
            <a:lstStyle/>
            <a:p>
              <a:pPr algn="ctr"/>
              <a:r>
                <a:rPr lang="en-US" dirty="0">
                  <a:latin typeface="Calibri" panose="020F0502020204030204" pitchFamily="34" charset="0"/>
                  <a:cs typeface="Calibri" panose="020F0502020204030204" pitchFamily="34" charset="0"/>
                </a:rPr>
                <a:t>Iterative</a:t>
              </a:r>
            </a:p>
          </p:txBody>
        </p:sp>
        <p:sp>
          <p:nvSpPr>
            <p:cNvPr id="153" name="AutoShape 29">
              <a:extLst>
                <a:ext uri="{FF2B5EF4-FFF2-40B4-BE49-F238E27FC236}">
                  <a16:creationId xmlns:a16="http://schemas.microsoft.com/office/drawing/2014/main" id="{FA556B35-6CC5-4F10-9AF5-087DC0106EE5}"/>
                </a:ext>
              </a:extLst>
            </p:cNvPr>
            <p:cNvSpPr>
              <a:spLocks noChangeArrowheads="1"/>
            </p:cNvSpPr>
            <p:nvPr/>
          </p:nvSpPr>
          <p:spPr bwMode="auto">
            <a:xfrm>
              <a:off x="533400" y="5492338"/>
              <a:ext cx="1447800" cy="304800"/>
            </a:xfrm>
            <a:prstGeom prst="flowChartProcess">
              <a:avLst/>
            </a:prstGeom>
            <a:solidFill>
              <a:srgbClr val="CCFFCC"/>
            </a:solidFill>
            <a:ln w="9525">
              <a:solidFill>
                <a:schemeClr val="tx1"/>
              </a:solidFill>
              <a:miter lim="800000"/>
              <a:headEnd/>
              <a:tailEnd/>
            </a:ln>
          </p:spPr>
          <p:txBody>
            <a:bodyPr wrap="none" anchor="ctr"/>
            <a:lstStyle/>
            <a:p>
              <a:pPr algn="ctr"/>
              <a:r>
                <a:rPr lang="en-US" dirty="0">
                  <a:latin typeface="Calibri" panose="020F0502020204030204" pitchFamily="34" charset="0"/>
                  <a:cs typeface="Calibri" panose="020F0502020204030204" pitchFamily="34" charset="0"/>
                </a:rPr>
                <a:t>Direct</a:t>
              </a:r>
            </a:p>
          </p:txBody>
        </p:sp>
        <p:sp>
          <p:nvSpPr>
            <p:cNvPr id="154" name="AutoShape 30">
              <a:extLst>
                <a:ext uri="{FF2B5EF4-FFF2-40B4-BE49-F238E27FC236}">
                  <a16:creationId xmlns:a16="http://schemas.microsoft.com/office/drawing/2014/main" id="{884756DA-4756-405D-8BF8-F28ECC92397B}"/>
                </a:ext>
              </a:extLst>
            </p:cNvPr>
            <p:cNvSpPr>
              <a:spLocks noChangeArrowheads="1"/>
            </p:cNvSpPr>
            <p:nvPr/>
          </p:nvSpPr>
          <p:spPr bwMode="auto">
            <a:xfrm>
              <a:off x="6908800" y="1179532"/>
              <a:ext cx="1828800" cy="1905000"/>
            </a:xfrm>
            <a:prstGeom prst="flowChartProcess">
              <a:avLst/>
            </a:prstGeom>
            <a:no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Mesh Tools</a:t>
              </a:r>
            </a:p>
            <a:p>
              <a:pPr algn="ctr"/>
              <a:endParaRPr lang="en-US" sz="1200"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a:p>
              <a:pPr algn="ctr"/>
              <a:endParaRPr lang="en-US" dirty="0">
                <a:solidFill>
                  <a:schemeClr val="bg1">
                    <a:lumMod val="85000"/>
                  </a:schemeClr>
                </a:solidFill>
                <a:latin typeface="Calibri" panose="020F0502020204030204" pitchFamily="34" charset="0"/>
                <a:cs typeface="Calibri" panose="020F0502020204030204" pitchFamily="34" charset="0"/>
              </a:endParaRPr>
            </a:p>
          </p:txBody>
        </p:sp>
        <p:sp>
          <p:nvSpPr>
            <p:cNvPr id="155" name="AutoShape 31">
              <a:extLst>
                <a:ext uri="{FF2B5EF4-FFF2-40B4-BE49-F238E27FC236}">
                  <a16:creationId xmlns:a16="http://schemas.microsoft.com/office/drawing/2014/main" id="{2CE90CBB-585F-4305-AA32-B0E506B8498B}"/>
                </a:ext>
              </a:extLst>
            </p:cNvPr>
            <p:cNvSpPr>
              <a:spLocks noChangeArrowheads="1"/>
            </p:cNvSpPr>
            <p:nvPr/>
          </p:nvSpPr>
          <p:spPr bwMode="auto">
            <a:xfrm>
              <a:off x="6985000" y="2170132"/>
              <a:ext cx="1670050" cy="3810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Mesh I/O</a:t>
              </a:r>
            </a:p>
          </p:txBody>
        </p:sp>
        <p:sp>
          <p:nvSpPr>
            <p:cNvPr id="156" name="AutoShape 33">
              <a:extLst>
                <a:ext uri="{FF2B5EF4-FFF2-40B4-BE49-F238E27FC236}">
                  <a16:creationId xmlns:a16="http://schemas.microsoft.com/office/drawing/2014/main" id="{DBA6DAE5-2604-4629-981D-3238A67F4248}"/>
                </a:ext>
              </a:extLst>
            </p:cNvPr>
            <p:cNvSpPr>
              <a:spLocks noChangeArrowheads="1"/>
            </p:cNvSpPr>
            <p:nvPr/>
          </p:nvSpPr>
          <p:spPr bwMode="auto">
            <a:xfrm>
              <a:off x="6985000" y="1560532"/>
              <a:ext cx="1670050" cy="6096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Mesh Database</a:t>
              </a:r>
            </a:p>
            <a:p>
              <a:pPr algn="ctr"/>
              <a:endParaRPr lang="en-US" dirty="0">
                <a:solidFill>
                  <a:schemeClr val="bg1">
                    <a:lumMod val="85000"/>
                  </a:schemeClr>
                </a:solidFill>
                <a:latin typeface="Calibri" panose="020F0502020204030204" pitchFamily="34" charset="0"/>
                <a:cs typeface="Calibri" panose="020F0502020204030204" pitchFamily="34" charset="0"/>
              </a:endParaRPr>
            </a:p>
          </p:txBody>
        </p:sp>
        <p:sp>
          <p:nvSpPr>
            <p:cNvPr id="157" name="Rectangle 35">
              <a:extLst>
                <a:ext uri="{FF2B5EF4-FFF2-40B4-BE49-F238E27FC236}">
                  <a16:creationId xmlns:a16="http://schemas.microsoft.com/office/drawing/2014/main" id="{0B22F0A9-4C0F-4AF1-8096-E81739DABE4C}"/>
                </a:ext>
              </a:extLst>
            </p:cNvPr>
            <p:cNvSpPr>
              <a:spLocks noChangeArrowheads="1"/>
            </p:cNvSpPr>
            <p:nvPr/>
          </p:nvSpPr>
          <p:spPr bwMode="auto">
            <a:xfrm>
              <a:off x="7108825" y="1966932"/>
              <a:ext cx="333375" cy="134938"/>
            </a:xfrm>
            <a:prstGeom prst="rect">
              <a:avLst/>
            </a:prstGeom>
            <a:solidFill>
              <a:schemeClr val="bg1"/>
            </a:solidFill>
            <a:ln w="9525">
              <a:solidFill>
                <a:schemeClr val="bg1">
                  <a:lumMod val="85000"/>
                </a:schemeClr>
              </a:solidFill>
              <a:miter lim="800000"/>
              <a:headEnd/>
              <a:tailEnd/>
            </a:ln>
          </p:spPr>
          <p:txBody>
            <a:bodyPr wrap="none" anchor="ctr"/>
            <a:lstStyle/>
            <a:p>
              <a:endParaRPr lang="en-US"/>
            </a:p>
          </p:txBody>
        </p:sp>
        <p:sp>
          <p:nvSpPr>
            <p:cNvPr id="158" name="AutoShape 36">
              <a:extLst>
                <a:ext uri="{FF2B5EF4-FFF2-40B4-BE49-F238E27FC236}">
                  <a16:creationId xmlns:a16="http://schemas.microsoft.com/office/drawing/2014/main" id="{CE4311B8-F118-4383-87AF-CC6E0916D40E}"/>
                </a:ext>
              </a:extLst>
            </p:cNvPr>
            <p:cNvSpPr>
              <a:spLocks noChangeArrowheads="1"/>
            </p:cNvSpPr>
            <p:nvPr/>
          </p:nvSpPr>
          <p:spPr bwMode="auto">
            <a:xfrm>
              <a:off x="8153400" y="1898670"/>
              <a:ext cx="417513" cy="203200"/>
            </a:xfrm>
            <a:prstGeom prst="cube">
              <a:avLst>
                <a:gd name="adj" fmla="val 41667"/>
              </a:avLst>
            </a:prstGeom>
            <a:solidFill>
              <a:schemeClr val="bg1"/>
            </a:solidFill>
            <a:ln w="9525">
              <a:solidFill>
                <a:schemeClr val="bg1">
                  <a:lumMod val="85000"/>
                </a:schemeClr>
              </a:solidFill>
              <a:miter lim="800000"/>
              <a:headEnd/>
              <a:tailEnd/>
            </a:ln>
          </p:spPr>
          <p:txBody>
            <a:bodyPr wrap="none" anchor="ctr"/>
            <a:lstStyle/>
            <a:p>
              <a:endParaRPr lang="en-US"/>
            </a:p>
          </p:txBody>
        </p:sp>
        <p:cxnSp>
          <p:nvCxnSpPr>
            <p:cNvPr id="159" name="AutoShape 37">
              <a:extLst>
                <a:ext uri="{FF2B5EF4-FFF2-40B4-BE49-F238E27FC236}">
                  <a16:creationId xmlns:a16="http://schemas.microsoft.com/office/drawing/2014/main" id="{6F7DDFA3-3C9F-4F75-8C22-E79988B54880}"/>
                </a:ext>
              </a:extLst>
            </p:cNvPr>
            <p:cNvCxnSpPr>
              <a:cxnSpLocks noChangeShapeType="1"/>
              <a:stCxn id="160" idx="1"/>
              <a:endCxn id="70" idx="0"/>
            </p:cNvCxnSpPr>
            <p:nvPr/>
          </p:nvCxnSpPr>
          <p:spPr bwMode="auto">
            <a:xfrm rot="10800000" flipV="1">
              <a:off x="4489451" y="2133990"/>
              <a:ext cx="273049" cy="885209"/>
            </a:xfrm>
            <a:prstGeom prst="bentConnector2">
              <a:avLst/>
            </a:prstGeom>
            <a:noFill/>
            <a:ln w="12700">
              <a:solidFill>
                <a:schemeClr val="bg1">
                  <a:lumMod val="85000"/>
                </a:schemeClr>
              </a:solidFill>
              <a:miter lim="800000"/>
              <a:headEnd type="diamond" w="med" len="med"/>
              <a:tailEnd type="diamond" w="med" len="med"/>
            </a:ln>
          </p:spPr>
        </p:cxnSp>
        <p:sp>
          <p:nvSpPr>
            <p:cNvPr id="160" name="Text Box 38">
              <a:extLst>
                <a:ext uri="{FF2B5EF4-FFF2-40B4-BE49-F238E27FC236}">
                  <a16:creationId xmlns:a16="http://schemas.microsoft.com/office/drawing/2014/main" id="{FD3FAC04-DEAE-4F7F-9F47-C4A3F3282432}"/>
                </a:ext>
              </a:extLst>
            </p:cNvPr>
            <p:cNvSpPr txBox="1">
              <a:spLocks noChangeArrowheads="1"/>
            </p:cNvSpPr>
            <p:nvPr/>
          </p:nvSpPr>
          <p:spPr bwMode="auto">
            <a:xfrm>
              <a:off x="4762499" y="1810825"/>
              <a:ext cx="1600200" cy="646331"/>
            </a:xfrm>
            <a:prstGeom prst="rect">
              <a:avLst/>
            </a:prstGeom>
            <a:solidFill>
              <a:schemeClr val="bg1"/>
            </a:solidFill>
            <a:ln w="19050">
              <a:solidFill>
                <a:schemeClr val="bg1">
                  <a:lumMod val="85000"/>
                </a:schemeClr>
              </a:solidFill>
              <a:miter lim="800000"/>
              <a:headEnd/>
              <a:tailEnd/>
            </a:ln>
          </p:spPr>
          <p:txBody>
            <a:bodyPr>
              <a:spAutoFit/>
            </a:bodyPr>
            <a:lstStyle/>
            <a:p>
              <a:pPr algn="ctr"/>
              <a:r>
                <a:rPr lang="en-US" dirty="0">
                  <a:solidFill>
                    <a:schemeClr val="bg1">
                      <a:lumMod val="85000"/>
                    </a:schemeClr>
                  </a:solidFill>
                  <a:latin typeface="Calibri" panose="020F0502020204030204" pitchFamily="34" charset="0"/>
                  <a:cs typeface="Calibri" panose="020F0502020204030204" pitchFamily="34" charset="0"/>
                </a:rPr>
                <a:t>Global</a:t>
              </a:r>
            </a:p>
            <a:p>
              <a:pPr algn="ctr"/>
              <a:r>
                <a:rPr lang="en-US" dirty="0">
                  <a:solidFill>
                    <a:schemeClr val="bg1">
                      <a:lumMod val="85000"/>
                    </a:schemeClr>
                  </a:solidFill>
                  <a:latin typeface="Calibri" panose="020F0502020204030204" pitchFamily="34" charset="0"/>
                  <a:cs typeface="Calibri" panose="020F0502020204030204" pitchFamily="34" charset="0"/>
                </a:rPr>
                <a:t>Discretization</a:t>
              </a:r>
            </a:p>
          </p:txBody>
        </p:sp>
        <p:sp>
          <p:nvSpPr>
            <p:cNvPr id="161" name="Text Box 43">
              <a:extLst>
                <a:ext uri="{FF2B5EF4-FFF2-40B4-BE49-F238E27FC236}">
                  <a16:creationId xmlns:a16="http://schemas.microsoft.com/office/drawing/2014/main" id="{A0D514B1-A454-4083-80C4-092F2D14D15F}"/>
                </a:ext>
              </a:extLst>
            </p:cNvPr>
            <p:cNvSpPr txBox="1">
              <a:spLocks noChangeArrowheads="1"/>
            </p:cNvSpPr>
            <p:nvPr/>
          </p:nvSpPr>
          <p:spPr bwMode="auto">
            <a:xfrm>
              <a:off x="2560320" y="3879909"/>
              <a:ext cx="1905000" cy="369332"/>
            </a:xfrm>
            <a:prstGeom prst="rect">
              <a:avLst/>
            </a:prstGeom>
            <a:solidFill>
              <a:schemeClr val="bg1"/>
            </a:solidFill>
            <a:ln w="19050">
              <a:solidFill>
                <a:schemeClr val="bg1">
                  <a:lumMod val="85000"/>
                </a:schemeClr>
              </a:solidFill>
              <a:miter lim="800000"/>
              <a:headEnd/>
              <a:tailEnd/>
            </a:ln>
          </p:spPr>
          <p:txBody>
            <a:bodyPr>
              <a:spAutoFit/>
            </a:bodyPr>
            <a:lstStyle/>
            <a:p>
              <a:pPr algn="ctr"/>
              <a:r>
                <a:rPr lang="en-US" dirty="0">
                  <a:solidFill>
                    <a:schemeClr val="bg1">
                      <a:lumMod val="85000"/>
                    </a:schemeClr>
                  </a:solidFill>
                  <a:latin typeface="Calibri" panose="020F0502020204030204" pitchFamily="34" charset="0"/>
                  <a:cs typeface="Calibri" panose="020F0502020204030204" pitchFamily="34" charset="0"/>
                </a:rPr>
                <a:t>Evaluation Engine</a:t>
              </a:r>
            </a:p>
          </p:txBody>
        </p:sp>
        <p:sp>
          <p:nvSpPr>
            <p:cNvPr id="162" name="Rectangle 49">
              <a:extLst>
                <a:ext uri="{FF2B5EF4-FFF2-40B4-BE49-F238E27FC236}">
                  <a16:creationId xmlns:a16="http://schemas.microsoft.com/office/drawing/2014/main" id="{9EDF634D-4521-48F9-BA20-6679FE876806}"/>
                </a:ext>
              </a:extLst>
            </p:cNvPr>
            <p:cNvSpPr>
              <a:spLocks noChangeArrowheads="1"/>
            </p:cNvSpPr>
            <p:nvPr/>
          </p:nvSpPr>
          <p:spPr bwMode="auto">
            <a:xfrm>
              <a:off x="5419615" y="4583132"/>
              <a:ext cx="304800" cy="304800"/>
            </a:xfrm>
            <a:prstGeom prst="rect">
              <a:avLst/>
            </a:prstGeom>
            <a:noFill/>
            <a:ln w="9525">
              <a:noFill/>
              <a:miter lim="800000"/>
              <a:headEnd/>
              <a:tailEnd/>
            </a:ln>
          </p:spPr>
          <p:txBody>
            <a:bodyPr wrap="none" anchor="ctr"/>
            <a:lstStyle/>
            <a:p>
              <a:endParaRPr lang="en-US"/>
            </a:p>
          </p:txBody>
        </p:sp>
        <p:sp>
          <p:nvSpPr>
            <p:cNvPr id="163" name="Rectangle 50">
              <a:extLst>
                <a:ext uri="{FF2B5EF4-FFF2-40B4-BE49-F238E27FC236}">
                  <a16:creationId xmlns:a16="http://schemas.microsoft.com/office/drawing/2014/main" id="{AF70EAD6-B3A3-42A2-AF18-448F29C23E51}"/>
                </a:ext>
              </a:extLst>
            </p:cNvPr>
            <p:cNvSpPr>
              <a:spLocks noChangeArrowheads="1"/>
            </p:cNvSpPr>
            <p:nvPr/>
          </p:nvSpPr>
          <p:spPr bwMode="auto">
            <a:xfrm>
              <a:off x="5419615" y="4811732"/>
              <a:ext cx="304800" cy="304800"/>
            </a:xfrm>
            <a:prstGeom prst="rect">
              <a:avLst/>
            </a:prstGeom>
            <a:noFill/>
            <a:ln w="9525">
              <a:noFill/>
              <a:miter lim="800000"/>
              <a:headEnd/>
              <a:tailEnd/>
            </a:ln>
          </p:spPr>
          <p:txBody>
            <a:bodyPr wrap="none" anchor="ctr"/>
            <a:lstStyle/>
            <a:p>
              <a:endParaRPr lang="en-US"/>
            </a:p>
          </p:txBody>
        </p:sp>
        <p:sp>
          <p:nvSpPr>
            <p:cNvPr id="164" name="Rectangle 52">
              <a:extLst>
                <a:ext uri="{FF2B5EF4-FFF2-40B4-BE49-F238E27FC236}">
                  <a16:creationId xmlns:a16="http://schemas.microsoft.com/office/drawing/2014/main" id="{5F6E6759-58B8-4E25-A608-C643EFFAE90F}"/>
                </a:ext>
              </a:extLst>
            </p:cNvPr>
            <p:cNvSpPr>
              <a:spLocks noChangeArrowheads="1"/>
            </p:cNvSpPr>
            <p:nvPr/>
          </p:nvSpPr>
          <p:spPr bwMode="auto">
            <a:xfrm>
              <a:off x="1066800" y="1458932"/>
              <a:ext cx="228600" cy="76200"/>
            </a:xfrm>
            <a:prstGeom prst="rect">
              <a:avLst/>
            </a:prstGeom>
            <a:noFill/>
            <a:ln w="9525">
              <a:noFill/>
              <a:miter lim="800000"/>
              <a:headEnd/>
              <a:tailEnd/>
            </a:ln>
          </p:spPr>
          <p:txBody>
            <a:bodyPr wrap="none" anchor="ctr"/>
            <a:lstStyle/>
            <a:p>
              <a:endParaRPr lang="en-US"/>
            </a:p>
          </p:txBody>
        </p:sp>
        <p:sp>
          <p:nvSpPr>
            <p:cNvPr id="165" name="Rectangle 53">
              <a:extLst>
                <a:ext uri="{FF2B5EF4-FFF2-40B4-BE49-F238E27FC236}">
                  <a16:creationId xmlns:a16="http://schemas.microsoft.com/office/drawing/2014/main" id="{E194AE26-A9A0-47DE-8592-7856D57DA322}"/>
                </a:ext>
              </a:extLst>
            </p:cNvPr>
            <p:cNvSpPr>
              <a:spLocks noChangeArrowheads="1"/>
            </p:cNvSpPr>
            <p:nvPr/>
          </p:nvSpPr>
          <p:spPr bwMode="auto">
            <a:xfrm>
              <a:off x="609600" y="1611332"/>
              <a:ext cx="228600" cy="76200"/>
            </a:xfrm>
            <a:prstGeom prst="rect">
              <a:avLst/>
            </a:prstGeom>
            <a:noFill/>
            <a:ln w="9525">
              <a:noFill/>
              <a:miter lim="800000"/>
              <a:headEnd/>
              <a:tailEnd/>
            </a:ln>
          </p:spPr>
          <p:txBody>
            <a:bodyPr wrap="none" anchor="ctr"/>
            <a:lstStyle/>
            <a:p>
              <a:endParaRPr lang="en-US"/>
            </a:p>
          </p:txBody>
        </p:sp>
        <p:sp>
          <p:nvSpPr>
            <p:cNvPr id="166" name="Text Box 55">
              <a:extLst>
                <a:ext uri="{FF2B5EF4-FFF2-40B4-BE49-F238E27FC236}">
                  <a16:creationId xmlns:a16="http://schemas.microsoft.com/office/drawing/2014/main" id="{E8767496-10ED-485B-9F71-837E85409E39}"/>
                </a:ext>
              </a:extLst>
            </p:cNvPr>
            <p:cNvSpPr txBox="1">
              <a:spLocks noChangeArrowheads="1"/>
            </p:cNvSpPr>
            <p:nvPr/>
          </p:nvSpPr>
          <p:spPr bwMode="auto">
            <a:xfrm>
              <a:off x="533400" y="2398732"/>
              <a:ext cx="1447800" cy="369332"/>
            </a:xfrm>
            <a:prstGeom prst="rect">
              <a:avLst/>
            </a:prstGeom>
            <a:solidFill>
              <a:schemeClr val="bg1"/>
            </a:solidFill>
            <a:ln w="19050">
              <a:solidFill>
                <a:schemeClr val="bg1">
                  <a:lumMod val="85000"/>
                </a:schemeClr>
              </a:solidFill>
              <a:miter lim="800000"/>
              <a:headEnd/>
              <a:tailEnd/>
            </a:ln>
          </p:spPr>
          <p:txBody>
            <a:bodyPr>
              <a:spAutoFit/>
            </a:bodyPr>
            <a:lstStyle/>
            <a:p>
              <a:pPr algn="ctr"/>
              <a:r>
                <a:rPr lang="en-US" dirty="0">
                  <a:solidFill>
                    <a:schemeClr val="bg1">
                      <a:lumMod val="85000"/>
                    </a:schemeClr>
                  </a:solidFill>
                  <a:latin typeface="Calibri" panose="020F0502020204030204" pitchFamily="34" charset="0"/>
                  <a:cs typeface="Calibri" panose="020F0502020204030204" pitchFamily="34" charset="0"/>
                </a:rPr>
                <a:t>Application</a:t>
              </a:r>
            </a:p>
          </p:txBody>
        </p:sp>
        <p:cxnSp>
          <p:nvCxnSpPr>
            <p:cNvPr id="167" name="AutoShape 56">
              <a:extLst>
                <a:ext uri="{FF2B5EF4-FFF2-40B4-BE49-F238E27FC236}">
                  <a16:creationId xmlns:a16="http://schemas.microsoft.com/office/drawing/2014/main" id="{5424F969-430B-4392-B650-A2384F098A6E}"/>
                </a:ext>
              </a:extLst>
            </p:cNvPr>
            <p:cNvCxnSpPr>
              <a:cxnSpLocks noChangeShapeType="1"/>
              <a:stCxn id="166" idx="0"/>
              <a:endCxn id="73" idx="2"/>
            </p:cNvCxnSpPr>
            <p:nvPr/>
          </p:nvCxnSpPr>
          <p:spPr bwMode="auto">
            <a:xfrm flipV="1">
              <a:off x="1257300" y="2144732"/>
              <a:ext cx="0" cy="254000"/>
            </a:xfrm>
            <a:prstGeom prst="straightConnector1">
              <a:avLst/>
            </a:prstGeom>
            <a:noFill/>
            <a:ln w="12700">
              <a:solidFill>
                <a:schemeClr val="bg1">
                  <a:lumMod val="85000"/>
                </a:schemeClr>
              </a:solidFill>
              <a:round/>
              <a:headEnd type="diamond" w="med" len="med"/>
              <a:tailEnd type="diamond" w="med" len="med"/>
            </a:ln>
          </p:spPr>
        </p:cxnSp>
        <p:sp>
          <p:nvSpPr>
            <p:cNvPr id="168" name="Text Box 57">
              <a:extLst>
                <a:ext uri="{FF2B5EF4-FFF2-40B4-BE49-F238E27FC236}">
                  <a16:creationId xmlns:a16="http://schemas.microsoft.com/office/drawing/2014/main" id="{4E5D8DA7-81CB-4E7F-BCAA-1D82C4637329}"/>
                </a:ext>
              </a:extLst>
            </p:cNvPr>
            <p:cNvSpPr txBox="1">
              <a:spLocks noChangeArrowheads="1"/>
            </p:cNvSpPr>
            <p:nvPr/>
          </p:nvSpPr>
          <p:spPr bwMode="auto">
            <a:xfrm>
              <a:off x="533400" y="4278332"/>
              <a:ext cx="1447800" cy="332399"/>
            </a:xfrm>
            <a:prstGeom prst="rect">
              <a:avLst/>
            </a:prstGeom>
            <a:solidFill>
              <a:schemeClr val="bg1"/>
            </a:solidFill>
            <a:ln w="19050">
              <a:solidFill>
                <a:srgbClr val="0000FF"/>
              </a:solidFill>
              <a:miter lim="800000"/>
              <a:headEnd/>
              <a:tailEnd/>
            </a:ln>
          </p:spPr>
          <p:txBody>
            <a:bodyPr tIns="36576" bIns="18288">
              <a:spAutoFit/>
            </a:bodyPr>
            <a:lstStyle/>
            <a:p>
              <a:pPr algn="ctr"/>
              <a:r>
                <a:rPr lang="en-US" b="1" dirty="0">
                  <a:solidFill>
                    <a:srgbClr val="0000FF"/>
                  </a:solidFill>
                  <a:latin typeface="Calibri" panose="020F0502020204030204" pitchFamily="34" charset="0"/>
                  <a:cs typeface="Calibri" panose="020F0502020204030204" pitchFamily="34" charset="0"/>
                </a:rPr>
                <a:t>Linear Solve</a:t>
              </a:r>
            </a:p>
          </p:txBody>
        </p:sp>
        <p:cxnSp>
          <p:nvCxnSpPr>
            <p:cNvPr id="171" name="AutoShape 62">
              <a:extLst>
                <a:ext uri="{FF2B5EF4-FFF2-40B4-BE49-F238E27FC236}">
                  <a16:creationId xmlns:a16="http://schemas.microsoft.com/office/drawing/2014/main" id="{9E2B6D40-1D8B-431A-9D2F-A824F314993C}"/>
                </a:ext>
              </a:extLst>
            </p:cNvPr>
            <p:cNvCxnSpPr>
              <a:cxnSpLocks noChangeShapeType="1"/>
              <a:stCxn id="73" idx="3"/>
            </p:cNvCxnSpPr>
            <p:nvPr/>
          </p:nvCxnSpPr>
          <p:spPr bwMode="auto">
            <a:xfrm>
              <a:off x="2057400" y="1649432"/>
              <a:ext cx="457200" cy="0"/>
            </a:xfrm>
            <a:prstGeom prst="straightConnector1">
              <a:avLst/>
            </a:prstGeom>
            <a:noFill/>
            <a:ln w="12700">
              <a:solidFill>
                <a:schemeClr val="bg1">
                  <a:lumMod val="85000"/>
                </a:schemeClr>
              </a:solidFill>
              <a:round/>
              <a:headEnd type="diamond" w="med" len="med"/>
              <a:tailEnd type="diamond" w="med" len="med"/>
            </a:ln>
          </p:spPr>
        </p:cxnSp>
        <p:sp>
          <p:nvSpPr>
            <p:cNvPr id="172" name="AutoShape 65">
              <a:extLst>
                <a:ext uri="{FF2B5EF4-FFF2-40B4-BE49-F238E27FC236}">
                  <a16:creationId xmlns:a16="http://schemas.microsoft.com/office/drawing/2014/main" id="{ABDE1865-3B3E-44CB-86B2-B169B004AC78}"/>
                </a:ext>
              </a:extLst>
            </p:cNvPr>
            <p:cNvSpPr>
              <a:spLocks noChangeArrowheads="1"/>
            </p:cNvSpPr>
            <p:nvPr/>
          </p:nvSpPr>
          <p:spPr bwMode="auto">
            <a:xfrm>
              <a:off x="6985000" y="2551132"/>
              <a:ext cx="1670050" cy="3810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Load Balancing</a:t>
              </a:r>
            </a:p>
          </p:txBody>
        </p:sp>
        <p:sp>
          <p:nvSpPr>
            <p:cNvPr id="173" name="AutoShape 18">
              <a:extLst>
                <a:ext uri="{FF2B5EF4-FFF2-40B4-BE49-F238E27FC236}">
                  <a16:creationId xmlns:a16="http://schemas.microsoft.com/office/drawing/2014/main" id="{914D591F-4F69-4F79-86EF-0AAE25F9B7A7}"/>
                </a:ext>
              </a:extLst>
            </p:cNvPr>
            <p:cNvSpPr>
              <a:spLocks noChangeArrowheads="1"/>
            </p:cNvSpPr>
            <p:nvPr/>
          </p:nvSpPr>
          <p:spPr bwMode="auto">
            <a:xfrm>
              <a:off x="2667000" y="1687532"/>
              <a:ext cx="1447800" cy="2286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Input Parser</a:t>
              </a:r>
            </a:p>
          </p:txBody>
        </p:sp>
        <p:sp>
          <p:nvSpPr>
            <p:cNvPr id="174" name="AutoShape 11">
              <a:extLst>
                <a:ext uri="{FF2B5EF4-FFF2-40B4-BE49-F238E27FC236}">
                  <a16:creationId xmlns:a16="http://schemas.microsoft.com/office/drawing/2014/main" id="{F2B901F8-792D-462B-BF7F-10FA8C4AD856}"/>
                </a:ext>
              </a:extLst>
            </p:cNvPr>
            <p:cNvSpPr>
              <a:spLocks noChangeArrowheads="1"/>
            </p:cNvSpPr>
            <p:nvPr/>
          </p:nvSpPr>
          <p:spPr bwMode="auto">
            <a:xfrm>
              <a:off x="7579360" y="4658122"/>
              <a:ext cx="1148080" cy="289891"/>
            </a:xfrm>
            <a:prstGeom prst="flowChartProcess">
              <a:avLst/>
            </a:prstGeom>
            <a:solidFill>
              <a:srgbClr val="CCFFCC"/>
            </a:solidFill>
            <a:ln w="9525">
              <a:solidFill>
                <a:srgbClr val="000000"/>
              </a:solidFill>
              <a:miter lim="800000"/>
              <a:headEnd/>
              <a:tailEnd/>
            </a:ln>
          </p:spPr>
          <p:txBody>
            <a:bodyPr wrap="none" anchor="ctr"/>
            <a:lstStyle/>
            <a:p>
              <a:pPr algn="ctr"/>
              <a:r>
                <a:rPr lang="en-US" b="1" dirty="0">
                  <a:solidFill>
                    <a:srgbClr val="000000"/>
                  </a:solidFill>
                  <a:latin typeface="Calibri" panose="020F0502020204030204" pitchFamily="34" charset="0"/>
                  <a:cs typeface="Calibri" panose="020F0502020204030204" pitchFamily="34" charset="0"/>
                </a:rPr>
                <a:t>Libraries</a:t>
              </a:r>
            </a:p>
          </p:txBody>
        </p:sp>
        <p:sp>
          <p:nvSpPr>
            <p:cNvPr id="175" name="Text Box 38">
              <a:extLst>
                <a:ext uri="{FF2B5EF4-FFF2-40B4-BE49-F238E27FC236}">
                  <a16:creationId xmlns:a16="http://schemas.microsoft.com/office/drawing/2014/main" id="{C0ABE4BC-08D2-48A6-91C7-7A7CA32A8F35}"/>
                </a:ext>
              </a:extLst>
            </p:cNvPr>
            <p:cNvSpPr txBox="1">
              <a:spLocks noChangeArrowheads="1"/>
            </p:cNvSpPr>
            <p:nvPr/>
          </p:nvSpPr>
          <p:spPr bwMode="auto">
            <a:xfrm>
              <a:off x="7589520" y="5037763"/>
              <a:ext cx="1148080" cy="369332"/>
            </a:xfrm>
            <a:prstGeom prst="rect">
              <a:avLst/>
            </a:prstGeom>
            <a:solidFill>
              <a:schemeClr val="bg1"/>
            </a:solidFill>
            <a:ln w="19050">
              <a:solidFill>
                <a:srgbClr val="0000FF"/>
              </a:solidFill>
              <a:miter lim="800000"/>
              <a:headEnd/>
              <a:tailEnd/>
            </a:ln>
          </p:spPr>
          <p:txBody>
            <a:bodyPr wrap="square">
              <a:spAutoFit/>
            </a:bodyPr>
            <a:lstStyle/>
            <a:p>
              <a:pPr algn="ctr"/>
              <a:r>
                <a:rPr lang="en-US" dirty="0">
                  <a:solidFill>
                    <a:srgbClr val="0000FF"/>
                  </a:solidFill>
                  <a:latin typeface="Calibri" panose="020F0502020204030204" pitchFamily="34" charset="0"/>
                  <a:cs typeface="Calibri" panose="020F0502020204030204" pitchFamily="34" charset="0"/>
                </a:rPr>
                <a:t>Interfaces</a:t>
              </a:r>
            </a:p>
          </p:txBody>
        </p:sp>
        <p:sp>
          <p:nvSpPr>
            <p:cNvPr id="176" name="Oval 6">
              <a:extLst>
                <a:ext uri="{FF2B5EF4-FFF2-40B4-BE49-F238E27FC236}">
                  <a16:creationId xmlns:a16="http://schemas.microsoft.com/office/drawing/2014/main" id="{D38C2CEE-18DA-4648-B9AE-AD6A00DA0F91}"/>
                </a:ext>
              </a:extLst>
            </p:cNvPr>
            <p:cNvSpPr>
              <a:spLocks noChangeArrowheads="1"/>
            </p:cNvSpPr>
            <p:nvPr/>
          </p:nvSpPr>
          <p:spPr bwMode="auto">
            <a:xfrm>
              <a:off x="7672362" y="5565437"/>
              <a:ext cx="940145" cy="484379"/>
            </a:xfrm>
            <a:prstGeom prst="ellipse">
              <a:avLst/>
            </a:prstGeom>
            <a:noFill/>
            <a:ln w="9525">
              <a:noFill/>
              <a:round/>
              <a:headEnd/>
              <a:tailEnd/>
            </a:ln>
          </p:spPr>
          <p:txBody>
            <a:bodyPr wrap="none" anchor="ctr"/>
            <a:lstStyle/>
            <a:p>
              <a:pPr algn="ctr"/>
              <a:r>
                <a:rPr lang="en-US" dirty="0">
                  <a:latin typeface="Calibri" panose="020F0502020204030204" pitchFamily="34" charset="0"/>
                  <a:cs typeface="Calibri" panose="020F0502020204030204" pitchFamily="34" charset="0"/>
                </a:rPr>
                <a:t>Albany </a:t>
              </a:r>
            </a:p>
            <a:p>
              <a:pPr algn="ctr"/>
              <a:r>
                <a:rPr lang="en-US" dirty="0">
                  <a:latin typeface="Calibri" panose="020F0502020204030204" pitchFamily="34" charset="0"/>
                  <a:cs typeface="Calibri" panose="020F0502020204030204" pitchFamily="34" charset="0"/>
                </a:rPr>
                <a:t>Code</a:t>
              </a:r>
            </a:p>
          </p:txBody>
        </p:sp>
        <p:sp>
          <p:nvSpPr>
            <p:cNvPr id="177" name="AutoShape 101">
              <a:extLst>
                <a:ext uri="{FF2B5EF4-FFF2-40B4-BE49-F238E27FC236}">
                  <a16:creationId xmlns:a16="http://schemas.microsoft.com/office/drawing/2014/main" id="{C85BCE8E-AE41-4E85-9878-9CA04463DBFC}"/>
                </a:ext>
              </a:extLst>
            </p:cNvPr>
            <p:cNvSpPr>
              <a:spLocks noChangeArrowheads="1"/>
            </p:cNvSpPr>
            <p:nvPr/>
          </p:nvSpPr>
          <p:spPr bwMode="auto">
            <a:xfrm>
              <a:off x="7670800" y="1941532"/>
              <a:ext cx="304800" cy="152400"/>
            </a:xfrm>
            <a:prstGeom prst="triangle">
              <a:avLst>
                <a:gd name="adj" fmla="val 50000"/>
              </a:avLst>
            </a:prstGeom>
            <a:solidFill>
              <a:schemeClr val="bg1"/>
            </a:solidFill>
            <a:ln w="9525">
              <a:solidFill>
                <a:schemeClr val="bg1">
                  <a:lumMod val="85000"/>
                </a:schemeClr>
              </a:solidFill>
              <a:miter lim="800000"/>
              <a:headEnd/>
              <a:tailEnd/>
            </a:ln>
          </p:spPr>
          <p:txBody>
            <a:bodyPr wrap="none" anchor="ctr"/>
            <a:lstStyle/>
            <a:p>
              <a:endParaRPr lang="en-US"/>
            </a:p>
          </p:txBody>
        </p:sp>
        <p:cxnSp>
          <p:nvCxnSpPr>
            <p:cNvPr id="178" name="AutoShape 61">
              <a:extLst>
                <a:ext uri="{FF2B5EF4-FFF2-40B4-BE49-F238E27FC236}">
                  <a16:creationId xmlns:a16="http://schemas.microsoft.com/office/drawing/2014/main" id="{A5B9DED0-8683-44C9-AFB6-8FD496EB993E}"/>
                </a:ext>
              </a:extLst>
            </p:cNvPr>
            <p:cNvCxnSpPr>
              <a:cxnSpLocks noChangeShapeType="1"/>
              <a:stCxn id="70" idx="1"/>
            </p:cNvCxnSpPr>
            <p:nvPr/>
          </p:nvCxnSpPr>
          <p:spPr bwMode="auto">
            <a:xfrm rot="10800000" flipV="1">
              <a:off x="3347720" y="3312717"/>
              <a:ext cx="220980" cy="522116"/>
            </a:xfrm>
            <a:prstGeom prst="bentConnector2">
              <a:avLst/>
            </a:prstGeom>
            <a:noFill/>
            <a:ln w="12700">
              <a:solidFill>
                <a:schemeClr val="bg1">
                  <a:lumMod val="85000"/>
                </a:schemeClr>
              </a:solidFill>
              <a:miter lim="800000"/>
              <a:headEnd type="diamond" w="med" len="med"/>
              <a:tailEnd type="diamond" w="med" len="med"/>
            </a:ln>
          </p:spPr>
        </p:cxnSp>
        <p:sp>
          <p:nvSpPr>
            <p:cNvPr id="179" name="Rectangle: Rounded Corners 178">
              <a:extLst>
                <a:ext uri="{FF2B5EF4-FFF2-40B4-BE49-F238E27FC236}">
                  <a16:creationId xmlns:a16="http://schemas.microsoft.com/office/drawing/2014/main" id="{BADB97FE-465A-4DB5-A81B-7542A237F6C5}"/>
                </a:ext>
              </a:extLst>
            </p:cNvPr>
            <p:cNvSpPr/>
            <p:nvPr/>
          </p:nvSpPr>
          <p:spPr>
            <a:xfrm>
              <a:off x="2639499" y="4616758"/>
              <a:ext cx="1841500" cy="646331"/>
            </a:xfrm>
            <a:prstGeom prst="roundRect">
              <a:avLst/>
            </a:prstGeom>
            <a:solidFill>
              <a:schemeClr val="bg1"/>
            </a:solidFill>
            <a:ln>
              <a:solidFill>
                <a:schemeClr val="bg1">
                  <a:lumMod val="85000"/>
                </a:schemeClr>
              </a:solidFill>
            </a:ln>
          </p:spPr>
          <p:style>
            <a:lnRef idx="1">
              <a:schemeClr val="accent1"/>
            </a:lnRef>
            <a:fillRef idx="3">
              <a:schemeClr val="accent1"/>
            </a:fillRef>
            <a:effectRef idx="2">
              <a:schemeClr val="accent1"/>
            </a:effectRef>
            <a:fontRef idx="minor">
              <a:schemeClr val="lt1"/>
            </a:fontRef>
          </p:style>
          <p:txBody>
            <a:bodyPr rtlCol="0" anchor="ctr"/>
            <a:lstStyle/>
            <a:p>
              <a:pPr algn="ctr"/>
              <a:r>
                <a:rPr lang="en-US" dirty="0">
                  <a:solidFill>
                    <a:schemeClr val="bg1">
                      <a:lumMod val="85000"/>
                    </a:schemeClr>
                  </a:solidFill>
                  <a:latin typeface="Calibri" panose="020F0502020204030204" pitchFamily="34" charset="0"/>
                  <a:cs typeface="Calibri" panose="020F0502020204030204" pitchFamily="34" charset="0"/>
                </a:rPr>
                <a:t>PDE terms, BCs, responses</a:t>
              </a:r>
            </a:p>
          </p:txBody>
        </p:sp>
        <p:cxnSp>
          <p:nvCxnSpPr>
            <p:cNvPr id="180" name="AutoShape 61">
              <a:extLst>
                <a:ext uri="{FF2B5EF4-FFF2-40B4-BE49-F238E27FC236}">
                  <a16:creationId xmlns:a16="http://schemas.microsoft.com/office/drawing/2014/main" id="{DFEFBC8A-A8FD-4A33-8DCA-160AEA3D7E96}"/>
                </a:ext>
              </a:extLst>
            </p:cNvPr>
            <p:cNvCxnSpPr>
              <a:cxnSpLocks noChangeShapeType="1"/>
            </p:cNvCxnSpPr>
            <p:nvPr/>
          </p:nvCxnSpPr>
          <p:spPr bwMode="auto">
            <a:xfrm rot="16200000" flipH="1">
              <a:off x="3168768" y="4432091"/>
              <a:ext cx="369332" cy="1"/>
            </a:xfrm>
            <a:prstGeom prst="bentConnector3">
              <a:avLst>
                <a:gd name="adj1" fmla="val 50000"/>
              </a:avLst>
            </a:prstGeom>
            <a:noFill/>
            <a:ln w="12700">
              <a:solidFill>
                <a:schemeClr val="bg1">
                  <a:lumMod val="85000"/>
                </a:schemeClr>
              </a:solidFill>
              <a:miter lim="800000"/>
              <a:headEnd type="diamond" w="med" len="med"/>
              <a:tailEnd type="diamond" w="med" len="med"/>
            </a:ln>
          </p:spPr>
        </p:cxnSp>
        <p:sp>
          <p:nvSpPr>
            <p:cNvPr id="181" name="AutoShape 4">
              <a:extLst>
                <a:ext uri="{FF2B5EF4-FFF2-40B4-BE49-F238E27FC236}">
                  <a16:creationId xmlns:a16="http://schemas.microsoft.com/office/drawing/2014/main" id="{19707806-4077-4C0C-8F2E-81FCE0AF8208}"/>
                </a:ext>
              </a:extLst>
            </p:cNvPr>
            <p:cNvSpPr>
              <a:spLocks noChangeArrowheads="1"/>
            </p:cNvSpPr>
            <p:nvPr/>
          </p:nvSpPr>
          <p:spPr bwMode="auto">
            <a:xfrm>
              <a:off x="5279738" y="5699878"/>
              <a:ext cx="1752600" cy="381000"/>
            </a:xfrm>
            <a:prstGeom prst="flowChartProcess">
              <a:avLst/>
            </a:prstGeom>
            <a:solidFill>
              <a:schemeClr val="bg1"/>
            </a:solidFill>
            <a:ln w="9525">
              <a:solidFill>
                <a:schemeClr val="bg1">
                  <a:lumMod val="85000"/>
                </a:schemeClr>
              </a:solidFill>
              <a:miter lim="800000"/>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Discretization</a:t>
              </a:r>
            </a:p>
          </p:txBody>
        </p:sp>
        <p:sp>
          <p:nvSpPr>
            <p:cNvPr id="182" name="Rectangle: Rounded Corners 181">
              <a:extLst>
                <a:ext uri="{FF2B5EF4-FFF2-40B4-BE49-F238E27FC236}">
                  <a16:creationId xmlns:a16="http://schemas.microsoft.com/office/drawing/2014/main" id="{D27696C2-E110-4FFC-85E0-A70218793991}"/>
                </a:ext>
              </a:extLst>
            </p:cNvPr>
            <p:cNvSpPr/>
            <p:nvPr/>
          </p:nvSpPr>
          <p:spPr>
            <a:xfrm>
              <a:off x="5015281" y="3817366"/>
              <a:ext cx="2141358" cy="461836"/>
            </a:xfrm>
            <a:prstGeom prst="roundRect">
              <a:avLst/>
            </a:prstGeom>
            <a:solidFill>
              <a:schemeClr val="bg1"/>
            </a:solidFill>
            <a:ln>
              <a:solidFill>
                <a:schemeClr val="bg1">
                  <a:lumMod val="85000"/>
                </a:schemeClr>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83" name="Oval 6">
              <a:extLst>
                <a:ext uri="{FF2B5EF4-FFF2-40B4-BE49-F238E27FC236}">
                  <a16:creationId xmlns:a16="http://schemas.microsoft.com/office/drawing/2014/main" id="{1CA9F678-C89C-44F5-B5F7-A18D9F5DC6DE}"/>
                </a:ext>
              </a:extLst>
            </p:cNvPr>
            <p:cNvSpPr>
              <a:spLocks noChangeArrowheads="1"/>
            </p:cNvSpPr>
            <p:nvPr/>
          </p:nvSpPr>
          <p:spPr bwMode="auto">
            <a:xfrm>
              <a:off x="5366366" y="3776774"/>
              <a:ext cx="1536700" cy="542045"/>
            </a:xfrm>
            <a:prstGeom prst="ellipse">
              <a:avLst/>
            </a:prstGeom>
            <a:noFill/>
            <a:ln w="9525">
              <a:noFill/>
              <a:round/>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Problem Abstraction</a:t>
              </a:r>
            </a:p>
          </p:txBody>
        </p:sp>
        <p:cxnSp>
          <p:nvCxnSpPr>
            <p:cNvPr id="184" name="AutoShape 9">
              <a:extLst>
                <a:ext uri="{FF2B5EF4-FFF2-40B4-BE49-F238E27FC236}">
                  <a16:creationId xmlns:a16="http://schemas.microsoft.com/office/drawing/2014/main" id="{22E801C3-F0AA-498A-8C42-3E68B172B01F}"/>
                </a:ext>
              </a:extLst>
            </p:cNvPr>
            <p:cNvCxnSpPr>
              <a:cxnSpLocks noChangeShapeType="1"/>
            </p:cNvCxnSpPr>
            <p:nvPr/>
          </p:nvCxnSpPr>
          <p:spPr bwMode="auto">
            <a:xfrm rot="10800000" flipV="1">
              <a:off x="4470542" y="4061853"/>
              <a:ext cx="546101" cy="1959"/>
            </a:xfrm>
            <a:prstGeom prst="bentConnector3">
              <a:avLst>
                <a:gd name="adj1" fmla="val 50000"/>
              </a:avLst>
            </a:prstGeom>
            <a:noFill/>
            <a:ln w="12700">
              <a:solidFill>
                <a:schemeClr val="bg1">
                  <a:lumMod val="85000"/>
                </a:schemeClr>
              </a:solidFill>
              <a:miter lim="800000"/>
              <a:headEnd type="diamond" w="med" len="med"/>
              <a:tailEnd type="diamond" w="med" len="med"/>
            </a:ln>
          </p:spPr>
        </p:cxnSp>
        <p:cxnSp>
          <p:nvCxnSpPr>
            <p:cNvPr id="185" name="AutoShape 9">
              <a:extLst>
                <a:ext uri="{FF2B5EF4-FFF2-40B4-BE49-F238E27FC236}">
                  <a16:creationId xmlns:a16="http://schemas.microsoft.com/office/drawing/2014/main" id="{A8738F94-9165-4949-868C-E0407515D955}"/>
                </a:ext>
              </a:extLst>
            </p:cNvPr>
            <p:cNvCxnSpPr>
              <a:cxnSpLocks noChangeShapeType="1"/>
            </p:cNvCxnSpPr>
            <p:nvPr/>
          </p:nvCxnSpPr>
          <p:spPr bwMode="auto">
            <a:xfrm rot="10800000">
              <a:off x="4509929" y="4945675"/>
              <a:ext cx="666730" cy="1"/>
            </a:xfrm>
            <a:prstGeom prst="bentConnector3">
              <a:avLst>
                <a:gd name="adj1" fmla="val 50000"/>
              </a:avLst>
            </a:prstGeom>
            <a:noFill/>
            <a:ln w="12700">
              <a:solidFill>
                <a:schemeClr val="bg1">
                  <a:lumMod val="85000"/>
                </a:schemeClr>
              </a:solidFill>
              <a:miter lim="800000"/>
              <a:headEnd type="diamond" w="med" len="med"/>
              <a:tailEnd type="diamond" w="med" len="med"/>
            </a:ln>
          </p:spPr>
        </p:cxnSp>
        <p:cxnSp>
          <p:nvCxnSpPr>
            <p:cNvPr id="186" name="AutoShape 22">
              <a:extLst>
                <a:ext uri="{FF2B5EF4-FFF2-40B4-BE49-F238E27FC236}">
                  <a16:creationId xmlns:a16="http://schemas.microsoft.com/office/drawing/2014/main" id="{300A0572-6212-4A11-9D61-AE4F0DF33F86}"/>
                </a:ext>
              </a:extLst>
            </p:cNvPr>
            <p:cNvCxnSpPr>
              <a:cxnSpLocks noChangeShapeType="1"/>
              <a:endCxn id="182" idx="2"/>
            </p:cNvCxnSpPr>
            <p:nvPr/>
          </p:nvCxnSpPr>
          <p:spPr bwMode="auto">
            <a:xfrm flipV="1">
              <a:off x="6085960" y="4279202"/>
              <a:ext cx="0" cy="223651"/>
            </a:xfrm>
            <a:prstGeom prst="straightConnector1">
              <a:avLst/>
            </a:prstGeom>
            <a:noFill/>
            <a:ln w="12700">
              <a:solidFill>
                <a:schemeClr val="bg1">
                  <a:lumMod val="85000"/>
                </a:schemeClr>
              </a:solidFill>
              <a:round/>
              <a:headEnd type="diamond" w="med" len="med"/>
              <a:tailEnd type="diamond" w="med" len="med"/>
            </a:ln>
          </p:spPr>
        </p:cxnSp>
        <p:sp>
          <p:nvSpPr>
            <p:cNvPr id="187" name="Rectangle: Rounded Corners 186">
              <a:extLst>
                <a:ext uri="{FF2B5EF4-FFF2-40B4-BE49-F238E27FC236}">
                  <a16:creationId xmlns:a16="http://schemas.microsoft.com/office/drawing/2014/main" id="{E2583AF5-C061-4FBA-99D9-5CEDB3A671D6}"/>
                </a:ext>
              </a:extLst>
            </p:cNvPr>
            <p:cNvSpPr/>
            <p:nvPr/>
          </p:nvSpPr>
          <p:spPr>
            <a:xfrm>
              <a:off x="5666602" y="2904588"/>
              <a:ext cx="1070679" cy="744032"/>
            </a:xfrm>
            <a:prstGeom prst="roundRect">
              <a:avLst/>
            </a:prstGeom>
            <a:solidFill>
              <a:schemeClr val="bg1"/>
            </a:solidFill>
            <a:ln>
              <a:solidFill>
                <a:schemeClr val="bg1">
                  <a:lumMod val="85000"/>
                </a:schemeClr>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88" name="Oval 6">
              <a:extLst>
                <a:ext uri="{FF2B5EF4-FFF2-40B4-BE49-F238E27FC236}">
                  <a16:creationId xmlns:a16="http://schemas.microsoft.com/office/drawing/2014/main" id="{201D57FE-8193-4F09-8D61-76623DBD99A5}"/>
                </a:ext>
              </a:extLst>
            </p:cNvPr>
            <p:cNvSpPr>
              <a:spLocks noChangeArrowheads="1"/>
            </p:cNvSpPr>
            <p:nvPr/>
          </p:nvSpPr>
          <p:spPr bwMode="auto">
            <a:xfrm>
              <a:off x="5418584" y="2978356"/>
              <a:ext cx="1536700" cy="542045"/>
            </a:xfrm>
            <a:prstGeom prst="ellipse">
              <a:avLst/>
            </a:prstGeom>
            <a:noFill/>
            <a:ln w="9525">
              <a:noFill/>
              <a:round/>
              <a:headEnd/>
              <a:tailEnd/>
            </a:ln>
          </p:spPr>
          <p:txBody>
            <a:bodyPr wrap="none" anchor="ctr"/>
            <a:lstStyle/>
            <a:p>
              <a:pPr algn="ctr"/>
              <a:r>
                <a:rPr lang="en-US" dirty="0">
                  <a:solidFill>
                    <a:schemeClr val="bg1">
                      <a:lumMod val="85000"/>
                    </a:schemeClr>
                  </a:solidFill>
                  <a:latin typeface="Calibri" panose="020F0502020204030204" pitchFamily="34" charset="0"/>
                  <a:cs typeface="Calibri" panose="020F0502020204030204" pitchFamily="34" charset="0"/>
                </a:rPr>
                <a:t>Mesh</a:t>
              </a:r>
            </a:p>
            <a:p>
              <a:pPr algn="ctr"/>
              <a:r>
                <a:rPr lang="en-US" dirty="0">
                  <a:solidFill>
                    <a:schemeClr val="bg1">
                      <a:lumMod val="85000"/>
                    </a:schemeClr>
                  </a:solidFill>
                  <a:latin typeface="Calibri" panose="020F0502020204030204" pitchFamily="34" charset="0"/>
                  <a:cs typeface="Calibri" panose="020F0502020204030204" pitchFamily="34" charset="0"/>
                </a:rPr>
                <a:t> Processing</a:t>
              </a:r>
            </a:p>
          </p:txBody>
        </p:sp>
        <p:cxnSp>
          <p:nvCxnSpPr>
            <p:cNvPr id="189" name="AutoShape 22">
              <a:extLst>
                <a:ext uri="{FF2B5EF4-FFF2-40B4-BE49-F238E27FC236}">
                  <a16:creationId xmlns:a16="http://schemas.microsoft.com/office/drawing/2014/main" id="{75B29C31-21D1-411B-9BBE-806AEF13AC21}"/>
                </a:ext>
              </a:extLst>
            </p:cNvPr>
            <p:cNvCxnSpPr>
              <a:cxnSpLocks noChangeShapeType="1"/>
              <a:stCxn id="187" idx="0"/>
            </p:cNvCxnSpPr>
            <p:nvPr/>
          </p:nvCxnSpPr>
          <p:spPr bwMode="auto">
            <a:xfrm flipV="1">
              <a:off x="6201942" y="2475485"/>
              <a:ext cx="0" cy="429103"/>
            </a:xfrm>
            <a:prstGeom prst="straightConnector1">
              <a:avLst/>
            </a:prstGeom>
            <a:noFill/>
            <a:ln w="12700">
              <a:solidFill>
                <a:schemeClr val="bg1">
                  <a:lumMod val="85000"/>
                </a:schemeClr>
              </a:solidFill>
              <a:round/>
              <a:headEnd type="diamond" w="med" len="med"/>
              <a:tailEnd type="diamond" w="med" len="med"/>
            </a:ln>
          </p:spPr>
        </p:cxnSp>
        <p:cxnSp>
          <p:nvCxnSpPr>
            <p:cNvPr id="190" name="AutoShape 61">
              <a:extLst>
                <a:ext uri="{FF2B5EF4-FFF2-40B4-BE49-F238E27FC236}">
                  <a16:creationId xmlns:a16="http://schemas.microsoft.com/office/drawing/2014/main" id="{C052B1D2-13BB-4693-BF93-4F64D5F6221A}"/>
                </a:ext>
              </a:extLst>
            </p:cNvPr>
            <p:cNvCxnSpPr>
              <a:cxnSpLocks noChangeShapeType="1"/>
            </p:cNvCxnSpPr>
            <p:nvPr/>
          </p:nvCxnSpPr>
          <p:spPr bwMode="auto">
            <a:xfrm rot="10800000" flipV="1">
              <a:off x="6737282" y="3094229"/>
              <a:ext cx="1044009" cy="218488"/>
            </a:xfrm>
            <a:prstGeom prst="bentConnector3">
              <a:avLst>
                <a:gd name="adj1" fmla="val -1173"/>
              </a:avLst>
            </a:prstGeom>
            <a:noFill/>
            <a:ln w="12700">
              <a:solidFill>
                <a:schemeClr val="bg1">
                  <a:lumMod val="85000"/>
                </a:schemeClr>
              </a:solidFill>
              <a:miter lim="800000"/>
              <a:headEnd type="diamond" w="med" len="med"/>
              <a:tailEnd type="diamond" w="med" len="med"/>
            </a:ln>
          </p:spPr>
        </p:cxnSp>
        <p:sp>
          <p:nvSpPr>
            <p:cNvPr id="191" name="Rectangle 190">
              <a:extLst>
                <a:ext uri="{FF2B5EF4-FFF2-40B4-BE49-F238E27FC236}">
                  <a16:creationId xmlns:a16="http://schemas.microsoft.com/office/drawing/2014/main" id="{5437AB0D-B6D2-4C6B-A51D-E17B8CAEB462}"/>
                </a:ext>
              </a:extLst>
            </p:cNvPr>
            <p:cNvSpPr/>
            <p:nvPr/>
          </p:nvSpPr>
          <p:spPr>
            <a:xfrm>
              <a:off x="7425273" y="4203683"/>
              <a:ext cx="1477890" cy="2028450"/>
            </a:xfrm>
            <a:prstGeom prst="rect">
              <a:avLst/>
            </a:prstGeom>
            <a:noFill/>
            <a:ln>
              <a:solidFill>
                <a:schemeClr val="tx1"/>
              </a:solidFill>
              <a:prstDash val="dash"/>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92" name="TextBox 191">
              <a:extLst>
                <a:ext uri="{FF2B5EF4-FFF2-40B4-BE49-F238E27FC236}">
                  <a16:creationId xmlns:a16="http://schemas.microsoft.com/office/drawing/2014/main" id="{47A92E5D-6AA2-4F83-979A-29ADFCD01DA8}"/>
                </a:ext>
              </a:extLst>
            </p:cNvPr>
            <p:cNvSpPr txBox="1"/>
            <p:nvPr/>
          </p:nvSpPr>
          <p:spPr>
            <a:xfrm>
              <a:off x="7665377" y="4205511"/>
              <a:ext cx="1828800" cy="369332"/>
            </a:xfrm>
            <a:prstGeom prst="rect">
              <a:avLst/>
            </a:prstGeom>
            <a:noFill/>
          </p:spPr>
          <p:txBody>
            <a:bodyPr wrap="square" rtlCol="0">
              <a:spAutoFit/>
            </a:bodyPr>
            <a:lstStyle/>
            <a:p>
              <a:r>
                <a:rPr lang="en-US" dirty="0">
                  <a:latin typeface="Calibri" panose="020F0502020204030204" pitchFamily="34" charset="0"/>
                  <a:cs typeface="Calibri" panose="020F0502020204030204" pitchFamily="34" charset="0"/>
                </a:rPr>
                <a:t>Legend:</a:t>
              </a:r>
            </a:p>
          </p:txBody>
        </p:sp>
      </p:grpSp>
      <p:sp>
        <p:nvSpPr>
          <p:cNvPr id="3" name="TextBox 2">
            <a:extLst>
              <a:ext uri="{FF2B5EF4-FFF2-40B4-BE49-F238E27FC236}">
                <a16:creationId xmlns:a16="http://schemas.microsoft.com/office/drawing/2014/main" id="{7B6097E5-2B13-4982-AB04-C2C03C60A13A}"/>
              </a:ext>
            </a:extLst>
          </p:cNvPr>
          <p:cNvSpPr txBox="1"/>
          <p:nvPr/>
        </p:nvSpPr>
        <p:spPr>
          <a:xfrm>
            <a:off x="2034717" y="5478472"/>
            <a:ext cx="2692597" cy="646331"/>
          </a:xfrm>
          <a:prstGeom prst="rect">
            <a:avLst/>
          </a:prstGeom>
          <a:noFill/>
        </p:spPr>
        <p:txBody>
          <a:bodyPr wrap="square" rtlCol="0">
            <a:spAutoFit/>
          </a:bodyPr>
          <a:lstStyle/>
          <a:p>
            <a:pPr algn="ctr"/>
            <a:r>
              <a:rPr lang="en-US" i="1" dirty="0">
                <a:solidFill>
                  <a:srgbClr val="0000FF"/>
                </a:solidFill>
                <a:latin typeface="Calibri" panose="020F0502020204030204" pitchFamily="34" charset="0"/>
                <a:cs typeface="Calibri" panose="020F0502020204030204" pitchFamily="34" charset="0"/>
              </a:rPr>
              <a:t>nonlinear solver invokes linear solver when needed</a:t>
            </a:r>
          </a:p>
        </p:txBody>
      </p:sp>
      <p:sp>
        <p:nvSpPr>
          <p:cNvPr id="76" name="TextBox 75">
            <a:extLst>
              <a:ext uri="{FF2B5EF4-FFF2-40B4-BE49-F238E27FC236}">
                <a16:creationId xmlns:a16="http://schemas.microsoft.com/office/drawing/2014/main" id="{C8DBB734-4C5D-482B-B988-CF17AB18F9CC}"/>
              </a:ext>
            </a:extLst>
          </p:cNvPr>
          <p:cNvSpPr txBox="1"/>
          <p:nvPr/>
        </p:nvSpPr>
        <p:spPr>
          <a:xfrm>
            <a:off x="849903" y="753129"/>
            <a:ext cx="7366000" cy="400110"/>
          </a:xfrm>
          <a:prstGeom prst="rect">
            <a:avLst/>
          </a:prstGeom>
          <a:solidFill>
            <a:schemeClr val="accent4">
              <a:lumMod val="20000"/>
              <a:lumOff val="80000"/>
            </a:schemeClr>
          </a:solidFill>
        </p:spPr>
        <p:txBody>
          <a:bodyPr wrap="square" rtlCol="0">
            <a:spAutoFit/>
          </a:bodyPr>
          <a:lstStyle/>
          <a:p>
            <a:pPr algn="ctr"/>
            <a:r>
              <a:rPr lang="en-US" sz="2000" b="1" dirty="0">
                <a:latin typeface="Calibri" panose="020F0502020204030204" pitchFamily="34" charset="0"/>
                <a:cs typeface="Calibri" panose="020F0502020204030204" pitchFamily="34" charset="0"/>
              </a:rPr>
              <a:t>Albany </a:t>
            </a:r>
            <a:r>
              <a:rPr lang="en-US" sz="2000" dirty="0">
                <a:latin typeface="Calibri" panose="020F0502020204030204" pitchFamily="34" charset="0"/>
                <a:cs typeface="Calibri" panose="020F0502020204030204" pitchFamily="34" charset="0"/>
              </a:rPr>
              <a:t>= Component Libraries + Abstract Interfaces + “Glue Code”</a:t>
            </a:r>
          </a:p>
        </p:txBody>
      </p:sp>
      <p:sp>
        <p:nvSpPr>
          <p:cNvPr id="77" name="TextBox 76">
            <a:extLst>
              <a:ext uri="{FF2B5EF4-FFF2-40B4-BE49-F238E27FC236}">
                <a16:creationId xmlns:a16="http://schemas.microsoft.com/office/drawing/2014/main" id="{2F8B2039-08FC-416B-A0EC-30371C54F503}"/>
              </a:ext>
            </a:extLst>
          </p:cNvPr>
          <p:cNvSpPr txBox="1"/>
          <p:nvPr/>
        </p:nvSpPr>
        <p:spPr>
          <a:xfrm>
            <a:off x="-121518" y="4272713"/>
            <a:ext cx="639222" cy="400110"/>
          </a:xfrm>
          <a:prstGeom prst="rect">
            <a:avLst/>
          </a:prstGeom>
          <a:noFill/>
        </p:spPr>
        <p:txBody>
          <a:bodyPr wrap="square" rtlCol="0">
            <a:spAutoFit/>
          </a:bodyPr>
          <a:lstStyle/>
          <a:p>
            <a:pPr algn="ctr"/>
            <a:r>
              <a:rPr lang="en-US" sz="2000" b="1" dirty="0">
                <a:latin typeface="Calibri" panose="020F0502020204030204" pitchFamily="34" charset="0"/>
                <a:cs typeface="Calibri" panose="020F0502020204030204" pitchFamily="34" charset="0"/>
              </a:rPr>
              <a:t>4.</a:t>
            </a:r>
          </a:p>
        </p:txBody>
      </p:sp>
    </p:spTree>
    <p:extLst>
      <p:ext uri="{BB962C8B-B14F-4D97-AF65-F5344CB8AC3E}">
        <p14:creationId xmlns:p14="http://schemas.microsoft.com/office/powerpoint/2010/main" val="3304051642"/>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 name="TextShape 1"/>
          <p:cNvSpPr txBox="1"/>
          <p:nvPr/>
        </p:nvSpPr>
        <p:spPr>
          <a:xfrm>
            <a:off x="254857" y="-91419"/>
            <a:ext cx="7643004" cy="1146027"/>
          </a:xfrm>
          <a:prstGeom prst="rect">
            <a:avLst/>
          </a:prstGeom>
          <a:noFill/>
          <a:ln>
            <a:noFill/>
          </a:ln>
        </p:spPr>
        <p:txBody>
          <a:bodyPr lIns="0" tIns="0" rIns="0" bIns="0" anchor="ctr"/>
          <a:lstStyle/>
          <a:p>
            <a:r>
              <a:rPr lang="en-US" sz="3200" dirty="0">
                <a:latin typeface="Calibri"/>
              </a:rPr>
              <a:t>Linear solver abstraction &amp; libraries</a:t>
            </a:r>
            <a:endParaRPr sz="3200" dirty="0"/>
          </a:p>
        </p:txBody>
      </p:sp>
      <p:sp>
        <p:nvSpPr>
          <p:cNvPr id="4" name="TextBox 3">
            <a:extLst>
              <a:ext uri="{FF2B5EF4-FFF2-40B4-BE49-F238E27FC236}">
                <a16:creationId xmlns:a16="http://schemas.microsoft.com/office/drawing/2014/main" id="{534BA8F9-1171-4DDA-811E-F0B5690EC372}"/>
              </a:ext>
            </a:extLst>
          </p:cNvPr>
          <p:cNvSpPr txBox="1"/>
          <p:nvPr/>
        </p:nvSpPr>
        <p:spPr>
          <a:xfrm>
            <a:off x="107610" y="3739418"/>
            <a:ext cx="8989995" cy="2646878"/>
          </a:xfrm>
          <a:prstGeom prst="rect">
            <a:avLst/>
          </a:prstGeom>
          <a:noFill/>
        </p:spPr>
        <p:txBody>
          <a:bodyPr wrap="square" rtlCol="0">
            <a:spAutoFit/>
          </a:bodyPr>
          <a:lstStyle/>
          <a:p>
            <a:pPr marL="285750" indent="-285750">
              <a:buFont typeface="Arial" panose="020B0604020202020204" pitchFamily="34" charset="0"/>
              <a:buChar char="•"/>
            </a:pPr>
            <a:r>
              <a:rPr lang="en-US" b="1" dirty="0">
                <a:latin typeface="Calibri" panose="020F0502020204030204" pitchFamily="34" charset="0"/>
                <a:cs typeface="Calibri" panose="020F0502020204030204" pitchFamily="34" charset="0"/>
              </a:rPr>
              <a:t>Linear solver abstraction </a:t>
            </a:r>
            <a:r>
              <a:rPr lang="en-US" dirty="0">
                <a:latin typeface="Calibri" panose="020F0502020204030204" pitchFamily="34" charset="0"/>
                <a:cs typeface="Calibri" panose="020F0502020204030204" pitchFamily="34" charset="0"/>
              </a:rPr>
              <a:t>provides full access to all </a:t>
            </a:r>
            <a:r>
              <a:rPr lang="en-US" dirty="0" err="1">
                <a:latin typeface="Calibri" panose="020F0502020204030204" pitchFamily="34" charset="0"/>
                <a:cs typeface="Calibri" panose="020F0502020204030204" pitchFamily="34" charset="0"/>
              </a:rPr>
              <a:t>Trilinos</a:t>
            </a:r>
            <a:r>
              <a:rPr lang="en-US" dirty="0">
                <a:latin typeface="Calibri" panose="020F0502020204030204" pitchFamily="34" charset="0"/>
                <a:cs typeface="Calibri" panose="020F0502020204030204" pitchFamily="34" charset="0"/>
              </a:rPr>
              <a:t> linear solvers (direct and iterative), </a:t>
            </a:r>
            <a:r>
              <a:rPr lang="en-US" dirty="0" err="1">
                <a:latin typeface="Calibri" panose="020F0502020204030204" pitchFamily="34" charset="0"/>
                <a:cs typeface="Calibri" panose="020F0502020204030204" pitchFamily="34" charset="0"/>
              </a:rPr>
              <a:t>eigensolvers</a:t>
            </a:r>
            <a:r>
              <a:rPr lang="en-US" dirty="0">
                <a:latin typeface="Calibri" panose="020F0502020204030204" pitchFamily="34" charset="0"/>
                <a:cs typeface="Calibri" panose="020F0502020204030204" pitchFamily="34" charset="0"/>
              </a:rPr>
              <a:t> and preconditioners through </a:t>
            </a:r>
            <a:r>
              <a:rPr lang="en-US" dirty="0" err="1">
                <a:latin typeface="Calibri" panose="020F0502020204030204" pitchFamily="34" charset="0"/>
                <a:cs typeface="Calibri" panose="020F0502020204030204" pitchFamily="34" charset="0"/>
              </a:rPr>
              <a:t>Stratimikos</a:t>
            </a:r>
            <a:r>
              <a:rPr lang="en-US" dirty="0">
                <a:latin typeface="Calibri" panose="020F0502020204030204" pitchFamily="34" charset="0"/>
                <a:cs typeface="Calibri" panose="020F0502020204030204" pitchFamily="34" charset="0"/>
              </a:rPr>
              <a:t> interface. </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b="1" dirty="0">
                <a:latin typeface="Calibri" panose="020F0502020204030204" pitchFamily="34" charset="0"/>
                <a:cs typeface="Calibri" panose="020F0502020204030204" pitchFamily="34" charset="0"/>
              </a:rPr>
              <a:t>Factory class</a:t>
            </a:r>
            <a:r>
              <a:rPr lang="en-US" dirty="0">
                <a:latin typeface="Calibri" panose="020F0502020204030204" pitchFamily="34" charset="0"/>
                <a:cs typeface="Calibri" panose="020F0502020204030204" pitchFamily="34" charset="0"/>
              </a:rPr>
              <a:t> supports run-time solution configuration through input file options.</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b="1" u="sng" dirty="0">
                <a:latin typeface="Calibri" panose="020F0502020204030204" pitchFamily="34" charset="0"/>
                <a:cs typeface="Calibri" panose="020F0502020204030204" pitchFamily="34" charset="0"/>
              </a:rPr>
              <a:t>Available direct solvers</a:t>
            </a:r>
            <a:r>
              <a:rPr lang="en-US" dirty="0">
                <a:latin typeface="Calibri" panose="020F0502020204030204" pitchFamily="34" charset="0"/>
                <a:cs typeface="Calibri" panose="020F0502020204030204" pitchFamily="34" charset="0"/>
              </a:rPr>
              <a:t>: </a:t>
            </a:r>
            <a:r>
              <a:rPr lang="en-US" dirty="0" err="1">
                <a:latin typeface="Calibri" panose="020F0502020204030204" pitchFamily="34" charset="0"/>
                <a:cs typeface="Calibri" panose="020F0502020204030204" pitchFamily="34" charset="0"/>
              </a:rPr>
              <a:t>Amesos</a:t>
            </a:r>
            <a:r>
              <a:rPr lang="en-US" dirty="0">
                <a:latin typeface="Calibri" panose="020F0502020204030204" pitchFamily="34" charset="0"/>
                <a:cs typeface="Calibri" panose="020F0502020204030204" pitchFamily="34" charset="0"/>
              </a:rPr>
              <a:t>, Amesos2 (UMFPACK, MUMPS, </a:t>
            </a:r>
            <a:r>
              <a:rPr lang="en-US" dirty="0" err="1">
                <a:latin typeface="Calibri" panose="020F0502020204030204" pitchFamily="34" charset="0"/>
                <a:cs typeface="Calibri" panose="020F0502020204030204" pitchFamily="34" charset="0"/>
              </a:rPr>
              <a:t>SuperLU</a:t>
            </a:r>
            <a:r>
              <a:rPr lang="en-US" dirty="0">
                <a:latin typeface="Calibri" panose="020F0502020204030204" pitchFamily="34" charset="0"/>
                <a:cs typeface="Calibri" panose="020F0502020204030204" pitchFamily="34" charset="0"/>
              </a:rPr>
              <a:t>, SCALAPACK, etc.).</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b="1" u="sng" dirty="0">
                <a:latin typeface="Calibri" panose="020F0502020204030204" pitchFamily="34" charset="0"/>
                <a:cs typeface="Calibri" panose="020F0502020204030204" pitchFamily="34" charset="0"/>
              </a:rPr>
              <a:t>Available iterative solvers</a:t>
            </a:r>
            <a:r>
              <a:rPr lang="en-US" dirty="0">
                <a:latin typeface="Calibri" panose="020F0502020204030204" pitchFamily="34" charset="0"/>
                <a:cs typeface="Calibri" panose="020F0502020204030204" pitchFamily="34" charset="0"/>
              </a:rPr>
              <a:t>: </a:t>
            </a:r>
            <a:r>
              <a:rPr lang="en-US" dirty="0" err="1">
                <a:latin typeface="Calibri" panose="020F0502020204030204" pitchFamily="34" charset="0"/>
                <a:cs typeface="Calibri" panose="020F0502020204030204" pitchFamily="34" charset="0"/>
              </a:rPr>
              <a:t>AztecOO</a:t>
            </a:r>
            <a:r>
              <a:rPr lang="en-US" dirty="0">
                <a:latin typeface="Calibri" panose="020F0502020204030204" pitchFamily="34" charset="0"/>
                <a:cs typeface="Calibri" panose="020F0502020204030204" pitchFamily="34" charset="0"/>
              </a:rPr>
              <a:t>, </a:t>
            </a:r>
            <a:r>
              <a:rPr lang="en-US" dirty="0" err="1">
                <a:latin typeface="Calibri" panose="020F0502020204030204" pitchFamily="34" charset="0"/>
                <a:cs typeface="Calibri" panose="020F0502020204030204" pitchFamily="34" charset="0"/>
              </a:rPr>
              <a:t>Belos</a:t>
            </a:r>
            <a:r>
              <a:rPr lang="en-US" dirty="0">
                <a:latin typeface="Calibri" panose="020F0502020204030204" pitchFamily="34" charset="0"/>
                <a:cs typeface="Calibri" panose="020F0502020204030204" pitchFamily="34" charset="0"/>
              </a:rPr>
              <a:t> (CG, GMRES)</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b="1" u="sng" dirty="0">
                <a:latin typeface="Calibri" panose="020F0502020204030204" pitchFamily="34" charset="0"/>
                <a:cs typeface="Calibri" panose="020F0502020204030204" pitchFamily="34" charset="0"/>
              </a:rPr>
              <a:t>Available preconditioners</a:t>
            </a:r>
            <a:r>
              <a:rPr lang="en-US" dirty="0">
                <a:latin typeface="Calibri" panose="020F0502020204030204" pitchFamily="34" charset="0"/>
                <a:cs typeface="Calibri" panose="020F0502020204030204" pitchFamily="34" charset="0"/>
              </a:rPr>
              <a:t>: </a:t>
            </a:r>
            <a:r>
              <a:rPr lang="en-US" dirty="0" err="1">
                <a:latin typeface="Calibri" panose="020F0502020204030204" pitchFamily="34" charset="0"/>
                <a:cs typeface="Calibri" panose="020F0502020204030204" pitchFamily="34" charset="0"/>
              </a:rPr>
              <a:t>Ifpack</a:t>
            </a:r>
            <a:r>
              <a:rPr lang="en-US" dirty="0">
                <a:latin typeface="Calibri" panose="020F0502020204030204" pitchFamily="34" charset="0"/>
                <a:cs typeface="Calibri" panose="020F0502020204030204" pitchFamily="34" charset="0"/>
              </a:rPr>
              <a:t>, Ifpack2 (ILU); ML, </a:t>
            </a:r>
            <a:r>
              <a:rPr lang="en-US" dirty="0" err="1">
                <a:latin typeface="Calibri" panose="020F0502020204030204" pitchFamily="34" charset="0"/>
                <a:cs typeface="Calibri" panose="020F0502020204030204" pitchFamily="34" charset="0"/>
              </a:rPr>
              <a:t>MueLu</a:t>
            </a:r>
            <a:r>
              <a:rPr lang="en-US" dirty="0">
                <a:latin typeface="Calibri" panose="020F0502020204030204" pitchFamily="34" charset="0"/>
                <a:cs typeface="Calibri" panose="020F0502020204030204" pitchFamily="34" charset="0"/>
              </a:rPr>
              <a:t> (AMG); Teko (block)</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b="1" u="sng" dirty="0" err="1">
                <a:latin typeface="Calibri" panose="020F0502020204030204" pitchFamily="34" charset="0"/>
                <a:cs typeface="Calibri" panose="020F0502020204030204" pitchFamily="34" charset="0"/>
              </a:rPr>
              <a:t>Eigensolvers</a:t>
            </a:r>
            <a:r>
              <a:rPr lang="en-US" dirty="0">
                <a:latin typeface="Calibri" panose="020F0502020204030204" pitchFamily="34" charset="0"/>
                <a:cs typeface="Calibri" panose="020F0502020204030204" pitchFamily="34" charset="0"/>
              </a:rPr>
              <a:t>: Anasazi </a:t>
            </a:r>
          </a:p>
        </p:txBody>
      </p:sp>
      <p:sp>
        <p:nvSpPr>
          <p:cNvPr id="11" name="Rectangle 10">
            <a:extLst>
              <a:ext uri="{FF2B5EF4-FFF2-40B4-BE49-F238E27FC236}">
                <a16:creationId xmlns:a16="http://schemas.microsoft.com/office/drawing/2014/main" id="{96DFF0F4-4A98-46F2-BBCF-A070BCE83B3D}"/>
              </a:ext>
            </a:extLst>
          </p:cNvPr>
          <p:cNvSpPr/>
          <p:nvPr/>
        </p:nvSpPr>
        <p:spPr>
          <a:xfrm>
            <a:off x="2666199" y="1054608"/>
            <a:ext cx="182880" cy="298383"/>
          </a:xfrm>
          <a:prstGeom prst="rect">
            <a:avLst/>
          </a:prstGeom>
          <a:ln>
            <a:solidFill>
              <a:schemeClr val="bg1"/>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grpSp>
        <p:nvGrpSpPr>
          <p:cNvPr id="9" name="Group 8">
            <a:extLst>
              <a:ext uri="{FF2B5EF4-FFF2-40B4-BE49-F238E27FC236}">
                <a16:creationId xmlns:a16="http://schemas.microsoft.com/office/drawing/2014/main" id="{4E182219-1055-46B9-B37A-AEEEFB761AF5}"/>
              </a:ext>
            </a:extLst>
          </p:cNvPr>
          <p:cNvGrpSpPr/>
          <p:nvPr/>
        </p:nvGrpSpPr>
        <p:grpSpPr>
          <a:xfrm>
            <a:off x="288162" y="798219"/>
            <a:ext cx="2040747" cy="2849107"/>
            <a:chOff x="8342616" y="1690665"/>
            <a:chExt cx="1941815" cy="2696407"/>
          </a:xfrm>
        </p:grpSpPr>
        <p:sp>
          <p:nvSpPr>
            <p:cNvPr id="12" name="Rectangle 11">
              <a:extLst>
                <a:ext uri="{FF2B5EF4-FFF2-40B4-BE49-F238E27FC236}">
                  <a16:creationId xmlns:a16="http://schemas.microsoft.com/office/drawing/2014/main" id="{C793BCD3-67B3-4CED-82E9-6BB01B03560D}"/>
                </a:ext>
              </a:extLst>
            </p:cNvPr>
            <p:cNvSpPr/>
            <p:nvPr/>
          </p:nvSpPr>
          <p:spPr>
            <a:xfrm>
              <a:off x="8342616" y="1690665"/>
              <a:ext cx="1941815" cy="2696407"/>
            </a:xfrm>
            <a:prstGeom prst="rect">
              <a:avLst/>
            </a:prstGeom>
            <a:solidFill>
              <a:srgbClr val="CCFFCC"/>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3" name="TextBox 12">
              <a:extLst>
                <a:ext uri="{FF2B5EF4-FFF2-40B4-BE49-F238E27FC236}">
                  <a16:creationId xmlns:a16="http://schemas.microsoft.com/office/drawing/2014/main" id="{B19913BB-3571-4A45-8224-95D5883F29EE}"/>
                </a:ext>
              </a:extLst>
            </p:cNvPr>
            <p:cNvSpPr txBox="1"/>
            <p:nvPr/>
          </p:nvSpPr>
          <p:spPr>
            <a:xfrm>
              <a:off x="8576081" y="2128115"/>
              <a:ext cx="1516155" cy="307777"/>
            </a:xfrm>
            <a:prstGeom prst="rect">
              <a:avLst/>
            </a:prstGeom>
            <a:solidFill>
              <a:schemeClr val="bg1"/>
            </a:solidFill>
            <a:ln>
              <a:solidFill>
                <a:schemeClr val="tx1"/>
              </a:solidFill>
            </a:ln>
          </p:spPr>
          <p:txBody>
            <a:bodyPr wrap="square" rtlCol="0">
              <a:spAutoFit/>
            </a:bodyPr>
            <a:lstStyle/>
            <a:p>
              <a:pPr algn="ctr"/>
              <a:r>
                <a:rPr lang="en-US" sz="1400" dirty="0">
                  <a:latin typeface="Calibri" panose="020F0502020204030204" pitchFamily="34" charset="0"/>
                  <a:cs typeface="Calibri" panose="020F0502020204030204" pitchFamily="34" charset="0"/>
                </a:rPr>
                <a:t>Linear Algebra</a:t>
              </a:r>
            </a:p>
          </p:txBody>
        </p:sp>
        <p:sp>
          <p:nvSpPr>
            <p:cNvPr id="21" name="TextBox 20">
              <a:extLst>
                <a:ext uri="{FF2B5EF4-FFF2-40B4-BE49-F238E27FC236}">
                  <a16:creationId xmlns:a16="http://schemas.microsoft.com/office/drawing/2014/main" id="{BF6A2C9E-17B2-4EB2-ABBA-6A3E41869C90}"/>
                </a:ext>
              </a:extLst>
            </p:cNvPr>
            <p:cNvSpPr txBox="1"/>
            <p:nvPr/>
          </p:nvSpPr>
          <p:spPr>
            <a:xfrm>
              <a:off x="8555444" y="1735772"/>
              <a:ext cx="1469204" cy="369332"/>
            </a:xfrm>
            <a:prstGeom prst="rect">
              <a:avLst/>
            </a:prstGeom>
            <a:noFill/>
            <a:ln>
              <a:noFill/>
            </a:ln>
          </p:spPr>
          <p:txBody>
            <a:bodyPr wrap="square" rtlCol="0">
              <a:spAutoFit/>
            </a:bodyPr>
            <a:lstStyle/>
            <a:p>
              <a:r>
                <a:rPr lang="en-US" dirty="0">
                  <a:latin typeface="Calibri" panose="020F0502020204030204" pitchFamily="34" charset="0"/>
                  <a:cs typeface="Calibri" panose="020F0502020204030204" pitchFamily="34" charset="0"/>
                </a:rPr>
                <a:t>Linear Solvers</a:t>
              </a:r>
            </a:p>
          </p:txBody>
        </p:sp>
      </p:grpSp>
      <mc:AlternateContent xmlns:mc="http://schemas.openxmlformats.org/markup-compatibility/2006" xmlns:a14="http://schemas.microsoft.com/office/drawing/2010/main">
        <mc:Choice Requires="a14">
          <p:sp>
            <p:nvSpPr>
              <p:cNvPr id="2" name="TextBox 1">
                <a:extLst>
                  <a:ext uri="{FF2B5EF4-FFF2-40B4-BE49-F238E27FC236}">
                    <a16:creationId xmlns:a16="http://schemas.microsoft.com/office/drawing/2014/main" id="{C5CC7432-10D7-4EA0-8B38-F67D6A3701E8}"/>
                  </a:ext>
                </a:extLst>
              </p:cNvPr>
              <p:cNvSpPr txBox="1"/>
              <p:nvPr/>
            </p:nvSpPr>
            <p:spPr>
              <a:xfrm>
                <a:off x="2655925" y="1208397"/>
                <a:ext cx="2665761" cy="2308324"/>
              </a:xfrm>
              <a:prstGeom prst="rect">
                <a:avLst/>
              </a:prstGeom>
              <a:noFill/>
              <a:ln>
                <a:solidFill>
                  <a:schemeClr val="tx1"/>
                </a:solidFill>
              </a:ln>
            </p:spPr>
            <p:txBody>
              <a:bodyPr wrap="square" rtlCol="0">
                <a:spAutoFit/>
              </a:bodyPr>
              <a:lstStyle/>
              <a:p>
                <a:r>
                  <a:rPr lang="en-US" sz="1600" b="1" dirty="0">
                    <a:latin typeface="Calibri" panose="020F0502020204030204" pitchFamily="34" charset="0"/>
                    <a:cs typeface="Calibri" panose="020F0502020204030204" pitchFamily="34" charset="0"/>
                  </a:rPr>
                  <a:t>Given:</a:t>
                </a:r>
              </a:p>
              <a:p>
                <a:pPr marL="285750" indent="-285750">
                  <a:buFont typeface="Arial" panose="020B0604020202020204" pitchFamily="34" charset="0"/>
                  <a:buChar char="•"/>
                </a:pPr>
                <a:r>
                  <a:rPr lang="en-US" sz="1600" dirty="0">
                    <a:latin typeface="Calibri" panose="020F0502020204030204" pitchFamily="34" charset="0"/>
                    <a:cs typeface="Calibri" panose="020F0502020204030204" pitchFamily="34" charset="0"/>
                  </a:rPr>
                  <a:t>Matrix operator (</a:t>
                </a:r>
                <a14:m>
                  <m:oMath xmlns:m="http://schemas.openxmlformats.org/officeDocument/2006/math">
                    <m:r>
                      <a:rPr lang="en-US" sz="1600" b="1" i="1" dirty="0" smtClean="0">
                        <a:latin typeface="Cambria Math" panose="02040503050406030204" pitchFamily="18" charset="0"/>
                        <a:cs typeface="Calibri" panose="020F0502020204030204" pitchFamily="34" charset="0"/>
                      </a:rPr>
                      <m:t>𝑨</m:t>
                    </m:r>
                  </m:oMath>
                </a14:m>
                <a:r>
                  <a:rPr lang="en-US" sz="1600" dirty="0">
                    <a:latin typeface="Calibri" panose="020F0502020204030204" pitchFamily="34" charset="0"/>
                    <a:cs typeface="Calibri" panose="020F0502020204030204" pitchFamily="34" charset="0"/>
                  </a:rPr>
                  <a:t>)</a:t>
                </a:r>
              </a:p>
              <a:p>
                <a:pPr marL="285750" indent="-285750">
                  <a:buFont typeface="Arial" panose="020B0604020202020204" pitchFamily="34" charset="0"/>
                  <a:buChar char="•"/>
                </a:pPr>
                <a:r>
                  <a:rPr lang="en-US" sz="1600" dirty="0">
                    <a:latin typeface="Calibri" panose="020F0502020204030204" pitchFamily="34" charset="0"/>
                    <a:cs typeface="Calibri" panose="020F0502020204030204" pitchFamily="34" charset="0"/>
                  </a:rPr>
                  <a:t>RHS vector (</a:t>
                </a:r>
                <a14:m>
                  <m:oMath xmlns:m="http://schemas.openxmlformats.org/officeDocument/2006/math">
                    <m:r>
                      <a:rPr lang="en-US" sz="1600" b="1" i="1" dirty="0" smtClean="0">
                        <a:latin typeface="Cambria Math" panose="02040503050406030204" pitchFamily="18" charset="0"/>
                        <a:cs typeface="Calibri" panose="020F0502020204030204" pitchFamily="34" charset="0"/>
                      </a:rPr>
                      <m:t>𝒃</m:t>
                    </m:r>
                  </m:oMath>
                </a14:m>
                <a:r>
                  <a:rPr lang="en-US" sz="1600" dirty="0">
                    <a:latin typeface="Calibri" panose="020F0502020204030204" pitchFamily="34" charset="0"/>
                    <a:cs typeface="Calibri" panose="020F0502020204030204" pitchFamily="34" charset="0"/>
                  </a:rPr>
                  <a:t>)</a:t>
                </a:r>
              </a:p>
              <a:p>
                <a:pPr marL="285750" indent="-285750">
                  <a:buFont typeface="Arial" panose="020B0604020202020204" pitchFamily="34" charset="0"/>
                  <a:buChar char="•"/>
                </a:pPr>
                <a:r>
                  <a:rPr lang="en-US" sz="1600" dirty="0">
                    <a:latin typeface="Calibri" panose="020F0502020204030204" pitchFamily="34" charset="0"/>
                    <a:cs typeface="Calibri" panose="020F0502020204030204" pitchFamily="34" charset="0"/>
                  </a:rPr>
                  <a:t>Matrix entries (optional)</a:t>
                </a:r>
              </a:p>
              <a:p>
                <a:pPr marL="285750" indent="-285750">
                  <a:buFont typeface="Arial" panose="020B0604020202020204" pitchFamily="34" charset="0"/>
                  <a:buChar char="•"/>
                </a:pPr>
                <a:r>
                  <a:rPr lang="en-US" sz="1600" dirty="0">
                    <a:latin typeface="Calibri" panose="020F0502020204030204" pitchFamily="34" charset="0"/>
                    <a:cs typeface="Calibri" panose="020F0502020204030204" pitchFamily="34" charset="0"/>
                  </a:rPr>
                  <a:t>Parameter/options list </a:t>
                </a:r>
              </a:p>
              <a:p>
                <a:pPr marL="742950" lvl="1" indent="-285750">
                  <a:buFont typeface="Wingdings" panose="05000000000000000000" pitchFamily="2" charset="2"/>
                  <a:buChar char="Ø"/>
                </a:pPr>
                <a:r>
                  <a:rPr lang="en-US" sz="1600" dirty="0">
                    <a:latin typeface="Calibri" panose="020F0502020204030204" pitchFamily="34" charset="0"/>
                    <a:cs typeface="Calibri" panose="020F0502020204030204" pitchFamily="34" charset="0"/>
                  </a:rPr>
                  <a:t>Tolerance</a:t>
                </a:r>
              </a:p>
              <a:p>
                <a:r>
                  <a:rPr lang="en-US" sz="1600" b="1" dirty="0">
                    <a:latin typeface="Calibri" panose="020F0502020204030204" pitchFamily="34" charset="0"/>
                    <a:cs typeface="Calibri" panose="020F0502020204030204" pitchFamily="34" charset="0"/>
                  </a:rPr>
                  <a:t>Compute:</a:t>
                </a:r>
              </a:p>
              <a:p>
                <a:pPr marL="285750" indent="-285750">
                  <a:buFont typeface="Arial" panose="020B0604020202020204" pitchFamily="34" charset="0"/>
                  <a:buChar char="•"/>
                </a:pPr>
                <a:r>
                  <a:rPr lang="en-US" sz="1600" dirty="0">
                    <a:latin typeface="Calibri" panose="020F0502020204030204" pitchFamily="34" charset="0"/>
                    <a:cs typeface="Calibri" panose="020F0502020204030204" pitchFamily="34" charset="0"/>
                  </a:rPr>
                  <a:t>Solution (</a:t>
                </a:r>
                <a14:m>
                  <m:oMath xmlns:m="http://schemas.openxmlformats.org/officeDocument/2006/math">
                    <m:r>
                      <a:rPr lang="en-US" sz="1600" b="1" i="1" dirty="0" smtClean="0">
                        <a:latin typeface="Cambria Math" panose="02040503050406030204" pitchFamily="18" charset="0"/>
                        <a:cs typeface="Calibri" panose="020F0502020204030204" pitchFamily="34" charset="0"/>
                      </a:rPr>
                      <m:t>𝒙</m:t>
                    </m:r>
                  </m:oMath>
                </a14:m>
                <a:r>
                  <a:rPr lang="en-US" sz="1600" dirty="0">
                    <a:latin typeface="Calibri" panose="020F0502020204030204" pitchFamily="34" charset="0"/>
                    <a:cs typeface="Calibri" panose="020F0502020204030204" pitchFamily="34" charset="0"/>
                  </a:rPr>
                  <a:t>, with </a:t>
                </a:r>
                <a14:m>
                  <m:oMath xmlns:m="http://schemas.openxmlformats.org/officeDocument/2006/math">
                    <m:r>
                      <a:rPr lang="en-US" sz="1600" b="1" i="1" dirty="0" smtClean="0">
                        <a:latin typeface="Cambria Math" panose="02040503050406030204" pitchFamily="18" charset="0"/>
                        <a:cs typeface="Calibri" panose="020F0502020204030204" pitchFamily="34" charset="0"/>
                      </a:rPr>
                      <m:t>𝑨𝒙</m:t>
                    </m:r>
                    <m:r>
                      <a:rPr lang="en-US" sz="1600" i="1" dirty="0" smtClean="0">
                        <a:latin typeface="Cambria Math" panose="02040503050406030204" pitchFamily="18" charset="0"/>
                        <a:cs typeface="Calibri" panose="020F0502020204030204" pitchFamily="34" charset="0"/>
                      </a:rPr>
                      <m:t>=</m:t>
                    </m:r>
                    <m:r>
                      <a:rPr lang="en-US" sz="1600" b="1" i="1" dirty="0" smtClean="0">
                        <a:latin typeface="Cambria Math" panose="02040503050406030204" pitchFamily="18" charset="0"/>
                        <a:cs typeface="Calibri" panose="020F0502020204030204" pitchFamily="34" charset="0"/>
                      </a:rPr>
                      <m:t>𝒃</m:t>
                    </m:r>
                  </m:oMath>
                </a14:m>
                <a:r>
                  <a:rPr lang="en-US" sz="1600" dirty="0">
                    <a:latin typeface="Calibri" panose="020F0502020204030204" pitchFamily="34" charset="0"/>
                    <a:cs typeface="Calibri" panose="020F0502020204030204" pitchFamily="34" charset="0"/>
                  </a:rPr>
                  <a:t>)</a:t>
                </a:r>
              </a:p>
              <a:p>
                <a:pPr marL="285750" indent="-285750">
                  <a:buFont typeface="Arial" panose="020B0604020202020204" pitchFamily="34" charset="0"/>
                  <a:buChar char="•"/>
                </a:pPr>
                <a:r>
                  <a:rPr lang="en-US" sz="1600" dirty="0">
                    <a:latin typeface="Calibri" panose="020F0502020204030204" pitchFamily="34" charset="0"/>
                    <a:cs typeface="Calibri" panose="020F0502020204030204" pitchFamily="34" charset="0"/>
                  </a:rPr>
                  <a:t>Eigenvalues/vectors</a:t>
                </a:r>
              </a:p>
            </p:txBody>
          </p:sp>
        </mc:Choice>
        <mc:Fallback xmlns="">
          <p:sp>
            <p:nvSpPr>
              <p:cNvPr id="2" name="TextBox 1">
                <a:extLst>
                  <a:ext uri="{FF2B5EF4-FFF2-40B4-BE49-F238E27FC236}">
                    <a16:creationId xmlns:a16="http://schemas.microsoft.com/office/drawing/2014/main" id="{C5CC7432-10D7-4EA0-8B38-F67D6A3701E8}"/>
                  </a:ext>
                </a:extLst>
              </p:cNvPr>
              <p:cNvSpPr txBox="1">
                <a:spLocks noRot="1" noChangeAspect="1" noMove="1" noResize="1" noEditPoints="1" noAdjustHandles="1" noChangeArrowheads="1" noChangeShapeType="1" noTextEdit="1"/>
              </p:cNvSpPr>
              <p:nvPr/>
            </p:nvSpPr>
            <p:spPr>
              <a:xfrm>
                <a:off x="2655925" y="1208397"/>
                <a:ext cx="2665761" cy="2308324"/>
              </a:xfrm>
              <a:prstGeom prst="rect">
                <a:avLst/>
              </a:prstGeom>
              <a:blipFill>
                <a:blip r:embed="rId3"/>
                <a:stretch>
                  <a:fillRect l="-1139" t="-525" b="-2100"/>
                </a:stretch>
              </a:blipFill>
              <a:ln>
                <a:solidFill>
                  <a:schemeClr val="tx1"/>
                </a:solidFill>
              </a:ln>
            </p:spPr>
            <p:txBody>
              <a:bodyPr/>
              <a:lstStyle/>
              <a:p>
                <a:r>
                  <a:rPr lang="en-US">
                    <a:noFill/>
                  </a:rPr>
                  <a:t> </a:t>
                </a:r>
              </a:p>
            </p:txBody>
          </p:sp>
        </mc:Fallback>
      </mc:AlternateContent>
      <p:sp>
        <p:nvSpPr>
          <p:cNvPr id="23" name="TextBox 22">
            <a:extLst>
              <a:ext uri="{FF2B5EF4-FFF2-40B4-BE49-F238E27FC236}">
                <a16:creationId xmlns:a16="http://schemas.microsoft.com/office/drawing/2014/main" id="{9A255740-EA8B-4F9F-9763-2839EC031C72}"/>
              </a:ext>
            </a:extLst>
          </p:cNvPr>
          <p:cNvSpPr txBox="1"/>
          <p:nvPr/>
        </p:nvSpPr>
        <p:spPr>
          <a:xfrm>
            <a:off x="2658500" y="841043"/>
            <a:ext cx="1461437" cy="367354"/>
          </a:xfrm>
          <a:prstGeom prst="rect">
            <a:avLst/>
          </a:prstGeom>
          <a:noFill/>
          <a:ln w="12700">
            <a:solidFill>
              <a:schemeClr val="tx1"/>
            </a:solidFill>
          </a:ln>
        </p:spPr>
        <p:txBody>
          <a:bodyPr wrap="square" rtlCol="0">
            <a:spAutoFit/>
          </a:bodyPr>
          <a:lstStyle/>
          <a:p>
            <a:r>
              <a:rPr lang="en-US" b="1" dirty="0">
                <a:latin typeface="Calibri" panose="020F0502020204030204" pitchFamily="34" charset="0"/>
                <a:cs typeface="Calibri" panose="020F0502020204030204" pitchFamily="34" charset="0"/>
              </a:rPr>
              <a:t>Linear Solver</a:t>
            </a:r>
          </a:p>
        </p:txBody>
      </p:sp>
      <p:cxnSp>
        <p:nvCxnSpPr>
          <p:cNvPr id="24" name="Straight Arrow Connector 23">
            <a:extLst>
              <a:ext uri="{FF2B5EF4-FFF2-40B4-BE49-F238E27FC236}">
                <a16:creationId xmlns:a16="http://schemas.microsoft.com/office/drawing/2014/main" id="{9BFBA2B7-1F95-41B0-9229-75162CE88309}"/>
              </a:ext>
            </a:extLst>
          </p:cNvPr>
          <p:cNvCxnSpPr>
            <a:cxnSpLocks/>
            <a:endCxn id="23" idx="1"/>
          </p:cNvCxnSpPr>
          <p:nvPr/>
        </p:nvCxnSpPr>
        <p:spPr>
          <a:xfrm flipV="1">
            <a:off x="2126922" y="1024720"/>
            <a:ext cx="531578" cy="444484"/>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sp>
        <p:nvSpPr>
          <p:cNvPr id="27" name="TextBox 26">
            <a:extLst>
              <a:ext uri="{FF2B5EF4-FFF2-40B4-BE49-F238E27FC236}">
                <a16:creationId xmlns:a16="http://schemas.microsoft.com/office/drawing/2014/main" id="{69F63AC4-783D-40B4-BF2D-AC33547C7C7D}"/>
              </a:ext>
            </a:extLst>
          </p:cNvPr>
          <p:cNvSpPr txBox="1"/>
          <p:nvPr/>
        </p:nvSpPr>
        <p:spPr>
          <a:xfrm>
            <a:off x="5460387" y="2032953"/>
            <a:ext cx="729465" cy="369332"/>
          </a:xfrm>
          <a:prstGeom prst="rect">
            <a:avLst/>
          </a:prstGeom>
          <a:solidFill>
            <a:schemeClr val="bg1">
              <a:lumMod val="85000"/>
            </a:schemeClr>
          </a:solidFill>
          <a:ln>
            <a:solidFill>
              <a:schemeClr val="tx1"/>
            </a:solidFill>
          </a:ln>
        </p:spPr>
        <p:txBody>
          <a:bodyPr wrap="square" rtlCol="0">
            <a:spAutoFit/>
          </a:bodyPr>
          <a:lstStyle/>
          <a:p>
            <a:pPr algn="ctr"/>
            <a:r>
              <a:rPr lang="en-US" dirty="0" err="1">
                <a:latin typeface="Calibri" panose="020F0502020204030204" pitchFamily="34" charset="0"/>
                <a:cs typeface="Calibri" panose="020F0502020204030204" pitchFamily="34" charset="0"/>
              </a:rPr>
              <a:t>Belos</a:t>
            </a:r>
            <a:endParaRPr lang="en-US" dirty="0">
              <a:latin typeface="Calibri" panose="020F0502020204030204" pitchFamily="34" charset="0"/>
              <a:cs typeface="Calibri" panose="020F0502020204030204" pitchFamily="34" charset="0"/>
            </a:endParaRPr>
          </a:p>
        </p:txBody>
      </p:sp>
      <p:sp>
        <p:nvSpPr>
          <p:cNvPr id="29" name="TextBox 28">
            <a:extLst>
              <a:ext uri="{FF2B5EF4-FFF2-40B4-BE49-F238E27FC236}">
                <a16:creationId xmlns:a16="http://schemas.microsoft.com/office/drawing/2014/main" id="{001EEE88-7C3B-4A78-ABFA-95B56DC8DE31}"/>
              </a:ext>
            </a:extLst>
          </p:cNvPr>
          <p:cNvSpPr txBox="1"/>
          <p:nvPr/>
        </p:nvSpPr>
        <p:spPr>
          <a:xfrm>
            <a:off x="5460387" y="2592762"/>
            <a:ext cx="1118630" cy="369332"/>
          </a:xfrm>
          <a:prstGeom prst="rect">
            <a:avLst/>
          </a:prstGeom>
          <a:solidFill>
            <a:schemeClr val="bg1">
              <a:lumMod val="85000"/>
            </a:schemeClr>
          </a:solidFill>
          <a:ln>
            <a:solidFill>
              <a:schemeClr val="tx1"/>
            </a:solidFill>
          </a:ln>
        </p:spPr>
        <p:txBody>
          <a:bodyPr wrap="square" rtlCol="0">
            <a:spAutoFit/>
          </a:bodyPr>
          <a:lstStyle/>
          <a:p>
            <a:pPr algn="ctr"/>
            <a:r>
              <a:rPr lang="en-US" dirty="0">
                <a:latin typeface="Calibri" panose="020F0502020204030204" pitchFamily="34" charset="0"/>
                <a:cs typeface="Calibri" panose="020F0502020204030204" pitchFamily="34" charset="0"/>
              </a:rPr>
              <a:t>Amesos2</a:t>
            </a:r>
          </a:p>
        </p:txBody>
      </p:sp>
      <p:pic>
        <p:nvPicPr>
          <p:cNvPr id="30" name="Picture 29">
            <a:extLst>
              <a:ext uri="{FF2B5EF4-FFF2-40B4-BE49-F238E27FC236}">
                <a16:creationId xmlns:a16="http://schemas.microsoft.com/office/drawing/2014/main" id="{5C82CBB3-2AD1-4B36-99CE-3EBD4F72F867}"/>
              </a:ext>
            </a:extLst>
          </p:cNvPr>
          <p:cNvPicPr>
            <a:picLocks noChangeAspect="1"/>
          </p:cNvPicPr>
          <p:nvPr/>
        </p:nvPicPr>
        <p:blipFill>
          <a:blip r:embed="rId4"/>
          <a:stretch>
            <a:fillRect/>
          </a:stretch>
        </p:blipFill>
        <p:spPr>
          <a:xfrm>
            <a:off x="7212530" y="2378970"/>
            <a:ext cx="768264" cy="589633"/>
          </a:xfrm>
          <a:prstGeom prst="rect">
            <a:avLst/>
          </a:prstGeom>
        </p:spPr>
      </p:pic>
      <p:pic>
        <p:nvPicPr>
          <p:cNvPr id="31" name="Picture 30">
            <a:extLst>
              <a:ext uri="{FF2B5EF4-FFF2-40B4-BE49-F238E27FC236}">
                <a16:creationId xmlns:a16="http://schemas.microsoft.com/office/drawing/2014/main" id="{CFB0B2A8-641E-4079-AE2D-9EEDD94BB919}"/>
              </a:ext>
            </a:extLst>
          </p:cNvPr>
          <p:cNvPicPr>
            <a:picLocks noChangeAspect="1"/>
          </p:cNvPicPr>
          <p:nvPr/>
        </p:nvPicPr>
        <p:blipFill>
          <a:blip r:embed="rId5"/>
          <a:stretch>
            <a:fillRect/>
          </a:stretch>
        </p:blipFill>
        <p:spPr>
          <a:xfrm>
            <a:off x="6381176" y="3111435"/>
            <a:ext cx="1194906" cy="350386"/>
          </a:xfrm>
          <a:prstGeom prst="rect">
            <a:avLst/>
          </a:prstGeom>
        </p:spPr>
      </p:pic>
      <p:sp>
        <p:nvSpPr>
          <p:cNvPr id="33" name="TextBox 32">
            <a:extLst>
              <a:ext uri="{FF2B5EF4-FFF2-40B4-BE49-F238E27FC236}">
                <a16:creationId xmlns:a16="http://schemas.microsoft.com/office/drawing/2014/main" id="{E1701823-37D6-4204-8FDF-58FE0387724D}"/>
              </a:ext>
            </a:extLst>
          </p:cNvPr>
          <p:cNvSpPr txBox="1"/>
          <p:nvPr/>
        </p:nvSpPr>
        <p:spPr>
          <a:xfrm>
            <a:off x="8210671" y="1983325"/>
            <a:ext cx="886934" cy="369332"/>
          </a:xfrm>
          <a:prstGeom prst="rect">
            <a:avLst/>
          </a:prstGeom>
          <a:solidFill>
            <a:schemeClr val="bg1">
              <a:lumMod val="85000"/>
            </a:schemeClr>
          </a:solidFill>
          <a:ln>
            <a:solidFill>
              <a:schemeClr val="tx1"/>
            </a:solidFill>
          </a:ln>
        </p:spPr>
        <p:txBody>
          <a:bodyPr wrap="square" rtlCol="0">
            <a:spAutoFit/>
          </a:bodyPr>
          <a:lstStyle/>
          <a:p>
            <a:pPr algn="ctr"/>
            <a:r>
              <a:rPr lang="en-US" dirty="0">
                <a:latin typeface="Calibri" panose="020F0502020204030204" pitchFamily="34" charset="0"/>
                <a:cs typeface="Calibri" panose="020F0502020204030204" pitchFamily="34" charset="0"/>
              </a:rPr>
              <a:t>Ifpack2</a:t>
            </a:r>
          </a:p>
        </p:txBody>
      </p:sp>
      <p:sp>
        <p:nvSpPr>
          <p:cNvPr id="34" name="TextBox 33">
            <a:extLst>
              <a:ext uri="{FF2B5EF4-FFF2-40B4-BE49-F238E27FC236}">
                <a16:creationId xmlns:a16="http://schemas.microsoft.com/office/drawing/2014/main" id="{6BA6304A-2D4C-45BA-ABE4-E0C34F35DE98}"/>
              </a:ext>
            </a:extLst>
          </p:cNvPr>
          <p:cNvSpPr txBox="1"/>
          <p:nvPr/>
        </p:nvSpPr>
        <p:spPr>
          <a:xfrm>
            <a:off x="8210671" y="2649177"/>
            <a:ext cx="738120" cy="369332"/>
          </a:xfrm>
          <a:prstGeom prst="rect">
            <a:avLst/>
          </a:prstGeom>
          <a:solidFill>
            <a:schemeClr val="bg1">
              <a:lumMod val="85000"/>
            </a:schemeClr>
          </a:solidFill>
          <a:ln>
            <a:solidFill>
              <a:schemeClr val="tx1"/>
            </a:solidFill>
          </a:ln>
        </p:spPr>
        <p:txBody>
          <a:bodyPr wrap="square" rtlCol="0">
            <a:spAutoFit/>
          </a:bodyPr>
          <a:lstStyle/>
          <a:p>
            <a:pPr algn="ctr"/>
            <a:r>
              <a:rPr lang="en-US" dirty="0">
                <a:latin typeface="Calibri" panose="020F0502020204030204" pitchFamily="34" charset="0"/>
                <a:cs typeface="Calibri" panose="020F0502020204030204" pitchFamily="34" charset="0"/>
              </a:rPr>
              <a:t>Teko</a:t>
            </a:r>
          </a:p>
        </p:txBody>
      </p:sp>
      <p:cxnSp>
        <p:nvCxnSpPr>
          <p:cNvPr id="35" name="Straight Arrow Connector 34">
            <a:extLst>
              <a:ext uri="{FF2B5EF4-FFF2-40B4-BE49-F238E27FC236}">
                <a16:creationId xmlns:a16="http://schemas.microsoft.com/office/drawing/2014/main" id="{88AD882B-35C2-482A-AB3B-0C05392ACF10}"/>
              </a:ext>
            </a:extLst>
          </p:cNvPr>
          <p:cNvCxnSpPr>
            <a:cxnSpLocks/>
            <a:endCxn id="27" idx="3"/>
          </p:cNvCxnSpPr>
          <p:nvPr/>
        </p:nvCxnSpPr>
        <p:spPr>
          <a:xfrm flipH="1">
            <a:off x="6189852" y="1810256"/>
            <a:ext cx="498624" cy="407363"/>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cxnSp>
        <p:nvCxnSpPr>
          <p:cNvPr id="38" name="Straight Arrow Connector 37">
            <a:extLst>
              <a:ext uri="{FF2B5EF4-FFF2-40B4-BE49-F238E27FC236}">
                <a16:creationId xmlns:a16="http://schemas.microsoft.com/office/drawing/2014/main" id="{7BCB4D6E-432D-4BCB-9036-290904D616F0}"/>
              </a:ext>
            </a:extLst>
          </p:cNvPr>
          <p:cNvCxnSpPr>
            <a:cxnSpLocks/>
          </p:cNvCxnSpPr>
          <p:nvPr/>
        </p:nvCxnSpPr>
        <p:spPr>
          <a:xfrm flipH="1">
            <a:off x="6516868" y="1750457"/>
            <a:ext cx="199948" cy="815447"/>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cxnSp>
        <p:nvCxnSpPr>
          <p:cNvPr id="43" name="Straight Arrow Connector 42">
            <a:extLst>
              <a:ext uri="{FF2B5EF4-FFF2-40B4-BE49-F238E27FC236}">
                <a16:creationId xmlns:a16="http://schemas.microsoft.com/office/drawing/2014/main" id="{E69F9AD2-F55C-4CF3-A63B-A22B78D9AC83}"/>
              </a:ext>
            </a:extLst>
          </p:cNvPr>
          <p:cNvCxnSpPr>
            <a:cxnSpLocks/>
          </p:cNvCxnSpPr>
          <p:nvPr/>
        </p:nvCxnSpPr>
        <p:spPr>
          <a:xfrm>
            <a:off x="6701069" y="1810256"/>
            <a:ext cx="277560" cy="1270345"/>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cxnSp>
        <p:nvCxnSpPr>
          <p:cNvPr id="49" name="Straight Arrow Connector 48">
            <a:extLst>
              <a:ext uri="{FF2B5EF4-FFF2-40B4-BE49-F238E27FC236}">
                <a16:creationId xmlns:a16="http://schemas.microsoft.com/office/drawing/2014/main" id="{DE8550D5-99E4-4461-911C-DD86F97016C6}"/>
              </a:ext>
            </a:extLst>
          </p:cNvPr>
          <p:cNvCxnSpPr>
            <a:cxnSpLocks/>
          </p:cNvCxnSpPr>
          <p:nvPr/>
        </p:nvCxnSpPr>
        <p:spPr>
          <a:xfrm>
            <a:off x="6689714" y="1799982"/>
            <a:ext cx="335307" cy="182365"/>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cxnSp>
        <p:nvCxnSpPr>
          <p:cNvPr id="51" name="Straight Arrow Connector 50">
            <a:extLst>
              <a:ext uri="{FF2B5EF4-FFF2-40B4-BE49-F238E27FC236}">
                <a16:creationId xmlns:a16="http://schemas.microsoft.com/office/drawing/2014/main" id="{94223D91-8900-4ACA-AE26-75952A76D471}"/>
              </a:ext>
            </a:extLst>
          </p:cNvPr>
          <p:cNvCxnSpPr>
            <a:cxnSpLocks/>
          </p:cNvCxnSpPr>
          <p:nvPr/>
        </p:nvCxnSpPr>
        <p:spPr>
          <a:xfrm flipH="1">
            <a:off x="7632658" y="1768538"/>
            <a:ext cx="8069" cy="531557"/>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cxnSp>
        <p:nvCxnSpPr>
          <p:cNvPr id="53" name="Straight Arrow Connector 52">
            <a:extLst>
              <a:ext uri="{FF2B5EF4-FFF2-40B4-BE49-F238E27FC236}">
                <a16:creationId xmlns:a16="http://schemas.microsoft.com/office/drawing/2014/main" id="{CB438D54-231C-4511-AC6F-18FDA003CDFD}"/>
              </a:ext>
            </a:extLst>
          </p:cNvPr>
          <p:cNvCxnSpPr>
            <a:cxnSpLocks/>
            <a:endCxn id="33" idx="1"/>
          </p:cNvCxnSpPr>
          <p:nvPr/>
        </p:nvCxnSpPr>
        <p:spPr>
          <a:xfrm>
            <a:off x="7648795" y="1799982"/>
            <a:ext cx="561876" cy="368009"/>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cxnSp>
        <p:nvCxnSpPr>
          <p:cNvPr id="56" name="Straight Arrow Connector 55">
            <a:extLst>
              <a:ext uri="{FF2B5EF4-FFF2-40B4-BE49-F238E27FC236}">
                <a16:creationId xmlns:a16="http://schemas.microsoft.com/office/drawing/2014/main" id="{C09470C5-ACD0-4867-9D8E-5D9BEAB193A9}"/>
              </a:ext>
            </a:extLst>
          </p:cNvPr>
          <p:cNvCxnSpPr>
            <a:cxnSpLocks/>
          </p:cNvCxnSpPr>
          <p:nvPr/>
        </p:nvCxnSpPr>
        <p:spPr>
          <a:xfrm>
            <a:off x="7624634" y="1750457"/>
            <a:ext cx="586037" cy="898720"/>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cxnSp>
        <p:nvCxnSpPr>
          <p:cNvPr id="60" name="Straight Arrow Connector 59">
            <a:extLst>
              <a:ext uri="{FF2B5EF4-FFF2-40B4-BE49-F238E27FC236}">
                <a16:creationId xmlns:a16="http://schemas.microsoft.com/office/drawing/2014/main" id="{76C767E8-83C4-4C4C-8980-379F779BC15E}"/>
              </a:ext>
            </a:extLst>
          </p:cNvPr>
          <p:cNvCxnSpPr>
            <a:cxnSpLocks/>
          </p:cNvCxnSpPr>
          <p:nvPr/>
        </p:nvCxnSpPr>
        <p:spPr>
          <a:xfrm flipH="1">
            <a:off x="7284047" y="1740082"/>
            <a:ext cx="437858" cy="340895"/>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sp>
        <p:nvSpPr>
          <p:cNvPr id="7" name="TextBox 6">
            <a:extLst>
              <a:ext uri="{FF2B5EF4-FFF2-40B4-BE49-F238E27FC236}">
                <a16:creationId xmlns:a16="http://schemas.microsoft.com/office/drawing/2014/main" id="{9E7D67CC-F32B-484D-9784-DC676F1DF1B4}"/>
              </a:ext>
            </a:extLst>
          </p:cNvPr>
          <p:cNvSpPr txBox="1"/>
          <p:nvPr/>
        </p:nvSpPr>
        <p:spPr>
          <a:xfrm>
            <a:off x="5921299" y="886926"/>
            <a:ext cx="2611991" cy="923330"/>
          </a:xfrm>
          <a:prstGeom prst="rect">
            <a:avLst/>
          </a:prstGeom>
          <a:solidFill>
            <a:srgbClr val="99CCFF"/>
          </a:solidFill>
          <a:ln>
            <a:solidFill>
              <a:schemeClr val="tx1"/>
            </a:solidFill>
          </a:ln>
        </p:spPr>
        <p:txBody>
          <a:bodyPr wrap="square" rtlCol="0">
            <a:spAutoFit/>
          </a:bodyPr>
          <a:lstStyle/>
          <a:p>
            <a:pPr algn="ctr"/>
            <a:r>
              <a:rPr lang="en-US" b="1" dirty="0" err="1">
                <a:latin typeface="Calibri" panose="020F0502020204030204" pitchFamily="34" charset="0"/>
                <a:cs typeface="Calibri" panose="020F0502020204030204" pitchFamily="34" charset="0"/>
              </a:rPr>
              <a:t>Stratimikos</a:t>
            </a:r>
            <a:endParaRPr lang="en-US" b="1" dirty="0">
              <a:latin typeface="Calibri" panose="020F0502020204030204" pitchFamily="34" charset="0"/>
              <a:cs typeface="Calibri" panose="020F0502020204030204" pitchFamily="34" charset="0"/>
            </a:endParaRPr>
          </a:p>
          <a:p>
            <a:pPr algn="ctr"/>
            <a:r>
              <a:rPr lang="en-US" dirty="0">
                <a:latin typeface="Calibri" panose="020F0502020204030204" pitchFamily="34" charset="0"/>
                <a:cs typeface="Calibri" panose="020F0502020204030204" pitchFamily="34" charset="0"/>
              </a:rPr>
              <a:t>Linear Solver and Preconditioner Wrappers</a:t>
            </a:r>
          </a:p>
        </p:txBody>
      </p:sp>
      <p:sp>
        <p:nvSpPr>
          <p:cNvPr id="128" name="TextBox 127">
            <a:extLst>
              <a:ext uri="{FF2B5EF4-FFF2-40B4-BE49-F238E27FC236}">
                <a16:creationId xmlns:a16="http://schemas.microsoft.com/office/drawing/2014/main" id="{5784467A-38FA-4EE3-9B08-64A854AC226A}"/>
              </a:ext>
            </a:extLst>
          </p:cNvPr>
          <p:cNvSpPr txBox="1"/>
          <p:nvPr/>
        </p:nvSpPr>
        <p:spPr>
          <a:xfrm>
            <a:off x="6889662" y="1840922"/>
            <a:ext cx="1569726" cy="369332"/>
          </a:xfrm>
          <a:prstGeom prst="rect">
            <a:avLst/>
          </a:prstGeom>
          <a:noFill/>
        </p:spPr>
        <p:txBody>
          <a:bodyPr wrap="square" rtlCol="0">
            <a:spAutoFit/>
          </a:bodyPr>
          <a:lstStyle/>
          <a:p>
            <a:r>
              <a:rPr lang="en-US" dirty="0"/>
              <a:t>…</a:t>
            </a:r>
          </a:p>
        </p:txBody>
      </p:sp>
      <p:sp>
        <p:nvSpPr>
          <p:cNvPr id="66" name="TextBox 65">
            <a:extLst>
              <a:ext uri="{FF2B5EF4-FFF2-40B4-BE49-F238E27FC236}">
                <a16:creationId xmlns:a16="http://schemas.microsoft.com/office/drawing/2014/main" id="{1450C1D7-1733-4DED-AC7A-B5875D6EB715}"/>
              </a:ext>
            </a:extLst>
          </p:cNvPr>
          <p:cNvSpPr txBox="1"/>
          <p:nvPr/>
        </p:nvSpPr>
        <p:spPr>
          <a:xfrm>
            <a:off x="7042062" y="1993322"/>
            <a:ext cx="1569726" cy="369332"/>
          </a:xfrm>
          <a:prstGeom prst="rect">
            <a:avLst/>
          </a:prstGeom>
          <a:noFill/>
        </p:spPr>
        <p:txBody>
          <a:bodyPr wrap="square" rtlCol="0">
            <a:spAutoFit/>
          </a:bodyPr>
          <a:lstStyle/>
          <a:p>
            <a:r>
              <a:rPr lang="en-US" dirty="0"/>
              <a:t>…</a:t>
            </a:r>
          </a:p>
        </p:txBody>
      </p:sp>
      <p:graphicFrame>
        <p:nvGraphicFramePr>
          <p:cNvPr id="36" name="Table 35">
            <a:extLst>
              <a:ext uri="{FF2B5EF4-FFF2-40B4-BE49-F238E27FC236}">
                <a16:creationId xmlns:a16="http://schemas.microsoft.com/office/drawing/2014/main" id="{37ACE28B-1458-4558-81B0-A32B6C21774E}"/>
              </a:ext>
            </a:extLst>
          </p:cNvPr>
          <p:cNvGraphicFramePr>
            <a:graphicFrameLocks noGrp="1"/>
          </p:cNvGraphicFramePr>
          <p:nvPr>
            <p:extLst>
              <p:ext uri="{D42A27DB-BD31-4B8C-83A1-F6EECF244321}">
                <p14:modId xmlns:p14="http://schemas.microsoft.com/office/powerpoint/2010/main" val="1945521764"/>
              </p:ext>
            </p:extLst>
          </p:nvPr>
        </p:nvGraphicFramePr>
        <p:xfrm>
          <a:off x="487155" y="1585649"/>
          <a:ext cx="1670696" cy="1930044"/>
        </p:xfrm>
        <a:graphic>
          <a:graphicData uri="http://schemas.openxmlformats.org/drawingml/2006/table">
            <a:tbl>
              <a:tblPr firstRow="1" bandRow="1">
                <a:tableStyleId>{5C22544A-7EE6-4342-B048-85BDC9FD1C3A}</a:tableStyleId>
              </a:tblPr>
              <a:tblGrid>
                <a:gridCol w="1670696">
                  <a:extLst>
                    <a:ext uri="{9D8B030D-6E8A-4147-A177-3AD203B41FA5}">
                      <a16:colId xmlns:a16="http://schemas.microsoft.com/office/drawing/2014/main" val="973974516"/>
                    </a:ext>
                  </a:extLst>
                </a:gridCol>
              </a:tblGrid>
              <a:tr h="321674">
                <a:tc>
                  <a:txBody>
                    <a:bodyPr/>
                    <a:lstStyle/>
                    <a:p>
                      <a:pPr algn="ctr"/>
                      <a:r>
                        <a:rPr lang="en-US" sz="1400" b="0" dirty="0">
                          <a:solidFill>
                            <a:schemeClr val="tx1"/>
                          </a:solidFill>
                          <a:latin typeface="Calibri" panose="020F0502020204030204" pitchFamily="34" charset="0"/>
                          <a:cs typeface="Calibri" panose="020F0502020204030204" pitchFamily="34" charset="0"/>
                        </a:rPr>
                        <a:t>Data structures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74BE62"/>
                    </a:solidFill>
                  </a:tcPr>
                </a:tc>
                <a:extLst>
                  <a:ext uri="{0D108BD9-81ED-4DB2-BD59-A6C34878D82A}">
                    <a16:rowId xmlns:a16="http://schemas.microsoft.com/office/drawing/2014/main" val="408902157"/>
                  </a:ext>
                </a:extLst>
              </a:tr>
              <a:tr h="321674">
                <a:tc>
                  <a:txBody>
                    <a:bodyPr/>
                    <a:lstStyle/>
                    <a:p>
                      <a:pPr algn="ctr"/>
                      <a:r>
                        <a:rPr lang="en-US" sz="1400" dirty="0">
                          <a:latin typeface="Calibri" panose="020F0502020204030204" pitchFamily="34" charset="0"/>
                          <a:cs typeface="Calibri" panose="020F0502020204030204" pitchFamily="34" charset="0"/>
                        </a:rPr>
                        <a:t>Iterative solvers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74BE62"/>
                    </a:solidFill>
                  </a:tcPr>
                </a:tc>
                <a:extLst>
                  <a:ext uri="{0D108BD9-81ED-4DB2-BD59-A6C34878D82A}">
                    <a16:rowId xmlns:a16="http://schemas.microsoft.com/office/drawing/2014/main" val="4254135661"/>
                  </a:ext>
                </a:extLst>
              </a:tr>
              <a:tr h="321674">
                <a:tc>
                  <a:txBody>
                    <a:bodyPr/>
                    <a:lstStyle/>
                    <a:p>
                      <a:pPr algn="ctr"/>
                      <a:r>
                        <a:rPr lang="en-US" sz="1400" dirty="0">
                          <a:latin typeface="Calibri" panose="020F0502020204030204" pitchFamily="34" charset="0"/>
                          <a:cs typeface="Calibri" panose="020F0502020204030204" pitchFamily="34" charset="0"/>
                        </a:rPr>
                        <a:t>Direct solvers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74BE62"/>
                    </a:solidFill>
                  </a:tcPr>
                </a:tc>
                <a:extLst>
                  <a:ext uri="{0D108BD9-81ED-4DB2-BD59-A6C34878D82A}">
                    <a16:rowId xmlns:a16="http://schemas.microsoft.com/office/drawing/2014/main" val="4224009266"/>
                  </a:ext>
                </a:extLst>
              </a:tr>
              <a:tr h="321674">
                <a:tc>
                  <a:txBody>
                    <a:bodyPr/>
                    <a:lstStyle/>
                    <a:p>
                      <a:pPr algn="ctr"/>
                      <a:r>
                        <a:rPr lang="en-US" sz="1400" dirty="0">
                          <a:latin typeface="Calibri" panose="020F0502020204030204" pitchFamily="34" charset="0"/>
                          <a:cs typeface="Calibri" panose="020F0502020204030204" pitchFamily="34" charset="0"/>
                        </a:rPr>
                        <a:t>Eigen-solver</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74BE62"/>
                    </a:solidFill>
                  </a:tcPr>
                </a:tc>
                <a:extLst>
                  <a:ext uri="{0D108BD9-81ED-4DB2-BD59-A6C34878D82A}">
                    <a16:rowId xmlns:a16="http://schemas.microsoft.com/office/drawing/2014/main" val="2747255000"/>
                  </a:ext>
                </a:extLst>
              </a:tr>
              <a:tr h="321674">
                <a:tc>
                  <a:txBody>
                    <a:bodyPr/>
                    <a:lstStyle/>
                    <a:p>
                      <a:pPr algn="ctr"/>
                      <a:r>
                        <a:rPr lang="en-US" sz="1400" dirty="0">
                          <a:latin typeface="Calibri" panose="020F0502020204030204" pitchFamily="34" charset="0"/>
                          <a:cs typeface="Calibri" panose="020F0502020204030204" pitchFamily="34" charset="0"/>
                        </a:rPr>
                        <a:t>Preconditioners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74BE62"/>
                    </a:solidFill>
                  </a:tcPr>
                </a:tc>
                <a:extLst>
                  <a:ext uri="{0D108BD9-81ED-4DB2-BD59-A6C34878D82A}">
                    <a16:rowId xmlns:a16="http://schemas.microsoft.com/office/drawing/2014/main" val="3552528579"/>
                  </a:ext>
                </a:extLst>
              </a:tr>
              <a:tr h="321674">
                <a:tc>
                  <a:txBody>
                    <a:bodyPr/>
                    <a:lstStyle/>
                    <a:p>
                      <a:pPr algn="ctr"/>
                      <a:r>
                        <a:rPr lang="en-US" sz="1400" dirty="0">
                          <a:latin typeface="Calibri" panose="020F0502020204030204" pitchFamily="34" charset="0"/>
                          <a:cs typeface="Calibri" panose="020F0502020204030204" pitchFamily="34" charset="0"/>
                        </a:rPr>
                        <a:t>Multi-level methods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74BE62"/>
                    </a:solidFill>
                  </a:tcPr>
                </a:tc>
                <a:extLst>
                  <a:ext uri="{0D108BD9-81ED-4DB2-BD59-A6C34878D82A}">
                    <a16:rowId xmlns:a16="http://schemas.microsoft.com/office/drawing/2014/main" val="3449309250"/>
                  </a:ext>
                </a:extLst>
              </a:tr>
            </a:tbl>
          </a:graphicData>
        </a:graphic>
      </p:graphicFrame>
    </p:spTree>
    <p:extLst>
      <p:ext uri="{BB962C8B-B14F-4D97-AF65-F5344CB8AC3E}">
        <p14:creationId xmlns:p14="http://schemas.microsoft.com/office/powerpoint/2010/main" val="3723349956"/>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 name="TextShape 1"/>
          <p:cNvSpPr txBox="1"/>
          <p:nvPr/>
        </p:nvSpPr>
        <p:spPr>
          <a:xfrm>
            <a:off x="216357" y="-244375"/>
            <a:ext cx="7643004" cy="1146027"/>
          </a:xfrm>
          <a:prstGeom prst="rect">
            <a:avLst/>
          </a:prstGeom>
          <a:noFill/>
          <a:ln>
            <a:noFill/>
          </a:ln>
        </p:spPr>
        <p:txBody>
          <a:bodyPr lIns="0" tIns="0" rIns="0" bIns="0" anchor="ctr"/>
          <a:lstStyle/>
          <a:p>
            <a:r>
              <a:rPr lang="en-US" sz="3200" dirty="0">
                <a:latin typeface="Calibri"/>
              </a:rPr>
              <a:t>Software quality tools &amp; processes</a:t>
            </a:r>
            <a:endParaRPr sz="3200" dirty="0"/>
          </a:p>
        </p:txBody>
      </p:sp>
      <p:pic>
        <p:nvPicPr>
          <p:cNvPr id="5" name="Picture 4">
            <a:extLst>
              <a:ext uri="{FF2B5EF4-FFF2-40B4-BE49-F238E27FC236}">
                <a16:creationId xmlns:a16="http://schemas.microsoft.com/office/drawing/2014/main" id="{9C6C8A9B-EF1B-48DF-BDF1-CEF3F5754965}"/>
              </a:ext>
            </a:extLst>
          </p:cNvPr>
          <p:cNvPicPr>
            <a:picLocks noChangeAspect="1"/>
          </p:cNvPicPr>
          <p:nvPr/>
        </p:nvPicPr>
        <p:blipFill>
          <a:blip r:embed="rId2"/>
          <a:stretch>
            <a:fillRect/>
          </a:stretch>
        </p:blipFill>
        <p:spPr>
          <a:xfrm>
            <a:off x="336884" y="2516434"/>
            <a:ext cx="8144736" cy="3839431"/>
          </a:xfrm>
          <a:prstGeom prst="rect">
            <a:avLst/>
          </a:prstGeom>
        </p:spPr>
      </p:pic>
      <p:sp>
        <p:nvSpPr>
          <p:cNvPr id="10" name="TextBox 9">
            <a:extLst>
              <a:ext uri="{FF2B5EF4-FFF2-40B4-BE49-F238E27FC236}">
                <a16:creationId xmlns:a16="http://schemas.microsoft.com/office/drawing/2014/main" id="{735FB563-64AD-4634-96DC-D8F3FB449513}"/>
              </a:ext>
            </a:extLst>
          </p:cNvPr>
          <p:cNvSpPr txBox="1"/>
          <p:nvPr/>
        </p:nvSpPr>
        <p:spPr>
          <a:xfrm>
            <a:off x="5858947" y="787557"/>
            <a:ext cx="3152062" cy="1477328"/>
          </a:xfrm>
          <a:prstGeom prst="rect">
            <a:avLst/>
          </a:prstGeom>
          <a:noFill/>
          <a:ln>
            <a:solidFill>
              <a:schemeClr val="tx1"/>
            </a:solidFill>
          </a:ln>
        </p:spPr>
        <p:txBody>
          <a:bodyPr wrap="square" rtlCol="0">
            <a:spAutoFit/>
          </a:bodyPr>
          <a:lstStyle/>
          <a:p>
            <a:pPr algn="ctr"/>
            <a:r>
              <a:rPr lang="en-US" dirty="0">
                <a:latin typeface="Calibri" panose="020F0502020204030204" pitchFamily="34" charset="0"/>
                <a:cs typeface="Calibri" panose="020F0502020204030204" pitchFamily="34" charset="0"/>
              </a:rPr>
              <a:t>Performance monitored via </a:t>
            </a:r>
            <a:r>
              <a:rPr lang="en-US" b="1" dirty="0" err="1">
                <a:latin typeface="Calibri" panose="020F0502020204030204" pitchFamily="34" charset="0"/>
                <a:cs typeface="Calibri" panose="020F0502020204030204" pitchFamily="34" charset="0"/>
              </a:rPr>
              <a:t>CDash</a:t>
            </a:r>
            <a:r>
              <a:rPr lang="en-US" b="1" dirty="0">
                <a:latin typeface="Calibri" panose="020F0502020204030204" pitchFamily="34" charset="0"/>
                <a:cs typeface="Calibri" panose="020F0502020204030204" pitchFamily="34" charset="0"/>
              </a:rPr>
              <a:t> nightly testing </a:t>
            </a:r>
            <a:r>
              <a:rPr lang="en-US" dirty="0">
                <a:latin typeface="Calibri" panose="020F0502020204030204" pitchFamily="34" charset="0"/>
                <a:cs typeface="Calibri" panose="020F0502020204030204" pitchFamily="34" charset="0"/>
              </a:rPr>
              <a:t>on a variety of architecture including GPU (P100, V100), Xeon Phi, Skylake, ARM platforms.</a:t>
            </a:r>
          </a:p>
        </p:txBody>
      </p:sp>
      <p:graphicFrame>
        <p:nvGraphicFramePr>
          <p:cNvPr id="22" name="Table 21">
            <a:extLst>
              <a:ext uri="{FF2B5EF4-FFF2-40B4-BE49-F238E27FC236}">
                <a16:creationId xmlns:a16="http://schemas.microsoft.com/office/drawing/2014/main" id="{0709534B-52CA-4467-9BEC-185240A62A70}"/>
              </a:ext>
            </a:extLst>
          </p:cNvPr>
          <p:cNvGraphicFramePr>
            <a:graphicFrameLocks noGrp="1"/>
          </p:cNvGraphicFramePr>
          <p:nvPr>
            <p:extLst>
              <p:ext uri="{D42A27DB-BD31-4B8C-83A1-F6EECF244321}">
                <p14:modId xmlns:p14="http://schemas.microsoft.com/office/powerpoint/2010/main" val="3359776683"/>
              </p:ext>
            </p:extLst>
          </p:nvPr>
        </p:nvGraphicFramePr>
        <p:xfrm>
          <a:off x="318385" y="746040"/>
          <a:ext cx="1670696" cy="1608370"/>
        </p:xfrm>
        <a:graphic>
          <a:graphicData uri="http://schemas.openxmlformats.org/drawingml/2006/table">
            <a:tbl>
              <a:tblPr firstRow="1" bandRow="1">
                <a:tableStyleId>{5C22544A-7EE6-4342-B048-85BDC9FD1C3A}</a:tableStyleId>
              </a:tblPr>
              <a:tblGrid>
                <a:gridCol w="1670696">
                  <a:extLst>
                    <a:ext uri="{9D8B030D-6E8A-4147-A177-3AD203B41FA5}">
                      <a16:colId xmlns:a16="http://schemas.microsoft.com/office/drawing/2014/main" val="973974516"/>
                    </a:ext>
                  </a:extLst>
                </a:gridCol>
              </a:tblGrid>
              <a:tr h="321674">
                <a:tc>
                  <a:txBody>
                    <a:bodyPr/>
                    <a:lstStyle/>
                    <a:p>
                      <a:pPr algn="ctr"/>
                      <a:r>
                        <a:rPr lang="en-US" sz="1400" b="0" dirty="0">
                          <a:solidFill>
                            <a:schemeClr val="tx1"/>
                          </a:solidFill>
                          <a:latin typeface="Calibri" panose="020F0502020204030204" pitchFamily="34" charset="0"/>
                          <a:cs typeface="Calibri" panose="020F0502020204030204" pitchFamily="34" charset="0"/>
                        </a:rPr>
                        <a:t>Repository*</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CC99"/>
                    </a:solidFill>
                  </a:tcPr>
                </a:tc>
                <a:extLst>
                  <a:ext uri="{0D108BD9-81ED-4DB2-BD59-A6C34878D82A}">
                    <a16:rowId xmlns:a16="http://schemas.microsoft.com/office/drawing/2014/main" val="408902157"/>
                  </a:ext>
                </a:extLst>
              </a:tr>
              <a:tr h="321674">
                <a:tc>
                  <a:txBody>
                    <a:bodyPr/>
                    <a:lstStyle/>
                    <a:p>
                      <a:pPr algn="ctr"/>
                      <a:r>
                        <a:rPr lang="en-US" sz="1400" dirty="0">
                          <a:latin typeface="Calibri" panose="020F0502020204030204" pitchFamily="34" charset="0"/>
                          <a:cs typeface="Calibri" panose="020F0502020204030204" pitchFamily="34" charset="0"/>
                        </a:rPr>
                        <a:t>Version control</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CC99"/>
                    </a:solidFill>
                  </a:tcPr>
                </a:tc>
                <a:extLst>
                  <a:ext uri="{0D108BD9-81ED-4DB2-BD59-A6C34878D82A}">
                    <a16:rowId xmlns:a16="http://schemas.microsoft.com/office/drawing/2014/main" val="4254135661"/>
                  </a:ext>
                </a:extLst>
              </a:tr>
              <a:tr h="321674">
                <a:tc>
                  <a:txBody>
                    <a:bodyPr/>
                    <a:lstStyle/>
                    <a:p>
                      <a:pPr algn="ctr"/>
                      <a:r>
                        <a:rPr lang="en-US" sz="1400" dirty="0">
                          <a:latin typeface="Calibri" panose="020F0502020204030204" pitchFamily="34" charset="0"/>
                          <a:cs typeface="Calibri" panose="020F0502020204030204" pitchFamily="34" charset="0"/>
                        </a:rPr>
                        <a:t>Build system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CC99"/>
                    </a:solidFill>
                  </a:tcPr>
                </a:tc>
                <a:extLst>
                  <a:ext uri="{0D108BD9-81ED-4DB2-BD59-A6C34878D82A}">
                    <a16:rowId xmlns:a16="http://schemas.microsoft.com/office/drawing/2014/main" val="4224009266"/>
                  </a:ext>
                </a:extLst>
              </a:tr>
              <a:tr h="321674">
                <a:tc>
                  <a:txBody>
                    <a:bodyPr/>
                    <a:lstStyle/>
                    <a:p>
                      <a:pPr algn="ctr"/>
                      <a:r>
                        <a:rPr lang="en-US" sz="1400" dirty="0">
                          <a:latin typeface="Calibri" panose="020F0502020204030204" pitchFamily="34" charset="0"/>
                          <a:cs typeface="Calibri" panose="020F0502020204030204" pitchFamily="34" charset="0"/>
                        </a:rPr>
                        <a:t>Config </a:t>
                      </a:r>
                      <a:r>
                        <a:rPr lang="en-US" sz="1400" dirty="0" err="1">
                          <a:latin typeface="Calibri" panose="020F0502020204030204" pitchFamily="34" charset="0"/>
                          <a:cs typeface="Calibri" panose="020F0502020204030204" pitchFamily="34" charset="0"/>
                        </a:rPr>
                        <a:t>mgmt</a:t>
                      </a:r>
                      <a:endParaRPr lang="en-US" sz="1400" dirty="0">
                        <a:latin typeface="Calibri" panose="020F0502020204030204" pitchFamily="34" charset="0"/>
                        <a:cs typeface="Calibri" panose="020F050202020403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CC99"/>
                    </a:solidFill>
                  </a:tcPr>
                </a:tc>
                <a:extLst>
                  <a:ext uri="{0D108BD9-81ED-4DB2-BD59-A6C34878D82A}">
                    <a16:rowId xmlns:a16="http://schemas.microsoft.com/office/drawing/2014/main" val="2747255000"/>
                  </a:ext>
                </a:extLst>
              </a:tr>
              <a:tr h="321674">
                <a:tc>
                  <a:txBody>
                    <a:bodyPr/>
                    <a:lstStyle/>
                    <a:p>
                      <a:pPr algn="ctr"/>
                      <a:r>
                        <a:rPr lang="en-US" sz="1400" dirty="0">
                          <a:latin typeface="Calibri" panose="020F0502020204030204" pitchFamily="34" charset="0"/>
                          <a:cs typeface="Calibri" panose="020F0502020204030204" pitchFamily="34" charset="0"/>
                        </a:rPr>
                        <a:t>Regression tests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CC99"/>
                    </a:solidFill>
                  </a:tcPr>
                </a:tc>
                <a:extLst>
                  <a:ext uri="{0D108BD9-81ED-4DB2-BD59-A6C34878D82A}">
                    <a16:rowId xmlns:a16="http://schemas.microsoft.com/office/drawing/2014/main" val="3552528579"/>
                  </a:ext>
                </a:extLst>
              </a:tr>
            </a:tbl>
          </a:graphicData>
        </a:graphic>
      </p:graphicFrame>
      <p:graphicFrame>
        <p:nvGraphicFramePr>
          <p:cNvPr id="23" name="Table 22">
            <a:extLst>
              <a:ext uri="{FF2B5EF4-FFF2-40B4-BE49-F238E27FC236}">
                <a16:creationId xmlns:a16="http://schemas.microsoft.com/office/drawing/2014/main" id="{48BAF2C0-67BA-47D8-A778-4B8513806892}"/>
              </a:ext>
            </a:extLst>
          </p:cNvPr>
          <p:cNvGraphicFramePr>
            <a:graphicFrameLocks noGrp="1"/>
          </p:cNvGraphicFramePr>
          <p:nvPr>
            <p:extLst>
              <p:ext uri="{D42A27DB-BD31-4B8C-83A1-F6EECF244321}">
                <p14:modId xmlns:p14="http://schemas.microsoft.com/office/powerpoint/2010/main" val="3637885112"/>
              </p:ext>
            </p:extLst>
          </p:nvPr>
        </p:nvGraphicFramePr>
        <p:xfrm>
          <a:off x="2132461" y="744741"/>
          <a:ext cx="1670696" cy="1608370"/>
        </p:xfrm>
        <a:graphic>
          <a:graphicData uri="http://schemas.openxmlformats.org/drawingml/2006/table">
            <a:tbl>
              <a:tblPr firstRow="1" bandRow="1">
                <a:tableStyleId>{5C22544A-7EE6-4342-B048-85BDC9FD1C3A}</a:tableStyleId>
              </a:tblPr>
              <a:tblGrid>
                <a:gridCol w="1670696">
                  <a:extLst>
                    <a:ext uri="{9D8B030D-6E8A-4147-A177-3AD203B41FA5}">
                      <a16:colId xmlns:a16="http://schemas.microsoft.com/office/drawing/2014/main" val="973974516"/>
                    </a:ext>
                  </a:extLst>
                </a:gridCol>
              </a:tblGrid>
              <a:tr h="321674">
                <a:tc>
                  <a:txBody>
                    <a:bodyPr/>
                    <a:lstStyle/>
                    <a:p>
                      <a:pPr algn="ctr"/>
                      <a:r>
                        <a:rPr lang="en-US" sz="1400" b="0" dirty="0">
                          <a:solidFill>
                            <a:schemeClr val="tx1"/>
                          </a:solidFill>
                          <a:latin typeface="Calibri" panose="020F0502020204030204" pitchFamily="34" charset="0"/>
                          <a:cs typeface="Calibri" panose="020F0502020204030204" pitchFamily="34" charset="0"/>
                        </a:rPr>
                        <a:t>Nightly test harness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CC99"/>
                    </a:solidFill>
                  </a:tcPr>
                </a:tc>
                <a:extLst>
                  <a:ext uri="{0D108BD9-81ED-4DB2-BD59-A6C34878D82A}">
                    <a16:rowId xmlns:a16="http://schemas.microsoft.com/office/drawing/2014/main" val="408902157"/>
                  </a:ext>
                </a:extLst>
              </a:tr>
              <a:tr h="321674">
                <a:tc>
                  <a:txBody>
                    <a:bodyPr/>
                    <a:lstStyle/>
                    <a:p>
                      <a:pPr algn="ctr"/>
                      <a:r>
                        <a:rPr lang="en-US" sz="1400" dirty="0">
                          <a:latin typeface="Calibri" panose="020F0502020204030204" pitchFamily="34" charset="0"/>
                          <a:cs typeface="Calibri" panose="020F0502020204030204" pitchFamily="34" charset="0"/>
                        </a:rPr>
                        <a:t>Unit tests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CC99"/>
                    </a:solidFill>
                  </a:tcPr>
                </a:tc>
                <a:extLst>
                  <a:ext uri="{0D108BD9-81ED-4DB2-BD59-A6C34878D82A}">
                    <a16:rowId xmlns:a16="http://schemas.microsoft.com/office/drawing/2014/main" val="4254135661"/>
                  </a:ext>
                </a:extLst>
              </a:tr>
              <a:tr h="321674">
                <a:tc>
                  <a:txBody>
                    <a:bodyPr/>
                    <a:lstStyle/>
                    <a:p>
                      <a:pPr algn="ctr"/>
                      <a:r>
                        <a:rPr lang="en-US" sz="1400" dirty="0">
                          <a:latin typeface="Calibri" panose="020F0502020204030204" pitchFamily="34" charset="0"/>
                          <a:cs typeface="Calibri" panose="020F0502020204030204" pitchFamily="34" charset="0"/>
                        </a:rPr>
                        <a:t>Verification tests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CC99"/>
                    </a:solidFill>
                  </a:tcPr>
                </a:tc>
                <a:extLst>
                  <a:ext uri="{0D108BD9-81ED-4DB2-BD59-A6C34878D82A}">
                    <a16:rowId xmlns:a16="http://schemas.microsoft.com/office/drawing/2014/main" val="4224009266"/>
                  </a:ext>
                </a:extLst>
              </a:tr>
              <a:tr h="321674">
                <a:tc>
                  <a:txBody>
                    <a:bodyPr/>
                    <a:lstStyle/>
                    <a:p>
                      <a:pPr algn="ctr"/>
                      <a:r>
                        <a:rPr lang="en-US" sz="1400" dirty="0">
                          <a:latin typeface="Calibri" panose="020F0502020204030204" pitchFamily="34" charset="0"/>
                          <a:cs typeface="Calibri" panose="020F0502020204030204" pitchFamily="34" charset="0"/>
                        </a:rPr>
                        <a:t>Code coverage</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CC99"/>
                    </a:solidFill>
                  </a:tcPr>
                </a:tc>
                <a:extLst>
                  <a:ext uri="{0D108BD9-81ED-4DB2-BD59-A6C34878D82A}">
                    <a16:rowId xmlns:a16="http://schemas.microsoft.com/office/drawing/2014/main" val="2747255000"/>
                  </a:ext>
                </a:extLst>
              </a:tr>
              <a:tr h="321674">
                <a:tc>
                  <a:txBody>
                    <a:bodyPr/>
                    <a:lstStyle/>
                    <a:p>
                      <a:pPr algn="ctr"/>
                      <a:r>
                        <a:rPr lang="en-US" sz="1400" dirty="0">
                          <a:latin typeface="Calibri" panose="020F0502020204030204" pitchFamily="34" charset="0"/>
                          <a:cs typeface="Calibri" panose="020F0502020204030204" pitchFamily="34" charset="0"/>
                        </a:rPr>
                        <a:t>Performance tests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CC99"/>
                    </a:solidFill>
                  </a:tcPr>
                </a:tc>
                <a:extLst>
                  <a:ext uri="{0D108BD9-81ED-4DB2-BD59-A6C34878D82A}">
                    <a16:rowId xmlns:a16="http://schemas.microsoft.com/office/drawing/2014/main" val="3552528579"/>
                  </a:ext>
                </a:extLst>
              </a:tr>
            </a:tbl>
          </a:graphicData>
        </a:graphic>
      </p:graphicFrame>
      <p:graphicFrame>
        <p:nvGraphicFramePr>
          <p:cNvPr id="24" name="Table 23">
            <a:extLst>
              <a:ext uri="{FF2B5EF4-FFF2-40B4-BE49-F238E27FC236}">
                <a16:creationId xmlns:a16="http://schemas.microsoft.com/office/drawing/2014/main" id="{1CB75A7D-ABCF-44E2-857F-B656D123ECE7}"/>
              </a:ext>
            </a:extLst>
          </p:cNvPr>
          <p:cNvGraphicFramePr>
            <a:graphicFrameLocks noGrp="1"/>
          </p:cNvGraphicFramePr>
          <p:nvPr>
            <p:extLst>
              <p:ext uri="{D42A27DB-BD31-4B8C-83A1-F6EECF244321}">
                <p14:modId xmlns:p14="http://schemas.microsoft.com/office/powerpoint/2010/main" val="1502776736"/>
              </p:ext>
            </p:extLst>
          </p:nvPr>
        </p:nvGraphicFramePr>
        <p:xfrm>
          <a:off x="3951568" y="744741"/>
          <a:ext cx="1670696" cy="1608370"/>
        </p:xfrm>
        <a:graphic>
          <a:graphicData uri="http://schemas.openxmlformats.org/drawingml/2006/table">
            <a:tbl>
              <a:tblPr firstRow="1" bandRow="1">
                <a:tableStyleId>{5C22544A-7EE6-4342-B048-85BDC9FD1C3A}</a:tableStyleId>
              </a:tblPr>
              <a:tblGrid>
                <a:gridCol w="1670696">
                  <a:extLst>
                    <a:ext uri="{9D8B030D-6E8A-4147-A177-3AD203B41FA5}">
                      <a16:colId xmlns:a16="http://schemas.microsoft.com/office/drawing/2014/main" val="973974516"/>
                    </a:ext>
                  </a:extLst>
                </a:gridCol>
              </a:tblGrid>
              <a:tr h="321674">
                <a:tc>
                  <a:txBody>
                    <a:bodyPr/>
                    <a:lstStyle/>
                    <a:p>
                      <a:pPr algn="ctr"/>
                      <a:r>
                        <a:rPr lang="en-US" sz="1400" b="0" dirty="0">
                          <a:solidFill>
                            <a:schemeClr val="tx1"/>
                          </a:solidFill>
                          <a:latin typeface="Calibri" panose="020F0502020204030204" pitchFamily="34" charset="0"/>
                          <a:cs typeface="Calibri" panose="020F0502020204030204" pitchFamily="34" charset="0"/>
                        </a:rPr>
                        <a:t>Mailing lists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CC99"/>
                    </a:solidFill>
                  </a:tcPr>
                </a:tc>
                <a:extLst>
                  <a:ext uri="{0D108BD9-81ED-4DB2-BD59-A6C34878D82A}">
                    <a16:rowId xmlns:a16="http://schemas.microsoft.com/office/drawing/2014/main" val="408902157"/>
                  </a:ext>
                </a:extLst>
              </a:tr>
              <a:tr h="321674">
                <a:tc>
                  <a:txBody>
                    <a:bodyPr/>
                    <a:lstStyle/>
                    <a:p>
                      <a:pPr algn="ctr"/>
                      <a:r>
                        <a:rPr lang="en-US" sz="1400" dirty="0">
                          <a:latin typeface="Calibri" panose="020F0502020204030204" pitchFamily="34" charset="0"/>
                          <a:cs typeface="Calibri" panose="020F0502020204030204" pitchFamily="34" charset="0"/>
                        </a:rPr>
                        <a:t>Issue tracking</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CC99"/>
                    </a:solidFill>
                  </a:tcPr>
                </a:tc>
                <a:extLst>
                  <a:ext uri="{0D108BD9-81ED-4DB2-BD59-A6C34878D82A}">
                    <a16:rowId xmlns:a16="http://schemas.microsoft.com/office/drawing/2014/main" val="4254135661"/>
                  </a:ext>
                </a:extLst>
              </a:tr>
              <a:tr h="321674">
                <a:tc>
                  <a:txBody>
                    <a:bodyPr/>
                    <a:lstStyle/>
                    <a:p>
                      <a:pPr algn="ctr"/>
                      <a:r>
                        <a:rPr lang="en-US" sz="1400" dirty="0">
                          <a:latin typeface="Calibri" panose="020F0502020204030204" pitchFamily="34" charset="0"/>
                          <a:cs typeface="Calibri" panose="020F0502020204030204" pitchFamily="34" charset="0"/>
                        </a:rPr>
                        <a:t>Web pages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CC99"/>
                    </a:solidFill>
                  </a:tcPr>
                </a:tc>
                <a:extLst>
                  <a:ext uri="{0D108BD9-81ED-4DB2-BD59-A6C34878D82A}">
                    <a16:rowId xmlns:a16="http://schemas.microsoft.com/office/drawing/2014/main" val="4224009266"/>
                  </a:ext>
                </a:extLst>
              </a:tr>
              <a:tr h="321674">
                <a:tc>
                  <a:txBody>
                    <a:bodyPr/>
                    <a:lstStyle/>
                    <a:p>
                      <a:pPr algn="ctr"/>
                      <a:r>
                        <a:rPr lang="en-US" sz="1400" dirty="0">
                          <a:latin typeface="Calibri" panose="020F0502020204030204" pitchFamily="34" charset="0"/>
                          <a:cs typeface="Calibri" panose="020F0502020204030204" pitchFamily="34" charset="0"/>
                        </a:rPr>
                        <a:t>Licensing</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CC99"/>
                    </a:solidFill>
                  </a:tcPr>
                </a:tc>
                <a:extLst>
                  <a:ext uri="{0D108BD9-81ED-4DB2-BD59-A6C34878D82A}">
                    <a16:rowId xmlns:a16="http://schemas.microsoft.com/office/drawing/2014/main" val="2747255000"/>
                  </a:ext>
                </a:extLst>
              </a:tr>
              <a:tr h="321674">
                <a:tc>
                  <a:txBody>
                    <a:bodyPr/>
                    <a:lstStyle/>
                    <a:p>
                      <a:pPr algn="ctr"/>
                      <a:r>
                        <a:rPr lang="en-US" sz="1400" dirty="0">
                          <a:latin typeface="Calibri" panose="020F0502020204030204" pitchFamily="34" charset="0"/>
                          <a:cs typeface="Calibri" panose="020F0502020204030204" pitchFamily="34" charset="0"/>
                        </a:rPr>
                        <a:t>Release process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CC99"/>
                    </a:solidFill>
                  </a:tcPr>
                </a:tc>
                <a:extLst>
                  <a:ext uri="{0D108BD9-81ED-4DB2-BD59-A6C34878D82A}">
                    <a16:rowId xmlns:a16="http://schemas.microsoft.com/office/drawing/2014/main" val="3552528579"/>
                  </a:ext>
                </a:extLst>
              </a:tr>
            </a:tbl>
          </a:graphicData>
        </a:graphic>
      </p:graphicFrame>
      <p:pic>
        <p:nvPicPr>
          <p:cNvPr id="8" name="Picture 7">
            <a:extLst>
              <a:ext uri="{FF2B5EF4-FFF2-40B4-BE49-F238E27FC236}">
                <a16:creationId xmlns:a16="http://schemas.microsoft.com/office/drawing/2014/main" id="{E4D3B75C-33DC-45EA-A071-E351F904B808}"/>
              </a:ext>
            </a:extLst>
          </p:cNvPr>
          <p:cNvPicPr>
            <a:picLocks noChangeAspect="1"/>
          </p:cNvPicPr>
          <p:nvPr/>
        </p:nvPicPr>
        <p:blipFill>
          <a:blip r:embed="rId3"/>
          <a:stretch>
            <a:fillRect/>
          </a:stretch>
        </p:blipFill>
        <p:spPr>
          <a:xfrm>
            <a:off x="6208427" y="176468"/>
            <a:ext cx="1273088" cy="424363"/>
          </a:xfrm>
          <a:prstGeom prst="rect">
            <a:avLst/>
          </a:prstGeom>
        </p:spPr>
      </p:pic>
      <p:pic>
        <p:nvPicPr>
          <p:cNvPr id="9" name="Picture 8">
            <a:extLst>
              <a:ext uri="{FF2B5EF4-FFF2-40B4-BE49-F238E27FC236}">
                <a16:creationId xmlns:a16="http://schemas.microsoft.com/office/drawing/2014/main" id="{A4F82A0A-E8CC-4C2C-9724-549AB22EF162}"/>
              </a:ext>
            </a:extLst>
          </p:cNvPr>
          <p:cNvPicPr>
            <a:picLocks noChangeAspect="1"/>
          </p:cNvPicPr>
          <p:nvPr/>
        </p:nvPicPr>
        <p:blipFill>
          <a:blip r:embed="rId4"/>
          <a:stretch>
            <a:fillRect/>
          </a:stretch>
        </p:blipFill>
        <p:spPr>
          <a:xfrm>
            <a:off x="7481515" y="152407"/>
            <a:ext cx="1482117" cy="472487"/>
          </a:xfrm>
          <a:prstGeom prst="rect">
            <a:avLst/>
          </a:prstGeom>
        </p:spPr>
      </p:pic>
      <p:sp>
        <p:nvSpPr>
          <p:cNvPr id="11" name="Text Box 19">
            <a:extLst>
              <a:ext uri="{FF2B5EF4-FFF2-40B4-BE49-F238E27FC236}">
                <a16:creationId xmlns:a16="http://schemas.microsoft.com/office/drawing/2014/main" id="{BB19D601-0E7C-411E-8065-572A9E06E2D6}"/>
              </a:ext>
            </a:extLst>
          </p:cNvPr>
          <p:cNvSpPr txBox="1">
            <a:spLocks noChangeArrowheads="1"/>
          </p:cNvSpPr>
          <p:nvPr/>
        </p:nvSpPr>
        <p:spPr bwMode="auto">
          <a:xfrm>
            <a:off x="0" y="6532880"/>
            <a:ext cx="8534400" cy="338554"/>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lvl1pPr>
              <a:defRPr>
                <a:solidFill>
                  <a:schemeClr val="tx1"/>
                </a:solidFill>
                <a:latin typeface="Arial" panose="020B0604020202020204" pitchFamily="34" charset="0"/>
                <a:cs typeface="Arial" panose="020B0604020202020204" pitchFamily="34" charset="0"/>
              </a:defRPr>
            </a:lvl1pPr>
            <a:lvl2pPr>
              <a:defRPr>
                <a:solidFill>
                  <a:schemeClr val="tx1"/>
                </a:solidFill>
                <a:latin typeface="Arial" panose="020B0604020202020204" pitchFamily="34" charset="0"/>
                <a:cs typeface="Arial" panose="020B0604020202020204" pitchFamily="34" charset="0"/>
              </a:defRPr>
            </a:lvl2pPr>
            <a:lvl3pPr>
              <a:defRPr>
                <a:solidFill>
                  <a:schemeClr val="tx1"/>
                </a:solidFill>
                <a:latin typeface="Arial" panose="020B0604020202020204" pitchFamily="34" charset="0"/>
                <a:cs typeface="Arial" panose="020B0604020202020204" pitchFamily="34" charset="0"/>
              </a:defRPr>
            </a:lvl3pPr>
            <a:lvl4pPr>
              <a:defRPr>
                <a:solidFill>
                  <a:schemeClr val="tx1"/>
                </a:solidFill>
                <a:latin typeface="Arial" panose="020B0604020202020204" pitchFamily="34" charset="0"/>
                <a:cs typeface="Arial" panose="020B0604020202020204" pitchFamily="34" charset="0"/>
              </a:defRPr>
            </a:lvl4pPr>
            <a:lvl5pPr>
              <a:defRPr>
                <a:solidFill>
                  <a:schemeClr val="tx1"/>
                </a:solidFill>
                <a:latin typeface="Arial" panose="020B0604020202020204" pitchFamily="34" charset="0"/>
                <a:cs typeface="Arial" panose="020B0604020202020204" pitchFamily="34" charset="0"/>
              </a:defRPr>
            </a:lvl5pPr>
            <a:lvl6pPr fontAlgn="base">
              <a:spcBef>
                <a:spcPct val="0"/>
              </a:spcBef>
              <a:spcAft>
                <a:spcPct val="0"/>
              </a:spcAft>
              <a:defRPr>
                <a:solidFill>
                  <a:schemeClr val="tx1"/>
                </a:solidFill>
                <a:latin typeface="Arial" panose="020B0604020202020204" pitchFamily="34" charset="0"/>
                <a:cs typeface="Arial" panose="020B0604020202020204" pitchFamily="34" charset="0"/>
              </a:defRPr>
            </a:lvl6pPr>
            <a:lvl7pPr fontAlgn="base">
              <a:spcBef>
                <a:spcPct val="0"/>
              </a:spcBef>
              <a:spcAft>
                <a:spcPct val="0"/>
              </a:spcAft>
              <a:defRPr>
                <a:solidFill>
                  <a:schemeClr val="tx1"/>
                </a:solidFill>
                <a:latin typeface="Arial" panose="020B0604020202020204" pitchFamily="34" charset="0"/>
                <a:cs typeface="Arial" panose="020B0604020202020204" pitchFamily="34" charset="0"/>
              </a:defRPr>
            </a:lvl7pPr>
            <a:lvl8pPr fontAlgn="base">
              <a:spcBef>
                <a:spcPct val="0"/>
              </a:spcBef>
              <a:spcAft>
                <a:spcPct val="0"/>
              </a:spcAft>
              <a:defRPr>
                <a:solidFill>
                  <a:schemeClr val="tx1"/>
                </a:solidFill>
                <a:latin typeface="Arial" panose="020B0604020202020204" pitchFamily="34" charset="0"/>
                <a:cs typeface="Arial" panose="020B0604020202020204" pitchFamily="34" charset="0"/>
              </a:defRPr>
            </a:lvl8pPr>
            <a:lvl9pPr fontAlgn="base">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defTabSz="914400">
              <a:spcBef>
                <a:spcPct val="50000"/>
              </a:spcBef>
            </a:pPr>
            <a:r>
              <a:rPr lang="en-US" altLang="en-US" sz="1600" b="1" dirty="0">
                <a:solidFill>
                  <a:schemeClr val="bg1"/>
                </a:solidFill>
                <a:latin typeface="Calibri" panose="020F0502020204030204" pitchFamily="34" charset="0"/>
              </a:rPr>
              <a:t>* Albany </a:t>
            </a:r>
            <a:r>
              <a:rPr lang="en-US" altLang="en-US" sz="1600" b="1" dirty="0" err="1">
                <a:solidFill>
                  <a:schemeClr val="bg1"/>
                </a:solidFill>
                <a:latin typeface="Calibri" panose="020F0502020204030204" pitchFamily="34" charset="0"/>
              </a:rPr>
              <a:t>github</a:t>
            </a:r>
            <a:r>
              <a:rPr lang="en-US" altLang="en-US" sz="1600" b="1" dirty="0">
                <a:solidFill>
                  <a:schemeClr val="bg1"/>
                </a:solidFill>
                <a:latin typeface="Calibri" panose="020F0502020204030204" pitchFamily="34" charset="0"/>
              </a:rPr>
              <a:t> repo:</a:t>
            </a:r>
            <a:r>
              <a:rPr lang="en-US" altLang="en-US" sz="1600" b="1" i="1" dirty="0">
                <a:solidFill>
                  <a:schemeClr val="bg1"/>
                </a:solidFill>
                <a:latin typeface="Calibri" panose="020F0502020204030204" pitchFamily="34" charset="0"/>
              </a:rPr>
              <a:t> </a:t>
            </a:r>
            <a:r>
              <a:rPr lang="en-US" altLang="en-US" sz="1600" b="0" dirty="0">
                <a:solidFill>
                  <a:schemeClr val="bg1"/>
                </a:solidFill>
                <a:latin typeface="Calibri" panose="020F0502020204030204" pitchFamily="34" charset="0"/>
              </a:rPr>
              <a:t>https://github.com/</a:t>
            </a:r>
            <a:r>
              <a:rPr lang="en-US" altLang="en-US" sz="1600" dirty="0">
                <a:solidFill>
                  <a:schemeClr val="bg1"/>
                </a:solidFill>
                <a:latin typeface="Calibri" panose="020F0502020204030204" pitchFamily="34" charset="0"/>
              </a:rPr>
              <a:t>SNLComputation</a:t>
            </a:r>
            <a:r>
              <a:rPr lang="en-US" altLang="en-US" sz="1600" b="0" dirty="0">
                <a:solidFill>
                  <a:schemeClr val="bg1"/>
                </a:solidFill>
                <a:latin typeface="Calibri" panose="020F0502020204030204" pitchFamily="34" charset="0"/>
              </a:rPr>
              <a:t>/Albany.</a:t>
            </a:r>
          </a:p>
        </p:txBody>
      </p:sp>
    </p:spTree>
    <p:extLst>
      <p:ext uri="{BB962C8B-B14F-4D97-AF65-F5344CB8AC3E}">
        <p14:creationId xmlns:p14="http://schemas.microsoft.com/office/powerpoint/2010/main" val="1013198647"/>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 name="TextShape 1"/>
          <p:cNvSpPr txBox="1"/>
          <p:nvPr/>
        </p:nvSpPr>
        <p:spPr>
          <a:xfrm>
            <a:off x="216357" y="-244375"/>
            <a:ext cx="8794652" cy="1146027"/>
          </a:xfrm>
          <a:prstGeom prst="rect">
            <a:avLst/>
          </a:prstGeom>
          <a:solidFill>
            <a:schemeClr val="bg1"/>
          </a:solidFill>
          <a:ln>
            <a:noFill/>
          </a:ln>
        </p:spPr>
        <p:txBody>
          <a:bodyPr lIns="0" tIns="0" rIns="0" bIns="0" anchor="ctr"/>
          <a:lstStyle/>
          <a:p>
            <a:r>
              <a:rPr lang="en-US" sz="3200" dirty="0">
                <a:latin typeface="Calibri"/>
              </a:rPr>
              <a:t>Software quality tools &amp; processes</a:t>
            </a:r>
            <a:endParaRPr sz="3200" dirty="0"/>
          </a:p>
        </p:txBody>
      </p:sp>
      <p:pic>
        <p:nvPicPr>
          <p:cNvPr id="5" name="Picture 4">
            <a:extLst>
              <a:ext uri="{FF2B5EF4-FFF2-40B4-BE49-F238E27FC236}">
                <a16:creationId xmlns:a16="http://schemas.microsoft.com/office/drawing/2014/main" id="{9C6C8A9B-EF1B-48DF-BDF1-CEF3F5754965}"/>
              </a:ext>
            </a:extLst>
          </p:cNvPr>
          <p:cNvPicPr>
            <a:picLocks noChangeAspect="1"/>
          </p:cNvPicPr>
          <p:nvPr/>
        </p:nvPicPr>
        <p:blipFill>
          <a:blip r:embed="rId2"/>
          <a:stretch>
            <a:fillRect/>
          </a:stretch>
        </p:blipFill>
        <p:spPr>
          <a:xfrm>
            <a:off x="336884" y="2516434"/>
            <a:ext cx="8144736" cy="3839431"/>
          </a:xfrm>
          <a:prstGeom prst="rect">
            <a:avLst/>
          </a:prstGeom>
        </p:spPr>
      </p:pic>
      <p:pic>
        <p:nvPicPr>
          <p:cNvPr id="6" name="Picture 5">
            <a:extLst>
              <a:ext uri="{FF2B5EF4-FFF2-40B4-BE49-F238E27FC236}">
                <a16:creationId xmlns:a16="http://schemas.microsoft.com/office/drawing/2014/main" id="{D37F336C-870D-4CDA-AC94-235DF90055DA}"/>
              </a:ext>
            </a:extLst>
          </p:cNvPr>
          <p:cNvPicPr>
            <a:picLocks noChangeAspect="1"/>
          </p:cNvPicPr>
          <p:nvPr/>
        </p:nvPicPr>
        <p:blipFill>
          <a:blip r:embed="rId3"/>
          <a:stretch>
            <a:fillRect/>
          </a:stretch>
        </p:blipFill>
        <p:spPr>
          <a:xfrm>
            <a:off x="6394576" y="4169375"/>
            <a:ext cx="2548792" cy="1367548"/>
          </a:xfrm>
          <a:prstGeom prst="roundRect">
            <a:avLst>
              <a:gd name="adj" fmla="val 16667"/>
            </a:avLst>
          </a:prstGeom>
          <a:solidFill>
            <a:schemeClr val="bg1"/>
          </a:solidFill>
          <a:ln>
            <a:noFill/>
          </a:ln>
          <a:effectLst>
            <a:outerShdw blurRad="76200" dist="38100" dir="7800000" algn="tl" rotWithShape="0">
              <a:srgbClr val="000000">
                <a:alpha val="40000"/>
              </a:srgbClr>
            </a:outerShdw>
          </a:effectLst>
          <a:scene3d>
            <a:camera prst="orthographicFront"/>
            <a:lightRig rig="contrasting" dir="t">
              <a:rot lat="0" lon="0" rev="4200000"/>
            </a:lightRig>
          </a:scene3d>
          <a:sp3d prstMaterial="plastic">
            <a:bevelT w="381000" h="114300" prst="relaxedInset"/>
            <a:contourClr>
              <a:srgbClr val="969696"/>
            </a:contourClr>
          </a:sp3d>
        </p:spPr>
      </p:pic>
      <p:sp>
        <p:nvSpPr>
          <p:cNvPr id="7" name="Rectangle: Rounded Corners 6">
            <a:extLst>
              <a:ext uri="{FF2B5EF4-FFF2-40B4-BE49-F238E27FC236}">
                <a16:creationId xmlns:a16="http://schemas.microsoft.com/office/drawing/2014/main" id="{5882DB4C-6EDC-48D0-AEB5-0028722B2B0A}"/>
              </a:ext>
            </a:extLst>
          </p:cNvPr>
          <p:cNvSpPr/>
          <p:nvPr/>
        </p:nvSpPr>
        <p:spPr>
          <a:xfrm>
            <a:off x="8522585" y="4321789"/>
            <a:ext cx="420783" cy="1061225"/>
          </a:xfrm>
          <a:prstGeom prst="roundRect">
            <a:avLst/>
          </a:prstGeom>
          <a:noFill/>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cxnSp>
        <p:nvCxnSpPr>
          <p:cNvPr id="8" name="Straight Arrow Connector 7">
            <a:extLst>
              <a:ext uri="{FF2B5EF4-FFF2-40B4-BE49-F238E27FC236}">
                <a16:creationId xmlns:a16="http://schemas.microsoft.com/office/drawing/2014/main" id="{4B5A41A6-07F2-4B3B-8036-750F33672EDE}"/>
              </a:ext>
            </a:extLst>
          </p:cNvPr>
          <p:cNvCxnSpPr>
            <a:cxnSpLocks/>
          </p:cNvCxnSpPr>
          <p:nvPr/>
        </p:nvCxnSpPr>
        <p:spPr>
          <a:xfrm>
            <a:off x="8642446" y="3922883"/>
            <a:ext cx="0" cy="413471"/>
          </a:xfrm>
          <a:prstGeom prst="straightConnector1">
            <a:avLst/>
          </a:prstGeom>
          <a:ln>
            <a:tailEnd type="triangle"/>
          </a:ln>
        </p:spPr>
        <p:style>
          <a:lnRef idx="2">
            <a:schemeClr val="accent1"/>
          </a:lnRef>
          <a:fillRef idx="0">
            <a:schemeClr val="accent1"/>
          </a:fillRef>
          <a:effectRef idx="1">
            <a:schemeClr val="accent1"/>
          </a:effectRef>
          <a:fontRef idx="minor">
            <a:schemeClr val="tx1"/>
          </a:fontRef>
        </p:style>
      </p:cxnSp>
      <p:sp>
        <p:nvSpPr>
          <p:cNvPr id="9" name="TextBox 8">
            <a:extLst>
              <a:ext uri="{FF2B5EF4-FFF2-40B4-BE49-F238E27FC236}">
                <a16:creationId xmlns:a16="http://schemas.microsoft.com/office/drawing/2014/main" id="{190BA25E-9AC9-40CA-9ACB-308D57F04304}"/>
              </a:ext>
            </a:extLst>
          </p:cNvPr>
          <p:cNvSpPr txBox="1"/>
          <p:nvPr/>
        </p:nvSpPr>
        <p:spPr>
          <a:xfrm>
            <a:off x="8108140" y="3091886"/>
            <a:ext cx="1035860" cy="830997"/>
          </a:xfrm>
          <a:prstGeom prst="rect">
            <a:avLst/>
          </a:prstGeom>
          <a:solidFill>
            <a:schemeClr val="bg1"/>
          </a:solidFill>
        </p:spPr>
        <p:txBody>
          <a:bodyPr wrap="square" rtlCol="0">
            <a:spAutoFit/>
          </a:bodyPr>
          <a:lstStyle/>
          <a:p>
            <a:pPr algn="ctr"/>
            <a:r>
              <a:rPr lang="en-US" sz="1200" dirty="0">
                <a:solidFill>
                  <a:srgbClr val="FF0000"/>
                </a:solidFill>
                <a:latin typeface="Calibri" panose="020F0502020204030204" pitchFamily="34" charset="0"/>
                <a:cs typeface="Calibri" panose="020F0502020204030204" pitchFamily="34" charset="0"/>
              </a:rPr>
              <a:t>Slowdown identified by nightly </a:t>
            </a:r>
            <a:r>
              <a:rPr lang="en-US" sz="1200" dirty="0" err="1">
                <a:solidFill>
                  <a:srgbClr val="FF0000"/>
                </a:solidFill>
                <a:latin typeface="Calibri" panose="020F0502020204030204" pitchFamily="34" charset="0"/>
                <a:cs typeface="Calibri" panose="020F0502020204030204" pitchFamily="34" charset="0"/>
              </a:rPr>
              <a:t>CDash</a:t>
            </a:r>
            <a:r>
              <a:rPr lang="en-US" sz="1200" dirty="0">
                <a:solidFill>
                  <a:srgbClr val="FF0000"/>
                </a:solidFill>
                <a:latin typeface="Calibri" panose="020F0502020204030204" pitchFamily="34" charset="0"/>
                <a:cs typeface="Calibri" panose="020F0502020204030204" pitchFamily="34" charset="0"/>
              </a:rPr>
              <a:t> testing!</a:t>
            </a:r>
          </a:p>
        </p:txBody>
      </p:sp>
      <p:sp>
        <p:nvSpPr>
          <p:cNvPr id="10" name="TextBox 9">
            <a:extLst>
              <a:ext uri="{FF2B5EF4-FFF2-40B4-BE49-F238E27FC236}">
                <a16:creationId xmlns:a16="http://schemas.microsoft.com/office/drawing/2014/main" id="{735FB563-64AD-4634-96DC-D8F3FB449513}"/>
              </a:ext>
            </a:extLst>
          </p:cNvPr>
          <p:cNvSpPr txBox="1"/>
          <p:nvPr/>
        </p:nvSpPr>
        <p:spPr>
          <a:xfrm>
            <a:off x="5858947" y="787557"/>
            <a:ext cx="3152062" cy="1477328"/>
          </a:xfrm>
          <a:prstGeom prst="rect">
            <a:avLst/>
          </a:prstGeom>
          <a:noFill/>
          <a:ln>
            <a:solidFill>
              <a:schemeClr val="tx1"/>
            </a:solidFill>
          </a:ln>
        </p:spPr>
        <p:txBody>
          <a:bodyPr wrap="square" rtlCol="0">
            <a:spAutoFit/>
          </a:bodyPr>
          <a:lstStyle/>
          <a:p>
            <a:pPr algn="ctr"/>
            <a:r>
              <a:rPr lang="en-US" dirty="0">
                <a:latin typeface="Calibri" panose="020F0502020204030204" pitchFamily="34" charset="0"/>
                <a:cs typeface="Calibri" panose="020F0502020204030204" pitchFamily="34" charset="0"/>
              </a:rPr>
              <a:t>Performance monitored via </a:t>
            </a:r>
            <a:r>
              <a:rPr lang="en-US" b="1" dirty="0" err="1">
                <a:latin typeface="Calibri" panose="020F0502020204030204" pitchFamily="34" charset="0"/>
                <a:cs typeface="Calibri" panose="020F0502020204030204" pitchFamily="34" charset="0"/>
              </a:rPr>
              <a:t>CDash</a:t>
            </a:r>
            <a:r>
              <a:rPr lang="en-US" b="1" dirty="0">
                <a:latin typeface="Calibri" panose="020F0502020204030204" pitchFamily="34" charset="0"/>
                <a:cs typeface="Calibri" panose="020F0502020204030204" pitchFamily="34" charset="0"/>
              </a:rPr>
              <a:t> nightly testing </a:t>
            </a:r>
            <a:r>
              <a:rPr lang="en-US" dirty="0">
                <a:latin typeface="Calibri" panose="020F0502020204030204" pitchFamily="34" charset="0"/>
                <a:cs typeface="Calibri" panose="020F0502020204030204" pitchFamily="34" charset="0"/>
              </a:rPr>
              <a:t>on a variety of architecture including GPU (P100, V100), Xeon Phi, Skylake, ARM platforms.</a:t>
            </a:r>
          </a:p>
        </p:txBody>
      </p:sp>
      <p:graphicFrame>
        <p:nvGraphicFramePr>
          <p:cNvPr id="27" name="Table 26">
            <a:extLst>
              <a:ext uri="{FF2B5EF4-FFF2-40B4-BE49-F238E27FC236}">
                <a16:creationId xmlns:a16="http://schemas.microsoft.com/office/drawing/2014/main" id="{1E28CD39-E56B-4F63-A9D3-C81E26F97A6B}"/>
              </a:ext>
            </a:extLst>
          </p:cNvPr>
          <p:cNvGraphicFramePr>
            <a:graphicFrameLocks noGrp="1"/>
          </p:cNvGraphicFramePr>
          <p:nvPr>
            <p:extLst>
              <p:ext uri="{D42A27DB-BD31-4B8C-83A1-F6EECF244321}">
                <p14:modId xmlns:p14="http://schemas.microsoft.com/office/powerpoint/2010/main" val="1044839006"/>
              </p:ext>
            </p:extLst>
          </p:nvPr>
        </p:nvGraphicFramePr>
        <p:xfrm>
          <a:off x="318385" y="746040"/>
          <a:ext cx="1670696" cy="1608370"/>
        </p:xfrm>
        <a:graphic>
          <a:graphicData uri="http://schemas.openxmlformats.org/drawingml/2006/table">
            <a:tbl>
              <a:tblPr firstRow="1" bandRow="1">
                <a:tableStyleId>{5C22544A-7EE6-4342-B048-85BDC9FD1C3A}</a:tableStyleId>
              </a:tblPr>
              <a:tblGrid>
                <a:gridCol w="1670696">
                  <a:extLst>
                    <a:ext uri="{9D8B030D-6E8A-4147-A177-3AD203B41FA5}">
                      <a16:colId xmlns:a16="http://schemas.microsoft.com/office/drawing/2014/main" val="973974516"/>
                    </a:ext>
                  </a:extLst>
                </a:gridCol>
              </a:tblGrid>
              <a:tr h="321674">
                <a:tc>
                  <a:txBody>
                    <a:bodyPr/>
                    <a:lstStyle/>
                    <a:p>
                      <a:pPr algn="ctr"/>
                      <a:r>
                        <a:rPr lang="en-US" sz="1400" b="0" dirty="0">
                          <a:solidFill>
                            <a:schemeClr val="tx1"/>
                          </a:solidFill>
                          <a:latin typeface="Calibri" panose="020F0502020204030204" pitchFamily="34" charset="0"/>
                          <a:cs typeface="Calibri" panose="020F0502020204030204" pitchFamily="34" charset="0"/>
                        </a:rPr>
                        <a:t>Repository*</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CC99"/>
                    </a:solidFill>
                  </a:tcPr>
                </a:tc>
                <a:extLst>
                  <a:ext uri="{0D108BD9-81ED-4DB2-BD59-A6C34878D82A}">
                    <a16:rowId xmlns:a16="http://schemas.microsoft.com/office/drawing/2014/main" val="408902157"/>
                  </a:ext>
                </a:extLst>
              </a:tr>
              <a:tr h="321674">
                <a:tc>
                  <a:txBody>
                    <a:bodyPr/>
                    <a:lstStyle/>
                    <a:p>
                      <a:pPr algn="ctr"/>
                      <a:r>
                        <a:rPr lang="en-US" sz="1400" dirty="0">
                          <a:latin typeface="Calibri" panose="020F0502020204030204" pitchFamily="34" charset="0"/>
                          <a:cs typeface="Calibri" panose="020F0502020204030204" pitchFamily="34" charset="0"/>
                        </a:rPr>
                        <a:t>Version control</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CC99"/>
                    </a:solidFill>
                  </a:tcPr>
                </a:tc>
                <a:extLst>
                  <a:ext uri="{0D108BD9-81ED-4DB2-BD59-A6C34878D82A}">
                    <a16:rowId xmlns:a16="http://schemas.microsoft.com/office/drawing/2014/main" val="4254135661"/>
                  </a:ext>
                </a:extLst>
              </a:tr>
              <a:tr h="321674">
                <a:tc>
                  <a:txBody>
                    <a:bodyPr/>
                    <a:lstStyle/>
                    <a:p>
                      <a:pPr algn="ctr"/>
                      <a:r>
                        <a:rPr lang="en-US" sz="1400" dirty="0">
                          <a:latin typeface="Calibri" panose="020F0502020204030204" pitchFamily="34" charset="0"/>
                          <a:cs typeface="Calibri" panose="020F0502020204030204" pitchFamily="34" charset="0"/>
                        </a:rPr>
                        <a:t>Build system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CC99"/>
                    </a:solidFill>
                  </a:tcPr>
                </a:tc>
                <a:extLst>
                  <a:ext uri="{0D108BD9-81ED-4DB2-BD59-A6C34878D82A}">
                    <a16:rowId xmlns:a16="http://schemas.microsoft.com/office/drawing/2014/main" val="4224009266"/>
                  </a:ext>
                </a:extLst>
              </a:tr>
              <a:tr h="321674">
                <a:tc>
                  <a:txBody>
                    <a:bodyPr/>
                    <a:lstStyle/>
                    <a:p>
                      <a:pPr algn="ctr"/>
                      <a:r>
                        <a:rPr lang="en-US" sz="1400" dirty="0">
                          <a:latin typeface="Calibri" panose="020F0502020204030204" pitchFamily="34" charset="0"/>
                          <a:cs typeface="Calibri" panose="020F0502020204030204" pitchFamily="34" charset="0"/>
                        </a:rPr>
                        <a:t>Config </a:t>
                      </a:r>
                      <a:r>
                        <a:rPr lang="en-US" sz="1400" dirty="0" err="1">
                          <a:latin typeface="Calibri" panose="020F0502020204030204" pitchFamily="34" charset="0"/>
                          <a:cs typeface="Calibri" panose="020F0502020204030204" pitchFamily="34" charset="0"/>
                        </a:rPr>
                        <a:t>mgmt</a:t>
                      </a:r>
                      <a:endParaRPr lang="en-US" sz="1400" dirty="0">
                        <a:latin typeface="Calibri" panose="020F0502020204030204" pitchFamily="34" charset="0"/>
                        <a:cs typeface="Calibri" panose="020F050202020403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CC99"/>
                    </a:solidFill>
                  </a:tcPr>
                </a:tc>
                <a:extLst>
                  <a:ext uri="{0D108BD9-81ED-4DB2-BD59-A6C34878D82A}">
                    <a16:rowId xmlns:a16="http://schemas.microsoft.com/office/drawing/2014/main" val="2747255000"/>
                  </a:ext>
                </a:extLst>
              </a:tr>
              <a:tr h="321674">
                <a:tc>
                  <a:txBody>
                    <a:bodyPr/>
                    <a:lstStyle/>
                    <a:p>
                      <a:pPr algn="ctr"/>
                      <a:r>
                        <a:rPr lang="en-US" sz="1400" dirty="0">
                          <a:latin typeface="Calibri" panose="020F0502020204030204" pitchFamily="34" charset="0"/>
                          <a:cs typeface="Calibri" panose="020F0502020204030204" pitchFamily="34" charset="0"/>
                        </a:rPr>
                        <a:t>Regression tests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CC99"/>
                    </a:solidFill>
                  </a:tcPr>
                </a:tc>
                <a:extLst>
                  <a:ext uri="{0D108BD9-81ED-4DB2-BD59-A6C34878D82A}">
                    <a16:rowId xmlns:a16="http://schemas.microsoft.com/office/drawing/2014/main" val="3552528579"/>
                  </a:ext>
                </a:extLst>
              </a:tr>
            </a:tbl>
          </a:graphicData>
        </a:graphic>
      </p:graphicFrame>
      <p:graphicFrame>
        <p:nvGraphicFramePr>
          <p:cNvPr id="28" name="Table 27">
            <a:extLst>
              <a:ext uri="{FF2B5EF4-FFF2-40B4-BE49-F238E27FC236}">
                <a16:creationId xmlns:a16="http://schemas.microsoft.com/office/drawing/2014/main" id="{13D15915-9A41-4081-9957-A38C5FFAD14F}"/>
              </a:ext>
            </a:extLst>
          </p:cNvPr>
          <p:cNvGraphicFramePr>
            <a:graphicFrameLocks noGrp="1"/>
          </p:cNvGraphicFramePr>
          <p:nvPr>
            <p:extLst>
              <p:ext uri="{D42A27DB-BD31-4B8C-83A1-F6EECF244321}">
                <p14:modId xmlns:p14="http://schemas.microsoft.com/office/powerpoint/2010/main" val="1998447217"/>
              </p:ext>
            </p:extLst>
          </p:nvPr>
        </p:nvGraphicFramePr>
        <p:xfrm>
          <a:off x="2132461" y="744741"/>
          <a:ext cx="1670696" cy="1608370"/>
        </p:xfrm>
        <a:graphic>
          <a:graphicData uri="http://schemas.openxmlformats.org/drawingml/2006/table">
            <a:tbl>
              <a:tblPr firstRow="1" bandRow="1">
                <a:tableStyleId>{5C22544A-7EE6-4342-B048-85BDC9FD1C3A}</a:tableStyleId>
              </a:tblPr>
              <a:tblGrid>
                <a:gridCol w="1670696">
                  <a:extLst>
                    <a:ext uri="{9D8B030D-6E8A-4147-A177-3AD203B41FA5}">
                      <a16:colId xmlns:a16="http://schemas.microsoft.com/office/drawing/2014/main" val="973974516"/>
                    </a:ext>
                  </a:extLst>
                </a:gridCol>
              </a:tblGrid>
              <a:tr h="321674">
                <a:tc>
                  <a:txBody>
                    <a:bodyPr/>
                    <a:lstStyle/>
                    <a:p>
                      <a:pPr algn="ctr"/>
                      <a:r>
                        <a:rPr lang="en-US" sz="1400" b="0" dirty="0">
                          <a:solidFill>
                            <a:schemeClr val="tx1"/>
                          </a:solidFill>
                          <a:latin typeface="Calibri" panose="020F0502020204030204" pitchFamily="34" charset="0"/>
                          <a:cs typeface="Calibri" panose="020F0502020204030204" pitchFamily="34" charset="0"/>
                        </a:rPr>
                        <a:t>Nightly test harness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CC99"/>
                    </a:solidFill>
                  </a:tcPr>
                </a:tc>
                <a:extLst>
                  <a:ext uri="{0D108BD9-81ED-4DB2-BD59-A6C34878D82A}">
                    <a16:rowId xmlns:a16="http://schemas.microsoft.com/office/drawing/2014/main" val="408902157"/>
                  </a:ext>
                </a:extLst>
              </a:tr>
              <a:tr h="321674">
                <a:tc>
                  <a:txBody>
                    <a:bodyPr/>
                    <a:lstStyle/>
                    <a:p>
                      <a:pPr algn="ctr"/>
                      <a:r>
                        <a:rPr lang="en-US" sz="1400" dirty="0">
                          <a:latin typeface="Calibri" panose="020F0502020204030204" pitchFamily="34" charset="0"/>
                          <a:cs typeface="Calibri" panose="020F0502020204030204" pitchFamily="34" charset="0"/>
                        </a:rPr>
                        <a:t>Unit tests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CC99"/>
                    </a:solidFill>
                  </a:tcPr>
                </a:tc>
                <a:extLst>
                  <a:ext uri="{0D108BD9-81ED-4DB2-BD59-A6C34878D82A}">
                    <a16:rowId xmlns:a16="http://schemas.microsoft.com/office/drawing/2014/main" val="4254135661"/>
                  </a:ext>
                </a:extLst>
              </a:tr>
              <a:tr h="321674">
                <a:tc>
                  <a:txBody>
                    <a:bodyPr/>
                    <a:lstStyle/>
                    <a:p>
                      <a:pPr algn="ctr"/>
                      <a:r>
                        <a:rPr lang="en-US" sz="1400" dirty="0">
                          <a:latin typeface="Calibri" panose="020F0502020204030204" pitchFamily="34" charset="0"/>
                          <a:cs typeface="Calibri" panose="020F0502020204030204" pitchFamily="34" charset="0"/>
                        </a:rPr>
                        <a:t>Verification tests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CC99"/>
                    </a:solidFill>
                  </a:tcPr>
                </a:tc>
                <a:extLst>
                  <a:ext uri="{0D108BD9-81ED-4DB2-BD59-A6C34878D82A}">
                    <a16:rowId xmlns:a16="http://schemas.microsoft.com/office/drawing/2014/main" val="4224009266"/>
                  </a:ext>
                </a:extLst>
              </a:tr>
              <a:tr h="321674">
                <a:tc>
                  <a:txBody>
                    <a:bodyPr/>
                    <a:lstStyle/>
                    <a:p>
                      <a:pPr algn="ctr"/>
                      <a:r>
                        <a:rPr lang="en-US" sz="1400" dirty="0">
                          <a:latin typeface="Calibri" panose="020F0502020204030204" pitchFamily="34" charset="0"/>
                          <a:cs typeface="Calibri" panose="020F0502020204030204" pitchFamily="34" charset="0"/>
                        </a:rPr>
                        <a:t>Code coverage</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CC99"/>
                    </a:solidFill>
                  </a:tcPr>
                </a:tc>
                <a:extLst>
                  <a:ext uri="{0D108BD9-81ED-4DB2-BD59-A6C34878D82A}">
                    <a16:rowId xmlns:a16="http://schemas.microsoft.com/office/drawing/2014/main" val="2747255000"/>
                  </a:ext>
                </a:extLst>
              </a:tr>
              <a:tr h="321674">
                <a:tc>
                  <a:txBody>
                    <a:bodyPr/>
                    <a:lstStyle/>
                    <a:p>
                      <a:pPr algn="ctr"/>
                      <a:r>
                        <a:rPr lang="en-US" sz="1400" dirty="0">
                          <a:latin typeface="Calibri" panose="020F0502020204030204" pitchFamily="34" charset="0"/>
                          <a:cs typeface="Calibri" panose="020F0502020204030204" pitchFamily="34" charset="0"/>
                        </a:rPr>
                        <a:t>Performance tests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CC99"/>
                    </a:solidFill>
                  </a:tcPr>
                </a:tc>
                <a:extLst>
                  <a:ext uri="{0D108BD9-81ED-4DB2-BD59-A6C34878D82A}">
                    <a16:rowId xmlns:a16="http://schemas.microsoft.com/office/drawing/2014/main" val="3552528579"/>
                  </a:ext>
                </a:extLst>
              </a:tr>
            </a:tbl>
          </a:graphicData>
        </a:graphic>
      </p:graphicFrame>
      <p:graphicFrame>
        <p:nvGraphicFramePr>
          <p:cNvPr id="29" name="Table 28">
            <a:extLst>
              <a:ext uri="{FF2B5EF4-FFF2-40B4-BE49-F238E27FC236}">
                <a16:creationId xmlns:a16="http://schemas.microsoft.com/office/drawing/2014/main" id="{34B53C55-37E0-4E63-82E3-75BF1D9FA929}"/>
              </a:ext>
            </a:extLst>
          </p:cNvPr>
          <p:cNvGraphicFramePr>
            <a:graphicFrameLocks noGrp="1"/>
          </p:cNvGraphicFramePr>
          <p:nvPr>
            <p:extLst>
              <p:ext uri="{D42A27DB-BD31-4B8C-83A1-F6EECF244321}">
                <p14:modId xmlns:p14="http://schemas.microsoft.com/office/powerpoint/2010/main" val="2410520523"/>
              </p:ext>
            </p:extLst>
          </p:nvPr>
        </p:nvGraphicFramePr>
        <p:xfrm>
          <a:off x="3951568" y="744741"/>
          <a:ext cx="1670696" cy="1608370"/>
        </p:xfrm>
        <a:graphic>
          <a:graphicData uri="http://schemas.openxmlformats.org/drawingml/2006/table">
            <a:tbl>
              <a:tblPr firstRow="1" bandRow="1">
                <a:tableStyleId>{5C22544A-7EE6-4342-B048-85BDC9FD1C3A}</a:tableStyleId>
              </a:tblPr>
              <a:tblGrid>
                <a:gridCol w="1670696">
                  <a:extLst>
                    <a:ext uri="{9D8B030D-6E8A-4147-A177-3AD203B41FA5}">
                      <a16:colId xmlns:a16="http://schemas.microsoft.com/office/drawing/2014/main" val="973974516"/>
                    </a:ext>
                  </a:extLst>
                </a:gridCol>
              </a:tblGrid>
              <a:tr h="321674">
                <a:tc>
                  <a:txBody>
                    <a:bodyPr/>
                    <a:lstStyle/>
                    <a:p>
                      <a:pPr algn="ctr"/>
                      <a:r>
                        <a:rPr lang="en-US" sz="1400" b="0" dirty="0">
                          <a:solidFill>
                            <a:schemeClr val="tx1"/>
                          </a:solidFill>
                          <a:latin typeface="Calibri" panose="020F0502020204030204" pitchFamily="34" charset="0"/>
                          <a:cs typeface="Calibri" panose="020F0502020204030204" pitchFamily="34" charset="0"/>
                        </a:rPr>
                        <a:t>Mailing lists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CC99"/>
                    </a:solidFill>
                  </a:tcPr>
                </a:tc>
                <a:extLst>
                  <a:ext uri="{0D108BD9-81ED-4DB2-BD59-A6C34878D82A}">
                    <a16:rowId xmlns:a16="http://schemas.microsoft.com/office/drawing/2014/main" val="408902157"/>
                  </a:ext>
                </a:extLst>
              </a:tr>
              <a:tr h="321674">
                <a:tc>
                  <a:txBody>
                    <a:bodyPr/>
                    <a:lstStyle/>
                    <a:p>
                      <a:pPr algn="ctr"/>
                      <a:r>
                        <a:rPr lang="en-US" sz="1400" dirty="0">
                          <a:latin typeface="Calibri" panose="020F0502020204030204" pitchFamily="34" charset="0"/>
                          <a:cs typeface="Calibri" panose="020F0502020204030204" pitchFamily="34" charset="0"/>
                        </a:rPr>
                        <a:t>Issue tracking</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CC99"/>
                    </a:solidFill>
                  </a:tcPr>
                </a:tc>
                <a:extLst>
                  <a:ext uri="{0D108BD9-81ED-4DB2-BD59-A6C34878D82A}">
                    <a16:rowId xmlns:a16="http://schemas.microsoft.com/office/drawing/2014/main" val="4254135661"/>
                  </a:ext>
                </a:extLst>
              </a:tr>
              <a:tr h="321674">
                <a:tc>
                  <a:txBody>
                    <a:bodyPr/>
                    <a:lstStyle/>
                    <a:p>
                      <a:pPr algn="ctr"/>
                      <a:r>
                        <a:rPr lang="en-US" sz="1400" dirty="0">
                          <a:latin typeface="Calibri" panose="020F0502020204030204" pitchFamily="34" charset="0"/>
                          <a:cs typeface="Calibri" panose="020F0502020204030204" pitchFamily="34" charset="0"/>
                        </a:rPr>
                        <a:t>Web pages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CC99"/>
                    </a:solidFill>
                  </a:tcPr>
                </a:tc>
                <a:extLst>
                  <a:ext uri="{0D108BD9-81ED-4DB2-BD59-A6C34878D82A}">
                    <a16:rowId xmlns:a16="http://schemas.microsoft.com/office/drawing/2014/main" val="4224009266"/>
                  </a:ext>
                </a:extLst>
              </a:tr>
              <a:tr h="321674">
                <a:tc>
                  <a:txBody>
                    <a:bodyPr/>
                    <a:lstStyle/>
                    <a:p>
                      <a:pPr algn="ctr"/>
                      <a:r>
                        <a:rPr lang="en-US" sz="1400" dirty="0">
                          <a:latin typeface="Calibri" panose="020F0502020204030204" pitchFamily="34" charset="0"/>
                          <a:cs typeface="Calibri" panose="020F0502020204030204" pitchFamily="34" charset="0"/>
                        </a:rPr>
                        <a:t>Licensing</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CC99"/>
                    </a:solidFill>
                  </a:tcPr>
                </a:tc>
                <a:extLst>
                  <a:ext uri="{0D108BD9-81ED-4DB2-BD59-A6C34878D82A}">
                    <a16:rowId xmlns:a16="http://schemas.microsoft.com/office/drawing/2014/main" val="2747255000"/>
                  </a:ext>
                </a:extLst>
              </a:tr>
              <a:tr h="321674">
                <a:tc>
                  <a:txBody>
                    <a:bodyPr/>
                    <a:lstStyle/>
                    <a:p>
                      <a:pPr algn="ctr"/>
                      <a:r>
                        <a:rPr lang="en-US" sz="1400" dirty="0">
                          <a:latin typeface="Calibri" panose="020F0502020204030204" pitchFamily="34" charset="0"/>
                          <a:cs typeface="Calibri" panose="020F0502020204030204" pitchFamily="34" charset="0"/>
                        </a:rPr>
                        <a:t>Release process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CC99"/>
                    </a:solidFill>
                  </a:tcPr>
                </a:tc>
                <a:extLst>
                  <a:ext uri="{0D108BD9-81ED-4DB2-BD59-A6C34878D82A}">
                    <a16:rowId xmlns:a16="http://schemas.microsoft.com/office/drawing/2014/main" val="3552528579"/>
                  </a:ext>
                </a:extLst>
              </a:tr>
            </a:tbl>
          </a:graphicData>
        </a:graphic>
      </p:graphicFrame>
      <p:pic>
        <p:nvPicPr>
          <p:cNvPr id="3" name="Picture 2">
            <a:extLst>
              <a:ext uri="{FF2B5EF4-FFF2-40B4-BE49-F238E27FC236}">
                <a16:creationId xmlns:a16="http://schemas.microsoft.com/office/drawing/2014/main" id="{B730FB34-63AA-402D-B8C4-AB18C5D7B6F1}"/>
              </a:ext>
            </a:extLst>
          </p:cNvPr>
          <p:cNvPicPr>
            <a:picLocks noChangeAspect="1"/>
          </p:cNvPicPr>
          <p:nvPr/>
        </p:nvPicPr>
        <p:blipFill>
          <a:blip r:embed="rId4"/>
          <a:stretch>
            <a:fillRect/>
          </a:stretch>
        </p:blipFill>
        <p:spPr>
          <a:xfrm>
            <a:off x="6208427" y="176468"/>
            <a:ext cx="1273088" cy="424363"/>
          </a:xfrm>
          <a:prstGeom prst="rect">
            <a:avLst/>
          </a:prstGeom>
        </p:spPr>
      </p:pic>
      <p:pic>
        <p:nvPicPr>
          <p:cNvPr id="11" name="Picture 10">
            <a:extLst>
              <a:ext uri="{FF2B5EF4-FFF2-40B4-BE49-F238E27FC236}">
                <a16:creationId xmlns:a16="http://schemas.microsoft.com/office/drawing/2014/main" id="{6DE0F825-D30F-47A1-9EAD-F3643B2BB7B4}"/>
              </a:ext>
            </a:extLst>
          </p:cNvPr>
          <p:cNvPicPr>
            <a:picLocks noChangeAspect="1"/>
          </p:cNvPicPr>
          <p:nvPr/>
        </p:nvPicPr>
        <p:blipFill>
          <a:blip r:embed="rId5"/>
          <a:stretch>
            <a:fillRect/>
          </a:stretch>
        </p:blipFill>
        <p:spPr>
          <a:xfrm>
            <a:off x="7481515" y="152407"/>
            <a:ext cx="1482117" cy="472487"/>
          </a:xfrm>
          <a:prstGeom prst="rect">
            <a:avLst/>
          </a:prstGeom>
        </p:spPr>
      </p:pic>
      <p:sp>
        <p:nvSpPr>
          <p:cNvPr id="14" name="Text Box 19">
            <a:extLst>
              <a:ext uri="{FF2B5EF4-FFF2-40B4-BE49-F238E27FC236}">
                <a16:creationId xmlns:a16="http://schemas.microsoft.com/office/drawing/2014/main" id="{C1A4D6AD-9ED9-4CA0-96A5-DFEB0239D664}"/>
              </a:ext>
            </a:extLst>
          </p:cNvPr>
          <p:cNvSpPr txBox="1">
            <a:spLocks noChangeArrowheads="1"/>
          </p:cNvSpPr>
          <p:nvPr/>
        </p:nvSpPr>
        <p:spPr bwMode="auto">
          <a:xfrm>
            <a:off x="0" y="6532880"/>
            <a:ext cx="8534400" cy="338554"/>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lvl1pPr>
              <a:defRPr>
                <a:solidFill>
                  <a:schemeClr val="tx1"/>
                </a:solidFill>
                <a:latin typeface="Arial" panose="020B0604020202020204" pitchFamily="34" charset="0"/>
                <a:cs typeface="Arial" panose="020B0604020202020204" pitchFamily="34" charset="0"/>
              </a:defRPr>
            </a:lvl1pPr>
            <a:lvl2pPr>
              <a:defRPr>
                <a:solidFill>
                  <a:schemeClr val="tx1"/>
                </a:solidFill>
                <a:latin typeface="Arial" panose="020B0604020202020204" pitchFamily="34" charset="0"/>
                <a:cs typeface="Arial" panose="020B0604020202020204" pitchFamily="34" charset="0"/>
              </a:defRPr>
            </a:lvl2pPr>
            <a:lvl3pPr>
              <a:defRPr>
                <a:solidFill>
                  <a:schemeClr val="tx1"/>
                </a:solidFill>
                <a:latin typeface="Arial" panose="020B0604020202020204" pitchFamily="34" charset="0"/>
                <a:cs typeface="Arial" panose="020B0604020202020204" pitchFamily="34" charset="0"/>
              </a:defRPr>
            </a:lvl3pPr>
            <a:lvl4pPr>
              <a:defRPr>
                <a:solidFill>
                  <a:schemeClr val="tx1"/>
                </a:solidFill>
                <a:latin typeface="Arial" panose="020B0604020202020204" pitchFamily="34" charset="0"/>
                <a:cs typeface="Arial" panose="020B0604020202020204" pitchFamily="34" charset="0"/>
              </a:defRPr>
            </a:lvl4pPr>
            <a:lvl5pPr>
              <a:defRPr>
                <a:solidFill>
                  <a:schemeClr val="tx1"/>
                </a:solidFill>
                <a:latin typeface="Arial" panose="020B0604020202020204" pitchFamily="34" charset="0"/>
                <a:cs typeface="Arial" panose="020B0604020202020204" pitchFamily="34" charset="0"/>
              </a:defRPr>
            </a:lvl5pPr>
            <a:lvl6pPr fontAlgn="base">
              <a:spcBef>
                <a:spcPct val="0"/>
              </a:spcBef>
              <a:spcAft>
                <a:spcPct val="0"/>
              </a:spcAft>
              <a:defRPr>
                <a:solidFill>
                  <a:schemeClr val="tx1"/>
                </a:solidFill>
                <a:latin typeface="Arial" panose="020B0604020202020204" pitchFamily="34" charset="0"/>
                <a:cs typeface="Arial" panose="020B0604020202020204" pitchFamily="34" charset="0"/>
              </a:defRPr>
            </a:lvl6pPr>
            <a:lvl7pPr fontAlgn="base">
              <a:spcBef>
                <a:spcPct val="0"/>
              </a:spcBef>
              <a:spcAft>
                <a:spcPct val="0"/>
              </a:spcAft>
              <a:defRPr>
                <a:solidFill>
                  <a:schemeClr val="tx1"/>
                </a:solidFill>
                <a:latin typeface="Arial" panose="020B0604020202020204" pitchFamily="34" charset="0"/>
                <a:cs typeface="Arial" panose="020B0604020202020204" pitchFamily="34" charset="0"/>
              </a:defRPr>
            </a:lvl7pPr>
            <a:lvl8pPr fontAlgn="base">
              <a:spcBef>
                <a:spcPct val="0"/>
              </a:spcBef>
              <a:spcAft>
                <a:spcPct val="0"/>
              </a:spcAft>
              <a:defRPr>
                <a:solidFill>
                  <a:schemeClr val="tx1"/>
                </a:solidFill>
                <a:latin typeface="Arial" panose="020B0604020202020204" pitchFamily="34" charset="0"/>
                <a:cs typeface="Arial" panose="020B0604020202020204" pitchFamily="34" charset="0"/>
              </a:defRPr>
            </a:lvl8pPr>
            <a:lvl9pPr fontAlgn="base">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defTabSz="914400">
              <a:spcBef>
                <a:spcPct val="50000"/>
              </a:spcBef>
            </a:pPr>
            <a:r>
              <a:rPr lang="en-US" altLang="en-US" sz="1600" b="1" dirty="0">
                <a:solidFill>
                  <a:schemeClr val="bg1"/>
                </a:solidFill>
                <a:latin typeface="Calibri" panose="020F0502020204030204" pitchFamily="34" charset="0"/>
              </a:rPr>
              <a:t>* Albany </a:t>
            </a:r>
            <a:r>
              <a:rPr lang="en-US" altLang="en-US" sz="1600" b="1" dirty="0" err="1">
                <a:solidFill>
                  <a:schemeClr val="bg1"/>
                </a:solidFill>
                <a:latin typeface="Calibri" panose="020F0502020204030204" pitchFamily="34" charset="0"/>
              </a:rPr>
              <a:t>github</a:t>
            </a:r>
            <a:r>
              <a:rPr lang="en-US" altLang="en-US" sz="1600" b="1" dirty="0">
                <a:solidFill>
                  <a:schemeClr val="bg1"/>
                </a:solidFill>
                <a:latin typeface="Calibri" panose="020F0502020204030204" pitchFamily="34" charset="0"/>
              </a:rPr>
              <a:t> repo:</a:t>
            </a:r>
            <a:r>
              <a:rPr lang="en-US" altLang="en-US" sz="1600" b="1" i="1" dirty="0">
                <a:solidFill>
                  <a:schemeClr val="bg1"/>
                </a:solidFill>
                <a:latin typeface="Calibri" panose="020F0502020204030204" pitchFamily="34" charset="0"/>
              </a:rPr>
              <a:t> </a:t>
            </a:r>
            <a:r>
              <a:rPr lang="en-US" altLang="en-US" sz="1600" b="0" dirty="0">
                <a:solidFill>
                  <a:schemeClr val="bg1"/>
                </a:solidFill>
                <a:latin typeface="Calibri" panose="020F0502020204030204" pitchFamily="34" charset="0"/>
              </a:rPr>
              <a:t>https://github.com/</a:t>
            </a:r>
            <a:r>
              <a:rPr lang="en-US" altLang="en-US" sz="1600" dirty="0">
                <a:solidFill>
                  <a:schemeClr val="bg1"/>
                </a:solidFill>
                <a:latin typeface="Calibri" panose="020F0502020204030204" pitchFamily="34" charset="0"/>
              </a:rPr>
              <a:t>SNLComputation</a:t>
            </a:r>
            <a:r>
              <a:rPr lang="en-US" altLang="en-US" sz="1600" b="0" dirty="0">
                <a:solidFill>
                  <a:schemeClr val="bg1"/>
                </a:solidFill>
                <a:latin typeface="Calibri" panose="020F0502020204030204" pitchFamily="34" charset="0"/>
              </a:rPr>
              <a:t>/Albany.</a:t>
            </a:r>
          </a:p>
        </p:txBody>
      </p:sp>
    </p:spTree>
    <p:extLst>
      <p:ext uri="{BB962C8B-B14F-4D97-AF65-F5344CB8AC3E}">
        <p14:creationId xmlns:p14="http://schemas.microsoft.com/office/powerpoint/2010/main" val="2195170487"/>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 name="TextShape 1"/>
          <p:cNvSpPr txBox="1"/>
          <p:nvPr/>
        </p:nvSpPr>
        <p:spPr>
          <a:xfrm>
            <a:off x="112617" y="-223520"/>
            <a:ext cx="7643004" cy="1146027"/>
          </a:xfrm>
          <a:prstGeom prst="rect">
            <a:avLst/>
          </a:prstGeom>
          <a:noFill/>
          <a:ln>
            <a:noFill/>
          </a:ln>
        </p:spPr>
        <p:txBody>
          <a:bodyPr lIns="0" tIns="0" rIns="0" bIns="0" anchor="ctr"/>
          <a:lstStyle/>
          <a:p>
            <a:r>
              <a:rPr lang="en-US" sz="3200" dirty="0">
                <a:latin typeface="Calibri"/>
              </a:rPr>
              <a:t>Applications hosted by Albany</a:t>
            </a:r>
            <a:endParaRPr sz="3200" dirty="0"/>
          </a:p>
        </p:txBody>
      </p:sp>
      <p:pic>
        <p:nvPicPr>
          <p:cNvPr id="4" name="Picture 3">
            <a:extLst>
              <a:ext uri="{FF2B5EF4-FFF2-40B4-BE49-F238E27FC236}">
                <a16:creationId xmlns:a16="http://schemas.microsoft.com/office/drawing/2014/main" id="{005BCBCA-CDBB-47A9-A502-6A16847A5880}"/>
              </a:ext>
            </a:extLst>
          </p:cNvPr>
          <p:cNvPicPr>
            <a:picLocks noChangeAspect="1"/>
          </p:cNvPicPr>
          <p:nvPr/>
        </p:nvPicPr>
        <p:blipFill>
          <a:blip r:embed="rId3"/>
          <a:stretch>
            <a:fillRect/>
          </a:stretch>
        </p:blipFill>
        <p:spPr>
          <a:xfrm>
            <a:off x="225758" y="907126"/>
            <a:ext cx="8776002" cy="5087538"/>
          </a:xfrm>
          <a:prstGeom prst="rect">
            <a:avLst/>
          </a:prstGeom>
          <a:ln>
            <a:solidFill>
              <a:schemeClr val="tx1"/>
            </a:solidFill>
          </a:ln>
        </p:spPr>
      </p:pic>
      <p:sp>
        <p:nvSpPr>
          <p:cNvPr id="7" name="Rectangle 6">
            <a:extLst>
              <a:ext uri="{FF2B5EF4-FFF2-40B4-BE49-F238E27FC236}">
                <a16:creationId xmlns:a16="http://schemas.microsoft.com/office/drawing/2014/main" id="{87ED27DF-267A-487D-A855-47862018A9DA}"/>
              </a:ext>
            </a:extLst>
          </p:cNvPr>
          <p:cNvSpPr/>
          <p:nvPr/>
        </p:nvSpPr>
        <p:spPr>
          <a:xfrm>
            <a:off x="2725214" y="2049376"/>
            <a:ext cx="3683778" cy="2207172"/>
          </a:xfrm>
          <a:prstGeom prst="rect">
            <a:avLst/>
          </a:prstGeom>
          <a:ln>
            <a:no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sp>
        <p:nvSpPr>
          <p:cNvPr id="9" name="Rectangle 8">
            <a:extLst>
              <a:ext uri="{FF2B5EF4-FFF2-40B4-BE49-F238E27FC236}">
                <a16:creationId xmlns:a16="http://schemas.microsoft.com/office/drawing/2014/main" id="{85944FED-D15A-4A27-9BC4-8B9CCC89F0E0}"/>
              </a:ext>
            </a:extLst>
          </p:cNvPr>
          <p:cNvSpPr/>
          <p:nvPr/>
        </p:nvSpPr>
        <p:spPr>
          <a:xfrm>
            <a:off x="3007438" y="3238369"/>
            <a:ext cx="4277710" cy="990112"/>
          </a:xfrm>
          <a:prstGeom prst="rect">
            <a:avLst/>
          </a:prstGeom>
          <a:ln>
            <a:no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sp>
        <p:nvSpPr>
          <p:cNvPr id="10" name="Rectangle 9">
            <a:extLst>
              <a:ext uri="{FF2B5EF4-FFF2-40B4-BE49-F238E27FC236}">
                <a16:creationId xmlns:a16="http://schemas.microsoft.com/office/drawing/2014/main" id="{EA34C999-6545-4E61-B38F-C8B6E512B445}"/>
              </a:ext>
            </a:extLst>
          </p:cNvPr>
          <p:cNvSpPr/>
          <p:nvPr/>
        </p:nvSpPr>
        <p:spPr>
          <a:xfrm>
            <a:off x="2260171" y="2035017"/>
            <a:ext cx="1874617" cy="455574"/>
          </a:xfrm>
          <a:prstGeom prst="rect">
            <a:avLst/>
          </a:prstGeom>
          <a:ln>
            <a:no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sp>
        <p:nvSpPr>
          <p:cNvPr id="11" name="Rectangle 10">
            <a:extLst>
              <a:ext uri="{FF2B5EF4-FFF2-40B4-BE49-F238E27FC236}">
                <a16:creationId xmlns:a16="http://schemas.microsoft.com/office/drawing/2014/main" id="{356071F8-F8CC-47CE-B0DE-F0E1BE1C1418}"/>
              </a:ext>
            </a:extLst>
          </p:cNvPr>
          <p:cNvSpPr/>
          <p:nvPr/>
        </p:nvSpPr>
        <p:spPr>
          <a:xfrm>
            <a:off x="5628621" y="3277851"/>
            <a:ext cx="1874617" cy="455574"/>
          </a:xfrm>
          <a:prstGeom prst="rect">
            <a:avLst/>
          </a:prstGeom>
          <a:ln>
            <a:no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sp>
        <p:nvSpPr>
          <p:cNvPr id="6" name="Rectangle 5">
            <a:extLst>
              <a:ext uri="{FF2B5EF4-FFF2-40B4-BE49-F238E27FC236}">
                <a16:creationId xmlns:a16="http://schemas.microsoft.com/office/drawing/2014/main" id="{ADE6C349-B44C-4FB4-945A-318DDCA0ECE7}"/>
              </a:ext>
            </a:extLst>
          </p:cNvPr>
          <p:cNvSpPr/>
          <p:nvPr/>
        </p:nvSpPr>
        <p:spPr>
          <a:xfrm>
            <a:off x="2685613" y="1971977"/>
            <a:ext cx="4785185" cy="2723823"/>
          </a:xfrm>
          <a:prstGeom prst="rect">
            <a:avLst/>
          </a:prstGeom>
          <a:noFill/>
        </p:spPr>
        <p:txBody>
          <a:bodyPr wrap="square">
            <a:spAutoFit/>
          </a:bodyPr>
          <a:lstStyle/>
          <a:p>
            <a:pPr marL="285750" indent="-285750">
              <a:buFont typeface="Wingdings" panose="05000000000000000000" pitchFamily="2" charset="2"/>
              <a:buChar char="Ø"/>
            </a:pPr>
            <a:r>
              <a:rPr lang="en-US" sz="1700" dirty="0">
                <a:latin typeface="Calibri" panose="020F0502020204030204" pitchFamily="34" charset="0"/>
                <a:cs typeface="Calibri" panose="020F0502020204030204" pitchFamily="34" charset="0"/>
              </a:rPr>
              <a:t>Quantum Devices (QCAD)</a:t>
            </a:r>
          </a:p>
          <a:p>
            <a:pPr marL="285750" indent="-285750">
              <a:buFont typeface="Wingdings" panose="05000000000000000000" pitchFamily="2" charset="2"/>
              <a:buChar char="Ø"/>
            </a:pPr>
            <a:endParaRPr lang="en-US" sz="200"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sz="1700" dirty="0">
                <a:latin typeface="Calibri" panose="020F0502020204030204" pitchFamily="34" charset="0"/>
                <a:cs typeface="Calibri" panose="020F0502020204030204" pitchFamily="34" charset="0"/>
              </a:rPr>
              <a:t>Ice Sheets (Albany Land-Ice)</a:t>
            </a:r>
          </a:p>
          <a:p>
            <a:pPr marL="285750" indent="-285750">
              <a:buFont typeface="Wingdings" panose="05000000000000000000" pitchFamily="2" charset="2"/>
              <a:buChar char="Ø"/>
            </a:pPr>
            <a:endParaRPr lang="en-US" sz="200"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sz="1700" dirty="0">
                <a:latin typeface="Calibri" panose="020F0502020204030204" pitchFamily="34" charset="0"/>
                <a:cs typeface="Calibri" panose="020F0502020204030204" pitchFamily="34" charset="0"/>
              </a:rPr>
              <a:t>Mechanics (LCM)</a:t>
            </a:r>
          </a:p>
          <a:p>
            <a:pPr marL="285750" indent="-285750">
              <a:buFont typeface="Wingdings" panose="05000000000000000000" pitchFamily="2" charset="2"/>
              <a:buChar char="Ø"/>
            </a:pPr>
            <a:endParaRPr lang="en-US" sz="200"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sz="1700" dirty="0">
                <a:latin typeface="Calibri" panose="020F0502020204030204" pitchFamily="34" charset="0"/>
                <a:cs typeface="Calibri" panose="020F0502020204030204" pitchFamily="34" charset="0"/>
              </a:rPr>
              <a:t>Atmosphere Dynamics (</a:t>
            </a:r>
            <a:r>
              <a:rPr lang="en-US" sz="1700" dirty="0" err="1">
                <a:latin typeface="Calibri" panose="020F0502020204030204" pitchFamily="34" charset="0"/>
                <a:cs typeface="Calibri" panose="020F0502020204030204" pitchFamily="34" charset="0"/>
              </a:rPr>
              <a:t>Aeras</a:t>
            </a:r>
            <a:r>
              <a:rPr lang="en-US" sz="1700" dirty="0">
                <a:latin typeface="Calibri" panose="020F0502020204030204" pitchFamily="34" charset="0"/>
                <a:cs typeface="Calibri" panose="020F0502020204030204" pitchFamily="34" charset="0"/>
              </a:rPr>
              <a:t>)</a:t>
            </a:r>
          </a:p>
          <a:p>
            <a:pPr marL="285750" indent="-285750">
              <a:buFont typeface="Wingdings" panose="05000000000000000000" pitchFamily="2" charset="2"/>
              <a:buChar char="Ø"/>
            </a:pPr>
            <a:endParaRPr lang="en-US" sz="200"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sz="1700" dirty="0">
                <a:latin typeface="Calibri" panose="020F0502020204030204" pitchFamily="34" charset="0"/>
                <a:cs typeface="Calibri" panose="020F0502020204030204" pitchFamily="34" charset="0"/>
              </a:rPr>
              <a:t>Particle-continuum coupling (</a:t>
            </a:r>
            <a:r>
              <a:rPr lang="en-US" sz="1700" dirty="0" err="1">
                <a:latin typeface="Calibri" panose="020F0502020204030204" pitchFamily="34" charset="0"/>
                <a:cs typeface="Calibri" panose="020F0502020204030204" pitchFamily="34" charset="0"/>
              </a:rPr>
              <a:t>Peridigm</a:t>
            </a:r>
            <a:r>
              <a:rPr lang="en-US" sz="1700" dirty="0">
                <a:latin typeface="Calibri" panose="020F0502020204030204" pitchFamily="34" charset="0"/>
                <a:cs typeface="Calibri" panose="020F0502020204030204" pitchFamily="34" charset="0"/>
              </a:rPr>
              <a:t>-LCM)</a:t>
            </a:r>
          </a:p>
          <a:p>
            <a:pPr marL="285750" indent="-285750">
              <a:buFont typeface="Wingdings" panose="05000000000000000000" pitchFamily="2" charset="2"/>
              <a:buChar char="Ø"/>
            </a:pPr>
            <a:endParaRPr lang="en-US" sz="200"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sz="1700" dirty="0">
                <a:latin typeface="Calibri" panose="020F0502020204030204" pitchFamily="34" charset="0"/>
                <a:cs typeface="Calibri" panose="020F0502020204030204" pitchFamily="34" charset="0"/>
              </a:rPr>
              <a:t>Additive Manufacturing Design (ATO)</a:t>
            </a:r>
          </a:p>
          <a:p>
            <a:pPr marL="285750" indent="-285750">
              <a:buFont typeface="Wingdings" panose="05000000000000000000" pitchFamily="2" charset="2"/>
              <a:buChar char="Ø"/>
            </a:pPr>
            <a:endParaRPr lang="en-US" sz="200"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sz="1700" dirty="0">
                <a:latin typeface="Calibri" panose="020F0502020204030204" pitchFamily="34" charset="0"/>
                <a:cs typeface="Calibri" panose="020F0502020204030204" pitchFamily="34" charset="0"/>
              </a:rPr>
              <a:t>Additive Manufacturing Processing (AMP)</a:t>
            </a:r>
          </a:p>
          <a:p>
            <a:pPr marL="285750" indent="-285750">
              <a:buFont typeface="Wingdings" panose="05000000000000000000" pitchFamily="2" charset="2"/>
              <a:buChar char="Ø"/>
            </a:pPr>
            <a:endParaRPr lang="en-US" sz="200"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sz="1700" dirty="0">
                <a:latin typeface="Calibri" panose="020F0502020204030204" pitchFamily="34" charset="0"/>
                <a:cs typeface="Calibri" panose="020F0502020204030204" pitchFamily="34" charset="0"/>
              </a:rPr>
              <a:t>Arctic Coastal Erosion (ACE)</a:t>
            </a:r>
          </a:p>
          <a:p>
            <a:pPr marL="285750" indent="-285750">
              <a:buFont typeface="Wingdings" panose="05000000000000000000" pitchFamily="2" charset="2"/>
              <a:buChar char="Ø"/>
            </a:pPr>
            <a:endParaRPr lang="en-US" sz="400"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sz="1700" dirty="0">
                <a:latin typeface="Calibri" panose="020F0502020204030204" pitchFamily="34" charset="0"/>
                <a:cs typeface="Calibri" panose="020F0502020204030204" pitchFamily="34" charset="0"/>
              </a:rPr>
              <a:t>Coupled Geomechanics (</a:t>
            </a:r>
            <a:r>
              <a:rPr lang="en-US" sz="1700" dirty="0" err="1">
                <a:latin typeface="Calibri" panose="020F0502020204030204" pitchFamily="34" charset="0"/>
                <a:cs typeface="Calibri" panose="020F0502020204030204" pitchFamily="34" charset="0"/>
              </a:rPr>
              <a:t>Albotran</a:t>
            </a:r>
            <a:r>
              <a:rPr lang="en-US" sz="1700" dirty="0">
                <a:latin typeface="Calibri" panose="020F0502020204030204" pitchFamily="34" charset="0"/>
                <a:cs typeface="Calibri" panose="020F0502020204030204" pitchFamily="34" charset="0"/>
              </a:rPr>
              <a:t>).</a:t>
            </a:r>
          </a:p>
        </p:txBody>
      </p:sp>
      <p:sp>
        <p:nvSpPr>
          <p:cNvPr id="5" name="Rectangle 4">
            <a:extLst>
              <a:ext uri="{FF2B5EF4-FFF2-40B4-BE49-F238E27FC236}">
                <a16:creationId xmlns:a16="http://schemas.microsoft.com/office/drawing/2014/main" id="{71D12F9B-CC0B-40CF-9219-282B093D7889}"/>
              </a:ext>
            </a:extLst>
          </p:cNvPr>
          <p:cNvSpPr/>
          <p:nvPr/>
        </p:nvSpPr>
        <p:spPr>
          <a:xfrm>
            <a:off x="3184571" y="4879900"/>
            <a:ext cx="5733671" cy="1083942"/>
          </a:xfrm>
          <a:prstGeom prst="rect">
            <a:avLst/>
          </a:prstGeom>
          <a:ln>
            <a:solidFill>
              <a:schemeClr val="bg1"/>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sp>
        <p:nvSpPr>
          <p:cNvPr id="14" name="Rectangle 13">
            <a:extLst>
              <a:ext uri="{FF2B5EF4-FFF2-40B4-BE49-F238E27FC236}">
                <a16:creationId xmlns:a16="http://schemas.microsoft.com/office/drawing/2014/main" id="{77CC677D-F541-4567-B0ED-D8A6D2272195}"/>
              </a:ext>
            </a:extLst>
          </p:cNvPr>
          <p:cNvSpPr/>
          <p:nvPr/>
        </p:nvSpPr>
        <p:spPr>
          <a:xfrm>
            <a:off x="3732167" y="4713088"/>
            <a:ext cx="3792907" cy="808179"/>
          </a:xfrm>
          <a:prstGeom prst="rect">
            <a:avLst/>
          </a:prstGeom>
          <a:ln>
            <a:solidFill>
              <a:schemeClr val="bg1"/>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pic>
        <p:nvPicPr>
          <p:cNvPr id="12" name="Picture 11">
            <a:extLst>
              <a:ext uri="{FF2B5EF4-FFF2-40B4-BE49-F238E27FC236}">
                <a16:creationId xmlns:a16="http://schemas.microsoft.com/office/drawing/2014/main" id="{2F9B0AC3-2247-4158-841F-8C1EA5F0B2A2}"/>
              </a:ext>
            </a:extLst>
          </p:cNvPr>
          <p:cNvPicPr>
            <a:picLocks noChangeAspect="1"/>
          </p:cNvPicPr>
          <p:nvPr/>
        </p:nvPicPr>
        <p:blipFill>
          <a:blip r:embed="rId4">
            <a:extLst>
              <a:ext uri="{BEBA8EAE-BF5A-486C-A8C5-ECC9F3942E4B}">
                <a14:imgProps xmlns:a14="http://schemas.microsoft.com/office/drawing/2010/main">
                  <a14:imgLayer r:embed="rId5">
                    <a14:imgEffect>
                      <a14:backgroundRemoval t="9524" b="96667" l="2301" r="98521">
                        <a14:foregroundMark x1="6984" y1="23333" x2="6984" y2="23333"/>
                        <a14:foregroundMark x1="3122" y1="20476" x2="3122" y2="20476"/>
                        <a14:foregroundMark x1="3205" y1="29524" x2="3205" y2="29524"/>
                        <a14:foregroundMark x1="13640" y1="37778" x2="13640" y2="37778"/>
                        <a14:foregroundMark x1="12325" y1="50317" x2="12325" y2="50317"/>
                        <a14:foregroundMark x1="12325" y1="50317" x2="12079" y2="52063"/>
                        <a14:foregroundMark x1="17009" y1="59048" x2="17009" y2="59048"/>
                        <a14:foregroundMark x1="34182" y1="78095" x2="34182" y2="78095"/>
                        <a14:foregroundMark x1="39523" y1="91429" x2="39523" y2="91429"/>
                        <a14:foregroundMark x1="94659" y1="61111" x2="94659" y2="61111"/>
                        <a14:foregroundMark x1="98767" y1="46825" x2="98767" y2="46825"/>
                        <a14:foregroundMark x1="70748" y1="68889" x2="70748" y2="68889"/>
                        <a14:foregroundMark x1="55136" y1="9524" x2="55136" y2="9524"/>
                        <a14:foregroundMark x1="30731" y1="66825" x2="30731" y2="66825"/>
                        <a14:foregroundMark x1="34347" y1="70952" x2="34347" y2="70952"/>
                        <a14:foregroundMark x1="2301" y1="21111" x2="2301" y2="21111"/>
                        <a14:foregroundMark x1="3122" y1="25556" x2="3122" y2="25556"/>
                        <a14:foregroundMark x1="34758" y1="71905" x2="34758" y2="71905"/>
                        <a14:foregroundMark x1="35744" y1="74444" x2="35744" y2="74444"/>
                        <a14:foregroundMark x1="35744" y1="81429" x2="35744" y2="81429"/>
                        <a14:foregroundMark x1="35497" y1="91746" x2="35497" y2="91746"/>
                        <a14:foregroundMark x1="35004" y1="96667" x2="35004" y2="96667"/>
                      </a14:backgroundRemoval>
                    </a14:imgEffect>
                  </a14:imgLayer>
                </a14:imgProps>
              </a:ext>
            </a:extLst>
          </a:blip>
          <a:stretch>
            <a:fillRect/>
          </a:stretch>
        </p:blipFill>
        <p:spPr>
          <a:xfrm>
            <a:off x="4237241" y="4616698"/>
            <a:ext cx="2469080" cy="1278160"/>
          </a:xfrm>
          <a:prstGeom prst="rect">
            <a:avLst/>
          </a:prstGeom>
        </p:spPr>
      </p:pic>
      <p:sp>
        <p:nvSpPr>
          <p:cNvPr id="15" name="Parallelogram 14">
            <a:extLst>
              <a:ext uri="{FF2B5EF4-FFF2-40B4-BE49-F238E27FC236}">
                <a16:creationId xmlns:a16="http://schemas.microsoft.com/office/drawing/2014/main" id="{667A5FAA-116E-432D-8780-FDDFA469A7A4}"/>
              </a:ext>
            </a:extLst>
          </p:cNvPr>
          <p:cNvSpPr/>
          <p:nvPr/>
        </p:nvSpPr>
        <p:spPr>
          <a:xfrm rot="2414603">
            <a:off x="3911110" y="5424642"/>
            <a:ext cx="1283650" cy="154421"/>
          </a:xfrm>
          <a:prstGeom prst="parallelogram">
            <a:avLst>
              <a:gd name="adj" fmla="val 102851"/>
            </a:avLst>
          </a:prstGeom>
          <a:solidFill>
            <a:srgbClr val="00B0F0">
              <a:alpha val="62000"/>
            </a:srgbClr>
          </a:solidFill>
          <a:ln>
            <a:solidFill>
              <a:srgbClr val="00B0F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6" name="Rectangle 15">
            <a:extLst>
              <a:ext uri="{FF2B5EF4-FFF2-40B4-BE49-F238E27FC236}">
                <a16:creationId xmlns:a16="http://schemas.microsoft.com/office/drawing/2014/main" id="{F0C7185A-18BA-4851-8091-F841D76847E2}"/>
              </a:ext>
            </a:extLst>
          </p:cNvPr>
          <p:cNvSpPr/>
          <p:nvPr/>
        </p:nvSpPr>
        <p:spPr>
          <a:xfrm>
            <a:off x="8522461" y="1909535"/>
            <a:ext cx="426603" cy="948790"/>
          </a:xfrm>
          <a:prstGeom prst="rect">
            <a:avLst/>
          </a:prstGeom>
          <a:ln>
            <a:solidFill>
              <a:schemeClr val="bg1"/>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sp>
        <p:nvSpPr>
          <p:cNvPr id="17" name="Rectangle 16">
            <a:extLst>
              <a:ext uri="{FF2B5EF4-FFF2-40B4-BE49-F238E27FC236}">
                <a16:creationId xmlns:a16="http://schemas.microsoft.com/office/drawing/2014/main" id="{73C87030-F608-40A6-B513-4241FAFA8909}"/>
              </a:ext>
            </a:extLst>
          </p:cNvPr>
          <p:cNvSpPr/>
          <p:nvPr/>
        </p:nvSpPr>
        <p:spPr>
          <a:xfrm>
            <a:off x="6082228" y="1036644"/>
            <a:ext cx="624093" cy="818969"/>
          </a:xfrm>
          <a:prstGeom prst="rect">
            <a:avLst/>
          </a:prstGeom>
          <a:ln>
            <a:solidFill>
              <a:schemeClr val="bg1"/>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spTree>
    <p:extLst>
      <p:ext uri="{BB962C8B-B14F-4D97-AF65-F5344CB8AC3E}">
        <p14:creationId xmlns:p14="http://schemas.microsoft.com/office/powerpoint/2010/main" val="272067087"/>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 name="TextShape 1"/>
          <p:cNvSpPr txBox="1"/>
          <p:nvPr/>
        </p:nvSpPr>
        <p:spPr>
          <a:xfrm>
            <a:off x="112617" y="-223520"/>
            <a:ext cx="7643004" cy="1146027"/>
          </a:xfrm>
          <a:prstGeom prst="rect">
            <a:avLst/>
          </a:prstGeom>
          <a:noFill/>
          <a:ln>
            <a:noFill/>
          </a:ln>
        </p:spPr>
        <p:txBody>
          <a:bodyPr lIns="0" tIns="0" rIns="0" bIns="0" anchor="ctr"/>
          <a:lstStyle/>
          <a:p>
            <a:r>
              <a:rPr lang="en-US" sz="3200" dirty="0">
                <a:latin typeface="Calibri"/>
              </a:rPr>
              <a:t>Applications hosted by Albany</a:t>
            </a:r>
            <a:endParaRPr sz="3200" dirty="0"/>
          </a:p>
        </p:txBody>
      </p:sp>
      <p:pic>
        <p:nvPicPr>
          <p:cNvPr id="4" name="Picture 3">
            <a:extLst>
              <a:ext uri="{FF2B5EF4-FFF2-40B4-BE49-F238E27FC236}">
                <a16:creationId xmlns:a16="http://schemas.microsoft.com/office/drawing/2014/main" id="{005BCBCA-CDBB-47A9-A502-6A16847A5880}"/>
              </a:ext>
            </a:extLst>
          </p:cNvPr>
          <p:cNvPicPr>
            <a:picLocks noChangeAspect="1"/>
          </p:cNvPicPr>
          <p:nvPr/>
        </p:nvPicPr>
        <p:blipFill>
          <a:blip r:embed="rId3"/>
          <a:stretch>
            <a:fillRect/>
          </a:stretch>
        </p:blipFill>
        <p:spPr>
          <a:xfrm>
            <a:off x="225758" y="907126"/>
            <a:ext cx="8776002" cy="5087538"/>
          </a:xfrm>
          <a:prstGeom prst="rect">
            <a:avLst/>
          </a:prstGeom>
          <a:ln>
            <a:solidFill>
              <a:schemeClr val="tx1"/>
            </a:solidFill>
          </a:ln>
        </p:spPr>
      </p:pic>
      <p:sp>
        <p:nvSpPr>
          <p:cNvPr id="7" name="Rectangle 6">
            <a:extLst>
              <a:ext uri="{FF2B5EF4-FFF2-40B4-BE49-F238E27FC236}">
                <a16:creationId xmlns:a16="http://schemas.microsoft.com/office/drawing/2014/main" id="{87ED27DF-267A-487D-A855-47862018A9DA}"/>
              </a:ext>
            </a:extLst>
          </p:cNvPr>
          <p:cNvSpPr/>
          <p:nvPr/>
        </p:nvSpPr>
        <p:spPr>
          <a:xfrm>
            <a:off x="2725214" y="2049376"/>
            <a:ext cx="3683778" cy="2207172"/>
          </a:xfrm>
          <a:prstGeom prst="rect">
            <a:avLst/>
          </a:prstGeom>
          <a:ln>
            <a:no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sp>
        <p:nvSpPr>
          <p:cNvPr id="9" name="Rectangle 8">
            <a:extLst>
              <a:ext uri="{FF2B5EF4-FFF2-40B4-BE49-F238E27FC236}">
                <a16:creationId xmlns:a16="http://schemas.microsoft.com/office/drawing/2014/main" id="{85944FED-D15A-4A27-9BC4-8B9CCC89F0E0}"/>
              </a:ext>
            </a:extLst>
          </p:cNvPr>
          <p:cNvSpPr/>
          <p:nvPr/>
        </p:nvSpPr>
        <p:spPr>
          <a:xfrm>
            <a:off x="3007438" y="3238369"/>
            <a:ext cx="4277710" cy="990112"/>
          </a:xfrm>
          <a:prstGeom prst="rect">
            <a:avLst/>
          </a:prstGeom>
          <a:ln>
            <a:no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sp>
        <p:nvSpPr>
          <p:cNvPr id="10" name="Rectangle 9">
            <a:extLst>
              <a:ext uri="{FF2B5EF4-FFF2-40B4-BE49-F238E27FC236}">
                <a16:creationId xmlns:a16="http://schemas.microsoft.com/office/drawing/2014/main" id="{EA34C999-6545-4E61-B38F-C8B6E512B445}"/>
              </a:ext>
            </a:extLst>
          </p:cNvPr>
          <p:cNvSpPr/>
          <p:nvPr/>
        </p:nvSpPr>
        <p:spPr>
          <a:xfrm>
            <a:off x="2260171" y="2035017"/>
            <a:ext cx="1874617" cy="455574"/>
          </a:xfrm>
          <a:prstGeom prst="rect">
            <a:avLst/>
          </a:prstGeom>
          <a:ln>
            <a:no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sp>
        <p:nvSpPr>
          <p:cNvPr id="11" name="Rectangle 10">
            <a:extLst>
              <a:ext uri="{FF2B5EF4-FFF2-40B4-BE49-F238E27FC236}">
                <a16:creationId xmlns:a16="http://schemas.microsoft.com/office/drawing/2014/main" id="{356071F8-F8CC-47CE-B0DE-F0E1BE1C1418}"/>
              </a:ext>
            </a:extLst>
          </p:cNvPr>
          <p:cNvSpPr/>
          <p:nvPr/>
        </p:nvSpPr>
        <p:spPr>
          <a:xfrm>
            <a:off x="5628621" y="3277851"/>
            <a:ext cx="1874617" cy="455574"/>
          </a:xfrm>
          <a:prstGeom prst="rect">
            <a:avLst/>
          </a:prstGeom>
          <a:ln>
            <a:no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sp>
        <p:nvSpPr>
          <p:cNvPr id="6" name="Rectangle 5">
            <a:extLst>
              <a:ext uri="{FF2B5EF4-FFF2-40B4-BE49-F238E27FC236}">
                <a16:creationId xmlns:a16="http://schemas.microsoft.com/office/drawing/2014/main" id="{ADE6C349-B44C-4FB4-945A-318DDCA0ECE7}"/>
              </a:ext>
            </a:extLst>
          </p:cNvPr>
          <p:cNvSpPr/>
          <p:nvPr/>
        </p:nvSpPr>
        <p:spPr>
          <a:xfrm>
            <a:off x="2685613" y="1971977"/>
            <a:ext cx="4785185" cy="2723823"/>
          </a:xfrm>
          <a:prstGeom prst="rect">
            <a:avLst/>
          </a:prstGeom>
          <a:noFill/>
        </p:spPr>
        <p:txBody>
          <a:bodyPr wrap="square">
            <a:spAutoFit/>
          </a:bodyPr>
          <a:lstStyle/>
          <a:p>
            <a:pPr marL="285750" indent="-285750">
              <a:buFont typeface="Wingdings" panose="05000000000000000000" pitchFamily="2" charset="2"/>
              <a:buChar char="Ø"/>
            </a:pPr>
            <a:r>
              <a:rPr lang="en-US" sz="1700" dirty="0">
                <a:latin typeface="Calibri" panose="020F0502020204030204" pitchFamily="34" charset="0"/>
                <a:cs typeface="Calibri" panose="020F0502020204030204" pitchFamily="34" charset="0"/>
              </a:rPr>
              <a:t>Quantum Devices (QCAD)</a:t>
            </a:r>
          </a:p>
          <a:p>
            <a:pPr marL="285750" indent="-285750">
              <a:buFont typeface="Wingdings" panose="05000000000000000000" pitchFamily="2" charset="2"/>
              <a:buChar char="Ø"/>
            </a:pPr>
            <a:endParaRPr lang="en-US" sz="200"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sz="1700" dirty="0">
                <a:latin typeface="Calibri" panose="020F0502020204030204" pitchFamily="34" charset="0"/>
                <a:cs typeface="Calibri" panose="020F0502020204030204" pitchFamily="34" charset="0"/>
              </a:rPr>
              <a:t>Ice Sheets (Albany Land-Ice)</a:t>
            </a:r>
          </a:p>
          <a:p>
            <a:pPr marL="285750" indent="-285750">
              <a:buFont typeface="Wingdings" panose="05000000000000000000" pitchFamily="2" charset="2"/>
              <a:buChar char="Ø"/>
            </a:pPr>
            <a:endParaRPr lang="en-US" sz="200"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sz="1700" dirty="0">
                <a:latin typeface="Calibri" panose="020F0502020204030204" pitchFamily="34" charset="0"/>
                <a:cs typeface="Calibri" panose="020F0502020204030204" pitchFamily="34" charset="0"/>
              </a:rPr>
              <a:t>Mechanics (LCM)</a:t>
            </a:r>
          </a:p>
          <a:p>
            <a:pPr marL="285750" indent="-285750">
              <a:buFont typeface="Wingdings" panose="05000000000000000000" pitchFamily="2" charset="2"/>
              <a:buChar char="Ø"/>
            </a:pPr>
            <a:endParaRPr lang="en-US" sz="200"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sz="1700" dirty="0">
                <a:latin typeface="Calibri" panose="020F0502020204030204" pitchFamily="34" charset="0"/>
                <a:cs typeface="Calibri" panose="020F0502020204030204" pitchFamily="34" charset="0"/>
              </a:rPr>
              <a:t>Atmosphere Dynamics (</a:t>
            </a:r>
            <a:r>
              <a:rPr lang="en-US" sz="1700" dirty="0" err="1">
                <a:latin typeface="Calibri" panose="020F0502020204030204" pitchFamily="34" charset="0"/>
                <a:cs typeface="Calibri" panose="020F0502020204030204" pitchFamily="34" charset="0"/>
              </a:rPr>
              <a:t>Aeras</a:t>
            </a:r>
            <a:r>
              <a:rPr lang="en-US" sz="1700" dirty="0">
                <a:latin typeface="Calibri" panose="020F0502020204030204" pitchFamily="34" charset="0"/>
                <a:cs typeface="Calibri" panose="020F0502020204030204" pitchFamily="34" charset="0"/>
              </a:rPr>
              <a:t>)</a:t>
            </a:r>
          </a:p>
          <a:p>
            <a:pPr marL="285750" indent="-285750">
              <a:buFont typeface="Wingdings" panose="05000000000000000000" pitchFamily="2" charset="2"/>
              <a:buChar char="Ø"/>
            </a:pPr>
            <a:endParaRPr lang="en-US" sz="200"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sz="1700" dirty="0">
                <a:latin typeface="Calibri" panose="020F0502020204030204" pitchFamily="34" charset="0"/>
                <a:cs typeface="Calibri" panose="020F0502020204030204" pitchFamily="34" charset="0"/>
              </a:rPr>
              <a:t>Particle-continuum coupling (</a:t>
            </a:r>
            <a:r>
              <a:rPr lang="en-US" sz="1700" dirty="0" err="1">
                <a:latin typeface="Calibri" panose="020F0502020204030204" pitchFamily="34" charset="0"/>
                <a:cs typeface="Calibri" panose="020F0502020204030204" pitchFamily="34" charset="0"/>
              </a:rPr>
              <a:t>Peridigm</a:t>
            </a:r>
            <a:r>
              <a:rPr lang="en-US" sz="1700" dirty="0">
                <a:latin typeface="Calibri" panose="020F0502020204030204" pitchFamily="34" charset="0"/>
                <a:cs typeface="Calibri" panose="020F0502020204030204" pitchFamily="34" charset="0"/>
              </a:rPr>
              <a:t>-LCM)</a:t>
            </a:r>
          </a:p>
          <a:p>
            <a:pPr marL="285750" indent="-285750">
              <a:buFont typeface="Wingdings" panose="05000000000000000000" pitchFamily="2" charset="2"/>
              <a:buChar char="Ø"/>
            </a:pPr>
            <a:endParaRPr lang="en-US" sz="200"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sz="1700" dirty="0">
                <a:latin typeface="Calibri" panose="020F0502020204030204" pitchFamily="34" charset="0"/>
                <a:cs typeface="Calibri" panose="020F0502020204030204" pitchFamily="34" charset="0"/>
              </a:rPr>
              <a:t>Additive Manufacturing Design (ATO)</a:t>
            </a:r>
          </a:p>
          <a:p>
            <a:pPr marL="285750" indent="-285750">
              <a:buFont typeface="Wingdings" panose="05000000000000000000" pitchFamily="2" charset="2"/>
              <a:buChar char="Ø"/>
            </a:pPr>
            <a:endParaRPr lang="en-US" sz="200"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sz="1700" dirty="0">
                <a:latin typeface="Calibri" panose="020F0502020204030204" pitchFamily="34" charset="0"/>
                <a:cs typeface="Calibri" panose="020F0502020204030204" pitchFamily="34" charset="0"/>
              </a:rPr>
              <a:t>Additive Manufacturing Processing (AMP)</a:t>
            </a:r>
          </a:p>
          <a:p>
            <a:pPr marL="285750" indent="-285750">
              <a:buFont typeface="Wingdings" panose="05000000000000000000" pitchFamily="2" charset="2"/>
              <a:buChar char="Ø"/>
            </a:pPr>
            <a:endParaRPr lang="en-US" sz="200"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sz="1700" dirty="0">
                <a:latin typeface="Calibri" panose="020F0502020204030204" pitchFamily="34" charset="0"/>
                <a:cs typeface="Calibri" panose="020F0502020204030204" pitchFamily="34" charset="0"/>
              </a:rPr>
              <a:t>Arctic Coastal Erosion (ACE)</a:t>
            </a:r>
          </a:p>
          <a:p>
            <a:pPr marL="285750" indent="-285750">
              <a:buFont typeface="Wingdings" panose="05000000000000000000" pitchFamily="2" charset="2"/>
              <a:buChar char="Ø"/>
            </a:pPr>
            <a:endParaRPr lang="en-US" sz="400"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sz="1700" dirty="0">
                <a:latin typeface="Calibri" panose="020F0502020204030204" pitchFamily="34" charset="0"/>
                <a:cs typeface="Calibri" panose="020F0502020204030204" pitchFamily="34" charset="0"/>
              </a:rPr>
              <a:t>Coupled Geomechanics (</a:t>
            </a:r>
            <a:r>
              <a:rPr lang="en-US" sz="1700" dirty="0" err="1">
                <a:latin typeface="Calibri" panose="020F0502020204030204" pitchFamily="34" charset="0"/>
                <a:cs typeface="Calibri" panose="020F0502020204030204" pitchFamily="34" charset="0"/>
              </a:rPr>
              <a:t>Albotran</a:t>
            </a:r>
            <a:r>
              <a:rPr lang="en-US" sz="1700" dirty="0">
                <a:latin typeface="Calibri" panose="020F0502020204030204" pitchFamily="34" charset="0"/>
                <a:cs typeface="Calibri" panose="020F0502020204030204" pitchFamily="34" charset="0"/>
              </a:rPr>
              <a:t>).</a:t>
            </a:r>
          </a:p>
        </p:txBody>
      </p:sp>
      <p:sp>
        <p:nvSpPr>
          <p:cNvPr id="5" name="Rectangle 4">
            <a:extLst>
              <a:ext uri="{FF2B5EF4-FFF2-40B4-BE49-F238E27FC236}">
                <a16:creationId xmlns:a16="http://schemas.microsoft.com/office/drawing/2014/main" id="{71D12F9B-CC0B-40CF-9219-282B093D7889}"/>
              </a:ext>
            </a:extLst>
          </p:cNvPr>
          <p:cNvSpPr/>
          <p:nvPr/>
        </p:nvSpPr>
        <p:spPr>
          <a:xfrm>
            <a:off x="3184571" y="4879900"/>
            <a:ext cx="5733671" cy="1083942"/>
          </a:xfrm>
          <a:prstGeom prst="rect">
            <a:avLst/>
          </a:prstGeom>
          <a:ln>
            <a:solidFill>
              <a:schemeClr val="bg1"/>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sp>
        <p:nvSpPr>
          <p:cNvPr id="14" name="Rectangle 13">
            <a:extLst>
              <a:ext uri="{FF2B5EF4-FFF2-40B4-BE49-F238E27FC236}">
                <a16:creationId xmlns:a16="http://schemas.microsoft.com/office/drawing/2014/main" id="{77CC677D-F541-4567-B0ED-D8A6D2272195}"/>
              </a:ext>
            </a:extLst>
          </p:cNvPr>
          <p:cNvSpPr/>
          <p:nvPr/>
        </p:nvSpPr>
        <p:spPr>
          <a:xfrm>
            <a:off x="3732167" y="4713088"/>
            <a:ext cx="3792907" cy="808179"/>
          </a:xfrm>
          <a:prstGeom prst="rect">
            <a:avLst/>
          </a:prstGeom>
          <a:ln>
            <a:solidFill>
              <a:schemeClr val="bg1"/>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pic>
        <p:nvPicPr>
          <p:cNvPr id="12" name="Picture 11">
            <a:extLst>
              <a:ext uri="{FF2B5EF4-FFF2-40B4-BE49-F238E27FC236}">
                <a16:creationId xmlns:a16="http://schemas.microsoft.com/office/drawing/2014/main" id="{2F9B0AC3-2247-4158-841F-8C1EA5F0B2A2}"/>
              </a:ext>
            </a:extLst>
          </p:cNvPr>
          <p:cNvPicPr>
            <a:picLocks noChangeAspect="1"/>
          </p:cNvPicPr>
          <p:nvPr/>
        </p:nvPicPr>
        <p:blipFill>
          <a:blip r:embed="rId4">
            <a:extLst>
              <a:ext uri="{BEBA8EAE-BF5A-486C-A8C5-ECC9F3942E4B}">
                <a14:imgProps xmlns:a14="http://schemas.microsoft.com/office/drawing/2010/main">
                  <a14:imgLayer r:embed="rId5">
                    <a14:imgEffect>
                      <a14:backgroundRemoval t="9524" b="96667" l="2301" r="98521">
                        <a14:foregroundMark x1="6984" y1="23333" x2="6984" y2="23333"/>
                        <a14:foregroundMark x1="3122" y1="20476" x2="3122" y2="20476"/>
                        <a14:foregroundMark x1="3205" y1="29524" x2="3205" y2="29524"/>
                        <a14:foregroundMark x1="13640" y1="37778" x2="13640" y2="37778"/>
                        <a14:foregroundMark x1="12325" y1="50317" x2="12325" y2="50317"/>
                        <a14:foregroundMark x1="12325" y1="50317" x2="12079" y2="52063"/>
                        <a14:foregroundMark x1="17009" y1="59048" x2="17009" y2="59048"/>
                        <a14:foregroundMark x1="34182" y1="78095" x2="34182" y2="78095"/>
                        <a14:foregroundMark x1="39523" y1="91429" x2="39523" y2="91429"/>
                        <a14:foregroundMark x1="94659" y1="61111" x2="94659" y2="61111"/>
                        <a14:foregroundMark x1="98767" y1="46825" x2="98767" y2="46825"/>
                        <a14:foregroundMark x1="70748" y1="68889" x2="70748" y2="68889"/>
                        <a14:foregroundMark x1="55136" y1="9524" x2="55136" y2="9524"/>
                        <a14:foregroundMark x1="30731" y1="66825" x2="30731" y2="66825"/>
                        <a14:foregroundMark x1="34347" y1="70952" x2="34347" y2="70952"/>
                        <a14:foregroundMark x1="2301" y1="21111" x2="2301" y2="21111"/>
                        <a14:foregroundMark x1="3122" y1="25556" x2="3122" y2="25556"/>
                        <a14:foregroundMark x1="34758" y1="71905" x2="34758" y2="71905"/>
                        <a14:foregroundMark x1="35744" y1="74444" x2="35744" y2="74444"/>
                        <a14:foregroundMark x1="35744" y1="81429" x2="35744" y2="81429"/>
                        <a14:foregroundMark x1="35497" y1="91746" x2="35497" y2="91746"/>
                        <a14:foregroundMark x1="35004" y1="96667" x2="35004" y2="96667"/>
                      </a14:backgroundRemoval>
                    </a14:imgEffect>
                  </a14:imgLayer>
                </a14:imgProps>
              </a:ext>
            </a:extLst>
          </a:blip>
          <a:stretch>
            <a:fillRect/>
          </a:stretch>
        </p:blipFill>
        <p:spPr>
          <a:xfrm>
            <a:off x="4237241" y="4616698"/>
            <a:ext cx="2469080" cy="1278160"/>
          </a:xfrm>
          <a:prstGeom prst="rect">
            <a:avLst/>
          </a:prstGeom>
        </p:spPr>
      </p:pic>
      <p:sp>
        <p:nvSpPr>
          <p:cNvPr id="15" name="Parallelogram 14">
            <a:extLst>
              <a:ext uri="{FF2B5EF4-FFF2-40B4-BE49-F238E27FC236}">
                <a16:creationId xmlns:a16="http://schemas.microsoft.com/office/drawing/2014/main" id="{667A5FAA-116E-432D-8780-FDDFA469A7A4}"/>
              </a:ext>
            </a:extLst>
          </p:cNvPr>
          <p:cNvSpPr/>
          <p:nvPr/>
        </p:nvSpPr>
        <p:spPr>
          <a:xfrm rot="2414603">
            <a:off x="3911110" y="5424642"/>
            <a:ext cx="1283650" cy="154421"/>
          </a:xfrm>
          <a:prstGeom prst="parallelogram">
            <a:avLst>
              <a:gd name="adj" fmla="val 102851"/>
            </a:avLst>
          </a:prstGeom>
          <a:solidFill>
            <a:srgbClr val="00B0F0">
              <a:alpha val="62000"/>
            </a:srgbClr>
          </a:solidFill>
          <a:ln>
            <a:solidFill>
              <a:srgbClr val="00B0F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6" name="Rectangle 15">
            <a:extLst>
              <a:ext uri="{FF2B5EF4-FFF2-40B4-BE49-F238E27FC236}">
                <a16:creationId xmlns:a16="http://schemas.microsoft.com/office/drawing/2014/main" id="{F0C7185A-18BA-4851-8091-F841D76847E2}"/>
              </a:ext>
            </a:extLst>
          </p:cNvPr>
          <p:cNvSpPr/>
          <p:nvPr/>
        </p:nvSpPr>
        <p:spPr>
          <a:xfrm>
            <a:off x="8522461" y="1909535"/>
            <a:ext cx="426603" cy="948790"/>
          </a:xfrm>
          <a:prstGeom prst="rect">
            <a:avLst/>
          </a:prstGeom>
          <a:ln>
            <a:solidFill>
              <a:schemeClr val="bg1"/>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sp>
        <p:nvSpPr>
          <p:cNvPr id="17" name="Rectangle 16">
            <a:extLst>
              <a:ext uri="{FF2B5EF4-FFF2-40B4-BE49-F238E27FC236}">
                <a16:creationId xmlns:a16="http://schemas.microsoft.com/office/drawing/2014/main" id="{73C87030-F608-40A6-B513-4241FAFA8909}"/>
              </a:ext>
            </a:extLst>
          </p:cNvPr>
          <p:cNvSpPr/>
          <p:nvPr/>
        </p:nvSpPr>
        <p:spPr>
          <a:xfrm>
            <a:off x="6082228" y="1036644"/>
            <a:ext cx="624093" cy="818969"/>
          </a:xfrm>
          <a:prstGeom prst="rect">
            <a:avLst/>
          </a:prstGeom>
          <a:ln>
            <a:solidFill>
              <a:schemeClr val="bg1"/>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sp>
        <p:nvSpPr>
          <p:cNvPr id="18" name="TextBox 17">
            <a:extLst>
              <a:ext uri="{FF2B5EF4-FFF2-40B4-BE49-F238E27FC236}">
                <a16:creationId xmlns:a16="http://schemas.microsoft.com/office/drawing/2014/main" id="{3D120238-DB71-4643-99B3-40DE2078B923}"/>
              </a:ext>
            </a:extLst>
          </p:cNvPr>
          <p:cNvSpPr txBox="1"/>
          <p:nvPr/>
        </p:nvSpPr>
        <p:spPr>
          <a:xfrm>
            <a:off x="6176976" y="98350"/>
            <a:ext cx="2835058" cy="1200329"/>
          </a:xfrm>
          <a:prstGeom prst="rect">
            <a:avLst/>
          </a:prstGeom>
          <a:solidFill>
            <a:srgbClr val="FFCCCC"/>
          </a:solidFill>
        </p:spPr>
        <p:txBody>
          <a:bodyPr wrap="square" rtlCol="0">
            <a:spAutoFit/>
          </a:bodyPr>
          <a:lstStyle/>
          <a:p>
            <a:pPr algn="ctr"/>
            <a:r>
              <a:rPr lang="en-US" dirty="0">
                <a:latin typeface="Calibri" panose="020F0502020204030204" pitchFamily="34" charset="0"/>
                <a:cs typeface="Calibri" panose="020F0502020204030204" pitchFamily="34" charset="0"/>
              </a:rPr>
              <a:t>Applications are “</a:t>
            </a:r>
            <a:r>
              <a:rPr lang="en-US" b="1" dirty="0">
                <a:latin typeface="Calibri" panose="020F0502020204030204" pitchFamily="34" charset="0"/>
                <a:cs typeface="Calibri" panose="020F0502020204030204" pitchFamily="34" charset="0"/>
              </a:rPr>
              <a:t>born</a:t>
            </a:r>
            <a:r>
              <a:rPr lang="en-US" dirty="0">
                <a:latin typeface="Calibri" panose="020F0502020204030204" pitchFamily="34" charset="0"/>
                <a:cs typeface="Calibri" panose="020F0502020204030204" pitchFamily="34" charset="0"/>
              </a:rPr>
              <a:t>” scalable, fast, robust, and equipped with advanced analysis capabilities! </a:t>
            </a:r>
          </a:p>
        </p:txBody>
      </p:sp>
    </p:spTree>
    <p:extLst>
      <p:ext uri="{BB962C8B-B14F-4D97-AF65-F5344CB8AC3E}">
        <p14:creationId xmlns:p14="http://schemas.microsoft.com/office/powerpoint/2010/main" val="3867398468"/>
      </p:ext>
    </p:extLst>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 name="TextShape 1"/>
          <p:cNvSpPr txBox="1"/>
          <p:nvPr/>
        </p:nvSpPr>
        <p:spPr>
          <a:xfrm>
            <a:off x="112617" y="-223520"/>
            <a:ext cx="7643004" cy="1146027"/>
          </a:xfrm>
          <a:prstGeom prst="rect">
            <a:avLst/>
          </a:prstGeom>
          <a:noFill/>
          <a:ln>
            <a:noFill/>
          </a:ln>
        </p:spPr>
        <p:txBody>
          <a:bodyPr lIns="0" tIns="0" rIns="0" bIns="0" anchor="ctr"/>
          <a:lstStyle/>
          <a:p>
            <a:r>
              <a:rPr lang="en-US" sz="3200" dirty="0">
                <a:latin typeface="Calibri"/>
              </a:rPr>
              <a:t>Applications hosted by Albany</a:t>
            </a:r>
            <a:endParaRPr sz="3200" dirty="0"/>
          </a:p>
        </p:txBody>
      </p:sp>
      <p:pic>
        <p:nvPicPr>
          <p:cNvPr id="4" name="Picture 3">
            <a:extLst>
              <a:ext uri="{FF2B5EF4-FFF2-40B4-BE49-F238E27FC236}">
                <a16:creationId xmlns:a16="http://schemas.microsoft.com/office/drawing/2014/main" id="{005BCBCA-CDBB-47A9-A502-6A16847A5880}"/>
              </a:ext>
            </a:extLst>
          </p:cNvPr>
          <p:cNvPicPr>
            <a:picLocks noChangeAspect="1"/>
          </p:cNvPicPr>
          <p:nvPr/>
        </p:nvPicPr>
        <p:blipFill>
          <a:blip r:embed="rId3"/>
          <a:stretch>
            <a:fillRect/>
          </a:stretch>
        </p:blipFill>
        <p:spPr>
          <a:xfrm>
            <a:off x="225758" y="907126"/>
            <a:ext cx="8776002" cy="5087538"/>
          </a:xfrm>
          <a:prstGeom prst="rect">
            <a:avLst/>
          </a:prstGeom>
          <a:ln>
            <a:solidFill>
              <a:schemeClr val="tx1"/>
            </a:solidFill>
          </a:ln>
        </p:spPr>
      </p:pic>
      <p:sp>
        <p:nvSpPr>
          <p:cNvPr id="7" name="Rectangle 6">
            <a:extLst>
              <a:ext uri="{FF2B5EF4-FFF2-40B4-BE49-F238E27FC236}">
                <a16:creationId xmlns:a16="http://schemas.microsoft.com/office/drawing/2014/main" id="{87ED27DF-267A-487D-A855-47862018A9DA}"/>
              </a:ext>
            </a:extLst>
          </p:cNvPr>
          <p:cNvSpPr/>
          <p:nvPr/>
        </p:nvSpPr>
        <p:spPr>
          <a:xfrm>
            <a:off x="2725214" y="2049376"/>
            <a:ext cx="3683778" cy="2207172"/>
          </a:xfrm>
          <a:prstGeom prst="rect">
            <a:avLst/>
          </a:prstGeom>
          <a:ln>
            <a:no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sp>
        <p:nvSpPr>
          <p:cNvPr id="9" name="Rectangle 8">
            <a:extLst>
              <a:ext uri="{FF2B5EF4-FFF2-40B4-BE49-F238E27FC236}">
                <a16:creationId xmlns:a16="http://schemas.microsoft.com/office/drawing/2014/main" id="{85944FED-D15A-4A27-9BC4-8B9CCC89F0E0}"/>
              </a:ext>
            </a:extLst>
          </p:cNvPr>
          <p:cNvSpPr/>
          <p:nvPr/>
        </p:nvSpPr>
        <p:spPr>
          <a:xfrm>
            <a:off x="3007438" y="3238369"/>
            <a:ext cx="4277710" cy="990112"/>
          </a:xfrm>
          <a:prstGeom prst="rect">
            <a:avLst/>
          </a:prstGeom>
          <a:ln>
            <a:no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sp>
        <p:nvSpPr>
          <p:cNvPr id="10" name="Rectangle 9">
            <a:extLst>
              <a:ext uri="{FF2B5EF4-FFF2-40B4-BE49-F238E27FC236}">
                <a16:creationId xmlns:a16="http://schemas.microsoft.com/office/drawing/2014/main" id="{EA34C999-6545-4E61-B38F-C8B6E512B445}"/>
              </a:ext>
            </a:extLst>
          </p:cNvPr>
          <p:cNvSpPr/>
          <p:nvPr/>
        </p:nvSpPr>
        <p:spPr>
          <a:xfrm>
            <a:off x="2260171" y="2035017"/>
            <a:ext cx="1874617" cy="455574"/>
          </a:xfrm>
          <a:prstGeom prst="rect">
            <a:avLst/>
          </a:prstGeom>
          <a:ln>
            <a:no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sp>
        <p:nvSpPr>
          <p:cNvPr id="11" name="Rectangle 10">
            <a:extLst>
              <a:ext uri="{FF2B5EF4-FFF2-40B4-BE49-F238E27FC236}">
                <a16:creationId xmlns:a16="http://schemas.microsoft.com/office/drawing/2014/main" id="{356071F8-F8CC-47CE-B0DE-F0E1BE1C1418}"/>
              </a:ext>
            </a:extLst>
          </p:cNvPr>
          <p:cNvSpPr/>
          <p:nvPr/>
        </p:nvSpPr>
        <p:spPr>
          <a:xfrm>
            <a:off x="5628621" y="3277851"/>
            <a:ext cx="1874617" cy="455574"/>
          </a:xfrm>
          <a:prstGeom prst="rect">
            <a:avLst/>
          </a:prstGeom>
          <a:ln>
            <a:no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sp>
        <p:nvSpPr>
          <p:cNvPr id="6" name="Rectangle 5">
            <a:extLst>
              <a:ext uri="{FF2B5EF4-FFF2-40B4-BE49-F238E27FC236}">
                <a16:creationId xmlns:a16="http://schemas.microsoft.com/office/drawing/2014/main" id="{ADE6C349-B44C-4FB4-945A-318DDCA0ECE7}"/>
              </a:ext>
            </a:extLst>
          </p:cNvPr>
          <p:cNvSpPr/>
          <p:nvPr/>
        </p:nvSpPr>
        <p:spPr>
          <a:xfrm>
            <a:off x="2685613" y="1971977"/>
            <a:ext cx="4785185" cy="2723823"/>
          </a:xfrm>
          <a:prstGeom prst="rect">
            <a:avLst/>
          </a:prstGeom>
          <a:noFill/>
        </p:spPr>
        <p:txBody>
          <a:bodyPr wrap="square">
            <a:spAutoFit/>
          </a:bodyPr>
          <a:lstStyle/>
          <a:p>
            <a:pPr marL="285750" indent="-285750">
              <a:buFont typeface="Wingdings" panose="05000000000000000000" pitchFamily="2" charset="2"/>
              <a:buChar char="Ø"/>
            </a:pPr>
            <a:r>
              <a:rPr lang="en-US" sz="1700" dirty="0">
                <a:latin typeface="Calibri" panose="020F0502020204030204" pitchFamily="34" charset="0"/>
                <a:cs typeface="Calibri" panose="020F0502020204030204" pitchFamily="34" charset="0"/>
              </a:rPr>
              <a:t>Quantum Devices (QCAD)</a:t>
            </a:r>
          </a:p>
          <a:p>
            <a:pPr marL="285750" indent="-285750">
              <a:buFont typeface="Wingdings" panose="05000000000000000000" pitchFamily="2" charset="2"/>
              <a:buChar char="Ø"/>
            </a:pPr>
            <a:endParaRPr lang="en-US" sz="200" b="1"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sz="1700" b="1" dirty="0">
                <a:latin typeface="Calibri" panose="020F0502020204030204" pitchFamily="34" charset="0"/>
                <a:cs typeface="Calibri" panose="020F0502020204030204" pitchFamily="34" charset="0"/>
              </a:rPr>
              <a:t>Ice Sheets (Albany Land-Ice)</a:t>
            </a:r>
          </a:p>
          <a:p>
            <a:pPr marL="285750" indent="-285750">
              <a:buFont typeface="Wingdings" panose="05000000000000000000" pitchFamily="2" charset="2"/>
              <a:buChar char="Ø"/>
            </a:pPr>
            <a:endParaRPr lang="en-US" sz="200"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sz="1700" b="1" dirty="0">
                <a:latin typeface="Calibri" panose="020F0502020204030204" pitchFamily="34" charset="0"/>
                <a:cs typeface="Calibri" panose="020F0502020204030204" pitchFamily="34" charset="0"/>
              </a:rPr>
              <a:t>Mechanics (LCM)</a:t>
            </a:r>
          </a:p>
          <a:p>
            <a:pPr marL="285750" indent="-285750">
              <a:buFont typeface="Wingdings" panose="05000000000000000000" pitchFamily="2" charset="2"/>
              <a:buChar char="Ø"/>
            </a:pPr>
            <a:endParaRPr lang="en-US" sz="200"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sz="1700" dirty="0">
                <a:latin typeface="Calibri" panose="020F0502020204030204" pitchFamily="34" charset="0"/>
                <a:cs typeface="Calibri" panose="020F0502020204030204" pitchFamily="34" charset="0"/>
              </a:rPr>
              <a:t>Atmosphere Dynamics (</a:t>
            </a:r>
            <a:r>
              <a:rPr lang="en-US" sz="1700" dirty="0" err="1">
                <a:latin typeface="Calibri" panose="020F0502020204030204" pitchFamily="34" charset="0"/>
                <a:cs typeface="Calibri" panose="020F0502020204030204" pitchFamily="34" charset="0"/>
              </a:rPr>
              <a:t>Aeras</a:t>
            </a:r>
            <a:r>
              <a:rPr lang="en-US" sz="1700" dirty="0">
                <a:latin typeface="Calibri" panose="020F0502020204030204" pitchFamily="34" charset="0"/>
                <a:cs typeface="Calibri" panose="020F0502020204030204" pitchFamily="34" charset="0"/>
              </a:rPr>
              <a:t>)</a:t>
            </a:r>
          </a:p>
          <a:p>
            <a:pPr marL="285750" indent="-285750">
              <a:buFont typeface="Wingdings" panose="05000000000000000000" pitchFamily="2" charset="2"/>
              <a:buChar char="Ø"/>
            </a:pPr>
            <a:endParaRPr lang="en-US" sz="200"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sz="1700" dirty="0">
                <a:latin typeface="Calibri" panose="020F0502020204030204" pitchFamily="34" charset="0"/>
                <a:cs typeface="Calibri" panose="020F0502020204030204" pitchFamily="34" charset="0"/>
              </a:rPr>
              <a:t>Particle-continuum coupling (</a:t>
            </a:r>
            <a:r>
              <a:rPr lang="en-US" sz="1700" dirty="0" err="1">
                <a:latin typeface="Calibri" panose="020F0502020204030204" pitchFamily="34" charset="0"/>
                <a:cs typeface="Calibri" panose="020F0502020204030204" pitchFamily="34" charset="0"/>
              </a:rPr>
              <a:t>Peridigm</a:t>
            </a:r>
            <a:r>
              <a:rPr lang="en-US" sz="1700" dirty="0">
                <a:latin typeface="Calibri" panose="020F0502020204030204" pitchFamily="34" charset="0"/>
                <a:cs typeface="Calibri" panose="020F0502020204030204" pitchFamily="34" charset="0"/>
              </a:rPr>
              <a:t>-LCM)</a:t>
            </a:r>
          </a:p>
          <a:p>
            <a:pPr marL="285750" indent="-285750">
              <a:buFont typeface="Wingdings" panose="05000000000000000000" pitchFamily="2" charset="2"/>
              <a:buChar char="Ø"/>
            </a:pPr>
            <a:endParaRPr lang="en-US" sz="200"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sz="1700" dirty="0">
                <a:latin typeface="Calibri" panose="020F0502020204030204" pitchFamily="34" charset="0"/>
                <a:cs typeface="Calibri" panose="020F0502020204030204" pitchFamily="34" charset="0"/>
              </a:rPr>
              <a:t>Additive Manufacturing Design (ATO)</a:t>
            </a:r>
          </a:p>
          <a:p>
            <a:pPr marL="285750" indent="-285750">
              <a:buFont typeface="Wingdings" panose="05000000000000000000" pitchFamily="2" charset="2"/>
              <a:buChar char="Ø"/>
            </a:pPr>
            <a:endParaRPr lang="en-US" sz="200"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sz="1700" dirty="0">
                <a:latin typeface="Calibri" panose="020F0502020204030204" pitchFamily="34" charset="0"/>
                <a:cs typeface="Calibri" panose="020F0502020204030204" pitchFamily="34" charset="0"/>
              </a:rPr>
              <a:t>Additive Manufacturing Processing (AMP)</a:t>
            </a:r>
          </a:p>
          <a:p>
            <a:pPr marL="285750" indent="-285750">
              <a:buFont typeface="Wingdings" panose="05000000000000000000" pitchFamily="2" charset="2"/>
              <a:buChar char="Ø"/>
            </a:pPr>
            <a:endParaRPr lang="en-US" sz="200"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sz="1700" b="1" dirty="0">
                <a:latin typeface="Calibri" panose="020F0502020204030204" pitchFamily="34" charset="0"/>
                <a:cs typeface="Calibri" panose="020F0502020204030204" pitchFamily="34" charset="0"/>
              </a:rPr>
              <a:t>Arctic Coastal Erosion (ACE)</a:t>
            </a:r>
          </a:p>
          <a:p>
            <a:pPr marL="285750" indent="-285750">
              <a:buFont typeface="Wingdings" panose="05000000000000000000" pitchFamily="2" charset="2"/>
              <a:buChar char="Ø"/>
            </a:pPr>
            <a:endParaRPr lang="en-US" sz="400"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sz="1700" dirty="0">
                <a:latin typeface="Calibri" panose="020F0502020204030204" pitchFamily="34" charset="0"/>
                <a:cs typeface="Calibri" panose="020F0502020204030204" pitchFamily="34" charset="0"/>
              </a:rPr>
              <a:t>Coupled Geomechanics (</a:t>
            </a:r>
            <a:r>
              <a:rPr lang="en-US" sz="1700" dirty="0" err="1">
                <a:latin typeface="Calibri" panose="020F0502020204030204" pitchFamily="34" charset="0"/>
                <a:cs typeface="Calibri" panose="020F0502020204030204" pitchFamily="34" charset="0"/>
              </a:rPr>
              <a:t>Albotran</a:t>
            </a:r>
            <a:r>
              <a:rPr lang="en-US" sz="1700" dirty="0">
                <a:latin typeface="Calibri" panose="020F0502020204030204" pitchFamily="34" charset="0"/>
                <a:cs typeface="Calibri" panose="020F0502020204030204" pitchFamily="34" charset="0"/>
              </a:rPr>
              <a:t>).</a:t>
            </a:r>
          </a:p>
        </p:txBody>
      </p:sp>
      <p:sp>
        <p:nvSpPr>
          <p:cNvPr id="5" name="Rectangle 4">
            <a:extLst>
              <a:ext uri="{FF2B5EF4-FFF2-40B4-BE49-F238E27FC236}">
                <a16:creationId xmlns:a16="http://schemas.microsoft.com/office/drawing/2014/main" id="{71D12F9B-CC0B-40CF-9219-282B093D7889}"/>
              </a:ext>
            </a:extLst>
          </p:cNvPr>
          <p:cNvSpPr/>
          <p:nvPr/>
        </p:nvSpPr>
        <p:spPr>
          <a:xfrm>
            <a:off x="3184571" y="4879900"/>
            <a:ext cx="5733671" cy="1083942"/>
          </a:xfrm>
          <a:prstGeom prst="rect">
            <a:avLst/>
          </a:prstGeom>
          <a:ln>
            <a:solidFill>
              <a:schemeClr val="bg1"/>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sp>
        <p:nvSpPr>
          <p:cNvPr id="14" name="Rectangle 13">
            <a:extLst>
              <a:ext uri="{FF2B5EF4-FFF2-40B4-BE49-F238E27FC236}">
                <a16:creationId xmlns:a16="http://schemas.microsoft.com/office/drawing/2014/main" id="{77CC677D-F541-4567-B0ED-D8A6D2272195}"/>
              </a:ext>
            </a:extLst>
          </p:cNvPr>
          <p:cNvSpPr/>
          <p:nvPr/>
        </p:nvSpPr>
        <p:spPr>
          <a:xfrm>
            <a:off x="3732167" y="4713088"/>
            <a:ext cx="3792907" cy="808179"/>
          </a:xfrm>
          <a:prstGeom prst="rect">
            <a:avLst/>
          </a:prstGeom>
          <a:ln>
            <a:solidFill>
              <a:schemeClr val="bg1"/>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pic>
        <p:nvPicPr>
          <p:cNvPr id="12" name="Picture 11">
            <a:extLst>
              <a:ext uri="{FF2B5EF4-FFF2-40B4-BE49-F238E27FC236}">
                <a16:creationId xmlns:a16="http://schemas.microsoft.com/office/drawing/2014/main" id="{2F9B0AC3-2247-4158-841F-8C1EA5F0B2A2}"/>
              </a:ext>
            </a:extLst>
          </p:cNvPr>
          <p:cNvPicPr>
            <a:picLocks noChangeAspect="1"/>
          </p:cNvPicPr>
          <p:nvPr/>
        </p:nvPicPr>
        <p:blipFill>
          <a:blip r:embed="rId4">
            <a:extLst>
              <a:ext uri="{BEBA8EAE-BF5A-486C-A8C5-ECC9F3942E4B}">
                <a14:imgProps xmlns:a14="http://schemas.microsoft.com/office/drawing/2010/main">
                  <a14:imgLayer r:embed="rId5">
                    <a14:imgEffect>
                      <a14:backgroundRemoval t="9524" b="96667" l="2301" r="98521">
                        <a14:foregroundMark x1="6984" y1="23333" x2="6984" y2="23333"/>
                        <a14:foregroundMark x1="3122" y1="20476" x2="3122" y2="20476"/>
                        <a14:foregroundMark x1="3205" y1="29524" x2="3205" y2="29524"/>
                        <a14:foregroundMark x1="13640" y1="37778" x2="13640" y2="37778"/>
                        <a14:foregroundMark x1="12325" y1="50317" x2="12325" y2="50317"/>
                        <a14:foregroundMark x1="12325" y1="50317" x2="12079" y2="52063"/>
                        <a14:foregroundMark x1="17009" y1="59048" x2="17009" y2="59048"/>
                        <a14:foregroundMark x1="34182" y1="78095" x2="34182" y2="78095"/>
                        <a14:foregroundMark x1="39523" y1="91429" x2="39523" y2="91429"/>
                        <a14:foregroundMark x1="94659" y1="61111" x2="94659" y2="61111"/>
                        <a14:foregroundMark x1="98767" y1="46825" x2="98767" y2="46825"/>
                        <a14:foregroundMark x1="70748" y1="68889" x2="70748" y2="68889"/>
                        <a14:foregroundMark x1="55136" y1="9524" x2="55136" y2="9524"/>
                        <a14:foregroundMark x1="30731" y1="66825" x2="30731" y2="66825"/>
                        <a14:foregroundMark x1="34347" y1="70952" x2="34347" y2="70952"/>
                        <a14:foregroundMark x1="2301" y1="21111" x2="2301" y2="21111"/>
                        <a14:foregroundMark x1="3122" y1="25556" x2="3122" y2="25556"/>
                        <a14:foregroundMark x1="34758" y1="71905" x2="34758" y2="71905"/>
                        <a14:foregroundMark x1="35744" y1="74444" x2="35744" y2="74444"/>
                        <a14:foregroundMark x1="35744" y1="81429" x2="35744" y2="81429"/>
                        <a14:foregroundMark x1="35497" y1="91746" x2="35497" y2="91746"/>
                        <a14:foregroundMark x1="35004" y1="96667" x2="35004" y2="96667"/>
                      </a14:backgroundRemoval>
                    </a14:imgEffect>
                  </a14:imgLayer>
                </a14:imgProps>
              </a:ext>
            </a:extLst>
          </a:blip>
          <a:stretch>
            <a:fillRect/>
          </a:stretch>
        </p:blipFill>
        <p:spPr>
          <a:xfrm>
            <a:off x="4237241" y="4616698"/>
            <a:ext cx="2469080" cy="1278160"/>
          </a:xfrm>
          <a:prstGeom prst="rect">
            <a:avLst/>
          </a:prstGeom>
        </p:spPr>
      </p:pic>
      <p:sp>
        <p:nvSpPr>
          <p:cNvPr id="15" name="Parallelogram 14">
            <a:extLst>
              <a:ext uri="{FF2B5EF4-FFF2-40B4-BE49-F238E27FC236}">
                <a16:creationId xmlns:a16="http://schemas.microsoft.com/office/drawing/2014/main" id="{667A5FAA-116E-432D-8780-FDDFA469A7A4}"/>
              </a:ext>
            </a:extLst>
          </p:cNvPr>
          <p:cNvSpPr/>
          <p:nvPr/>
        </p:nvSpPr>
        <p:spPr>
          <a:xfrm rot="2414603">
            <a:off x="3911110" y="5424642"/>
            <a:ext cx="1283650" cy="154421"/>
          </a:xfrm>
          <a:prstGeom prst="parallelogram">
            <a:avLst>
              <a:gd name="adj" fmla="val 102851"/>
            </a:avLst>
          </a:prstGeom>
          <a:solidFill>
            <a:srgbClr val="00B0F0">
              <a:alpha val="62000"/>
            </a:srgbClr>
          </a:solidFill>
          <a:ln>
            <a:solidFill>
              <a:srgbClr val="00B0F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6" name="Rectangle 15">
            <a:extLst>
              <a:ext uri="{FF2B5EF4-FFF2-40B4-BE49-F238E27FC236}">
                <a16:creationId xmlns:a16="http://schemas.microsoft.com/office/drawing/2014/main" id="{F0C7185A-18BA-4851-8091-F841D76847E2}"/>
              </a:ext>
            </a:extLst>
          </p:cNvPr>
          <p:cNvSpPr/>
          <p:nvPr/>
        </p:nvSpPr>
        <p:spPr>
          <a:xfrm>
            <a:off x="8522461" y="1909535"/>
            <a:ext cx="426603" cy="948790"/>
          </a:xfrm>
          <a:prstGeom prst="rect">
            <a:avLst/>
          </a:prstGeom>
          <a:ln>
            <a:solidFill>
              <a:schemeClr val="bg1"/>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sp>
        <p:nvSpPr>
          <p:cNvPr id="17" name="Rectangle 16">
            <a:extLst>
              <a:ext uri="{FF2B5EF4-FFF2-40B4-BE49-F238E27FC236}">
                <a16:creationId xmlns:a16="http://schemas.microsoft.com/office/drawing/2014/main" id="{73C87030-F608-40A6-B513-4241FAFA8909}"/>
              </a:ext>
            </a:extLst>
          </p:cNvPr>
          <p:cNvSpPr/>
          <p:nvPr/>
        </p:nvSpPr>
        <p:spPr>
          <a:xfrm>
            <a:off x="6082228" y="1036644"/>
            <a:ext cx="624093" cy="818969"/>
          </a:xfrm>
          <a:prstGeom prst="rect">
            <a:avLst/>
          </a:prstGeom>
          <a:ln>
            <a:solidFill>
              <a:schemeClr val="bg1"/>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sp>
        <p:nvSpPr>
          <p:cNvPr id="18" name="TextBox 17">
            <a:extLst>
              <a:ext uri="{FF2B5EF4-FFF2-40B4-BE49-F238E27FC236}">
                <a16:creationId xmlns:a16="http://schemas.microsoft.com/office/drawing/2014/main" id="{2F4366A2-834B-4B1B-B03D-B1B7D5627533}"/>
              </a:ext>
            </a:extLst>
          </p:cNvPr>
          <p:cNvSpPr txBox="1"/>
          <p:nvPr/>
        </p:nvSpPr>
        <p:spPr>
          <a:xfrm>
            <a:off x="6176976" y="98350"/>
            <a:ext cx="2835058" cy="1200329"/>
          </a:xfrm>
          <a:prstGeom prst="rect">
            <a:avLst/>
          </a:prstGeom>
          <a:solidFill>
            <a:srgbClr val="FFCCCC"/>
          </a:solidFill>
        </p:spPr>
        <p:txBody>
          <a:bodyPr wrap="square" rtlCol="0">
            <a:spAutoFit/>
          </a:bodyPr>
          <a:lstStyle/>
          <a:p>
            <a:pPr algn="ctr"/>
            <a:r>
              <a:rPr lang="en-US" dirty="0">
                <a:latin typeface="Calibri" panose="020F0502020204030204" pitchFamily="34" charset="0"/>
                <a:cs typeface="Calibri" panose="020F0502020204030204" pitchFamily="34" charset="0"/>
              </a:rPr>
              <a:t>Applications are “</a:t>
            </a:r>
            <a:r>
              <a:rPr lang="en-US" b="1" dirty="0">
                <a:latin typeface="Calibri" panose="020F0502020204030204" pitchFamily="34" charset="0"/>
                <a:cs typeface="Calibri" panose="020F0502020204030204" pitchFamily="34" charset="0"/>
              </a:rPr>
              <a:t>born</a:t>
            </a:r>
            <a:r>
              <a:rPr lang="en-US" dirty="0">
                <a:latin typeface="Calibri" panose="020F0502020204030204" pitchFamily="34" charset="0"/>
                <a:cs typeface="Calibri" panose="020F0502020204030204" pitchFamily="34" charset="0"/>
              </a:rPr>
              <a:t>” scalable, fast, robust, and equipped with advanced analysis capabilities! </a:t>
            </a:r>
          </a:p>
        </p:txBody>
      </p:sp>
    </p:spTree>
    <p:extLst>
      <p:ext uri="{BB962C8B-B14F-4D97-AF65-F5344CB8AC3E}">
        <p14:creationId xmlns:p14="http://schemas.microsoft.com/office/powerpoint/2010/main" val="446167869"/>
      </p:ext>
    </p:extLst>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12" name="Object 11">
            <a:extLst>
              <a:ext uri="{FF2B5EF4-FFF2-40B4-BE49-F238E27FC236}">
                <a16:creationId xmlns:a16="http://schemas.microsoft.com/office/drawing/2014/main" id="{A38B25A9-93BB-4C0D-AAE5-72036E894F79}"/>
              </a:ext>
            </a:extLst>
          </p:cNvPr>
          <p:cNvGraphicFramePr>
            <a:graphicFrameLocks noChangeAspect="1"/>
          </p:cNvGraphicFramePr>
          <p:nvPr>
            <p:extLst>
              <p:ext uri="{D42A27DB-BD31-4B8C-83A1-F6EECF244321}">
                <p14:modId xmlns:p14="http://schemas.microsoft.com/office/powerpoint/2010/main" val="1078608455"/>
              </p:ext>
            </p:extLst>
          </p:nvPr>
        </p:nvGraphicFramePr>
        <p:xfrm>
          <a:off x="79147" y="4683089"/>
          <a:ext cx="2365807" cy="1670288"/>
        </p:xfrm>
        <a:graphic>
          <a:graphicData uri="http://schemas.openxmlformats.org/presentationml/2006/ole">
            <mc:AlternateContent xmlns:mc="http://schemas.openxmlformats.org/markup-compatibility/2006">
              <mc:Choice xmlns:v="urn:schemas-microsoft-com:vml" Requires="v">
                <p:oleObj spid="_x0000_s8220" r:id="rId5" imgW="24977520" imgH="17676000" progId="">
                  <p:embed/>
                </p:oleObj>
              </mc:Choice>
              <mc:Fallback>
                <p:oleObj r:id="rId5" imgW="24977520" imgH="17676000" progId="">
                  <p:embed/>
                  <p:pic>
                    <p:nvPicPr>
                      <p:cNvPr id="12" name="Object 11">
                        <a:extLst>
                          <a:ext uri="{FF2B5EF4-FFF2-40B4-BE49-F238E27FC236}">
                            <a16:creationId xmlns:a16="http://schemas.microsoft.com/office/drawing/2014/main" id="{A38B25A9-93BB-4C0D-AAE5-72036E894F79}"/>
                          </a:ext>
                        </a:extLst>
                      </p:cNvPr>
                      <p:cNvPicPr/>
                      <p:nvPr/>
                    </p:nvPicPr>
                    <p:blipFill>
                      <a:blip r:embed="rId6"/>
                      <a:stretch>
                        <a:fillRect/>
                      </a:stretch>
                    </p:blipFill>
                    <p:spPr>
                      <a:xfrm>
                        <a:off x="79147" y="4683089"/>
                        <a:ext cx="2365807" cy="1670288"/>
                      </a:xfrm>
                      <a:prstGeom prst="rect">
                        <a:avLst/>
                      </a:prstGeom>
                    </p:spPr>
                  </p:pic>
                </p:oleObj>
              </mc:Fallback>
            </mc:AlternateContent>
          </a:graphicData>
        </a:graphic>
      </p:graphicFrame>
      <p:sp>
        <p:nvSpPr>
          <p:cNvPr id="2" name="TextBox 1">
            <a:extLst>
              <a:ext uri="{FF2B5EF4-FFF2-40B4-BE49-F238E27FC236}">
                <a16:creationId xmlns:a16="http://schemas.microsoft.com/office/drawing/2014/main" id="{9EC90751-FC94-41CF-BE3E-124D9FC8883F}"/>
              </a:ext>
            </a:extLst>
          </p:cNvPr>
          <p:cNvSpPr txBox="1"/>
          <p:nvPr/>
        </p:nvSpPr>
        <p:spPr>
          <a:xfrm>
            <a:off x="577516" y="713339"/>
            <a:ext cx="7643004" cy="1015663"/>
          </a:xfrm>
          <a:prstGeom prst="rect">
            <a:avLst/>
          </a:prstGeom>
          <a:solidFill>
            <a:srgbClr val="CCFFCC"/>
          </a:solidFill>
        </p:spPr>
        <p:txBody>
          <a:bodyPr wrap="square" rtlCol="0">
            <a:spAutoFit/>
          </a:bodyPr>
          <a:lstStyle/>
          <a:p>
            <a:pPr algn="ctr"/>
            <a:r>
              <a:rPr lang="en-US" sz="2000" dirty="0">
                <a:latin typeface="Calibri" panose="020F0502020204030204" pitchFamily="34" charset="0"/>
                <a:cs typeface="Calibri" panose="020F0502020204030204" pitchFamily="34" charset="0"/>
              </a:rPr>
              <a:t>Albany enabled the </a:t>
            </a:r>
            <a:r>
              <a:rPr lang="en-US" sz="2000" b="1" dirty="0">
                <a:latin typeface="Calibri" panose="020F0502020204030204" pitchFamily="34" charset="0"/>
                <a:cs typeface="Calibri" panose="020F0502020204030204" pitchFamily="34" charset="0"/>
              </a:rPr>
              <a:t>rapid development </a:t>
            </a:r>
            <a:r>
              <a:rPr lang="en-US" sz="2000" dirty="0">
                <a:latin typeface="Calibri" panose="020F0502020204030204" pitchFamily="34" charset="0"/>
                <a:cs typeface="Calibri" panose="020F0502020204030204" pitchFamily="34" charset="0"/>
              </a:rPr>
              <a:t>of a production </a:t>
            </a:r>
            <a:r>
              <a:rPr lang="en-US" sz="2000" b="1" dirty="0">
                <a:latin typeface="Calibri" panose="020F0502020204030204" pitchFamily="34" charset="0"/>
                <a:cs typeface="Calibri" panose="020F0502020204030204" pitchFamily="34" charset="0"/>
              </a:rPr>
              <a:t>land-ice </a:t>
            </a:r>
            <a:r>
              <a:rPr lang="en-US" sz="2000" b="1" dirty="0" err="1">
                <a:latin typeface="Calibri" panose="020F0502020204030204" pitchFamily="34" charset="0"/>
                <a:cs typeface="Calibri" panose="020F0502020204030204" pitchFamily="34" charset="0"/>
              </a:rPr>
              <a:t>dycore</a:t>
            </a:r>
            <a:r>
              <a:rPr lang="en-US" sz="2000" b="1" dirty="0">
                <a:latin typeface="Calibri" panose="020F0502020204030204" pitchFamily="34" charset="0"/>
                <a:cs typeface="Calibri" panose="020F0502020204030204" pitchFamily="34" charset="0"/>
              </a:rPr>
              <a:t> </a:t>
            </a:r>
            <a:r>
              <a:rPr lang="en-US" sz="2000" dirty="0">
                <a:latin typeface="Calibri" panose="020F0502020204030204" pitchFamily="34" charset="0"/>
                <a:cs typeface="Calibri" panose="020F0502020204030204" pitchFamily="34" charset="0"/>
              </a:rPr>
              <a:t>for providing </a:t>
            </a:r>
            <a:r>
              <a:rPr lang="en-US" sz="2000" b="1" dirty="0">
                <a:latin typeface="Calibri" panose="020F0502020204030204" pitchFamily="34" charset="0"/>
                <a:cs typeface="Calibri" panose="020F0502020204030204" pitchFamily="34" charset="0"/>
              </a:rPr>
              <a:t>actionable predictions </a:t>
            </a:r>
            <a:r>
              <a:rPr lang="en-US" sz="2000" dirty="0">
                <a:latin typeface="Calibri" panose="020F0502020204030204" pitchFamily="34" charset="0"/>
                <a:cs typeface="Calibri" panose="020F0502020204030204" pitchFamily="34" charset="0"/>
              </a:rPr>
              <a:t>of </a:t>
            </a:r>
            <a:r>
              <a:rPr lang="en-US" sz="2000" b="1" dirty="0">
                <a:latin typeface="Calibri" panose="020F0502020204030204" pitchFamily="34" charset="0"/>
                <a:cs typeface="Calibri" panose="020F0502020204030204" pitchFamily="34" charset="0"/>
              </a:rPr>
              <a:t>21</a:t>
            </a:r>
            <a:r>
              <a:rPr lang="en-US" sz="2000" b="1" baseline="30000" dirty="0">
                <a:latin typeface="Calibri" panose="020F0502020204030204" pitchFamily="34" charset="0"/>
                <a:cs typeface="Calibri" panose="020F0502020204030204" pitchFamily="34" charset="0"/>
              </a:rPr>
              <a:t>st</a:t>
            </a:r>
            <a:r>
              <a:rPr lang="en-US" sz="2000" b="1" dirty="0">
                <a:latin typeface="Calibri" panose="020F0502020204030204" pitchFamily="34" charset="0"/>
                <a:cs typeface="Calibri" panose="020F0502020204030204" pitchFamily="34" charset="0"/>
              </a:rPr>
              <a:t> century sea-level rise </a:t>
            </a:r>
            <a:r>
              <a:rPr lang="en-US" sz="2000" dirty="0">
                <a:latin typeface="Calibri" panose="020F0502020204030204" pitchFamily="34" charset="0"/>
                <a:cs typeface="Calibri" panose="020F0502020204030204" pitchFamily="34" charset="0"/>
              </a:rPr>
              <a:t>as a part of the DOE Energy </a:t>
            </a:r>
            <a:r>
              <a:rPr lang="en-US" sz="2000" dirty="0" err="1">
                <a:latin typeface="Calibri" panose="020F0502020204030204" pitchFamily="34" charset="0"/>
                <a:cs typeface="Calibri" panose="020F0502020204030204" pitchFamily="34" charset="0"/>
              </a:rPr>
              <a:t>Exascale</a:t>
            </a:r>
            <a:r>
              <a:rPr lang="en-US" sz="2000" dirty="0">
                <a:latin typeface="Calibri" panose="020F0502020204030204" pitchFamily="34" charset="0"/>
                <a:cs typeface="Calibri" panose="020F0502020204030204" pitchFamily="34" charset="0"/>
              </a:rPr>
              <a:t> Earth System Model (E3SM).</a:t>
            </a:r>
          </a:p>
        </p:txBody>
      </p:sp>
      <p:sp>
        <p:nvSpPr>
          <p:cNvPr id="3" name="Rectangle 2">
            <a:extLst>
              <a:ext uri="{FF2B5EF4-FFF2-40B4-BE49-F238E27FC236}">
                <a16:creationId xmlns:a16="http://schemas.microsoft.com/office/drawing/2014/main" id="{3C9D9B1F-3735-4F09-AE49-429DA98966E6}"/>
              </a:ext>
            </a:extLst>
          </p:cNvPr>
          <p:cNvSpPr/>
          <p:nvPr/>
        </p:nvSpPr>
        <p:spPr>
          <a:xfrm>
            <a:off x="0" y="1806766"/>
            <a:ext cx="4572000" cy="2723823"/>
          </a:xfrm>
          <a:prstGeom prst="rect">
            <a:avLst/>
          </a:prstGeom>
        </p:spPr>
        <p:txBody>
          <a:bodyPr wrap="square">
            <a:spAutoFit/>
          </a:bodyPr>
          <a:lstStyle/>
          <a:p>
            <a:pPr indent="-225425"/>
            <a:r>
              <a:rPr lang="en-US" sz="2000" b="1" i="1" dirty="0">
                <a:solidFill>
                  <a:srgbClr val="0000FF"/>
                </a:solidFill>
                <a:latin typeface="Calibri" panose="020F0502020204030204" pitchFamily="34" charset="0"/>
              </a:rPr>
              <a:t>Capabilities:</a:t>
            </a:r>
          </a:p>
          <a:p>
            <a:pPr indent="-225425"/>
            <a:endParaRPr lang="en-US" sz="400" b="1" u="sng" dirty="0">
              <a:latin typeface="Calibri" panose="020F0502020204030204" pitchFamily="34" charset="0"/>
            </a:endParaRPr>
          </a:p>
          <a:p>
            <a:pPr indent="-225425">
              <a:buFont typeface="Arial"/>
              <a:buChar char="•"/>
            </a:pPr>
            <a:r>
              <a:rPr lang="en-US" b="1" i="1" dirty="0">
                <a:latin typeface="Calibri" panose="020F0502020204030204" pitchFamily="34" charset="0"/>
              </a:rPr>
              <a:t>Unstructured grid </a:t>
            </a:r>
            <a:r>
              <a:rPr lang="en-US" dirty="0">
                <a:latin typeface="Calibri" panose="020F0502020204030204" pitchFamily="34" charset="0"/>
              </a:rPr>
              <a:t>finite elements.</a:t>
            </a:r>
          </a:p>
          <a:p>
            <a:pPr indent="-225425">
              <a:buFont typeface="Arial"/>
              <a:buChar char="•"/>
            </a:pPr>
            <a:endParaRPr lang="en-US" sz="300" dirty="0">
              <a:latin typeface="Calibri" panose="020F0502020204030204" pitchFamily="34" charset="0"/>
            </a:endParaRPr>
          </a:p>
          <a:p>
            <a:pPr indent="-225425">
              <a:buFont typeface="Arial"/>
              <a:buChar char="•"/>
            </a:pPr>
            <a:r>
              <a:rPr lang="en-US" b="1" i="1" dirty="0">
                <a:latin typeface="Calibri" panose="020F0502020204030204" pitchFamily="34" charset="0"/>
              </a:rPr>
              <a:t>Scalable, fast </a:t>
            </a:r>
            <a:r>
              <a:rPr lang="en-US" dirty="0">
                <a:latin typeface="Calibri" panose="020F0502020204030204" pitchFamily="34" charset="0"/>
              </a:rPr>
              <a:t>and</a:t>
            </a:r>
            <a:r>
              <a:rPr lang="en-US" b="1" i="1" dirty="0">
                <a:latin typeface="Calibri" panose="020F0502020204030204" pitchFamily="34" charset="0"/>
              </a:rPr>
              <a:t> robust</a:t>
            </a:r>
          </a:p>
          <a:p>
            <a:pPr indent="-225425">
              <a:buFont typeface="Arial"/>
              <a:buChar char="•"/>
            </a:pPr>
            <a:endParaRPr lang="en-US" sz="300" b="1" i="1" dirty="0">
              <a:latin typeface="Calibri" panose="020F0502020204030204" pitchFamily="34" charset="0"/>
            </a:endParaRPr>
          </a:p>
          <a:p>
            <a:pPr indent="-225425">
              <a:buFont typeface="Arial"/>
              <a:buChar char="•"/>
            </a:pPr>
            <a:r>
              <a:rPr lang="en-US" b="1" i="1" dirty="0">
                <a:latin typeface="Calibri" panose="020F0502020204030204" pitchFamily="34" charset="0"/>
              </a:rPr>
              <a:t>Verified </a:t>
            </a:r>
            <a:r>
              <a:rPr lang="en-US" dirty="0">
                <a:latin typeface="Calibri" panose="020F0502020204030204" pitchFamily="34" charset="0"/>
              </a:rPr>
              <a:t>and</a:t>
            </a:r>
            <a:r>
              <a:rPr lang="en-US" i="1" dirty="0">
                <a:latin typeface="Calibri" panose="020F0502020204030204" pitchFamily="34" charset="0"/>
              </a:rPr>
              <a:t> </a:t>
            </a:r>
            <a:r>
              <a:rPr lang="en-US" b="1" i="1" dirty="0">
                <a:latin typeface="Calibri" panose="020F0502020204030204" pitchFamily="34" charset="0"/>
              </a:rPr>
              <a:t>validated</a:t>
            </a:r>
          </a:p>
          <a:p>
            <a:pPr indent="-225425">
              <a:buFont typeface="Arial"/>
              <a:buChar char="•"/>
            </a:pPr>
            <a:endParaRPr lang="en-US" sz="300" b="1" i="1" dirty="0">
              <a:latin typeface="Calibri" panose="020F0502020204030204" pitchFamily="34" charset="0"/>
            </a:endParaRPr>
          </a:p>
          <a:p>
            <a:pPr indent="-225425">
              <a:buFont typeface="Arial"/>
              <a:buChar char="•"/>
            </a:pPr>
            <a:r>
              <a:rPr lang="en-US" b="1" i="1" dirty="0">
                <a:latin typeface="Calibri" panose="020F0502020204030204" pitchFamily="34" charset="0"/>
              </a:rPr>
              <a:t>Advanced analysis</a:t>
            </a:r>
            <a:r>
              <a:rPr lang="en-US" dirty="0">
                <a:latin typeface="Calibri" panose="020F0502020204030204" pitchFamily="34" charset="0"/>
              </a:rPr>
              <a:t>: inversion, UQ</a:t>
            </a:r>
          </a:p>
          <a:p>
            <a:pPr indent="-225425">
              <a:buFont typeface="Arial"/>
              <a:buChar char="•"/>
            </a:pPr>
            <a:endParaRPr lang="en-US" sz="300" dirty="0">
              <a:latin typeface="Calibri" panose="020F0502020204030204" pitchFamily="34" charset="0"/>
            </a:endParaRPr>
          </a:p>
          <a:p>
            <a:pPr indent="-225425">
              <a:buFont typeface="Arial"/>
              <a:buChar char="•"/>
            </a:pPr>
            <a:r>
              <a:rPr lang="en-US" b="1" i="1" dirty="0">
                <a:latin typeface="Calibri" panose="020F0502020204030204" pitchFamily="34" charset="0"/>
              </a:rPr>
              <a:t>Portable</a:t>
            </a:r>
            <a:r>
              <a:rPr lang="en-US" dirty="0">
                <a:latin typeface="Calibri" panose="020F0502020204030204" pitchFamily="34" charset="0"/>
              </a:rPr>
              <a:t> to GPU, KNL, … via </a:t>
            </a:r>
            <a:r>
              <a:rPr lang="en-US" dirty="0" err="1">
                <a:latin typeface="Calibri" panose="020F0502020204030204" pitchFamily="34" charset="0"/>
              </a:rPr>
              <a:t>Kokkos</a:t>
            </a:r>
            <a:endParaRPr lang="en-US" dirty="0">
              <a:latin typeface="Calibri" panose="020F0502020204030204" pitchFamily="34" charset="0"/>
            </a:endParaRPr>
          </a:p>
          <a:p>
            <a:pPr indent="-225425">
              <a:buFont typeface="Arial"/>
              <a:buChar char="•"/>
            </a:pPr>
            <a:endParaRPr lang="en-US" sz="400" dirty="0">
              <a:latin typeface="Calibri" panose="020F0502020204030204" pitchFamily="34" charset="0"/>
            </a:endParaRPr>
          </a:p>
          <a:p>
            <a:pPr indent="-225425">
              <a:buFont typeface="Arial"/>
              <a:buChar char="•"/>
            </a:pPr>
            <a:r>
              <a:rPr lang="en-US" b="1" i="1" dirty="0">
                <a:latin typeface="Calibri" panose="020F0502020204030204" pitchFamily="34" charset="0"/>
              </a:rPr>
              <a:t>Multi-physics: </a:t>
            </a:r>
            <a:r>
              <a:rPr lang="en-US" dirty="0">
                <a:latin typeface="Calibri" panose="020F0502020204030204" pitchFamily="34" charset="0"/>
              </a:rPr>
              <a:t>velocity-temperature, velocity-thickness, velocity-hydrology</a:t>
            </a:r>
          </a:p>
          <a:p>
            <a:pPr marL="452438" lvl="1" indent="-220663">
              <a:buFont typeface="Arial"/>
              <a:buChar char="•"/>
            </a:pPr>
            <a:endParaRPr lang="en-US" sz="500" dirty="0">
              <a:latin typeface="Calibri" panose="020F0502020204030204" pitchFamily="34" charset="0"/>
            </a:endParaRPr>
          </a:p>
        </p:txBody>
      </p:sp>
      <p:pic>
        <p:nvPicPr>
          <p:cNvPr id="10" name="Picture 2">
            <a:extLst>
              <a:ext uri="{FF2B5EF4-FFF2-40B4-BE49-F238E27FC236}">
                <a16:creationId xmlns:a16="http://schemas.microsoft.com/office/drawing/2014/main" id="{93D7D942-0D7F-4A46-8758-3205C30C2588}"/>
              </a:ext>
            </a:extLst>
          </p:cNvPr>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1189526" y="4580578"/>
            <a:ext cx="987168" cy="434602"/>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graphicFrame>
        <p:nvGraphicFramePr>
          <p:cNvPr id="11" name="Object 10">
            <a:extLst>
              <a:ext uri="{FF2B5EF4-FFF2-40B4-BE49-F238E27FC236}">
                <a16:creationId xmlns:a16="http://schemas.microsoft.com/office/drawing/2014/main" id="{7DEA18E6-0201-47A6-9FB6-0FF5B2163111}"/>
              </a:ext>
            </a:extLst>
          </p:cNvPr>
          <p:cNvGraphicFramePr>
            <a:graphicFrameLocks noChangeAspect="1"/>
          </p:cNvGraphicFramePr>
          <p:nvPr>
            <p:extLst>
              <p:ext uri="{D42A27DB-BD31-4B8C-83A1-F6EECF244321}">
                <p14:modId xmlns:p14="http://schemas.microsoft.com/office/powerpoint/2010/main" val="4025143582"/>
              </p:ext>
            </p:extLst>
          </p:nvPr>
        </p:nvGraphicFramePr>
        <p:xfrm>
          <a:off x="174385" y="4592233"/>
          <a:ext cx="806261" cy="434602"/>
        </p:xfrm>
        <a:graphic>
          <a:graphicData uri="http://schemas.openxmlformats.org/presentationml/2006/ole">
            <mc:AlternateContent xmlns:mc="http://schemas.openxmlformats.org/markup-compatibility/2006">
              <mc:Choice xmlns:v="urn:schemas-microsoft-com:vml" Requires="v">
                <p:oleObj spid="_x0000_s8221" r:id="rId8" imgW="3415680" imgH="1841040" progId="">
                  <p:embed/>
                </p:oleObj>
              </mc:Choice>
              <mc:Fallback>
                <p:oleObj r:id="rId8" imgW="3415680" imgH="1841040" progId="">
                  <p:embed/>
                  <p:pic>
                    <p:nvPicPr>
                      <p:cNvPr id="11" name="Object 10">
                        <a:extLst>
                          <a:ext uri="{FF2B5EF4-FFF2-40B4-BE49-F238E27FC236}">
                            <a16:creationId xmlns:a16="http://schemas.microsoft.com/office/drawing/2014/main" id="{7DEA18E6-0201-47A6-9FB6-0FF5B2163111}"/>
                          </a:ext>
                        </a:extLst>
                      </p:cNvPr>
                      <p:cNvPicPr/>
                      <p:nvPr/>
                    </p:nvPicPr>
                    <p:blipFill>
                      <a:blip r:embed="rId9"/>
                      <a:stretch>
                        <a:fillRect/>
                      </a:stretch>
                    </p:blipFill>
                    <p:spPr>
                      <a:xfrm>
                        <a:off x="174385" y="4592233"/>
                        <a:ext cx="806261" cy="434602"/>
                      </a:xfrm>
                      <a:prstGeom prst="rect">
                        <a:avLst/>
                      </a:prstGeom>
                    </p:spPr>
                  </p:pic>
                </p:oleObj>
              </mc:Fallback>
            </mc:AlternateContent>
          </a:graphicData>
        </a:graphic>
      </p:graphicFrame>
      <p:pic>
        <p:nvPicPr>
          <p:cNvPr id="13" name="Picture 12" descr="Lion:private:var:folders:h0:q6x8sxtn3zz1mzzdgjjy2khc000n18:T:TemporaryItems:tobi1.png">
            <a:extLst>
              <a:ext uri="{FF2B5EF4-FFF2-40B4-BE49-F238E27FC236}">
                <a16:creationId xmlns:a16="http://schemas.microsoft.com/office/drawing/2014/main" id="{7929B46D-E912-44B2-B3C7-38FE232514D8}"/>
              </a:ext>
            </a:extLst>
          </p:cNvPr>
          <p:cNvPicPr/>
          <p:nvPr/>
        </p:nvPicPr>
        <p:blipFill rotWithShape="1">
          <a:blip r:embed="rId10">
            <a:extLst>
              <a:ext uri="{28A0092B-C50C-407E-A947-70E740481C1C}">
                <a14:useLocalDpi xmlns:a14="http://schemas.microsoft.com/office/drawing/2010/main" val="0"/>
              </a:ext>
            </a:extLst>
          </a:blip>
          <a:srcRect l="5168" t="4985" r="10447" b="5272"/>
          <a:stretch/>
        </p:blipFill>
        <p:spPr bwMode="auto">
          <a:xfrm>
            <a:off x="2507036" y="4532179"/>
            <a:ext cx="1962606" cy="1824683"/>
          </a:xfrm>
          <a:prstGeom prst="rect">
            <a:avLst/>
          </a:prstGeom>
          <a:noFill/>
          <a:ln>
            <a:solidFill>
              <a:schemeClr val="tx1"/>
            </a:solidFill>
          </a:ln>
        </p:spPr>
      </p:pic>
      <p:sp>
        <p:nvSpPr>
          <p:cNvPr id="14" name="TextShape 1">
            <a:extLst>
              <a:ext uri="{FF2B5EF4-FFF2-40B4-BE49-F238E27FC236}">
                <a16:creationId xmlns:a16="http://schemas.microsoft.com/office/drawing/2014/main" id="{FD9B8B37-34CD-4284-9E7F-8EAED53CFBDB}"/>
              </a:ext>
            </a:extLst>
          </p:cNvPr>
          <p:cNvSpPr txBox="1"/>
          <p:nvPr/>
        </p:nvSpPr>
        <p:spPr>
          <a:xfrm>
            <a:off x="254857" y="-211043"/>
            <a:ext cx="7643004" cy="1146027"/>
          </a:xfrm>
          <a:prstGeom prst="rect">
            <a:avLst/>
          </a:prstGeom>
          <a:noFill/>
          <a:ln>
            <a:noFill/>
          </a:ln>
        </p:spPr>
        <p:txBody>
          <a:bodyPr lIns="0" tIns="0" rIns="0" bIns="0" anchor="ctr"/>
          <a:lstStyle/>
          <a:p>
            <a:r>
              <a:rPr lang="en-US" sz="3200" dirty="0">
                <a:latin typeface="Calibri"/>
              </a:rPr>
              <a:t>Ice sheets: Albany Land-Ice (ALI)</a:t>
            </a:r>
            <a:endParaRPr sz="3200" dirty="0"/>
          </a:p>
        </p:txBody>
      </p:sp>
      <p:sp>
        <p:nvSpPr>
          <p:cNvPr id="4" name="Rectangle 3">
            <a:extLst>
              <a:ext uri="{FF2B5EF4-FFF2-40B4-BE49-F238E27FC236}">
                <a16:creationId xmlns:a16="http://schemas.microsoft.com/office/drawing/2014/main" id="{0CDAE898-016C-4193-804C-89BD432E737B}"/>
              </a:ext>
            </a:extLst>
          </p:cNvPr>
          <p:cNvSpPr/>
          <p:nvPr/>
        </p:nvSpPr>
        <p:spPr>
          <a:xfrm>
            <a:off x="91935" y="6519446"/>
            <a:ext cx="4826447" cy="338554"/>
          </a:xfrm>
          <a:prstGeom prst="rect">
            <a:avLst/>
          </a:prstGeom>
        </p:spPr>
        <p:txBody>
          <a:bodyPr wrap="square">
            <a:spAutoFit/>
          </a:bodyPr>
          <a:lstStyle/>
          <a:p>
            <a:pPr>
              <a:spcAft>
                <a:spcPts val="400"/>
              </a:spcAft>
            </a:pPr>
            <a:r>
              <a:rPr lang="en-US" sz="1600" dirty="0">
                <a:solidFill>
                  <a:schemeClr val="bg1"/>
                </a:solidFill>
                <a:latin typeface="Calibri" panose="020F0502020204030204" pitchFamily="34" charset="0"/>
                <a:cs typeface="Calibri" panose="020F0502020204030204" pitchFamily="34" charset="0"/>
              </a:rPr>
              <a:t>I. Tezaur, </a:t>
            </a:r>
            <a:r>
              <a:rPr lang="en-US" sz="1600" i="1" dirty="0">
                <a:solidFill>
                  <a:schemeClr val="bg1"/>
                </a:solidFill>
                <a:latin typeface="Calibri" panose="020F0502020204030204" pitchFamily="34" charset="0"/>
                <a:cs typeface="Calibri" panose="020F0502020204030204" pitchFamily="34" charset="0"/>
              </a:rPr>
              <a:t>et. al.</a:t>
            </a:r>
            <a:r>
              <a:rPr lang="en-US" sz="1600" dirty="0">
                <a:solidFill>
                  <a:schemeClr val="bg1"/>
                </a:solidFill>
                <a:latin typeface="Calibri" panose="020F0502020204030204" pitchFamily="34" charset="0"/>
                <a:cs typeface="Calibri" panose="020F0502020204030204" pitchFamily="34" charset="0"/>
              </a:rPr>
              <a:t> </a:t>
            </a:r>
            <a:r>
              <a:rPr lang="en-US" sz="1600" i="1" dirty="0">
                <a:solidFill>
                  <a:schemeClr val="bg1"/>
                </a:solidFill>
                <a:latin typeface="Calibri" panose="020F0502020204030204" pitchFamily="34" charset="0"/>
                <a:cs typeface="Calibri" panose="020F0502020204030204" pitchFamily="34" charset="0"/>
              </a:rPr>
              <a:t>GMD. </a:t>
            </a:r>
            <a:r>
              <a:rPr lang="en-US" sz="1600" dirty="0">
                <a:solidFill>
                  <a:schemeClr val="bg1"/>
                </a:solidFill>
                <a:latin typeface="Calibri" panose="020F0502020204030204" pitchFamily="34" charset="0"/>
                <a:cs typeface="Calibri" panose="020F0502020204030204" pitchFamily="34" charset="0"/>
              </a:rPr>
              <a:t>(2015).</a:t>
            </a:r>
            <a:endParaRPr lang="en-US" sz="1600" i="1" dirty="0">
              <a:solidFill>
                <a:schemeClr val="bg1"/>
              </a:solidFill>
              <a:latin typeface="Calibri" panose="020F0502020204030204" pitchFamily="34" charset="0"/>
              <a:cs typeface="Calibri" panose="020F0502020204030204" pitchFamily="34" charset="0"/>
            </a:endParaRPr>
          </a:p>
        </p:txBody>
      </p:sp>
      <p:pic>
        <p:nvPicPr>
          <p:cNvPr id="15" name="one_run_melt_3d_animation_amp500_per20_nocapping.avi">
            <a:hlinkClick r:id="" action="ppaction://media"/>
            <a:extLst>
              <a:ext uri="{FF2B5EF4-FFF2-40B4-BE49-F238E27FC236}">
                <a16:creationId xmlns:a16="http://schemas.microsoft.com/office/drawing/2014/main" id="{D5CC5A08-CBCD-4685-8752-027FBCC970B4}"/>
              </a:ext>
            </a:extLst>
          </p:cNvPr>
          <p:cNvPicPr>
            <a:picLocks noChangeAspect="1"/>
          </p:cNvPicPr>
          <p:nvPr>
            <a:videoFile r:link="rId3"/>
            <p:extLst>
              <p:ext uri="{DAA4B4D4-6D71-4841-9C94-3DE7FCFB9230}">
                <p14:media xmlns:p14="http://schemas.microsoft.com/office/powerpoint/2010/main" r:embed="rId2"/>
              </p:ext>
            </p:extLst>
          </p:nvPr>
        </p:nvPicPr>
        <p:blipFill rotWithShape="1">
          <a:blip r:embed="rId11"/>
          <a:srcRect t="19496"/>
          <a:stretch/>
        </p:blipFill>
        <p:spPr>
          <a:xfrm>
            <a:off x="4500937" y="1877806"/>
            <a:ext cx="4218558" cy="4093523"/>
          </a:xfrm>
          <a:prstGeom prst="rect">
            <a:avLst/>
          </a:prstGeom>
        </p:spPr>
      </p:pic>
      <p:pic>
        <p:nvPicPr>
          <p:cNvPr id="17" name="Picture 16">
            <a:extLst>
              <a:ext uri="{FF2B5EF4-FFF2-40B4-BE49-F238E27FC236}">
                <a16:creationId xmlns:a16="http://schemas.microsoft.com/office/drawing/2014/main" id="{C83412E7-A971-4E28-A715-66A665885CED}"/>
              </a:ext>
            </a:extLst>
          </p:cNvPr>
          <p:cNvPicPr>
            <a:picLocks noChangeAspect="1"/>
          </p:cNvPicPr>
          <p:nvPr/>
        </p:nvPicPr>
        <p:blipFill>
          <a:blip r:embed="rId12"/>
          <a:stretch>
            <a:fillRect/>
          </a:stretch>
        </p:blipFill>
        <p:spPr>
          <a:xfrm>
            <a:off x="6309642" y="1821211"/>
            <a:ext cx="2804030" cy="836290"/>
          </a:xfrm>
          <a:prstGeom prst="round2DiagRect">
            <a:avLst>
              <a:gd name="adj1" fmla="val 16667"/>
              <a:gd name="adj2" fmla="val 0"/>
            </a:avLst>
          </a:prstGeom>
          <a:ln w="88900" cap="sq">
            <a:solidFill>
              <a:srgbClr val="FFFFFF"/>
            </a:solidFill>
            <a:miter lim="800000"/>
          </a:ln>
          <a:effectLst>
            <a:outerShdw blurRad="254000" algn="tl" rotWithShape="0">
              <a:srgbClr val="000000">
                <a:alpha val="43000"/>
              </a:srgbClr>
            </a:outerShdw>
          </a:effectLst>
        </p:spPr>
      </p:pic>
      <p:pic>
        <p:nvPicPr>
          <p:cNvPr id="18" name="Picture 17">
            <a:extLst>
              <a:ext uri="{FF2B5EF4-FFF2-40B4-BE49-F238E27FC236}">
                <a16:creationId xmlns:a16="http://schemas.microsoft.com/office/drawing/2014/main" id="{3BF11F30-A75F-45FE-BBFE-C307BBD74D53}"/>
              </a:ext>
            </a:extLst>
          </p:cNvPr>
          <p:cNvPicPr>
            <a:picLocks noChangeAspect="1"/>
          </p:cNvPicPr>
          <p:nvPr/>
        </p:nvPicPr>
        <p:blipFill>
          <a:blip r:embed="rId13" cstate="print">
            <a:extLst>
              <a:ext uri="{28A0092B-C50C-407E-A947-70E740481C1C}">
                <a14:useLocalDpi xmlns:a14="http://schemas.microsoft.com/office/drawing/2010/main" val="0"/>
              </a:ext>
            </a:extLst>
          </a:blip>
          <a:stretch>
            <a:fillRect/>
          </a:stretch>
        </p:blipFill>
        <p:spPr>
          <a:xfrm>
            <a:off x="7503552" y="2509470"/>
            <a:ext cx="1640448" cy="1415097"/>
          </a:xfrm>
          <a:prstGeom prst="rect">
            <a:avLst/>
          </a:prstGeom>
        </p:spPr>
      </p:pic>
      <p:sp>
        <p:nvSpPr>
          <p:cNvPr id="5" name="Rectangle 4">
            <a:extLst>
              <a:ext uri="{FF2B5EF4-FFF2-40B4-BE49-F238E27FC236}">
                <a16:creationId xmlns:a16="http://schemas.microsoft.com/office/drawing/2014/main" id="{6B8B3CE7-03B1-4941-B72A-2D2956D67A87}"/>
              </a:ext>
            </a:extLst>
          </p:cNvPr>
          <p:cNvSpPr/>
          <p:nvPr/>
        </p:nvSpPr>
        <p:spPr>
          <a:xfrm>
            <a:off x="4701683" y="5721624"/>
            <a:ext cx="3914599" cy="646046"/>
          </a:xfrm>
          <a:prstGeom prst="rect">
            <a:avLst/>
          </a:prstGeom>
          <a:solidFill>
            <a:schemeClr val="accent4">
              <a:lumMod val="20000"/>
              <a:lumOff val="80000"/>
            </a:schemeClr>
          </a:solidFill>
          <a:ln>
            <a:noFill/>
          </a:ln>
        </p:spPr>
        <p:style>
          <a:lnRef idx="2">
            <a:schemeClr val="accent2"/>
          </a:lnRef>
          <a:fillRef idx="1">
            <a:schemeClr val="lt1"/>
          </a:fillRef>
          <a:effectRef idx="0">
            <a:schemeClr val="accent2"/>
          </a:effectRef>
          <a:fontRef idx="minor">
            <a:schemeClr val="dk1"/>
          </a:fontRef>
        </p:style>
        <p:txBody>
          <a:bodyPr wrap="square">
            <a:spAutoFit/>
          </a:bodyPr>
          <a:lstStyle/>
          <a:p>
            <a:pPr algn="ctr"/>
            <a:r>
              <a:rPr lang="en-US" b="1" dirty="0">
                <a:latin typeface="Calibri" panose="020F0502020204030204" pitchFamily="34" charset="0"/>
                <a:cs typeface="Calibri" panose="020F0502020204030204" pitchFamily="34" charset="0"/>
              </a:rPr>
              <a:t>Above:</a:t>
            </a:r>
            <a:r>
              <a:rPr lang="en-US" dirty="0">
                <a:latin typeface="Calibri" panose="020F0502020204030204" pitchFamily="34" charset="0"/>
                <a:cs typeface="Calibri" panose="020F0502020204030204" pitchFamily="34" charset="0"/>
              </a:rPr>
              <a:t> Thwaites glacier retreat under parametrized submarine melting</a:t>
            </a:r>
            <a:endParaRPr lang="en-US" dirty="0"/>
          </a:p>
        </p:txBody>
      </p:sp>
    </p:spTree>
    <p:extLst>
      <p:ext uri="{BB962C8B-B14F-4D97-AF65-F5344CB8AC3E}">
        <p14:creationId xmlns:p14="http://schemas.microsoft.com/office/powerpoint/2010/main" val="214370082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25700" fill="hold"/>
                                        <p:tgtEl>
                                          <p:spTgt spid="15"/>
                                        </p:tgtEl>
                                      </p:cBhvr>
                                    </p:cmd>
                                  </p:childTnLst>
                                </p:cTn>
                              </p:par>
                            </p:childTnLst>
                          </p:cTn>
                        </p:par>
                      </p:childTnLst>
                    </p:cTn>
                  </p:par>
                </p:childTnLst>
              </p:cTn>
              <p:prevCondLst>
                <p:cond evt="onPrev" delay="0">
                  <p:tgtEl>
                    <p:sldTgt/>
                  </p:tgtEl>
                </p:cond>
              </p:prevCondLst>
              <p:nextCondLst>
                <p:cond evt="onNext" delay="0">
                  <p:tgtEl>
                    <p:sldTgt/>
                  </p:tgtEl>
                </p:cond>
              </p:nextCondLst>
            </p:seq>
            <p:seq concurrent="1" nextAc="seek">
              <p:cTn id="7" restart="whenNotActive" fill="hold" evtFilter="cancelBubble" nodeType="interactiveSeq">
                <p:stCondLst>
                  <p:cond evt="onClick" delay="0">
                    <p:tgtEl>
                      <p:spTgt spid="15"/>
                    </p:tgtEl>
                  </p:cond>
                </p:stCondLst>
                <p:endSync evt="end" delay="0">
                  <p:rtn val="all"/>
                </p:endSync>
                <p:childTnLst>
                  <p:par>
                    <p:cTn id="8" fill="hold">
                      <p:stCondLst>
                        <p:cond delay="0"/>
                      </p:stCondLst>
                      <p:childTnLst>
                        <p:par>
                          <p:cTn id="9" fill="hold">
                            <p:stCondLst>
                              <p:cond delay="0"/>
                            </p:stCondLst>
                            <p:childTnLst>
                              <p:par>
                                <p:cTn id="10" presetID="2" presetClass="mediacall" presetSubtype="0" fill="hold" nodeType="clickEffect">
                                  <p:stCondLst>
                                    <p:cond delay="0"/>
                                  </p:stCondLst>
                                  <p:childTnLst>
                                    <p:cmd type="call" cmd="togglePause">
                                      <p:cBhvr>
                                        <p:cTn id="11" dur="1" fill="hold"/>
                                        <p:tgtEl>
                                          <p:spTgt spid="15"/>
                                        </p:tgtEl>
                                      </p:cBhvr>
                                    </p:cmd>
                                  </p:childTnLst>
                                </p:cTn>
                              </p:par>
                            </p:childTnLst>
                          </p:cTn>
                        </p:par>
                      </p:childTnLst>
                    </p:cTn>
                  </p:par>
                </p:childTnLst>
              </p:cTn>
              <p:nextCondLst>
                <p:cond evt="onClick" delay="0">
                  <p:tgtEl>
                    <p:spTgt spid="15"/>
                  </p:tgtEl>
                </p:cond>
              </p:nextCondLst>
            </p:seq>
            <p:video>
              <p:cMediaNode vol="80000">
                <p:cTn id="12" repeatCount="indefinite" fill="hold" display="0">
                  <p:stCondLst>
                    <p:cond delay="indefinite"/>
                  </p:stCondLst>
                </p:cTn>
                <p:tgtEl>
                  <p:spTgt spid="15"/>
                </p:tgtEl>
              </p:cMediaNode>
            </p:video>
          </p:childTnLst>
        </p:cTn>
      </p:par>
    </p:tnLst>
  </p:timing>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a:extLst>
              <a:ext uri="{FF2B5EF4-FFF2-40B4-BE49-F238E27FC236}">
                <a16:creationId xmlns:a16="http://schemas.microsoft.com/office/drawing/2014/main" id="{AC073D24-D6B9-48DD-BF33-5557B9BB348D}"/>
              </a:ext>
            </a:extLst>
          </p:cNvPr>
          <p:cNvSpPr txBox="1"/>
          <p:nvPr/>
        </p:nvSpPr>
        <p:spPr>
          <a:xfrm>
            <a:off x="-28009" y="2247952"/>
            <a:ext cx="5820172" cy="4154984"/>
          </a:xfrm>
          <a:prstGeom prst="rect">
            <a:avLst/>
          </a:prstGeom>
          <a:solidFill>
            <a:schemeClr val="bg1"/>
          </a:solidFill>
        </p:spPr>
        <p:txBody>
          <a:bodyPr wrap="square" rtlCol="0">
            <a:spAutoFit/>
          </a:bodyPr>
          <a:lstStyle/>
          <a:p>
            <a:endParaRPr lang="en-US" sz="400" b="1"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a:t>
            </a:r>
            <a:r>
              <a:rPr lang="en-US" sz="2000" b="1" dirty="0">
                <a:latin typeface="Calibri" panose="020F0502020204030204" pitchFamily="34" charset="0"/>
                <a:cs typeface="Calibri" panose="020F0502020204030204" pitchFamily="34" charset="0"/>
              </a:rPr>
              <a:t>Sand-box</a:t>
            </a:r>
            <a:r>
              <a:rPr lang="en-US" sz="2000" dirty="0">
                <a:latin typeface="Calibri" panose="020F0502020204030204" pitchFamily="34" charset="0"/>
                <a:cs typeface="Calibri" panose="020F0502020204030204" pitchFamily="34" charset="0"/>
              </a:rPr>
              <a:t>” for new algorithms/methods:</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Ø"/>
            </a:pPr>
            <a:r>
              <a:rPr lang="en-US" sz="2000" dirty="0">
                <a:latin typeface="Calibri" panose="020F0502020204030204" pitchFamily="34" charset="0"/>
                <a:cs typeface="Calibri" panose="020F0502020204030204" pitchFamily="34" charset="0"/>
              </a:rPr>
              <a:t>Composite 10-node tetrahedron</a:t>
            </a:r>
          </a:p>
          <a:p>
            <a:pPr marL="800100" lvl="1" indent="-342900">
              <a:buFont typeface="Wingdings" panose="05000000000000000000" pitchFamily="2" charset="2"/>
              <a:buChar char="Ø"/>
            </a:pPr>
            <a:endParaRPr lang="en-US" sz="400"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Ø"/>
            </a:pPr>
            <a:r>
              <a:rPr lang="en-US" sz="2000" dirty="0">
                <a:latin typeface="Calibri" panose="020F0502020204030204" pitchFamily="34" charset="0"/>
                <a:cs typeface="Calibri" panose="020F0502020204030204" pitchFamily="34" charset="0"/>
              </a:rPr>
              <a:t>Pressure projection stabilization</a:t>
            </a:r>
          </a:p>
          <a:p>
            <a:pPr marL="800100" lvl="1" indent="-342900">
              <a:buFont typeface="Wingdings" panose="05000000000000000000" pitchFamily="2" charset="2"/>
              <a:buChar char="Ø"/>
            </a:pPr>
            <a:endParaRPr lang="en-US" sz="400"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Ø"/>
            </a:pPr>
            <a:r>
              <a:rPr lang="en-US" sz="2000" dirty="0">
                <a:latin typeface="Calibri" panose="020F0502020204030204" pitchFamily="34" charset="0"/>
                <a:cs typeface="Calibri" panose="020F0502020204030204" pitchFamily="34" charset="0"/>
              </a:rPr>
              <a:t>Multi-scale coupling via Schwarz</a:t>
            </a:r>
          </a:p>
          <a:p>
            <a:pPr marL="800100" lvl="1" indent="-342900">
              <a:buFont typeface="Wingdings" panose="05000000000000000000" pitchFamily="2" charset="2"/>
              <a:buChar char="Ø"/>
            </a:pPr>
            <a:endParaRPr lang="en-US" sz="400" b="1" u="sng" dirty="0">
              <a:solidFill>
                <a:srgbClr val="C00000"/>
              </a:solidFill>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Ø"/>
            </a:pPr>
            <a:r>
              <a:rPr lang="en-US" sz="2000" dirty="0">
                <a:latin typeface="Calibri" panose="020F0502020204030204" pitchFamily="34" charset="0"/>
                <a:cs typeface="Calibri" panose="020F0502020204030204" pitchFamily="34" charset="0"/>
              </a:rPr>
              <a:t>In-memory mesh adaptation</a:t>
            </a:r>
          </a:p>
          <a:p>
            <a:pPr marL="800100" lvl="1" indent="-342900">
              <a:buFont typeface="Wingdings" panose="05000000000000000000" pitchFamily="2" charset="2"/>
              <a:buChar char="Ø"/>
            </a:pPr>
            <a:endParaRPr lang="en-US" sz="400"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Ø"/>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b="1" dirty="0">
                <a:latin typeface="Calibri" panose="020F0502020204030204" pitchFamily="34" charset="0"/>
                <a:cs typeface="Calibri" panose="020F0502020204030204" pitchFamily="34" charset="0"/>
              </a:rPr>
              <a:t>Models</a:t>
            </a:r>
            <a:r>
              <a:rPr lang="en-US" sz="2000" dirty="0">
                <a:latin typeface="Calibri" panose="020F0502020204030204" pitchFamily="34" charset="0"/>
                <a:cs typeface="Calibri" panose="020F0502020204030204" pitchFamily="34" charset="0"/>
              </a:rPr>
              <a:t>: elasticity, </a:t>
            </a:r>
            <a:r>
              <a:rPr lang="en-US" sz="2000" dirty="0" err="1">
                <a:latin typeface="Calibri" panose="020F0502020204030204" pitchFamily="34" charset="0"/>
                <a:cs typeface="Calibri" panose="020F0502020204030204" pitchFamily="34" charset="0"/>
              </a:rPr>
              <a:t>Neohookean</a:t>
            </a:r>
            <a:r>
              <a:rPr lang="en-US" sz="2000" dirty="0">
                <a:latin typeface="Calibri" panose="020F0502020204030204" pitchFamily="34" charset="0"/>
                <a:cs typeface="Calibri" panose="020F0502020204030204" pitchFamily="34" charset="0"/>
              </a:rPr>
              <a:t>, J</a:t>
            </a:r>
            <a:r>
              <a:rPr lang="en-US" sz="2000" baseline="-25000" dirty="0">
                <a:latin typeface="Calibri" panose="020F0502020204030204" pitchFamily="34" charset="0"/>
                <a:cs typeface="Calibri" panose="020F0502020204030204" pitchFamily="34" charset="0"/>
              </a:rPr>
              <a:t>2</a:t>
            </a:r>
            <a:r>
              <a:rPr lang="en-US" sz="2000" dirty="0">
                <a:latin typeface="Calibri" panose="020F0502020204030204" pitchFamily="34" charset="0"/>
                <a:cs typeface="Calibri" panose="020F0502020204030204" pitchFamily="34" charset="0"/>
              </a:rPr>
              <a:t> plasticity,   crystal plasticity, </a:t>
            </a:r>
            <a:r>
              <a:rPr lang="en-US" sz="2000" dirty="0" err="1">
                <a:latin typeface="Calibri" panose="020F0502020204030204" pitchFamily="34" charset="0"/>
                <a:cs typeface="Calibri" panose="020F0502020204030204" pitchFamily="34" charset="0"/>
              </a:rPr>
              <a:t>elasto</a:t>
            </a:r>
            <a:r>
              <a:rPr lang="en-US" sz="2000" dirty="0">
                <a:latin typeface="Calibri" panose="020F0502020204030204" pitchFamily="34" charset="0"/>
                <a:cs typeface="Calibri" panose="020F0502020204030204" pitchFamily="34" charset="0"/>
              </a:rPr>
              <a:t>-</a:t>
            </a:r>
            <a:r>
              <a:rPr lang="en-US" sz="2000" dirty="0" err="1">
                <a:latin typeface="Calibri" panose="020F0502020204030204" pitchFamily="34" charset="0"/>
                <a:cs typeface="Calibri" panose="020F0502020204030204" pitchFamily="34" charset="0"/>
              </a:rPr>
              <a:t>visco</a:t>
            </a:r>
            <a:r>
              <a:rPr lang="en-US" sz="2000" dirty="0">
                <a:latin typeface="Calibri" panose="020F0502020204030204" pitchFamily="34" charset="0"/>
                <a:cs typeface="Calibri" panose="020F0502020204030204" pitchFamily="34" charset="0"/>
              </a:rPr>
              <a:t>-plastic, …</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b="1" dirty="0">
                <a:latin typeface="Calibri" panose="020F0502020204030204" pitchFamily="34" charset="0"/>
                <a:cs typeface="Calibri" panose="020F0502020204030204" pitchFamily="34" charset="0"/>
              </a:rPr>
              <a:t>Physics (PDEs)</a:t>
            </a:r>
            <a:r>
              <a:rPr lang="en-US" sz="2000" dirty="0">
                <a:latin typeface="Calibri" panose="020F0502020204030204" pitchFamily="34" charset="0"/>
                <a:cs typeface="Calibri" panose="020F0502020204030204" pitchFamily="34" charset="0"/>
              </a:rPr>
              <a:t>: elasticity, mechanics,                    electro-mechanics, thermo-mechanics,                 thermo-</a:t>
            </a:r>
            <a:r>
              <a:rPr lang="en-US" sz="2000" dirty="0" err="1">
                <a:latin typeface="Calibri" panose="020F0502020204030204" pitchFamily="34" charset="0"/>
                <a:cs typeface="Calibri" panose="020F0502020204030204" pitchFamily="34" charset="0"/>
              </a:rPr>
              <a:t>poro</a:t>
            </a:r>
            <a:r>
              <a:rPr lang="en-US" sz="2000" dirty="0">
                <a:latin typeface="Calibri" panose="020F0502020204030204" pitchFamily="34" charset="0"/>
                <a:cs typeface="Calibri" panose="020F0502020204030204" pitchFamily="34" charset="0"/>
              </a:rPr>
              <a:t>-mechanics, …</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b="1" dirty="0">
                <a:latin typeface="Calibri" panose="020F0502020204030204" pitchFamily="34" charset="0"/>
                <a:cs typeface="Calibri" panose="020F0502020204030204" pitchFamily="34" charset="0"/>
              </a:rPr>
              <a:t>Fracture</a:t>
            </a:r>
            <a:r>
              <a:rPr lang="en-US" sz="2000" dirty="0">
                <a:latin typeface="Calibri" panose="020F0502020204030204" pitchFamily="34" charset="0"/>
                <a:cs typeface="Calibri" panose="020F0502020204030204" pitchFamily="34" charset="0"/>
              </a:rPr>
              <a:t> and </a:t>
            </a:r>
            <a:r>
              <a:rPr lang="en-US" sz="2000" b="1" dirty="0">
                <a:latin typeface="Calibri" panose="020F0502020204030204" pitchFamily="34" charset="0"/>
                <a:cs typeface="Calibri" panose="020F0502020204030204" pitchFamily="34" charset="0"/>
              </a:rPr>
              <a:t>damage</a:t>
            </a:r>
            <a:r>
              <a:rPr lang="en-US" sz="2000" dirty="0">
                <a:latin typeface="Calibri" panose="020F0502020204030204" pitchFamily="34" charset="0"/>
                <a:cs typeface="Calibri" panose="020F0502020204030204" pitchFamily="34" charset="0"/>
              </a:rPr>
              <a:t> simulation capabilities</a:t>
            </a:r>
          </a:p>
        </p:txBody>
      </p:sp>
      <p:sp>
        <p:nvSpPr>
          <p:cNvPr id="138" name="TextShape 1"/>
          <p:cNvSpPr txBox="1"/>
          <p:nvPr/>
        </p:nvSpPr>
        <p:spPr>
          <a:xfrm>
            <a:off x="119389" y="-193039"/>
            <a:ext cx="8254143" cy="1146027"/>
          </a:xfrm>
          <a:prstGeom prst="rect">
            <a:avLst/>
          </a:prstGeom>
          <a:noFill/>
          <a:ln>
            <a:noFill/>
          </a:ln>
        </p:spPr>
        <p:txBody>
          <a:bodyPr lIns="0" tIns="0" rIns="0" bIns="0" anchor="ctr"/>
          <a:lstStyle/>
          <a:p>
            <a:r>
              <a:rPr lang="en-US" sz="3200" dirty="0">
                <a:latin typeface="Calibri"/>
              </a:rPr>
              <a:t>Laboratory for computational mechanics (LCM)</a:t>
            </a:r>
            <a:endParaRPr sz="3200" dirty="0"/>
          </a:p>
        </p:txBody>
      </p:sp>
      <p:sp>
        <p:nvSpPr>
          <p:cNvPr id="3" name="TextBox 2">
            <a:extLst>
              <a:ext uri="{FF2B5EF4-FFF2-40B4-BE49-F238E27FC236}">
                <a16:creationId xmlns:a16="http://schemas.microsoft.com/office/drawing/2014/main" id="{91816187-2E7C-44EE-8AE0-D710AEA60DE2}"/>
              </a:ext>
            </a:extLst>
          </p:cNvPr>
          <p:cNvSpPr txBox="1"/>
          <p:nvPr/>
        </p:nvSpPr>
        <p:spPr>
          <a:xfrm>
            <a:off x="119389" y="742336"/>
            <a:ext cx="6023623" cy="707886"/>
          </a:xfrm>
          <a:prstGeom prst="rect">
            <a:avLst/>
          </a:prstGeom>
          <a:solidFill>
            <a:srgbClr val="FFFFCC"/>
          </a:solidFill>
        </p:spPr>
        <p:txBody>
          <a:bodyPr wrap="square" rtlCol="0">
            <a:spAutoFit/>
          </a:bodyPr>
          <a:lstStyle/>
          <a:p>
            <a:pPr algn="ctr"/>
            <a:r>
              <a:rPr lang="en-US" sz="2000" dirty="0">
                <a:latin typeface="Calibri" panose="020F0502020204030204" pitchFamily="34" charset="0"/>
                <a:cs typeface="Calibri" panose="020F0502020204030204" pitchFamily="34" charset="0"/>
              </a:rPr>
              <a:t>The Albany LCM suite contains sophisticated </a:t>
            </a:r>
            <a:r>
              <a:rPr lang="en-US" sz="2000" b="1" dirty="0">
                <a:latin typeface="Calibri" panose="020F0502020204030204" pitchFamily="34" charset="0"/>
                <a:cs typeface="Calibri" panose="020F0502020204030204" pitchFamily="34" charset="0"/>
              </a:rPr>
              <a:t>material models</a:t>
            </a:r>
            <a:r>
              <a:rPr lang="en-US" sz="2000" dirty="0">
                <a:latin typeface="Calibri" panose="020F0502020204030204" pitchFamily="34" charset="0"/>
                <a:cs typeface="Calibri" panose="020F0502020204030204" pitchFamily="34" charset="0"/>
              </a:rPr>
              <a:t>, </a:t>
            </a:r>
            <a:r>
              <a:rPr lang="en-US" sz="2000" b="1" dirty="0">
                <a:latin typeface="Calibri" panose="020F0502020204030204" pitchFamily="34" charset="0"/>
                <a:cs typeface="Calibri" panose="020F0502020204030204" pitchFamily="34" charset="0"/>
              </a:rPr>
              <a:t>physics</a:t>
            </a:r>
            <a:r>
              <a:rPr lang="en-US" sz="2000" dirty="0">
                <a:latin typeface="Calibri" panose="020F0502020204030204" pitchFamily="34" charset="0"/>
                <a:cs typeface="Calibri" panose="020F0502020204030204" pitchFamily="34" charset="0"/>
              </a:rPr>
              <a:t> and </a:t>
            </a:r>
            <a:r>
              <a:rPr lang="en-US" sz="2000" b="1" dirty="0">
                <a:latin typeface="Calibri" panose="020F0502020204030204" pitchFamily="34" charset="0"/>
                <a:cs typeface="Calibri" panose="020F0502020204030204" pitchFamily="34" charset="0"/>
              </a:rPr>
              <a:t>technologies</a:t>
            </a:r>
            <a:r>
              <a:rPr lang="en-US" sz="2000" dirty="0">
                <a:latin typeface="Calibri" panose="020F0502020204030204" pitchFamily="34" charset="0"/>
                <a:cs typeface="Calibri" panose="020F0502020204030204" pitchFamily="34" charset="0"/>
              </a:rPr>
              <a:t> for solid mechanics.</a:t>
            </a:r>
          </a:p>
        </p:txBody>
      </p:sp>
      <p:pic>
        <p:nvPicPr>
          <p:cNvPr id="4" name="full_movie_slow">
            <a:hlinkClick r:id="" action="ppaction://media"/>
            <a:extLst>
              <a:ext uri="{FF2B5EF4-FFF2-40B4-BE49-F238E27FC236}">
                <a16:creationId xmlns:a16="http://schemas.microsoft.com/office/drawing/2014/main" id="{14E740E0-2A24-41A8-AD1E-9B920A6EC3BE}"/>
              </a:ext>
            </a:extLst>
          </p:cNvPr>
          <p:cNvPicPr>
            <a:picLocks noChangeAspect="1"/>
          </p:cNvPicPr>
          <p:nvPr>
            <a:videoFile r:link="rId2"/>
            <p:extLst>
              <p:ext uri="{DAA4B4D4-6D71-4841-9C94-3DE7FCFB9230}">
                <p14:media xmlns:p14="http://schemas.microsoft.com/office/powerpoint/2010/main" r:embed="rId1"/>
              </p:ext>
            </p:extLst>
          </p:nvPr>
        </p:nvPicPr>
        <p:blipFill>
          <a:blip r:embed="rId7"/>
          <a:stretch>
            <a:fillRect/>
          </a:stretch>
        </p:blipFill>
        <p:spPr>
          <a:xfrm>
            <a:off x="6131639" y="742336"/>
            <a:ext cx="2959207" cy="2714869"/>
          </a:xfrm>
          <a:prstGeom prst="rect">
            <a:avLst/>
          </a:prstGeom>
        </p:spPr>
      </p:pic>
      <p:sp>
        <p:nvSpPr>
          <p:cNvPr id="5" name="TextBox 4">
            <a:extLst>
              <a:ext uri="{FF2B5EF4-FFF2-40B4-BE49-F238E27FC236}">
                <a16:creationId xmlns:a16="http://schemas.microsoft.com/office/drawing/2014/main" id="{7AE41CD5-7A91-4F5C-9C42-B44526B578C7}"/>
              </a:ext>
            </a:extLst>
          </p:cNvPr>
          <p:cNvSpPr txBox="1"/>
          <p:nvPr/>
        </p:nvSpPr>
        <p:spPr>
          <a:xfrm>
            <a:off x="6064208" y="2845088"/>
            <a:ext cx="3120888" cy="553998"/>
          </a:xfrm>
          <a:prstGeom prst="rect">
            <a:avLst/>
          </a:prstGeom>
          <a:noFill/>
        </p:spPr>
        <p:txBody>
          <a:bodyPr wrap="square" rtlCol="0">
            <a:spAutoFit/>
          </a:bodyPr>
          <a:lstStyle/>
          <a:p>
            <a:pPr algn="ctr"/>
            <a:r>
              <a:rPr lang="en-US" sz="1500" b="1" i="1" dirty="0">
                <a:solidFill>
                  <a:schemeClr val="bg1"/>
                </a:solidFill>
                <a:latin typeface="Calibri" panose="020F0502020204030204" pitchFamily="34" charset="0"/>
                <a:cs typeface="Calibri" panose="020F0502020204030204" pitchFamily="34" charset="0"/>
              </a:rPr>
              <a:t>Multi-physics</a:t>
            </a:r>
            <a:r>
              <a:rPr lang="en-US" sz="1500" dirty="0">
                <a:solidFill>
                  <a:schemeClr val="bg1"/>
                </a:solidFill>
                <a:latin typeface="Calibri" panose="020F0502020204030204" pitchFamily="34" charset="0"/>
                <a:cs typeface="Calibri" panose="020F0502020204030204" pitchFamily="34" charset="0"/>
              </a:rPr>
              <a:t>: thermo-mechanical  response of heated (pressurized) can</a:t>
            </a:r>
          </a:p>
        </p:txBody>
      </p:sp>
      <p:pic>
        <p:nvPicPr>
          <p:cNvPr id="6" name="Schwarz_bar">
            <a:hlinkClick r:id="" action="ppaction://media"/>
            <a:extLst>
              <a:ext uri="{FF2B5EF4-FFF2-40B4-BE49-F238E27FC236}">
                <a16:creationId xmlns:a16="http://schemas.microsoft.com/office/drawing/2014/main" id="{D391D00C-A671-4B94-A4EB-63D933FF6F4D}"/>
              </a:ext>
            </a:extLst>
          </p:cNvPr>
          <p:cNvPicPr>
            <a:picLocks noChangeAspect="1"/>
          </p:cNvPicPr>
          <p:nvPr>
            <a:videoFile r:link="rId4"/>
            <p:extLst>
              <p:ext uri="{DAA4B4D4-6D71-4841-9C94-3DE7FCFB9230}">
                <p14:media xmlns:p14="http://schemas.microsoft.com/office/powerpoint/2010/main" r:embed="rId3"/>
              </p:ext>
            </p:extLst>
          </p:nvPr>
        </p:nvPicPr>
        <p:blipFill>
          <a:blip r:embed="rId8"/>
          <a:stretch>
            <a:fillRect/>
          </a:stretch>
        </p:blipFill>
        <p:spPr>
          <a:xfrm>
            <a:off x="5037726" y="3996222"/>
            <a:ext cx="4065606" cy="2366672"/>
          </a:xfrm>
          <a:prstGeom prst="rect">
            <a:avLst/>
          </a:prstGeom>
          <a:ln>
            <a:noFill/>
          </a:ln>
          <a:effectLst>
            <a:outerShdw blurRad="190500" algn="tl" rotWithShape="0">
              <a:srgbClr val="000000">
                <a:alpha val="70000"/>
              </a:srgbClr>
            </a:outerShdw>
          </a:effectLst>
        </p:spPr>
      </p:pic>
      <p:sp>
        <p:nvSpPr>
          <p:cNvPr id="12" name="TextBox 11">
            <a:extLst>
              <a:ext uri="{FF2B5EF4-FFF2-40B4-BE49-F238E27FC236}">
                <a16:creationId xmlns:a16="http://schemas.microsoft.com/office/drawing/2014/main" id="{CA5FEC2A-D725-4D06-953B-93B81FC52866}"/>
              </a:ext>
            </a:extLst>
          </p:cNvPr>
          <p:cNvSpPr txBox="1"/>
          <p:nvPr/>
        </p:nvSpPr>
        <p:spPr>
          <a:xfrm>
            <a:off x="5537771" y="3553539"/>
            <a:ext cx="3226085" cy="584775"/>
          </a:xfrm>
          <a:prstGeom prst="rect">
            <a:avLst/>
          </a:prstGeom>
          <a:ln w="6350"/>
        </p:spPr>
        <p:style>
          <a:lnRef idx="2">
            <a:schemeClr val="dk1"/>
          </a:lnRef>
          <a:fillRef idx="1">
            <a:schemeClr val="lt1"/>
          </a:fillRef>
          <a:effectRef idx="0">
            <a:schemeClr val="dk1"/>
          </a:effectRef>
          <a:fontRef idx="minor">
            <a:schemeClr val="dk1"/>
          </a:fontRef>
        </p:style>
        <p:txBody>
          <a:bodyPr wrap="square" rtlCol="0">
            <a:spAutoFit/>
          </a:bodyPr>
          <a:lstStyle/>
          <a:p>
            <a:pPr algn="ctr"/>
            <a:r>
              <a:rPr lang="en-US" sz="1600" b="1" i="1" dirty="0">
                <a:latin typeface="Calibri" panose="020F0502020204030204" pitchFamily="34" charset="0"/>
                <a:cs typeface="Calibri" panose="020F0502020204030204" pitchFamily="34" charset="0"/>
              </a:rPr>
              <a:t>Multi-scale</a:t>
            </a:r>
            <a:r>
              <a:rPr lang="en-US" sz="1600" dirty="0">
                <a:latin typeface="Calibri" panose="020F0502020204030204" pitchFamily="34" charset="0"/>
                <a:cs typeface="Calibri" panose="020F0502020204030204" pitchFamily="34" charset="0"/>
              </a:rPr>
              <a:t>: tensile specimen with micro-structure in the middle</a:t>
            </a:r>
          </a:p>
        </p:txBody>
      </p:sp>
      <p:grpSp>
        <p:nvGrpSpPr>
          <p:cNvPr id="7" name="Group 6">
            <a:extLst>
              <a:ext uri="{FF2B5EF4-FFF2-40B4-BE49-F238E27FC236}">
                <a16:creationId xmlns:a16="http://schemas.microsoft.com/office/drawing/2014/main" id="{3BDC0019-740F-4524-B49D-18832559C2E2}"/>
              </a:ext>
            </a:extLst>
          </p:cNvPr>
          <p:cNvGrpSpPr/>
          <p:nvPr/>
        </p:nvGrpSpPr>
        <p:grpSpPr>
          <a:xfrm>
            <a:off x="1252452" y="1544663"/>
            <a:ext cx="2892971" cy="707886"/>
            <a:chOff x="6209079" y="681266"/>
            <a:chExt cx="2892971" cy="707886"/>
          </a:xfrm>
        </p:grpSpPr>
        <p:pic>
          <p:nvPicPr>
            <p:cNvPr id="8" name="Picture 7" descr="albany_90.png">
              <a:extLst>
                <a:ext uri="{FF2B5EF4-FFF2-40B4-BE49-F238E27FC236}">
                  <a16:creationId xmlns:a16="http://schemas.microsoft.com/office/drawing/2014/main" id="{43A52E96-7DD2-4407-82AC-5E88CF62BC64}"/>
                </a:ext>
              </a:extLst>
            </p:cNvPr>
            <p:cNvPicPr>
              <a:picLocks noChangeAspect="1"/>
            </p:cNvPicPr>
            <p:nvPr/>
          </p:nvPicPr>
          <p:blipFill>
            <a:blip r:embed="rId9">
              <a:extLst>
                <a:ext uri="{28A0092B-C50C-407E-A947-70E740481C1C}">
                  <a14:useLocalDpi xmlns:a14="http://schemas.microsoft.com/office/drawing/2010/main" val="0"/>
                </a:ext>
              </a:extLst>
            </a:blip>
            <a:stretch>
              <a:fillRect/>
            </a:stretch>
          </p:blipFill>
          <p:spPr>
            <a:xfrm>
              <a:off x="6287948" y="785258"/>
              <a:ext cx="1160816" cy="603893"/>
            </a:xfrm>
            <a:prstGeom prst="rect">
              <a:avLst/>
            </a:prstGeom>
          </p:spPr>
        </p:pic>
        <p:pic>
          <p:nvPicPr>
            <p:cNvPr id="9" name="Picture 8">
              <a:extLst>
                <a:ext uri="{FF2B5EF4-FFF2-40B4-BE49-F238E27FC236}">
                  <a16:creationId xmlns:a16="http://schemas.microsoft.com/office/drawing/2014/main" id="{4AF91195-DB3B-4AD8-8596-0F0DDD592169}"/>
                </a:ext>
              </a:extLst>
            </p:cNvPr>
            <p:cNvPicPr>
              <a:picLocks noChangeAspect="1"/>
            </p:cNvPicPr>
            <p:nvPr/>
          </p:nvPicPr>
          <p:blipFill>
            <a:blip r:embed="rId10"/>
            <a:stretch>
              <a:fillRect/>
            </a:stretch>
          </p:blipFill>
          <p:spPr>
            <a:xfrm>
              <a:off x="8022572" y="784704"/>
              <a:ext cx="984329" cy="576015"/>
            </a:xfrm>
            <a:prstGeom prst="rect">
              <a:avLst/>
            </a:prstGeom>
          </p:spPr>
        </p:pic>
        <p:sp>
          <p:nvSpPr>
            <p:cNvPr id="10" name="Arrow: Down 9">
              <a:extLst>
                <a:ext uri="{FF2B5EF4-FFF2-40B4-BE49-F238E27FC236}">
                  <a16:creationId xmlns:a16="http://schemas.microsoft.com/office/drawing/2014/main" id="{A710CA87-AA16-4160-9BED-14BA12B81DF0}"/>
                </a:ext>
              </a:extLst>
            </p:cNvPr>
            <p:cNvSpPr/>
            <p:nvPr/>
          </p:nvSpPr>
          <p:spPr>
            <a:xfrm rot="16200000">
              <a:off x="7649803" y="848292"/>
              <a:ext cx="221017" cy="378950"/>
            </a:xfrm>
            <a:prstGeom prst="downArrow">
              <a:avLst/>
            </a:prstGeom>
            <a:no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1" name="Rectangle 10">
              <a:extLst>
                <a:ext uri="{FF2B5EF4-FFF2-40B4-BE49-F238E27FC236}">
                  <a16:creationId xmlns:a16="http://schemas.microsoft.com/office/drawing/2014/main" id="{6AB01660-3D9D-4E52-9EF7-ED95B74DD16B}"/>
                </a:ext>
              </a:extLst>
            </p:cNvPr>
            <p:cNvSpPr/>
            <p:nvPr/>
          </p:nvSpPr>
          <p:spPr>
            <a:xfrm>
              <a:off x="6209079" y="681266"/>
              <a:ext cx="2892971" cy="707886"/>
            </a:xfrm>
            <a:prstGeom prst="rect">
              <a:avLst/>
            </a:prstGeom>
            <a:no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grpSp>
    </p:spTree>
    <p:extLst>
      <p:ext uri="{BB962C8B-B14F-4D97-AF65-F5344CB8AC3E}">
        <p14:creationId xmlns:p14="http://schemas.microsoft.com/office/powerpoint/2010/main" val="355468237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2900" fill="hold"/>
                                        <p:tgtEl>
                                          <p:spTgt spid="4"/>
                                        </p:tgtEl>
                                      </p:cBhvr>
                                    </p:cmd>
                                  </p:childTnLst>
                                </p:cTn>
                              </p:par>
                            </p:childTnLst>
                          </p:cTn>
                        </p:par>
                      </p:childTnLst>
                    </p:cTn>
                  </p:par>
                  <p:par>
                    <p:cTn id="7" fill="hold">
                      <p:stCondLst>
                        <p:cond delay="indefinite"/>
                      </p:stCondLst>
                      <p:childTnLst>
                        <p:par>
                          <p:cTn id="8" fill="hold">
                            <p:stCondLst>
                              <p:cond delay="0"/>
                            </p:stCondLst>
                            <p:childTnLst>
                              <p:par>
                                <p:cTn id="9" presetID="1" presetClass="mediacall" presetSubtype="0" fill="hold" nodeType="clickEffect">
                                  <p:stCondLst>
                                    <p:cond delay="0"/>
                                  </p:stCondLst>
                                  <p:childTnLst>
                                    <p:cmd type="call" cmd="playFrom(0.0)">
                                      <p:cBhvr>
                                        <p:cTn id="10" dur="11000" fill="hold"/>
                                        <p:tgtEl>
                                          <p:spTgt spid="6"/>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11" fill="hold" display="0">
                  <p:stCondLst>
                    <p:cond delay="indefinite"/>
                  </p:stCondLst>
                </p:cTn>
                <p:tgtEl>
                  <p:spTgt spid="4"/>
                </p:tgtEl>
              </p:cMediaNode>
            </p:video>
            <p:seq concurrent="1" nextAc="seek">
              <p:cTn id="12" restart="whenNotActive" fill="hold" evtFilter="cancelBubble" nodeType="interactiveSeq">
                <p:stCondLst>
                  <p:cond evt="onClick" delay="0">
                    <p:tgtEl>
                      <p:spTgt spid="4"/>
                    </p:tgtEl>
                  </p:cond>
                </p:stCondLst>
                <p:endSync evt="end" delay="0">
                  <p:rtn val="all"/>
                </p:endSync>
                <p:childTnLst>
                  <p:par>
                    <p:cTn id="13" fill="hold">
                      <p:stCondLst>
                        <p:cond delay="0"/>
                      </p:stCondLst>
                      <p:childTnLst>
                        <p:par>
                          <p:cTn id="14" fill="hold">
                            <p:stCondLst>
                              <p:cond delay="0"/>
                            </p:stCondLst>
                            <p:childTnLst>
                              <p:par>
                                <p:cTn id="15" presetID="2" presetClass="mediacall" presetSubtype="0" fill="hold" nodeType="clickEffect">
                                  <p:stCondLst>
                                    <p:cond delay="0"/>
                                  </p:stCondLst>
                                  <p:childTnLst>
                                    <p:cmd type="call" cmd="togglePause">
                                      <p:cBhvr>
                                        <p:cTn id="16" dur="1" fill="hold"/>
                                        <p:tgtEl>
                                          <p:spTgt spid="4"/>
                                        </p:tgtEl>
                                      </p:cBhvr>
                                    </p:cmd>
                                  </p:childTnLst>
                                </p:cTn>
                              </p:par>
                            </p:childTnLst>
                          </p:cTn>
                        </p:par>
                      </p:childTnLst>
                    </p:cTn>
                  </p:par>
                </p:childTnLst>
              </p:cTn>
              <p:nextCondLst>
                <p:cond evt="onClick" delay="0">
                  <p:tgtEl>
                    <p:spTgt spid="4"/>
                  </p:tgtEl>
                </p:cond>
              </p:nextCondLst>
            </p:seq>
            <p:video>
              <p:cMediaNode vol="80000">
                <p:cTn id="17" fill="hold" display="0">
                  <p:stCondLst>
                    <p:cond delay="indefinite"/>
                  </p:stCondLst>
                </p:cTn>
                <p:tgtEl>
                  <p:spTgt spid="6"/>
                </p:tgtEl>
              </p:cMediaNode>
            </p:video>
            <p:seq concurrent="1" nextAc="seek">
              <p:cTn id="18" restart="whenNotActive" fill="hold" evtFilter="cancelBubble" nodeType="interactiveSeq">
                <p:stCondLst>
                  <p:cond evt="onClick" delay="0">
                    <p:tgtEl>
                      <p:spTgt spid="6"/>
                    </p:tgtEl>
                  </p:cond>
                </p:stCondLst>
                <p:endSync evt="end" delay="0">
                  <p:rtn val="all"/>
                </p:endSync>
                <p:childTnLst>
                  <p:par>
                    <p:cTn id="19" fill="hold">
                      <p:stCondLst>
                        <p:cond delay="0"/>
                      </p:stCondLst>
                      <p:childTnLst>
                        <p:par>
                          <p:cTn id="20" fill="hold">
                            <p:stCondLst>
                              <p:cond delay="0"/>
                            </p:stCondLst>
                            <p:childTnLst>
                              <p:par>
                                <p:cTn id="21" presetID="2" presetClass="mediacall" presetSubtype="0" fill="hold" nodeType="clickEffect">
                                  <p:stCondLst>
                                    <p:cond delay="0"/>
                                  </p:stCondLst>
                                  <p:childTnLst>
                                    <p:cmd type="call" cmd="togglePause">
                                      <p:cBhvr>
                                        <p:cTn id="22" dur="1" fill="hold"/>
                                        <p:tgtEl>
                                          <p:spTgt spid="6"/>
                                        </p:tgtEl>
                                      </p:cBhvr>
                                    </p:cmd>
                                  </p:childTnLst>
                                </p:cTn>
                              </p:par>
                            </p:childTnLst>
                          </p:cTn>
                        </p:par>
                      </p:childTnLst>
                    </p:cTn>
                  </p:par>
                </p:childTnLst>
              </p:cTn>
              <p:nextCondLst>
                <p:cond evt="onClick" delay="0">
                  <p:tgtEl>
                    <p:spTgt spid="6"/>
                  </p:tgtEl>
                </p:cond>
              </p:nextCondLst>
            </p:seq>
          </p:childTnLst>
        </p:cTn>
      </p:par>
    </p:tnLst>
  </p:timing>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 name="TextShape 1"/>
          <p:cNvSpPr txBox="1"/>
          <p:nvPr/>
        </p:nvSpPr>
        <p:spPr>
          <a:xfrm>
            <a:off x="254857" y="-206736"/>
            <a:ext cx="7643004" cy="1146027"/>
          </a:xfrm>
          <a:prstGeom prst="rect">
            <a:avLst/>
          </a:prstGeom>
          <a:noFill/>
          <a:ln>
            <a:noFill/>
          </a:ln>
        </p:spPr>
        <p:txBody>
          <a:bodyPr lIns="0" tIns="0" rIns="0" bIns="0" anchor="ctr"/>
          <a:lstStyle/>
          <a:p>
            <a:r>
              <a:rPr lang="en-US" sz="3200" dirty="0">
                <a:latin typeface="Calibri"/>
              </a:rPr>
              <a:t>Arctic Coastal Erosion (ACE)</a:t>
            </a:r>
            <a:endParaRPr sz="3200" dirty="0"/>
          </a:p>
        </p:txBody>
      </p:sp>
      <p:sp>
        <p:nvSpPr>
          <p:cNvPr id="2" name="TextBox 1">
            <a:extLst>
              <a:ext uri="{FF2B5EF4-FFF2-40B4-BE49-F238E27FC236}">
                <a16:creationId xmlns:a16="http://schemas.microsoft.com/office/drawing/2014/main" id="{1F81AA0F-DA5D-431A-ABCE-DFD205F8BD53}"/>
              </a:ext>
            </a:extLst>
          </p:cNvPr>
          <p:cNvSpPr txBox="1"/>
          <p:nvPr/>
        </p:nvSpPr>
        <p:spPr>
          <a:xfrm>
            <a:off x="410966" y="698643"/>
            <a:ext cx="6380252" cy="707886"/>
          </a:xfrm>
          <a:prstGeom prst="rect">
            <a:avLst/>
          </a:prstGeom>
          <a:solidFill>
            <a:srgbClr val="FFCCFF"/>
          </a:solidFill>
        </p:spPr>
        <p:txBody>
          <a:bodyPr wrap="square" rtlCol="0">
            <a:spAutoFit/>
          </a:bodyPr>
          <a:lstStyle/>
          <a:p>
            <a:pPr algn="ctr"/>
            <a:r>
              <a:rPr lang="en-US" sz="2000" dirty="0">
                <a:latin typeface="Calibri" panose="020F0502020204030204" pitchFamily="34" charset="0"/>
                <a:cs typeface="Calibri" panose="020F0502020204030204" pitchFamily="34" charset="0"/>
              </a:rPr>
              <a:t>Mechanistic modeling within Albany is </a:t>
            </a:r>
            <a:r>
              <a:rPr lang="en-US" sz="2000" b="1" dirty="0">
                <a:latin typeface="Calibri" panose="020F0502020204030204" pitchFamily="34" charset="0"/>
                <a:cs typeface="Calibri" panose="020F0502020204030204" pitchFamily="34" charset="0"/>
              </a:rPr>
              <a:t>advancing state-of-the-art coastal erosion/permafrost modeling</a:t>
            </a:r>
            <a:r>
              <a:rPr lang="en-US" sz="2000" dirty="0">
                <a:latin typeface="Calibri" panose="020F0502020204030204" pitchFamily="34" charset="0"/>
                <a:cs typeface="Calibri" panose="020F0502020204030204" pitchFamily="34" charset="0"/>
              </a:rPr>
              <a:t>.</a:t>
            </a:r>
          </a:p>
        </p:txBody>
      </p:sp>
      <p:pic>
        <p:nvPicPr>
          <p:cNvPr id="5" name="Picture 4">
            <a:extLst>
              <a:ext uri="{FF2B5EF4-FFF2-40B4-BE49-F238E27FC236}">
                <a16:creationId xmlns:a16="http://schemas.microsoft.com/office/drawing/2014/main" id="{0AC94789-A15D-47A0-8EF4-2E529D7632CB}"/>
              </a:ext>
            </a:extLst>
          </p:cNvPr>
          <p:cNvPicPr>
            <a:picLocks noChangeAspect="1"/>
          </p:cNvPicPr>
          <p:nvPr/>
        </p:nvPicPr>
        <p:blipFill>
          <a:blip r:embed="rId2"/>
          <a:stretch>
            <a:fillRect/>
          </a:stretch>
        </p:blipFill>
        <p:spPr>
          <a:xfrm>
            <a:off x="4076359" y="1577742"/>
            <a:ext cx="5108925" cy="1650081"/>
          </a:xfrm>
          <a:prstGeom prst="rect">
            <a:avLst/>
          </a:prstGeom>
        </p:spPr>
      </p:pic>
      <p:pic>
        <p:nvPicPr>
          <p:cNvPr id="133" name="Picture 132">
            <a:extLst>
              <a:ext uri="{FF2B5EF4-FFF2-40B4-BE49-F238E27FC236}">
                <a16:creationId xmlns:a16="http://schemas.microsoft.com/office/drawing/2014/main" id="{346956E6-C570-47E1-84F2-E4B5572EE3D4}"/>
              </a:ext>
            </a:extLst>
          </p:cNvPr>
          <p:cNvPicPr>
            <a:picLocks noChangeAspect="1"/>
          </p:cNvPicPr>
          <p:nvPr/>
        </p:nvPicPr>
        <p:blipFill>
          <a:blip r:embed="rId3"/>
          <a:stretch>
            <a:fillRect/>
          </a:stretch>
        </p:blipFill>
        <p:spPr>
          <a:xfrm>
            <a:off x="4387065" y="3213150"/>
            <a:ext cx="4756935" cy="3237187"/>
          </a:xfrm>
          <a:prstGeom prst="rect">
            <a:avLst/>
          </a:prstGeom>
        </p:spPr>
      </p:pic>
      <p:sp>
        <p:nvSpPr>
          <p:cNvPr id="134" name="Rectangle 133">
            <a:extLst>
              <a:ext uri="{FF2B5EF4-FFF2-40B4-BE49-F238E27FC236}">
                <a16:creationId xmlns:a16="http://schemas.microsoft.com/office/drawing/2014/main" id="{B5360735-4A90-471B-8903-77C9209CD153}"/>
              </a:ext>
            </a:extLst>
          </p:cNvPr>
          <p:cNvSpPr/>
          <p:nvPr/>
        </p:nvSpPr>
        <p:spPr>
          <a:xfrm>
            <a:off x="116645" y="1406529"/>
            <a:ext cx="4270420" cy="3877985"/>
          </a:xfrm>
          <a:prstGeom prst="rect">
            <a:avLst/>
          </a:prstGeom>
        </p:spPr>
        <p:txBody>
          <a:bodyPr wrap="square">
            <a:spAutoFit/>
          </a:bodyPr>
          <a:lstStyle/>
          <a:p>
            <a:r>
              <a:rPr lang="en-US" b="1" u="sng" dirty="0">
                <a:latin typeface="Calibri" panose="020F0502020204030204" pitchFamily="34" charset="0"/>
                <a:cs typeface="Calibri" panose="020F0502020204030204" pitchFamily="34" charset="0"/>
              </a:rPr>
              <a:t>Permafrost modeling background</a:t>
            </a:r>
            <a:r>
              <a:rPr lang="en-US" b="1" dirty="0">
                <a:latin typeface="Calibri" panose="020F0502020204030204" pitchFamily="34" charset="0"/>
                <a:cs typeface="Calibri" panose="020F0502020204030204" pitchFamily="34" charset="0"/>
              </a:rPr>
              <a:t>:</a:t>
            </a:r>
          </a:p>
          <a:p>
            <a:endParaRPr lang="en-US" sz="400" b="1"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Predominant geomorphology is </a:t>
            </a:r>
            <a:r>
              <a:rPr lang="en-US" b="1" dirty="0">
                <a:latin typeface="Calibri" panose="020F0502020204030204" pitchFamily="34" charset="0"/>
                <a:cs typeface="Calibri" panose="020F0502020204030204" pitchFamily="34" charset="0"/>
              </a:rPr>
              <a:t>ice-wedge polygons </a:t>
            </a:r>
            <a:r>
              <a:rPr lang="en-US" dirty="0">
                <a:latin typeface="Calibri" panose="020F0502020204030204" pitchFamily="34" charset="0"/>
                <a:cs typeface="Calibri" panose="020F0502020204030204" pitchFamily="34" charset="0"/>
              </a:rPr>
              <a:t>(right). </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b="1" dirty="0">
                <a:latin typeface="Calibri" panose="020F0502020204030204" pitchFamily="34" charset="0"/>
                <a:cs typeface="Calibri" panose="020F0502020204030204" pitchFamily="34" charset="0"/>
              </a:rPr>
              <a:t>State-of-the-art erosion modeling</a:t>
            </a:r>
            <a:r>
              <a:rPr lang="en-US" dirty="0">
                <a:latin typeface="Calibri" panose="020F0502020204030204" pitchFamily="34" charset="0"/>
                <a:cs typeface="Calibri" panose="020F0502020204030204" pitchFamily="34" charset="0"/>
              </a:rPr>
              <a:t>:     trend projection, empirical relation-  ships, 1D steady-state heat flow, …</a:t>
            </a:r>
          </a:p>
          <a:p>
            <a:endParaRPr lang="en-US" sz="800" dirty="0">
              <a:latin typeface="Calibri" panose="020F0502020204030204" pitchFamily="34" charset="0"/>
              <a:cs typeface="Calibri" panose="020F0502020204030204" pitchFamily="34" charset="0"/>
            </a:endParaRPr>
          </a:p>
          <a:p>
            <a:r>
              <a:rPr lang="en-US" b="1" u="sng" dirty="0">
                <a:latin typeface="Calibri" panose="020F0502020204030204" pitchFamily="34" charset="0"/>
                <a:cs typeface="Calibri" panose="020F0502020204030204" pitchFamily="34" charset="0"/>
              </a:rPr>
              <a:t>Albany modeling of degradation</a:t>
            </a:r>
            <a:r>
              <a:rPr lang="en-US" b="1" dirty="0">
                <a:latin typeface="Calibri" panose="020F0502020204030204" pitchFamily="34" charset="0"/>
                <a:cs typeface="Calibri" panose="020F0502020204030204" pitchFamily="34" charset="0"/>
              </a:rPr>
              <a:t>:</a:t>
            </a:r>
          </a:p>
          <a:p>
            <a:endParaRPr lang="en-US" sz="400" b="1"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r>
              <a:rPr lang="en-US" b="1" dirty="0">
                <a:latin typeface="Calibri" panose="020F0502020204030204" pitchFamily="34" charset="0"/>
                <a:cs typeface="Calibri" panose="020F0502020204030204" pitchFamily="34" charset="0"/>
              </a:rPr>
              <a:t>Leverages </a:t>
            </a:r>
            <a:r>
              <a:rPr lang="en-US" dirty="0">
                <a:latin typeface="Calibri" panose="020F0502020204030204" pitchFamily="34" charset="0"/>
                <a:cs typeface="Calibri" panose="020F0502020204030204" pitchFamily="34" charset="0"/>
              </a:rPr>
              <a:t>years of LCM R&amp;D. </a:t>
            </a:r>
          </a:p>
          <a:p>
            <a:pPr marL="342900" indent="-342900">
              <a:buFont typeface="Arial" panose="020B0604020202020204" pitchFamily="34" charset="0"/>
              <a:buChar char="•"/>
            </a:pPr>
            <a:endParaRPr lang="en-US" sz="400" b="1"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r>
              <a:rPr lang="en-US" b="1" dirty="0">
                <a:latin typeface="Calibri" panose="020F0502020204030204" pitchFamily="34" charset="0"/>
                <a:cs typeface="Calibri" panose="020F0502020204030204" pitchFamily="34" charset="0"/>
              </a:rPr>
              <a:t>Time-varying input variables </a:t>
            </a:r>
            <a:r>
              <a:rPr lang="en-US" dirty="0">
                <a:latin typeface="Calibri" panose="020F0502020204030204" pitchFamily="34" charset="0"/>
                <a:cs typeface="Calibri" panose="020F0502020204030204" pitchFamily="34" charset="0"/>
              </a:rPr>
              <a:t>over        the duration of a storm (water level, temperature, salinity)</a:t>
            </a:r>
          </a:p>
          <a:p>
            <a:pPr marL="342900" indent="-342900">
              <a:buFont typeface="Arial" panose="020B0604020202020204" pitchFamily="34" charset="0"/>
              <a:buChar char="•"/>
            </a:pPr>
            <a:endParaRPr lang="en-US" dirty="0">
              <a:latin typeface="Calibri" panose="020F0502020204030204" pitchFamily="34" charset="0"/>
              <a:cs typeface="Calibri" panose="020F0502020204030204" pitchFamily="34" charset="0"/>
            </a:endParaRPr>
          </a:p>
        </p:txBody>
      </p:sp>
      <p:sp>
        <p:nvSpPr>
          <p:cNvPr id="137" name="Rectangle 136">
            <a:extLst>
              <a:ext uri="{FF2B5EF4-FFF2-40B4-BE49-F238E27FC236}">
                <a16:creationId xmlns:a16="http://schemas.microsoft.com/office/drawing/2014/main" id="{F207BD77-DEA3-4887-A378-B93BF3D5EB9F}"/>
              </a:ext>
            </a:extLst>
          </p:cNvPr>
          <p:cNvSpPr/>
          <p:nvPr/>
        </p:nvSpPr>
        <p:spPr>
          <a:xfrm>
            <a:off x="116645" y="4934152"/>
            <a:ext cx="5760173" cy="1538883"/>
          </a:xfrm>
          <a:prstGeom prst="rect">
            <a:avLst/>
          </a:prstGeom>
        </p:spPr>
        <p:txBody>
          <a:bodyPr wrap="square">
            <a:spAutoFit/>
          </a:bodyPr>
          <a:lstStyle/>
          <a:p>
            <a:pPr marL="342900" indent="-342900">
              <a:buFont typeface="Arial" panose="020B0604020202020204" pitchFamily="34" charset="0"/>
              <a:buChar char="•"/>
            </a:pPr>
            <a:r>
              <a:rPr lang="en-US" b="1" dirty="0">
                <a:latin typeface="Calibri" panose="020F0502020204030204" pitchFamily="34" charset="0"/>
                <a:cs typeface="Calibri" panose="020F0502020204030204" pitchFamily="34" charset="0"/>
              </a:rPr>
              <a:t>Multi-physics FEM model of coastline</a:t>
            </a:r>
            <a:r>
              <a:rPr lang="en-US" dirty="0">
                <a:latin typeface="Calibri" panose="020F0502020204030204" pitchFamily="34" charset="0"/>
                <a:cs typeface="Calibri" panose="020F0502020204030204" pitchFamily="34" charset="0"/>
              </a:rPr>
              <a:t>: finite deformation plasticity model + 3D unsteady thermal flow + chemical characteristics</a:t>
            </a:r>
          </a:p>
          <a:p>
            <a:pPr marL="342900" indent="-34290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Ø"/>
            </a:pPr>
            <a:r>
              <a:rPr lang="en-US" b="1" dirty="0">
                <a:latin typeface="Calibri" panose="020F0502020204030204" pitchFamily="34" charset="0"/>
                <a:cs typeface="Calibri" panose="020F0502020204030204" pitchFamily="34" charset="0"/>
              </a:rPr>
              <a:t>Failure modes </a:t>
            </a:r>
            <a:r>
              <a:rPr lang="en-US" dirty="0">
                <a:latin typeface="Calibri" panose="020F0502020204030204" pitchFamily="34" charset="0"/>
                <a:cs typeface="Calibri" panose="020F0502020204030204" pitchFamily="34" charset="0"/>
              </a:rPr>
              <a:t>develop from constitutive relationships (</a:t>
            </a:r>
            <a:r>
              <a:rPr lang="en-US" b="1" dirty="0">
                <a:latin typeface="Calibri" panose="020F0502020204030204" pitchFamily="34" charset="0"/>
                <a:cs typeface="Calibri" panose="020F0502020204030204" pitchFamily="34" charset="0"/>
              </a:rPr>
              <a:t>no empirical model</a:t>
            </a:r>
            <a:r>
              <a:rPr lang="en-US" dirty="0">
                <a:latin typeface="Calibri" panose="020F0502020204030204" pitchFamily="34" charset="0"/>
                <a:cs typeface="Calibri" panose="020F0502020204030204" pitchFamily="34" charset="0"/>
              </a:rPr>
              <a:t>!)</a:t>
            </a:r>
          </a:p>
        </p:txBody>
      </p:sp>
      <p:pic>
        <p:nvPicPr>
          <p:cNvPr id="4" name="Picture 3">
            <a:extLst>
              <a:ext uri="{FF2B5EF4-FFF2-40B4-BE49-F238E27FC236}">
                <a16:creationId xmlns:a16="http://schemas.microsoft.com/office/drawing/2014/main" id="{EED24E4A-A09A-47D4-B94E-FD4773B083F3}"/>
              </a:ext>
            </a:extLst>
          </p:cNvPr>
          <p:cNvPicPr>
            <a:picLocks noChangeAspect="1"/>
          </p:cNvPicPr>
          <p:nvPr/>
        </p:nvPicPr>
        <p:blipFill>
          <a:blip r:embed="rId4"/>
          <a:stretch>
            <a:fillRect/>
          </a:stretch>
        </p:blipFill>
        <p:spPr>
          <a:xfrm>
            <a:off x="7368434" y="681468"/>
            <a:ext cx="1647495" cy="858071"/>
          </a:xfrm>
          <a:prstGeom prst="rect">
            <a:avLst/>
          </a:prstGeom>
        </p:spPr>
      </p:pic>
    </p:spTree>
    <p:extLst>
      <p:ext uri="{BB962C8B-B14F-4D97-AF65-F5344CB8AC3E}">
        <p14:creationId xmlns:p14="http://schemas.microsoft.com/office/powerpoint/2010/main" val="620654146"/>
      </p:ext>
    </p:extLst>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 name="TextShape 1"/>
          <p:cNvSpPr txBox="1"/>
          <p:nvPr/>
        </p:nvSpPr>
        <p:spPr>
          <a:xfrm>
            <a:off x="254857" y="-142785"/>
            <a:ext cx="7643004" cy="1146027"/>
          </a:xfrm>
          <a:prstGeom prst="rect">
            <a:avLst/>
          </a:prstGeom>
          <a:noFill/>
          <a:ln>
            <a:noFill/>
          </a:ln>
        </p:spPr>
        <p:txBody>
          <a:bodyPr lIns="0" tIns="0" rIns="0" bIns="0" anchor="ctr"/>
          <a:lstStyle/>
          <a:p>
            <a:r>
              <a:rPr lang="en-US" sz="3200" dirty="0">
                <a:latin typeface="Calibri"/>
              </a:rPr>
              <a:t>Algorithmic projects hosted by Albany</a:t>
            </a:r>
            <a:endParaRPr sz="3200" dirty="0"/>
          </a:p>
        </p:txBody>
      </p:sp>
      <p:sp>
        <p:nvSpPr>
          <p:cNvPr id="2" name="Rectangle 1">
            <a:extLst>
              <a:ext uri="{FF2B5EF4-FFF2-40B4-BE49-F238E27FC236}">
                <a16:creationId xmlns:a16="http://schemas.microsoft.com/office/drawing/2014/main" id="{15D5A87E-4D15-44F4-874A-ED916EB6CCB7}"/>
              </a:ext>
            </a:extLst>
          </p:cNvPr>
          <p:cNvSpPr/>
          <p:nvPr/>
        </p:nvSpPr>
        <p:spPr>
          <a:xfrm>
            <a:off x="429518" y="811658"/>
            <a:ext cx="7810355" cy="400110"/>
          </a:xfrm>
          <a:prstGeom prst="rect">
            <a:avLst/>
          </a:prstGeom>
          <a:solidFill>
            <a:srgbClr val="FFFFCC"/>
          </a:solidFill>
        </p:spPr>
        <p:txBody>
          <a:bodyPr wrap="square">
            <a:spAutoFit/>
          </a:bodyPr>
          <a:lstStyle/>
          <a:p>
            <a:pPr algn="ctr"/>
            <a:r>
              <a:rPr lang="en-US" sz="2000" b="1" dirty="0">
                <a:latin typeface="Calibri" panose="020F0502020204030204" pitchFamily="34" charset="0"/>
                <a:cs typeface="Calibri" panose="020F0502020204030204" pitchFamily="34" charset="0"/>
              </a:rPr>
              <a:t>Algorithms</a:t>
            </a:r>
            <a:r>
              <a:rPr lang="en-US" sz="2000" dirty="0">
                <a:latin typeface="Calibri" panose="020F0502020204030204" pitchFamily="34" charset="0"/>
                <a:cs typeface="Calibri" panose="020F0502020204030204" pitchFamily="34" charset="0"/>
              </a:rPr>
              <a:t> and </a:t>
            </a:r>
            <a:r>
              <a:rPr lang="en-US" sz="2000" b="1" dirty="0">
                <a:latin typeface="Calibri" panose="020F0502020204030204" pitchFamily="34" charset="0"/>
                <a:cs typeface="Calibri" panose="020F0502020204030204" pitchFamily="34" charset="0"/>
              </a:rPr>
              <a:t>software</a:t>
            </a:r>
            <a:r>
              <a:rPr lang="en-US" sz="2000" dirty="0">
                <a:latin typeface="Calibri" panose="020F0502020204030204" pitchFamily="34" charset="0"/>
                <a:cs typeface="Calibri" panose="020F0502020204030204" pitchFamily="34" charset="0"/>
              </a:rPr>
              <a:t> are </a:t>
            </a:r>
            <a:r>
              <a:rPr lang="en-US" sz="2000" b="1" dirty="0">
                <a:latin typeface="Calibri" panose="020F0502020204030204" pitchFamily="34" charset="0"/>
                <a:cs typeface="Calibri" panose="020F0502020204030204" pitchFamily="34" charset="0"/>
              </a:rPr>
              <a:t>matured directly </a:t>
            </a:r>
            <a:r>
              <a:rPr lang="en-US" sz="2000" dirty="0">
                <a:latin typeface="Calibri" panose="020F0502020204030204" pitchFamily="34" charset="0"/>
                <a:cs typeface="Calibri" panose="020F0502020204030204" pitchFamily="34" charset="0"/>
              </a:rPr>
              <a:t>on</a:t>
            </a:r>
            <a:r>
              <a:rPr lang="en-US" sz="2000" b="1" dirty="0">
                <a:latin typeface="Calibri" panose="020F0502020204030204" pitchFamily="34" charset="0"/>
                <a:cs typeface="Calibri" panose="020F0502020204030204" pitchFamily="34" charset="0"/>
              </a:rPr>
              <a:t> applications.</a:t>
            </a:r>
          </a:p>
        </p:txBody>
      </p:sp>
      <p:sp>
        <p:nvSpPr>
          <p:cNvPr id="3" name="Rectangle 2">
            <a:extLst>
              <a:ext uri="{FF2B5EF4-FFF2-40B4-BE49-F238E27FC236}">
                <a16:creationId xmlns:a16="http://schemas.microsoft.com/office/drawing/2014/main" id="{8DAD62F2-FFA3-495C-8446-25D2BF3966EB}"/>
              </a:ext>
            </a:extLst>
          </p:cNvPr>
          <p:cNvSpPr/>
          <p:nvPr/>
        </p:nvSpPr>
        <p:spPr>
          <a:xfrm>
            <a:off x="152396" y="1348152"/>
            <a:ext cx="8991604" cy="5047536"/>
          </a:xfrm>
          <a:prstGeom prst="rect">
            <a:avLst/>
          </a:prstGeom>
        </p:spPr>
        <p:txBody>
          <a:bodyPr wrap="square">
            <a:spAutoFit/>
          </a:bodyPr>
          <a:lstStyle/>
          <a:p>
            <a:r>
              <a:rPr lang="en-US" sz="2000" b="1" dirty="0">
                <a:solidFill>
                  <a:srgbClr val="3366FF"/>
                </a:solidFill>
                <a:latin typeface="Calibri" panose="020F0502020204030204" pitchFamily="34" charset="0"/>
                <a:cs typeface="Calibri" panose="020F0502020204030204" pitchFamily="34" charset="0"/>
              </a:rPr>
              <a:t>Algorithmic projects within Albany:</a:t>
            </a:r>
          </a:p>
          <a:p>
            <a:endParaRPr lang="en-US" sz="1000" b="1" dirty="0">
              <a:solidFill>
                <a:srgbClr val="3366FF"/>
              </a:solidFill>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dirty="0">
                <a:solidFill>
                  <a:srgbClr val="000000"/>
                </a:solidFill>
                <a:latin typeface="Calibri" panose="020F0502020204030204" pitchFamily="34" charset="0"/>
                <a:cs typeface="Calibri" panose="020F0502020204030204" pitchFamily="34" charset="0"/>
              </a:rPr>
              <a:t>Scalable multi-level solvers (PISCEES/</a:t>
            </a:r>
            <a:r>
              <a:rPr lang="en-US" dirty="0" err="1">
                <a:solidFill>
                  <a:srgbClr val="000000"/>
                </a:solidFill>
                <a:latin typeface="Calibri" panose="020F0502020204030204" pitchFamily="34" charset="0"/>
                <a:cs typeface="Calibri" panose="020F0502020204030204" pitchFamily="34" charset="0"/>
              </a:rPr>
              <a:t>ProSPect</a:t>
            </a:r>
            <a:r>
              <a:rPr lang="en-US" dirty="0">
                <a:solidFill>
                  <a:srgbClr val="000000"/>
                </a:solidFill>
                <a:latin typeface="Calibri" panose="020F0502020204030204" pitchFamily="34" charset="0"/>
                <a:cs typeface="Calibri" panose="020F0502020204030204" pitchFamily="34" charset="0"/>
              </a:rPr>
              <a:t>) – R. </a:t>
            </a:r>
            <a:r>
              <a:rPr lang="en-US" dirty="0" err="1">
                <a:solidFill>
                  <a:srgbClr val="000000"/>
                </a:solidFill>
                <a:latin typeface="Calibri" panose="020F0502020204030204" pitchFamily="34" charset="0"/>
                <a:cs typeface="Calibri" panose="020F0502020204030204" pitchFamily="34" charset="0"/>
              </a:rPr>
              <a:t>Tuminaro</a:t>
            </a:r>
            <a:r>
              <a:rPr lang="en-US" dirty="0">
                <a:solidFill>
                  <a:srgbClr val="000000"/>
                </a:solidFill>
                <a:latin typeface="Calibri" panose="020F0502020204030204" pitchFamily="34" charset="0"/>
                <a:cs typeface="Calibri" panose="020F0502020204030204" pitchFamily="34" charset="0"/>
              </a:rPr>
              <a:t>,  I. Tezaur.</a:t>
            </a:r>
          </a:p>
          <a:p>
            <a:pPr marL="285750" indent="-285750">
              <a:buFont typeface="Wingdings" panose="05000000000000000000" pitchFamily="2" charset="2"/>
              <a:buChar char="Ø"/>
            </a:pPr>
            <a:endParaRPr lang="en-US" sz="400" dirty="0">
              <a:solidFill>
                <a:srgbClr val="000000"/>
              </a:solidFill>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dirty="0">
                <a:solidFill>
                  <a:srgbClr val="000000"/>
                </a:solidFill>
                <a:latin typeface="Calibri" panose="020F0502020204030204" pitchFamily="34" charset="0"/>
                <a:cs typeface="Calibri" panose="020F0502020204030204" pitchFamily="34" charset="0"/>
              </a:rPr>
              <a:t>Nonlinear solvers (</a:t>
            </a:r>
            <a:r>
              <a:rPr lang="en-US" dirty="0" err="1">
                <a:solidFill>
                  <a:srgbClr val="000000"/>
                </a:solidFill>
                <a:latin typeface="Calibri" panose="020F0502020204030204" pitchFamily="34" charset="0"/>
                <a:cs typeface="Calibri" panose="020F0502020204030204" pitchFamily="34" charset="0"/>
              </a:rPr>
              <a:t>FASTMath</a:t>
            </a:r>
            <a:r>
              <a:rPr lang="en-US" dirty="0">
                <a:solidFill>
                  <a:srgbClr val="000000"/>
                </a:solidFill>
                <a:latin typeface="Calibri" panose="020F0502020204030204" pitchFamily="34" charset="0"/>
                <a:cs typeface="Calibri" panose="020F0502020204030204" pitchFamily="34" charset="0"/>
              </a:rPr>
              <a:t>) – R. Pawlowski, M. Perego</a:t>
            </a:r>
          </a:p>
          <a:p>
            <a:pPr marL="285750" indent="-285750">
              <a:buFont typeface="Wingdings" panose="05000000000000000000" pitchFamily="2" charset="2"/>
              <a:buChar char="Ø"/>
            </a:pPr>
            <a:endParaRPr lang="en-US" sz="400" dirty="0">
              <a:solidFill>
                <a:srgbClr val="000000"/>
              </a:solidFill>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dirty="0">
                <a:solidFill>
                  <a:srgbClr val="000000"/>
                </a:solidFill>
                <a:latin typeface="Calibri" panose="020F0502020204030204" pitchFamily="34" charset="0"/>
                <a:cs typeface="Calibri" panose="020F0502020204030204" pitchFamily="34" charset="0"/>
              </a:rPr>
              <a:t>In-memory mesh adaptation (</a:t>
            </a:r>
            <a:r>
              <a:rPr lang="en-US" dirty="0" err="1">
                <a:solidFill>
                  <a:srgbClr val="000000"/>
                </a:solidFill>
                <a:latin typeface="Calibri" panose="020F0502020204030204" pitchFamily="34" charset="0"/>
                <a:cs typeface="Calibri" panose="020F0502020204030204" pitchFamily="34" charset="0"/>
              </a:rPr>
              <a:t>FASTMath</a:t>
            </a:r>
            <a:r>
              <a:rPr lang="en-US" dirty="0">
                <a:solidFill>
                  <a:srgbClr val="000000"/>
                </a:solidFill>
                <a:latin typeface="Calibri" panose="020F0502020204030204" pitchFamily="34" charset="0"/>
                <a:cs typeface="Calibri" panose="020F0502020204030204" pitchFamily="34" charset="0"/>
              </a:rPr>
              <a:t>) – M. Sheppard, M. Bloomfield (RPI), A. Oberai, J. Smith (USC), D. Ibanez, B. Granzow, G. Hansen</a:t>
            </a:r>
          </a:p>
          <a:p>
            <a:pPr marL="285750" indent="-285750">
              <a:buFont typeface="Wingdings" panose="05000000000000000000" pitchFamily="2" charset="2"/>
              <a:buChar char="Ø"/>
            </a:pPr>
            <a:endParaRPr lang="en-US" sz="400" dirty="0">
              <a:solidFill>
                <a:srgbClr val="000000"/>
              </a:solidFill>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dirty="0">
                <a:solidFill>
                  <a:srgbClr val="000000"/>
                </a:solidFill>
                <a:latin typeface="Calibri" panose="020F0502020204030204" pitchFamily="34" charset="0"/>
                <a:cs typeface="Calibri" panose="020F0502020204030204" pitchFamily="34" charset="0"/>
              </a:rPr>
              <a:t>Multi-scale coupling via Schwarz (P&amp;EM) – A. Mota, I. Tezaur, C. Alleman, G. Phlipot (</a:t>
            </a:r>
            <a:r>
              <a:rPr lang="en-US" dirty="0" err="1">
                <a:solidFill>
                  <a:srgbClr val="000000"/>
                </a:solidFill>
                <a:latin typeface="Calibri" panose="020F0502020204030204" pitchFamily="34" charset="0"/>
                <a:cs typeface="Calibri" panose="020F0502020204030204" pitchFamily="34" charset="0"/>
              </a:rPr>
              <a:t>CalTech</a:t>
            </a:r>
            <a:r>
              <a:rPr lang="en-US" dirty="0">
                <a:solidFill>
                  <a:srgbClr val="000000"/>
                </a:solidFill>
                <a:latin typeface="Calibri" panose="020F0502020204030204" pitchFamily="34" charset="0"/>
                <a:cs typeface="Calibri" panose="020F0502020204030204" pitchFamily="34" charset="0"/>
              </a:rPr>
              <a:t>)</a:t>
            </a:r>
          </a:p>
          <a:p>
            <a:pPr marL="285750" indent="-285750">
              <a:buFont typeface="Wingdings" panose="05000000000000000000" pitchFamily="2" charset="2"/>
              <a:buChar char="Ø"/>
            </a:pPr>
            <a:endParaRPr lang="en-US" sz="400" dirty="0">
              <a:solidFill>
                <a:srgbClr val="000000"/>
              </a:solidFill>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dirty="0">
                <a:solidFill>
                  <a:srgbClr val="000000"/>
                </a:solidFill>
                <a:latin typeface="Calibri" panose="020F0502020204030204" pitchFamily="34" charset="0"/>
                <a:cs typeface="Calibri" panose="020F0502020204030204" pitchFamily="34" charset="0"/>
              </a:rPr>
              <a:t>Stabilized mechanics (</a:t>
            </a:r>
            <a:r>
              <a:rPr lang="en-US" dirty="0" err="1">
                <a:solidFill>
                  <a:srgbClr val="000000"/>
                </a:solidFill>
                <a:latin typeface="Calibri" panose="020F0502020204030204" pitchFamily="34" charset="0"/>
                <a:cs typeface="Calibri" panose="020F0502020204030204" pitchFamily="34" charset="0"/>
              </a:rPr>
              <a:t>FASTMath</a:t>
            </a:r>
            <a:r>
              <a:rPr lang="en-US" dirty="0">
                <a:solidFill>
                  <a:srgbClr val="000000"/>
                </a:solidFill>
                <a:latin typeface="Calibri" panose="020F0502020204030204" pitchFamily="34" charset="0"/>
                <a:cs typeface="Calibri" panose="020F0502020204030204" pitchFamily="34" charset="0"/>
              </a:rPr>
              <a:t>) – A. Bradley, J. </a:t>
            </a:r>
            <a:r>
              <a:rPr lang="en-US" dirty="0" err="1">
                <a:solidFill>
                  <a:srgbClr val="000000"/>
                </a:solidFill>
                <a:latin typeface="Calibri" panose="020F0502020204030204" pitchFamily="34" charset="0"/>
                <a:cs typeface="Calibri" panose="020F0502020204030204" pitchFamily="34" charset="0"/>
              </a:rPr>
              <a:t>Ostien</a:t>
            </a:r>
            <a:r>
              <a:rPr lang="en-US" dirty="0">
                <a:solidFill>
                  <a:srgbClr val="000000"/>
                </a:solidFill>
                <a:latin typeface="Calibri" panose="020F0502020204030204" pitchFamily="34" charset="0"/>
                <a:cs typeface="Calibri" panose="020F0502020204030204" pitchFamily="34" charset="0"/>
              </a:rPr>
              <a:t>, G. Hansen</a:t>
            </a:r>
          </a:p>
          <a:p>
            <a:pPr marL="285750" indent="-285750">
              <a:buFont typeface="Wingdings" panose="05000000000000000000" pitchFamily="2" charset="2"/>
              <a:buChar char="Ø"/>
            </a:pPr>
            <a:endParaRPr lang="en-US" sz="400" dirty="0">
              <a:solidFill>
                <a:srgbClr val="000000"/>
              </a:solidFill>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dirty="0">
                <a:solidFill>
                  <a:srgbClr val="000000"/>
                </a:solidFill>
                <a:latin typeface="Calibri" panose="020F0502020204030204" pitchFamily="34" charset="0"/>
                <a:cs typeface="Calibri" panose="020F0502020204030204" pitchFamily="34" charset="0"/>
              </a:rPr>
              <a:t>Adjoint-based inversion (</a:t>
            </a:r>
            <a:r>
              <a:rPr lang="en-US" dirty="0" err="1">
                <a:solidFill>
                  <a:srgbClr val="000000"/>
                </a:solidFill>
                <a:latin typeface="Calibri" panose="020F0502020204030204" pitchFamily="34" charset="0"/>
                <a:cs typeface="Calibri" panose="020F0502020204030204" pitchFamily="34" charset="0"/>
              </a:rPr>
              <a:t>FASTMath</a:t>
            </a:r>
            <a:r>
              <a:rPr lang="en-US" dirty="0">
                <a:solidFill>
                  <a:srgbClr val="000000"/>
                </a:solidFill>
                <a:latin typeface="Calibri" panose="020F0502020204030204" pitchFamily="34" charset="0"/>
                <a:cs typeface="Calibri" panose="020F0502020204030204" pitchFamily="34" charset="0"/>
              </a:rPr>
              <a:t>) – M. Perego, E. Phipps, ROL team</a:t>
            </a:r>
          </a:p>
          <a:p>
            <a:pPr marL="285750" indent="-285750">
              <a:buFont typeface="Wingdings" panose="05000000000000000000" pitchFamily="2" charset="2"/>
              <a:buChar char="Ø"/>
            </a:pPr>
            <a:endParaRPr lang="en-US" sz="400" dirty="0">
              <a:solidFill>
                <a:srgbClr val="000000"/>
              </a:solidFill>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dirty="0">
                <a:solidFill>
                  <a:srgbClr val="000000"/>
                </a:solidFill>
                <a:latin typeface="Calibri" panose="020F0502020204030204" pitchFamily="34" charset="0"/>
                <a:cs typeface="Calibri" panose="020F0502020204030204" pitchFamily="34" charset="0"/>
              </a:rPr>
              <a:t>Optimization-based coupling (ASCR) – M. Perego, M. </a:t>
            </a:r>
            <a:r>
              <a:rPr lang="en-US" dirty="0" err="1">
                <a:solidFill>
                  <a:srgbClr val="000000"/>
                </a:solidFill>
                <a:latin typeface="Calibri" panose="020F0502020204030204" pitchFamily="34" charset="0"/>
                <a:cs typeface="Calibri" panose="020F0502020204030204" pitchFamily="34" charset="0"/>
              </a:rPr>
              <a:t>D’Elia</a:t>
            </a:r>
            <a:r>
              <a:rPr lang="en-US" dirty="0">
                <a:solidFill>
                  <a:srgbClr val="000000"/>
                </a:solidFill>
                <a:latin typeface="Calibri" panose="020F0502020204030204" pitchFamily="34" charset="0"/>
                <a:cs typeface="Calibri" panose="020F0502020204030204" pitchFamily="34" charset="0"/>
              </a:rPr>
              <a:t>, D. Littlewood, P. Bochev</a:t>
            </a:r>
          </a:p>
          <a:p>
            <a:pPr marL="285750" indent="-285750">
              <a:buFont typeface="Wingdings" panose="05000000000000000000" pitchFamily="2" charset="2"/>
              <a:buChar char="Ø"/>
            </a:pPr>
            <a:endParaRPr lang="en-US" sz="400" dirty="0">
              <a:solidFill>
                <a:srgbClr val="000000"/>
              </a:solidFill>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dirty="0">
                <a:solidFill>
                  <a:srgbClr val="000000"/>
                </a:solidFill>
                <a:latin typeface="Calibri" panose="020F0502020204030204" pitchFamily="34" charset="0"/>
                <a:cs typeface="Calibri" panose="020F0502020204030204" pitchFamily="34" charset="0"/>
              </a:rPr>
              <a:t>UQ workflow (PISCEES) – J. </a:t>
            </a:r>
            <a:r>
              <a:rPr lang="en-US" dirty="0" err="1">
                <a:solidFill>
                  <a:srgbClr val="000000"/>
                </a:solidFill>
                <a:latin typeface="Calibri" panose="020F0502020204030204" pitchFamily="34" charset="0"/>
                <a:cs typeface="Calibri" panose="020F0502020204030204" pitchFamily="34" charset="0"/>
              </a:rPr>
              <a:t>Jakeman</a:t>
            </a:r>
            <a:r>
              <a:rPr lang="en-US" dirty="0">
                <a:solidFill>
                  <a:srgbClr val="000000"/>
                </a:solidFill>
                <a:latin typeface="Calibri" panose="020F0502020204030204" pitchFamily="34" charset="0"/>
                <a:cs typeface="Calibri" panose="020F0502020204030204" pitchFamily="34" charset="0"/>
              </a:rPr>
              <a:t>, I. Tezaur, M. Perego</a:t>
            </a:r>
          </a:p>
          <a:p>
            <a:pPr marL="285750" indent="-285750">
              <a:buFont typeface="Wingdings" panose="05000000000000000000" pitchFamily="2" charset="2"/>
              <a:buChar char="Ø"/>
            </a:pPr>
            <a:endParaRPr lang="en-US" sz="400" dirty="0">
              <a:solidFill>
                <a:srgbClr val="000000"/>
              </a:solidFill>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dirty="0">
                <a:solidFill>
                  <a:srgbClr val="000000"/>
                </a:solidFill>
                <a:latin typeface="Calibri" panose="020F0502020204030204" pitchFamily="34" charset="0"/>
                <a:cs typeface="Calibri" panose="020F0502020204030204" pitchFamily="34" charset="0"/>
              </a:rPr>
              <a:t>Embedded UQ (Equinox) – E.   Phipps, J. Fike</a:t>
            </a:r>
          </a:p>
          <a:p>
            <a:pPr marL="285750" indent="-285750">
              <a:buFont typeface="Wingdings" panose="05000000000000000000" pitchFamily="2" charset="2"/>
              <a:buChar char="Ø"/>
            </a:pPr>
            <a:endParaRPr lang="en-US" sz="400" dirty="0">
              <a:solidFill>
                <a:srgbClr val="000000"/>
              </a:solidFill>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dirty="0">
                <a:solidFill>
                  <a:srgbClr val="000000"/>
                </a:solidFill>
                <a:latin typeface="Calibri" panose="020F0502020204030204" pitchFamily="34" charset="0"/>
                <a:cs typeface="Calibri" panose="020F0502020204030204" pitchFamily="34" charset="0"/>
              </a:rPr>
              <a:t>Performance portable FEM (PISCEES/</a:t>
            </a:r>
            <a:r>
              <a:rPr lang="en-US" dirty="0" err="1">
                <a:solidFill>
                  <a:srgbClr val="000000"/>
                </a:solidFill>
                <a:latin typeface="Calibri" panose="020F0502020204030204" pitchFamily="34" charset="0"/>
                <a:cs typeface="Calibri" panose="020F0502020204030204" pitchFamily="34" charset="0"/>
              </a:rPr>
              <a:t>ProSPect</a:t>
            </a:r>
            <a:r>
              <a:rPr lang="en-US" dirty="0">
                <a:solidFill>
                  <a:srgbClr val="000000"/>
                </a:solidFill>
                <a:latin typeface="Calibri" panose="020F0502020204030204" pitchFamily="34" charset="0"/>
                <a:cs typeface="Calibri" panose="020F0502020204030204" pitchFamily="34" charset="0"/>
              </a:rPr>
              <a:t>/ATDM) – I. </a:t>
            </a:r>
            <a:r>
              <a:rPr lang="en-US" dirty="0" err="1">
                <a:solidFill>
                  <a:srgbClr val="000000"/>
                </a:solidFill>
                <a:latin typeface="Calibri" panose="020F0502020204030204" pitchFamily="34" charset="0"/>
                <a:cs typeface="Calibri" panose="020F0502020204030204" pitchFamily="34" charset="0"/>
              </a:rPr>
              <a:t>Demeshko</a:t>
            </a:r>
            <a:r>
              <a:rPr lang="en-US" dirty="0">
                <a:solidFill>
                  <a:srgbClr val="000000"/>
                </a:solidFill>
                <a:latin typeface="Calibri" panose="020F0502020204030204" pitchFamily="34" charset="0"/>
                <a:cs typeface="Calibri" panose="020F0502020204030204" pitchFamily="34" charset="0"/>
              </a:rPr>
              <a:t> (LANL), E. Phipps, R. Pawlowski, E. Cyr, I. Tezaur, A. Bradley, J. Watkins</a:t>
            </a:r>
          </a:p>
          <a:p>
            <a:pPr marL="285750" indent="-285750">
              <a:buFont typeface="Wingdings" panose="05000000000000000000" pitchFamily="2" charset="2"/>
              <a:buChar char="Ø"/>
            </a:pPr>
            <a:endParaRPr lang="en-US" sz="400" dirty="0">
              <a:solidFill>
                <a:srgbClr val="000000"/>
              </a:solidFill>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dirty="0">
                <a:solidFill>
                  <a:srgbClr val="000000"/>
                </a:solidFill>
                <a:latin typeface="Calibri" panose="020F0502020204030204" pitchFamily="34" charset="0"/>
                <a:cs typeface="Calibri" panose="020F0502020204030204" pitchFamily="34" charset="0"/>
              </a:rPr>
              <a:t>Development of composite tet-10 for solid mechanics (PE&amp;M) – J. Foulk, J. </a:t>
            </a:r>
            <a:r>
              <a:rPr lang="en-US" dirty="0" err="1">
                <a:solidFill>
                  <a:srgbClr val="000000"/>
                </a:solidFill>
                <a:latin typeface="Calibri" panose="020F0502020204030204" pitchFamily="34" charset="0"/>
                <a:cs typeface="Calibri" panose="020F0502020204030204" pitchFamily="34" charset="0"/>
              </a:rPr>
              <a:t>Ostien</a:t>
            </a:r>
            <a:r>
              <a:rPr lang="en-US" dirty="0">
                <a:solidFill>
                  <a:srgbClr val="000000"/>
                </a:solidFill>
                <a:latin typeface="Calibri" panose="020F0502020204030204" pitchFamily="34" charset="0"/>
                <a:cs typeface="Calibri" panose="020F0502020204030204" pitchFamily="34" charset="0"/>
              </a:rPr>
              <a:t>, A. Mota</a:t>
            </a:r>
            <a:endParaRPr lang="en-US" dirty="0">
              <a:latin typeface="Calibri" panose="020F0502020204030204" pitchFamily="34" charset="0"/>
              <a:cs typeface="Calibri" panose="020F0502020204030204" pitchFamily="34" charset="0"/>
            </a:endParaRPr>
          </a:p>
        </p:txBody>
      </p:sp>
    </p:spTree>
    <p:extLst>
      <p:ext uri="{BB962C8B-B14F-4D97-AF65-F5344CB8AC3E}">
        <p14:creationId xmlns:p14="http://schemas.microsoft.com/office/powerpoint/2010/main" val="1210866612"/>
      </p:ext>
    </p:extLst>
  </p:cSld>
  <p:clrMapOvr>
    <a:masterClrMapping/>
  </p:clrMapOvr>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 name="TextShape 1"/>
          <p:cNvSpPr txBox="1"/>
          <p:nvPr/>
        </p:nvSpPr>
        <p:spPr>
          <a:xfrm>
            <a:off x="254857" y="-142785"/>
            <a:ext cx="7643004" cy="1146027"/>
          </a:xfrm>
          <a:prstGeom prst="rect">
            <a:avLst/>
          </a:prstGeom>
          <a:noFill/>
          <a:ln>
            <a:noFill/>
          </a:ln>
        </p:spPr>
        <p:txBody>
          <a:bodyPr lIns="0" tIns="0" rIns="0" bIns="0" anchor="ctr"/>
          <a:lstStyle/>
          <a:p>
            <a:r>
              <a:rPr lang="en-US" sz="3200" dirty="0">
                <a:latin typeface="Calibri"/>
              </a:rPr>
              <a:t>Algorithmic projects hosted by Albany</a:t>
            </a:r>
            <a:endParaRPr sz="3200" dirty="0"/>
          </a:p>
        </p:txBody>
      </p:sp>
      <p:sp>
        <p:nvSpPr>
          <p:cNvPr id="2" name="Rectangle 1">
            <a:extLst>
              <a:ext uri="{FF2B5EF4-FFF2-40B4-BE49-F238E27FC236}">
                <a16:creationId xmlns:a16="http://schemas.microsoft.com/office/drawing/2014/main" id="{15D5A87E-4D15-44F4-874A-ED916EB6CCB7}"/>
              </a:ext>
            </a:extLst>
          </p:cNvPr>
          <p:cNvSpPr/>
          <p:nvPr/>
        </p:nvSpPr>
        <p:spPr>
          <a:xfrm>
            <a:off x="429518" y="811658"/>
            <a:ext cx="7810355" cy="400110"/>
          </a:xfrm>
          <a:prstGeom prst="rect">
            <a:avLst/>
          </a:prstGeom>
          <a:solidFill>
            <a:srgbClr val="FFFFCC"/>
          </a:solidFill>
        </p:spPr>
        <p:txBody>
          <a:bodyPr wrap="square">
            <a:spAutoFit/>
          </a:bodyPr>
          <a:lstStyle/>
          <a:p>
            <a:pPr algn="ctr"/>
            <a:r>
              <a:rPr lang="en-US" sz="2000" b="1" dirty="0">
                <a:latin typeface="Calibri" panose="020F0502020204030204" pitchFamily="34" charset="0"/>
                <a:cs typeface="Calibri" panose="020F0502020204030204" pitchFamily="34" charset="0"/>
              </a:rPr>
              <a:t>Algorithms</a:t>
            </a:r>
            <a:r>
              <a:rPr lang="en-US" sz="2000" dirty="0">
                <a:latin typeface="Calibri" panose="020F0502020204030204" pitchFamily="34" charset="0"/>
                <a:cs typeface="Calibri" panose="020F0502020204030204" pitchFamily="34" charset="0"/>
              </a:rPr>
              <a:t> and </a:t>
            </a:r>
            <a:r>
              <a:rPr lang="en-US" sz="2000" b="1" dirty="0">
                <a:latin typeface="Calibri" panose="020F0502020204030204" pitchFamily="34" charset="0"/>
                <a:cs typeface="Calibri" panose="020F0502020204030204" pitchFamily="34" charset="0"/>
              </a:rPr>
              <a:t>software</a:t>
            </a:r>
            <a:r>
              <a:rPr lang="en-US" sz="2000" dirty="0">
                <a:latin typeface="Calibri" panose="020F0502020204030204" pitchFamily="34" charset="0"/>
                <a:cs typeface="Calibri" panose="020F0502020204030204" pitchFamily="34" charset="0"/>
              </a:rPr>
              <a:t> are </a:t>
            </a:r>
            <a:r>
              <a:rPr lang="en-US" sz="2000" b="1" dirty="0">
                <a:latin typeface="Calibri" panose="020F0502020204030204" pitchFamily="34" charset="0"/>
                <a:cs typeface="Calibri" panose="020F0502020204030204" pitchFamily="34" charset="0"/>
              </a:rPr>
              <a:t>matured directly </a:t>
            </a:r>
            <a:r>
              <a:rPr lang="en-US" sz="2000" dirty="0">
                <a:latin typeface="Calibri" panose="020F0502020204030204" pitchFamily="34" charset="0"/>
                <a:cs typeface="Calibri" panose="020F0502020204030204" pitchFamily="34" charset="0"/>
              </a:rPr>
              <a:t>on</a:t>
            </a:r>
            <a:r>
              <a:rPr lang="en-US" sz="2000" b="1" dirty="0">
                <a:latin typeface="Calibri" panose="020F0502020204030204" pitchFamily="34" charset="0"/>
                <a:cs typeface="Calibri" panose="020F0502020204030204" pitchFamily="34" charset="0"/>
              </a:rPr>
              <a:t> applications.</a:t>
            </a:r>
          </a:p>
        </p:txBody>
      </p:sp>
      <p:sp>
        <p:nvSpPr>
          <p:cNvPr id="3" name="Rectangle 2">
            <a:extLst>
              <a:ext uri="{FF2B5EF4-FFF2-40B4-BE49-F238E27FC236}">
                <a16:creationId xmlns:a16="http://schemas.microsoft.com/office/drawing/2014/main" id="{8DAD62F2-FFA3-495C-8446-25D2BF3966EB}"/>
              </a:ext>
            </a:extLst>
          </p:cNvPr>
          <p:cNvSpPr/>
          <p:nvPr/>
        </p:nvSpPr>
        <p:spPr>
          <a:xfrm>
            <a:off x="152396" y="1348152"/>
            <a:ext cx="8991604" cy="5047536"/>
          </a:xfrm>
          <a:prstGeom prst="rect">
            <a:avLst/>
          </a:prstGeom>
        </p:spPr>
        <p:txBody>
          <a:bodyPr wrap="square">
            <a:spAutoFit/>
          </a:bodyPr>
          <a:lstStyle/>
          <a:p>
            <a:r>
              <a:rPr lang="en-US" sz="2000" b="1" dirty="0">
                <a:solidFill>
                  <a:srgbClr val="3366FF"/>
                </a:solidFill>
                <a:latin typeface="Calibri" panose="020F0502020204030204" pitchFamily="34" charset="0"/>
                <a:cs typeface="Calibri" panose="020F0502020204030204" pitchFamily="34" charset="0"/>
              </a:rPr>
              <a:t>Algorithmic projects within Albany:</a:t>
            </a:r>
          </a:p>
          <a:p>
            <a:endParaRPr lang="en-US" sz="1000" b="1" dirty="0">
              <a:solidFill>
                <a:srgbClr val="3366FF"/>
              </a:solidFill>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dirty="0">
                <a:solidFill>
                  <a:srgbClr val="000000"/>
                </a:solidFill>
                <a:latin typeface="Calibri" panose="020F0502020204030204" pitchFamily="34" charset="0"/>
                <a:cs typeface="Calibri" panose="020F0502020204030204" pitchFamily="34" charset="0"/>
              </a:rPr>
              <a:t>Scalable multi-level solvers (PISCEES/</a:t>
            </a:r>
            <a:r>
              <a:rPr lang="en-US" dirty="0" err="1">
                <a:solidFill>
                  <a:srgbClr val="000000"/>
                </a:solidFill>
                <a:latin typeface="Calibri" panose="020F0502020204030204" pitchFamily="34" charset="0"/>
                <a:cs typeface="Calibri" panose="020F0502020204030204" pitchFamily="34" charset="0"/>
              </a:rPr>
              <a:t>ProSPect</a:t>
            </a:r>
            <a:r>
              <a:rPr lang="en-US" dirty="0">
                <a:solidFill>
                  <a:srgbClr val="000000"/>
                </a:solidFill>
                <a:latin typeface="Calibri" panose="020F0502020204030204" pitchFamily="34" charset="0"/>
                <a:cs typeface="Calibri" panose="020F0502020204030204" pitchFamily="34" charset="0"/>
              </a:rPr>
              <a:t>) – R. </a:t>
            </a:r>
            <a:r>
              <a:rPr lang="en-US" dirty="0" err="1">
                <a:solidFill>
                  <a:srgbClr val="000000"/>
                </a:solidFill>
                <a:latin typeface="Calibri" panose="020F0502020204030204" pitchFamily="34" charset="0"/>
                <a:cs typeface="Calibri" panose="020F0502020204030204" pitchFamily="34" charset="0"/>
              </a:rPr>
              <a:t>Tuminaro</a:t>
            </a:r>
            <a:r>
              <a:rPr lang="en-US" dirty="0">
                <a:solidFill>
                  <a:srgbClr val="000000"/>
                </a:solidFill>
                <a:latin typeface="Calibri" panose="020F0502020204030204" pitchFamily="34" charset="0"/>
                <a:cs typeface="Calibri" panose="020F0502020204030204" pitchFamily="34" charset="0"/>
              </a:rPr>
              <a:t>,  I. Tezaur.</a:t>
            </a:r>
          </a:p>
          <a:p>
            <a:pPr marL="285750" indent="-285750">
              <a:buFont typeface="Wingdings" panose="05000000000000000000" pitchFamily="2" charset="2"/>
              <a:buChar char="Ø"/>
            </a:pPr>
            <a:endParaRPr lang="en-US" sz="400" dirty="0">
              <a:solidFill>
                <a:srgbClr val="000000"/>
              </a:solidFill>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dirty="0">
                <a:solidFill>
                  <a:srgbClr val="000000"/>
                </a:solidFill>
                <a:latin typeface="Calibri" panose="020F0502020204030204" pitchFamily="34" charset="0"/>
                <a:cs typeface="Calibri" panose="020F0502020204030204" pitchFamily="34" charset="0"/>
              </a:rPr>
              <a:t>Nonlinear solvers (</a:t>
            </a:r>
            <a:r>
              <a:rPr lang="en-US" dirty="0" err="1">
                <a:solidFill>
                  <a:srgbClr val="000000"/>
                </a:solidFill>
                <a:latin typeface="Calibri" panose="020F0502020204030204" pitchFamily="34" charset="0"/>
                <a:cs typeface="Calibri" panose="020F0502020204030204" pitchFamily="34" charset="0"/>
              </a:rPr>
              <a:t>FASTMath</a:t>
            </a:r>
            <a:r>
              <a:rPr lang="en-US" dirty="0">
                <a:solidFill>
                  <a:srgbClr val="000000"/>
                </a:solidFill>
                <a:latin typeface="Calibri" panose="020F0502020204030204" pitchFamily="34" charset="0"/>
                <a:cs typeface="Calibri" panose="020F0502020204030204" pitchFamily="34" charset="0"/>
              </a:rPr>
              <a:t>) – R. Pawlowski, M. Perego</a:t>
            </a:r>
          </a:p>
          <a:p>
            <a:pPr marL="285750" indent="-285750">
              <a:buFont typeface="Wingdings" panose="05000000000000000000" pitchFamily="2" charset="2"/>
              <a:buChar char="Ø"/>
            </a:pPr>
            <a:endParaRPr lang="en-US" sz="400" dirty="0">
              <a:solidFill>
                <a:srgbClr val="000000"/>
              </a:solidFill>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b="1" dirty="0">
                <a:solidFill>
                  <a:srgbClr val="000000"/>
                </a:solidFill>
                <a:latin typeface="Calibri" panose="020F0502020204030204" pitchFamily="34" charset="0"/>
                <a:cs typeface="Calibri" panose="020F0502020204030204" pitchFamily="34" charset="0"/>
              </a:rPr>
              <a:t>In-memory mesh adaptation</a:t>
            </a:r>
            <a:r>
              <a:rPr lang="en-US" dirty="0">
                <a:solidFill>
                  <a:srgbClr val="000000"/>
                </a:solidFill>
                <a:latin typeface="Calibri" panose="020F0502020204030204" pitchFamily="34" charset="0"/>
                <a:cs typeface="Calibri" panose="020F0502020204030204" pitchFamily="34" charset="0"/>
              </a:rPr>
              <a:t> (</a:t>
            </a:r>
            <a:r>
              <a:rPr lang="en-US" dirty="0" err="1">
                <a:solidFill>
                  <a:srgbClr val="000000"/>
                </a:solidFill>
                <a:latin typeface="Calibri" panose="020F0502020204030204" pitchFamily="34" charset="0"/>
                <a:cs typeface="Calibri" panose="020F0502020204030204" pitchFamily="34" charset="0"/>
              </a:rPr>
              <a:t>FASTMath</a:t>
            </a:r>
            <a:r>
              <a:rPr lang="en-US" dirty="0">
                <a:solidFill>
                  <a:srgbClr val="000000"/>
                </a:solidFill>
                <a:latin typeface="Calibri" panose="020F0502020204030204" pitchFamily="34" charset="0"/>
                <a:cs typeface="Calibri" panose="020F0502020204030204" pitchFamily="34" charset="0"/>
              </a:rPr>
              <a:t>) – M. Sheppard, M. Bloomfield (RPI), A. Oberai, J. Smith (USC), D. Ibanez, B. Granzow, G. Hansen</a:t>
            </a:r>
          </a:p>
          <a:p>
            <a:pPr marL="285750" indent="-285750">
              <a:buFont typeface="Wingdings" panose="05000000000000000000" pitchFamily="2" charset="2"/>
              <a:buChar char="Ø"/>
            </a:pPr>
            <a:endParaRPr lang="en-US" sz="400" dirty="0">
              <a:solidFill>
                <a:srgbClr val="000000"/>
              </a:solidFill>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b="1" dirty="0">
                <a:solidFill>
                  <a:srgbClr val="000000"/>
                </a:solidFill>
                <a:latin typeface="Calibri" panose="020F0502020204030204" pitchFamily="34" charset="0"/>
                <a:cs typeface="Calibri" panose="020F0502020204030204" pitchFamily="34" charset="0"/>
              </a:rPr>
              <a:t>Multi-scale coupling via Schwarz </a:t>
            </a:r>
            <a:r>
              <a:rPr lang="en-US" dirty="0">
                <a:solidFill>
                  <a:srgbClr val="000000"/>
                </a:solidFill>
                <a:latin typeface="Calibri" panose="020F0502020204030204" pitchFamily="34" charset="0"/>
                <a:cs typeface="Calibri" panose="020F0502020204030204" pitchFamily="34" charset="0"/>
              </a:rPr>
              <a:t>(P&amp;EM) – A. Mota, I. Tezaur, C. Alleman, G. Phlipot (</a:t>
            </a:r>
            <a:r>
              <a:rPr lang="en-US" dirty="0" err="1">
                <a:solidFill>
                  <a:srgbClr val="000000"/>
                </a:solidFill>
                <a:latin typeface="Calibri" panose="020F0502020204030204" pitchFamily="34" charset="0"/>
                <a:cs typeface="Calibri" panose="020F0502020204030204" pitchFamily="34" charset="0"/>
              </a:rPr>
              <a:t>CalTech</a:t>
            </a:r>
            <a:r>
              <a:rPr lang="en-US" dirty="0">
                <a:solidFill>
                  <a:srgbClr val="000000"/>
                </a:solidFill>
                <a:latin typeface="Calibri" panose="020F0502020204030204" pitchFamily="34" charset="0"/>
                <a:cs typeface="Calibri" panose="020F0502020204030204" pitchFamily="34" charset="0"/>
              </a:rPr>
              <a:t>)</a:t>
            </a:r>
          </a:p>
          <a:p>
            <a:pPr marL="285750" indent="-285750">
              <a:buFont typeface="Wingdings" panose="05000000000000000000" pitchFamily="2" charset="2"/>
              <a:buChar char="Ø"/>
            </a:pPr>
            <a:endParaRPr lang="en-US" sz="400" dirty="0">
              <a:solidFill>
                <a:srgbClr val="000000"/>
              </a:solidFill>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dirty="0">
                <a:solidFill>
                  <a:srgbClr val="000000"/>
                </a:solidFill>
                <a:latin typeface="Calibri" panose="020F0502020204030204" pitchFamily="34" charset="0"/>
                <a:cs typeface="Calibri" panose="020F0502020204030204" pitchFamily="34" charset="0"/>
              </a:rPr>
              <a:t>Stabilized mechanics (</a:t>
            </a:r>
            <a:r>
              <a:rPr lang="en-US" dirty="0" err="1">
                <a:solidFill>
                  <a:srgbClr val="000000"/>
                </a:solidFill>
                <a:latin typeface="Calibri" panose="020F0502020204030204" pitchFamily="34" charset="0"/>
                <a:cs typeface="Calibri" panose="020F0502020204030204" pitchFamily="34" charset="0"/>
              </a:rPr>
              <a:t>FASTMath</a:t>
            </a:r>
            <a:r>
              <a:rPr lang="en-US" dirty="0">
                <a:solidFill>
                  <a:srgbClr val="000000"/>
                </a:solidFill>
                <a:latin typeface="Calibri" panose="020F0502020204030204" pitchFamily="34" charset="0"/>
                <a:cs typeface="Calibri" panose="020F0502020204030204" pitchFamily="34" charset="0"/>
              </a:rPr>
              <a:t>) – A. Bradley, J. </a:t>
            </a:r>
            <a:r>
              <a:rPr lang="en-US" dirty="0" err="1">
                <a:solidFill>
                  <a:srgbClr val="000000"/>
                </a:solidFill>
                <a:latin typeface="Calibri" panose="020F0502020204030204" pitchFamily="34" charset="0"/>
                <a:cs typeface="Calibri" panose="020F0502020204030204" pitchFamily="34" charset="0"/>
              </a:rPr>
              <a:t>Ostien</a:t>
            </a:r>
            <a:r>
              <a:rPr lang="en-US" dirty="0">
                <a:solidFill>
                  <a:srgbClr val="000000"/>
                </a:solidFill>
                <a:latin typeface="Calibri" panose="020F0502020204030204" pitchFamily="34" charset="0"/>
                <a:cs typeface="Calibri" panose="020F0502020204030204" pitchFamily="34" charset="0"/>
              </a:rPr>
              <a:t>, G. Hansen</a:t>
            </a:r>
          </a:p>
          <a:p>
            <a:pPr marL="285750" indent="-285750">
              <a:buFont typeface="Wingdings" panose="05000000000000000000" pitchFamily="2" charset="2"/>
              <a:buChar char="Ø"/>
            </a:pPr>
            <a:endParaRPr lang="en-US" sz="400" dirty="0">
              <a:solidFill>
                <a:srgbClr val="000000"/>
              </a:solidFill>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b="1" dirty="0">
                <a:solidFill>
                  <a:srgbClr val="000000"/>
                </a:solidFill>
                <a:latin typeface="Calibri" panose="020F0502020204030204" pitchFamily="34" charset="0"/>
                <a:cs typeface="Calibri" panose="020F0502020204030204" pitchFamily="34" charset="0"/>
              </a:rPr>
              <a:t>Adjoint-based inversion </a:t>
            </a:r>
            <a:r>
              <a:rPr lang="en-US" dirty="0">
                <a:solidFill>
                  <a:srgbClr val="000000"/>
                </a:solidFill>
                <a:latin typeface="Calibri" panose="020F0502020204030204" pitchFamily="34" charset="0"/>
                <a:cs typeface="Calibri" panose="020F0502020204030204" pitchFamily="34" charset="0"/>
              </a:rPr>
              <a:t>(</a:t>
            </a:r>
            <a:r>
              <a:rPr lang="en-US" dirty="0" err="1">
                <a:solidFill>
                  <a:srgbClr val="000000"/>
                </a:solidFill>
                <a:latin typeface="Calibri" panose="020F0502020204030204" pitchFamily="34" charset="0"/>
                <a:cs typeface="Calibri" panose="020F0502020204030204" pitchFamily="34" charset="0"/>
              </a:rPr>
              <a:t>FASTMath</a:t>
            </a:r>
            <a:r>
              <a:rPr lang="en-US" dirty="0">
                <a:solidFill>
                  <a:srgbClr val="000000"/>
                </a:solidFill>
                <a:latin typeface="Calibri" panose="020F0502020204030204" pitchFamily="34" charset="0"/>
                <a:cs typeface="Calibri" panose="020F0502020204030204" pitchFamily="34" charset="0"/>
              </a:rPr>
              <a:t>) – M. Perego, E. Phipps, ROL team</a:t>
            </a:r>
          </a:p>
          <a:p>
            <a:pPr marL="285750" indent="-285750">
              <a:buFont typeface="Wingdings" panose="05000000000000000000" pitchFamily="2" charset="2"/>
              <a:buChar char="Ø"/>
            </a:pPr>
            <a:endParaRPr lang="en-US" sz="400" dirty="0">
              <a:solidFill>
                <a:srgbClr val="000000"/>
              </a:solidFill>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dirty="0">
                <a:solidFill>
                  <a:srgbClr val="000000"/>
                </a:solidFill>
                <a:latin typeface="Calibri" panose="020F0502020204030204" pitchFamily="34" charset="0"/>
                <a:cs typeface="Calibri" panose="020F0502020204030204" pitchFamily="34" charset="0"/>
              </a:rPr>
              <a:t>Optimization-based coupling (ASCR) – M. Perego, M. </a:t>
            </a:r>
            <a:r>
              <a:rPr lang="en-US" dirty="0" err="1">
                <a:solidFill>
                  <a:srgbClr val="000000"/>
                </a:solidFill>
                <a:latin typeface="Calibri" panose="020F0502020204030204" pitchFamily="34" charset="0"/>
                <a:cs typeface="Calibri" panose="020F0502020204030204" pitchFamily="34" charset="0"/>
              </a:rPr>
              <a:t>D’Elia</a:t>
            </a:r>
            <a:r>
              <a:rPr lang="en-US" dirty="0">
                <a:solidFill>
                  <a:srgbClr val="000000"/>
                </a:solidFill>
                <a:latin typeface="Calibri" panose="020F0502020204030204" pitchFamily="34" charset="0"/>
                <a:cs typeface="Calibri" panose="020F0502020204030204" pitchFamily="34" charset="0"/>
              </a:rPr>
              <a:t>, D. Littlewood, P. Bochev</a:t>
            </a:r>
          </a:p>
          <a:p>
            <a:pPr marL="285750" indent="-285750">
              <a:buFont typeface="Wingdings" panose="05000000000000000000" pitchFamily="2" charset="2"/>
              <a:buChar char="Ø"/>
            </a:pPr>
            <a:endParaRPr lang="en-US" sz="400" dirty="0">
              <a:solidFill>
                <a:srgbClr val="000000"/>
              </a:solidFill>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dirty="0">
                <a:solidFill>
                  <a:srgbClr val="000000"/>
                </a:solidFill>
                <a:latin typeface="Calibri" panose="020F0502020204030204" pitchFamily="34" charset="0"/>
                <a:cs typeface="Calibri" panose="020F0502020204030204" pitchFamily="34" charset="0"/>
              </a:rPr>
              <a:t>UQ workflow (PISCEES) – J. </a:t>
            </a:r>
            <a:r>
              <a:rPr lang="en-US" dirty="0" err="1">
                <a:solidFill>
                  <a:srgbClr val="000000"/>
                </a:solidFill>
                <a:latin typeface="Calibri" panose="020F0502020204030204" pitchFamily="34" charset="0"/>
                <a:cs typeface="Calibri" panose="020F0502020204030204" pitchFamily="34" charset="0"/>
              </a:rPr>
              <a:t>Jakeman</a:t>
            </a:r>
            <a:r>
              <a:rPr lang="en-US" dirty="0">
                <a:solidFill>
                  <a:srgbClr val="000000"/>
                </a:solidFill>
                <a:latin typeface="Calibri" panose="020F0502020204030204" pitchFamily="34" charset="0"/>
                <a:cs typeface="Calibri" panose="020F0502020204030204" pitchFamily="34" charset="0"/>
              </a:rPr>
              <a:t>, I. Tezaur, M. Perego</a:t>
            </a:r>
          </a:p>
          <a:p>
            <a:pPr marL="285750" indent="-285750">
              <a:buFont typeface="Wingdings" panose="05000000000000000000" pitchFamily="2" charset="2"/>
              <a:buChar char="Ø"/>
            </a:pPr>
            <a:endParaRPr lang="en-US" sz="400" dirty="0">
              <a:solidFill>
                <a:srgbClr val="000000"/>
              </a:solidFill>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dirty="0">
                <a:solidFill>
                  <a:srgbClr val="000000"/>
                </a:solidFill>
                <a:latin typeface="Calibri" panose="020F0502020204030204" pitchFamily="34" charset="0"/>
                <a:cs typeface="Calibri" panose="020F0502020204030204" pitchFamily="34" charset="0"/>
              </a:rPr>
              <a:t>Embedded UQ (Equinox) – E.   Phipps, J. Fike</a:t>
            </a:r>
          </a:p>
          <a:p>
            <a:pPr marL="285750" indent="-285750">
              <a:buFont typeface="Wingdings" panose="05000000000000000000" pitchFamily="2" charset="2"/>
              <a:buChar char="Ø"/>
            </a:pPr>
            <a:endParaRPr lang="en-US" sz="400" b="1" dirty="0">
              <a:solidFill>
                <a:srgbClr val="000000"/>
              </a:solidFill>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dirty="0">
                <a:solidFill>
                  <a:srgbClr val="000000"/>
                </a:solidFill>
                <a:latin typeface="Calibri" panose="020F0502020204030204" pitchFamily="34" charset="0"/>
                <a:cs typeface="Calibri" panose="020F0502020204030204" pitchFamily="34" charset="0"/>
              </a:rPr>
              <a:t>Performance portable FEM (PISCEES/</a:t>
            </a:r>
            <a:r>
              <a:rPr lang="en-US" dirty="0" err="1">
                <a:solidFill>
                  <a:srgbClr val="000000"/>
                </a:solidFill>
                <a:latin typeface="Calibri" panose="020F0502020204030204" pitchFamily="34" charset="0"/>
                <a:cs typeface="Calibri" panose="020F0502020204030204" pitchFamily="34" charset="0"/>
              </a:rPr>
              <a:t>ProSPect</a:t>
            </a:r>
            <a:r>
              <a:rPr lang="en-US" dirty="0">
                <a:solidFill>
                  <a:srgbClr val="000000"/>
                </a:solidFill>
                <a:latin typeface="Calibri" panose="020F0502020204030204" pitchFamily="34" charset="0"/>
                <a:cs typeface="Calibri" panose="020F0502020204030204" pitchFamily="34" charset="0"/>
              </a:rPr>
              <a:t>/ATDM) – I. </a:t>
            </a:r>
            <a:r>
              <a:rPr lang="en-US" dirty="0" err="1">
                <a:solidFill>
                  <a:srgbClr val="000000"/>
                </a:solidFill>
                <a:latin typeface="Calibri" panose="020F0502020204030204" pitchFamily="34" charset="0"/>
                <a:cs typeface="Calibri" panose="020F0502020204030204" pitchFamily="34" charset="0"/>
              </a:rPr>
              <a:t>Demeshko</a:t>
            </a:r>
            <a:r>
              <a:rPr lang="en-US" dirty="0">
                <a:solidFill>
                  <a:srgbClr val="000000"/>
                </a:solidFill>
                <a:latin typeface="Calibri" panose="020F0502020204030204" pitchFamily="34" charset="0"/>
                <a:cs typeface="Calibri" panose="020F0502020204030204" pitchFamily="34" charset="0"/>
              </a:rPr>
              <a:t> (LANL), E. Phipps, R. Pawlowski, E. Cyr, I. Tezaur, A. Bradley, J. Watkins</a:t>
            </a:r>
          </a:p>
          <a:p>
            <a:pPr marL="285750" indent="-285750">
              <a:buFont typeface="Wingdings" panose="05000000000000000000" pitchFamily="2" charset="2"/>
              <a:buChar char="Ø"/>
            </a:pPr>
            <a:endParaRPr lang="en-US" sz="400" dirty="0">
              <a:solidFill>
                <a:srgbClr val="000000"/>
              </a:solidFill>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dirty="0">
                <a:solidFill>
                  <a:srgbClr val="000000"/>
                </a:solidFill>
                <a:latin typeface="Calibri" panose="020F0502020204030204" pitchFamily="34" charset="0"/>
                <a:cs typeface="Calibri" panose="020F0502020204030204" pitchFamily="34" charset="0"/>
              </a:rPr>
              <a:t>Development of composite tet-10 for solid mechanics (PE&amp;M) – J. Foulk, J. </a:t>
            </a:r>
            <a:r>
              <a:rPr lang="en-US" dirty="0" err="1">
                <a:solidFill>
                  <a:srgbClr val="000000"/>
                </a:solidFill>
                <a:latin typeface="Calibri" panose="020F0502020204030204" pitchFamily="34" charset="0"/>
                <a:cs typeface="Calibri" panose="020F0502020204030204" pitchFamily="34" charset="0"/>
              </a:rPr>
              <a:t>Ostien</a:t>
            </a:r>
            <a:r>
              <a:rPr lang="en-US" dirty="0">
                <a:solidFill>
                  <a:srgbClr val="000000"/>
                </a:solidFill>
                <a:latin typeface="Calibri" panose="020F0502020204030204" pitchFamily="34" charset="0"/>
                <a:cs typeface="Calibri" panose="020F0502020204030204" pitchFamily="34" charset="0"/>
              </a:rPr>
              <a:t>, A. Mota</a:t>
            </a:r>
            <a:endParaRPr lang="en-US" dirty="0">
              <a:latin typeface="Calibri" panose="020F0502020204030204" pitchFamily="34" charset="0"/>
              <a:cs typeface="Calibri" panose="020F0502020204030204" pitchFamily="34" charset="0"/>
            </a:endParaRPr>
          </a:p>
        </p:txBody>
      </p:sp>
    </p:spTree>
    <p:extLst>
      <p:ext uri="{BB962C8B-B14F-4D97-AF65-F5344CB8AC3E}">
        <p14:creationId xmlns:p14="http://schemas.microsoft.com/office/powerpoint/2010/main" val="2472910333"/>
      </p:ext>
    </p:extLst>
  </p:cSld>
  <p:clrMapOvr>
    <a:masterClrMapping/>
  </p:clrMapOvr>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a:extLst>
              <a:ext uri="{FF2B5EF4-FFF2-40B4-BE49-F238E27FC236}">
                <a16:creationId xmlns:a16="http://schemas.microsoft.com/office/drawing/2014/main" id="{00263463-9BBD-4025-980C-79CE15F72FA3}"/>
              </a:ext>
            </a:extLst>
          </p:cNvPr>
          <p:cNvPicPr>
            <a:picLocks noChangeAspect="1"/>
          </p:cNvPicPr>
          <p:nvPr/>
        </p:nvPicPr>
        <p:blipFill>
          <a:blip r:embed="rId2"/>
          <a:stretch>
            <a:fillRect/>
          </a:stretch>
        </p:blipFill>
        <p:spPr>
          <a:xfrm>
            <a:off x="435192" y="1736676"/>
            <a:ext cx="4786429" cy="826229"/>
          </a:xfrm>
          <a:prstGeom prst="rect">
            <a:avLst/>
          </a:prstGeom>
          <a:solidFill>
            <a:srgbClr val="FFFFFF">
              <a:shade val="85000"/>
            </a:srgbClr>
          </a:solidFill>
          <a:ln w="88900" cap="sq">
            <a:solidFill>
              <a:srgbClr val="FFFFFF"/>
            </a:solidFill>
            <a:miter lim="800000"/>
          </a:ln>
          <a:effectLst>
            <a:outerShdw blurRad="55000" dist="18000" dir="5400000" algn="tl" rotWithShape="0">
              <a:srgbClr val="000000">
                <a:alpha val="40000"/>
              </a:srgbClr>
            </a:outerShdw>
          </a:effectLst>
          <a:scene3d>
            <a:camera prst="orthographicFront"/>
            <a:lightRig rig="twoPt" dir="t">
              <a:rot lat="0" lon="0" rev="7200000"/>
            </a:lightRig>
          </a:scene3d>
          <a:sp3d>
            <a:bevelT w="25400" h="19050"/>
            <a:contourClr>
              <a:srgbClr val="FFFFFF"/>
            </a:contourClr>
          </a:sp3d>
        </p:spPr>
      </p:pic>
      <p:pic>
        <p:nvPicPr>
          <p:cNvPr id="11" name="Picture 10">
            <a:extLst>
              <a:ext uri="{FF2B5EF4-FFF2-40B4-BE49-F238E27FC236}">
                <a16:creationId xmlns:a16="http://schemas.microsoft.com/office/drawing/2014/main" id="{0FF70C90-2C8E-4BA6-99E0-4314472D1E35}"/>
              </a:ext>
            </a:extLst>
          </p:cNvPr>
          <p:cNvPicPr>
            <a:picLocks noChangeAspect="1"/>
          </p:cNvPicPr>
          <p:nvPr/>
        </p:nvPicPr>
        <p:blipFill>
          <a:blip r:embed="rId3"/>
          <a:stretch>
            <a:fillRect/>
          </a:stretch>
        </p:blipFill>
        <p:spPr>
          <a:xfrm>
            <a:off x="7806634" y="790702"/>
            <a:ext cx="925310" cy="604883"/>
          </a:xfrm>
          <a:prstGeom prst="rect">
            <a:avLst/>
          </a:prstGeom>
          <a:solidFill>
            <a:srgbClr val="FFFFFF">
              <a:shade val="85000"/>
            </a:srgbClr>
          </a:solidFill>
          <a:ln w="88900" cap="sq">
            <a:solidFill>
              <a:srgbClr val="FFFFFF"/>
            </a:solidFill>
            <a:miter lim="800000"/>
          </a:ln>
          <a:effectLst>
            <a:outerShdw blurRad="55000" dist="18000" dir="5400000" algn="tl" rotWithShape="0">
              <a:srgbClr val="000000">
                <a:alpha val="40000"/>
              </a:srgbClr>
            </a:outerShdw>
          </a:effectLst>
          <a:scene3d>
            <a:camera prst="orthographicFront"/>
            <a:lightRig rig="twoPt" dir="t">
              <a:rot lat="0" lon="0" rev="7200000"/>
            </a:lightRig>
          </a:scene3d>
          <a:sp3d>
            <a:bevelT w="25400" h="19050"/>
            <a:contourClr>
              <a:srgbClr val="FFFFFF"/>
            </a:contourClr>
          </a:sp3d>
        </p:spPr>
      </p:pic>
      <p:sp>
        <p:nvSpPr>
          <p:cNvPr id="14" name="TextShape 1">
            <a:extLst>
              <a:ext uri="{FF2B5EF4-FFF2-40B4-BE49-F238E27FC236}">
                <a16:creationId xmlns:a16="http://schemas.microsoft.com/office/drawing/2014/main" id="{A5E0FA36-F98C-422E-8331-F4FA75DDF929}"/>
              </a:ext>
            </a:extLst>
          </p:cNvPr>
          <p:cNvSpPr txBox="1"/>
          <p:nvPr/>
        </p:nvSpPr>
        <p:spPr>
          <a:xfrm>
            <a:off x="163630" y="-113924"/>
            <a:ext cx="7643004" cy="1146027"/>
          </a:xfrm>
          <a:prstGeom prst="rect">
            <a:avLst/>
          </a:prstGeom>
          <a:noFill/>
          <a:ln>
            <a:noFill/>
          </a:ln>
        </p:spPr>
        <p:txBody>
          <a:bodyPr lIns="0" tIns="0" rIns="0" bIns="0" anchor="ctr"/>
          <a:lstStyle/>
          <a:p>
            <a:r>
              <a:rPr lang="en-US" sz="3200" dirty="0">
                <a:latin typeface="Calibri"/>
              </a:rPr>
              <a:t>Adjoint-based optimization/inversion</a:t>
            </a:r>
            <a:endParaRPr sz="3200" dirty="0"/>
          </a:p>
        </p:txBody>
      </p:sp>
      <p:sp>
        <p:nvSpPr>
          <p:cNvPr id="15" name="TextBox 14">
            <a:extLst>
              <a:ext uri="{FF2B5EF4-FFF2-40B4-BE49-F238E27FC236}">
                <a16:creationId xmlns:a16="http://schemas.microsoft.com/office/drawing/2014/main" id="{D825C36D-D95B-4868-B0A2-0B1B216A8085}"/>
              </a:ext>
            </a:extLst>
          </p:cNvPr>
          <p:cNvSpPr txBox="1"/>
          <p:nvPr/>
        </p:nvSpPr>
        <p:spPr>
          <a:xfrm>
            <a:off x="435192" y="790702"/>
            <a:ext cx="7003297" cy="707886"/>
          </a:xfrm>
          <a:prstGeom prst="rect">
            <a:avLst/>
          </a:prstGeom>
          <a:solidFill>
            <a:srgbClr val="99CCFF"/>
          </a:solidFill>
        </p:spPr>
        <p:txBody>
          <a:bodyPr wrap="square" rtlCol="0">
            <a:spAutoFit/>
          </a:bodyPr>
          <a:lstStyle/>
          <a:p>
            <a:pPr algn="ctr"/>
            <a:r>
              <a:rPr lang="en-US" sz="2000" dirty="0">
                <a:latin typeface="Calibri" panose="020F0502020204030204" pitchFamily="34" charset="0"/>
                <a:cs typeface="Calibri" panose="020F0502020204030204" pitchFamily="34" charset="0"/>
              </a:rPr>
              <a:t>AD &amp; TBGP in Albany enabled the efficient solution of </a:t>
            </a:r>
            <a:r>
              <a:rPr lang="en-US" sz="2000" b="1" dirty="0">
                <a:latin typeface="Calibri" panose="020F0502020204030204" pitchFamily="34" charset="0"/>
                <a:cs typeface="Calibri" panose="020F0502020204030204" pitchFamily="34" charset="0"/>
              </a:rPr>
              <a:t>adjoint-based PDE-constrained optimization/inversion </a:t>
            </a:r>
            <a:r>
              <a:rPr lang="en-US" sz="2000" dirty="0">
                <a:latin typeface="Calibri" panose="020F0502020204030204" pitchFamily="34" charset="0"/>
                <a:cs typeface="Calibri" panose="020F0502020204030204" pitchFamily="34" charset="0"/>
              </a:rPr>
              <a:t>problems.</a:t>
            </a:r>
          </a:p>
        </p:txBody>
      </p:sp>
      <p:sp>
        <p:nvSpPr>
          <p:cNvPr id="4" name="Rectangle 3">
            <a:extLst>
              <a:ext uri="{FF2B5EF4-FFF2-40B4-BE49-F238E27FC236}">
                <a16:creationId xmlns:a16="http://schemas.microsoft.com/office/drawing/2014/main" id="{1E8B4470-3850-433C-BAF5-BD3B2930889E}"/>
              </a:ext>
            </a:extLst>
          </p:cNvPr>
          <p:cNvSpPr/>
          <p:nvPr/>
        </p:nvSpPr>
        <p:spPr>
          <a:xfrm>
            <a:off x="0" y="6519446"/>
            <a:ext cx="9401610" cy="338554"/>
          </a:xfrm>
          <a:prstGeom prst="rect">
            <a:avLst/>
          </a:prstGeom>
        </p:spPr>
        <p:txBody>
          <a:bodyPr wrap="square">
            <a:spAutoFit/>
          </a:bodyPr>
          <a:lstStyle/>
          <a:p>
            <a:r>
              <a:rPr lang="en-US" sz="1600" dirty="0">
                <a:solidFill>
                  <a:schemeClr val="bg1"/>
                </a:solidFill>
                <a:latin typeface="Calibri" panose="020F0502020204030204" pitchFamily="34" charset="0"/>
                <a:cs typeface="Calibri" panose="020F0502020204030204" pitchFamily="34" charset="0"/>
              </a:rPr>
              <a:t>M. Perego </a:t>
            </a:r>
            <a:r>
              <a:rPr lang="en-US" sz="1600" i="1" dirty="0">
                <a:solidFill>
                  <a:schemeClr val="bg1"/>
                </a:solidFill>
                <a:latin typeface="Calibri" panose="020F0502020204030204" pitchFamily="34" charset="0"/>
                <a:cs typeface="Calibri" panose="020F0502020204030204" pitchFamily="34" charset="0"/>
              </a:rPr>
              <a:t>et. al</a:t>
            </a:r>
            <a:r>
              <a:rPr lang="en-US" sz="1600" dirty="0">
                <a:solidFill>
                  <a:schemeClr val="bg1"/>
                </a:solidFill>
                <a:latin typeface="Calibri" panose="020F0502020204030204" pitchFamily="34" charset="0"/>
                <a:cs typeface="Calibri" panose="020F0502020204030204" pitchFamily="34" charset="0"/>
              </a:rPr>
              <a:t>.  </a:t>
            </a:r>
            <a:r>
              <a:rPr lang="en-US" sz="1600" i="1" dirty="0">
                <a:solidFill>
                  <a:schemeClr val="bg1"/>
                </a:solidFill>
                <a:latin typeface="Calibri" panose="020F0502020204030204" pitchFamily="34" charset="0"/>
                <a:cs typeface="Calibri" panose="020F0502020204030204" pitchFamily="34" charset="0"/>
              </a:rPr>
              <a:t>J. </a:t>
            </a:r>
            <a:r>
              <a:rPr lang="en-US" sz="1600" i="1" dirty="0" err="1">
                <a:solidFill>
                  <a:schemeClr val="bg1"/>
                </a:solidFill>
                <a:latin typeface="Calibri" panose="020F0502020204030204" pitchFamily="34" charset="0"/>
                <a:cs typeface="Calibri" panose="020F0502020204030204" pitchFamily="34" charset="0"/>
              </a:rPr>
              <a:t>Geophys</a:t>
            </a:r>
            <a:r>
              <a:rPr lang="en-US" sz="1600" i="1" dirty="0">
                <a:solidFill>
                  <a:schemeClr val="bg1"/>
                </a:solidFill>
                <a:latin typeface="Calibri" panose="020F0502020204030204" pitchFamily="34" charset="0"/>
                <a:cs typeface="Calibri" panose="020F0502020204030204" pitchFamily="34" charset="0"/>
              </a:rPr>
              <a:t>. Res. </a:t>
            </a:r>
            <a:r>
              <a:rPr lang="en-US" sz="1600" dirty="0">
                <a:solidFill>
                  <a:schemeClr val="bg1"/>
                </a:solidFill>
                <a:latin typeface="Calibri" panose="020F0502020204030204" pitchFamily="34" charset="0"/>
                <a:cs typeface="Calibri" panose="020F0502020204030204" pitchFamily="34" charset="0"/>
              </a:rPr>
              <a:t>2014. </a:t>
            </a:r>
            <a:endParaRPr lang="en-US" sz="1600" dirty="0">
              <a:solidFill>
                <a:schemeClr val="bg1"/>
              </a:solidFill>
            </a:endParaRPr>
          </a:p>
        </p:txBody>
      </p:sp>
      <p:grpSp>
        <p:nvGrpSpPr>
          <p:cNvPr id="16" name="Group 15">
            <a:extLst>
              <a:ext uri="{FF2B5EF4-FFF2-40B4-BE49-F238E27FC236}">
                <a16:creationId xmlns:a16="http://schemas.microsoft.com/office/drawing/2014/main" id="{1938F7A3-67FA-440D-BFE0-EB7BD0FC498D}"/>
              </a:ext>
            </a:extLst>
          </p:cNvPr>
          <p:cNvGrpSpPr/>
          <p:nvPr/>
        </p:nvGrpSpPr>
        <p:grpSpPr>
          <a:xfrm>
            <a:off x="0" y="3830563"/>
            <a:ext cx="9055100" cy="2667000"/>
            <a:chOff x="88900" y="2133600"/>
            <a:chExt cx="9055100" cy="2667000"/>
          </a:xfrm>
        </p:grpSpPr>
        <p:pic>
          <p:nvPicPr>
            <p:cNvPr id="17" name="Picture 2">
              <a:extLst>
                <a:ext uri="{FF2B5EF4-FFF2-40B4-BE49-F238E27FC236}">
                  <a16:creationId xmlns:a16="http://schemas.microsoft.com/office/drawing/2014/main" id="{8D0C03D5-5EE1-4C87-A805-F9E3749A6B2B}"/>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8900" y="2133600"/>
              <a:ext cx="3086100" cy="205740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18" name="Picture 3">
              <a:extLst>
                <a:ext uri="{FF2B5EF4-FFF2-40B4-BE49-F238E27FC236}">
                  <a16:creationId xmlns:a16="http://schemas.microsoft.com/office/drawing/2014/main" id="{61FB8B58-E19C-4470-B9A6-9DF6F3FD6819}"/>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3136900" y="2133600"/>
              <a:ext cx="3086100" cy="205740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19" name="Picture 5">
              <a:extLst>
                <a:ext uri="{FF2B5EF4-FFF2-40B4-BE49-F238E27FC236}">
                  <a16:creationId xmlns:a16="http://schemas.microsoft.com/office/drawing/2014/main" id="{4CB69FB1-0724-4F32-8FF5-FD922769C706}"/>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6261100" y="2133600"/>
              <a:ext cx="2882900" cy="1969683"/>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mc:AlternateContent xmlns:mc="http://schemas.openxmlformats.org/markup-compatibility/2006" xmlns:a14="http://schemas.microsoft.com/office/drawing/2010/main">
          <mc:Choice Requires="a14">
            <p:sp>
              <p:nvSpPr>
                <p:cNvPr id="20" name="TextBox 19">
                  <a:extLst>
                    <a:ext uri="{FF2B5EF4-FFF2-40B4-BE49-F238E27FC236}">
                      <a16:creationId xmlns:a16="http://schemas.microsoft.com/office/drawing/2014/main" id="{4E0BBF87-CC1A-43BD-BD9F-840FA2BE6055}"/>
                    </a:ext>
                  </a:extLst>
                </p:cNvPr>
                <p:cNvSpPr txBox="1"/>
                <p:nvPr/>
              </p:nvSpPr>
              <p:spPr>
                <a:xfrm>
                  <a:off x="469900" y="4191000"/>
                  <a:ext cx="2286000" cy="584775"/>
                </a:xfrm>
                <a:prstGeom prst="rect">
                  <a:avLst/>
                </a:prstGeom>
                <a:noFill/>
              </p:spPr>
              <p:txBody>
                <a:bodyPr wrap="square" rtlCol="0">
                  <a:spAutoFit/>
                </a:bodyPr>
                <a:lstStyle/>
                <a:p>
                  <a:pPr algn="ctr"/>
                  <a14:m>
                    <m:oMath xmlns:m="http://schemas.openxmlformats.org/officeDocument/2006/math">
                      <m:r>
                        <a:rPr lang="en-US" sz="1600" i="1" smtClean="0">
                          <a:latin typeface="Cambria Math"/>
                          <a:ea typeface="Cambria Math"/>
                        </a:rPr>
                        <m:t>𝛽</m:t>
                      </m:r>
                    </m:oMath>
                  </a14:m>
                  <a:r>
                    <a:rPr lang="en-US" sz="1600" dirty="0">
                      <a:latin typeface="Calibri" panose="020F0502020204030204" pitchFamily="34" charset="0"/>
                      <a:cs typeface="Calibri" panose="020F0502020204030204" pitchFamily="34" charset="0"/>
                    </a:rPr>
                    <a:t> (</a:t>
                  </a:r>
                  <a:r>
                    <a:rPr lang="en-US" sz="1600" dirty="0" err="1">
                      <a:latin typeface="Calibri" panose="020F0502020204030204" pitchFamily="34" charset="0"/>
                      <a:cs typeface="Calibri" panose="020F0502020204030204" pitchFamily="34" charset="0"/>
                    </a:rPr>
                    <a:t>kPa</a:t>
                  </a:r>
                  <a:r>
                    <a:rPr lang="en-US" sz="1600" dirty="0">
                      <a:latin typeface="Calibri" panose="020F0502020204030204" pitchFamily="34" charset="0"/>
                      <a:cs typeface="Calibri" panose="020F0502020204030204" pitchFamily="34" charset="0"/>
                    </a:rPr>
                    <a:t> y/m) obtained through inversion</a:t>
                  </a:r>
                </a:p>
              </p:txBody>
            </p:sp>
          </mc:Choice>
          <mc:Fallback xmlns="">
            <p:sp>
              <p:nvSpPr>
                <p:cNvPr id="24" name="TextBox 23">
                  <a:extLst>
                    <a:ext uri="{FF2B5EF4-FFF2-40B4-BE49-F238E27FC236}">
                      <a16:creationId xmlns:a16="http://schemas.microsoft.com/office/drawing/2014/main" id="{EA2709FC-022A-4F09-8769-B28850D89D56}"/>
                    </a:ext>
                  </a:extLst>
                </p:cNvPr>
                <p:cNvSpPr txBox="1">
                  <a:spLocks noRot="1" noChangeAspect="1" noMove="1" noResize="1" noEditPoints="1" noAdjustHandles="1" noChangeArrowheads="1" noChangeShapeType="1" noTextEdit="1"/>
                </p:cNvSpPr>
                <p:nvPr/>
              </p:nvSpPr>
              <p:spPr>
                <a:xfrm>
                  <a:off x="469900" y="4191000"/>
                  <a:ext cx="2286000" cy="584775"/>
                </a:xfrm>
                <a:prstGeom prst="rect">
                  <a:avLst/>
                </a:prstGeom>
                <a:blipFill>
                  <a:blip r:embed="rId7"/>
                  <a:stretch>
                    <a:fillRect t="-3125" b="-12500"/>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21" name="TextBox 20">
                  <a:extLst>
                    <a:ext uri="{FF2B5EF4-FFF2-40B4-BE49-F238E27FC236}">
                      <a16:creationId xmlns:a16="http://schemas.microsoft.com/office/drawing/2014/main" id="{DC3F3405-29DE-40B1-A535-FF02FBEA4FF8}"/>
                    </a:ext>
                  </a:extLst>
                </p:cNvPr>
                <p:cNvSpPr txBox="1"/>
                <p:nvPr/>
              </p:nvSpPr>
              <p:spPr>
                <a:xfrm>
                  <a:off x="3670300" y="4191000"/>
                  <a:ext cx="2286000" cy="584775"/>
                </a:xfrm>
                <a:prstGeom prst="rect">
                  <a:avLst/>
                </a:prstGeom>
                <a:noFill/>
              </p:spPr>
              <p:txBody>
                <a:bodyPr wrap="square" rtlCol="0">
                  <a:spAutoFit/>
                </a:bodyPr>
                <a:lstStyle/>
                <a:p>
                  <a:pPr algn="ctr"/>
                  <a14:m>
                    <m:oMath xmlns:m="http://schemas.openxmlformats.org/officeDocument/2006/math">
                      <m:d>
                        <m:dPr>
                          <m:begChr m:val="|"/>
                          <m:endChr m:val="|"/>
                          <m:ctrlPr>
                            <a:rPr lang="en-US" sz="1600" b="0" i="1" smtClean="0">
                              <a:latin typeface="Cambria Math" panose="02040503050406030204" pitchFamily="18" charset="0"/>
                              <a:ea typeface="Cambria Math"/>
                            </a:rPr>
                          </m:ctrlPr>
                        </m:dPr>
                        <m:e>
                          <m:r>
                            <a:rPr lang="en-US" sz="1600" b="1" i="1" smtClean="0">
                              <a:latin typeface="Cambria Math"/>
                              <a:ea typeface="Cambria Math"/>
                            </a:rPr>
                            <m:t>𝒖</m:t>
                          </m:r>
                        </m:e>
                      </m:d>
                    </m:oMath>
                  </a14:m>
                  <a:r>
                    <a:rPr lang="en-US" sz="1600" dirty="0">
                      <a:latin typeface="Calibri" panose="020F0502020204030204" pitchFamily="34" charset="0"/>
                      <a:cs typeface="Calibri" panose="020F0502020204030204" pitchFamily="34" charset="0"/>
                    </a:rPr>
                    <a:t> (m/</a:t>
                  </a:r>
                  <a:r>
                    <a:rPr lang="en-US" sz="1600" dirty="0" err="1">
                      <a:latin typeface="Calibri" panose="020F0502020204030204" pitchFamily="34" charset="0"/>
                      <a:cs typeface="Calibri" panose="020F0502020204030204" pitchFamily="34" charset="0"/>
                    </a:rPr>
                    <a:t>yr</a:t>
                  </a:r>
                  <a:r>
                    <a:rPr lang="en-US" sz="1600" dirty="0">
                      <a:latin typeface="Calibri" panose="020F0502020204030204" pitchFamily="34" charset="0"/>
                      <a:cs typeface="Calibri" panose="020F0502020204030204" pitchFamily="34" charset="0"/>
                    </a:rPr>
                    <a:t>) computed with estimated </a:t>
                  </a:r>
                  <a14:m>
                    <m:oMath xmlns:m="http://schemas.openxmlformats.org/officeDocument/2006/math">
                      <m:r>
                        <a:rPr lang="en-US" sz="1600" i="1">
                          <a:latin typeface="Cambria Math"/>
                          <a:ea typeface="Cambria Math"/>
                        </a:rPr>
                        <m:t>𝛽</m:t>
                      </m:r>
                      <m:r>
                        <a:rPr lang="en-US" sz="1600" i="1">
                          <a:latin typeface="Cambria Math"/>
                          <a:ea typeface="Cambria Math"/>
                        </a:rPr>
                        <m:t> </m:t>
                      </m:r>
                    </m:oMath>
                  </a14:m>
                  <a:endParaRPr lang="en-US" sz="1600" dirty="0">
                    <a:latin typeface="Calibri" panose="020F0502020204030204" pitchFamily="34" charset="0"/>
                    <a:cs typeface="Calibri" panose="020F0502020204030204" pitchFamily="34" charset="0"/>
                  </a:endParaRPr>
                </a:p>
              </p:txBody>
            </p:sp>
          </mc:Choice>
          <mc:Fallback xmlns="">
            <p:sp>
              <p:nvSpPr>
                <p:cNvPr id="25" name="TextBox 24">
                  <a:extLst>
                    <a:ext uri="{FF2B5EF4-FFF2-40B4-BE49-F238E27FC236}">
                      <a16:creationId xmlns:a16="http://schemas.microsoft.com/office/drawing/2014/main" id="{F39EB422-8FC5-4795-93AB-EA988D3D4516}"/>
                    </a:ext>
                  </a:extLst>
                </p:cNvPr>
                <p:cNvSpPr txBox="1">
                  <a:spLocks noRot="1" noChangeAspect="1" noMove="1" noResize="1" noEditPoints="1" noAdjustHandles="1" noChangeArrowheads="1" noChangeShapeType="1" noTextEdit="1"/>
                </p:cNvSpPr>
                <p:nvPr/>
              </p:nvSpPr>
              <p:spPr>
                <a:xfrm>
                  <a:off x="3670300" y="4191000"/>
                  <a:ext cx="2286000" cy="584775"/>
                </a:xfrm>
                <a:prstGeom prst="rect">
                  <a:avLst/>
                </a:prstGeom>
                <a:blipFill>
                  <a:blip r:embed="rId8"/>
                  <a:stretch>
                    <a:fillRect t="-3125" b="-12500"/>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22" name="TextBox 21">
                  <a:extLst>
                    <a:ext uri="{FF2B5EF4-FFF2-40B4-BE49-F238E27FC236}">
                      <a16:creationId xmlns:a16="http://schemas.microsoft.com/office/drawing/2014/main" id="{9B0ECD81-9EA7-47E0-8908-BD9666FE6310}"/>
                    </a:ext>
                  </a:extLst>
                </p:cNvPr>
                <p:cNvSpPr txBox="1"/>
                <p:nvPr/>
              </p:nvSpPr>
              <p:spPr>
                <a:xfrm>
                  <a:off x="6565900" y="4215825"/>
                  <a:ext cx="2286000" cy="584775"/>
                </a:xfrm>
                <a:prstGeom prst="rect">
                  <a:avLst/>
                </a:prstGeom>
                <a:noFill/>
              </p:spPr>
              <p:txBody>
                <a:bodyPr wrap="square" rtlCol="0">
                  <a:spAutoFit/>
                </a:bodyPr>
                <a:lstStyle/>
                <a:p>
                  <a:pPr algn="ctr"/>
                  <a14:m>
                    <m:oMath xmlns:m="http://schemas.openxmlformats.org/officeDocument/2006/math">
                      <m:d>
                        <m:dPr>
                          <m:begChr m:val="|"/>
                          <m:endChr m:val="|"/>
                          <m:ctrlPr>
                            <a:rPr lang="en-US" sz="1600" b="0" i="1" smtClean="0">
                              <a:latin typeface="Cambria Math" panose="02040503050406030204" pitchFamily="18" charset="0"/>
                              <a:ea typeface="Cambria Math"/>
                            </a:rPr>
                          </m:ctrlPr>
                        </m:dPr>
                        <m:e>
                          <m:r>
                            <a:rPr lang="en-US" sz="1600" b="1" i="1" smtClean="0">
                              <a:latin typeface="Cambria Math"/>
                              <a:ea typeface="Cambria Math"/>
                            </a:rPr>
                            <m:t>𝒖</m:t>
                          </m:r>
                        </m:e>
                      </m:d>
                    </m:oMath>
                  </a14:m>
                  <a:r>
                    <a:rPr lang="en-US" sz="1600" dirty="0">
                      <a:latin typeface="Calibri" panose="020F0502020204030204" pitchFamily="34" charset="0"/>
                      <a:cs typeface="Calibri" panose="020F0502020204030204" pitchFamily="34" charset="0"/>
                    </a:rPr>
                    <a:t> (m/</a:t>
                  </a:r>
                  <a:r>
                    <a:rPr lang="en-US" sz="1600" dirty="0" err="1">
                      <a:latin typeface="Calibri" panose="020F0502020204030204" pitchFamily="34" charset="0"/>
                      <a:cs typeface="Calibri" panose="020F0502020204030204" pitchFamily="34" charset="0"/>
                    </a:rPr>
                    <a:t>yr</a:t>
                  </a:r>
                  <a:r>
                    <a:rPr lang="en-US" sz="1600" dirty="0">
                      <a:latin typeface="Calibri" panose="020F0502020204030204" pitchFamily="34" charset="0"/>
                      <a:cs typeface="Calibri" panose="020F0502020204030204" pitchFamily="34" charset="0"/>
                    </a:rPr>
                    <a:t>) for observed surface velocity</a:t>
                  </a:r>
                </a:p>
              </p:txBody>
            </p:sp>
          </mc:Choice>
          <mc:Fallback xmlns="">
            <p:sp>
              <p:nvSpPr>
                <p:cNvPr id="26" name="TextBox 25">
                  <a:extLst>
                    <a:ext uri="{FF2B5EF4-FFF2-40B4-BE49-F238E27FC236}">
                      <a16:creationId xmlns:a16="http://schemas.microsoft.com/office/drawing/2014/main" id="{0EEABBE7-8E5D-49DF-ACBC-8A24BBC6B372}"/>
                    </a:ext>
                  </a:extLst>
                </p:cNvPr>
                <p:cNvSpPr txBox="1">
                  <a:spLocks noRot="1" noChangeAspect="1" noMove="1" noResize="1" noEditPoints="1" noAdjustHandles="1" noChangeArrowheads="1" noChangeShapeType="1" noTextEdit="1"/>
                </p:cNvSpPr>
                <p:nvPr/>
              </p:nvSpPr>
              <p:spPr>
                <a:xfrm>
                  <a:off x="6565900" y="4215825"/>
                  <a:ext cx="2286000" cy="584775"/>
                </a:xfrm>
                <a:prstGeom prst="rect">
                  <a:avLst/>
                </a:prstGeom>
                <a:blipFill>
                  <a:blip r:embed="rId9"/>
                  <a:stretch>
                    <a:fillRect t="-3125" b="-12500"/>
                  </a:stretch>
                </a:blipFill>
              </p:spPr>
              <p:txBody>
                <a:bodyPr/>
                <a:lstStyle/>
                <a:p>
                  <a:r>
                    <a:rPr lang="en-US">
                      <a:noFill/>
                    </a:rPr>
                    <a:t> </a:t>
                  </a:r>
                </a:p>
              </p:txBody>
            </p:sp>
          </mc:Fallback>
        </mc:AlternateContent>
      </p:grpSp>
      <p:sp>
        <p:nvSpPr>
          <p:cNvPr id="23" name="TextBox 22">
            <a:extLst>
              <a:ext uri="{FF2B5EF4-FFF2-40B4-BE49-F238E27FC236}">
                <a16:creationId xmlns:a16="http://schemas.microsoft.com/office/drawing/2014/main" id="{7CE7CC58-93A2-4012-83C2-46A5D6592D84}"/>
              </a:ext>
            </a:extLst>
          </p:cNvPr>
          <p:cNvSpPr txBox="1"/>
          <p:nvPr/>
        </p:nvSpPr>
        <p:spPr>
          <a:xfrm>
            <a:off x="99298" y="2740611"/>
            <a:ext cx="8551541" cy="1077218"/>
          </a:xfrm>
          <a:prstGeom prst="rect">
            <a:avLst/>
          </a:prstGeom>
          <a:noFill/>
        </p:spPr>
        <p:txBody>
          <a:bodyPr wrap="square" rtlCol="0">
            <a:spAutoFit/>
          </a:bodyPr>
          <a:lstStyle/>
          <a:p>
            <a:r>
              <a:rPr lang="en-US" sz="2000" b="1" i="1" u="sng" dirty="0">
                <a:latin typeface="Calibri" panose="020F0502020204030204" pitchFamily="34" charset="0"/>
                <a:cs typeface="Calibri" panose="020F0502020204030204" pitchFamily="34" charset="0"/>
              </a:rPr>
              <a:t>Application</a:t>
            </a:r>
            <a:r>
              <a:rPr lang="en-US" sz="2000" b="1" i="1" dirty="0">
                <a:latin typeface="Calibri" panose="020F0502020204030204" pitchFamily="34" charset="0"/>
                <a:cs typeface="Calibri" panose="020F0502020204030204" pitchFamily="34" charset="0"/>
              </a:rPr>
              <a:t>:</a:t>
            </a:r>
            <a:r>
              <a:rPr lang="en-US" sz="2000" dirty="0">
                <a:latin typeface="Calibri" panose="020F0502020204030204" pitchFamily="34" charset="0"/>
                <a:cs typeface="Calibri" panose="020F0502020204030204" pitchFamily="34" charset="0"/>
              </a:rPr>
              <a:t> inversion for basal friction and ice thickness in Albany Land-Ice model to initialize dynamic simulation.</a:t>
            </a:r>
          </a:p>
          <a:p>
            <a:endParaRPr lang="en-US" sz="400" dirty="0">
              <a:latin typeface="Calibri" panose="020F0502020204030204" pitchFamily="34" charset="0"/>
              <a:cs typeface="Calibri" panose="020F0502020204030204" pitchFamily="34" charset="0"/>
            </a:endParaRPr>
          </a:p>
          <a:p>
            <a:pPr marL="742950" lvl="1" indent="-285750">
              <a:buFont typeface="Wingdings" panose="05000000000000000000" pitchFamily="2" charset="2"/>
              <a:buChar char="Ø"/>
            </a:pPr>
            <a:r>
              <a:rPr lang="en-US" sz="2000" dirty="0">
                <a:latin typeface="Calibri" panose="020F0502020204030204" pitchFamily="34" charset="0"/>
                <a:cs typeface="Calibri" panose="020F0502020204030204" pitchFamily="34" charset="0"/>
              </a:rPr>
              <a:t>Inversion approach </a:t>
            </a:r>
            <a:r>
              <a:rPr lang="en-US" sz="2000" b="1" dirty="0">
                <a:latin typeface="Calibri" panose="020F0502020204030204" pitchFamily="34" charset="0"/>
                <a:cs typeface="Calibri" panose="020F0502020204030204" pitchFamily="34" charset="0"/>
              </a:rPr>
              <a:t>significantly reduces non-physical transients</a:t>
            </a:r>
            <a:r>
              <a:rPr lang="en-US" sz="2000" dirty="0">
                <a:latin typeface="Calibri" panose="020F0502020204030204" pitchFamily="34" charset="0"/>
                <a:cs typeface="Calibri" panose="020F0502020204030204" pitchFamily="34" charset="0"/>
              </a:rPr>
              <a:t>.</a:t>
            </a:r>
          </a:p>
        </p:txBody>
      </p:sp>
      <p:sp>
        <p:nvSpPr>
          <p:cNvPr id="24" name="Rectangle 23">
            <a:extLst>
              <a:ext uri="{FF2B5EF4-FFF2-40B4-BE49-F238E27FC236}">
                <a16:creationId xmlns:a16="http://schemas.microsoft.com/office/drawing/2014/main" id="{4C52BE1C-8A44-455D-9EEF-60DD97823D91}"/>
              </a:ext>
            </a:extLst>
          </p:cNvPr>
          <p:cNvSpPr/>
          <p:nvPr/>
        </p:nvSpPr>
        <p:spPr>
          <a:xfrm>
            <a:off x="5661917" y="1660207"/>
            <a:ext cx="2824537" cy="1015663"/>
          </a:xfrm>
          <a:prstGeom prst="rect">
            <a:avLst/>
          </a:prstGeom>
          <a:solidFill>
            <a:srgbClr val="FFCC99"/>
          </a:solidFill>
        </p:spPr>
        <p:txBody>
          <a:bodyPr wrap="square">
            <a:spAutoFit/>
          </a:bodyPr>
          <a:lstStyle/>
          <a:p>
            <a:pPr algn="ctr"/>
            <a:r>
              <a:rPr lang="en-US" sz="2000" dirty="0">
                <a:latin typeface="Calibri" panose="020F0502020204030204" pitchFamily="34" charset="0"/>
                <a:cs typeface="Calibri" panose="020F0502020204030204" pitchFamily="34" charset="0"/>
              </a:rPr>
              <a:t>Inversion problem solved robustly for </a:t>
            </a:r>
            <a:r>
              <a:rPr lang="en-US" sz="2000" b="1" i="1" dirty="0">
                <a:latin typeface="Calibri" panose="020F0502020204030204" pitchFamily="34" charset="0"/>
                <a:cs typeface="Calibri" panose="020F0502020204030204" pitchFamily="34" charset="0"/>
              </a:rPr>
              <a:t>O</a:t>
            </a:r>
            <a:r>
              <a:rPr lang="en-US" sz="2000" b="1" dirty="0">
                <a:latin typeface="Calibri" panose="020F0502020204030204" pitchFamily="34" charset="0"/>
                <a:cs typeface="Calibri" panose="020F0502020204030204" pitchFamily="34" charset="0"/>
              </a:rPr>
              <a:t>(100K) parameters</a:t>
            </a:r>
            <a:r>
              <a:rPr lang="en-US" sz="2000" dirty="0">
                <a:latin typeface="Calibri" panose="020F0502020204030204" pitchFamily="34" charset="0"/>
                <a:cs typeface="Calibri" panose="020F0502020204030204" pitchFamily="34" charset="0"/>
              </a:rPr>
              <a:t>!</a:t>
            </a:r>
          </a:p>
        </p:txBody>
      </p:sp>
    </p:spTree>
    <p:extLst>
      <p:ext uri="{BB962C8B-B14F-4D97-AF65-F5344CB8AC3E}">
        <p14:creationId xmlns:p14="http://schemas.microsoft.com/office/powerpoint/2010/main" val="2779885141"/>
      </p:ext>
    </p:extLst>
  </p:cSld>
  <p:clrMapOvr>
    <a:masterClrMapping/>
  </p:clrMapOvr>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 name="TextShape 1"/>
          <p:cNvSpPr txBox="1"/>
          <p:nvPr/>
        </p:nvSpPr>
        <p:spPr>
          <a:xfrm>
            <a:off x="177855" y="-103118"/>
            <a:ext cx="7643004" cy="1146027"/>
          </a:xfrm>
          <a:prstGeom prst="rect">
            <a:avLst/>
          </a:prstGeom>
          <a:noFill/>
          <a:ln>
            <a:noFill/>
          </a:ln>
        </p:spPr>
        <p:txBody>
          <a:bodyPr lIns="0" tIns="0" rIns="0" bIns="0" anchor="ctr"/>
          <a:lstStyle/>
          <a:p>
            <a:r>
              <a:rPr lang="en-US" sz="3200" dirty="0">
                <a:latin typeface="Calibri"/>
              </a:rPr>
              <a:t>Multi-scale coupling via Schwarz</a:t>
            </a:r>
            <a:endParaRPr sz="3200" dirty="0"/>
          </a:p>
        </p:txBody>
      </p:sp>
      <p:sp>
        <p:nvSpPr>
          <p:cNvPr id="3" name="Rectangle 2">
            <a:extLst>
              <a:ext uri="{FF2B5EF4-FFF2-40B4-BE49-F238E27FC236}">
                <a16:creationId xmlns:a16="http://schemas.microsoft.com/office/drawing/2014/main" id="{67EC4277-E24A-4AB2-95CD-96E42EF01301}"/>
              </a:ext>
            </a:extLst>
          </p:cNvPr>
          <p:cNvSpPr/>
          <p:nvPr/>
        </p:nvSpPr>
        <p:spPr>
          <a:xfrm>
            <a:off x="3115" y="1581863"/>
            <a:ext cx="7683705" cy="1631216"/>
          </a:xfrm>
          <a:prstGeom prst="rect">
            <a:avLst/>
          </a:prstGeom>
        </p:spPr>
        <p:txBody>
          <a:bodyPr wrap="square">
            <a:spAutoFit/>
          </a:bodyPr>
          <a:lstStyle/>
          <a:p>
            <a:pPr lvl="1">
              <a:buClrTx/>
              <a:buFont typeface="Wingdings" panose="05000000000000000000" pitchFamily="2" charset="2"/>
              <a:buChar char="Ø"/>
              <a:defRPr/>
            </a:pPr>
            <a:endParaRPr lang="en-US" sz="400" dirty="0">
              <a:latin typeface="Calibri" panose="020F0502020204030204" pitchFamily="34" charset="0"/>
              <a:cs typeface="Calibri" pitchFamily="34" charset="0"/>
            </a:endParaRPr>
          </a:p>
          <a:p>
            <a:pPr marL="285750" indent="-285750">
              <a:buFont typeface="Arial" panose="020B0604020202020204" pitchFamily="34" charset="0"/>
              <a:buChar char="•"/>
              <a:defRPr/>
            </a:pPr>
            <a:r>
              <a:rPr lang="en-US" sz="2000" b="1" u="sng" dirty="0">
                <a:latin typeface="Calibri" panose="020F0502020204030204" pitchFamily="34" charset="0"/>
                <a:cs typeface="Calibri" panose="020F0502020204030204" pitchFamily="34" charset="0"/>
              </a:rPr>
              <a:t>Targeted application</a:t>
            </a:r>
            <a:r>
              <a:rPr lang="en-US" sz="2000" dirty="0">
                <a:latin typeface="Calibri" panose="020F0502020204030204" pitchFamily="34" charset="0"/>
                <a:cs typeface="Calibri" panose="020F0502020204030204" pitchFamily="34" charset="0"/>
              </a:rPr>
              <a:t>: failure of </a:t>
            </a:r>
            <a:r>
              <a:rPr lang="en-US" sz="2000" b="1" dirty="0">
                <a:latin typeface="Calibri" panose="020F0502020204030204" pitchFamily="34" charset="0"/>
                <a:cs typeface="Calibri" panose="020F0502020204030204" pitchFamily="34" charset="0"/>
              </a:rPr>
              <a:t>bolted components</a:t>
            </a:r>
            <a:r>
              <a:rPr lang="en-US" sz="2000" dirty="0">
                <a:latin typeface="Calibri" panose="020F0502020204030204" pitchFamily="34" charset="0"/>
                <a:cs typeface="Calibri" panose="020F0502020204030204" pitchFamily="34" charset="0"/>
              </a:rPr>
              <a:t>.</a:t>
            </a:r>
          </a:p>
          <a:p>
            <a:pPr marL="285750" indent="-285750">
              <a:buFont typeface="Arial" panose="020B0604020202020204" pitchFamily="34" charset="0"/>
              <a:buChar char="•"/>
              <a:defRP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defRP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b="1" u="sng" dirty="0">
                <a:latin typeface="Calibri" panose="020F0502020204030204" pitchFamily="34" charset="0"/>
                <a:cs typeface="Calibri" panose="020F0502020204030204" pitchFamily="34" charset="0"/>
              </a:rPr>
              <a:t>“Plug-and-play” framework</a:t>
            </a:r>
            <a:r>
              <a:rPr lang="en-US" sz="2000" dirty="0">
                <a:latin typeface="Calibri" panose="020F0502020204030204" pitchFamily="34" charset="0"/>
                <a:cs typeface="Calibri" panose="020F0502020204030204" pitchFamily="34" charset="0"/>
              </a:rPr>
              <a:t>: simplifies meshing complex geometries! </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lvl="1">
              <a:buClrTx/>
              <a:buFont typeface="Wingdings" panose="05000000000000000000" pitchFamily="2" charset="2"/>
              <a:buChar char="Ø"/>
              <a:defRPr/>
            </a:pPr>
            <a:r>
              <a:rPr lang="en-US" sz="2000" dirty="0">
                <a:latin typeface="Calibri" panose="020F0502020204030204" pitchFamily="34" charset="0"/>
                <a:cs typeface="Calibri" panose="020F0502020204030204" pitchFamily="34" charset="0"/>
              </a:rPr>
              <a:t> Couple regions with </a:t>
            </a:r>
            <a:r>
              <a:rPr lang="en-US" sz="2000" b="1" dirty="0">
                <a:latin typeface="Calibri" panose="020F0502020204030204" pitchFamily="34" charset="0"/>
                <a:cs typeface="Calibri" panose="020F0502020204030204" pitchFamily="34" charset="0"/>
              </a:rPr>
              <a:t>different non-conformal meshes</a:t>
            </a:r>
            <a:r>
              <a:rPr lang="en-US" sz="2000" dirty="0">
                <a:latin typeface="Calibri" panose="020F0502020204030204" pitchFamily="34" charset="0"/>
                <a:cs typeface="Calibri" panose="020F0502020204030204" pitchFamily="34" charset="0"/>
              </a:rPr>
              <a:t>, </a:t>
            </a:r>
            <a:r>
              <a:rPr lang="en-US" sz="2000" b="1" dirty="0">
                <a:latin typeface="Calibri" panose="020F0502020204030204" pitchFamily="34" charset="0"/>
                <a:cs typeface="Calibri" panose="020F0502020204030204" pitchFamily="34" charset="0"/>
              </a:rPr>
              <a:t>element types,</a:t>
            </a:r>
            <a:r>
              <a:rPr lang="en-US" sz="2000" dirty="0">
                <a:latin typeface="Calibri" panose="020F0502020204030204" pitchFamily="34" charset="0"/>
                <a:cs typeface="Calibri" panose="020F0502020204030204" pitchFamily="34" charset="0"/>
              </a:rPr>
              <a:t> </a:t>
            </a:r>
            <a:r>
              <a:rPr lang="en-US" sz="2000" b="1" dirty="0">
                <a:latin typeface="Calibri" panose="020F0502020204030204" pitchFamily="34" charset="0"/>
                <a:cs typeface="Calibri" panose="020F0502020204030204" pitchFamily="34" charset="0"/>
              </a:rPr>
              <a:t>levels of refinement, solvers/time-integrators.</a:t>
            </a:r>
            <a:endParaRPr lang="en-US" sz="2000" dirty="0">
              <a:latin typeface="Calibri" panose="020F0502020204030204" pitchFamily="34" charset="0"/>
              <a:cs typeface="Calibri" panose="020F0502020204030204" pitchFamily="34" charset="0"/>
            </a:endParaRPr>
          </a:p>
        </p:txBody>
      </p:sp>
      <p:sp>
        <p:nvSpPr>
          <p:cNvPr id="23" name="TextBox 22">
            <a:extLst>
              <a:ext uri="{FF2B5EF4-FFF2-40B4-BE49-F238E27FC236}">
                <a16:creationId xmlns:a16="http://schemas.microsoft.com/office/drawing/2014/main" id="{96DF3F1D-04DC-4123-B66A-E95C3C6C089D}"/>
              </a:ext>
            </a:extLst>
          </p:cNvPr>
          <p:cNvSpPr txBox="1"/>
          <p:nvPr/>
        </p:nvSpPr>
        <p:spPr>
          <a:xfrm>
            <a:off x="379987" y="781685"/>
            <a:ext cx="8167247" cy="707886"/>
          </a:xfrm>
          <a:prstGeom prst="rect">
            <a:avLst/>
          </a:prstGeom>
          <a:solidFill>
            <a:schemeClr val="accent4">
              <a:lumMod val="20000"/>
              <a:lumOff val="80000"/>
            </a:schemeClr>
          </a:solidFill>
        </p:spPr>
        <p:txBody>
          <a:bodyPr wrap="square" rtlCol="0">
            <a:spAutoFit/>
          </a:bodyPr>
          <a:lstStyle/>
          <a:p>
            <a:pPr algn="ctr"/>
            <a:r>
              <a:rPr lang="en-US" sz="2000" dirty="0">
                <a:latin typeface="Calibri" panose="020F0502020204030204" pitchFamily="34" charset="0"/>
                <a:cs typeface="Calibri" panose="020F0502020204030204" pitchFamily="34" charset="0"/>
              </a:rPr>
              <a:t>A </a:t>
            </a:r>
            <a:r>
              <a:rPr lang="en-US" sz="2000" b="1" dirty="0">
                <a:latin typeface="Calibri" panose="020F0502020204030204" pitchFamily="34" charset="0"/>
                <a:cs typeface="Calibri" panose="020F0502020204030204" pitchFamily="34" charset="0"/>
              </a:rPr>
              <a:t>domain decomposition alternating-Schwarz</a:t>
            </a:r>
            <a:r>
              <a:rPr lang="en-US" sz="2000" dirty="0">
                <a:latin typeface="Calibri" panose="020F0502020204030204" pitchFamily="34" charset="0"/>
                <a:cs typeface="Calibri" panose="020F0502020204030204" pitchFamily="34" charset="0"/>
              </a:rPr>
              <a:t>-based method has been developed in Albany for </a:t>
            </a:r>
            <a:r>
              <a:rPr lang="en-US" sz="2000" b="1" dirty="0">
                <a:latin typeface="Calibri" panose="020F0502020204030204" pitchFamily="34" charset="0"/>
                <a:cs typeface="Calibri" panose="020F0502020204030204" pitchFamily="34" charset="0"/>
              </a:rPr>
              <a:t>concurrent multi-scale coupling </a:t>
            </a:r>
            <a:r>
              <a:rPr lang="en-US" sz="2000" dirty="0">
                <a:latin typeface="Calibri" panose="020F0502020204030204" pitchFamily="34" charset="0"/>
                <a:cs typeface="Calibri" panose="020F0502020204030204" pitchFamily="34" charset="0"/>
              </a:rPr>
              <a:t>in solid mechanics*.</a:t>
            </a:r>
          </a:p>
        </p:txBody>
      </p:sp>
      <p:pic>
        <p:nvPicPr>
          <p:cNvPr id="24" name="Picture 23" descr="Schwarz-domains.png">
            <a:extLst>
              <a:ext uri="{FF2B5EF4-FFF2-40B4-BE49-F238E27FC236}">
                <a16:creationId xmlns:a16="http://schemas.microsoft.com/office/drawing/2014/main" id="{CB64FC6E-4B49-480A-B44E-CFD8A0C2697A}"/>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7914583" y="1538401"/>
            <a:ext cx="721358" cy="1294580"/>
          </a:xfrm>
          <a:prstGeom prst="rect">
            <a:avLst/>
          </a:prstGeom>
        </p:spPr>
      </p:pic>
      <p:pic>
        <p:nvPicPr>
          <p:cNvPr id="25" name="x_disp_bolted_joint_mesh">
            <a:hlinkClick r:id="" action="ppaction://media"/>
            <a:extLst>
              <a:ext uri="{FF2B5EF4-FFF2-40B4-BE49-F238E27FC236}">
                <a16:creationId xmlns:a16="http://schemas.microsoft.com/office/drawing/2014/main" id="{0BAB515A-7F2D-47C3-BCD8-6E622B985869}"/>
              </a:ext>
            </a:extLst>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4463610" y="3192531"/>
            <a:ext cx="4599628" cy="3003333"/>
          </a:xfrm>
          <a:prstGeom prst="rect">
            <a:avLst/>
          </a:prstGeom>
          <a:ln>
            <a:noFill/>
          </a:ln>
          <a:effectLst>
            <a:softEdge rad="112500"/>
          </a:effectLst>
        </p:spPr>
      </p:pic>
      <p:pic>
        <p:nvPicPr>
          <p:cNvPr id="7" name="Picture 6">
            <a:extLst>
              <a:ext uri="{FF2B5EF4-FFF2-40B4-BE49-F238E27FC236}">
                <a16:creationId xmlns:a16="http://schemas.microsoft.com/office/drawing/2014/main" id="{53F76263-C82A-42B4-8862-5C547F84CD43}"/>
              </a:ext>
            </a:extLst>
          </p:cNvPr>
          <p:cNvPicPr>
            <a:picLocks noChangeAspect="1"/>
          </p:cNvPicPr>
          <p:nvPr/>
        </p:nvPicPr>
        <p:blipFill>
          <a:blip r:embed="rId6"/>
          <a:stretch>
            <a:fillRect/>
          </a:stretch>
        </p:blipFill>
        <p:spPr>
          <a:xfrm>
            <a:off x="293358" y="3334700"/>
            <a:ext cx="6364296" cy="2944673"/>
          </a:xfrm>
          <a:prstGeom prst="snip2DiagRect">
            <a:avLst/>
          </a:prstGeom>
          <a:solidFill>
            <a:srgbClr val="FFFFFF">
              <a:shade val="85000"/>
            </a:srgbClr>
          </a:solidFill>
          <a:ln w="88900" cap="sq">
            <a:solidFill>
              <a:srgbClr val="FFFFFF"/>
            </a:solidFill>
            <a:miter lim="800000"/>
          </a:ln>
          <a:effectLst>
            <a:outerShdw blurRad="88900" algn="tl" rotWithShape="0">
              <a:srgbClr val="000000">
                <a:alpha val="45000"/>
              </a:srgbClr>
            </a:outerShdw>
          </a:effectLst>
          <a:scene3d>
            <a:camera prst="orthographicFront"/>
            <a:lightRig rig="twoPt" dir="t">
              <a:rot lat="0" lon="0" rev="7200000"/>
            </a:lightRig>
          </a:scene3d>
          <a:sp3d>
            <a:bevelT w="25400" h="19050"/>
            <a:contourClr>
              <a:srgbClr val="FFFFFF"/>
            </a:contourClr>
          </a:sp3d>
        </p:spPr>
      </p:pic>
      <p:sp>
        <p:nvSpPr>
          <p:cNvPr id="2" name="TextBox 1">
            <a:extLst>
              <a:ext uri="{FF2B5EF4-FFF2-40B4-BE49-F238E27FC236}">
                <a16:creationId xmlns:a16="http://schemas.microsoft.com/office/drawing/2014/main" id="{416DBECB-B11B-4484-8923-BE8F97D3489D}"/>
              </a:ext>
            </a:extLst>
          </p:cNvPr>
          <p:cNvSpPr txBox="1"/>
          <p:nvPr/>
        </p:nvSpPr>
        <p:spPr>
          <a:xfrm>
            <a:off x="6801492" y="5570778"/>
            <a:ext cx="2261746" cy="707886"/>
          </a:xfrm>
          <a:prstGeom prst="rect">
            <a:avLst/>
          </a:prstGeom>
          <a:solidFill>
            <a:schemeClr val="bg1"/>
          </a:solidFill>
        </p:spPr>
        <p:txBody>
          <a:bodyPr wrap="square" rtlCol="0">
            <a:spAutoFit/>
          </a:bodyPr>
          <a:lstStyle/>
          <a:p>
            <a:pPr algn="ctr"/>
            <a:endParaRPr lang="en-US" sz="800" b="1" dirty="0">
              <a:latin typeface="Calibri" panose="020F0502020204030204" pitchFamily="34" charset="0"/>
              <a:cs typeface="Calibri" panose="020F0502020204030204" pitchFamily="34" charset="0"/>
            </a:endParaRPr>
          </a:p>
          <a:p>
            <a:pPr algn="ctr"/>
            <a:r>
              <a:rPr lang="en-US" sz="1600" b="1" dirty="0">
                <a:latin typeface="Calibri" panose="020F0502020204030204" pitchFamily="34" charset="0"/>
                <a:cs typeface="Calibri" panose="020F0502020204030204" pitchFamily="34" charset="0"/>
              </a:rPr>
              <a:t>Schwarz</a:t>
            </a:r>
            <a:r>
              <a:rPr lang="en-US" sz="1600" dirty="0">
                <a:latin typeface="Calibri" panose="020F0502020204030204" pitchFamily="34" charset="0"/>
                <a:cs typeface="Calibri" panose="020F0502020204030204" pitchFamily="34" charset="0"/>
              </a:rPr>
              <a:t> </a:t>
            </a:r>
            <a:r>
              <a:rPr lang="en-US" sz="1600" b="1" dirty="0">
                <a:latin typeface="Calibri" panose="020F0502020204030204" pitchFamily="34" charset="0"/>
                <a:cs typeface="Calibri" panose="020F0502020204030204" pitchFamily="34" charset="0"/>
              </a:rPr>
              <a:t>coupling:       </a:t>
            </a:r>
            <a:r>
              <a:rPr lang="en-US" sz="1600" dirty="0">
                <a:latin typeface="Calibri" panose="020F0502020204030204" pitchFamily="34" charset="0"/>
                <a:cs typeface="Calibri" panose="020F0502020204030204" pitchFamily="34" charset="0"/>
              </a:rPr>
              <a:t>hex + composite </a:t>
            </a:r>
            <a:r>
              <a:rPr lang="en-US" sz="1600" dirty="0" err="1">
                <a:latin typeface="Calibri" panose="020F0502020204030204" pitchFamily="34" charset="0"/>
                <a:cs typeface="Calibri" panose="020F0502020204030204" pitchFamily="34" charset="0"/>
              </a:rPr>
              <a:t>tet</a:t>
            </a:r>
            <a:r>
              <a:rPr lang="en-US" sz="1600" dirty="0">
                <a:latin typeface="Calibri" panose="020F0502020204030204" pitchFamily="34" charset="0"/>
                <a:cs typeface="Calibri" panose="020F0502020204030204" pitchFamily="34" charset="0"/>
              </a:rPr>
              <a:t> 10</a:t>
            </a:r>
          </a:p>
        </p:txBody>
      </p:sp>
      <p:sp>
        <p:nvSpPr>
          <p:cNvPr id="4" name="Rectangle 3">
            <a:extLst>
              <a:ext uri="{FF2B5EF4-FFF2-40B4-BE49-F238E27FC236}">
                <a16:creationId xmlns:a16="http://schemas.microsoft.com/office/drawing/2014/main" id="{77DB85D8-ED6F-4F59-9036-8767402E5AEA}"/>
              </a:ext>
            </a:extLst>
          </p:cNvPr>
          <p:cNvSpPr/>
          <p:nvPr/>
        </p:nvSpPr>
        <p:spPr>
          <a:xfrm>
            <a:off x="7089169" y="3213079"/>
            <a:ext cx="1636700" cy="444521"/>
          </a:xfrm>
          <a:prstGeom prst="rect">
            <a:avLst/>
          </a:prstGeom>
          <a:ln>
            <a:solidFill>
              <a:schemeClr val="bg1"/>
            </a:solidFill>
          </a:ln>
        </p:spPr>
        <p:style>
          <a:lnRef idx="2">
            <a:schemeClr val="accent3"/>
          </a:lnRef>
          <a:fillRef idx="1">
            <a:schemeClr val="lt1"/>
          </a:fillRef>
          <a:effectRef idx="0">
            <a:schemeClr val="accent3"/>
          </a:effectRef>
          <a:fontRef idx="minor">
            <a:schemeClr val="dk1"/>
          </a:fontRef>
        </p:style>
        <p:txBody>
          <a:bodyPr rtlCol="0" anchor="ctr"/>
          <a:lstStyle/>
          <a:p>
            <a:pPr algn="ctr"/>
            <a:endParaRPr lang="en-US"/>
          </a:p>
        </p:txBody>
      </p:sp>
      <p:sp>
        <p:nvSpPr>
          <p:cNvPr id="5" name="Rectangle 4">
            <a:extLst>
              <a:ext uri="{FF2B5EF4-FFF2-40B4-BE49-F238E27FC236}">
                <a16:creationId xmlns:a16="http://schemas.microsoft.com/office/drawing/2014/main" id="{CCF43C98-1715-47D2-98A1-6AD070B46A7C}"/>
              </a:ext>
            </a:extLst>
          </p:cNvPr>
          <p:cNvSpPr/>
          <p:nvPr/>
        </p:nvSpPr>
        <p:spPr>
          <a:xfrm>
            <a:off x="6801492" y="4027470"/>
            <a:ext cx="2261746" cy="2251903"/>
          </a:xfrm>
          <a:prstGeom prst="rect">
            <a:avLst/>
          </a:prstGeom>
          <a:no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0" name="Rectangle 9">
            <a:extLst>
              <a:ext uri="{FF2B5EF4-FFF2-40B4-BE49-F238E27FC236}">
                <a16:creationId xmlns:a16="http://schemas.microsoft.com/office/drawing/2014/main" id="{7321A5E8-C8BB-44BD-AA02-D231D5E60810}"/>
              </a:ext>
            </a:extLst>
          </p:cNvPr>
          <p:cNvSpPr/>
          <p:nvPr/>
        </p:nvSpPr>
        <p:spPr>
          <a:xfrm>
            <a:off x="-303600" y="6514318"/>
            <a:ext cx="7341631" cy="369332"/>
          </a:xfrm>
          <a:prstGeom prst="rect">
            <a:avLst/>
          </a:prstGeom>
        </p:spPr>
        <p:txBody>
          <a:bodyPr wrap="square">
            <a:spAutoFit/>
          </a:bodyPr>
          <a:lstStyle/>
          <a:p>
            <a:pPr algn="ctr"/>
            <a:r>
              <a:rPr lang="en-US" b="1" dirty="0">
                <a:solidFill>
                  <a:schemeClr val="bg1"/>
                </a:solidFill>
                <a:latin typeface="Calibri" panose="020F0502020204030204" pitchFamily="34" charset="0"/>
                <a:cs typeface="Calibri" panose="020F0502020204030204" pitchFamily="34" charset="0"/>
              </a:rPr>
              <a:t>* See talk by A. Mota</a:t>
            </a:r>
            <a:r>
              <a:rPr lang="en-US" dirty="0">
                <a:solidFill>
                  <a:schemeClr val="bg1"/>
                </a:solidFill>
                <a:latin typeface="Calibri" panose="020F0502020204030204" pitchFamily="34" charset="0"/>
                <a:cs typeface="Calibri" panose="020F0502020204030204" pitchFamily="34" charset="0"/>
              </a:rPr>
              <a:t>: MS 350, Fri. Mar. 1, 10:10-10:30AM, Room 302B</a:t>
            </a:r>
          </a:p>
        </p:txBody>
      </p:sp>
      <p:sp>
        <p:nvSpPr>
          <p:cNvPr id="27" name="Rectangle 26">
            <a:extLst>
              <a:ext uri="{FF2B5EF4-FFF2-40B4-BE49-F238E27FC236}">
                <a16:creationId xmlns:a16="http://schemas.microsoft.com/office/drawing/2014/main" id="{728D3344-F870-4AA1-9B85-8F0A1494F422}"/>
              </a:ext>
            </a:extLst>
          </p:cNvPr>
          <p:cNvSpPr/>
          <p:nvPr/>
        </p:nvSpPr>
        <p:spPr>
          <a:xfrm>
            <a:off x="7178438" y="3429000"/>
            <a:ext cx="1368796" cy="363525"/>
          </a:xfrm>
          <a:prstGeom prst="rect">
            <a:avLst/>
          </a:prstGeom>
          <a:ln>
            <a:solidFill>
              <a:schemeClr val="bg1"/>
            </a:solidFill>
          </a:ln>
        </p:spPr>
        <p:style>
          <a:lnRef idx="2">
            <a:schemeClr val="accent2"/>
          </a:lnRef>
          <a:fillRef idx="1">
            <a:schemeClr val="lt1"/>
          </a:fillRef>
          <a:effectRef idx="0">
            <a:schemeClr val="accent2"/>
          </a:effectRef>
          <a:fontRef idx="minor">
            <a:schemeClr val="dk1"/>
          </a:fontRef>
        </p:style>
        <p:txBody>
          <a:bodyPr rtlCol="0" anchor="ctr"/>
          <a:lstStyle/>
          <a:p>
            <a:pPr algn="ctr"/>
            <a:endParaRPr lang="en-US"/>
          </a:p>
        </p:txBody>
      </p:sp>
      <p:pic>
        <p:nvPicPr>
          <p:cNvPr id="26" name="Picture 25">
            <a:extLst>
              <a:ext uri="{FF2B5EF4-FFF2-40B4-BE49-F238E27FC236}">
                <a16:creationId xmlns:a16="http://schemas.microsoft.com/office/drawing/2014/main" id="{2AB14F46-FFEB-436B-B69B-1F7C2D9FA989}"/>
              </a:ext>
            </a:extLst>
          </p:cNvPr>
          <p:cNvPicPr>
            <a:picLocks noChangeAspect="1"/>
          </p:cNvPicPr>
          <p:nvPr/>
        </p:nvPicPr>
        <p:blipFill>
          <a:blip r:embed="rId7"/>
          <a:stretch>
            <a:fillRect/>
          </a:stretch>
        </p:blipFill>
        <p:spPr>
          <a:xfrm>
            <a:off x="7168895" y="3114134"/>
            <a:ext cx="1244527" cy="824451"/>
          </a:xfrm>
          <a:prstGeom prst="rect">
            <a:avLst/>
          </a:prstGeom>
          <a:ln>
            <a:noFill/>
          </a:ln>
          <a:effectLst>
            <a:outerShdw blurRad="292100" dist="139700" dir="2700000" algn="tl" rotWithShape="0">
              <a:srgbClr val="333333">
                <a:alpha val="65000"/>
              </a:srgbClr>
            </a:outerShdw>
          </a:effectLst>
        </p:spPr>
      </p:pic>
      <p:cxnSp>
        <p:nvCxnSpPr>
          <p:cNvPr id="9" name="Connector: Elbow 8">
            <a:extLst>
              <a:ext uri="{FF2B5EF4-FFF2-40B4-BE49-F238E27FC236}">
                <a16:creationId xmlns:a16="http://schemas.microsoft.com/office/drawing/2014/main" id="{42CB7A6D-E313-41EE-8CD2-5B70E1F3CE6B}"/>
              </a:ext>
            </a:extLst>
          </p:cNvPr>
          <p:cNvCxnSpPr>
            <a:endCxn id="26" idx="3"/>
          </p:cNvCxnSpPr>
          <p:nvPr/>
        </p:nvCxnSpPr>
        <p:spPr>
          <a:xfrm rot="16200000" flipV="1">
            <a:off x="8334921" y="3604861"/>
            <a:ext cx="494462" cy="337459"/>
          </a:xfrm>
          <a:prstGeom prst="bentConnector2">
            <a:avLst/>
          </a:prstGeom>
          <a:ln w="6350">
            <a:solidFill>
              <a:schemeClr val="tx1"/>
            </a:solidFill>
            <a:tailEnd type="triangle"/>
          </a:ln>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404237524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10200" fill="hold"/>
                                        <p:tgtEl>
                                          <p:spTgt spid="25"/>
                                        </p:tgtEl>
                                      </p:cBhvr>
                                    </p:cmd>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26"/>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9"/>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video>
              <p:cMediaNode vol="80000">
                <p:cTn id="13" fill="hold" display="0">
                  <p:stCondLst>
                    <p:cond delay="indefinite"/>
                  </p:stCondLst>
                </p:cTn>
                <p:tgtEl>
                  <p:spTgt spid="25"/>
                </p:tgtEl>
              </p:cMediaNode>
            </p:video>
          </p:childTnLst>
        </p:cTn>
      </p:par>
    </p:tnLst>
  </p:timing>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 name="TextShape 1"/>
          <p:cNvSpPr txBox="1"/>
          <p:nvPr/>
        </p:nvSpPr>
        <p:spPr>
          <a:xfrm>
            <a:off x="102457" y="-162560"/>
            <a:ext cx="7643004" cy="1146027"/>
          </a:xfrm>
          <a:prstGeom prst="rect">
            <a:avLst/>
          </a:prstGeom>
          <a:noFill/>
          <a:ln>
            <a:noFill/>
          </a:ln>
        </p:spPr>
        <p:txBody>
          <a:bodyPr lIns="0" tIns="0" rIns="0" bIns="0" anchor="ctr"/>
          <a:lstStyle/>
          <a:p>
            <a:r>
              <a:rPr lang="en-US" sz="3200" dirty="0">
                <a:latin typeface="Calibri"/>
              </a:rPr>
              <a:t>In-memory mesh adaptation</a:t>
            </a:r>
            <a:endParaRPr sz="3200" dirty="0"/>
          </a:p>
        </p:txBody>
      </p:sp>
      <mc:AlternateContent xmlns:mc="http://schemas.openxmlformats.org/markup-compatibility/2006" xmlns:a14="http://schemas.microsoft.com/office/drawing/2010/main">
        <mc:Choice Requires="a14">
          <p:sp>
            <p:nvSpPr>
              <p:cNvPr id="3" name="Rectangle 2">
                <a:extLst>
                  <a:ext uri="{FF2B5EF4-FFF2-40B4-BE49-F238E27FC236}">
                    <a16:creationId xmlns:a16="http://schemas.microsoft.com/office/drawing/2014/main" id="{E3025E15-BFC0-45DB-BE48-A4730B75814E}"/>
                  </a:ext>
                </a:extLst>
              </p:cNvPr>
              <p:cNvSpPr/>
              <p:nvPr/>
            </p:nvSpPr>
            <p:spPr>
              <a:xfrm>
                <a:off x="79802" y="1413917"/>
                <a:ext cx="6410512" cy="2523768"/>
              </a:xfrm>
              <a:prstGeom prst="rect">
                <a:avLst/>
              </a:prstGeom>
            </p:spPr>
            <p:txBody>
              <a:bodyPr wrap="square">
                <a:spAutoFit/>
              </a:bodyPr>
              <a:lstStyle/>
              <a:p>
                <a:pPr marL="0" lvl="2"/>
                <a:endParaRPr lang="en-US" sz="400" b="1" u="sng" dirty="0">
                  <a:latin typeface="Calibri" panose="020F0502020204030204" pitchFamily="34" charset="0"/>
                </a:endParaRPr>
              </a:p>
              <a:p>
                <a:pPr marL="0" lvl="2"/>
                <a:endParaRPr lang="en-US" sz="400" b="1" dirty="0">
                  <a:latin typeface="Calibri" panose="020F0502020204030204" pitchFamily="34" charset="0"/>
                </a:endParaRPr>
              </a:p>
              <a:p>
                <a:pPr marL="300037" indent="-285750">
                  <a:buFont typeface="Wingdings" panose="05000000000000000000" pitchFamily="2" charset="2"/>
                  <a:buChar char="Ø"/>
                </a:pPr>
                <a:r>
                  <a:rPr lang="en-US" sz="2000" dirty="0">
                    <a:latin typeface="Calibri" panose="020F0502020204030204" pitchFamily="34" charset="0"/>
                    <a:cs typeface="Calibri" panose="020F0502020204030204" pitchFamily="34" charset="0"/>
                  </a:rPr>
                  <a:t>Automated </a:t>
                </a:r>
                <a:r>
                  <a:rPr lang="en-US" sz="2000" b="1" i="1" dirty="0">
                    <a:latin typeface="Calibri" panose="020F0502020204030204" pitchFamily="34" charset="0"/>
                    <a:cs typeface="Calibri" panose="020F0502020204030204" pitchFamily="34" charset="0"/>
                  </a:rPr>
                  <a:t>parallel goal-oriented adaptive simulation</a:t>
                </a:r>
              </a:p>
              <a:p>
                <a:pPr marL="300037" indent="-285750">
                  <a:buFont typeface="Wingdings" panose="05000000000000000000" pitchFamily="2" charset="2"/>
                  <a:buChar char="Ø"/>
                </a:pPr>
                <a:endParaRPr lang="en-US" sz="400" b="1" i="1" dirty="0">
                  <a:latin typeface="Calibri" panose="020F0502020204030204" pitchFamily="34" charset="0"/>
                  <a:cs typeface="Calibri" panose="020F0502020204030204" pitchFamily="34" charset="0"/>
                </a:endParaRPr>
              </a:p>
              <a:p>
                <a:pPr marL="742950" lvl="1" indent="-285750">
                  <a:buFont typeface="Arial" panose="020B0604020202020204" pitchFamily="34" charset="0"/>
                  <a:buChar char="•"/>
                </a:pPr>
                <a:r>
                  <a:rPr lang="en-US" sz="1900" dirty="0">
                    <a:latin typeface="Calibri" panose="020F0502020204030204" pitchFamily="34" charset="0"/>
                    <a:cs typeface="Calibri" panose="020F0502020204030204" pitchFamily="34" charset="0"/>
                  </a:rPr>
                  <a:t>Use </a:t>
                </a:r>
                <a:r>
                  <a:rPr lang="en-US" sz="1900" b="1" dirty="0">
                    <a:latin typeface="Calibri" panose="020F0502020204030204" pitchFamily="34" charset="0"/>
                    <a:cs typeface="Calibri" panose="020F0502020204030204" pitchFamily="34" charset="0"/>
                  </a:rPr>
                  <a:t>adjoint solution </a:t>
                </a:r>
                <a:r>
                  <a:rPr lang="en-US" sz="1900" dirty="0">
                    <a:latin typeface="Calibri" panose="020F0502020204030204" pitchFamily="34" charset="0"/>
                    <a:cs typeface="Calibri" panose="020F0502020204030204" pitchFamily="34" charset="0"/>
                  </a:rPr>
                  <a:t>to drive mesh adaptation</a:t>
                </a:r>
              </a:p>
              <a:p>
                <a:pPr marL="742950" lvl="1"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742950" lvl="1" indent="-285750">
                  <a:buFont typeface="Arial" panose="020B0604020202020204" pitchFamily="34" charset="0"/>
                  <a:buChar char="•"/>
                </a:pPr>
                <a:r>
                  <a:rPr lang="en-US" sz="1900" dirty="0">
                    <a:latin typeface="Calibri" panose="020F0502020204030204" pitchFamily="34" charset="0"/>
                    <a:cs typeface="Calibri" panose="020F0502020204030204" pitchFamily="34" charset="0"/>
                  </a:rPr>
                  <a:t>~100</a:t>
                </a:r>
                <a14:m>
                  <m:oMath xmlns:m="http://schemas.openxmlformats.org/officeDocument/2006/math">
                    <m:r>
                      <a:rPr lang="en-US" sz="1900" i="1" dirty="0" smtClean="0">
                        <a:latin typeface="Cambria Math" panose="02040503050406030204" pitchFamily="18" charset="0"/>
                        <a:ea typeface="Cambria Math" panose="02040503050406030204" pitchFamily="18" charset="0"/>
                        <a:cs typeface="Calibri" panose="020F0502020204030204" pitchFamily="34" charset="0"/>
                      </a:rPr>
                      <m:t>×</m:t>
                    </m:r>
                  </m:oMath>
                </a14:m>
                <a:r>
                  <a:rPr lang="en-US" sz="1900" dirty="0">
                    <a:latin typeface="Calibri" panose="020F0502020204030204" pitchFamily="34" charset="0"/>
                    <a:cs typeface="Calibri" panose="020F0502020204030204" pitchFamily="34" charset="0"/>
                  </a:rPr>
                  <a:t> </a:t>
                </a:r>
                <a:r>
                  <a:rPr lang="en-US" sz="1900" b="1" dirty="0" err="1">
                    <a:latin typeface="Calibri" panose="020F0502020204030204" pitchFamily="34" charset="0"/>
                    <a:cs typeface="Calibri" panose="020F0502020204030204" pitchFamily="34" charset="0"/>
                  </a:rPr>
                  <a:t>DoF</a:t>
                </a:r>
                <a:r>
                  <a:rPr lang="en-US" sz="1900" b="1" dirty="0">
                    <a:latin typeface="Calibri" panose="020F0502020204030204" pitchFamily="34" charset="0"/>
                    <a:cs typeface="Calibri" panose="020F0502020204030204" pitchFamily="34" charset="0"/>
                  </a:rPr>
                  <a:t>-efficiency</a:t>
                </a:r>
                <a:r>
                  <a:rPr lang="en-US" sz="1900" dirty="0">
                    <a:latin typeface="Calibri" panose="020F0502020204030204" pitchFamily="34" charset="0"/>
                    <a:cs typeface="Calibri" panose="020F0502020204030204" pitchFamily="34" charset="0"/>
                  </a:rPr>
                  <a:t> observed</a:t>
                </a:r>
              </a:p>
              <a:p>
                <a:pPr marL="742950" lvl="1"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742950" lvl="1" indent="-285750">
                  <a:buFont typeface="Arial" panose="020B0604020202020204" pitchFamily="34" charset="0"/>
                  <a:buChar char="•"/>
                </a:pPr>
                <a:r>
                  <a:rPr lang="en-US" sz="2000" b="1" dirty="0">
                    <a:latin typeface="Calibri" panose="020F0502020204030204" pitchFamily="34" charset="0"/>
                    <a:cs typeface="Calibri" panose="020F0502020204030204" pitchFamily="34" charset="0"/>
                  </a:rPr>
                  <a:t>Scaling</a:t>
                </a:r>
                <a:r>
                  <a:rPr lang="en-US" sz="2000" dirty="0">
                    <a:latin typeface="Calibri" panose="020F0502020204030204" pitchFamily="34" charset="0"/>
                    <a:cs typeface="Calibri" panose="020F0502020204030204" pitchFamily="34" charset="0"/>
                  </a:rPr>
                  <a:t> out to at least 8K MPI ranks</a:t>
                </a:r>
              </a:p>
              <a:p>
                <a:pPr marL="742950" lvl="1"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742950" lvl="1" indent="-285750">
                  <a:buFont typeface="Arial" panose="020B0604020202020204" pitchFamily="34" charset="0"/>
                  <a:buChar char="•"/>
                </a:pPr>
                <a:r>
                  <a:rPr lang="en-US" sz="2000" b="1" dirty="0">
                    <a:latin typeface="Calibri" panose="020F0502020204030204" pitchFamily="34" charset="0"/>
                    <a:cs typeface="Calibri" panose="020F0502020204030204" pitchFamily="34" charset="0"/>
                  </a:rPr>
                  <a:t>Performance portable </a:t>
                </a:r>
                <a:r>
                  <a:rPr lang="en-US" sz="2000" dirty="0">
                    <a:latin typeface="Calibri" panose="020F0502020204030204" pitchFamily="34" charset="0"/>
                    <a:cs typeface="Calibri" panose="020F0502020204030204" pitchFamily="34" charset="0"/>
                  </a:rPr>
                  <a:t>via </a:t>
                </a:r>
                <a:r>
                  <a:rPr lang="en-US" sz="2000" dirty="0" err="1">
                    <a:latin typeface="Calibri" panose="020F0502020204030204" pitchFamily="34" charset="0"/>
                    <a:cs typeface="Calibri" panose="020F0502020204030204" pitchFamily="34" charset="0"/>
                  </a:rPr>
                  <a:t>Kokkos</a:t>
                </a:r>
                <a:endParaRPr lang="en-US" sz="2000" dirty="0">
                  <a:latin typeface="Calibri" panose="020F0502020204030204" pitchFamily="34" charset="0"/>
                  <a:cs typeface="Calibri" panose="020F0502020204030204" pitchFamily="34" charset="0"/>
                </a:endParaRPr>
              </a:p>
              <a:p>
                <a:pPr marL="171450" indent="-171450">
                  <a:buFont typeface="Wingdings" panose="05000000000000000000" pitchFamily="2" charset="2"/>
                  <a:buChar char="Ø"/>
                </a:pPr>
                <a:endParaRPr lang="en-US" sz="400" dirty="0">
                  <a:latin typeface="Calibri" panose="020F0502020204030204" pitchFamily="34" charset="0"/>
                </a:endParaRPr>
              </a:p>
              <a:p>
                <a:pPr marL="285750" indent="-285750">
                  <a:buFont typeface="Wingdings" panose="05000000000000000000" pitchFamily="2" charset="2"/>
                  <a:buChar char="Ø"/>
                </a:pPr>
                <a:endParaRPr lang="en-US" sz="400" b="1" i="1" dirty="0">
                  <a:latin typeface="Calibri" panose="020F0502020204030204" pitchFamily="34" charset="0"/>
                </a:endParaRPr>
              </a:p>
              <a:p>
                <a:pPr marL="285750" indent="-285750">
                  <a:buFont typeface="Wingdings" panose="05000000000000000000" pitchFamily="2" charset="2"/>
                  <a:buChar char="Ø"/>
                </a:pPr>
                <a:endParaRPr lang="en-US" sz="400" b="1" i="1" dirty="0">
                  <a:latin typeface="Calibri" panose="020F0502020204030204" pitchFamily="34" charset="0"/>
                </a:endParaRPr>
              </a:p>
              <a:p>
                <a:endParaRPr lang="en-US" sz="2000" b="1" i="1" dirty="0">
                  <a:latin typeface="Calibri" panose="020F0502020204030204" pitchFamily="34" charset="0"/>
                </a:endParaRPr>
              </a:p>
              <a:p>
                <a:pPr marL="285750" indent="-285750">
                  <a:buFont typeface="Wingdings" panose="05000000000000000000" pitchFamily="2" charset="2"/>
                  <a:buChar char="Ø"/>
                </a:pPr>
                <a:endParaRPr lang="en-US" sz="400" b="1" i="1" dirty="0">
                  <a:latin typeface="Calibri" panose="020F0502020204030204" pitchFamily="34" charset="0"/>
                </a:endParaRPr>
              </a:p>
            </p:txBody>
          </p:sp>
        </mc:Choice>
        <mc:Fallback xmlns="">
          <p:sp>
            <p:nvSpPr>
              <p:cNvPr id="3" name="Rectangle 2">
                <a:extLst>
                  <a:ext uri="{FF2B5EF4-FFF2-40B4-BE49-F238E27FC236}">
                    <a16:creationId xmlns:a16="http://schemas.microsoft.com/office/drawing/2014/main" id="{E3025E15-BFC0-45DB-BE48-A4730B75814E}"/>
                  </a:ext>
                </a:extLst>
              </p:cNvPr>
              <p:cNvSpPr>
                <a:spLocks noRot="1" noChangeAspect="1" noMove="1" noResize="1" noEditPoints="1" noAdjustHandles="1" noChangeArrowheads="1" noChangeShapeType="1" noTextEdit="1"/>
              </p:cNvSpPr>
              <p:nvPr/>
            </p:nvSpPr>
            <p:spPr>
              <a:xfrm>
                <a:off x="79802" y="1413917"/>
                <a:ext cx="6410512" cy="2523768"/>
              </a:xfrm>
              <a:prstGeom prst="rect">
                <a:avLst/>
              </a:prstGeom>
              <a:blipFill>
                <a:blip r:embed="rId5"/>
                <a:stretch>
                  <a:fillRect l="-665"/>
                </a:stretch>
              </a:blipFill>
            </p:spPr>
            <p:txBody>
              <a:bodyPr/>
              <a:lstStyle/>
              <a:p>
                <a:r>
                  <a:rPr lang="en-US">
                    <a:noFill/>
                  </a:rPr>
                  <a:t> </a:t>
                </a:r>
              </a:p>
            </p:txBody>
          </p:sp>
        </mc:Fallback>
      </mc:AlternateContent>
      <p:pic>
        <p:nvPicPr>
          <p:cNvPr id="10" name="Picture 9">
            <a:extLst>
              <a:ext uri="{FF2B5EF4-FFF2-40B4-BE49-F238E27FC236}">
                <a16:creationId xmlns:a16="http://schemas.microsoft.com/office/drawing/2014/main" id="{0A23A507-7EF8-4FA2-88BC-0CED2199CDD8}"/>
              </a:ext>
            </a:extLst>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4960816" y="2396358"/>
            <a:ext cx="1488947" cy="502344"/>
          </a:xfrm>
          <a:prstGeom prst="rect">
            <a:avLst/>
          </a:prstGeom>
        </p:spPr>
      </p:pic>
      <p:sp>
        <p:nvSpPr>
          <p:cNvPr id="9" name="TextBox 8">
            <a:extLst>
              <a:ext uri="{FF2B5EF4-FFF2-40B4-BE49-F238E27FC236}">
                <a16:creationId xmlns:a16="http://schemas.microsoft.com/office/drawing/2014/main" id="{BD10AC36-A766-4D59-880B-FBD5B1E64143}"/>
              </a:ext>
            </a:extLst>
          </p:cNvPr>
          <p:cNvSpPr txBox="1"/>
          <p:nvPr/>
        </p:nvSpPr>
        <p:spPr>
          <a:xfrm>
            <a:off x="0" y="6519446"/>
            <a:ext cx="6341533" cy="338554"/>
          </a:xfrm>
          <a:prstGeom prst="rect">
            <a:avLst/>
          </a:prstGeom>
          <a:noFill/>
        </p:spPr>
        <p:txBody>
          <a:bodyPr wrap="square" rtlCol="0">
            <a:spAutoFit/>
          </a:bodyPr>
          <a:lstStyle/>
          <a:p>
            <a:r>
              <a:rPr lang="en-US" sz="1600" dirty="0">
                <a:solidFill>
                  <a:schemeClr val="bg1"/>
                </a:solidFill>
                <a:latin typeface="Calibri" panose="020F0502020204030204" pitchFamily="34" charset="0"/>
                <a:cs typeface="Calibri" panose="020F0502020204030204" pitchFamily="34" charset="0"/>
              </a:rPr>
              <a:t>* Scientific Computation Research Center at RPI (Mark Shephard </a:t>
            </a:r>
            <a:r>
              <a:rPr lang="en-US" sz="1600" i="1" dirty="0">
                <a:solidFill>
                  <a:schemeClr val="bg1"/>
                </a:solidFill>
                <a:latin typeface="Calibri" panose="020F0502020204030204" pitchFamily="34" charset="0"/>
                <a:cs typeface="Calibri" panose="020F0502020204030204" pitchFamily="34" charset="0"/>
              </a:rPr>
              <a:t>et al.</a:t>
            </a:r>
            <a:r>
              <a:rPr lang="en-US" sz="1600" dirty="0">
                <a:solidFill>
                  <a:schemeClr val="bg1"/>
                </a:solidFill>
                <a:latin typeface="Calibri" panose="020F0502020204030204" pitchFamily="34" charset="0"/>
                <a:cs typeface="Calibri" panose="020F0502020204030204" pitchFamily="34" charset="0"/>
              </a:rPr>
              <a:t>)</a:t>
            </a:r>
            <a:r>
              <a:rPr lang="en-US" sz="1600" i="1" dirty="0">
                <a:solidFill>
                  <a:schemeClr val="bg1"/>
                </a:solidFill>
                <a:latin typeface="Calibri" panose="020F0502020204030204" pitchFamily="34" charset="0"/>
                <a:cs typeface="Calibri" panose="020F0502020204030204" pitchFamily="34" charset="0"/>
              </a:rPr>
              <a:t> </a:t>
            </a:r>
          </a:p>
        </p:txBody>
      </p:sp>
      <p:pic>
        <p:nvPicPr>
          <p:cNvPr id="12" name="Picture 11">
            <a:extLst>
              <a:ext uri="{FF2B5EF4-FFF2-40B4-BE49-F238E27FC236}">
                <a16:creationId xmlns:a16="http://schemas.microsoft.com/office/drawing/2014/main" id="{45E59197-77AA-4A6F-83CB-B87D02DCC124}"/>
              </a:ext>
            </a:extLst>
          </p:cNvPr>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1858122" y="3484211"/>
            <a:ext cx="1647794" cy="312953"/>
          </a:xfrm>
          <a:prstGeom prst="rect">
            <a:avLst/>
          </a:prstGeom>
        </p:spPr>
      </p:pic>
      <p:pic>
        <p:nvPicPr>
          <p:cNvPr id="11" name="Picture 10">
            <a:extLst>
              <a:ext uri="{FF2B5EF4-FFF2-40B4-BE49-F238E27FC236}">
                <a16:creationId xmlns:a16="http://schemas.microsoft.com/office/drawing/2014/main" id="{314976EB-50C9-403A-9CC5-85A692CE8B12}"/>
              </a:ext>
            </a:extLst>
          </p:cNvPr>
          <p:cNvPicPr>
            <a:picLocks noChangeAspect="1"/>
          </p:cNvPicPr>
          <p:nvPr/>
        </p:nvPicPr>
        <p:blipFill>
          <a:blip r:embed="rId8"/>
          <a:stretch>
            <a:fillRect/>
          </a:stretch>
        </p:blipFill>
        <p:spPr>
          <a:xfrm>
            <a:off x="201036" y="3379848"/>
            <a:ext cx="1318739" cy="443338"/>
          </a:xfrm>
          <a:prstGeom prst="rect">
            <a:avLst/>
          </a:prstGeom>
        </p:spPr>
      </p:pic>
      <p:pic>
        <p:nvPicPr>
          <p:cNvPr id="20" name="FullPartBuildMovie.mov">
            <a:hlinkClick r:id="" action="ppaction://media"/>
            <a:extLst>
              <a:ext uri="{FF2B5EF4-FFF2-40B4-BE49-F238E27FC236}">
                <a16:creationId xmlns:a16="http://schemas.microsoft.com/office/drawing/2014/main" id="{FB102715-61CA-47C7-81D2-4FABF1C98331}"/>
              </a:ext>
            </a:extLst>
          </p:cNvPr>
          <p:cNvPicPr>
            <a:picLocks noChangeAspect="1"/>
          </p:cNvPicPr>
          <p:nvPr>
            <a:videoFile r:link="rId2"/>
            <p:extLst>
              <p:ext uri="{DAA4B4D4-6D71-4841-9C94-3DE7FCFB9230}">
                <p14:media xmlns:p14="http://schemas.microsoft.com/office/powerpoint/2010/main" r:embed="rId1"/>
              </p:ext>
            </p:extLst>
          </p:nvPr>
        </p:nvPicPr>
        <p:blipFill rotWithShape="1">
          <a:blip r:embed="rId9"/>
          <a:srcRect l="1416" t="4931" r="5057" b="12146"/>
          <a:stretch/>
        </p:blipFill>
        <p:spPr>
          <a:xfrm>
            <a:off x="3688135" y="3503488"/>
            <a:ext cx="5369136" cy="2887945"/>
          </a:xfrm>
          <a:prstGeom prst="rect">
            <a:avLst/>
          </a:prstGeom>
        </p:spPr>
      </p:pic>
      <p:sp>
        <p:nvSpPr>
          <p:cNvPr id="4" name="Rectangle 3">
            <a:extLst>
              <a:ext uri="{FF2B5EF4-FFF2-40B4-BE49-F238E27FC236}">
                <a16:creationId xmlns:a16="http://schemas.microsoft.com/office/drawing/2014/main" id="{89DF69F0-ABF3-4D31-82F8-C896433A5446}"/>
              </a:ext>
            </a:extLst>
          </p:cNvPr>
          <p:cNvSpPr/>
          <p:nvPr/>
        </p:nvSpPr>
        <p:spPr>
          <a:xfrm>
            <a:off x="201036" y="4065698"/>
            <a:ext cx="3281903" cy="2185214"/>
          </a:xfrm>
          <a:prstGeom prst="rect">
            <a:avLst/>
          </a:prstGeom>
          <a:ln>
            <a:solidFill>
              <a:schemeClr val="tx1"/>
            </a:solidFill>
          </a:ln>
        </p:spPr>
        <p:txBody>
          <a:bodyPr wrap="square">
            <a:spAutoFit/>
          </a:bodyPr>
          <a:lstStyle/>
          <a:p>
            <a:pPr algn="ctr"/>
            <a:r>
              <a:rPr lang="en-US" sz="2000" b="1" i="1" dirty="0">
                <a:solidFill>
                  <a:srgbClr val="0000FF"/>
                </a:solidFill>
                <a:latin typeface="Calibri" panose="020F0502020204030204" pitchFamily="34" charset="0"/>
              </a:rPr>
              <a:t>Some applications: </a:t>
            </a:r>
          </a:p>
          <a:p>
            <a:pPr algn="ctr"/>
            <a:endParaRPr lang="en-US" sz="400" b="1" i="1" dirty="0">
              <a:solidFill>
                <a:srgbClr val="0000FF"/>
              </a:solidFill>
              <a:latin typeface="Calibri" panose="020F0502020204030204" pitchFamily="34" charset="0"/>
            </a:endParaRPr>
          </a:p>
          <a:p>
            <a:pPr algn="ctr"/>
            <a:endParaRPr lang="en-US" sz="400" b="1" i="1" dirty="0">
              <a:solidFill>
                <a:srgbClr val="0000FF"/>
              </a:solidFill>
              <a:latin typeface="Calibri" panose="020F0502020204030204" pitchFamily="34" charset="0"/>
            </a:endParaRPr>
          </a:p>
          <a:p>
            <a:pPr marL="342900" indent="-342900">
              <a:buFont typeface="Wingdings" panose="05000000000000000000" pitchFamily="2" charset="2"/>
              <a:buChar char="Ø"/>
            </a:pPr>
            <a:r>
              <a:rPr lang="en-US" sz="2000" dirty="0">
                <a:latin typeface="Calibri" panose="020F0502020204030204" pitchFamily="34" charset="0"/>
              </a:rPr>
              <a:t>3D manufacturing (right)</a:t>
            </a:r>
          </a:p>
          <a:p>
            <a:pPr marL="342900" indent="-342900">
              <a:buFont typeface="Wingdings" panose="05000000000000000000" pitchFamily="2" charset="2"/>
              <a:buChar char="Ø"/>
            </a:pPr>
            <a:endParaRPr lang="en-US" sz="400" b="1" u="sng" dirty="0">
              <a:latin typeface="Calibri" panose="020F0502020204030204" pitchFamily="34" charset="0"/>
            </a:endParaRPr>
          </a:p>
          <a:p>
            <a:pPr marL="342900" indent="-342900">
              <a:buFont typeface="Wingdings" panose="05000000000000000000" pitchFamily="2" charset="2"/>
              <a:buChar char="Ø"/>
            </a:pPr>
            <a:r>
              <a:rPr lang="en-US" sz="2000" dirty="0">
                <a:latin typeface="Calibri" panose="020F0502020204030204" pitchFamily="34" charset="0"/>
                <a:cs typeface="Calibri" panose="020F0502020204030204" pitchFamily="34" charset="0"/>
              </a:rPr>
              <a:t>Creep/plasticity in large solder joint arrays</a:t>
            </a:r>
          </a:p>
          <a:p>
            <a:pPr marL="342900" indent="-342900">
              <a:buFont typeface="Wingdings" panose="05000000000000000000" pitchFamily="2" charset="2"/>
              <a:buChar char="Ø"/>
            </a:pPr>
            <a:endParaRPr lang="en-US" sz="400" dirty="0">
              <a:latin typeface="Calibri" panose="020F0502020204030204" pitchFamily="34" charset="0"/>
              <a:cs typeface="Calibri" panose="020F0502020204030204" pitchFamily="34" charset="0"/>
            </a:endParaRPr>
          </a:p>
          <a:p>
            <a:pPr marL="342900" indent="-342900">
              <a:buFont typeface="Wingdings" panose="05000000000000000000" pitchFamily="2" charset="2"/>
              <a:buChar char="Ø"/>
            </a:pPr>
            <a:r>
              <a:rPr lang="en-US" sz="2000" dirty="0">
                <a:latin typeface="Calibri" panose="020F0502020204030204" pitchFamily="34" charset="0"/>
                <a:cs typeface="Calibri" panose="020F0502020204030204" pitchFamily="34" charset="0"/>
              </a:rPr>
              <a:t>Coupled dislocation dynamics</a:t>
            </a:r>
            <a:endParaRPr lang="en-US" sz="2000" i="1" dirty="0">
              <a:latin typeface="Calibri" panose="020F0502020204030204" pitchFamily="34" charset="0"/>
              <a:cs typeface="Calibri" panose="020F0502020204030204" pitchFamily="34" charset="0"/>
            </a:endParaRPr>
          </a:p>
        </p:txBody>
      </p:sp>
      <p:grpSp>
        <p:nvGrpSpPr>
          <p:cNvPr id="15" name="Group 14">
            <a:extLst>
              <a:ext uri="{FF2B5EF4-FFF2-40B4-BE49-F238E27FC236}">
                <a16:creationId xmlns:a16="http://schemas.microsoft.com/office/drawing/2014/main" id="{C94AD38C-BA33-4C58-87D9-27A6354BD638}"/>
              </a:ext>
            </a:extLst>
          </p:cNvPr>
          <p:cNvGrpSpPr/>
          <p:nvPr/>
        </p:nvGrpSpPr>
        <p:grpSpPr>
          <a:xfrm>
            <a:off x="6661977" y="1420690"/>
            <a:ext cx="2354218" cy="2038569"/>
            <a:chOff x="4325081" y="4310572"/>
            <a:chExt cx="2854539" cy="2636941"/>
          </a:xfrm>
          <a:solidFill>
            <a:schemeClr val="bg1"/>
          </a:solidFill>
        </p:grpSpPr>
        <p:pic>
          <p:nvPicPr>
            <p:cNvPr id="16" name="Picture 15">
              <a:extLst>
                <a:ext uri="{FF2B5EF4-FFF2-40B4-BE49-F238E27FC236}">
                  <a16:creationId xmlns:a16="http://schemas.microsoft.com/office/drawing/2014/main" id="{E695873B-CF55-4FFE-934E-F489928CAA32}"/>
                </a:ext>
              </a:extLst>
            </p:cNvPr>
            <p:cNvPicPr>
              <a:picLocks noChangeAspect="1"/>
            </p:cNvPicPr>
            <p:nvPr/>
          </p:nvPicPr>
          <p:blipFill rotWithShape="1">
            <a:blip r:embed="rId10"/>
            <a:srcRect l="7918" t="9627" r="10833" b="8354"/>
            <a:stretch/>
          </p:blipFill>
          <p:spPr>
            <a:xfrm>
              <a:off x="4349334" y="4310572"/>
              <a:ext cx="2830286" cy="2351314"/>
            </a:xfrm>
            <a:prstGeom prst="rect">
              <a:avLst/>
            </a:prstGeom>
            <a:grpFill/>
          </p:spPr>
        </p:pic>
        <p:sp>
          <p:nvSpPr>
            <p:cNvPr id="17" name="TextBox 16">
              <a:extLst>
                <a:ext uri="{FF2B5EF4-FFF2-40B4-BE49-F238E27FC236}">
                  <a16:creationId xmlns:a16="http://schemas.microsoft.com/office/drawing/2014/main" id="{AC62AFD1-4BE6-4565-94BF-17BCB6DC574C}"/>
                </a:ext>
              </a:extLst>
            </p:cNvPr>
            <p:cNvSpPr txBox="1"/>
            <p:nvPr/>
          </p:nvSpPr>
          <p:spPr>
            <a:xfrm rot="16200000">
              <a:off x="4202933" y="5302435"/>
              <a:ext cx="552074" cy="307777"/>
            </a:xfrm>
            <a:prstGeom prst="rect">
              <a:avLst/>
            </a:prstGeom>
            <a:grpFill/>
          </p:spPr>
          <p:txBody>
            <a:bodyPr wrap="none" rtlCol="0">
              <a:spAutoFit/>
            </a:bodyPr>
            <a:lstStyle/>
            <a:p>
              <a:r>
                <a:rPr lang="en-US" sz="1400" dirty="0">
                  <a:latin typeface="Calibri" panose="020F0502020204030204" pitchFamily="34" charset="0"/>
                  <a:cs typeface="Calibri" panose="020F0502020204030204" pitchFamily="34" charset="0"/>
                </a:rPr>
                <a:t>Error</a:t>
              </a:r>
            </a:p>
          </p:txBody>
        </p:sp>
        <p:sp>
          <p:nvSpPr>
            <p:cNvPr id="18" name="TextBox 17">
              <a:extLst>
                <a:ext uri="{FF2B5EF4-FFF2-40B4-BE49-F238E27FC236}">
                  <a16:creationId xmlns:a16="http://schemas.microsoft.com/office/drawing/2014/main" id="{ACB5CBE3-5A21-4BC7-BF9A-8D45A3A249DE}"/>
                </a:ext>
              </a:extLst>
            </p:cNvPr>
            <p:cNvSpPr txBox="1"/>
            <p:nvPr/>
          </p:nvSpPr>
          <p:spPr>
            <a:xfrm>
              <a:off x="4987093" y="6639736"/>
              <a:ext cx="1662699" cy="307777"/>
            </a:xfrm>
            <a:prstGeom prst="rect">
              <a:avLst/>
            </a:prstGeom>
            <a:grpFill/>
          </p:spPr>
          <p:txBody>
            <a:bodyPr wrap="none" rtlCol="0">
              <a:spAutoFit/>
            </a:bodyPr>
            <a:lstStyle/>
            <a:p>
              <a:r>
                <a:rPr lang="en-US" sz="1400" dirty="0">
                  <a:latin typeface="Calibri" panose="020F0502020204030204" pitchFamily="34" charset="0"/>
                  <a:cs typeface="Calibri" panose="020F0502020204030204" pitchFamily="34" charset="0"/>
                </a:rPr>
                <a:t>Degrees of Freedom</a:t>
              </a:r>
            </a:p>
          </p:txBody>
        </p:sp>
      </p:grpSp>
      <p:sp>
        <p:nvSpPr>
          <p:cNvPr id="6" name="Rectangle 5">
            <a:extLst>
              <a:ext uri="{FF2B5EF4-FFF2-40B4-BE49-F238E27FC236}">
                <a16:creationId xmlns:a16="http://schemas.microsoft.com/office/drawing/2014/main" id="{F8EA4561-4C97-4525-9828-399697E46AC5}"/>
              </a:ext>
            </a:extLst>
          </p:cNvPr>
          <p:cNvSpPr/>
          <p:nvPr/>
        </p:nvSpPr>
        <p:spPr>
          <a:xfrm>
            <a:off x="3821286" y="3491231"/>
            <a:ext cx="4572000" cy="646331"/>
          </a:xfrm>
          <a:prstGeom prst="rect">
            <a:avLst/>
          </a:prstGeom>
        </p:spPr>
        <p:txBody>
          <a:bodyPr>
            <a:spAutoFit/>
          </a:bodyPr>
          <a:lstStyle/>
          <a:p>
            <a:pPr algn="ctr"/>
            <a:r>
              <a:rPr lang="en-US" dirty="0">
                <a:solidFill>
                  <a:schemeClr val="bg1"/>
                </a:solidFill>
                <a:latin typeface="Calibri" panose="020F0502020204030204" pitchFamily="34" charset="0"/>
                <a:cs typeface="Calibri" panose="020F0502020204030204" pitchFamily="34" charset="0"/>
              </a:rPr>
              <a:t>Additive manufacturing simulation showing temperature in evolving geometry </a:t>
            </a:r>
            <a:endParaRPr lang="en-US" dirty="0">
              <a:solidFill>
                <a:schemeClr val="bg1"/>
              </a:solidFill>
            </a:endParaRPr>
          </a:p>
        </p:txBody>
      </p:sp>
      <p:sp>
        <p:nvSpPr>
          <p:cNvPr id="2" name="TextBox 1">
            <a:extLst>
              <a:ext uri="{FF2B5EF4-FFF2-40B4-BE49-F238E27FC236}">
                <a16:creationId xmlns:a16="http://schemas.microsoft.com/office/drawing/2014/main" id="{B1C99E16-ED40-478E-9B37-39B67648EBF9}"/>
              </a:ext>
            </a:extLst>
          </p:cNvPr>
          <p:cNvSpPr txBox="1"/>
          <p:nvPr/>
        </p:nvSpPr>
        <p:spPr>
          <a:xfrm>
            <a:off x="251464" y="686386"/>
            <a:ext cx="8101426" cy="707886"/>
          </a:xfrm>
          <a:prstGeom prst="rect">
            <a:avLst/>
          </a:prstGeom>
          <a:solidFill>
            <a:srgbClr val="FFCCCC"/>
          </a:solidFill>
        </p:spPr>
        <p:txBody>
          <a:bodyPr wrap="square" rtlCol="0">
            <a:spAutoFit/>
          </a:bodyPr>
          <a:lstStyle/>
          <a:p>
            <a:pPr algn="ctr"/>
            <a:r>
              <a:rPr lang="en-US" sz="2000" dirty="0">
                <a:latin typeface="Calibri" panose="020F0502020204030204" pitchFamily="34" charset="0"/>
                <a:cs typeface="Calibri" panose="020F0502020204030204" pitchFamily="34" charset="0"/>
              </a:rPr>
              <a:t>Collaboration with </a:t>
            </a:r>
            <a:r>
              <a:rPr lang="en-US" sz="2000" b="1" dirty="0">
                <a:latin typeface="Calibri" panose="020F0502020204030204" pitchFamily="34" charset="0"/>
                <a:cs typeface="Calibri" panose="020F0502020204030204" pitchFamily="34" charset="0"/>
              </a:rPr>
              <a:t>SCOREC</a:t>
            </a:r>
            <a:r>
              <a:rPr lang="en-US" sz="2000" dirty="0">
                <a:latin typeface="Calibri" panose="020F0502020204030204" pitchFamily="34" charset="0"/>
                <a:cs typeface="Calibri" panose="020F0502020204030204" pitchFamily="34" charset="0"/>
              </a:rPr>
              <a:t>*: development of </a:t>
            </a:r>
            <a:r>
              <a:rPr lang="en-US" sz="2000" b="1" dirty="0">
                <a:latin typeface="Calibri" panose="020F0502020204030204" pitchFamily="34" charset="0"/>
                <a:cs typeface="Calibri" panose="020F0502020204030204" pitchFamily="34" charset="0"/>
              </a:rPr>
              <a:t>mesh adaptation </a:t>
            </a:r>
            <a:r>
              <a:rPr lang="en-US" sz="2000" dirty="0">
                <a:latin typeface="Calibri" panose="020F0502020204030204" pitchFamily="34" charset="0"/>
                <a:cs typeface="Calibri" panose="020F0502020204030204" pitchFamily="34" charset="0"/>
              </a:rPr>
              <a:t>capabilities</a:t>
            </a:r>
            <a:r>
              <a:rPr lang="en-US" sz="2000" b="1" dirty="0">
                <a:latin typeface="Calibri" panose="020F0502020204030204" pitchFamily="34" charset="0"/>
                <a:cs typeface="Calibri" panose="020F0502020204030204" pitchFamily="34" charset="0"/>
              </a:rPr>
              <a:t> </a:t>
            </a:r>
            <a:r>
              <a:rPr lang="en-US" sz="2000" dirty="0">
                <a:latin typeface="Calibri" panose="020F0502020204030204" pitchFamily="34" charset="0"/>
                <a:cs typeface="Calibri" panose="020F0502020204030204" pitchFamily="34" charset="0"/>
              </a:rPr>
              <a:t>in Albany to enable </a:t>
            </a:r>
            <a:r>
              <a:rPr lang="en-US" sz="2000" b="1" dirty="0">
                <a:latin typeface="Calibri" panose="020F0502020204030204" pitchFamily="34" charset="0"/>
                <a:cs typeface="Calibri" panose="020F0502020204030204" pitchFamily="34" charset="0"/>
              </a:rPr>
              <a:t>multi-scale/multi-physics adaptive simulation</a:t>
            </a:r>
          </a:p>
        </p:txBody>
      </p:sp>
      <p:sp>
        <p:nvSpPr>
          <p:cNvPr id="21" name="Rectangle 20">
            <a:extLst>
              <a:ext uri="{FF2B5EF4-FFF2-40B4-BE49-F238E27FC236}">
                <a16:creationId xmlns:a16="http://schemas.microsoft.com/office/drawing/2014/main" id="{67121953-BA5A-451B-9555-CCEDC39789DD}"/>
              </a:ext>
            </a:extLst>
          </p:cNvPr>
          <p:cNvSpPr/>
          <p:nvPr/>
        </p:nvSpPr>
        <p:spPr>
          <a:xfrm>
            <a:off x="199326" y="4063988"/>
            <a:ext cx="3281903" cy="2185214"/>
          </a:xfrm>
          <a:prstGeom prst="rect">
            <a:avLst/>
          </a:prstGeom>
          <a:solidFill>
            <a:schemeClr val="bg1"/>
          </a:solidFill>
          <a:ln>
            <a:solidFill>
              <a:schemeClr val="tx1"/>
            </a:solidFill>
          </a:ln>
        </p:spPr>
        <p:txBody>
          <a:bodyPr wrap="square">
            <a:spAutoFit/>
          </a:bodyPr>
          <a:lstStyle/>
          <a:p>
            <a:pPr algn="ctr"/>
            <a:r>
              <a:rPr lang="en-US" sz="2000" b="1" i="1" dirty="0">
                <a:solidFill>
                  <a:srgbClr val="0000FF"/>
                </a:solidFill>
                <a:latin typeface="Calibri" panose="020F0502020204030204" pitchFamily="34" charset="0"/>
              </a:rPr>
              <a:t>Some applications: </a:t>
            </a:r>
          </a:p>
          <a:p>
            <a:pPr algn="ctr"/>
            <a:endParaRPr lang="en-US" sz="400" b="1" i="1" dirty="0">
              <a:solidFill>
                <a:srgbClr val="0000FF"/>
              </a:solidFill>
              <a:latin typeface="Calibri" panose="020F0502020204030204" pitchFamily="34" charset="0"/>
            </a:endParaRPr>
          </a:p>
          <a:p>
            <a:pPr algn="ctr"/>
            <a:endParaRPr lang="en-US" sz="400" b="1" i="1" dirty="0">
              <a:solidFill>
                <a:srgbClr val="0000FF"/>
              </a:solidFill>
              <a:latin typeface="Calibri" panose="020F0502020204030204" pitchFamily="34" charset="0"/>
            </a:endParaRPr>
          </a:p>
          <a:p>
            <a:pPr marL="342900" indent="-342900">
              <a:buFont typeface="Wingdings" panose="05000000000000000000" pitchFamily="2" charset="2"/>
              <a:buChar char="Ø"/>
            </a:pPr>
            <a:r>
              <a:rPr lang="en-US" sz="2000" b="1" u="sng" dirty="0">
                <a:solidFill>
                  <a:srgbClr val="C00000"/>
                </a:solidFill>
                <a:latin typeface="Calibri" panose="020F0502020204030204" pitchFamily="34" charset="0"/>
              </a:rPr>
              <a:t>3D manufacturing (right)</a:t>
            </a:r>
          </a:p>
          <a:p>
            <a:pPr marL="342900" indent="-342900">
              <a:buFont typeface="Wingdings" panose="05000000000000000000" pitchFamily="2" charset="2"/>
              <a:buChar char="Ø"/>
            </a:pPr>
            <a:endParaRPr lang="en-US" sz="400" b="1" u="sng" dirty="0">
              <a:solidFill>
                <a:srgbClr val="C00000"/>
              </a:solidFill>
              <a:latin typeface="Calibri" panose="020F0502020204030204" pitchFamily="34" charset="0"/>
            </a:endParaRPr>
          </a:p>
          <a:p>
            <a:pPr marL="342900" indent="-342900">
              <a:buFont typeface="Wingdings" panose="05000000000000000000" pitchFamily="2" charset="2"/>
              <a:buChar char="Ø"/>
            </a:pPr>
            <a:r>
              <a:rPr lang="en-US" sz="2000" dirty="0">
                <a:latin typeface="Calibri" panose="020F0502020204030204" pitchFamily="34" charset="0"/>
                <a:cs typeface="Calibri" panose="020F0502020204030204" pitchFamily="34" charset="0"/>
              </a:rPr>
              <a:t>Creep/plasticity in large solder joint arrays</a:t>
            </a:r>
          </a:p>
          <a:p>
            <a:pPr marL="342900" indent="-342900">
              <a:buFont typeface="Wingdings" panose="05000000000000000000" pitchFamily="2" charset="2"/>
              <a:buChar char="Ø"/>
            </a:pPr>
            <a:endParaRPr lang="en-US" sz="400" dirty="0">
              <a:latin typeface="Calibri" panose="020F0502020204030204" pitchFamily="34" charset="0"/>
              <a:cs typeface="Calibri" panose="020F0502020204030204" pitchFamily="34" charset="0"/>
            </a:endParaRPr>
          </a:p>
          <a:p>
            <a:pPr marL="342900" indent="-342900">
              <a:buFont typeface="Wingdings" panose="05000000000000000000" pitchFamily="2" charset="2"/>
              <a:buChar char="Ø"/>
            </a:pPr>
            <a:r>
              <a:rPr lang="en-US" sz="2000" dirty="0">
                <a:latin typeface="Calibri" panose="020F0502020204030204" pitchFamily="34" charset="0"/>
                <a:cs typeface="Calibri" panose="020F0502020204030204" pitchFamily="34" charset="0"/>
              </a:rPr>
              <a:t>Coupled dislocation dynamics</a:t>
            </a:r>
            <a:endParaRPr lang="en-US" sz="2000" i="1" dirty="0">
              <a:latin typeface="Calibri" panose="020F0502020204030204" pitchFamily="34" charset="0"/>
              <a:cs typeface="Calibri" panose="020F0502020204030204" pitchFamily="34" charset="0"/>
            </a:endParaRPr>
          </a:p>
        </p:txBody>
      </p:sp>
    </p:spTree>
    <p:extLst>
      <p:ext uri="{BB962C8B-B14F-4D97-AF65-F5344CB8AC3E}">
        <p14:creationId xmlns:p14="http://schemas.microsoft.com/office/powerpoint/2010/main" val="289100836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24100" fill="hold"/>
                                        <p:tgtEl>
                                          <p:spTgt spid="20"/>
                                        </p:tgtEl>
                                      </p:cBhvr>
                                    </p:cmd>
                                  </p:childTnLst>
                                </p:cTn>
                              </p:par>
                              <p:par>
                                <p:cTn id="7" presetID="1" presetClass="entr" presetSubtype="0" fill="hold" grpId="0" nodeType="withEffect">
                                  <p:stCondLst>
                                    <p:cond delay="0"/>
                                  </p:stCondLst>
                                  <p:childTnLst>
                                    <p:set>
                                      <p:cBhvr>
                                        <p:cTn id="8" dur="1" fill="hold">
                                          <p:stCondLst>
                                            <p:cond delay="0"/>
                                          </p:stCondLst>
                                        </p:cTn>
                                        <p:tgtEl>
                                          <p:spTgt spid="21"/>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video>
              <p:cMediaNode vol="80000">
                <p:cTn id="9" fill="hold" display="0">
                  <p:stCondLst>
                    <p:cond delay="indefinite"/>
                  </p:stCondLst>
                </p:cTn>
                <p:tgtEl>
                  <p:spTgt spid="20"/>
                </p:tgtEl>
              </p:cMediaNode>
            </p:video>
          </p:childTnLst>
        </p:cTn>
      </p:par>
    </p:tnLst>
    <p:bldLst>
      <p:bldP spid="21" grpId="0" animBg="1"/>
    </p:bldLst>
  </p:timing>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 name="TextShape 1"/>
          <p:cNvSpPr txBox="1"/>
          <p:nvPr/>
        </p:nvSpPr>
        <p:spPr>
          <a:xfrm>
            <a:off x="112617" y="-223520"/>
            <a:ext cx="7643004" cy="1146027"/>
          </a:xfrm>
          <a:prstGeom prst="rect">
            <a:avLst/>
          </a:prstGeom>
          <a:noFill/>
          <a:ln>
            <a:noFill/>
          </a:ln>
        </p:spPr>
        <p:txBody>
          <a:bodyPr lIns="0" tIns="0" rIns="0" bIns="0" anchor="ctr"/>
          <a:lstStyle/>
          <a:p>
            <a:r>
              <a:rPr lang="en-US" sz="3200" dirty="0">
                <a:latin typeface="Calibri"/>
              </a:rPr>
              <a:t>Coupling with other codes</a:t>
            </a:r>
            <a:endParaRPr sz="3200" dirty="0"/>
          </a:p>
        </p:txBody>
      </p:sp>
      <p:sp>
        <p:nvSpPr>
          <p:cNvPr id="7" name="Rectangle 6">
            <a:extLst>
              <a:ext uri="{FF2B5EF4-FFF2-40B4-BE49-F238E27FC236}">
                <a16:creationId xmlns:a16="http://schemas.microsoft.com/office/drawing/2014/main" id="{87ED27DF-267A-487D-A855-47862018A9DA}"/>
              </a:ext>
            </a:extLst>
          </p:cNvPr>
          <p:cNvSpPr/>
          <p:nvPr/>
        </p:nvSpPr>
        <p:spPr>
          <a:xfrm>
            <a:off x="2725214" y="2049376"/>
            <a:ext cx="3683778" cy="2207172"/>
          </a:xfrm>
          <a:prstGeom prst="rect">
            <a:avLst/>
          </a:prstGeom>
          <a:ln>
            <a:no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sp>
        <p:nvSpPr>
          <p:cNvPr id="9" name="Rectangle 8">
            <a:extLst>
              <a:ext uri="{FF2B5EF4-FFF2-40B4-BE49-F238E27FC236}">
                <a16:creationId xmlns:a16="http://schemas.microsoft.com/office/drawing/2014/main" id="{85944FED-D15A-4A27-9BC4-8B9CCC89F0E0}"/>
              </a:ext>
            </a:extLst>
          </p:cNvPr>
          <p:cNvSpPr/>
          <p:nvPr/>
        </p:nvSpPr>
        <p:spPr>
          <a:xfrm>
            <a:off x="3007438" y="3238369"/>
            <a:ext cx="4277710" cy="990112"/>
          </a:xfrm>
          <a:prstGeom prst="rect">
            <a:avLst/>
          </a:prstGeom>
          <a:ln>
            <a:no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sp>
        <p:nvSpPr>
          <p:cNvPr id="10" name="Rectangle 9">
            <a:extLst>
              <a:ext uri="{FF2B5EF4-FFF2-40B4-BE49-F238E27FC236}">
                <a16:creationId xmlns:a16="http://schemas.microsoft.com/office/drawing/2014/main" id="{EA34C999-6545-4E61-B38F-C8B6E512B445}"/>
              </a:ext>
            </a:extLst>
          </p:cNvPr>
          <p:cNvSpPr/>
          <p:nvPr/>
        </p:nvSpPr>
        <p:spPr>
          <a:xfrm>
            <a:off x="2260171" y="2035017"/>
            <a:ext cx="1874617" cy="455574"/>
          </a:xfrm>
          <a:prstGeom prst="rect">
            <a:avLst/>
          </a:prstGeom>
          <a:ln>
            <a:no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sp>
        <p:nvSpPr>
          <p:cNvPr id="11" name="Rectangle 10">
            <a:extLst>
              <a:ext uri="{FF2B5EF4-FFF2-40B4-BE49-F238E27FC236}">
                <a16:creationId xmlns:a16="http://schemas.microsoft.com/office/drawing/2014/main" id="{356071F8-F8CC-47CE-B0DE-F0E1BE1C1418}"/>
              </a:ext>
            </a:extLst>
          </p:cNvPr>
          <p:cNvSpPr/>
          <p:nvPr/>
        </p:nvSpPr>
        <p:spPr>
          <a:xfrm>
            <a:off x="5628621" y="3277851"/>
            <a:ext cx="1874617" cy="455574"/>
          </a:xfrm>
          <a:prstGeom prst="rect">
            <a:avLst/>
          </a:prstGeom>
          <a:ln>
            <a:no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sp>
        <p:nvSpPr>
          <p:cNvPr id="6" name="Rectangle 5">
            <a:extLst>
              <a:ext uri="{FF2B5EF4-FFF2-40B4-BE49-F238E27FC236}">
                <a16:creationId xmlns:a16="http://schemas.microsoft.com/office/drawing/2014/main" id="{ADE6C349-B44C-4FB4-945A-318DDCA0ECE7}"/>
              </a:ext>
            </a:extLst>
          </p:cNvPr>
          <p:cNvSpPr/>
          <p:nvPr/>
        </p:nvSpPr>
        <p:spPr>
          <a:xfrm>
            <a:off x="45153" y="1121239"/>
            <a:ext cx="9043900" cy="3293209"/>
          </a:xfrm>
          <a:prstGeom prst="rect">
            <a:avLst/>
          </a:prstGeom>
          <a:noFill/>
        </p:spPr>
        <p:txBody>
          <a:bodyPr wrap="square">
            <a:spAutoFit/>
          </a:bodyPr>
          <a:lstStyle/>
          <a:p>
            <a:pPr marL="285750" indent="-285750">
              <a:buFont typeface="Wingdings" panose="05000000000000000000" pitchFamily="2" charset="2"/>
              <a:buChar char="Ø"/>
            </a:pPr>
            <a:endParaRPr lang="en-US" sz="400"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endParaRPr lang="en-US" sz="400"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sz="2000" b="1" i="1" dirty="0">
                <a:latin typeface="Calibri" panose="020F0502020204030204" pitchFamily="34" charset="0"/>
                <a:cs typeface="Calibri" panose="020F0502020204030204" pitchFamily="34" charset="0"/>
              </a:rPr>
              <a:t>Albany-</a:t>
            </a:r>
            <a:r>
              <a:rPr lang="en-US" sz="2000" b="1" i="1" dirty="0" err="1">
                <a:latin typeface="Calibri" panose="020F0502020204030204" pitchFamily="34" charset="0"/>
                <a:cs typeface="Calibri" panose="020F0502020204030204" pitchFamily="34" charset="0"/>
              </a:rPr>
              <a:t>Peridigm</a:t>
            </a:r>
            <a:r>
              <a:rPr lang="en-US" sz="2000" b="1" i="1" dirty="0">
                <a:latin typeface="Calibri" panose="020F0502020204030204" pitchFamily="34" charset="0"/>
                <a:cs typeface="Calibri" panose="020F0502020204030204" pitchFamily="34" charset="0"/>
              </a:rPr>
              <a:t>:</a:t>
            </a:r>
            <a:r>
              <a:rPr lang="en-US" sz="2000" dirty="0">
                <a:latin typeface="Calibri" panose="020F0502020204030204" pitchFamily="34" charset="0"/>
                <a:cs typeface="Calibri" panose="020F0502020204030204" pitchFamily="34" charset="0"/>
              </a:rPr>
              <a:t> local-nonlocal coupling of                                                                continuum mechanics + </a:t>
            </a:r>
            <a:r>
              <a:rPr lang="en-US" sz="2000" dirty="0" err="1">
                <a:latin typeface="Calibri" panose="020F0502020204030204" pitchFamily="34" charset="0"/>
                <a:cs typeface="Calibri" panose="020F0502020204030204" pitchFamily="34" charset="0"/>
              </a:rPr>
              <a:t>peridynamics</a:t>
            </a:r>
            <a:endParaRPr lang="en-US" sz="2000"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endParaRPr lang="en-US" sz="400"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endParaRPr lang="en-US" sz="400"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sz="2000" b="1" i="1" dirty="0">
                <a:latin typeface="Calibri" panose="020F0502020204030204" pitchFamily="34" charset="0"/>
                <a:cs typeface="Calibri" panose="020F0502020204030204" pitchFamily="34" charset="0"/>
              </a:rPr>
              <a:t>Albany-</a:t>
            </a:r>
            <a:r>
              <a:rPr lang="en-US" sz="2000" b="1" i="1" dirty="0" err="1">
                <a:latin typeface="Calibri" panose="020F0502020204030204" pitchFamily="34" charset="0"/>
                <a:cs typeface="Calibri" panose="020F0502020204030204" pitchFamily="34" charset="0"/>
              </a:rPr>
              <a:t>ParaDis</a:t>
            </a:r>
            <a:r>
              <a:rPr lang="en-US" sz="2000" b="1" i="1" dirty="0">
                <a:latin typeface="Calibri" panose="020F0502020204030204" pitchFamily="34" charset="0"/>
                <a:cs typeface="Calibri" panose="020F0502020204030204" pitchFamily="34" charset="0"/>
              </a:rPr>
              <a:t>:</a:t>
            </a:r>
            <a:r>
              <a:rPr lang="en-US" sz="2000" dirty="0">
                <a:latin typeface="Calibri" panose="020F0502020204030204" pitchFamily="34" charset="0"/>
                <a:cs typeface="Calibri" panose="020F0502020204030204" pitchFamily="34" charset="0"/>
              </a:rPr>
              <a:t> coupled dislocation dynamics</a:t>
            </a:r>
          </a:p>
          <a:p>
            <a:pPr marL="285750" indent="-285750">
              <a:buFont typeface="Wingdings" panose="05000000000000000000" pitchFamily="2" charset="2"/>
              <a:buChar char="Ø"/>
            </a:pPr>
            <a:endParaRPr lang="en-US" sz="400" b="1" i="1"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endParaRPr lang="en-US" sz="400" b="1" i="1"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sz="2000" b="1" i="1" dirty="0">
                <a:latin typeface="Calibri" panose="020F0502020204030204" pitchFamily="34" charset="0"/>
                <a:cs typeface="Calibri" panose="020F0502020204030204" pitchFamily="34" charset="0"/>
              </a:rPr>
              <a:t>Albany-PLATO</a:t>
            </a:r>
            <a:r>
              <a:rPr lang="en-US" sz="2000" dirty="0">
                <a:latin typeface="Calibri" panose="020F0502020204030204" pitchFamily="34" charset="0"/>
                <a:cs typeface="Calibri" panose="020F0502020204030204" pitchFamily="34" charset="0"/>
              </a:rPr>
              <a:t>: Advanced Topology Optimization (ATO)</a:t>
            </a:r>
          </a:p>
          <a:p>
            <a:endParaRPr lang="en-US" sz="400" b="1" i="1" dirty="0">
              <a:latin typeface="Calibri" panose="020F0502020204030204" pitchFamily="34" charset="0"/>
              <a:cs typeface="Calibri" panose="020F0502020204030204" pitchFamily="34" charset="0"/>
            </a:endParaRPr>
          </a:p>
          <a:p>
            <a:endParaRPr lang="en-US" sz="400" b="1" i="1"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sz="2000" b="1" i="1" dirty="0">
                <a:latin typeface="Calibri" panose="020F0502020204030204" pitchFamily="34" charset="0"/>
                <a:cs typeface="Calibri" panose="020F0502020204030204" pitchFamily="34" charset="0"/>
              </a:rPr>
              <a:t>MPAS-Albany-Land-Ice (MALI)</a:t>
            </a:r>
            <a:r>
              <a:rPr lang="en-US" sz="2000" dirty="0">
                <a:latin typeface="Calibri" panose="020F0502020204030204" pitchFamily="34" charset="0"/>
                <a:cs typeface="Calibri" panose="020F0502020204030204" pitchFamily="34" charset="0"/>
              </a:rPr>
              <a:t>: ice sheets/coupling to E3SM</a:t>
            </a:r>
          </a:p>
          <a:p>
            <a:pPr marL="285750" indent="-285750">
              <a:buFont typeface="Wingdings" panose="05000000000000000000" pitchFamily="2" charset="2"/>
              <a:buChar char="Ø"/>
            </a:pPr>
            <a:endParaRPr lang="en-US" sz="400"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endParaRPr lang="en-US" sz="400"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sz="2000" b="1" i="1" dirty="0">
                <a:latin typeface="Calibri" panose="020F0502020204030204" pitchFamily="34" charset="0"/>
                <a:cs typeface="Calibri" panose="020F0502020204030204" pitchFamily="34" charset="0"/>
              </a:rPr>
              <a:t>CISM-Albany-Land-Ice (CALI)</a:t>
            </a:r>
            <a:r>
              <a:rPr lang="en-US" sz="2000" dirty="0">
                <a:latin typeface="Calibri" panose="020F0502020204030204" pitchFamily="34" charset="0"/>
                <a:cs typeface="Calibri" panose="020F0502020204030204" pitchFamily="34" charset="0"/>
              </a:rPr>
              <a:t>: ice sheets/coupling to CESM</a:t>
            </a:r>
          </a:p>
          <a:p>
            <a:pPr marL="285750" indent="-285750">
              <a:buFont typeface="Wingdings" panose="05000000000000000000" pitchFamily="2" charset="2"/>
              <a:buChar char="Ø"/>
            </a:pPr>
            <a:endParaRPr lang="en-US" sz="400"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endParaRPr lang="en-US" sz="400"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sz="2000" b="1" i="1" dirty="0">
                <a:latin typeface="Calibri" panose="020F0502020204030204" pitchFamily="34" charset="0"/>
                <a:cs typeface="Calibri" panose="020F0502020204030204" pitchFamily="34" charset="0"/>
              </a:rPr>
              <a:t>Albany-PFLOTRAN (</a:t>
            </a:r>
            <a:r>
              <a:rPr lang="en-US" sz="2000" b="1" i="1" dirty="0" err="1">
                <a:latin typeface="Calibri" panose="020F0502020204030204" pitchFamily="34" charset="0"/>
                <a:cs typeface="Calibri" panose="020F0502020204030204" pitchFamily="34" charset="0"/>
              </a:rPr>
              <a:t>Albotran</a:t>
            </a:r>
            <a:r>
              <a:rPr lang="en-US" sz="2000" b="1" i="1" dirty="0">
                <a:latin typeface="Calibri" panose="020F0502020204030204" pitchFamily="34" charset="0"/>
                <a:cs typeface="Calibri" panose="020F0502020204030204" pitchFamily="34" charset="0"/>
              </a:rPr>
              <a:t>)</a:t>
            </a:r>
            <a:r>
              <a:rPr lang="en-US" sz="2000" dirty="0">
                <a:latin typeface="Calibri" panose="020F0502020204030204" pitchFamily="34" charset="0"/>
                <a:cs typeface="Calibri" panose="020F0502020204030204" pitchFamily="34" charset="0"/>
              </a:rPr>
              <a:t>: coupled geomechanics problems</a:t>
            </a:r>
          </a:p>
          <a:p>
            <a:pPr marL="285750" indent="-285750">
              <a:buFont typeface="Wingdings" panose="05000000000000000000" pitchFamily="2" charset="2"/>
              <a:buChar char="Ø"/>
            </a:pPr>
            <a:endParaRPr lang="en-US" sz="2000" dirty="0">
              <a:latin typeface="Calibri" panose="020F0502020204030204" pitchFamily="34" charset="0"/>
              <a:cs typeface="Calibri" panose="020F0502020204030204" pitchFamily="34" charset="0"/>
            </a:endParaRPr>
          </a:p>
        </p:txBody>
      </p:sp>
      <p:sp>
        <p:nvSpPr>
          <p:cNvPr id="16" name="Rectangle 15">
            <a:extLst>
              <a:ext uri="{FF2B5EF4-FFF2-40B4-BE49-F238E27FC236}">
                <a16:creationId xmlns:a16="http://schemas.microsoft.com/office/drawing/2014/main" id="{F0C7185A-18BA-4851-8091-F841D76847E2}"/>
              </a:ext>
            </a:extLst>
          </p:cNvPr>
          <p:cNvSpPr/>
          <p:nvPr/>
        </p:nvSpPr>
        <p:spPr>
          <a:xfrm>
            <a:off x="8450925" y="1248493"/>
            <a:ext cx="426603" cy="948790"/>
          </a:xfrm>
          <a:prstGeom prst="rect">
            <a:avLst/>
          </a:prstGeom>
          <a:ln>
            <a:solidFill>
              <a:schemeClr val="bg1"/>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sp>
        <p:nvSpPr>
          <p:cNvPr id="8" name="TextBox 7">
            <a:extLst>
              <a:ext uri="{FF2B5EF4-FFF2-40B4-BE49-F238E27FC236}">
                <a16:creationId xmlns:a16="http://schemas.microsoft.com/office/drawing/2014/main" id="{105C3B8B-D371-4540-881B-8B0EA4FA9F56}"/>
              </a:ext>
            </a:extLst>
          </p:cNvPr>
          <p:cNvSpPr txBox="1"/>
          <p:nvPr/>
        </p:nvSpPr>
        <p:spPr>
          <a:xfrm>
            <a:off x="745601" y="703044"/>
            <a:ext cx="7643004" cy="400110"/>
          </a:xfrm>
          <a:prstGeom prst="rect">
            <a:avLst/>
          </a:prstGeom>
          <a:solidFill>
            <a:srgbClr val="CCFF99"/>
          </a:solidFill>
        </p:spPr>
        <p:txBody>
          <a:bodyPr wrap="square" rtlCol="0">
            <a:spAutoFit/>
          </a:bodyPr>
          <a:lstStyle/>
          <a:p>
            <a:r>
              <a:rPr lang="en-US" sz="2000" dirty="0">
                <a:latin typeface="Calibri" panose="020F0502020204030204" pitchFamily="34" charset="0"/>
                <a:cs typeface="Calibri" panose="020F0502020204030204" pitchFamily="34" charset="0"/>
              </a:rPr>
              <a:t>Albany has been </a:t>
            </a:r>
            <a:r>
              <a:rPr lang="en-US" sz="2000" b="1" dirty="0">
                <a:latin typeface="Calibri" panose="020F0502020204030204" pitchFamily="34" charset="0"/>
                <a:cs typeface="Calibri" panose="020F0502020204030204" pitchFamily="34" charset="0"/>
              </a:rPr>
              <a:t>interfaced/coupled </a:t>
            </a:r>
            <a:r>
              <a:rPr lang="en-US" sz="2000" dirty="0">
                <a:latin typeface="Calibri" panose="020F0502020204030204" pitchFamily="34" charset="0"/>
                <a:cs typeface="Calibri" panose="020F0502020204030204" pitchFamily="34" charset="0"/>
              </a:rPr>
              <a:t>with a number of other codes.</a:t>
            </a:r>
          </a:p>
        </p:txBody>
      </p:sp>
      <p:sp>
        <p:nvSpPr>
          <p:cNvPr id="19" name="TextBox 18">
            <a:extLst>
              <a:ext uri="{FF2B5EF4-FFF2-40B4-BE49-F238E27FC236}">
                <a16:creationId xmlns:a16="http://schemas.microsoft.com/office/drawing/2014/main" id="{1C1C6A14-4625-47D0-84D8-77D4181DEC1A}"/>
              </a:ext>
            </a:extLst>
          </p:cNvPr>
          <p:cNvSpPr txBox="1"/>
          <p:nvPr/>
        </p:nvSpPr>
        <p:spPr>
          <a:xfrm>
            <a:off x="7451369" y="3318081"/>
            <a:ext cx="1547594" cy="584775"/>
          </a:xfrm>
          <a:prstGeom prst="rect">
            <a:avLst/>
          </a:prstGeom>
          <a:solidFill>
            <a:srgbClr val="99CCFF"/>
          </a:solidFill>
        </p:spPr>
        <p:txBody>
          <a:bodyPr wrap="square" rtlCol="0">
            <a:spAutoFit/>
          </a:bodyPr>
          <a:lstStyle/>
          <a:p>
            <a:pPr algn="ctr"/>
            <a:r>
              <a:rPr lang="en-US" sz="1600" i="1" dirty="0">
                <a:latin typeface="Calibri" panose="020F0502020204030204" pitchFamily="34" charset="0"/>
                <a:cs typeface="Calibri" panose="020F0502020204030204" pitchFamily="34" charset="0"/>
              </a:rPr>
              <a:t>External Code     </a:t>
            </a:r>
            <a:r>
              <a:rPr lang="en-US" sz="1600" dirty="0">
                <a:latin typeface="Calibri" panose="020F0502020204030204" pitchFamily="34" charset="0"/>
                <a:cs typeface="Calibri" panose="020F0502020204030204" pitchFamily="34" charset="0"/>
              </a:rPr>
              <a:t>(C++ or Fortran)</a:t>
            </a:r>
            <a:endParaRPr lang="en-US" sz="1200" dirty="0">
              <a:latin typeface="Calibri" panose="020F0502020204030204" pitchFamily="34" charset="0"/>
              <a:cs typeface="Calibri" panose="020F0502020204030204" pitchFamily="34" charset="0"/>
            </a:endParaRPr>
          </a:p>
        </p:txBody>
      </p:sp>
      <p:sp>
        <p:nvSpPr>
          <p:cNvPr id="20" name="TextBox 19">
            <a:extLst>
              <a:ext uri="{FF2B5EF4-FFF2-40B4-BE49-F238E27FC236}">
                <a16:creationId xmlns:a16="http://schemas.microsoft.com/office/drawing/2014/main" id="{9E3E68F9-CB46-478C-9565-822FAFC8F500}"/>
              </a:ext>
            </a:extLst>
          </p:cNvPr>
          <p:cNvSpPr txBox="1"/>
          <p:nvPr/>
        </p:nvSpPr>
        <p:spPr>
          <a:xfrm>
            <a:off x="7411154" y="2250638"/>
            <a:ext cx="1547594" cy="584775"/>
          </a:xfrm>
          <a:prstGeom prst="rect">
            <a:avLst/>
          </a:prstGeom>
          <a:solidFill>
            <a:schemeClr val="bg1">
              <a:lumMod val="85000"/>
            </a:schemeClr>
          </a:solidFill>
          <a:ln>
            <a:solidFill>
              <a:schemeClr val="tx1"/>
            </a:solidFill>
            <a:prstDash val="dash"/>
          </a:ln>
        </p:spPr>
        <p:txBody>
          <a:bodyPr wrap="square" rtlCol="0">
            <a:spAutoFit/>
          </a:bodyPr>
          <a:lstStyle/>
          <a:p>
            <a:pPr algn="ctr"/>
            <a:r>
              <a:rPr lang="en-US" sz="1600" dirty="0">
                <a:latin typeface="Calibri" panose="020F0502020204030204" pitchFamily="34" charset="0"/>
                <a:cs typeface="Calibri" panose="020F0502020204030204" pitchFamily="34" charset="0"/>
              </a:rPr>
              <a:t>C++/Fortran Interface</a:t>
            </a:r>
            <a:endParaRPr lang="en-US" sz="1200" dirty="0">
              <a:latin typeface="Calibri" panose="020F0502020204030204" pitchFamily="34" charset="0"/>
              <a:cs typeface="Calibri" panose="020F0502020204030204" pitchFamily="34" charset="0"/>
            </a:endParaRPr>
          </a:p>
        </p:txBody>
      </p:sp>
      <p:pic>
        <p:nvPicPr>
          <p:cNvPr id="21" name="Picture 1" descr="image003">
            <a:extLst>
              <a:ext uri="{FF2B5EF4-FFF2-40B4-BE49-F238E27FC236}">
                <a16:creationId xmlns:a16="http://schemas.microsoft.com/office/drawing/2014/main" id="{BF1663B8-C86F-49CF-8BE6-3E23D9BC0095}"/>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7608440" y="1236394"/>
            <a:ext cx="1151261" cy="60065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cxnSp>
        <p:nvCxnSpPr>
          <p:cNvPr id="22" name="Straight Arrow Connector 21">
            <a:extLst>
              <a:ext uri="{FF2B5EF4-FFF2-40B4-BE49-F238E27FC236}">
                <a16:creationId xmlns:a16="http://schemas.microsoft.com/office/drawing/2014/main" id="{E86E699E-98B8-4CED-83A6-77D2D081F7F1}"/>
              </a:ext>
            </a:extLst>
          </p:cNvPr>
          <p:cNvCxnSpPr/>
          <p:nvPr/>
        </p:nvCxnSpPr>
        <p:spPr>
          <a:xfrm flipV="1">
            <a:off x="8410685" y="1768391"/>
            <a:ext cx="0" cy="482247"/>
          </a:xfrm>
          <a:prstGeom prst="straightConnector1">
            <a:avLst/>
          </a:prstGeom>
          <a:ln>
            <a:solidFill>
              <a:schemeClr val="tx1"/>
            </a:solidFill>
            <a:tailEnd type="arrow"/>
          </a:ln>
        </p:spPr>
        <p:style>
          <a:lnRef idx="1">
            <a:schemeClr val="accent1"/>
          </a:lnRef>
          <a:fillRef idx="0">
            <a:schemeClr val="accent1"/>
          </a:fillRef>
          <a:effectRef idx="0">
            <a:schemeClr val="accent1"/>
          </a:effectRef>
          <a:fontRef idx="minor">
            <a:schemeClr val="tx1"/>
          </a:fontRef>
        </p:style>
      </p:cxnSp>
      <p:cxnSp>
        <p:nvCxnSpPr>
          <p:cNvPr id="23" name="Straight Arrow Connector 22">
            <a:extLst>
              <a:ext uri="{FF2B5EF4-FFF2-40B4-BE49-F238E27FC236}">
                <a16:creationId xmlns:a16="http://schemas.microsoft.com/office/drawing/2014/main" id="{43F1EB41-F3C4-427D-B24D-4784C0B461CC}"/>
              </a:ext>
            </a:extLst>
          </p:cNvPr>
          <p:cNvCxnSpPr/>
          <p:nvPr/>
        </p:nvCxnSpPr>
        <p:spPr>
          <a:xfrm>
            <a:off x="8029685" y="1768391"/>
            <a:ext cx="0" cy="451470"/>
          </a:xfrm>
          <a:prstGeom prst="straightConnector1">
            <a:avLst/>
          </a:prstGeom>
          <a:ln>
            <a:solidFill>
              <a:schemeClr val="tx1"/>
            </a:solidFill>
            <a:tailEnd type="arrow"/>
          </a:ln>
        </p:spPr>
        <p:style>
          <a:lnRef idx="1">
            <a:schemeClr val="accent1"/>
          </a:lnRef>
          <a:fillRef idx="0">
            <a:schemeClr val="accent1"/>
          </a:fillRef>
          <a:effectRef idx="0">
            <a:schemeClr val="accent1"/>
          </a:effectRef>
          <a:fontRef idx="minor">
            <a:schemeClr val="tx1"/>
          </a:fontRef>
        </p:style>
      </p:cxnSp>
      <p:cxnSp>
        <p:nvCxnSpPr>
          <p:cNvPr id="24" name="Straight Arrow Connector 23">
            <a:extLst>
              <a:ext uri="{FF2B5EF4-FFF2-40B4-BE49-F238E27FC236}">
                <a16:creationId xmlns:a16="http://schemas.microsoft.com/office/drawing/2014/main" id="{2ADF11BD-2015-4AE4-A00E-444EAF0ADEE3}"/>
              </a:ext>
            </a:extLst>
          </p:cNvPr>
          <p:cNvCxnSpPr/>
          <p:nvPr/>
        </p:nvCxnSpPr>
        <p:spPr>
          <a:xfrm flipV="1">
            <a:off x="8441507" y="2844596"/>
            <a:ext cx="0" cy="482247"/>
          </a:xfrm>
          <a:prstGeom prst="straightConnector1">
            <a:avLst/>
          </a:prstGeom>
          <a:ln>
            <a:solidFill>
              <a:schemeClr val="tx1"/>
            </a:solidFill>
            <a:tailEnd type="arrow"/>
          </a:ln>
        </p:spPr>
        <p:style>
          <a:lnRef idx="1">
            <a:schemeClr val="accent1"/>
          </a:lnRef>
          <a:fillRef idx="0">
            <a:schemeClr val="accent1"/>
          </a:fillRef>
          <a:effectRef idx="0">
            <a:schemeClr val="accent1"/>
          </a:effectRef>
          <a:fontRef idx="minor">
            <a:schemeClr val="tx1"/>
          </a:fontRef>
        </p:style>
      </p:cxnSp>
      <p:cxnSp>
        <p:nvCxnSpPr>
          <p:cNvPr id="25" name="Straight Arrow Connector 24">
            <a:extLst>
              <a:ext uri="{FF2B5EF4-FFF2-40B4-BE49-F238E27FC236}">
                <a16:creationId xmlns:a16="http://schemas.microsoft.com/office/drawing/2014/main" id="{3AB258FF-15BC-429F-8F74-C5CD5C9E5AB4}"/>
              </a:ext>
            </a:extLst>
          </p:cNvPr>
          <p:cNvCxnSpPr/>
          <p:nvPr/>
        </p:nvCxnSpPr>
        <p:spPr>
          <a:xfrm>
            <a:off x="8060507" y="2844596"/>
            <a:ext cx="0" cy="451470"/>
          </a:xfrm>
          <a:prstGeom prst="straightConnector1">
            <a:avLst/>
          </a:prstGeom>
          <a:ln>
            <a:solidFill>
              <a:schemeClr val="tx1"/>
            </a:solidFill>
            <a:tailEnd type="arrow"/>
          </a:ln>
        </p:spPr>
        <p:style>
          <a:lnRef idx="1">
            <a:schemeClr val="accent1"/>
          </a:lnRef>
          <a:fillRef idx="0">
            <a:schemeClr val="accent1"/>
          </a:fillRef>
          <a:effectRef idx="0">
            <a:schemeClr val="accent1"/>
          </a:effectRef>
          <a:fontRef idx="minor">
            <a:schemeClr val="tx1"/>
          </a:fontRef>
        </p:style>
      </p:cxnSp>
      <p:pic>
        <p:nvPicPr>
          <p:cNvPr id="26" name="sss.avi">
            <a:hlinkClick r:id="" action="ppaction://media"/>
            <a:extLst>
              <a:ext uri="{FF2B5EF4-FFF2-40B4-BE49-F238E27FC236}">
                <a16:creationId xmlns:a16="http://schemas.microsoft.com/office/drawing/2014/main" id="{77DDE7F5-1BF1-45F0-88A4-4584E22DF2E8}"/>
              </a:ext>
            </a:extLst>
          </p:cNvPr>
          <p:cNvPicPr>
            <a:picLocks noChangeAspect="1"/>
          </p:cNvPicPr>
          <p:nvPr>
            <a:videoFile r:link="rId2"/>
            <p:extLst>
              <p:ext uri="{DAA4B4D4-6D71-4841-9C94-3DE7FCFB9230}">
                <p14:media xmlns:p14="http://schemas.microsoft.com/office/powerpoint/2010/main" r:embed="rId1"/>
              </p:ext>
            </p:extLst>
          </p:nvPr>
        </p:nvPicPr>
        <p:blipFill rotWithShape="1">
          <a:blip r:embed="rId6">
            <a:lum bright="5000" contrast="20000"/>
          </a:blip>
          <a:srcRect l="5248" r="5401"/>
          <a:stretch>
            <a:fillRect/>
          </a:stretch>
        </p:blipFill>
        <p:spPr>
          <a:xfrm>
            <a:off x="81291" y="4269577"/>
            <a:ext cx="2975366" cy="1873093"/>
          </a:xfrm>
          <a:prstGeom prst="rect">
            <a:avLst/>
          </a:prstGeom>
        </p:spPr>
      </p:pic>
      <p:pic>
        <p:nvPicPr>
          <p:cNvPr id="27" name="Picture 26">
            <a:extLst>
              <a:ext uri="{FF2B5EF4-FFF2-40B4-BE49-F238E27FC236}">
                <a16:creationId xmlns:a16="http://schemas.microsoft.com/office/drawing/2014/main" id="{D037C970-274C-4BE2-8CE4-BFAD4122D013}"/>
              </a:ext>
            </a:extLst>
          </p:cNvPr>
          <p:cNvPicPr>
            <a:picLocks noChangeAspect="1"/>
          </p:cNvPicPr>
          <p:nvPr/>
        </p:nvPicPr>
        <p:blipFill>
          <a:blip r:embed="rId7"/>
          <a:stretch>
            <a:fillRect/>
          </a:stretch>
        </p:blipFill>
        <p:spPr>
          <a:xfrm>
            <a:off x="3156568" y="5194767"/>
            <a:ext cx="3330660" cy="1096220"/>
          </a:xfrm>
          <a:prstGeom prst="rect">
            <a:avLst/>
          </a:prstGeom>
        </p:spPr>
      </p:pic>
      <p:pic>
        <p:nvPicPr>
          <p:cNvPr id="32" name="Picture 31">
            <a:extLst>
              <a:ext uri="{FF2B5EF4-FFF2-40B4-BE49-F238E27FC236}">
                <a16:creationId xmlns:a16="http://schemas.microsoft.com/office/drawing/2014/main" id="{E8E3DE4F-28C2-4CF0-A456-8CA010510728}"/>
              </a:ext>
            </a:extLst>
          </p:cNvPr>
          <p:cNvPicPr>
            <a:picLocks noChangeAspect="1"/>
          </p:cNvPicPr>
          <p:nvPr/>
        </p:nvPicPr>
        <p:blipFill>
          <a:blip r:embed="rId8"/>
          <a:stretch>
            <a:fillRect/>
          </a:stretch>
        </p:blipFill>
        <p:spPr>
          <a:xfrm>
            <a:off x="3554616" y="4231350"/>
            <a:ext cx="2177260" cy="1087432"/>
          </a:xfrm>
          <a:prstGeom prst="rect">
            <a:avLst/>
          </a:prstGeom>
        </p:spPr>
      </p:pic>
      <p:pic>
        <p:nvPicPr>
          <p:cNvPr id="43" name="Picture 42">
            <a:extLst>
              <a:ext uri="{FF2B5EF4-FFF2-40B4-BE49-F238E27FC236}">
                <a16:creationId xmlns:a16="http://schemas.microsoft.com/office/drawing/2014/main" id="{83B694EC-841A-430E-8CEB-19B2C4A7F572}"/>
              </a:ext>
            </a:extLst>
          </p:cNvPr>
          <p:cNvPicPr>
            <a:picLocks noChangeAspect="1"/>
          </p:cNvPicPr>
          <p:nvPr/>
        </p:nvPicPr>
        <p:blipFill>
          <a:blip r:embed="rId9"/>
          <a:stretch>
            <a:fillRect/>
          </a:stretch>
        </p:blipFill>
        <p:spPr>
          <a:xfrm>
            <a:off x="7685558" y="4306739"/>
            <a:ext cx="1394666" cy="983375"/>
          </a:xfrm>
          <a:prstGeom prst="rect">
            <a:avLst/>
          </a:prstGeom>
        </p:spPr>
      </p:pic>
      <p:pic>
        <p:nvPicPr>
          <p:cNvPr id="45" name="Picture 44">
            <a:extLst>
              <a:ext uri="{FF2B5EF4-FFF2-40B4-BE49-F238E27FC236}">
                <a16:creationId xmlns:a16="http://schemas.microsoft.com/office/drawing/2014/main" id="{A13C030B-BF4E-4B66-8BC6-EB5B38322216}"/>
              </a:ext>
            </a:extLst>
          </p:cNvPr>
          <p:cNvPicPr>
            <a:picLocks noChangeAspect="1"/>
          </p:cNvPicPr>
          <p:nvPr/>
        </p:nvPicPr>
        <p:blipFill>
          <a:blip r:embed="rId10"/>
          <a:stretch>
            <a:fillRect/>
          </a:stretch>
        </p:blipFill>
        <p:spPr>
          <a:xfrm>
            <a:off x="6291540" y="5269118"/>
            <a:ext cx="1394666" cy="984570"/>
          </a:xfrm>
          <a:prstGeom prst="rect">
            <a:avLst/>
          </a:prstGeom>
        </p:spPr>
      </p:pic>
      <p:pic>
        <p:nvPicPr>
          <p:cNvPr id="47" name="Picture 46">
            <a:extLst>
              <a:ext uri="{FF2B5EF4-FFF2-40B4-BE49-F238E27FC236}">
                <a16:creationId xmlns:a16="http://schemas.microsoft.com/office/drawing/2014/main" id="{6EA3DDA6-CB5D-4F74-8E6F-37B23BB69841}"/>
              </a:ext>
            </a:extLst>
          </p:cNvPr>
          <p:cNvPicPr>
            <a:picLocks noChangeAspect="1"/>
          </p:cNvPicPr>
          <p:nvPr/>
        </p:nvPicPr>
        <p:blipFill>
          <a:blip r:embed="rId11"/>
          <a:stretch>
            <a:fillRect/>
          </a:stretch>
        </p:blipFill>
        <p:spPr>
          <a:xfrm>
            <a:off x="7694387" y="5290114"/>
            <a:ext cx="1394666" cy="983375"/>
          </a:xfrm>
          <a:prstGeom prst="rect">
            <a:avLst/>
          </a:prstGeom>
        </p:spPr>
      </p:pic>
      <p:pic>
        <p:nvPicPr>
          <p:cNvPr id="49" name="Picture 48">
            <a:extLst>
              <a:ext uri="{FF2B5EF4-FFF2-40B4-BE49-F238E27FC236}">
                <a16:creationId xmlns:a16="http://schemas.microsoft.com/office/drawing/2014/main" id="{08AE6E83-C07F-4049-BD4F-D81CF0AE96AC}"/>
              </a:ext>
            </a:extLst>
          </p:cNvPr>
          <p:cNvPicPr>
            <a:picLocks noChangeAspect="1"/>
          </p:cNvPicPr>
          <p:nvPr/>
        </p:nvPicPr>
        <p:blipFill>
          <a:blip r:embed="rId12"/>
          <a:stretch>
            <a:fillRect/>
          </a:stretch>
        </p:blipFill>
        <p:spPr>
          <a:xfrm>
            <a:off x="6215916" y="4233173"/>
            <a:ext cx="1400018" cy="986647"/>
          </a:xfrm>
          <a:prstGeom prst="rect">
            <a:avLst/>
          </a:prstGeom>
        </p:spPr>
      </p:pic>
      <p:sp>
        <p:nvSpPr>
          <p:cNvPr id="50" name="Rectangle 49">
            <a:extLst>
              <a:ext uri="{FF2B5EF4-FFF2-40B4-BE49-F238E27FC236}">
                <a16:creationId xmlns:a16="http://schemas.microsoft.com/office/drawing/2014/main" id="{A4349D95-709A-44BF-AF4F-EFF0535CA63E}"/>
              </a:ext>
            </a:extLst>
          </p:cNvPr>
          <p:cNvSpPr/>
          <p:nvPr/>
        </p:nvSpPr>
        <p:spPr>
          <a:xfrm>
            <a:off x="6044514" y="5371918"/>
            <a:ext cx="342803" cy="698405"/>
          </a:xfrm>
          <a:prstGeom prst="rect">
            <a:avLst/>
          </a:prstGeom>
          <a:ln>
            <a:solidFill>
              <a:schemeClr val="bg1"/>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dirty="0"/>
          </a:p>
        </p:txBody>
      </p:sp>
      <p:sp>
        <p:nvSpPr>
          <p:cNvPr id="51" name="TextBox 50">
            <a:extLst>
              <a:ext uri="{FF2B5EF4-FFF2-40B4-BE49-F238E27FC236}">
                <a16:creationId xmlns:a16="http://schemas.microsoft.com/office/drawing/2014/main" id="{89A7B02A-1F31-4A14-9E82-99AD5A393A4C}"/>
              </a:ext>
            </a:extLst>
          </p:cNvPr>
          <p:cNvSpPr txBox="1"/>
          <p:nvPr/>
        </p:nvSpPr>
        <p:spPr>
          <a:xfrm>
            <a:off x="565898" y="6114648"/>
            <a:ext cx="2490759" cy="338554"/>
          </a:xfrm>
          <a:prstGeom prst="rect">
            <a:avLst/>
          </a:prstGeom>
          <a:noFill/>
        </p:spPr>
        <p:txBody>
          <a:bodyPr wrap="square" rtlCol="0">
            <a:spAutoFit/>
          </a:bodyPr>
          <a:lstStyle/>
          <a:p>
            <a:r>
              <a:rPr lang="en-US" sz="1600" dirty="0">
                <a:latin typeface="Calibri" panose="020F0502020204030204" pitchFamily="34" charset="0"/>
                <a:cs typeface="Calibri" panose="020F0502020204030204" pitchFamily="34" charset="0"/>
              </a:rPr>
              <a:t>MPAS-Albany (MALI)</a:t>
            </a:r>
          </a:p>
        </p:txBody>
      </p:sp>
      <p:sp>
        <p:nvSpPr>
          <p:cNvPr id="52" name="TextBox 51">
            <a:extLst>
              <a:ext uri="{FF2B5EF4-FFF2-40B4-BE49-F238E27FC236}">
                <a16:creationId xmlns:a16="http://schemas.microsoft.com/office/drawing/2014/main" id="{67A69605-F11F-4C85-8637-54E315FA64E1}"/>
              </a:ext>
            </a:extLst>
          </p:cNvPr>
          <p:cNvSpPr txBox="1"/>
          <p:nvPr/>
        </p:nvSpPr>
        <p:spPr>
          <a:xfrm>
            <a:off x="3888953" y="6102866"/>
            <a:ext cx="2268517" cy="338554"/>
          </a:xfrm>
          <a:prstGeom prst="rect">
            <a:avLst/>
          </a:prstGeom>
          <a:noFill/>
        </p:spPr>
        <p:txBody>
          <a:bodyPr wrap="square" rtlCol="0">
            <a:spAutoFit/>
          </a:bodyPr>
          <a:lstStyle/>
          <a:p>
            <a:r>
              <a:rPr lang="en-US" sz="1600" dirty="0">
                <a:latin typeface="Calibri" panose="020F0502020204030204" pitchFamily="34" charset="0"/>
                <a:cs typeface="Calibri" panose="020F0502020204030204" pitchFamily="34" charset="0"/>
              </a:rPr>
              <a:t>Albany-</a:t>
            </a:r>
            <a:r>
              <a:rPr lang="en-US" sz="1600" dirty="0" err="1">
                <a:latin typeface="Calibri" panose="020F0502020204030204" pitchFamily="34" charset="0"/>
                <a:cs typeface="Calibri" panose="020F0502020204030204" pitchFamily="34" charset="0"/>
              </a:rPr>
              <a:t>Peridigm</a:t>
            </a:r>
            <a:endParaRPr lang="en-US" sz="1600" dirty="0">
              <a:latin typeface="Calibri" panose="020F0502020204030204" pitchFamily="34" charset="0"/>
              <a:cs typeface="Calibri" panose="020F0502020204030204" pitchFamily="34" charset="0"/>
            </a:endParaRPr>
          </a:p>
        </p:txBody>
      </p:sp>
      <p:sp>
        <p:nvSpPr>
          <p:cNvPr id="54" name="TextBox 53">
            <a:extLst>
              <a:ext uri="{FF2B5EF4-FFF2-40B4-BE49-F238E27FC236}">
                <a16:creationId xmlns:a16="http://schemas.microsoft.com/office/drawing/2014/main" id="{9DFCCE84-14F3-4FA2-A5D8-D2F31A3E982C}"/>
              </a:ext>
            </a:extLst>
          </p:cNvPr>
          <p:cNvSpPr txBox="1"/>
          <p:nvPr/>
        </p:nvSpPr>
        <p:spPr>
          <a:xfrm>
            <a:off x="6621298" y="6150856"/>
            <a:ext cx="2268517" cy="338554"/>
          </a:xfrm>
          <a:prstGeom prst="rect">
            <a:avLst/>
          </a:prstGeom>
          <a:noFill/>
        </p:spPr>
        <p:txBody>
          <a:bodyPr wrap="square" rtlCol="0">
            <a:spAutoFit/>
          </a:bodyPr>
          <a:lstStyle/>
          <a:p>
            <a:r>
              <a:rPr lang="en-US" sz="1600" dirty="0">
                <a:latin typeface="Calibri" panose="020F0502020204030204" pitchFamily="34" charset="0"/>
                <a:cs typeface="Calibri" panose="020F0502020204030204" pitchFamily="34" charset="0"/>
              </a:rPr>
              <a:t>Albany-PLATO (ATO)</a:t>
            </a:r>
          </a:p>
        </p:txBody>
      </p:sp>
      <p:pic>
        <p:nvPicPr>
          <p:cNvPr id="55" name="Picture 54">
            <a:extLst>
              <a:ext uri="{FF2B5EF4-FFF2-40B4-BE49-F238E27FC236}">
                <a16:creationId xmlns:a16="http://schemas.microsoft.com/office/drawing/2014/main" id="{8484D69C-EB21-4392-85D9-2AE7E889679A}"/>
              </a:ext>
            </a:extLst>
          </p:cNvPr>
          <p:cNvPicPr>
            <a:picLocks noChangeAspect="1"/>
          </p:cNvPicPr>
          <p:nvPr/>
        </p:nvPicPr>
        <p:blipFill rotWithShape="1">
          <a:blip r:embed="rId13"/>
          <a:srcRect l="29088" t="14967" r="28818" b="12915"/>
          <a:stretch/>
        </p:blipFill>
        <p:spPr>
          <a:xfrm>
            <a:off x="6044514" y="1205954"/>
            <a:ext cx="841759" cy="850811"/>
          </a:xfrm>
          <a:prstGeom prst="rect">
            <a:avLst/>
          </a:prstGeom>
        </p:spPr>
      </p:pic>
      <p:sp>
        <p:nvSpPr>
          <p:cNvPr id="53" name="TextBox 52">
            <a:extLst>
              <a:ext uri="{FF2B5EF4-FFF2-40B4-BE49-F238E27FC236}">
                <a16:creationId xmlns:a16="http://schemas.microsoft.com/office/drawing/2014/main" id="{E10A8320-B961-46FB-B4F0-8AEA8CE51916}"/>
              </a:ext>
            </a:extLst>
          </p:cNvPr>
          <p:cNvSpPr txBox="1"/>
          <p:nvPr/>
        </p:nvSpPr>
        <p:spPr>
          <a:xfrm>
            <a:off x="5575616" y="2003861"/>
            <a:ext cx="1812718" cy="338554"/>
          </a:xfrm>
          <a:prstGeom prst="rect">
            <a:avLst/>
          </a:prstGeom>
          <a:noFill/>
        </p:spPr>
        <p:txBody>
          <a:bodyPr wrap="square" rtlCol="0">
            <a:spAutoFit/>
          </a:bodyPr>
          <a:lstStyle/>
          <a:p>
            <a:pPr algn="ctr"/>
            <a:r>
              <a:rPr lang="en-US" sz="1600" dirty="0">
                <a:latin typeface="Calibri" panose="020F0502020204030204" pitchFamily="34" charset="0"/>
                <a:cs typeface="Calibri" panose="020F0502020204030204" pitchFamily="34" charset="0"/>
              </a:rPr>
              <a:t>Albany-</a:t>
            </a:r>
            <a:r>
              <a:rPr lang="en-US" sz="1600" dirty="0" err="1">
                <a:latin typeface="Calibri" panose="020F0502020204030204" pitchFamily="34" charset="0"/>
                <a:cs typeface="Calibri" panose="020F0502020204030204" pitchFamily="34" charset="0"/>
              </a:rPr>
              <a:t>ParaDis</a:t>
            </a:r>
            <a:endParaRPr lang="en-US" sz="1600" dirty="0">
              <a:latin typeface="Calibri" panose="020F0502020204030204" pitchFamily="34" charset="0"/>
              <a:cs typeface="Calibri" panose="020F0502020204030204" pitchFamily="34" charset="0"/>
            </a:endParaRPr>
          </a:p>
        </p:txBody>
      </p:sp>
      <p:sp>
        <p:nvSpPr>
          <p:cNvPr id="56" name="Rectangle 55">
            <a:extLst>
              <a:ext uri="{FF2B5EF4-FFF2-40B4-BE49-F238E27FC236}">
                <a16:creationId xmlns:a16="http://schemas.microsoft.com/office/drawing/2014/main" id="{FCDE2482-C9F2-4023-83CB-D107EC104CFF}"/>
              </a:ext>
            </a:extLst>
          </p:cNvPr>
          <p:cNvSpPr/>
          <p:nvPr/>
        </p:nvSpPr>
        <p:spPr>
          <a:xfrm>
            <a:off x="7285148" y="1205954"/>
            <a:ext cx="1795076" cy="2812990"/>
          </a:xfrm>
          <a:prstGeom prst="rect">
            <a:avLst/>
          </a:prstGeom>
          <a:no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50412744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4866" fill="hold"/>
                                        <p:tgtEl>
                                          <p:spTgt spid="26"/>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repeatCount="indefinite" fill="hold" display="0">
                  <p:stCondLst>
                    <p:cond delay="indefinite"/>
                  </p:stCondLst>
                </p:cTn>
                <p:tgtEl>
                  <p:spTgt spid="26"/>
                </p:tgtEl>
              </p:cMediaNode>
            </p:video>
            <p:seq concurrent="1" nextAc="seek">
              <p:cTn id="8" restart="whenNotActive" fill="hold" evtFilter="cancelBubble" nodeType="interactiveSeq">
                <p:stCondLst>
                  <p:cond evt="onClick" delay="0">
                    <p:tgtEl>
                      <p:spTgt spid="26"/>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26"/>
                                        </p:tgtEl>
                                      </p:cBhvr>
                                    </p:cmd>
                                  </p:childTnLst>
                                </p:cTn>
                              </p:par>
                            </p:childTnLst>
                          </p:cTn>
                        </p:par>
                      </p:childTnLst>
                    </p:cTn>
                  </p:par>
                </p:childTnLst>
              </p:cTn>
              <p:nextCondLst>
                <p:cond evt="onClick" delay="0">
                  <p:tgtEl>
                    <p:spTgt spid="26"/>
                  </p:tgtEl>
                </p:cond>
              </p:nextCondLst>
            </p:seq>
          </p:childTnLst>
        </p:cTn>
      </p:par>
    </p:tnLst>
  </p:timing>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 name="TextShape 1"/>
          <p:cNvSpPr txBox="1"/>
          <p:nvPr/>
        </p:nvSpPr>
        <p:spPr>
          <a:xfrm>
            <a:off x="254857" y="-156530"/>
            <a:ext cx="7643004" cy="1146027"/>
          </a:xfrm>
          <a:prstGeom prst="rect">
            <a:avLst/>
          </a:prstGeom>
          <a:noFill/>
          <a:ln>
            <a:noFill/>
          </a:ln>
        </p:spPr>
        <p:txBody>
          <a:bodyPr lIns="0" tIns="0" rIns="0" bIns="0" anchor="ctr"/>
          <a:lstStyle/>
          <a:p>
            <a:r>
              <a:rPr lang="en-US" sz="3200" dirty="0">
                <a:latin typeface="Calibri"/>
              </a:rPr>
              <a:t>Summary</a:t>
            </a:r>
            <a:endParaRPr sz="3200" dirty="0"/>
          </a:p>
        </p:txBody>
      </p:sp>
      <p:sp>
        <p:nvSpPr>
          <p:cNvPr id="4" name="Text Box 14">
            <a:extLst>
              <a:ext uri="{FF2B5EF4-FFF2-40B4-BE49-F238E27FC236}">
                <a16:creationId xmlns:a16="http://schemas.microsoft.com/office/drawing/2014/main" id="{9EFA8411-201B-4943-A808-B8C7A2BA30D3}"/>
              </a:ext>
            </a:extLst>
          </p:cNvPr>
          <p:cNvSpPr txBox="1">
            <a:spLocks noChangeArrowheads="1"/>
          </p:cNvSpPr>
          <p:nvPr/>
        </p:nvSpPr>
        <p:spPr bwMode="auto">
          <a:xfrm>
            <a:off x="254857" y="717667"/>
            <a:ext cx="8188960" cy="1015663"/>
          </a:xfrm>
          <a:prstGeom prst="rect">
            <a:avLst/>
          </a:prstGeom>
          <a:solidFill>
            <a:srgbClr val="FFFF99"/>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p>
            <a:pPr algn="ctr">
              <a:spcBef>
                <a:spcPct val="50000"/>
              </a:spcBef>
            </a:pPr>
            <a:r>
              <a:rPr lang="en-US" altLang="en-US" sz="2000" b="1" i="1" dirty="0">
                <a:latin typeface="Calibri" panose="020F0502020204030204" pitchFamily="34" charset="0"/>
              </a:rPr>
              <a:t>Albany</a:t>
            </a:r>
            <a:r>
              <a:rPr lang="en-US" altLang="en-US" sz="2000" b="0" dirty="0">
                <a:latin typeface="Calibri" panose="020F0502020204030204" pitchFamily="34" charset="0"/>
              </a:rPr>
              <a:t>: open-source, parallel, C++, </a:t>
            </a:r>
            <a:r>
              <a:rPr lang="en-US" altLang="en-US" sz="2000" dirty="0">
                <a:latin typeface="Calibri" panose="020F0502020204030204" pitchFamily="34" charset="0"/>
              </a:rPr>
              <a:t>unstructured-grid, </a:t>
            </a:r>
            <a:r>
              <a:rPr lang="en-US" altLang="en-US" sz="2000" b="0" dirty="0">
                <a:latin typeface="Calibri" panose="020F0502020204030204" pitchFamily="34" charset="0"/>
              </a:rPr>
              <a:t>mostly-implicit multi-physics finite element code that demonstrates </a:t>
            </a:r>
            <a:r>
              <a:rPr lang="en-US" altLang="en-US" sz="2000" b="1" dirty="0" err="1">
                <a:latin typeface="Calibri" panose="020F0502020204030204" pitchFamily="34" charset="0"/>
              </a:rPr>
              <a:t>AgileComponents</a:t>
            </a:r>
            <a:r>
              <a:rPr lang="en-US" altLang="en-US" sz="2000" b="0" dirty="0">
                <a:latin typeface="Calibri" panose="020F0502020204030204" pitchFamily="34" charset="0"/>
              </a:rPr>
              <a:t> vision and can enable </a:t>
            </a:r>
            <a:r>
              <a:rPr lang="en-US" altLang="en-US" sz="2000" b="1" dirty="0">
                <a:latin typeface="Calibri" panose="020F0502020204030204" pitchFamily="34" charset="0"/>
              </a:rPr>
              <a:t>rapid development </a:t>
            </a:r>
            <a:r>
              <a:rPr lang="en-US" altLang="en-US" sz="2000" b="0" dirty="0">
                <a:latin typeface="Calibri" panose="020F0502020204030204" pitchFamily="34" charset="0"/>
              </a:rPr>
              <a:t>of new physics/algorithms.</a:t>
            </a:r>
          </a:p>
        </p:txBody>
      </p:sp>
      <p:pic>
        <p:nvPicPr>
          <p:cNvPr id="8" name="Picture 20" descr="trilinos_over">
            <a:extLst>
              <a:ext uri="{FF2B5EF4-FFF2-40B4-BE49-F238E27FC236}">
                <a16:creationId xmlns:a16="http://schemas.microsoft.com/office/drawing/2014/main" id="{CF51380E-DEAA-41FF-A7EF-FBEB3A69C92E}"/>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854375" y="3088880"/>
            <a:ext cx="1151261" cy="643270"/>
          </a:xfrm>
          <a:prstGeom prst="rect">
            <a:avLst/>
          </a:prstGeom>
          <a:noFill/>
          <a:ln w="9525">
            <a:solidFill>
              <a:schemeClr val="bg1"/>
            </a:solidFill>
            <a:miter lim="800000"/>
            <a:headEnd/>
            <a:tailEnd/>
          </a:ln>
          <a:extLst>
            <a:ext uri="{909E8E84-426E-40DD-AFC4-6F175D3DCCD1}">
              <a14:hiddenFill xmlns:a14="http://schemas.microsoft.com/office/drawing/2010/main">
                <a:solidFill>
                  <a:srgbClr val="FFFFFF"/>
                </a:solidFill>
              </a14:hiddenFill>
            </a:ext>
          </a:extLst>
        </p:spPr>
      </p:pic>
      <p:pic>
        <p:nvPicPr>
          <p:cNvPr id="7" name="Picture 1" descr="image003">
            <a:extLst>
              <a:ext uri="{FF2B5EF4-FFF2-40B4-BE49-F238E27FC236}">
                <a16:creationId xmlns:a16="http://schemas.microsoft.com/office/drawing/2014/main" id="{CCE1B751-1BFC-4DD5-A1EC-70E110C6A3F4}"/>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7868186" y="2197765"/>
            <a:ext cx="1151261" cy="60065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 name="TextBox 1">
            <a:extLst>
              <a:ext uri="{FF2B5EF4-FFF2-40B4-BE49-F238E27FC236}">
                <a16:creationId xmlns:a16="http://schemas.microsoft.com/office/drawing/2014/main" id="{CB64AFCA-51DE-40F5-A09D-427DC673DB41}"/>
              </a:ext>
            </a:extLst>
          </p:cNvPr>
          <p:cNvSpPr txBox="1"/>
          <p:nvPr/>
        </p:nvSpPr>
        <p:spPr>
          <a:xfrm>
            <a:off x="254857" y="4790243"/>
            <a:ext cx="8616995" cy="1569660"/>
          </a:xfrm>
          <a:prstGeom prst="rect">
            <a:avLst/>
          </a:prstGeom>
          <a:noFill/>
          <a:ln>
            <a:solidFill>
              <a:schemeClr val="tx1"/>
            </a:solidFill>
          </a:ln>
        </p:spPr>
        <p:txBody>
          <a:bodyPr wrap="square" rtlCol="0">
            <a:spAutoFit/>
          </a:bodyPr>
          <a:lstStyle/>
          <a:p>
            <a:pPr algn="ctr"/>
            <a:r>
              <a:rPr lang="en-US" b="1" dirty="0" err="1">
                <a:latin typeface="Calibri" panose="020F0502020204030204" pitchFamily="34" charset="0"/>
                <a:cs typeface="Calibri" panose="020F0502020204030204" pitchFamily="34" charset="0"/>
              </a:rPr>
              <a:t>Github</a:t>
            </a:r>
            <a:r>
              <a:rPr lang="en-US" b="1" dirty="0">
                <a:latin typeface="Calibri" panose="020F0502020204030204" pitchFamily="34" charset="0"/>
                <a:cs typeface="Calibri" panose="020F0502020204030204" pitchFamily="34" charset="0"/>
              </a:rPr>
              <a:t>:</a:t>
            </a:r>
            <a:r>
              <a:rPr lang="en-US" altLang="en-US" b="1" i="1" dirty="0">
                <a:latin typeface="Calibri" panose="020F0502020204030204" pitchFamily="34" charset="0"/>
                <a:cs typeface="Calibri" panose="020F0502020204030204" pitchFamily="34" charset="0"/>
              </a:rPr>
              <a:t> </a:t>
            </a:r>
            <a:r>
              <a:rPr lang="en-US" altLang="en-US" dirty="0">
                <a:latin typeface="Calibri" panose="020F0502020204030204" pitchFamily="34" charset="0"/>
                <a:cs typeface="Calibri" panose="020F0502020204030204" pitchFamily="34" charset="0"/>
              </a:rPr>
              <a:t>https://github.com/SNLComputation/Albany</a:t>
            </a:r>
            <a:r>
              <a:rPr lang="en-US" dirty="0">
                <a:latin typeface="Calibri" panose="020F0502020204030204" pitchFamily="34" charset="0"/>
                <a:cs typeface="Calibri" panose="020F0502020204030204" pitchFamily="34" charset="0"/>
              </a:rPr>
              <a:t> </a:t>
            </a:r>
          </a:p>
          <a:p>
            <a:pPr algn="ctr"/>
            <a:endParaRPr lang="en-US" sz="400" dirty="0">
              <a:latin typeface="Calibri" panose="020F0502020204030204" pitchFamily="34" charset="0"/>
              <a:cs typeface="Calibri" panose="020F0502020204030204" pitchFamily="34" charset="0"/>
            </a:endParaRPr>
          </a:p>
          <a:p>
            <a:pPr algn="ctr"/>
            <a:endParaRPr lang="en-US" sz="400" dirty="0">
              <a:latin typeface="Calibri" panose="020F0502020204030204" pitchFamily="34" charset="0"/>
              <a:cs typeface="Calibri" panose="020F0502020204030204" pitchFamily="34" charset="0"/>
            </a:endParaRPr>
          </a:p>
          <a:p>
            <a:pPr algn="ctr"/>
            <a:endParaRPr lang="en-US" sz="400" dirty="0">
              <a:latin typeface="Calibri" panose="020F0502020204030204" pitchFamily="34" charset="0"/>
              <a:cs typeface="Calibri" panose="020F0502020204030204" pitchFamily="34" charset="0"/>
            </a:endParaRPr>
          </a:p>
          <a:p>
            <a:pPr algn="ctr"/>
            <a:r>
              <a:rPr lang="en-US" b="1" dirty="0">
                <a:latin typeface="Calibri" panose="020F0502020204030204" pitchFamily="34" charset="0"/>
                <a:cs typeface="Calibri" panose="020F0502020204030204" pitchFamily="34" charset="0"/>
              </a:rPr>
              <a:t>Paper: </a:t>
            </a:r>
            <a:r>
              <a:rPr lang="en-US" dirty="0">
                <a:latin typeface="Calibri" panose="020F0502020204030204" pitchFamily="34" charset="0"/>
                <a:cs typeface="Calibri" panose="020F0502020204030204" pitchFamily="34" charset="0"/>
              </a:rPr>
              <a:t>A. Salinger </a:t>
            </a:r>
            <a:r>
              <a:rPr lang="en-US" i="1" dirty="0">
                <a:latin typeface="Calibri" panose="020F0502020204030204" pitchFamily="34" charset="0"/>
                <a:cs typeface="Calibri" panose="020F0502020204030204" pitchFamily="34" charset="0"/>
              </a:rPr>
              <a:t>et al</a:t>
            </a:r>
            <a:r>
              <a:rPr lang="en-US" dirty="0">
                <a:latin typeface="Calibri" panose="020F0502020204030204" pitchFamily="34" charset="0"/>
                <a:cs typeface="Calibri" panose="020F0502020204030204" pitchFamily="34" charset="0"/>
              </a:rPr>
              <a:t>.  "Albany: Using Agile Components to Develop a Flexible, Generic Multiphysics Analysis Code", </a:t>
            </a:r>
            <a:r>
              <a:rPr lang="en-US" i="1" dirty="0">
                <a:latin typeface="Calibri" panose="020F0502020204030204" pitchFamily="34" charset="0"/>
                <a:cs typeface="Calibri" panose="020F0502020204030204" pitchFamily="34" charset="0"/>
              </a:rPr>
              <a:t>IJMCE</a:t>
            </a:r>
            <a:r>
              <a:rPr lang="en-US" dirty="0">
                <a:latin typeface="Calibri" panose="020F0502020204030204" pitchFamily="34" charset="0"/>
                <a:cs typeface="Calibri" panose="020F0502020204030204" pitchFamily="34" charset="0"/>
              </a:rPr>
              <a:t> 14(4) (2016) 415-438.</a:t>
            </a:r>
          </a:p>
          <a:p>
            <a:pPr algn="ctr"/>
            <a:endParaRPr lang="en-US" sz="400" b="1" dirty="0">
              <a:latin typeface="Calibri" panose="020F0502020204030204" pitchFamily="34" charset="0"/>
              <a:cs typeface="Calibri" panose="020F0502020204030204" pitchFamily="34" charset="0"/>
            </a:endParaRPr>
          </a:p>
          <a:p>
            <a:pPr algn="ctr"/>
            <a:endParaRPr lang="en-US" sz="400" b="1" dirty="0">
              <a:latin typeface="Calibri" panose="020F0502020204030204" pitchFamily="34" charset="0"/>
              <a:cs typeface="Calibri" panose="020F0502020204030204" pitchFamily="34" charset="0"/>
            </a:endParaRPr>
          </a:p>
          <a:p>
            <a:pPr algn="ctr"/>
            <a:endParaRPr lang="en-US" sz="400" b="1" dirty="0">
              <a:latin typeface="Calibri" panose="020F0502020204030204" pitchFamily="34" charset="0"/>
              <a:cs typeface="Calibri" panose="020F0502020204030204" pitchFamily="34" charset="0"/>
            </a:endParaRPr>
          </a:p>
          <a:p>
            <a:pPr algn="ctr"/>
            <a:r>
              <a:rPr lang="en-US" b="1" dirty="0">
                <a:latin typeface="Calibri" panose="020F0502020204030204" pitchFamily="34" charset="0"/>
                <a:cs typeface="Calibri" panose="020F0502020204030204" pitchFamily="34" charset="0"/>
              </a:rPr>
              <a:t>Albany User Meeting (AUM): </a:t>
            </a:r>
            <a:r>
              <a:rPr lang="en-US" dirty="0">
                <a:latin typeface="Calibri" panose="020F0502020204030204" pitchFamily="34" charset="0"/>
                <a:cs typeface="Calibri" panose="020F0502020204030204" pitchFamily="34" charset="0"/>
              </a:rPr>
              <a:t>every ~2 years (TBD)</a:t>
            </a:r>
          </a:p>
        </p:txBody>
      </p:sp>
      <p:grpSp>
        <p:nvGrpSpPr>
          <p:cNvPr id="28" name="Group 27">
            <a:extLst>
              <a:ext uri="{FF2B5EF4-FFF2-40B4-BE49-F238E27FC236}">
                <a16:creationId xmlns:a16="http://schemas.microsoft.com/office/drawing/2014/main" id="{76E645E2-1839-4C2C-B87D-ACFBCE339645}"/>
              </a:ext>
            </a:extLst>
          </p:cNvPr>
          <p:cNvGrpSpPr/>
          <p:nvPr/>
        </p:nvGrpSpPr>
        <p:grpSpPr>
          <a:xfrm>
            <a:off x="136587" y="1702508"/>
            <a:ext cx="7643005" cy="3016567"/>
            <a:chOff x="490649" y="2010228"/>
            <a:chExt cx="8043751" cy="3211546"/>
          </a:xfrm>
        </p:grpSpPr>
        <p:grpSp>
          <p:nvGrpSpPr>
            <p:cNvPr id="29" name="Group 28">
              <a:extLst>
                <a:ext uri="{FF2B5EF4-FFF2-40B4-BE49-F238E27FC236}">
                  <a16:creationId xmlns:a16="http://schemas.microsoft.com/office/drawing/2014/main" id="{8777600E-1E02-43D6-A888-96EC555E71FE}"/>
                </a:ext>
              </a:extLst>
            </p:cNvPr>
            <p:cNvGrpSpPr/>
            <p:nvPr/>
          </p:nvGrpSpPr>
          <p:grpSpPr>
            <a:xfrm>
              <a:off x="490649" y="2010228"/>
              <a:ext cx="7772657" cy="3008535"/>
              <a:chOff x="490649" y="2010228"/>
              <a:chExt cx="7772657" cy="3008535"/>
            </a:xfrm>
          </p:grpSpPr>
          <p:pic>
            <p:nvPicPr>
              <p:cNvPr id="34" name="Picture 33">
                <a:extLst>
                  <a:ext uri="{FF2B5EF4-FFF2-40B4-BE49-F238E27FC236}">
                    <a16:creationId xmlns:a16="http://schemas.microsoft.com/office/drawing/2014/main" id="{F3C6AD8C-4BDA-4B1F-B510-FAD7E65BFAAB}"/>
                  </a:ext>
                </a:extLst>
              </p:cNvPr>
              <p:cNvPicPr>
                <a:picLocks noChangeAspect="1"/>
              </p:cNvPicPr>
              <p:nvPr/>
            </p:nvPicPr>
            <p:blipFill>
              <a:blip r:embed="rId5"/>
              <a:stretch>
                <a:fillRect/>
              </a:stretch>
            </p:blipFill>
            <p:spPr>
              <a:xfrm>
                <a:off x="620302" y="2010228"/>
                <a:ext cx="7643004" cy="3008535"/>
              </a:xfrm>
              <a:prstGeom prst="rect">
                <a:avLst/>
              </a:prstGeom>
            </p:spPr>
          </p:pic>
          <p:sp>
            <p:nvSpPr>
              <p:cNvPr id="35" name="TextBox 34">
                <a:extLst>
                  <a:ext uri="{FF2B5EF4-FFF2-40B4-BE49-F238E27FC236}">
                    <a16:creationId xmlns:a16="http://schemas.microsoft.com/office/drawing/2014/main" id="{09B4BD95-88D8-422F-A85F-56228080F047}"/>
                  </a:ext>
                </a:extLst>
              </p:cNvPr>
              <p:cNvSpPr txBox="1"/>
              <p:nvPr/>
            </p:nvSpPr>
            <p:spPr>
              <a:xfrm>
                <a:off x="490649" y="2182664"/>
                <a:ext cx="1207470" cy="338554"/>
              </a:xfrm>
              <a:prstGeom prst="rect">
                <a:avLst/>
              </a:prstGeom>
              <a:solidFill>
                <a:schemeClr val="bg1">
                  <a:lumMod val="95000"/>
                </a:schemeClr>
              </a:solidFill>
            </p:spPr>
            <p:txBody>
              <a:bodyPr wrap="square" rtlCol="0">
                <a:spAutoFit/>
              </a:bodyPr>
              <a:lstStyle/>
              <a:p>
                <a:pPr algn="ctr"/>
                <a:r>
                  <a:rPr lang="en-US" sz="1600" dirty="0">
                    <a:latin typeface="Calibri" panose="020F0502020204030204" pitchFamily="34" charset="0"/>
                    <a:cs typeface="Calibri" panose="020F0502020204030204" pitchFamily="34" charset="0"/>
                  </a:rPr>
                  <a:t>Ice sheets</a:t>
                </a:r>
              </a:p>
            </p:txBody>
          </p:sp>
          <p:sp>
            <p:nvSpPr>
              <p:cNvPr id="36" name="TextBox 35">
                <a:extLst>
                  <a:ext uri="{FF2B5EF4-FFF2-40B4-BE49-F238E27FC236}">
                    <a16:creationId xmlns:a16="http://schemas.microsoft.com/office/drawing/2014/main" id="{39297C71-F478-48D8-AA33-69F0FA031D90}"/>
                  </a:ext>
                </a:extLst>
              </p:cNvPr>
              <p:cNvSpPr txBox="1"/>
              <p:nvPr/>
            </p:nvSpPr>
            <p:spPr>
              <a:xfrm>
                <a:off x="2523220" y="2182664"/>
                <a:ext cx="1884393" cy="338554"/>
              </a:xfrm>
              <a:prstGeom prst="rect">
                <a:avLst/>
              </a:prstGeom>
              <a:solidFill>
                <a:schemeClr val="bg1">
                  <a:lumMod val="95000"/>
                </a:schemeClr>
              </a:solidFill>
            </p:spPr>
            <p:txBody>
              <a:bodyPr wrap="square" rtlCol="0">
                <a:spAutoFit/>
              </a:bodyPr>
              <a:lstStyle/>
              <a:p>
                <a:pPr algn="ctr"/>
                <a:r>
                  <a:rPr lang="en-US" sz="1600" dirty="0">
                    <a:latin typeface="Calibri" panose="020F0502020204030204" pitchFamily="34" charset="0"/>
                    <a:cs typeface="Calibri" panose="020F0502020204030204" pitchFamily="34" charset="0"/>
                  </a:rPr>
                  <a:t>Quantum devices</a:t>
                </a:r>
              </a:p>
            </p:txBody>
          </p:sp>
          <p:sp>
            <p:nvSpPr>
              <p:cNvPr id="37" name="TextBox 36">
                <a:extLst>
                  <a:ext uri="{FF2B5EF4-FFF2-40B4-BE49-F238E27FC236}">
                    <a16:creationId xmlns:a16="http://schemas.microsoft.com/office/drawing/2014/main" id="{FFD3C502-8890-45CA-B064-764F4439D53C}"/>
                  </a:ext>
                </a:extLst>
              </p:cNvPr>
              <p:cNvSpPr txBox="1"/>
              <p:nvPr/>
            </p:nvSpPr>
            <p:spPr>
              <a:xfrm>
                <a:off x="5406320" y="2278003"/>
                <a:ext cx="2856986" cy="338554"/>
              </a:xfrm>
              <a:prstGeom prst="rect">
                <a:avLst/>
              </a:prstGeom>
              <a:solidFill>
                <a:schemeClr val="bg1">
                  <a:lumMod val="95000"/>
                </a:schemeClr>
              </a:solidFill>
            </p:spPr>
            <p:txBody>
              <a:bodyPr wrap="square" rtlCol="0">
                <a:spAutoFit/>
              </a:bodyPr>
              <a:lstStyle/>
              <a:p>
                <a:pPr algn="ctr"/>
                <a:r>
                  <a:rPr lang="en-US" sz="1600" dirty="0">
                    <a:latin typeface="Calibri" panose="020F0502020204030204" pitchFamily="34" charset="0"/>
                    <a:cs typeface="Calibri" panose="020F0502020204030204" pitchFamily="34" charset="0"/>
                  </a:rPr>
                  <a:t>Computational mechanics</a:t>
                </a:r>
              </a:p>
            </p:txBody>
          </p:sp>
          <p:sp>
            <p:nvSpPr>
              <p:cNvPr id="38" name="TextBox 37">
                <a:extLst>
                  <a:ext uri="{FF2B5EF4-FFF2-40B4-BE49-F238E27FC236}">
                    <a16:creationId xmlns:a16="http://schemas.microsoft.com/office/drawing/2014/main" id="{C34819B9-1D98-4D57-AC1E-69C6F4909962}"/>
                  </a:ext>
                </a:extLst>
              </p:cNvPr>
              <p:cNvSpPr txBox="1"/>
              <p:nvPr/>
            </p:nvSpPr>
            <p:spPr>
              <a:xfrm>
                <a:off x="2630958" y="3892065"/>
                <a:ext cx="2327548" cy="360437"/>
              </a:xfrm>
              <a:prstGeom prst="rect">
                <a:avLst/>
              </a:prstGeom>
              <a:solidFill>
                <a:schemeClr val="bg1">
                  <a:lumMod val="95000"/>
                </a:schemeClr>
              </a:solidFill>
            </p:spPr>
            <p:txBody>
              <a:bodyPr wrap="square" rtlCol="0">
                <a:spAutoFit/>
              </a:bodyPr>
              <a:lstStyle/>
              <a:p>
                <a:pPr algn="ctr"/>
                <a:r>
                  <a:rPr lang="en-US" sz="1600" dirty="0">
                    <a:latin typeface="Calibri" panose="020F0502020204030204" pitchFamily="34" charset="0"/>
                    <a:cs typeface="Calibri" panose="020F0502020204030204" pitchFamily="34" charset="0"/>
                  </a:rPr>
                  <a:t>Additive manufacturing</a:t>
                </a:r>
              </a:p>
            </p:txBody>
          </p:sp>
          <p:sp>
            <p:nvSpPr>
              <p:cNvPr id="39" name="TextBox 38">
                <a:extLst>
                  <a:ext uri="{FF2B5EF4-FFF2-40B4-BE49-F238E27FC236}">
                    <a16:creationId xmlns:a16="http://schemas.microsoft.com/office/drawing/2014/main" id="{842A57EE-5DEC-4CED-A7E1-5B33A2819ACF}"/>
                  </a:ext>
                </a:extLst>
              </p:cNvPr>
              <p:cNvSpPr txBox="1"/>
              <p:nvPr/>
            </p:nvSpPr>
            <p:spPr>
              <a:xfrm>
                <a:off x="4958506" y="3799689"/>
                <a:ext cx="2067887" cy="338554"/>
              </a:xfrm>
              <a:prstGeom prst="rect">
                <a:avLst/>
              </a:prstGeom>
              <a:solidFill>
                <a:schemeClr val="bg1">
                  <a:lumMod val="95000"/>
                </a:schemeClr>
              </a:solidFill>
            </p:spPr>
            <p:txBody>
              <a:bodyPr wrap="square" rtlCol="0">
                <a:spAutoFit/>
              </a:bodyPr>
              <a:lstStyle/>
              <a:p>
                <a:pPr algn="ctr"/>
                <a:r>
                  <a:rPr lang="en-US" sz="1600" dirty="0">
                    <a:latin typeface="Calibri" panose="020F0502020204030204" pitchFamily="34" charset="0"/>
                    <a:cs typeface="Calibri" panose="020F0502020204030204" pitchFamily="34" charset="0"/>
                  </a:rPr>
                  <a:t>Arctic costal erosion</a:t>
                </a:r>
              </a:p>
            </p:txBody>
          </p:sp>
        </p:grpSp>
        <p:sp>
          <p:nvSpPr>
            <p:cNvPr id="30" name="Rectangle 29">
              <a:extLst>
                <a:ext uri="{FF2B5EF4-FFF2-40B4-BE49-F238E27FC236}">
                  <a16:creationId xmlns:a16="http://schemas.microsoft.com/office/drawing/2014/main" id="{3F193069-F220-4B4D-AF34-B411CE4A97EA}"/>
                </a:ext>
              </a:extLst>
            </p:cNvPr>
            <p:cNvSpPr/>
            <p:nvPr/>
          </p:nvSpPr>
          <p:spPr>
            <a:xfrm>
              <a:off x="5232715" y="4143403"/>
              <a:ext cx="1681794" cy="945036"/>
            </a:xfrm>
            <a:prstGeom prst="rect">
              <a:avLst/>
            </a:prstGeom>
            <a:ln>
              <a:solidFill>
                <a:schemeClr val="bg1"/>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sp>
          <p:nvSpPr>
            <p:cNvPr id="31" name="Rectangle 30">
              <a:extLst>
                <a:ext uri="{FF2B5EF4-FFF2-40B4-BE49-F238E27FC236}">
                  <a16:creationId xmlns:a16="http://schemas.microsoft.com/office/drawing/2014/main" id="{F43C55F6-2CE0-4B80-A896-E1AF97DF38B2}"/>
                </a:ext>
              </a:extLst>
            </p:cNvPr>
            <p:cNvSpPr/>
            <p:nvPr/>
          </p:nvSpPr>
          <p:spPr>
            <a:xfrm>
              <a:off x="6852606" y="4347346"/>
              <a:ext cx="1681794" cy="874428"/>
            </a:xfrm>
            <a:prstGeom prst="rect">
              <a:avLst/>
            </a:prstGeom>
            <a:ln>
              <a:solidFill>
                <a:schemeClr val="bg1"/>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sp>
          <p:nvSpPr>
            <p:cNvPr id="32" name="Parallelogram 31">
              <a:extLst>
                <a:ext uri="{FF2B5EF4-FFF2-40B4-BE49-F238E27FC236}">
                  <a16:creationId xmlns:a16="http://schemas.microsoft.com/office/drawing/2014/main" id="{FA4071D4-0D33-407D-B17A-FB7E33060048}"/>
                </a:ext>
              </a:extLst>
            </p:cNvPr>
            <p:cNvSpPr/>
            <p:nvPr/>
          </p:nvSpPr>
          <p:spPr>
            <a:xfrm rot="2414603">
              <a:off x="5171844" y="4802677"/>
              <a:ext cx="1024842" cy="184986"/>
            </a:xfrm>
            <a:prstGeom prst="parallelogram">
              <a:avLst>
                <a:gd name="adj" fmla="val 102851"/>
              </a:avLst>
            </a:prstGeom>
            <a:solidFill>
              <a:srgbClr val="00B0F0">
                <a:alpha val="62000"/>
              </a:srgbClr>
            </a:solidFill>
            <a:ln>
              <a:solidFill>
                <a:srgbClr val="00B0F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pic>
          <p:nvPicPr>
            <p:cNvPr id="33" name="Picture 32">
              <a:extLst>
                <a:ext uri="{FF2B5EF4-FFF2-40B4-BE49-F238E27FC236}">
                  <a16:creationId xmlns:a16="http://schemas.microsoft.com/office/drawing/2014/main" id="{3C5BB66D-0B2F-4C1F-B0AE-E91DA0DEEEDD}"/>
                </a:ext>
              </a:extLst>
            </p:cNvPr>
            <p:cNvPicPr>
              <a:picLocks noChangeAspect="1"/>
            </p:cNvPicPr>
            <p:nvPr/>
          </p:nvPicPr>
          <p:blipFill>
            <a:blip r:embed="rId6">
              <a:extLst>
                <a:ext uri="{BEBA8EAE-BF5A-486C-A8C5-ECC9F3942E4B}">
                  <a14:imgProps xmlns:a14="http://schemas.microsoft.com/office/drawing/2010/main">
                    <a14:imgLayer r:embed="rId7">
                      <a14:imgEffect>
                        <a14:backgroundRemoval t="9524" b="96667" l="2301" r="98521">
                          <a14:foregroundMark x1="6984" y1="23333" x2="6984" y2="23333"/>
                          <a14:foregroundMark x1="3122" y1="20476" x2="3122" y2="20476"/>
                          <a14:foregroundMark x1="3205" y1="29524" x2="3205" y2="29524"/>
                          <a14:foregroundMark x1="13640" y1="37778" x2="13640" y2="37778"/>
                          <a14:foregroundMark x1="12325" y1="50317" x2="12325" y2="50317"/>
                          <a14:foregroundMark x1="12325" y1="50317" x2="12079" y2="52063"/>
                          <a14:foregroundMark x1="17009" y1="59048" x2="17009" y2="59048"/>
                          <a14:foregroundMark x1="34182" y1="78095" x2="34182" y2="78095"/>
                          <a14:foregroundMark x1="39523" y1="91429" x2="39523" y2="91429"/>
                          <a14:foregroundMark x1="94659" y1="61111" x2="94659" y2="61111"/>
                          <a14:foregroundMark x1="98767" y1="46825" x2="98767" y2="46825"/>
                          <a14:foregroundMark x1="70748" y1="68889" x2="70748" y2="68889"/>
                          <a14:foregroundMark x1="55136" y1="9524" x2="55136" y2="9524"/>
                          <a14:foregroundMark x1="30731" y1="66825" x2="30731" y2="66825"/>
                          <a14:foregroundMark x1="34347" y1="70952" x2="34347" y2="70952"/>
                          <a14:foregroundMark x1="2301" y1="21111" x2="2301" y2="21111"/>
                          <a14:foregroundMark x1="3122" y1="25556" x2="3122" y2="25556"/>
                          <a14:foregroundMark x1="34758" y1="71905" x2="34758" y2="71905"/>
                          <a14:foregroundMark x1="35744" y1="74444" x2="35744" y2="74444"/>
                          <a14:foregroundMark x1="35744" y1="81429" x2="35744" y2="81429"/>
                          <a14:foregroundMark x1="35497" y1="91746" x2="35497" y2="91746"/>
                          <a14:foregroundMark x1="35004" y1="96667" x2="35004" y2="96667"/>
                        </a14:backgroundRemoval>
                      </a14:imgEffect>
                    </a14:imgLayer>
                  </a14:imgProps>
                </a:ext>
              </a:extLst>
            </a:blip>
            <a:stretch>
              <a:fillRect/>
            </a:stretch>
          </p:blipFill>
          <p:spPr>
            <a:xfrm>
              <a:off x="5481415" y="4199940"/>
              <a:ext cx="1934657" cy="1001507"/>
            </a:xfrm>
            <a:prstGeom prst="rect">
              <a:avLst/>
            </a:prstGeom>
          </p:spPr>
        </p:pic>
      </p:grpSp>
    </p:spTree>
    <p:extLst>
      <p:ext uri="{BB962C8B-B14F-4D97-AF65-F5344CB8AC3E}">
        <p14:creationId xmlns:p14="http://schemas.microsoft.com/office/powerpoint/2010/main" val="61916665"/>
      </p:ext>
    </p:extLst>
  </p:cSld>
  <p:clrMapOvr>
    <a:masterClrMapping/>
  </p:clrMapOvr>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 name="TextShape 1"/>
          <p:cNvSpPr txBox="1"/>
          <p:nvPr/>
        </p:nvSpPr>
        <p:spPr>
          <a:xfrm>
            <a:off x="254857" y="-156530"/>
            <a:ext cx="7643004" cy="1146027"/>
          </a:xfrm>
          <a:prstGeom prst="rect">
            <a:avLst/>
          </a:prstGeom>
          <a:noFill/>
          <a:ln>
            <a:noFill/>
          </a:ln>
        </p:spPr>
        <p:txBody>
          <a:bodyPr lIns="0" tIns="0" rIns="0" bIns="0" anchor="ctr"/>
          <a:lstStyle/>
          <a:p>
            <a:r>
              <a:rPr lang="en-US" sz="3200" dirty="0">
                <a:latin typeface="Calibri"/>
              </a:rPr>
              <a:t>Summary</a:t>
            </a:r>
            <a:endParaRPr sz="3200" dirty="0"/>
          </a:p>
        </p:txBody>
      </p:sp>
      <p:sp>
        <p:nvSpPr>
          <p:cNvPr id="4" name="Text Box 14">
            <a:extLst>
              <a:ext uri="{FF2B5EF4-FFF2-40B4-BE49-F238E27FC236}">
                <a16:creationId xmlns:a16="http://schemas.microsoft.com/office/drawing/2014/main" id="{9EFA8411-201B-4943-A808-B8C7A2BA30D3}"/>
              </a:ext>
            </a:extLst>
          </p:cNvPr>
          <p:cNvSpPr txBox="1">
            <a:spLocks noChangeArrowheads="1"/>
          </p:cNvSpPr>
          <p:nvPr/>
        </p:nvSpPr>
        <p:spPr bwMode="auto">
          <a:xfrm>
            <a:off x="254857" y="717667"/>
            <a:ext cx="8188960" cy="1015663"/>
          </a:xfrm>
          <a:prstGeom prst="rect">
            <a:avLst/>
          </a:prstGeom>
          <a:solidFill>
            <a:srgbClr val="FFFF99"/>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p>
            <a:pPr algn="ctr">
              <a:spcBef>
                <a:spcPct val="50000"/>
              </a:spcBef>
            </a:pPr>
            <a:r>
              <a:rPr lang="en-US" altLang="en-US" sz="2000" b="1" i="1" dirty="0">
                <a:latin typeface="Calibri" panose="020F0502020204030204" pitchFamily="34" charset="0"/>
              </a:rPr>
              <a:t>Albany</a:t>
            </a:r>
            <a:r>
              <a:rPr lang="en-US" altLang="en-US" sz="2000" b="0" dirty="0">
                <a:latin typeface="Calibri" panose="020F0502020204030204" pitchFamily="34" charset="0"/>
              </a:rPr>
              <a:t>: open-source, parallel, C++, </a:t>
            </a:r>
            <a:r>
              <a:rPr lang="en-US" altLang="en-US" sz="2000" dirty="0">
                <a:latin typeface="Calibri" panose="020F0502020204030204" pitchFamily="34" charset="0"/>
              </a:rPr>
              <a:t>unstructured-grid, </a:t>
            </a:r>
            <a:r>
              <a:rPr lang="en-US" altLang="en-US" sz="2000" b="0" dirty="0">
                <a:latin typeface="Calibri" panose="020F0502020204030204" pitchFamily="34" charset="0"/>
              </a:rPr>
              <a:t>mostly-implicit multi-physics finite element code that demonstrates </a:t>
            </a:r>
            <a:r>
              <a:rPr lang="en-US" altLang="en-US" sz="2000" b="1" dirty="0" err="1">
                <a:latin typeface="Calibri" panose="020F0502020204030204" pitchFamily="34" charset="0"/>
              </a:rPr>
              <a:t>AgileComponents</a:t>
            </a:r>
            <a:r>
              <a:rPr lang="en-US" altLang="en-US" sz="2000" b="0" dirty="0">
                <a:latin typeface="Calibri" panose="020F0502020204030204" pitchFamily="34" charset="0"/>
              </a:rPr>
              <a:t> vision and can enable </a:t>
            </a:r>
            <a:r>
              <a:rPr lang="en-US" altLang="en-US" sz="2000" b="1" dirty="0">
                <a:latin typeface="Calibri" panose="020F0502020204030204" pitchFamily="34" charset="0"/>
              </a:rPr>
              <a:t>rapid development </a:t>
            </a:r>
            <a:r>
              <a:rPr lang="en-US" altLang="en-US" sz="2000" b="0" dirty="0">
                <a:latin typeface="Calibri" panose="020F0502020204030204" pitchFamily="34" charset="0"/>
              </a:rPr>
              <a:t>of new physics/algorithms.</a:t>
            </a:r>
          </a:p>
        </p:txBody>
      </p:sp>
      <p:pic>
        <p:nvPicPr>
          <p:cNvPr id="8" name="Picture 20" descr="trilinos_over">
            <a:extLst>
              <a:ext uri="{FF2B5EF4-FFF2-40B4-BE49-F238E27FC236}">
                <a16:creationId xmlns:a16="http://schemas.microsoft.com/office/drawing/2014/main" id="{CF51380E-DEAA-41FF-A7EF-FBEB3A69C92E}"/>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854375" y="3088880"/>
            <a:ext cx="1151261" cy="643270"/>
          </a:xfrm>
          <a:prstGeom prst="rect">
            <a:avLst/>
          </a:prstGeom>
          <a:noFill/>
          <a:ln w="9525">
            <a:solidFill>
              <a:schemeClr val="bg1"/>
            </a:solidFill>
            <a:miter lim="800000"/>
            <a:headEnd/>
            <a:tailEnd/>
          </a:ln>
          <a:extLst>
            <a:ext uri="{909E8E84-426E-40DD-AFC4-6F175D3DCCD1}">
              <a14:hiddenFill xmlns:a14="http://schemas.microsoft.com/office/drawing/2010/main">
                <a:solidFill>
                  <a:srgbClr val="FFFFFF"/>
                </a:solidFill>
              </a14:hiddenFill>
            </a:ext>
          </a:extLst>
        </p:spPr>
      </p:pic>
      <p:grpSp>
        <p:nvGrpSpPr>
          <p:cNvPr id="16" name="Group 15">
            <a:extLst>
              <a:ext uri="{FF2B5EF4-FFF2-40B4-BE49-F238E27FC236}">
                <a16:creationId xmlns:a16="http://schemas.microsoft.com/office/drawing/2014/main" id="{6590030D-3CEE-43C2-999E-5F21788300C1}"/>
              </a:ext>
            </a:extLst>
          </p:cNvPr>
          <p:cNvGrpSpPr/>
          <p:nvPr/>
        </p:nvGrpSpPr>
        <p:grpSpPr>
          <a:xfrm>
            <a:off x="136587" y="1702508"/>
            <a:ext cx="7643005" cy="3078211"/>
            <a:chOff x="490649" y="2010228"/>
            <a:chExt cx="8043751" cy="3277174"/>
          </a:xfrm>
        </p:grpSpPr>
        <p:grpSp>
          <p:nvGrpSpPr>
            <p:cNvPr id="17" name="Group 16">
              <a:extLst>
                <a:ext uri="{FF2B5EF4-FFF2-40B4-BE49-F238E27FC236}">
                  <a16:creationId xmlns:a16="http://schemas.microsoft.com/office/drawing/2014/main" id="{C9CADB1F-24F0-46BA-9228-FD1540C2F45D}"/>
                </a:ext>
              </a:extLst>
            </p:cNvPr>
            <p:cNvGrpSpPr/>
            <p:nvPr/>
          </p:nvGrpSpPr>
          <p:grpSpPr>
            <a:xfrm>
              <a:off x="490649" y="2010228"/>
              <a:ext cx="7772657" cy="3008535"/>
              <a:chOff x="490649" y="2010228"/>
              <a:chExt cx="7772657" cy="3008535"/>
            </a:xfrm>
          </p:grpSpPr>
          <p:pic>
            <p:nvPicPr>
              <p:cNvPr id="22" name="Picture 21">
                <a:extLst>
                  <a:ext uri="{FF2B5EF4-FFF2-40B4-BE49-F238E27FC236}">
                    <a16:creationId xmlns:a16="http://schemas.microsoft.com/office/drawing/2014/main" id="{A4169498-A896-4DA6-B873-64EBEE5FB876}"/>
                  </a:ext>
                </a:extLst>
              </p:cNvPr>
              <p:cNvPicPr>
                <a:picLocks noChangeAspect="1"/>
              </p:cNvPicPr>
              <p:nvPr/>
            </p:nvPicPr>
            <p:blipFill>
              <a:blip r:embed="rId4"/>
              <a:stretch>
                <a:fillRect/>
              </a:stretch>
            </p:blipFill>
            <p:spPr>
              <a:xfrm>
                <a:off x="620302" y="2010228"/>
                <a:ext cx="7643004" cy="3008535"/>
              </a:xfrm>
              <a:prstGeom prst="rect">
                <a:avLst/>
              </a:prstGeom>
            </p:spPr>
          </p:pic>
          <p:sp>
            <p:nvSpPr>
              <p:cNvPr id="23" name="TextBox 22">
                <a:extLst>
                  <a:ext uri="{FF2B5EF4-FFF2-40B4-BE49-F238E27FC236}">
                    <a16:creationId xmlns:a16="http://schemas.microsoft.com/office/drawing/2014/main" id="{D1FE43FA-DF71-4DF8-844A-E28B3200894B}"/>
                  </a:ext>
                </a:extLst>
              </p:cNvPr>
              <p:cNvSpPr txBox="1"/>
              <p:nvPr/>
            </p:nvSpPr>
            <p:spPr>
              <a:xfrm>
                <a:off x="490649" y="2182664"/>
                <a:ext cx="1207470" cy="338554"/>
              </a:xfrm>
              <a:prstGeom prst="rect">
                <a:avLst/>
              </a:prstGeom>
              <a:solidFill>
                <a:schemeClr val="bg1">
                  <a:lumMod val="95000"/>
                </a:schemeClr>
              </a:solidFill>
            </p:spPr>
            <p:txBody>
              <a:bodyPr wrap="square" rtlCol="0">
                <a:spAutoFit/>
              </a:bodyPr>
              <a:lstStyle/>
              <a:p>
                <a:pPr algn="ctr"/>
                <a:r>
                  <a:rPr lang="en-US" sz="1600" dirty="0">
                    <a:latin typeface="Calibri" panose="020F0502020204030204" pitchFamily="34" charset="0"/>
                    <a:cs typeface="Calibri" panose="020F0502020204030204" pitchFamily="34" charset="0"/>
                  </a:rPr>
                  <a:t>Ice sheets</a:t>
                </a:r>
              </a:p>
            </p:txBody>
          </p:sp>
          <p:sp>
            <p:nvSpPr>
              <p:cNvPr id="24" name="TextBox 23">
                <a:extLst>
                  <a:ext uri="{FF2B5EF4-FFF2-40B4-BE49-F238E27FC236}">
                    <a16:creationId xmlns:a16="http://schemas.microsoft.com/office/drawing/2014/main" id="{F3C15E71-09DC-4FDD-905A-585D2E7F38A9}"/>
                  </a:ext>
                </a:extLst>
              </p:cNvPr>
              <p:cNvSpPr txBox="1"/>
              <p:nvPr/>
            </p:nvSpPr>
            <p:spPr>
              <a:xfrm>
                <a:off x="2523220" y="2182664"/>
                <a:ext cx="1884393" cy="338554"/>
              </a:xfrm>
              <a:prstGeom prst="rect">
                <a:avLst/>
              </a:prstGeom>
              <a:solidFill>
                <a:schemeClr val="bg1">
                  <a:lumMod val="95000"/>
                </a:schemeClr>
              </a:solidFill>
            </p:spPr>
            <p:txBody>
              <a:bodyPr wrap="square" rtlCol="0">
                <a:spAutoFit/>
              </a:bodyPr>
              <a:lstStyle/>
              <a:p>
                <a:pPr algn="ctr"/>
                <a:r>
                  <a:rPr lang="en-US" sz="1600" dirty="0">
                    <a:latin typeface="Calibri" panose="020F0502020204030204" pitchFamily="34" charset="0"/>
                    <a:cs typeface="Calibri" panose="020F0502020204030204" pitchFamily="34" charset="0"/>
                  </a:rPr>
                  <a:t>Quantum devices</a:t>
                </a:r>
              </a:p>
            </p:txBody>
          </p:sp>
          <p:sp>
            <p:nvSpPr>
              <p:cNvPr id="25" name="TextBox 24">
                <a:extLst>
                  <a:ext uri="{FF2B5EF4-FFF2-40B4-BE49-F238E27FC236}">
                    <a16:creationId xmlns:a16="http://schemas.microsoft.com/office/drawing/2014/main" id="{632F3CCE-B643-482B-B27F-7BEE0CD4E9E6}"/>
                  </a:ext>
                </a:extLst>
              </p:cNvPr>
              <p:cNvSpPr txBox="1"/>
              <p:nvPr/>
            </p:nvSpPr>
            <p:spPr>
              <a:xfrm>
                <a:off x="5406320" y="2278003"/>
                <a:ext cx="2856986" cy="338554"/>
              </a:xfrm>
              <a:prstGeom prst="rect">
                <a:avLst/>
              </a:prstGeom>
              <a:solidFill>
                <a:schemeClr val="bg1">
                  <a:lumMod val="95000"/>
                </a:schemeClr>
              </a:solidFill>
            </p:spPr>
            <p:txBody>
              <a:bodyPr wrap="square" rtlCol="0">
                <a:spAutoFit/>
              </a:bodyPr>
              <a:lstStyle/>
              <a:p>
                <a:pPr algn="ctr"/>
                <a:r>
                  <a:rPr lang="en-US" sz="1600" dirty="0">
                    <a:latin typeface="Calibri" panose="020F0502020204030204" pitchFamily="34" charset="0"/>
                    <a:cs typeface="Calibri" panose="020F0502020204030204" pitchFamily="34" charset="0"/>
                  </a:rPr>
                  <a:t>Computational mechanics</a:t>
                </a:r>
              </a:p>
            </p:txBody>
          </p:sp>
          <p:sp>
            <p:nvSpPr>
              <p:cNvPr id="26" name="TextBox 25">
                <a:extLst>
                  <a:ext uri="{FF2B5EF4-FFF2-40B4-BE49-F238E27FC236}">
                    <a16:creationId xmlns:a16="http://schemas.microsoft.com/office/drawing/2014/main" id="{A5C03484-5E43-43BD-BBD5-ABCA4121164D}"/>
                  </a:ext>
                </a:extLst>
              </p:cNvPr>
              <p:cNvSpPr txBox="1"/>
              <p:nvPr/>
            </p:nvSpPr>
            <p:spPr>
              <a:xfrm>
                <a:off x="2630958" y="3892065"/>
                <a:ext cx="2327548" cy="360437"/>
              </a:xfrm>
              <a:prstGeom prst="rect">
                <a:avLst/>
              </a:prstGeom>
              <a:solidFill>
                <a:schemeClr val="bg1">
                  <a:lumMod val="95000"/>
                </a:schemeClr>
              </a:solidFill>
            </p:spPr>
            <p:txBody>
              <a:bodyPr wrap="square" rtlCol="0">
                <a:spAutoFit/>
              </a:bodyPr>
              <a:lstStyle/>
              <a:p>
                <a:pPr algn="ctr"/>
                <a:r>
                  <a:rPr lang="en-US" sz="1600" dirty="0">
                    <a:latin typeface="Calibri" panose="020F0502020204030204" pitchFamily="34" charset="0"/>
                    <a:cs typeface="Calibri" panose="020F0502020204030204" pitchFamily="34" charset="0"/>
                  </a:rPr>
                  <a:t>Additive manufacturing</a:t>
                </a:r>
              </a:p>
            </p:txBody>
          </p:sp>
          <p:sp>
            <p:nvSpPr>
              <p:cNvPr id="27" name="TextBox 26">
                <a:extLst>
                  <a:ext uri="{FF2B5EF4-FFF2-40B4-BE49-F238E27FC236}">
                    <a16:creationId xmlns:a16="http://schemas.microsoft.com/office/drawing/2014/main" id="{D0B29675-8D5A-41D6-8495-40EA69BE9BFE}"/>
                  </a:ext>
                </a:extLst>
              </p:cNvPr>
              <p:cNvSpPr txBox="1"/>
              <p:nvPr/>
            </p:nvSpPr>
            <p:spPr>
              <a:xfrm>
                <a:off x="4958506" y="3799689"/>
                <a:ext cx="2067887" cy="338554"/>
              </a:xfrm>
              <a:prstGeom prst="rect">
                <a:avLst/>
              </a:prstGeom>
              <a:solidFill>
                <a:schemeClr val="bg1">
                  <a:lumMod val="95000"/>
                </a:schemeClr>
              </a:solidFill>
            </p:spPr>
            <p:txBody>
              <a:bodyPr wrap="square" rtlCol="0">
                <a:spAutoFit/>
              </a:bodyPr>
              <a:lstStyle/>
              <a:p>
                <a:pPr algn="ctr"/>
                <a:r>
                  <a:rPr lang="en-US" sz="1600" dirty="0">
                    <a:latin typeface="Calibri" panose="020F0502020204030204" pitchFamily="34" charset="0"/>
                    <a:cs typeface="Calibri" panose="020F0502020204030204" pitchFamily="34" charset="0"/>
                  </a:rPr>
                  <a:t>Arctic costal erosion</a:t>
                </a:r>
              </a:p>
            </p:txBody>
          </p:sp>
        </p:grpSp>
        <p:sp>
          <p:nvSpPr>
            <p:cNvPr id="18" name="Rectangle 17">
              <a:extLst>
                <a:ext uri="{FF2B5EF4-FFF2-40B4-BE49-F238E27FC236}">
                  <a16:creationId xmlns:a16="http://schemas.microsoft.com/office/drawing/2014/main" id="{E3A0996B-DF0F-456D-BCF6-F2EC3A53D7C0}"/>
                </a:ext>
              </a:extLst>
            </p:cNvPr>
            <p:cNvSpPr/>
            <p:nvPr/>
          </p:nvSpPr>
          <p:spPr>
            <a:xfrm>
              <a:off x="5232715" y="4143403"/>
              <a:ext cx="1681794" cy="945036"/>
            </a:xfrm>
            <a:prstGeom prst="rect">
              <a:avLst/>
            </a:prstGeom>
            <a:ln>
              <a:solidFill>
                <a:schemeClr val="bg1"/>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sp>
          <p:nvSpPr>
            <p:cNvPr id="19" name="Rectangle 18">
              <a:extLst>
                <a:ext uri="{FF2B5EF4-FFF2-40B4-BE49-F238E27FC236}">
                  <a16:creationId xmlns:a16="http://schemas.microsoft.com/office/drawing/2014/main" id="{415D276A-DBA6-4499-AC80-D4A05CF1E121}"/>
                </a:ext>
              </a:extLst>
            </p:cNvPr>
            <p:cNvSpPr/>
            <p:nvPr/>
          </p:nvSpPr>
          <p:spPr>
            <a:xfrm>
              <a:off x="6852606" y="4342366"/>
              <a:ext cx="1681794" cy="945036"/>
            </a:xfrm>
            <a:prstGeom prst="rect">
              <a:avLst/>
            </a:prstGeom>
            <a:ln>
              <a:solidFill>
                <a:schemeClr val="bg1"/>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sp>
          <p:nvSpPr>
            <p:cNvPr id="20" name="Parallelogram 19">
              <a:extLst>
                <a:ext uri="{FF2B5EF4-FFF2-40B4-BE49-F238E27FC236}">
                  <a16:creationId xmlns:a16="http://schemas.microsoft.com/office/drawing/2014/main" id="{B639C2A7-6469-4331-9A64-E64838A139C9}"/>
                </a:ext>
              </a:extLst>
            </p:cNvPr>
            <p:cNvSpPr/>
            <p:nvPr/>
          </p:nvSpPr>
          <p:spPr>
            <a:xfrm rot="2414603">
              <a:off x="5171844" y="4802677"/>
              <a:ext cx="1024842" cy="184986"/>
            </a:xfrm>
            <a:prstGeom prst="parallelogram">
              <a:avLst>
                <a:gd name="adj" fmla="val 102851"/>
              </a:avLst>
            </a:prstGeom>
            <a:solidFill>
              <a:srgbClr val="00B0F0">
                <a:alpha val="62000"/>
              </a:srgbClr>
            </a:solidFill>
            <a:ln>
              <a:solidFill>
                <a:srgbClr val="00B0F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pic>
          <p:nvPicPr>
            <p:cNvPr id="21" name="Picture 20">
              <a:extLst>
                <a:ext uri="{FF2B5EF4-FFF2-40B4-BE49-F238E27FC236}">
                  <a16:creationId xmlns:a16="http://schemas.microsoft.com/office/drawing/2014/main" id="{F01F8355-03AD-485A-B2D6-85E682B8D643}"/>
                </a:ext>
              </a:extLst>
            </p:cNvPr>
            <p:cNvPicPr>
              <a:picLocks noChangeAspect="1"/>
            </p:cNvPicPr>
            <p:nvPr/>
          </p:nvPicPr>
          <p:blipFill>
            <a:blip r:embed="rId5">
              <a:extLst>
                <a:ext uri="{BEBA8EAE-BF5A-486C-A8C5-ECC9F3942E4B}">
                  <a14:imgProps xmlns:a14="http://schemas.microsoft.com/office/drawing/2010/main">
                    <a14:imgLayer r:embed="rId6">
                      <a14:imgEffect>
                        <a14:backgroundRemoval t="9524" b="96667" l="2301" r="98521">
                          <a14:foregroundMark x1="6984" y1="23333" x2="6984" y2="23333"/>
                          <a14:foregroundMark x1="3122" y1="20476" x2="3122" y2="20476"/>
                          <a14:foregroundMark x1="3205" y1="29524" x2="3205" y2="29524"/>
                          <a14:foregroundMark x1="13640" y1="37778" x2="13640" y2="37778"/>
                          <a14:foregroundMark x1="12325" y1="50317" x2="12325" y2="50317"/>
                          <a14:foregroundMark x1="12325" y1="50317" x2="12079" y2="52063"/>
                          <a14:foregroundMark x1="17009" y1="59048" x2="17009" y2="59048"/>
                          <a14:foregroundMark x1="34182" y1="78095" x2="34182" y2="78095"/>
                          <a14:foregroundMark x1="39523" y1="91429" x2="39523" y2="91429"/>
                          <a14:foregroundMark x1="94659" y1="61111" x2="94659" y2="61111"/>
                          <a14:foregroundMark x1="98767" y1="46825" x2="98767" y2="46825"/>
                          <a14:foregroundMark x1="70748" y1="68889" x2="70748" y2="68889"/>
                          <a14:foregroundMark x1="55136" y1="9524" x2="55136" y2="9524"/>
                          <a14:foregroundMark x1="30731" y1="66825" x2="30731" y2="66825"/>
                          <a14:foregroundMark x1="34347" y1="70952" x2="34347" y2="70952"/>
                          <a14:foregroundMark x1="2301" y1="21111" x2="2301" y2="21111"/>
                          <a14:foregroundMark x1="3122" y1="25556" x2="3122" y2="25556"/>
                          <a14:foregroundMark x1="34758" y1="71905" x2="34758" y2="71905"/>
                          <a14:foregroundMark x1="35744" y1="74444" x2="35744" y2="74444"/>
                          <a14:foregroundMark x1="35744" y1="81429" x2="35744" y2="81429"/>
                          <a14:foregroundMark x1="35497" y1="91746" x2="35497" y2="91746"/>
                          <a14:foregroundMark x1="35004" y1="96667" x2="35004" y2="96667"/>
                        </a14:backgroundRemoval>
                      </a14:imgEffect>
                    </a14:imgLayer>
                  </a14:imgProps>
                </a:ext>
              </a:extLst>
            </a:blip>
            <a:stretch>
              <a:fillRect/>
            </a:stretch>
          </p:blipFill>
          <p:spPr>
            <a:xfrm>
              <a:off x="5481415" y="4199940"/>
              <a:ext cx="1934657" cy="1001507"/>
            </a:xfrm>
            <a:prstGeom prst="rect">
              <a:avLst/>
            </a:prstGeom>
          </p:spPr>
        </p:pic>
      </p:grpSp>
      <p:pic>
        <p:nvPicPr>
          <p:cNvPr id="7" name="Picture 1" descr="image003">
            <a:extLst>
              <a:ext uri="{FF2B5EF4-FFF2-40B4-BE49-F238E27FC236}">
                <a16:creationId xmlns:a16="http://schemas.microsoft.com/office/drawing/2014/main" id="{CCE1B751-1BFC-4DD5-A1EC-70E110C6A3F4}"/>
              </a:ext>
            </a:extLst>
          </p:cNvPr>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7868186" y="2197765"/>
            <a:ext cx="1151261" cy="60065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 name="TextBox 1">
            <a:extLst>
              <a:ext uri="{FF2B5EF4-FFF2-40B4-BE49-F238E27FC236}">
                <a16:creationId xmlns:a16="http://schemas.microsoft.com/office/drawing/2014/main" id="{CB64AFCA-51DE-40F5-A09D-427DC673DB41}"/>
              </a:ext>
            </a:extLst>
          </p:cNvPr>
          <p:cNvSpPr txBox="1"/>
          <p:nvPr/>
        </p:nvSpPr>
        <p:spPr>
          <a:xfrm>
            <a:off x="254857" y="4790243"/>
            <a:ext cx="8616995" cy="1569660"/>
          </a:xfrm>
          <a:prstGeom prst="rect">
            <a:avLst/>
          </a:prstGeom>
          <a:noFill/>
          <a:ln>
            <a:solidFill>
              <a:schemeClr val="tx1"/>
            </a:solidFill>
          </a:ln>
        </p:spPr>
        <p:txBody>
          <a:bodyPr wrap="square" rtlCol="0">
            <a:spAutoFit/>
          </a:bodyPr>
          <a:lstStyle/>
          <a:p>
            <a:pPr algn="ctr"/>
            <a:r>
              <a:rPr lang="en-US" b="1" dirty="0" err="1">
                <a:latin typeface="Calibri" panose="020F0502020204030204" pitchFamily="34" charset="0"/>
                <a:cs typeface="Calibri" panose="020F0502020204030204" pitchFamily="34" charset="0"/>
              </a:rPr>
              <a:t>Github</a:t>
            </a:r>
            <a:r>
              <a:rPr lang="en-US" b="1" dirty="0">
                <a:latin typeface="Calibri" panose="020F0502020204030204" pitchFamily="34" charset="0"/>
                <a:cs typeface="Calibri" panose="020F0502020204030204" pitchFamily="34" charset="0"/>
              </a:rPr>
              <a:t>:</a:t>
            </a:r>
            <a:r>
              <a:rPr lang="en-US" altLang="en-US" b="1" i="1" dirty="0">
                <a:latin typeface="Calibri" panose="020F0502020204030204" pitchFamily="34" charset="0"/>
                <a:cs typeface="Calibri" panose="020F0502020204030204" pitchFamily="34" charset="0"/>
              </a:rPr>
              <a:t> </a:t>
            </a:r>
            <a:r>
              <a:rPr lang="en-US" altLang="en-US" dirty="0">
                <a:latin typeface="Calibri" panose="020F0502020204030204" pitchFamily="34" charset="0"/>
                <a:cs typeface="Calibri" panose="020F0502020204030204" pitchFamily="34" charset="0"/>
              </a:rPr>
              <a:t>https://github.com/SNLComputation/Albany</a:t>
            </a:r>
            <a:r>
              <a:rPr lang="en-US" dirty="0">
                <a:latin typeface="Calibri" panose="020F0502020204030204" pitchFamily="34" charset="0"/>
                <a:cs typeface="Calibri" panose="020F0502020204030204" pitchFamily="34" charset="0"/>
              </a:rPr>
              <a:t> </a:t>
            </a:r>
          </a:p>
          <a:p>
            <a:pPr algn="ctr"/>
            <a:endParaRPr lang="en-US" sz="400" dirty="0">
              <a:latin typeface="Calibri" panose="020F0502020204030204" pitchFamily="34" charset="0"/>
              <a:cs typeface="Calibri" panose="020F0502020204030204" pitchFamily="34" charset="0"/>
            </a:endParaRPr>
          </a:p>
          <a:p>
            <a:pPr algn="ctr"/>
            <a:endParaRPr lang="en-US" sz="400" dirty="0">
              <a:latin typeface="Calibri" panose="020F0502020204030204" pitchFamily="34" charset="0"/>
              <a:cs typeface="Calibri" panose="020F0502020204030204" pitchFamily="34" charset="0"/>
            </a:endParaRPr>
          </a:p>
          <a:p>
            <a:pPr algn="ctr"/>
            <a:endParaRPr lang="en-US" sz="400" dirty="0">
              <a:latin typeface="Calibri" panose="020F0502020204030204" pitchFamily="34" charset="0"/>
              <a:cs typeface="Calibri" panose="020F0502020204030204" pitchFamily="34" charset="0"/>
            </a:endParaRPr>
          </a:p>
          <a:p>
            <a:pPr algn="ctr"/>
            <a:r>
              <a:rPr lang="en-US" b="1" dirty="0">
                <a:latin typeface="Calibri" panose="020F0502020204030204" pitchFamily="34" charset="0"/>
                <a:cs typeface="Calibri" panose="020F0502020204030204" pitchFamily="34" charset="0"/>
              </a:rPr>
              <a:t>Paper: </a:t>
            </a:r>
            <a:r>
              <a:rPr lang="en-US" dirty="0">
                <a:latin typeface="Calibri" panose="020F0502020204030204" pitchFamily="34" charset="0"/>
                <a:cs typeface="Calibri" panose="020F0502020204030204" pitchFamily="34" charset="0"/>
              </a:rPr>
              <a:t>A. Salinger </a:t>
            </a:r>
            <a:r>
              <a:rPr lang="en-US" i="1" dirty="0">
                <a:latin typeface="Calibri" panose="020F0502020204030204" pitchFamily="34" charset="0"/>
                <a:cs typeface="Calibri" panose="020F0502020204030204" pitchFamily="34" charset="0"/>
              </a:rPr>
              <a:t>et al</a:t>
            </a:r>
            <a:r>
              <a:rPr lang="en-US" dirty="0">
                <a:latin typeface="Calibri" panose="020F0502020204030204" pitchFamily="34" charset="0"/>
                <a:cs typeface="Calibri" panose="020F0502020204030204" pitchFamily="34" charset="0"/>
              </a:rPr>
              <a:t>.  "Albany: Using Agile Components to Develop a Flexible, Generic Multiphysics Analysis Code", </a:t>
            </a:r>
            <a:r>
              <a:rPr lang="en-US" i="1" dirty="0">
                <a:latin typeface="Calibri" panose="020F0502020204030204" pitchFamily="34" charset="0"/>
                <a:cs typeface="Calibri" panose="020F0502020204030204" pitchFamily="34" charset="0"/>
              </a:rPr>
              <a:t>IJMCE</a:t>
            </a:r>
            <a:r>
              <a:rPr lang="en-US" dirty="0">
                <a:latin typeface="Calibri" panose="020F0502020204030204" pitchFamily="34" charset="0"/>
                <a:cs typeface="Calibri" panose="020F0502020204030204" pitchFamily="34" charset="0"/>
              </a:rPr>
              <a:t> 14(4) (2016) 415-438.</a:t>
            </a:r>
          </a:p>
          <a:p>
            <a:pPr algn="ctr"/>
            <a:endParaRPr lang="en-US" sz="400" b="1" dirty="0">
              <a:latin typeface="Calibri" panose="020F0502020204030204" pitchFamily="34" charset="0"/>
              <a:cs typeface="Calibri" panose="020F0502020204030204" pitchFamily="34" charset="0"/>
            </a:endParaRPr>
          </a:p>
          <a:p>
            <a:pPr algn="ctr"/>
            <a:endParaRPr lang="en-US" sz="400" b="1" dirty="0">
              <a:latin typeface="Calibri" panose="020F0502020204030204" pitchFamily="34" charset="0"/>
              <a:cs typeface="Calibri" panose="020F0502020204030204" pitchFamily="34" charset="0"/>
            </a:endParaRPr>
          </a:p>
          <a:p>
            <a:pPr algn="ctr"/>
            <a:endParaRPr lang="en-US" sz="400" b="1" dirty="0">
              <a:latin typeface="Calibri" panose="020F0502020204030204" pitchFamily="34" charset="0"/>
              <a:cs typeface="Calibri" panose="020F0502020204030204" pitchFamily="34" charset="0"/>
            </a:endParaRPr>
          </a:p>
          <a:p>
            <a:pPr algn="ctr"/>
            <a:r>
              <a:rPr lang="en-US" b="1" dirty="0">
                <a:latin typeface="Calibri" panose="020F0502020204030204" pitchFamily="34" charset="0"/>
                <a:cs typeface="Calibri" panose="020F0502020204030204" pitchFamily="34" charset="0"/>
              </a:rPr>
              <a:t>Albany User Meeting (AUM): </a:t>
            </a:r>
            <a:r>
              <a:rPr lang="en-US" dirty="0">
                <a:latin typeface="Calibri" panose="020F0502020204030204" pitchFamily="34" charset="0"/>
                <a:cs typeface="Calibri" panose="020F0502020204030204" pitchFamily="34" charset="0"/>
              </a:rPr>
              <a:t>every ~2 years (TBD)</a:t>
            </a:r>
          </a:p>
        </p:txBody>
      </p:sp>
      <p:sp>
        <p:nvSpPr>
          <p:cNvPr id="28" name="TextBox 27">
            <a:extLst>
              <a:ext uri="{FF2B5EF4-FFF2-40B4-BE49-F238E27FC236}">
                <a16:creationId xmlns:a16="http://schemas.microsoft.com/office/drawing/2014/main" id="{8EAF3275-FB0E-4FDA-BD00-94DB5977D2C5}"/>
              </a:ext>
            </a:extLst>
          </p:cNvPr>
          <p:cNvSpPr txBox="1"/>
          <p:nvPr/>
        </p:nvSpPr>
        <p:spPr>
          <a:xfrm>
            <a:off x="955040" y="159990"/>
            <a:ext cx="8188960" cy="461665"/>
          </a:xfrm>
          <a:prstGeom prst="rect">
            <a:avLst/>
          </a:prstGeom>
          <a:noFill/>
        </p:spPr>
        <p:txBody>
          <a:bodyPr wrap="square" rtlCol="0">
            <a:spAutoFit/>
          </a:bodyPr>
          <a:lstStyle/>
          <a:p>
            <a:pPr algn="ctr"/>
            <a:r>
              <a:rPr lang="en-US" sz="2400" b="1" i="1" dirty="0">
                <a:latin typeface="Calibri" panose="020F0502020204030204" pitchFamily="34" charset="0"/>
                <a:cs typeface="Calibri" panose="020F0502020204030204" pitchFamily="34" charset="0"/>
              </a:rPr>
              <a:t>Thank you!  Questions?</a:t>
            </a:r>
          </a:p>
        </p:txBody>
      </p:sp>
    </p:spTree>
    <p:extLst>
      <p:ext uri="{BB962C8B-B14F-4D97-AF65-F5344CB8AC3E}">
        <p14:creationId xmlns:p14="http://schemas.microsoft.com/office/powerpoint/2010/main" val="2724407070"/>
      </p:ext>
    </p:extLst>
  </p:cSld>
  <p:clrMapOvr>
    <a:masterClrMapping/>
  </p:clrMapOvr>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 name="TextShape 1"/>
          <p:cNvSpPr txBox="1"/>
          <p:nvPr/>
        </p:nvSpPr>
        <p:spPr>
          <a:xfrm>
            <a:off x="254857" y="-186190"/>
            <a:ext cx="7643004" cy="1146027"/>
          </a:xfrm>
          <a:prstGeom prst="rect">
            <a:avLst/>
          </a:prstGeom>
          <a:noFill/>
          <a:ln>
            <a:noFill/>
          </a:ln>
        </p:spPr>
        <p:txBody>
          <a:bodyPr lIns="0" tIns="0" rIns="0" bIns="0" anchor="ctr"/>
          <a:lstStyle/>
          <a:p>
            <a:r>
              <a:rPr lang="en-US" sz="3200" dirty="0">
                <a:latin typeface="Calibri"/>
              </a:rPr>
              <a:t>References</a:t>
            </a:r>
            <a:endParaRPr sz="3200" dirty="0"/>
          </a:p>
        </p:txBody>
      </p:sp>
      <p:sp>
        <p:nvSpPr>
          <p:cNvPr id="2" name="TextBox 1">
            <a:extLst>
              <a:ext uri="{FF2B5EF4-FFF2-40B4-BE49-F238E27FC236}">
                <a16:creationId xmlns:a16="http://schemas.microsoft.com/office/drawing/2014/main" id="{4DCC1B43-3749-480B-84EA-C853E2AAC92D}"/>
              </a:ext>
            </a:extLst>
          </p:cNvPr>
          <p:cNvSpPr txBox="1"/>
          <p:nvPr/>
        </p:nvSpPr>
        <p:spPr>
          <a:xfrm>
            <a:off x="101600" y="682434"/>
            <a:ext cx="8787543" cy="6699270"/>
          </a:xfrm>
          <a:prstGeom prst="rect">
            <a:avLst/>
          </a:prstGeom>
          <a:noFill/>
        </p:spPr>
        <p:txBody>
          <a:bodyPr wrap="square" rtlCol="0">
            <a:spAutoFit/>
          </a:bodyPr>
          <a:lstStyle/>
          <a:p>
            <a:pPr>
              <a:spcAft>
                <a:spcPts val="400"/>
              </a:spcAft>
            </a:pPr>
            <a:r>
              <a:rPr lang="en-US" dirty="0">
                <a:latin typeface="Calibri" panose="020F0502020204030204" pitchFamily="34" charset="0"/>
                <a:cs typeface="Calibri" panose="020F0502020204030204" pitchFamily="34" charset="0"/>
              </a:rPr>
              <a:t>[1] A. Salinger </a:t>
            </a:r>
            <a:r>
              <a:rPr lang="en-US" i="1" dirty="0">
                <a:latin typeface="Calibri" panose="020F0502020204030204" pitchFamily="34" charset="0"/>
                <a:cs typeface="Calibri" panose="020F0502020204030204" pitchFamily="34" charset="0"/>
              </a:rPr>
              <a:t>et al</a:t>
            </a:r>
            <a:r>
              <a:rPr lang="en-US" dirty="0">
                <a:latin typeface="Calibri" panose="020F0502020204030204" pitchFamily="34" charset="0"/>
                <a:cs typeface="Calibri" panose="020F0502020204030204" pitchFamily="34" charset="0"/>
              </a:rPr>
              <a:t>.  "Albany: Using Agile Components to Develop a Flexible, Generic Multiphysics Analysis Code", </a:t>
            </a:r>
            <a:r>
              <a:rPr lang="en-US" i="1" dirty="0">
                <a:latin typeface="Calibri" panose="020F0502020204030204" pitchFamily="34" charset="0"/>
                <a:cs typeface="Calibri" panose="020F0502020204030204" pitchFamily="34" charset="0"/>
              </a:rPr>
              <a:t>Int. J. Multiscale </a:t>
            </a:r>
            <a:r>
              <a:rPr lang="en-US" i="1" dirty="0" err="1">
                <a:latin typeface="Calibri" panose="020F0502020204030204" pitchFamily="34" charset="0"/>
                <a:cs typeface="Calibri" panose="020F0502020204030204" pitchFamily="34" charset="0"/>
              </a:rPr>
              <a:t>Comput</a:t>
            </a:r>
            <a:r>
              <a:rPr lang="en-US" i="1" dirty="0">
                <a:latin typeface="Calibri" panose="020F0502020204030204" pitchFamily="34" charset="0"/>
                <a:cs typeface="Calibri" panose="020F0502020204030204" pitchFamily="34" charset="0"/>
              </a:rPr>
              <a:t>. </a:t>
            </a:r>
            <a:r>
              <a:rPr lang="en-US" i="1" dirty="0" err="1">
                <a:latin typeface="Calibri" panose="020F0502020204030204" pitchFamily="34" charset="0"/>
                <a:cs typeface="Calibri" panose="020F0502020204030204" pitchFamily="34" charset="0"/>
              </a:rPr>
              <a:t>Engng</a:t>
            </a:r>
            <a:r>
              <a:rPr lang="en-US" dirty="0">
                <a:latin typeface="Calibri" panose="020F0502020204030204" pitchFamily="34" charset="0"/>
                <a:cs typeface="Calibri" panose="020F0502020204030204" pitchFamily="34" charset="0"/>
              </a:rPr>
              <a:t> 14(4) (2016) 415-438.</a:t>
            </a:r>
          </a:p>
          <a:p>
            <a:pPr>
              <a:spcAft>
                <a:spcPts val="600"/>
              </a:spcAft>
            </a:pPr>
            <a:r>
              <a:rPr lang="en-US" dirty="0">
                <a:latin typeface="Calibri" panose="020F0502020204030204" pitchFamily="34" charset="0"/>
                <a:cs typeface="Calibri" panose="020F0502020204030204" pitchFamily="34" charset="0"/>
              </a:rPr>
              <a:t>[2] M. Heroux </a:t>
            </a:r>
            <a:r>
              <a:rPr lang="en-US" i="1" dirty="0">
                <a:latin typeface="Calibri" panose="020F0502020204030204" pitchFamily="34" charset="0"/>
                <a:cs typeface="Calibri" panose="020F0502020204030204" pitchFamily="34" charset="0"/>
              </a:rPr>
              <a:t>et al. </a:t>
            </a:r>
            <a:r>
              <a:rPr lang="en-US" dirty="0">
                <a:latin typeface="Calibri" panose="020F0502020204030204" pitchFamily="34" charset="0"/>
                <a:cs typeface="Calibri" panose="020F0502020204030204" pitchFamily="34" charset="0"/>
              </a:rPr>
              <a:t>An overview of the </a:t>
            </a:r>
            <a:r>
              <a:rPr lang="en-US" dirty="0" err="1">
                <a:latin typeface="Calibri" panose="020F0502020204030204" pitchFamily="34" charset="0"/>
                <a:cs typeface="Calibri" panose="020F0502020204030204" pitchFamily="34" charset="0"/>
              </a:rPr>
              <a:t>Trilinos</a:t>
            </a:r>
            <a:r>
              <a:rPr lang="en-US" dirty="0">
                <a:latin typeface="Calibri" panose="020F0502020204030204" pitchFamily="34" charset="0"/>
                <a:cs typeface="Calibri" panose="020F0502020204030204" pitchFamily="34" charset="0"/>
              </a:rPr>
              <a:t> project, </a:t>
            </a:r>
            <a:r>
              <a:rPr lang="en-US" i="1" dirty="0">
                <a:latin typeface="Calibri" panose="020F0502020204030204" pitchFamily="34" charset="0"/>
                <a:cs typeface="Calibri" panose="020F0502020204030204" pitchFamily="34" charset="0"/>
              </a:rPr>
              <a:t>ACM Trans. Math. </a:t>
            </a:r>
            <a:r>
              <a:rPr lang="en-US" i="1" dirty="0" err="1">
                <a:latin typeface="Calibri" panose="020F0502020204030204" pitchFamily="34" charset="0"/>
                <a:cs typeface="Calibri" panose="020F0502020204030204" pitchFamily="34" charset="0"/>
              </a:rPr>
              <a:t>Softw</a:t>
            </a:r>
            <a:r>
              <a:rPr lang="en-US" i="1" dirty="0">
                <a:latin typeface="Calibri" panose="020F0502020204030204" pitchFamily="34" charset="0"/>
                <a:cs typeface="Calibri" panose="020F0502020204030204" pitchFamily="34" charset="0"/>
              </a:rPr>
              <a:t>.</a:t>
            </a:r>
            <a:r>
              <a:rPr lang="en-US" dirty="0">
                <a:latin typeface="Calibri" panose="020F0502020204030204" pitchFamily="34" charset="0"/>
                <a:cs typeface="Calibri" panose="020F0502020204030204" pitchFamily="34" charset="0"/>
              </a:rPr>
              <a:t>, vol. 31, no. 3, pp. 397–423, 2005.</a:t>
            </a:r>
          </a:p>
          <a:p>
            <a:pPr>
              <a:spcAft>
                <a:spcPts val="400"/>
              </a:spcAft>
            </a:pPr>
            <a:r>
              <a:rPr lang="en-US" dirty="0">
                <a:latin typeface="Calibri" panose="020F0502020204030204" pitchFamily="34" charset="0"/>
                <a:cs typeface="Calibri" panose="020F0502020204030204" pitchFamily="34" charset="0"/>
              </a:rPr>
              <a:t>[3] I. Tezaur, M. Perego, A. Salinger, R. </a:t>
            </a:r>
            <a:r>
              <a:rPr lang="en-US" dirty="0" err="1">
                <a:latin typeface="Calibri" panose="020F0502020204030204" pitchFamily="34" charset="0"/>
                <a:cs typeface="Calibri" panose="020F0502020204030204" pitchFamily="34" charset="0"/>
              </a:rPr>
              <a:t>Tuminaro</a:t>
            </a:r>
            <a:r>
              <a:rPr lang="en-US" dirty="0">
                <a:latin typeface="Calibri" panose="020F0502020204030204" pitchFamily="34" charset="0"/>
                <a:cs typeface="Calibri" panose="020F0502020204030204" pitchFamily="34" charset="0"/>
              </a:rPr>
              <a:t>, S. Price. "</a:t>
            </a:r>
            <a:r>
              <a:rPr lang="en-US" i="1" dirty="0">
                <a:latin typeface="Calibri" panose="020F0502020204030204" pitchFamily="34" charset="0"/>
                <a:cs typeface="Calibri" panose="020F0502020204030204" pitchFamily="34" charset="0"/>
              </a:rPr>
              <a:t>Albany/FELIX</a:t>
            </a:r>
            <a:r>
              <a:rPr lang="en-US" dirty="0">
                <a:latin typeface="Calibri" panose="020F0502020204030204" pitchFamily="34" charset="0"/>
                <a:cs typeface="Calibri" panose="020F0502020204030204" pitchFamily="34" charset="0"/>
              </a:rPr>
              <a:t>: A Parallel, Scalable and Robust Finite Element Higher-Order Stokes Ice Sheet Solver Built for Advanced Analysis", </a:t>
            </a:r>
            <a:r>
              <a:rPr lang="en-US" i="1" dirty="0" err="1">
                <a:latin typeface="Calibri" panose="020F0502020204030204" pitchFamily="34" charset="0"/>
                <a:cs typeface="Calibri" panose="020F0502020204030204" pitchFamily="34" charset="0"/>
              </a:rPr>
              <a:t>Geosci</a:t>
            </a:r>
            <a:r>
              <a:rPr lang="en-US" i="1" dirty="0">
                <a:latin typeface="Calibri" panose="020F0502020204030204" pitchFamily="34" charset="0"/>
                <a:cs typeface="Calibri" panose="020F0502020204030204" pitchFamily="34" charset="0"/>
              </a:rPr>
              <a:t>. Model Develop. </a:t>
            </a:r>
            <a:r>
              <a:rPr lang="en-US" dirty="0">
                <a:latin typeface="Calibri" panose="020F0502020204030204" pitchFamily="34" charset="0"/>
                <a:cs typeface="Calibri" panose="020F0502020204030204" pitchFamily="34" charset="0"/>
              </a:rPr>
              <a:t>8</a:t>
            </a:r>
            <a:r>
              <a:rPr lang="en-US" i="1" dirty="0">
                <a:latin typeface="Calibri" panose="020F0502020204030204" pitchFamily="34" charset="0"/>
                <a:cs typeface="Calibri" panose="020F0502020204030204" pitchFamily="34" charset="0"/>
              </a:rPr>
              <a:t> </a:t>
            </a:r>
            <a:r>
              <a:rPr lang="en-US" dirty="0">
                <a:latin typeface="Calibri" panose="020F0502020204030204" pitchFamily="34" charset="0"/>
                <a:cs typeface="Calibri" panose="020F0502020204030204" pitchFamily="34" charset="0"/>
              </a:rPr>
              <a:t>(2015) 1-24.</a:t>
            </a:r>
            <a:endParaRPr lang="en-US" i="1" dirty="0">
              <a:latin typeface="Calibri" panose="020F0502020204030204" pitchFamily="34" charset="0"/>
              <a:cs typeface="Calibri" panose="020F0502020204030204" pitchFamily="34" charset="0"/>
            </a:endParaRPr>
          </a:p>
          <a:p>
            <a:pPr>
              <a:spcAft>
                <a:spcPts val="400"/>
              </a:spcAft>
            </a:pPr>
            <a:r>
              <a:rPr lang="en-US" dirty="0">
                <a:latin typeface="Calibri" panose="020F0502020204030204" pitchFamily="34" charset="0"/>
                <a:cs typeface="Calibri" panose="020F0502020204030204" pitchFamily="34" charset="0"/>
              </a:rPr>
              <a:t>[4] M. Perego, S. Price, G. Stadler.  “Optimal Initial Conditions for Coupling Ice Sheet Models to Earth System Models”,  </a:t>
            </a:r>
            <a:r>
              <a:rPr lang="en-US" i="1" dirty="0">
                <a:latin typeface="Calibri" panose="020F0502020204030204" pitchFamily="34" charset="0"/>
                <a:cs typeface="Calibri" panose="020F0502020204030204" pitchFamily="34" charset="0"/>
              </a:rPr>
              <a:t>J. </a:t>
            </a:r>
            <a:r>
              <a:rPr lang="en-US" i="1" dirty="0" err="1">
                <a:latin typeface="Calibri" panose="020F0502020204030204" pitchFamily="34" charset="0"/>
                <a:cs typeface="Calibri" panose="020F0502020204030204" pitchFamily="34" charset="0"/>
              </a:rPr>
              <a:t>Geophys</a:t>
            </a:r>
            <a:r>
              <a:rPr lang="en-US" i="1" dirty="0">
                <a:latin typeface="Calibri" panose="020F0502020204030204" pitchFamily="34" charset="0"/>
                <a:cs typeface="Calibri" panose="020F0502020204030204" pitchFamily="34" charset="0"/>
              </a:rPr>
              <a:t>. Res. </a:t>
            </a:r>
            <a:r>
              <a:rPr lang="en-US" dirty="0">
                <a:latin typeface="Calibri" panose="020F0502020204030204" pitchFamily="34" charset="0"/>
                <a:cs typeface="Calibri" panose="020F0502020204030204" pitchFamily="34" charset="0"/>
              </a:rPr>
              <a:t>119 (2014) 1894-1917. </a:t>
            </a:r>
          </a:p>
          <a:p>
            <a:pPr>
              <a:spcAft>
                <a:spcPts val="400"/>
              </a:spcAft>
            </a:pPr>
            <a:r>
              <a:rPr lang="en-US" dirty="0">
                <a:latin typeface="Calibri" panose="020F0502020204030204" pitchFamily="34" charset="0"/>
                <a:cs typeface="Calibri" panose="020F0502020204030204" pitchFamily="34" charset="0"/>
              </a:rPr>
              <a:t>[5] I. </a:t>
            </a:r>
            <a:r>
              <a:rPr lang="en-US" dirty="0" err="1">
                <a:latin typeface="Calibri" panose="020F0502020204030204" pitchFamily="34" charset="0"/>
                <a:cs typeface="Calibri" panose="020F0502020204030204" pitchFamily="34" charset="0"/>
              </a:rPr>
              <a:t>Demeshko</a:t>
            </a:r>
            <a:r>
              <a:rPr lang="en-US" dirty="0">
                <a:latin typeface="Calibri" panose="020F0502020204030204" pitchFamily="34" charset="0"/>
                <a:cs typeface="Calibri" panose="020F0502020204030204" pitchFamily="34" charset="0"/>
              </a:rPr>
              <a:t>, J. Watkins, I. Tezaur, O. Guba, W. Spotz, A. Salinger, R. Pawlowski, M. Heroux. "Towards performance-portability of the Albany finite element analysis code using the </a:t>
            </a:r>
            <a:r>
              <a:rPr lang="en-US" dirty="0" err="1">
                <a:latin typeface="Calibri" panose="020F0502020204030204" pitchFamily="34" charset="0"/>
                <a:cs typeface="Calibri" panose="020F0502020204030204" pitchFamily="34" charset="0"/>
              </a:rPr>
              <a:t>Kokkos</a:t>
            </a:r>
            <a:r>
              <a:rPr lang="en-US" dirty="0">
                <a:latin typeface="Calibri" panose="020F0502020204030204" pitchFamily="34" charset="0"/>
                <a:cs typeface="Calibri" panose="020F0502020204030204" pitchFamily="34" charset="0"/>
              </a:rPr>
              <a:t> library", </a:t>
            </a:r>
            <a:r>
              <a:rPr lang="en-US" i="1" dirty="0">
                <a:latin typeface="Calibri" panose="020F0502020204030204" pitchFamily="34" charset="0"/>
                <a:cs typeface="Calibri" panose="020F0502020204030204" pitchFamily="34" charset="0"/>
              </a:rPr>
              <a:t>J. HPC Appl</a:t>
            </a:r>
            <a:r>
              <a:rPr lang="en-US" dirty="0">
                <a:latin typeface="Calibri" panose="020F0502020204030204" pitchFamily="34" charset="0"/>
                <a:cs typeface="Calibri" panose="020F0502020204030204" pitchFamily="34" charset="0"/>
              </a:rPr>
              <a:t>. (2018) 1-23. </a:t>
            </a:r>
          </a:p>
          <a:p>
            <a:pPr>
              <a:spcAft>
                <a:spcPts val="400"/>
              </a:spcAft>
            </a:pPr>
            <a:r>
              <a:rPr lang="en-US" dirty="0">
                <a:latin typeface="Calibri" panose="020F0502020204030204" pitchFamily="34" charset="0"/>
                <a:cs typeface="Calibri" panose="020F0502020204030204" pitchFamily="34" charset="0"/>
              </a:rPr>
              <a:t>[6] J. Watkins, I. Tezaur, I. </a:t>
            </a:r>
            <a:r>
              <a:rPr lang="en-US" dirty="0" err="1">
                <a:latin typeface="Calibri" panose="020F0502020204030204" pitchFamily="34" charset="0"/>
                <a:cs typeface="Calibri" panose="020F0502020204030204" pitchFamily="34" charset="0"/>
              </a:rPr>
              <a:t>Demeshko</a:t>
            </a:r>
            <a:r>
              <a:rPr lang="en-US" dirty="0">
                <a:latin typeface="Calibri" panose="020F0502020204030204" pitchFamily="34" charset="0"/>
                <a:cs typeface="Calibri" panose="020F0502020204030204" pitchFamily="34" charset="0"/>
              </a:rPr>
              <a:t>.  "A study on the performance portability of the finite element assembly process within the Albany land ice solver", </a:t>
            </a:r>
            <a:r>
              <a:rPr lang="en-US" i="1" dirty="0">
                <a:latin typeface="Calibri" panose="020F0502020204030204" pitchFamily="34" charset="0"/>
                <a:cs typeface="Calibri" panose="020F0502020204030204" pitchFamily="34" charset="0"/>
              </a:rPr>
              <a:t>Lecture Notes in Computational Science and Engineering </a:t>
            </a:r>
            <a:r>
              <a:rPr lang="en-US" dirty="0">
                <a:latin typeface="Calibri" panose="020F0502020204030204" pitchFamily="34" charset="0"/>
                <a:cs typeface="Calibri" panose="020F0502020204030204" pitchFamily="34" charset="0"/>
              </a:rPr>
              <a:t>(accepted).</a:t>
            </a:r>
          </a:p>
          <a:p>
            <a:pPr>
              <a:spcAft>
                <a:spcPts val="400"/>
              </a:spcAft>
            </a:pPr>
            <a:r>
              <a:rPr lang="en-US" dirty="0">
                <a:latin typeface="Calibri" panose="020F0502020204030204" pitchFamily="34" charset="0"/>
                <a:cs typeface="Calibri" panose="020F0502020204030204" pitchFamily="34" charset="0"/>
              </a:rPr>
              <a:t>[7] A. Mota, I. Tezaur, C. Alleman. "The Schwarz alternating method in solid mechanics", </a:t>
            </a:r>
            <a:r>
              <a:rPr lang="en-US" i="1" dirty="0" err="1">
                <a:latin typeface="Calibri" panose="020F0502020204030204" pitchFamily="34" charset="0"/>
                <a:cs typeface="Calibri" panose="020F0502020204030204" pitchFamily="34" charset="0"/>
              </a:rPr>
              <a:t>Comput</a:t>
            </a:r>
            <a:r>
              <a:rPr lang="en-US" i="1" dirty="0">
                <a:latin typeface="Calibri" panose="020F0502020204030204" pitchFamily="34" charset="0"/>
                <a:cs typeface="Calibri" panose="020F0502020204030204" pitchFamily="34" charset="0"/>
              </a:rPr>
              <a:t>. Meth. Appl. Mech. </a:t>
            </a:r>
            <a:r>
              <a:rPr lang="en-US" i="1" dirty="0" err="1">
                <a:latin typeface="Calibri" panose="020F0502020204030204" pitchFamily="34" charset="0"/>
                <a:cs typeface="Calibri" panose="020F0502020204030204" pitchFamily="34" charset="0"/>
              </a:rPr>
              <a:t>Engng</a:t>
            </a:r>
            <a:r>
              <a:rPr lang="en-US" i="1" dirty="0">
                <a:latin typeface="Calibri" panose="020F0502020204030204" pitchFamily="34" charset="0"/>
                <a:cs typeface="Calibri" panose="020F0502020204030204" pitchFamily="34" charset="0"/>
              </a:rPr>
              <a:t>.</a:t>
            </a:r>
            <a:r>
              <a:rPr lang="en-US" dirty="0">
                <a:latin typeface="Calibri" panose="020F0502020204030204" pitchFamily="34" charset="0"/>
                <a:cs typeface="Calibri" panose="020F0502020204030204" pitchFamily="34" charset="0"/>
              </a:rPr>
              <a:t> 319 (2017), 19-51. </a:t>
            </a:r>
          </a:p>
          <a:p>
            <a:pPr>
              <a:spcAft>
                <a:spcPts val="400"/>
              </a:spcAft>
            </a:pPr>
            <a:r>
              <a:rPr lang="en-US" dirty="0">
                <a:latin typeface="Calibri" panose="020F0502020204030204" pitchFamily="34" charset="0"/>
                <a:cs typeface="Calibri" panose="020F0502020204030204" pitchFamily="34" charset="0"/>
              </a:rPr>
              <a:t>[8] W. Spotz, et al., </a:t>
            </a:r>
            <a:r>
              <a:rPr lang="en-US" dirty="0" err="1">
                <a:latin typeface="Calibri" panose="020F0502020204030204" pitchFamily="34" charset="0"/>
                <a:cs typeface="Calibri" panose="020F0502020204030204" pitchFamily="34" charset="0"/>
              </a:rPr>
              <a:t>Aeras</a:t>
            </a:r>
            <a:r>
              <a:rPr lang="en-US" dirty="0">
                <a:latin typeface="Calibri" panose="020F0502020204030204" pitchFamily="34" charset="0"/>
                <a:cs typeface="Calibri" panose="020F0502020204030204" pitchFamily="34" charset="0"/>
              </a:rPr>
              <a:t>: A next generation global atmosphere model, Proc. </a:t>
            </a:r>
            <a:r>
              <a:rPr lang="en-US" dirty="0" err="1">
                <a:latin typeface="Calibri" panose="020F0502020204030204" pitchFamily="34" charset="0"/>
                <a:cs typeface="Calibri" panose="020F0502020204030204" pitchFamily="34" charset="0"/>
              </a:rPr>
              <a:t>Comput</a:t>
            </a:r>
            <a:r>
              <a:rPr lang="en-US" dirty="0">
                <a:latin typeface="Calibri" panose="020F0502020204030204" pitchFamily="34" charset="0"/>
                <a:cs typeface="Calibri" panose="020F0502020204030204" pitchFamily="34" charset="0"/>
              </a:rPr>
              <a:t>. Sci. 51 (2015) 2097–2106</a:t>
            </a:r>
          </a:p>
          <a:p>
            <a:pPr>
              <a:spcAft>
                <a:spcPts val="400"/>
              </a:spcAft>
            </a:pPr>
            <a:endParaRPr lang="en-US" dirty="0">
              <a:latin typeface="Calibri" panose="020F0502020204030204" pitchFamily="34" charset="0"/>
              <a:cs typeface="Calibri" panose="020F0502020204030204" pitchFamily="34" charset="0"/>
            </a:endParaRPr>
          </a:p>
          <a:p>
            <a:pPr>
              <a:spcAft>
                <a:spcPts val="400"/>
              </a:spcAft>
            </a:pPr>
            <a:endParaRPr lang="en-US" dirty="0">
              <a:latin typeface="Calibri" panose="020F0502020204030204" pitchFamily="34" charset="0"/>
              <a:cs typeface="Calibri" panose="020F0502020204030204" pitchFamily="34" charset="0"/>
            </a:endParaRPr>
          </a:p>
          <a:p>
            <a:pPr>
              <a:spcAft>
                <a:spcPts val="400"/>
              </a:spcAft>
            </a:pPr>
            <a:endParaRPr lang="en-US" dirty="0">
              <a:latin typeface="Calibri" panose="020F0502020204030204" pitchFamily="34" charset="0"/>
              <a:cs typeface="Calibri" panose="020F0502020204030204" pitchFamily="34" charset="0"/>
            </a:endParaRPr>
          </a:p>
        </p:txBody>
      </p:sp>
    </p:spTree>
    <p:extLst>
      <p:ext uri="{BB962C8B-B14F-4D97-AF65-F5344CB8AC3E}">
        <p14:creationId xmlns:p14="http://schemas.microsoft.com/office/powerpoint/2010/main" val="3981051201"/>
      </p:ext>
    </p:extLst>
  </p:cSld>
  <p:clrMapOvr>
    <a:masterClrMapping/>
  </p:clrMapOvr>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 name="TextShape 1"/>
          <p:cNvSpPr txBox="1"/>
          <p:nvPr/>
        </p:nvSpPr>
        <p:spPr>
          <a:xfrm>
            <a:off x="254857" y="-278658"/>
            <a:ext cx="7643004" cy="1146027"/>
          </a:xfrm>
          <a:prstGeom prst="rect">
            <a:avLst/>
          </a:prstGeom>
          <a:noFill/>
          <a:ln>
            <a:noFill/>
          </a:ln>
        </p:spPr>
        <p:txBody>
          <a:bodyPr lIns="0" tIns="0" rIns="0" bIns="0" anchor="ctr"/>
          <a:lstStyle/>
          <a:p>
            <a:r>
              <a:rPr lang="en-US" sz="3200" dirty="0">
                <a:latin typeface="Calibri"/>
              </a:rPr>
              <a:t>References (cont’d)</a:t>
            </a:r>
            <a:endParaRPr sz="3200" dirty="0"/>
          </a:p>
        </p:txBody>
      </p:sp>
      <p:sp>
        <p:nvSpPr>
          <p:cNvPr id="2" name="TextBox 1">
            <a:extLst>
              <a:ext uri="{FF2B5EF4-FFF2-40B4-BE49-F238E27FC236}">
                <a16:creationId xmlns:a16="http://schemas.microsoft.com/office/drawing/2014/main" id="{4DCC1B43-3749-480B-84EA-C853E2AAC92D}"/>
              </a:ext>
            </a:extLst>
          </p:cNvPr>
          <p:cNvSpPr txBox="1"/>
          <p:nvPr/>
        </p:nvSpPr>
        <p:spPr>
          <a:xfrm>
            <a:off x="101600" y="658863"/>
            <a:ext cx="8949933" cy="6170920"/>
          </a:xfrm>
          <a:prstGeom prst="rect">
            <a:avLst/>
          </a:prstGeom>
          <a:noFill/>
        </p:spPr>
        <p:txBody>
          <a:bodyPr wrap="square" rtlCol="0">
            <a:spAutoFit/>
          </a:bodyPr>
          <a:lstStyle/>
          <a:p>
            <a:pPr>
              <a:spcAft>
                <a:spcPts val="600"/>
              </a:spcAft>
            </a:pPr>
            <a:r>
              <a:rPr lang="en-US" dirty="0">
                <a:latin typeface="Calibri" panose="020F0502020204030204" pitchFamily="34" charset="0"/>
                <a:cs typeface="Calibri" panose="020F0502020204030204" pitchFamily="34" charset="0"/>
              </a:rPr>
              <a:t>[9] X. Gao, et al., Quantum computer aided design simulation and optimization of semiconductor quantum dots, J. Appl. Phys. 114 (2013) 1–19.</a:t>
            </a:r>
          </a:p>
          <a:p>
            <a:pPr>
              <a:spcAft>
                <a:spcPts val="600"/>
              </a:spcAft>
            </a:pPr>
            <a:r>
              <a:rPr lang="en-US" dirty="0">
                <a:latin typeface="Calibri" panose="020F0502020204030204" pitchFamily="34" charset="0"/>
                <a:cs typeface="Calibri" panose="020F0502020204030204" pitchFamily="34" charset="0"/>
              </a:rPr>
              <a:t>[10] S. Slattery, P. Wilson, R. Pawlowski, The data transfer kit: a geometric rendezvous-based tool for </a:t>
            </a:r>
            <a:r>
              <a:rPr lang="en-US" dirty="0" err="1">
                <a:latin typeface="Calibri" panose="020F0502020204030204" pitchFamily="34" charset="0"/>
                <a:cs typeface="Calibri" panose="020F0502020204030204" pitchFamily="34" charset="0"/>
              </a:rPr>
              <a:t>multiphysics</a:t>
            </a:r>
            <a:r>
              <a:rPr lang="en-US" dirty="0">
                <a:latin typeface="Calibri" panose="020F0502020204030204" pitchFamily="34" charset="0"/>
                <a:cs typeface="Calibri" panose="020F0502020204030204" pitchFamily="34" charset="0"/>
              </a:rPr>
              <a:t> data transfer, in: International Conference on Mathematics and Computational Methods Applied to Nuclear Science and Engineering, American Nuclear Society, Sun Valley, ID, 2013,</a:t>
            </a:r>
          </a:p>
          <a:p>
            <a:pPr>
              <a:spcAft>
                <a:spcPts val="600"/>
              </a:spcAft>
            </a:pPr>
            <a:r>
              <a:rPr lang="en-US" dirty="0">
                <a:latin typeface="Calibri" panose="020F0502020204030204" pitchFamily="34" charset="0"/>
                <a:cs typeface="Calibri" panose="020F0502020204030204" pitchFamily="34" charset="0"/>
              </a:rPr>
              <a:t>[11] E. Cyr, J. Shadid, R. </a:t>
            </a:r>
            <a:r>
              <a:rPr lang="en-US" dirty="0" err="1">
                <a:latin typeface="Calibri" panose="020F0502020204030204" pitchFamily="34" charset="0"/>
                <a:cs typeface="Calibri" panose="020F0502020204030204" pitchFamily="34" charset="0"/>
              </a:rPr>
              <a:t>Tuminaro</a:t>
            </a:r>
            <a:r>
              <a:rPr lang="en-US" dirty="0">
                <a:latin typeface="Calibri" panose="020F0502020204030204" pitchFamily="34" charset="0"/>
                <a:cs typeface="Calibri" panose="020F0502020204030204" pitchFamily="34" charset="0"/>
              </a:rPr>
              <a:t>, Teko: A block preconditioning capability with concrete example applications in </a:t>
            </a:r>
            <a:r>
              <a:rPr lang="en-US" dirty="0" err="1">
                <a:latin typeface="Calibri" panose="020F0502020204030204" pitchFamily="34" charset="0"/>
                <a:cs typeface="Calibri" panose="020F0502020204030204" pitchFamily="34" charset="0"/>
              </a:rPr>
              <a:t>Navier</a:t>
            </a:r>
            <a:r>
              <a:rPr lang="en-US" dirty="0">
                <a:latin typeface="Calibri" panose="020F0502020204030204" pitchFamily="34" charset="0"/>
                <a:cs typeface="Calibri" panose="020F0502020204030204" pitchFamily="34" charset="0"/>
              </a:rPr>
              <a:t>–Stokes and MHD, SIAM J. Sci. </a:t>
            </a:r>
            <a:r>
              <a:rPr lang="en-US" dirty="0" err="1">
                <a:latin typeface="Calibri" panose="020F0502020204030204" pitchFamily="34" charset="0"/>
                <a:cs typeface="Calibri" panose="020F0502020204030204" pitchFamily="34" charset="0"/>
              </a:rPr>
              <a:t>Comput</a:t>
            </a:r>
            <a:r>
              <a:rPr lang="en-US" dirty="0">
                <a:latin typeface="Calibri" panose="020F0502020204030204" pitchFamily="34" charset="0"/>
                <a:cs typeface="Calibri" panose="020F0502020204030204" pitchFamily="34" charset="0"/>
              </a:rPr>
              <a:t>. 38 (5) (2016) S307-331.</a:t>
            </a:r>
          </a:p>
          <a:p>
            <a:pPr>
              <a:spcAft>
                <a:spcPts val="600"/>
              </a:spcAft>
            </a:pPr>
            <a:r>
              <a:rPr lang="en-US" dirty="0">
                <a:latin typeface="Calibri" panose="020F0502020204030204" pitchFamily="34" charset="0"/>
                <a:cs typeface="Calibri" panose="020F0502020204030204" pitchFamily="34" charset="0"/>
              </a:rPr>
              <a:t>[12] J. </a:t>
            </a:r>
            <a:r>
              <a:rPr lang="en-US" dirty="0" err="1">
                <a:latin typeface="Calibri" panose="020F0502020204030204" pitchFamily="34" charset="0"/>
                <a:cs typeface="Calibri" panose="020F0502020204030204" pitchFamily="34" charset="0"/>
              </a:rPr>
              <a:t>Ostien</a:t>
            </a:r>
            <a:r>
              <a:rPr lang="en-US" dirty="0">
                <a:latin typeface="Calibri" panose="020F0502020204030204" pitchFamily="34" charset="0"/>
                <a:cs typeface="Calibri" panose="020F0502020204030204" pitchFamily="34" charset="0"/>
              </a:rPr>
              <a:t>, et al., A 10-node composite tetrahedral finite element for solid mechanics, </a:t>
            </a:r>
            <a:r>
              <a:rPr lang="en-US" dirty="0" err="1">
                <a:latin typeface="Calibri" panose="020F0502020204030204" pitchFamily="34" charset="0"/>
                <a:cs typeface="Calibri" panose="020F0502020204030204" pitchFamily="34" charset="0"/>
              </a:rPr>
              <a:t>Internat.</a:t>
            </a:r>
            <a:r>
              <a:rPr lang="en-US" dirty="0">
                <a:latin typeface="Calibri" panose="020F0502020204030204" pitchFamily="34" charset="0"/>
                <a:cs typeface="Calibri" panose="020F0502020204030204" pitchFamily="34" charset="0"/>
              </a:rPr>
              <a:t> J. </a:t>
            </a:r>
            <a:r>
              <a:rPr lang="en-US" dirty="0" err="1">
                <a:latin typeface="Calibri" panose="020F0502020204030204" pitchFamily="34" charset="0"/>
                <a:cs typeface="Calibri" panose="020F0502020204030204" pitchFamily="34" charset="0"/>
              </a:rPr>
              <a:t>Numer</a:t>
            </a:r>
            <a:r>
              <a:rPr lang="en-US" dirty="0">
                <a:latin typeface="Calibri" panose="020F0502020204030204" pitchFamily="34" charset="0"/>
                <a:cs typeface="Calibri" panose="020F0502020204030204" pitchFamily="34" charset="0"/>
              </a:rPr>
              <a:t>. Methods </a:t>
            </a:r>
            <a:r>
              <a:rPr lang="en-US" dirty="0" err="1">
                <a:latin typeface="Calibri" panose="020F0502020204030204" pitchFamily="34" charset="0"/>
                <a:cs typeface="Calibri" panose="020F0502020204030204" pitchFamily="34" charset="0"/>
              </a:rPr>
              <a:t>Engrg</a:t>
            </a:r>
            <a:r>
              <a:rPr lang="en-US" dirty="0">
                <a:latin typeface="Calibri" panose="020F0502020204030204" pitchFamily="34" charset="0"/>
                <a:cs typeface="Calibri" panose="020F0502020204030204" pitchFamily="34" charset="0"/>
              </a:rPr>
              <a:t>. (ISSN: 1097-0207) 107 (2016) 1145–1170.</a:t>
            </a:r>
          </a:p>
          <a:p>
            <a:pPr>
              <a:spcAft>
                <a:spcPts val="600"/>
              </a:spcAft>
            </a:pPr>
            <a:r>
              <a:rPr lang="en-US" dirty="0">
                <a:latin typeface="Calibri" panose="020F0502020204030204" pitchFamily="34" charset="0"/>
                <a:cs typeface="Calibri" panose="020F0502020204030204" pitchFamily="34" charset="0"/>
              </a:rPr>
              <a:t>[13] R. Pawlowski, E. Phipps, A. Salinger, Automating embedded analysis capabilities and managing software complexity in </a:t>
            </a:r>
            <a:r>
              <a:rPr lang="en-US" dirty="0" err="1">
                <a:latin typeface="Calibri" panose="020F0502020204030204" pitchFamily="34" charset="0"/>
                <a:cs typeface="Calibri" panose="020F0502020204030204" pitchFamily="34" charset="0"/>
              </a:rPr>
              <a:t>multiphysics</a:t>
            </a:r>
            <a:r>
              <a:rPr lang="en-US" dirty="0">
                <a:latin typeface="Calibri" panose="020F0502020204030204" pitchFamily="34" charset="0"/>
                <a:cs typeface="Calibri" panose="020F0502020204030204" pitchFamily="34" charset="0"/>
              </a:rPr>
              <a:t> simulation, Part I: Template-based generic programming, </a:t>
            </a:r>
            <a:r>
              <a:rPr lang="en-US" i="1" dirty="0">
                <a:latin typeface="Calibri" panose="020F0502020204030204" pitchFamily="34" charset="0"/>
                <a:cs typeface="Calibri" panose="020F0502020204030204" pitchFamily="34" charset="0"/>
              </a:rPr>
              <a:t>Sci. Program.</a:t>
            </a:r>
            <a:r>
              <a:rPr lang="en-US" dirty="0">
                <a:latin typeface="Calibri" panose="020F0502020204030204" pitchFamily="34" charset="0"/>
                <a:cs typeface="Calibri" panose="020F0502020204030204" pitchFamily="34" charset="0"/>
              </a:rPr>
              <a:t>, vol. 20, pp. 197–219, 2012a.</a:t>
            </a:r>
          </a:p>
          <a:p>
            <a:pPr>
              <a:spcAft>
                <a:spcPts val="600"/>
              </a:spcAft>
            </a:pPr>
            <a:r>
              <a:rPr lang="en-US" dirty="0">
                <a:latin typeface="Calibri" panose="020F0502020204030204" pitchFamily="34" charset="0"/>
                <a:cs typeface="Calibri" panose="020F0502020204030204" pitchFamily="34" charset="0"/>
              </a:rPr>
              <a:t>[14] E. Phipps, R. Pawlowski, Efficient expression templates for operator overloading-based automatic differentiation, in </a:t>
            </a:r>
            <a:r>
              <a:rPr lang="en-US" i="1" dirty="0">
                <a:latin typeface="Calibri" panose="020F0502020204030204" pitchFamily="34" charset="0"/>
                <a:cs typeface="Calibri" panose="020F0502020204030204" pitchFamily="34" charset="0"/>
              </a:rPr>
              <a:t>Recent Advances in Algorithmic Differentiation</a:t>
            </a:r>
            <a:r>
              <a:rPr lang="en-US" dirty="0">
                <a:latin typeface="Calibri" panose="020F0502020204030204" pitchFamily="34" charset="0"/>
                <a:cs typeface="Calibri" panose="020F0502020204030204" pitchFamily="34" charset="0"/>
              </a:rPr>
              <a:t>, S. Forth, P. </a:t>
            </a:r>
            <a:r>
              <a:rPr lang="en-US" dirty="0" err="1">
                <a:latin typeface="Calibri" panose="020F0502020204030204" pitchFamily="34" charset="0"/>
                <a:cs typeface="Calibri" panose="020F0502020204030204" pitchFamily="34" charset="0"/>
              </a:rPr>
              <a:t>Hovland</a:t>
            </a:r>
            <a:r>
              <a:rPr lang="en-US" dirty="0">
                <a:latin typeface="Calibri" panose="020F0502020204030204" pitchFamily="34" charset="0"/>
                <a:cs typeface="Calibri" panose="020F0502020204030204" pitchFamily="34" charset="0"/>
              </a:rPr>
              <a:t>, E. Phipps, J. </a:t>
            </a:r>
            <a:r>
              <a:rPr lang="en-US" dirty="0" err="1">
                <a:latin typeface="Calibri" panose="020F0502020204030204" pitchFamily="34" charset="0"/>
                <a:cs typeface="Calibri" panose="020F0502020204030204" pitchFamily="34" charset="0"/>
              </a:rPr>
              <a:t>Utke</a:t>
            </a:r>
            <a:r>
              <a:rPr lang="en-US" dirty="0">
                <a:latin typeface="Calibri" panose="020F0502020204030204" pitchFamily="34" charset="0"/>
                <a:cs typeface="Calibri" panose="020F0502020204030204" pitchFamily="34" charset="0"/>
              </a:rPr>
              <a:t>, A. Walther, Eds., Lecture Notes in Computer Science, Springer, pp. 309–319, 2012.</a:t>
            </a:r>
          </a:p>
          <a:p>
            <a:pPr>
              <a:spcAft>
                <a:spcPts val="600"/>
              </a:spcAft>
            </a:pPr>
            <a:r>
              <a:rPr lang="en-US" dirty="0">
                <a:latin typeface="Calibri" panose="020F0502020204030204" pitchFamily="34" charset="0"/>
                <a:cs typeface="Calibri" panose="020F0502020204030204" pitchFamily="34" charset="0"/>
              </a:rPr>
              <a:t>[15] P. Bochev, H. Edwards, R. Kirby, K. Peterson, D. Ridzal, Solving PDEs with Intrepid, </a:t>
            </a:r>
            <a:r>
              <a:rPr lang="en-US" i="1" dirty="0">
                <a:latin typeface="Calibri" panose="020F0502020204030204" pitchFamily="34" charset="0"/>
                <a:cs typeface="Calibri" panose="020F0502020204030204" pitchFamily="34" charset="0"/>
              </a:rPr>
              <a:t>Sci. Program.</a:t>
            </a:r>
            <a:r>
              <a:rPr lang="en-US" dirty="0">
                <a:latin typeface="Calibri" panose="020F0502020204030204" pitchFamily="34" charset="0"/>
                <a:cs typeface="Calibri" panose="020F0502020204030204" pitchFamily="34" charset="0"/>
              </a:rPr>
              <a:t>, vol. 20, no. 2, pp. 151–180, 2012.</a:t>
            </a:r>
          </a:p>
          <a:p>
            <a:pPr>
              <a:spcAft>
                <a:spcPts val="600"/>
              </a:spcAft>
            </a:pPr>
            <a:endParaRPr lang="en-US" dirty="0">
              <a:latin typeface="Calibri" panose="020F0502020204030204" pitchFamily="34" charset="0"/>
              <a:cs typeface="Calibri" panose="020F0502020204030204" pitchFamily="34" charset="0"/>
            </a:endParaRPr>
          </a:p>
        </p:txBody>
      </p:sp>
    </p:spTree>
    <p:extLst>
      <p:ext uri="{BB962C8B-B14F-4D97-AF65-F5344CB8AC3E}">
        <p14:creationId xmlns:p14="http://schemas.microsoft.com/office/powerpoint/2010/main" val="2662977262"/>
      </p:ext>
    </p:extLst>
  </p:cSld>
  <p:clrMapOvr>
    <a:masterClrMapping/>
  </p:clrMapOvr>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 name="TextShape 1"/>
          <p:cNvSpPr txBox="1"/>
          <p:nvPr/>
        </p:nvSpPr>
        <p:spPr>
          <a:xfrm>
            <a:off x="254857" y="-186190"/>
            <a:ext cx="7643004" cy="1146027"/>
          </a:xfrm>
          <a:prstGeom prst="rect">
            <a:avLst/>
          </a:prstGeom>
          <a:noFill/>
          <a:ln>
            <a:noFill/>
          </a:ln>
        </p:spPr>
        <p:txBody>
          <a:bodyPr lIns="0" tIns="0" rIns="0" bIns="0" anchor="ctr"/>
          <a:lstStyle/>
          <a:p>
            <a:r>
              <a:rPr lang="en-US" sz="3200" dirty="0">
                <a:latin typeface="Calibri"/>
              </a:rPr>
              <a:t>References (cont’d)</a:t>
            </a:r>
            <a:endParaRPr sz="3200" dirty="0"/>
          </a:p>
        </p:txBody>
      </p:sp>
      <p:sp>
        <p:nvSpPr>
          <p:cNvPr id="2" name="TextBox 1">
            <a:extLst>
              <a:ext uri="{FF2B5EF4-FFF2-40B4-BE49-F238E27FC236}">
                <a16:creationId xmlns:a16="http://schemas.microsoft.com/office/drawing/2014/main" id="{4DCC1B43-3749-480B-84EA-C853E2AAC92D}"/>
              </a:ext>
            </a:extLst>
          </p:cNvPr>
          <p:cNvSpPr txBox="1"/>
          <p:nvPr/>
        </p:nvSpPr>
        <p:spPr>
          <a:xfrm>
            <a:off x="101600" y="744079"/>
            <a:ext cx="8787543" cy="1831271"/>
          </a:xfrm>
          <a:prstGeom prst="rect">
            <a:avLst/>
          </a:prstGeom>
          <a:noFill/>
        </p:spPr>
        <p:txBody>
          <a:bodyPr wrap="square" rtlCol="0">
            <a:spAutoFit/>
          </a:bodyPr>
          <a:lstStyle/>
          <a:p>
            <a:pPr>
              <a:spcAft>
                <a:spcPts val="600"/>
              </a:spcAft>
            </a:pPr>
            <a:r>
              <a:rPr lang="en-US" dirty="0">
                <a:latin typeface="Calibri" panose="020F0502020204030204" pitchFamily="34" charset="0"/>
                <a:cs typeface="Calibri" panose="020F0502020204030204" pitchFamily="34" charset="0"/>
              </a:rPr>
              <a:t>[16] S. </a:t>
            </a:r>
            <a:r>
              <a:rPr lang="en-US" dirty="0" err="1">
                <a:latin typeface="Calibri" panose="020F0502020204030204" pitchFamily="34" charset="0"/>
                <a:cs typeface="Calibri" panose="020F0502020204030204" pitchFamily="34" charset="0"/>
              </a:rPr>
              <a:t>Seol</a:t>
            </a:r>
            <a:r>
              <a:rPr lang="en-US" dirty="0">
                <a:latin typeface="Calibri" panose="020F0502020204030204" pitchFamily="34" charset="0"/>
                <a:cs typeface="Calibri" panose="020F0502020204030204" pitchFamily="34" charset="0"/>
              </a:rPr>
              <a:t>, C. Smith, D. Ibanez, M. Shephard, A parallel unstructured mesh infrastructure, </a:t>
            </a:r>
            <a:r>
              <a:rPr lang="en-US" i="1" dirty="0">
                <a:latin typeface="Calibri" panose="020F0502020204030204" pitchFamily="34" charset="0"/>
                <a:cs typeface="Calibri" panose="020F0502020204030204" pitchFamily="34" charset="0"/>
              </a:rPr>
              <a:t>High Performance Computing, Networking, Storage and Analysis (SCC), 2012 SC Companion</a:t>
            </a:r>
            <a:r>
              <a:rPr lang="en-US" dirty="0">
                <a:latin typeface="Calibri" panose="020F0502020204030204" pitchFamily="34" charset="0"/>
                <a:cs typeface="Calibri" panose="020F0502020204030204" pitchFamily="34" charset="0"/>
              </a:rPr>
              <a:t>, pp. 1124–1132, </a:t>
            </a:r>
            <a:r>
              <a:rPr lang="en-US" dirty="0" err="1">
                <a:latin typeface="Calibri" panose="020F0502020204030204" pitchFamily="34" charset="0"/>
                <a:cs typeface="Calibri" panose="020F0502020204030204" pitchFamily="34" charset="0"/>
              </a:rPr>
              <a:t>doi</a:t>
            </a:r>
            <a:r>
              <a:rPr lang="en-US" dirty="0">
                <a:latin typeface="Calibri" panose="020F0502020204030204" pitchFamily="34" charset="0"/>
                <a:cs typeface="Calibri" panose="020F0502020204030204" pitchFamily="34" charset="0"/>
              </a:rPr>
              <a:t>: 10.1109/SC.Companion.2012.135, 2012.</a:t>
            </a:r>
          </a:p>
          <a:p>
            <a:pPr>
              <a:spcAft>
                <a:spcPts val="600"/>
              </a:spcAft>
            </a:pPr>
            <a:r>
              <a:rPr lang="en-US" dirty="0">
                <a:latin typeface="Calibri" panose="020F0502020204030204" pitchFamily="34" charset="0"/>
                <a:cs typeface="Calibri" panose="020F0502020204030204" pitchFamily="34" charset="0"/>
              </a:rPr>
              <a:t>[17] H. Edwards, A. Williams, G. </a:t>
            </a:r>
            <a:r>
              <a:rPr lang="en-US" dirty="0" err="1">
                <a:latin typeface="Calibri" panose="020F0502020204030204" pitchFamily="34" charset="0"/>
                <a:cs typeface="Calibri" panose="020F0502020204030204" pitchFamily="34" charset="0"/>
              </a:rPr>
              <a:t>Sjaardema</a:t>
            </a:r>
            <a:r>
              <a:rPr lang="en-US" dirty="0">
                <a:latin typeface="Calibri" panose="020F0502020204030204" pitchFamily="34" charset="0"/>
                <a:cs typeface="Calibri" panose="020F0502020204030204" pitchFamily="34" charset="0"/>
              </a:rPr>
              <a:t>, D. </a:t>
            </a:r>
            <a:r>
              <a:rPr lang="en-US" dirty="0" err="1">
                <a:latin typeface="Calibri" panose="020F0502020204030204" pitchFamily="34" charset="0"/>
                <a:cs typeface="Calibri" panose="020F0502020204030204" pitchFamily="34" charset="0"/>
              </a:rPr>
              <a:t>Baur</a:t>
            </a:r>
            <a:r>
              <a:rPr lang="en-US" dirty="0">
                <a:latin typeface="Calibri" panose="020F0502020204030204" pitchFamily="34" charset="0"/>
                <a:cs typeface="Calibri" panose="020F0502020204030204" pitchFamily="34" charset="0"/>
              </a:rPr>
              <a:t>, W. Cochran, SIERRA toolkit computational mesh conceptual model. Tech. Rep. SAND2010-1192, Sandia National Laboratories, 2010.</a:t>
            </a:r>
          </a:p>
        </p:txBody>
      </p:sp>
    </p:spTree>
    <p:extLst>
      <p:ext uri="{BB962C8B-B14F-4D97-AF65-F5344CB8AC3E}">
        <p14:creationId xmlns:p14="http://schemas.microsoft.com/office/powerpoint/2010/main" val="147207105"/>
      </p:ext>
    </p:extLst>
  </p:cSld>
  <p:clrMapOvr>
    <a:masterClrMapping/>
  </p:clrMapOvr>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 name="TextShape 1"/>
          <p:cNvSpPr txBox="1"/>
          <p:nvPr/>
        </p:nvSpPr>
        <p:spPr>
          <a:xfrm>
            <a:off x="3354192" y="2586073"/>
            <a:ext cx="7643004" cy="1146027"/>
          </a:xfrm>
          <a:prstGeom prst="rect">
            <a:avLst/>
          </a:prstGeom>
          <a:noFill/>
          <a:ln>
            <a:noFill/>
          </a:ln>
        </p:spPr>
        <p:txBody>
          <a:bodyPr lIns="0" tIns="0" rIns="0" bIns="0" anchor="ctr"/>
          <a:lstStyle/>
          <a:p>
            <a:r>
              <a:rPr lang="en-US" sz="3200" dirty="0">
                <a:latin typeface="Calibri"/>
              </a:rPr>
              <a:t>Backup Slides</a:t>
            </a:r>
            <a:endParaRPr sz="3200" dirty="0"/>
          </a:p>
        </p:txBody>
      </p:sp>
    </p:spTree>
    <p:extLst>
      <p:ext uri="{BB962C8B-B14F-4D97-AF65-F5344CB8AC3E}">
        <p14:creationId xmlns:p14="http://schemas.microsoft.com/office/powerpoint/2010/main" val="3945389413"/>
      </p:ext>
    </p:extLst>
  </p:cSld>
  <p:clrMapOvr>
    <a:masterClrMapping/>
  </p:clrMapOvr>
</p:sld>
</file>

<file path=ppt/slides/slide6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 name="TextShape 1"/>
          <p:cNvSpPr txBox="1"/>
          <p:nvPr/>
        </p:nvSpPr>
        <p:spPr>
          <a:xfrm>
            <a:off x="1786864" y="90322"/>
            <a:ext cx="7122998" cy="902545"/>
          </a:xfrm>
          <a:prstGeom prst="rect">
            <a:avLst/>
          </a:prstGeom>
          <a:solidFill>
            <a:schemeClr val="bg1"/>
          </a:solidFill>
          <a:ln>
            <a:noFill/>
          </a:ln>
        </p:spPr>
        <p:txBody>
          <a:bodyPr lIns="0" tIns="0" rIns="0" bIns="0" anchor="ctr"/>
          <a:lstStyle/>
          <a:p>
            <a:r>
              <a:rPr lang="en-US" sz="3200" dirty="0">
                <a:latin typeface="Calibri"/>
              </a:rPr>
              <a:t>: a component-based finite element code</a:t>
            </a:r>
            <a:endParaRPr sz="3200" dirty="0"/>
          </a:p>
        </p:txBody>
      </p:sp>
      <p:pic>
        <p:nvPicPr>
          <p:cNvPr id="3" name="Picture 1" descr="image003">
            <a:extLst>
              <a:ext uri="{FF2B5EF4-FFF2-40B4-BE49-F238E27FC236}">
                <a16:creationId xmlns:a16="http://schemas.microsoft.com/office/drawing/2014/main" id="{049C1BC6-1432-4A1A-A6EE-33E5AC2EBBE1}"/>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34138" y="263042"/>
            <a:ext cx="1408686" cy="73496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 name="TextBox 1">
            <a:extLst>
              <a:ext uri="{FF2B5EF4-FFF2-40B4-BE49-F238E27FC236}">
                <a16:creationId xmlns:a16="http://schemas.microsoft.com/office/drawing/2014/main" id="{25F18A2D-2F2E-494F-8C69-1BD9D0E60BDC}"/>
              </a:ext>
            </a:extLst>
          </p:cNvPr>
          <p:cNvSpPr txBox="1"/>
          <p:nvPr/>
        </p:nvSpPr>
        <p:spPr>
          <a:xfrm>
            <a:off x="0" y="1025586"/>
            <a:ext cx="7795404" cy="5693866"/>
          </a:xfrm>
          <a:prstGeom prst="rect">
            <a:avLst/>
          </a:prstGeom>
          <a:noFill/>
        </p:spPr>
        <p:txBody>
          <a:bodyPr wrap="square" rtlCol="0">
            <a:spAutoFit/>
          </a:bodyPr>
          <a:lstStyle/>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Started by A. Salinger in 2008 as </a:t>
            </a:r>
            <a:r>
              <a:rPr lang="en-US" b="1" dirty="0">
                <a:latin typeface="Calibri" panose="020F0502020204030204" pitchFamily="34" charset="0"/>
                <a:cs typeface="Calibri" panose="020F0502020204030204" pitchFamily="34" charset="0"/>
              </a:rPr>
              <a:t>first </a:t>
            </a:r>
            <a:r>
              <a:rPr lang="en-US" b="1" dirty="0" err="1">
                <a:latin typeface="Calibri" panose="020F0502020204030204" pitchFamily="34" charset="0"/>
                <a:cs typeface="Calibri" panose="020F0502020204030204" pitchFamily="34" charset="0"/>
              </a:rPr>
              <a:t>DemoApp</a:t>
            </a:r>
            <a:r>
              <a:rPr lang="en-US" b="1" dirty="0">
                <a:latin typeface="Calibri" panose="020F0502020204030204" pitchFamily="34" charset="0"/>
                <a:cs typeface="Calibri" panose="020F0502020204030204" pitchFamily="34" charset="0"/>
              </a:rPr>
              <a:t> </a:t>
            </a:r>
            <a:r>
              <a:rPr lang="en-US" dirty="0">
                <a:latin typeface="Calibri" panose="020F0502020204030204" pitchFamily="34" charset="0"/>
                <a:cs typeface="Calibri" panose="020F0502020204030204" pitchFamily="34" charset="0"/>
              </a:rPr>
              <a:t>for </a:t>
            </a:r>
            <a:r>
              <a:rPr lang="en-US" dirty="0" err="1">
                <a:latin typeface="Calibri" panose="020F0502020204030204" pitchFamily="34" charset="0"/>
                <a:cs typeface="Calibri" panose="020F0502020204030204" pitchFamily="34" charset="0"/>
              </a:rPr>
              <a:t>AgileComponents</a:t>
            </a:r>
            <a:r>
              <a:rPr lang="en-US" dirty="0">
                <a:latin typeface="Calibri" panose="020F0502020204030204" pitchFamily="34" charset="0"/>
                <a:cs typeface="Calibri" panose="020F0502020204030204" pitchFamily="34" charset="0"/>
              </a:rPr>
              <a:t> code development strategy.</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During </a:t>
            </a:r>
            <a:r>
              <a:rPr lang="en-US" b="1" dirty="0">
                <a:latin typeface="Calibri" panose="020F0502020204030204" pitchFamily="34" charset="0"/>
                <a:cs typeface="Calibri" panose="020F0502020204030204" pitchFamily="34" charset="0"/>
              </a:rPr>
              <a:t>next 10 years</a:t>
            </a:r>
            <a:r>
              <a:rPr lang="en-US" dirty="0">
                <a:latin typeface="Calibri" panose="020F0502020204030204" pitchFamily="34" charset="0"/>
                <a:cs typeface="Calibri" panose="020F0502020204030204" pitchFamily="34" charset="0"/>
              </a:rPr>
              <a:t>, Albany became:</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742950" lvl="1" indent="-285750">
              <a:buFont typeface="Arial" panose="020B0604020202020204" pitchFamily="34" charset="0"/>
              <a:buChar char="•"/>
            </a:pPr>
            <a:r>
              <a:rPr lang="en-US" dirty="0">
                <a:latin typeface="Calibri" panose="020F0502020204030204" pitchFamily="34" charset="0"/>
                <a:cs typeface="Calibri" panose="020F0502020204030204" pitchFamily="34" charset="0"/>
              </a:rPr>
              <a:t>a friendly </a:t>
            </a:r>
            <a:r>
              <a:rPr lang="en-US" b="1" dirty="0">
                <a:latin typeface="Calibri" panose="020F0502020204030204" pitchFamily="34" charset="0"/>
                <a:cs typeface="Calibri" panose="020F0502020204030204" pitchFamily="34" charset="0"/>
              </a:rPr>
              <a:t>early adopter </a:t>
            </a:r>
            <a:r>
              <a:rPr lang="en-US" dirty="0">
                <a:latin typeface="Calibri" panose="020F0502020204030204" pitchFamily="34" charset="0"/>
                <a:cs typeface="Calibri" panose="020F0502020204030204" pitchFamily="34" charset="0"/>
              </a:rPr>
              <a:t>of cutting-edge technology from </a:t>
            </a:r>
            <a:r>
              <a:rPr lang="en-US" dirty="0" err="1">
                <a:latin typeface="Calibri" panose="020F0502020204030204" pitchFamily="34" charset="0"/>
                <a:cs typeface="Calibri" panose="020F0502020204030204" pitchFamily="34" charset="0"/>
              </a:rPr>
              <a:t>Trilinos</a:t>
            </a:r>
            <a:r>
              <a:rPr lang="en-US" dirty="0">
                <a:latin typeface="Calibri" panose="020F0502020204030204" pitchFamily="34" charset="0"/>
                <a:cs typeface="Calibri" panose="020F0502020204030204" pitchFamily="34" charset="0"/>
              </a:rPr>
              <a:t>, SCOREC, </a:t>
            </a:r>
            <a:r>
              <a:rPr lang="en-US" dirty="0" err="1">
                <a:latin typeface="Calibri" panose="020F0502020204030204" pitchFamily="34" charset="0"/>
                <a:cs typeface="Calibri" panose="020F0502020204030204" pitchFamily="34" charset="0"/>
              </a:rPr>
              <a:t>SierraToolKit</a:t>
            </a:r>
            <a:r>
              <a:rPr lang="en-US" dirty="0">
                <a:latin typeface="Calibri" panose="020F0502020204030204" pitchFamily="34" charset="0"/>
                <a:cs typeface="Calibri" panose="020F0502020204030204" pitchFamily="34" charset="0"/>
              </a:rPr>
              <a:t>, DAKOTA, </a:t>
            </a:r>
            <a:r>
              <a:rPr lang="en-US" dirty="0" err="1">
                <a:latin typeface="Calibri" panose="020F0502020204030204" pitchFamily="34" charset="0"/>
                <a:cs typeface="Calibri" panose="020F0502020204030204" pitchFamily="34" charset="0"/>
              </a:rPr>
              <a:t>FASTMath</a:t>
            </a:r>
            <a:r>
              <a:rPr lang="en-US" dirty="0">
                <a:latin typeface="Calibri" panose="020F0502020204030204" pitchFamily="34" charset="0"/>
                <a:cs typeface="Calibri" panose="020F0502020204030204" pitchFamily="34" charset="0"/>
              </a:rPr>
              <a:t>, QUEST, </a:t>
            </a:r>
            <a:r>
              <a:rPr lang="en-US" dirty="0" err="1">
                <a:latin typeface="Calibri" panose="020F0502020204030204" pitchFamily="34" charset="0"/>
                <a:cs typeface="Calibri" panose="020F0502020204030204" pitchFamily="34" charset="0"/>
              </a:rPr>
              <a:t>Kitware</a:t>
            </a:r>
            <a:r>
              <a:rPr lang="en-US" dirty="0">
                <a:latin typeface="Calibri" panose="020F0502020204030204" pitchFamily="34" charset="0"/>
                <a:cs typeface="Calibri" panose="020F0502020204030204" pitchFamily="34" charset="0"/>
              </a:rPr>
              <a:t>.</a:t>
            </a:r>
          </a:p>
          <a:p>
            <a:pPr marL="742950" lvl="1"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742950" lvl="1" indent="-285750">
              <a:buFont typeface="Arial" panose="020B0604020202020204" pitchFamily="34" charset="0"/>
              <a:buChar char="•"/>
            </a:pPr>
            <a:r>
              <a:rPr lang="en-US" dirty="0">
                <a:latin typeface="Calibri" panose="020F0502020204030204" pitchFamily="34" charset="0"/>
                <a:cs typeface="Calibri" panose="020F0502020204030204" pitchFamily="34" charset="0"/>
              </a:rPr>
              <a:t>a model for a </a:t>
            </a:r>
            <a:r>
              <a:rPr lang="en-US" b="1" dirty="0" err="1">
                <a:latin typeface="Calibri" panose="020F0502020204030204" pitchFamily="34" charset="0"/>
                <a:cs typeface="Calibri" panose="020F0502020204030204" pitchFamily="34" charset="0"/>
              </a:rPr>
              <a:t>Trilinos</a:t>
            </a:r>
            <a:r>
              <a:rPr lang="en-US" b="1" dirty="0">
                <a:latin typeface="Calibri" panose="020F0502020204030204" pitchFamily="34" charset="0"/>
                <a:cs typeface="Calibri" panose="020F0502020204030204" pitchFamily="34" charset="0"/>
              </a:rPr>
              <a:t>-based</a:t>
            </a:r>
            <a:r>
              <a:rPr lang="en-US" dirty="0">
                <a:latin typeface="Calibri" panose="020F0502020204030204" pitchFamily="34" charset="0"/>
                <a:cs typeface="Calibri" panose="020F0502020204030204" pitchFamily="34" charset="0"/>
              </a:rPr>
              <a:t> and </a:t>
            </a:r>
            <a:r>
              <a:rPr lang="en-US" b="1" dirty="0">
                <a:latin typeface="Calibri" panose="020F0502020204030204" pitchFamily="34" charset="0"/>
                <a:cs typeface="Calibri" panose="020F0502020204030204" pitchFamily="34" charset="0"/>
              </a:rPr>
              <a:t>Office of Science </a:t>
            </a:r>
            <a:r>
              <a:rPr lang="en-US" dirty="0">
                <a:latin typeface="Calibri" panose="020F0502020204030204" pitchFamily="34" charset="0"/>
                <a:cs typeface="Calibri" panose="020F0502020204030204" pitchFamily="34" charset="0"/>
              </a:rPr>
              <a:t>application.</a:t>
            </a:r>
          </a:p>
          <a:p>
            <a:pPr marL="742950" lvl="1"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742950" lvl="1" indent="-285750">
              <a:buFont typeface="Arial" panose="020B0604020202020204" pitchFamily="34" charset="0"/>
              <a:buChar char="•"/>
            </a:pPr>
            <a:r>
              <a:rPr lang="en-US" dirty="0">
                <a:latin typeface="Calibri" panose="020F0502020204030204" pitchFamily="34" charset="0"/>
                <a:cs typeface="Calibri" panose="020F0502020204030204" pitchFamily="34" charset="0"/>
              </a:rPr>
              <a:t>a demonstration of </a:t>
            </a:r>
            <a:r>
              <a:rPr lang="en-US" b="1" dirty="0">
                <a:latin typeface="Calibri" panose="020F0502020204030204" pitchFamily="34" charset="0"/>
                <a:cs typeface="Calibri" panose="020F0502020204030204" pitchFamily="34" charset="0"/>
              </a:rPr>
              <a:t>transformational analysis </a:t>
            </a:r>
            <a:r>
              <a:rPr lang="en-US" dirty="0">
                <a:latin typeface="Calibri" panose="020F0502020204030204" pitchFamily="34" charset="0"/>
                <a:cs typeface="Calibri" panose="020F0502020204030204" pitchFamily="34" charset="0"/>
              </a:rPr>
              <a:t>spanning template-based generic programming to optimization and UQ</a:t>
            </a:r>
          </a:p>
          <a:p>
            <a:pPr marL="742950" lvl="1"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742950" lvl="1"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b="1" dirty="0">
                <a:latin typeface="Calibri" panose="020F0502020204030204" pitchFamily="34" charset="0"/>
                <a:cs typeface="Calibri" panose="020F0502020204030204" pitchFamily="34" charset="0"/>
              </a:rPr>
              <a:t>11 years later</a:t>
            </a:r>
            <a:r>
              <a:rPr lang="en-US" dirty="0">
                <a:latin typeface="Calibri" panose="020F0502020204030204" pitchFamily="34" charset="0"/>
                <a:cs typeface="Calibri" panose="020F0502020204030204" pitchFamily="34" charset="0"/>
              </a:rPr>
              <a:t>, Albany is: </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742950" lvl="1" indent="-285750">
              <a:buFont typeface="Arial" panose="020B0604020202020204" pitchFamily="34" charset="0"/>
              <a:buChar char="•"/>
            </a:pPr>
            <a:r>
              <a:rPr lang="en-US" dirty="0">
                <a:latin typeface="Calibri" panose="020F0502020204030204" pitchFamily="34" charset="0"/>
                <a:cs typeface="Calibri" panose="020F0502020204030204" pitchFamily="34" charset="0"/>
              </a:rPr>
              <a:t>an open-source parallel, mostly-implicit </a:t>
            </a:r>
            <a:r>
              <a:rPr lang="en-US" b="1" dirty="0">
                <a:latin typeface="Calibri" panose="020F0502020204030204" pitchFamily="34" charset="0"/>
                <a:cs typeface="Calibri" panose="020F0502020204030204" pitchFamily="34" charset="0"/>
              </a:rPr>
              <a:t>unstructured-grid multi-physics finite element code</a:t>
            </a:r>
            <a:r>
              <a:rPr lang="en-US" dirty="0">
                <a:latin typeface="Calibri" panose="020F0502020204030204" pitchFamily="34" charset="0"/>
                <a:cs typeface="Calibri" panose="020F0502020204030204" pitchFamily="34" charset="0"/>
              </a:rPr>
              <a:t> that demonstrates the </a:t>
            </a:r>
            <a:r>
              <a:rPr lang="en-US" dirty="0" err="1">
                <a:latin typeface="Calibri" panose="020F0502020204030204" pitchFamily="34" charset="0"/>
                <a:cs typeface="Calibri" panose="020F0502020204030204" pitchFamily="34" charset="0"/>
              </a:rPr>
              <a:t>AgileComponents</a:t>
            </a:r>
            <a:r>
              <a:rPr lang="en-US" dirty="0">
                <a:latin typeface="Calibri" panose="020F0502020204030204" pitchFamily="34" charset="0"/>
                <a:cs typeface="Calibri" panose="020F0502020204030204" pitchFamily="34" charset="0"/>
              </a:rPr>
              <a:t> vision by using, maturing, and spinning-off reusable libraries/abstract interfaces.</a:t>
            </a:r>
          </a:p>
          <a:p>
            <a:pPr marL="742950" lvl="1"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742950" lvl="1" indent="-285750">
              <a:buFont typeface="Arial" panose="020B0604020202020204" pitchFamily="34" charset="0"/>
              <a:buChar char="•"/>
            </a:pPr>
            <a:r>
              <a:rPr lang="en-US" dirty="0">
                <a:latin typeface="Calibri" panose="020F0502020204030204" pitchFamily="34" charset="0"/>
                <a:cs typeface="Calibri" panose="020F0502020204030204" pitchFamily="34" charset="0"/>
              </a:rPr>
              <a:t>an </a:t>
            </a:r>
            <a:r>
              <a:rPr lang="en-US" b="1" dirty="0">
                <a:latin typeface="Calibri" panose="020F0502020204030204" pitchFamily="34" charset="0"/>
                <a:cs typeface="Calibri" panose="020F0502020204030204" pitchFamily="34" charset="0"/>
              </a:rPr>
              <a:t>attractive environment </a:t>
            </a:r>
            <a:r>
              <a:rPr lang="en-US" dirty="0">
                <a:latin typeface="Calibri" panose="020F0502020204030204" pitchFamily="34" charset="0"/>
                <a:cs typeface="Calibri" panose="020F0502020204030204" pitchFamily="34" charset="0"/>
              </a:rPr>
              <a:t>for the development of open-source application codes and research.</a:t>
            </a:r>
          </a:p>
          <a:p>
            <a:pPr marL="742950" lvl="1"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742950" lvl="1" indent="-285750">
              <a:buFont typeface="Arial" panose="020B0604020202020204" pitchFamily="34" charset="0"/>
              <a:buChar char="•"/>
            </a:pPr>
            <a:r>
              <a:rPr lang="en-US" dirty="0">
                <a:latin typeface="Calibri" panose="020F0502020204030204" pitchFamily="34" charset="0"/>
                <a:cs typeface="Calibri" panose="020F0502020204030204" pitchFamily="34" charset="0"/>
              </a:rPr>
              <a:t>a </a:t>
            </a:r>
            <a:r>
              <a:rPr lang="en-US" dirty="0" err="1">
                <a:latin typeface="Calibri" panose="020F0502020204030204" pitchFamily="34" charset="0"/>
                <a:cs typeface="Calibri" panose="020F0502020204030204" pitchFamily="34" charset="0"/>
              </a:rPr>
              <a:t>Meso</a:t>
            </a:r>
            <a:r>
              <a:rPr lang="en-US" dirty="0">
                <a:latin typeface="Calibri" panose="020F0502020204030204" pitchFamily="34" charset="0"/>
                <a:cs typeface="Calibri" panose="020F0502020204030204" pitchFamily="34" charset="0"/>
              </a:rPr>
              <a:t>-App for maturation of </a:t>
            </a:r>
            <a:r>
              <a:rPr lang="en-US" b="1" dirty="0">
                <a:latin typeface="Calibri" panose="020F0502020204030204" pitchFamily="34" charset="0"/>
                <a:cs typeface="Calibri" panose="020F0502020204030204" pitchFamily="34" charset="0"/>
              </a:rPr>
              <a:t>MPI+X programming model </a:t>
            </a:r>
            <a:r>
              <a:rPr lang="en-US" dirty="0">
                <a:latin typeface="Calibri" panose="020F0502020204030204" pitchFamily="34" charset="0"/>
                <a:cs typeface="Calibri" panose="020F0502020204030204" pitchFamily="34" charset="0"/>
              </a:rPr>
              <a:t>for next generation architecture</a:t>
            </a:r>
          </a:p>
          <a:p>
            <a:pPr marL="742950" lvl="1"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742950" lvl="1" indent="-285750">
              <a:buFont typeface="Arial" panose="020B0604020202020204" pitchFamily="34" charset="0"/>
              <a:buChar char="•"/>
            </a:pPr>
            <a:r>
              <a:rPr lang="en-US" dirty="0">
                <a:latin typeface="Calibri" panose="020F0502020204030204" pitchFamily="34" charset="0"/>
                <a:cs typeface="Calibri" panose="020F0502020204030204" pitchFamily="34" charset="0"/>
              </a:rPr>
              <a:t>the code base underlying a number of </a:t>
            </a:r>
            <a:r>
              <a:rPr lang="en-US" b="1" dirty="0">
                <a:latin typeface="Calibri" panose="020F0502020204030204" pitchFamily="34" charset="0"/>
                <a:cs typeface="Calibri" panose="020F0502020204030204" pitchFamily="34" charset="0"/>
              </a:rPr>
              <a:t>research projects </a:t>
            </a:r>
            <a:r>
              <a:rPr lang="en-US" dirty="0">
                <a:latin typeface="Calibri" panose="020F0502020204030204" pitchFamily="34" charset="0"/>
                <a:cs typeface="Calibri" panose="020F0502020204030204" pitchFamily="34" charset="0"/>
              </a:rPr>
              <a:t>and </a:t>
            </a:r>
            <a:r>
              <a:rPr lang="en-US" b="1" dirty="0">
                <a:latin typeface="Calibri" panose="020F0502020204030204" pitchFamily="34" charset="0"/>
                <a:cs typeface="Calibri" panose="020F0502020204030204" pitchFamily="34" charset="0"/>
              </a:rPr>
              <a:t>applications</a:t>
            </a:r>
            <a:r>
              <a:rPr lang="en-US" dirty="0">
                <a:latin typeface="Calibri" panose="020F0502020204030204" pitchFamily="34" charset="0"/>
                <a:cs typeface="Calibri" panose="020F0502020204030204" pitchFamily="34" charset="0"/>
              </a:rPr>
              <a:t>.</a:t>
            </a:r>
          </a:p>
        </p:txBody>
      </p:sp>
      <p:sp>
        <p:nvSpPr>
          <p:cNvPr id="4" name="TextBox 3">
            <a:extLst>
              <a:ext uri="{FF2B5EF4-FFF2-40B4-BE49-F238E27FC236}">
                <a16:creationId xmlns:a16="http://schemas.microsoft.com/office/drawing/2014/main" id="{DF203CFE-65DE-438A-BF6D-10AB534912A6}"/>
              </a:ext>
            </a:extLst>
          </p:cNvPr>
          <p:cNvSpPr txBox="1"/>
          <p:nvPr/>
        </p:nvSpPr>
        <p:spPr>
          <a:xfrm>
            <a:off x="8050261" y="5421570"/>
            <a:ext cx="884834" cy="400110"/>
          </a:xfrm>
          <a:prstGeom prst="rect">
            <a:avLst/>
          </a:prstGeom>
          <a:solidFill>
            <a:srgbClr val="FFCC99"/>
          </a:solidFill>
        </p:spPr>
        <p:txBody>
          <a:bodyPr wrap="square" rtlCol="0">
            <a:spAutoFit/>
          </a:bodyPr>
          <a:lstStyle/>
          <a:p>
            <a:pPr algn="ctr"/>
            <a:r>
              <a:rPr lang="en-US" sz="2000" dirty="0">
                <a:latin typeface="Calibri" panose="020F0502020204030204" pitchFamily="34" charset="0"/>
                <a:cs typeface="Calibri" panose="020F0502020204030204" pitchFamily="34" charset="0"/>
              </a:rPr>
              <a:t>2019</a:t>
            </a:r>
          </a:p>
        </p:txBody>
      </p:sp>
      <p:sp>
        <p:nvSpPr>
          <p:cNvPr id="6" name="TextBox 5">
            <a:extLst>
              <a:ext uri="{FF2B5EF4-FFF2-40B4-BE49-F238E27FC236}">
                <a16:creationId xmlns:a16="http://schemas.microsoft.com/office/drawing/2014/main" id="{619688B5-9F44-4E1C-A5A3-715FBCCCC1DC}"/>
              </a:ext>
            </a:extLst>
          </p:cNvPr>
          <p:cNvSpPr txBox="1"/>
          <p:nvPr/>
        </p:nvSpPr>
        <p:spPr>
          <a:xfrm>
            <a:off x="8050261" y="1072001"/>
            <a:ext cx="884834" cy="400110"/>
          </a:xfrm>
          <a:prstGeom prst="rect">
            <a:avLst/>
          </a:prstGeom>
          <a:solidFill>
            <a:srgbClr val="FFCC99"/>
          </a:solidFill>
        </p:spPr>
        <p:txBody>
          <a:bodyPr wrap="square" rtlCol="0">
            <a:spAutoFit/>
          </a:bodyPr>
          <a:lstStyle/>
          <a:p>
            <a:pPr algn="ctr"/>
            <a:r>
              <a:rPr lang="en-US" sz="2000" dirty="0">
                <a:latin typeface="Calibri" panose="020F0502020204030204" pitchFamily="34" charset="0"/>
                <a:cs typeface="Calibri" panose="020F0502020204030204" pitchFamily="34" charset="0"/>
              </a:rPr>
              <a:t>2008</a:t>
            </a:r>
          </a:p>
        </p:txBody>
      </p:sp>
      <p:sp>
        <p:nvSpPr>
          <p:cNvPr id="5" name="Arrow: Down 4">
            <a:extLst>
              <a:ext uri="{FF2B5EF4-FFF2-40B4-BE49-F238E27FC236}">
                <a16:creationId xmlns:a16="http://schemas.microsoft.com/office/drawing/2014/main" id="{6511FE71-6675-4248-945F-337D169402A6}"/>
              </a:ext>
            </a:extLst>
          </p:cNvPr>
          <p:cNvSpPr/>
          <p:nvPr/>
        </p:nvSpPr>
        <p:spPr>
          <a:xfrm>
            <a:off x="8421558" y="1482271"/>
            <a:ext cx="133162" cy="3898659"/>
          </a:xfrm>
          <a:prstGeom prst="downArrow">
            <a:avLst/>
          </a:prstGeom>
          <a:solidFill>
            <a:schemeClr val="bg1"/>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3979693353"/>
      </p:ext>
    </p:extLst>
  </p:cSld>
  <p:clrMapOvr>
    <a:masterClrMapping/>
  </p:clrMapOvr>
</p:sld>
</file>

<file path=ppt/slides/slide6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2" name="Group 1">
            <a:extLst>
              <a:ext uri="{FF2B5EF4-FFF2-40B4-BE49-F238E27FC236}">
                <a16:creationId xmlns:a16="http://schemas.microsoft.com/office/drawing/2014/main" id="{E8EA7052-8CF2-44F7-B0C1-7E75D6ED4B7B}"/>
              </a:ext>
            </a:extLst>
          </p:cNvPr>
          <p:cNvGrpSpPr/>
          <p:nvPr/>
        </p:nvGrpSpPr>
        <p:grpSpPr>
          <a:xfrm>
            <a:off x="381000" y="1154132"/>
            <a:ext cx="9113177" cy="5078001"/>
            <a:chOff x="381000" y="1154132"/>
            <a:chExt cx="9113177" cy="5078001"/>
          </a:xfrm>
        </p:grpSpPr>
        <p:sp>
          <p:nvSpPr>
            <p:cNvPr id="85" name="AutoShape 30">
              <a:extLst>
                <a:ext uri="{FF2B5EF4-FFF2-40B4-BE49-F238E27FC236}">
                  <a16:creationId xmlns:a16="http://schemas.microsoft.com/office/drawing/2014/main" id="{32CF239A-6711-4CEB-A9FB-EB87D47EBC49}"/>
                </a:ext>
              </a:extLst>
            </p:cNvPr>
            <p:cNvSpPr>
              <a:spLocks noChangeArrowheads="1"/>
            </p:cNvSpPr>
            <p:nvPr/>
          </p:nvSpPr>
          <p:spPr bwMode="auto">
            <a:xfrm>
              <a:off x="5176659" y="4502853"/>
              <a:ext cx="1957956" cy="1725612"/>
            </a:xfrm>
            <a:prstGeom prst="flowChartProcess">
              <a:avLst/>
            </a:prstGeom>
            <a:noFill/>
            <a:ln w="9525">
              <a:solidFill>
                <a:srgbClr val="000000"/>
              </a:solidFill>
              <a:miter lim="800000"/>
              <a:headEnd/>
              <a:tailEnd/>
            </a:ln>
          </p:spPr>
          <p:txBody>
            <a:bodyPr wrap="none" anchor="ctr"/>
            <a:lstStyle/>
            <a:p>
              <a:pPr algn="ctr"/>
              <a:endParaRPr lang="en-US" dirty="0">
                <a:latin typeface="Calibri" panose="020F0502020204030204" pitchFamily="34" charset="0"/>
                <a:cs typeface="Calibri" panose="020F0502020204030204" pitchFamily="34" charset="0"/>
              </a:endParaRPr>
            </a:p>
            <a:p>
              <a:pPr algn="ctr"/>
              <a:r>
                <a:rPr lang="en-US" dirty="0">
                  <a:latin typeface="Calibri" panose="020F0502020204030204" pitchFamily="34" charset="0"/>
                  <a:cs typeface="Calibri" panose="020F0502020204030204" pitchFamily="34" charset="0"/>
                </a:rPr>
                <a:t>FEM Assembly</a:t>
              </a:r>
            </a:p>
            <a:p>
              <a:pPr algn="ctr"/>
              <a:endParaRPr lang="en-US" sz="1200" dirty="0">
                <a:latin typeface="Calibri" panose="020F0502020204030204" pitchFamily="34" charset="0"/>
                <a:cs typeface="Calibri" panose="020F0502020204030204" pitchFamily="34" charset="0"/>
              </a:endParaRPr>
            </a:p>
            <a:p>
              <a:pPr algn="ctr"/>
              <a:endParaRPr lang="en-US" dirty="0">
                <a:latin typeface="Calibri" panose="020F0502020204030204" pitchFamily="34" charset="0"/>
                <a:cs typeface="Calibri" panose="020F0502020204030204" pitchFamily="34" charset="0"/>
              </a:endParaRPr>
            </a:p>
            <a:p>
              <a:pPr algn="ctr"/>
              <a:endParaRPr lang="en-US" dirty="0">
                <a:latin typeface="Calibri" panose="020F0502020204030204" pitchFamily="34" charset="0"/>
                <a:cs typeface="Calibri" panose="020F0502020204030204" pitchFamily="34" charset="0"/>
              </a:endParaRPr>
            </a:p>
            <a:p>
              <a:pPr algn="ctr"/>
              <a:endParaRPr lang="en-US" dirty="0">
                <a:latin typeface="Calibri" panose="020F0502020204030204" pitchFamily="34" charset="0"/>
                <a:cs typeface="Calibri" panose="020F0502020204030204" pitchFamily="34" charset="0"/>
              </a:endParaRPr>
            </a:p>
            <a:p>
              <a:pPr algn="ctr"/>
              <a:endParaRPr lang="en-US" dirty="0">
                <a:latin typeface="Calibri" panose="020F0502020204030204" pitchFamily="34" charset="0"/>
                <a:cs typeface="Calibri" panose="020F0502020204030204" pitchFamily="34" charset="0"/>
              </a:endParaRPr>
            </a:p>
            <a:p>
              <a:pPr algn="ctr"/>
              <a:endParaRPr lang="en-US" dirty="0">
                <a:latin typeface="Calibri" panose="020F0502020204030204" pitchFamily="34" charset="0"/>
                <a:cs typeface="Calibri" panose="020F0502020204030204" pitchFamily="34" charset="0"/>
              </a:endParaRPr>
            </a:p>
          </p:txBody>
        </p:sp>
        <p:sp>
          <p:nvSpPr>
            <p:cNvPr id="68" name="Rectangle: Rounded Corners 67">
              <a:extLst>
                <a:ext uri="{FF2B5EF4-FFF2-40B4-BE49-F238E27FC236}">
                  <a16:creationId xmlns:a16="http://schemas.microsoft.com/office/drawing/2014/main" id="{CCA5A23C-0253-4744-8A61-1C379A99796E}"/>
                </a:ext>
              </a:extLst>
            </p:cNvPr>
            <p:cNvSpPr/>
            <p:nvPr/>
          </p:nvSpPr>
          <p:spPr>
            <a:xfrm>
              <a:off x="7707800" y="5484644"/>
              <a:ext cx="871977" cy="638177"/>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65" name="Rectangle: Rounded Corners 64">
              <a:extLst>
                <a:ext uri="{FF2B5EF4-FFF2-40B4-BE49-F238E27FC236}">
                  <a16:creationId xmlns:a16="http://schemas.microsoft.com/office/drawing/2014/main" id="{81555443-F362-409C-9D89-19A725E0574C}"/>
                </a:ext>
              </a:extLst>
            </p:cNvPr>
            <p:cNvSpPr/>
            <p:nvPr/>
          </p:nvSpPr>
          <p:spPr>
            <a:xfrm>
              <a:off x="3568700" y="3019200"/>
              <a:ext cx="1841500" cy="587033"/>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63" name="Rectangle: Rounded Corners 62">
              <a:extLst>
                <a:ext uri="{FF2B5EF4-FFF2-40B4-BE49-F238E27FC236}">
                  <a16:creationId xmlns:a16="http://schemas.microsoft.com/office/drawing/2014/main" id="{AB70CED0-7F0A-4888-88A9-F43924B8B15C}"/>
                </a:ext>
              </a:extLst>
            </p:cNvPr>
            <p:cNvSpPr/>
            <p:nvPr/>
          </p:nvSpPr>
          <p:spPr>
            <a:xfrm>
              <a:off x="2552700" y="1230332"/>
              <a:ext cx="1676400" cy="864843"/>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21" name="Rectangle 26">
              <a:extLst>
                <a:ext uri="{FF2B5EF4-FFF2-40B4-BE49-F238E27FC236}">
                  <a16:creationId xmlns:a16="http://schemas.microsoft.com/office/drawing/2014/main" id="{44E89F76-38CA-41A7-9833-68ADD67452A5}"/>
                </a:ext>
              </a:extLst>
            </p:cNvPr>
            <p:cNvSpPr>
              <a:spLocks noChangeArrowheads="1"/>
            </p:cNvSpPr>
            <p:nvPr/>
          </p:nvSpPr>
          <p:spPr bwMode="auto">
            <a:xfrm>
              <a:off x="381000" y="4811732"/>
              <a:ext cx="1752600" cy="1143000"/>
            </a:xfrm>
            <a:prstGeom prst="rect">
              <a:avLst/>
            </a:prstGeom>
            <a:noFill/>
            <a:ln w="9525">
              <a:solidFill>
                <a:srgbClr val="000000"/>
              </a:solidFill>
              <a:miter lim="800000"/>
              <a:headEnd/>
              <a:tailEnd/>
            </a:ln>
          </p:spPr>
          <p:txBody>
            <a:bodyPr wrap="none" anchor="ctr"/>
            <a:lstStyle/>
            <a:p>
              <a:pPr algn="ctr"/>
              <a:r>
                <a:rPr lang="en-US" dirty="0">
                  <a:latin typeface="Calibri" panose="020F0502020204030204" pitchFamily="34" charset="0"/>
                  <a:cs typeface="Calibri" panose="020F0502020204030204" pitchFamily="34" charset="0"/>
                </a:rPr>
                <a:t>Linear Solvers</a:t>
              </a:r>
            </a:p>
            <a:p>
              <a:pPr algn="ctr"/>
              <a:endParaRPr lang="en-US" dirty="0">
                <a:latin typeface="Calibri" panose="020F0502020204030204" pitchFamily="34" charset="0"/>
                <a:cs typeface="Calibri" panose="020F0502020204030204" pitchFamily="34" charset="0"/>
              </a:endParaRPr>
            </a:p>
            <a:p>
              <a:pPr algn="ctr"/>
              <a:endParaRPr lang="en-US" dirty="0">
                <a:latin typeface="Calibri" panose="020F0502020204030204" pitchFamily="34" charset="0"/>
                <a:cs typeface="Calibri" panose="020F0502020204030204" pitchFamily="34" charset="0"/>
              </a:endParaRPr>
            </a:p>
            <a:p>
              <a:pPr algn="ctr"/>
              <a:endParaRPr lang="en-US" dirty="0">
                <a:latin typeface="Calibri" panose="020F0502020204030204" pitchFamily="34" charset="0"/>
                <a:cs typeface="Calibri" panose="020F0502020204030204" pitchFamily="34" charset="0"/>
              </a:endParaRPr>
            </a:p>
          </p:txBody>
        </p:sp>
        <p:sp>
          <p:nvSpPr>
            <p:cNvPr id="17" name="Rectangle 19">
              <a:extLst>
                <a:ext uri="{FF2B5EF4-FFF2-40B4-BE49-F238E27FC236}">
                  <a16:creationId xmlns:a16="http://schemas.microsoft.com/office/drawing/2014/main" id="{AE2E422F-6594-4969-9059-2313D9B27C1B}"/>
                </a:ext>
              </a:extLst>
            </p:cNvPr>
            <p:cNvSpPr>
              <a:spLocks noChangeArrowheads="1"/>
            </p:cNvSpPr>
            <p:nvPr/>
          </p:nvSpPr>
          <p:spPr bwMode="auto">
            <a:xfrm>
              <a:off x="457200" y="1154132"/>
              <a:ext cx="1600200" cy="990600"/>
            </a:xfrm>
            <a:prstGeom prst="rect">
              <a:avLst/>
            </a:prstGeom>
            <a:noFill/>
            <a:ln w="9525">
              <a:solidFill>
                <a:srgbClr val="000000"/>
              </a:solidFill>
              <a:miter lim="800000"/>
              <a:headEnd/>
              <a:tailEnd/>
            </a:ln>
          </p:spPr>
          <p:txBody>
            <a:bodyPr wrap="none" anchor="ctr"/>
            <a:lstStyle/>
            <a:p>
              <a:pPr algn="ctr"/>
              <a:r>
                <a:rPr lang="en-US" dirty="0">
                  <a:latin typeface="Calibri" panose="020F0502020204030204" pitchFamily="34" charset="0"/>
                  <a:cs typeface="Calibri" panose="020F0502020204030204" pitchFamily="34" charset="0"/>
                </a:rPr>
                <a:t>Analysis Tools</a:t>
              </a:r>
            </a:p>
            <a:p>
              <a:endParaRPr lang="en-US" dirty="0">
                <a:latin typeface="Calibri" panose="020F0502020204030204" pitchFamily="34" charset="0"/>
                <a:cs typeface="Calibri" panose="020F0502020204030204" pitchFamily="34" charset="0"/>
              </a:endParaRPr>
            </a:p>
            <a:p>
              <a:endParaRPr lang="en-US" sz="1600" dirty="0">
                <a:latin typeface="Calibri" panose="020F0502020204030204" pitchFamily="34" charset="0"/>
                <a:cs typeface="Calibri" panose="020F0502020204030204" pitchFamily="34" charset="0"/>
              </a:endParaRPr>
            </a:p>
            <a:p>
              <a:endParaRPr lang="en-US" sz="1600" dirty="0">
                <a:latin typeface="Calibri" panose="020F0502020204030204" pitchFamily="34" charset="0"/>
                <a:cs typeface="Calibri" panose="020F0502020204030204" pitchFamily="34" charset="0"/>
              </a:endParaRPr>
            </a:p>
          </p:txBody>
        </p:sp>
        <p:sp>
          <p:nvSpPr>
            <p:cNvPr id="3" name="Oval 6">
              <a:extLst>
                <a:ext uri="{FF2B5EF4-FFF2-40B4-BE49-F238E27FC236}">
                  <a16:creationId xmlns:a16="http://schemas.microsoft.com/office/drawing/2014/main" id="{D9EF2ABB-DFA2-4BA2-8CD5-45699EF6DA8B}"/>
                </a:ext>
              </a:extLst>
            </p:cNvPr>
            <p:cNvSpPr>
              <a:spLocks noChangeArrowheads="1"/>
            </p:cNvSpPr>
            <p:nvPr/>
          </p:nvSpPr>
          <p:spPr bwMode="auto">
            <a:xfrm>
              <a:off x="2514600" y="1230332"/>
              <a:ext cx="1752600" cy="838200"/>
            </a:xfrm>
            <a:prstGeom prst="ellipse">
              <a:avLst/>
            </a:prstGeom>
            <a:noFill/>
            <a:ln w="9525">
              <a:noFill/>
              <a:round/>
              <a:headEnd/>
              <a:tailEnd/>
            </a:ln>
          </p:spPr>
          <p:txBody>
            <a:bodyPr wrap="none" anchor="ctr"/>
            <a:lstStyle/>
            <a:p>
              <a:pPr algn="ctr"/>
              <a:r>
                <a:rPr lang="en-US" dirty="0">
                  <a:latin typeface="Calibri" panose="020F0502020204030204" pitchFamily="34" charset="0"/>
                  <a:cs typeface="Calibri" panose="020F0502020204030204" pitchFamily="34" charset="0"/>
                </a:rPr>
                <a:t>Main</a:t>
              </a:r>
            </a:p>
            <a:p>
              <a:pPr algn="ctr"/>
              <a:endParaRPr lang="en-US" sz="2400" dirty="0">
                <a:solidFill>
                  <a:srgbClr val="000000"/>
                </a:solidFill>
                <a:latin typeface="Calibri" panose="020F0502020204030204" pitchFamily="34" charset="0"/>
                <a:cs typeface="Calibri" panose="020F0502020204030204" pitchFamily="34" charset="0"/>
              </a:endParaRPr>
            </a:p>
          </p:txBody>
        </p:sp>
        <p:sp>
          <p:nvSpPr>
            <p:cNvPr id="5" name="Text Box 16">
              <a:extLst>
                <a:ext uri="{FF2B5EF4-FFF2-40B4-BE49-F238E27FC236}">
                  <a16:creationId xmlns:a16="http://schemas.microsoft.com/office/drawing/2014/main" id="{B7A6C597-0D0F-4DA9-8343-5D144FBCBF39}"/>
                </a:ext>
              </a:extLst>
            </p:cNvPr>
            <p:cNvSpPr txBox="1">
              <a:spLocks noChangeArrowheads="1"/>
            </p:cNvSpPr>
            <p:nvPr/>
          </p:nvSpPr>
          <p:spPr bwMode="auto">
            <a:xfrm>
              <a:off x="457200" y="2921020"/>
              <a:ext cx="1600200" cy="366712"/>
            </a:xfrm>
            <a:prstGeom prst="rect">
              <a:avLst/>
            </a:prstGeom>
            <a:noFill/>
            <a:ln w="9525">
              <a:noFill/>
              <a:miter lim="800000"/>
              <a:headEnd/>
              <a:tailEnd/>
            </a:ln>
          </p:spPr>
          <p:txBody>
            <a:bodyPr>
              <a:spAutoFit/>
            </a:bodyPr>
            <a:lstStyle/>
            <a:p>
              <a:pPr algn="ctr"/>
              <a:r>
                <a:rPr lang="en-US" dirty="0">
                  <a:solidFill>
                    <a:srgbClr val="000000"/>
                  </a:solidFill>
                  <a:latin typeface="Calibri" panose="020F0502020204030204" pitchFamily="34" charset="0"/>
                  <a:cs typeface="Calibri" panose="020F0502020204030204" pitchFamily="34" charset="0"/>
                </a:rPr>
                <a:t>Solvers</a:t>
              </a:r>
            </a:p>
          </p:txBody>
        </p:sp>
        <p:sp>
          <p:nvSpPr>
            <p:cNvPr id="6" name="AutoShape 2">
              <a:extLst>
                <a:ext uri="{FF2B5EF4-FFF2-40B4-BE49-F238E27FC236}">
                  <a16:creationId xmlns:a16="http://schemas.microsoft.com/office/drawing/2014/main" id="{12B16594-41BE-47DF-BB67-5CC9F4391380}"/>
                </a:ext>
              </a:extLst>
            </p:cNvPr>
            <p:cNvSpPr>
              <a:spLocks noChangeArrowheads="1"/>
            </p:cNvSpPr>
            <p:nvPr/>
          </p:nvSpPr>
          <p:spPr bwMode="auto">
            <a:xfrm>
              <a:off x="5279739" y="4945497"/>
              <a:ext cx="1752600" cy="381000"/>
            </a:xfrm>
            <a:prstGeom prst="flowChartProcess">
              <a:avLst/>
            </a:prstGeom>
            <a:solidFill>
              <a:srgbClr val="CCFFCC"/>
            </a:solidFill>
            <a:ln w="9525">
              <a:solidFill>
                <a:srgbClr val="000000"/>
              </a:solidFill>
              <a:miter lim="800000"/>
              <a:headEnd/>
              <a:tailEnd/>
            </a:ln>
          </p:spPr>
          <p:txBody>
            <a:bodyPr wrap="none" anchor="ctr"/>
            <a:lstStyle/>
            <a:p>
              <a:pPr algn="ctr"/>
              <a:r>
                <a:rPr lang="en-US" dirty="0">
                  <a:solidFill>
                    <a:srgbClr val="000000"/>
                  </a:solidFill>
                  <a:latin typeface="Calibri" panose="020F0502020204030204" pitchFamily="34" charset="0"/>
                  <a:cs typeface="Calibri" panose="020F0502020204030204" pitchFamily="34" charset="0"/>
                </a:rPr>
                <a:t>Field Manager</a:t>
              </a:r>
            </a:p>
          </p:txBody>
        </p:sp>
        <p:sp>
          <p:nvSpPr>
            <p:cNvPr id="7" name="AutoShape 4">
              <a:extLst>
                <a:ext uri="{FF2B5EF4-FFF2-40B4-BE49-F238E27FC236}">
                  <a16:creationId xmlns:a16="http://schemas.microsoft.com/office/drawing/2014/main" id="{382865A7-0CDA-4D27-B3EB-9F564AC22567}"/>
                </a:ext>
              </a:extLst>
            </p:cNvPr>
            <p:cNvSpPr>
              <a:spLocks noChangeArrowheads="1"/>
            </p:cNvSpPr>
            <p:nvPr/>
          </p:nvSpPr>
          <p:spPr bwMode="auto">
            <a:xfrm>
              <a:off x="5279739" y="5336657"/>
              <a:ext cx="1752600" cy="381000"/>
            </a:xfrm>
            <a:prstGeom prst="flowChartProcess">
              <a:avLst/>
            </a:prstGeom>
            <a:solidFill>
              <a:srgbClr val="CCFFCC"/>
            </a:solidFill>
            <a:ln w="9525">
              <a:solidFill>
                <a:srgbClr val="000000"/>
              </a:solidFill>
              <a:miter lim="800000"/>
              <a:headEnd/>
              <a:tailEnd/>
            </a:ln>
          </p:spPr>
          <p:txBody>
            <a:bodyPr wrap="none" anchor="ctr"/>
            <a:lstStyle/>
            <a:p>
              <a:pPr algn="ctr"/>
              <a:r>
                <a:rPr lang="en-US" dirty="0">
                  <a:solidFill>
                    <a:srgbClr val="000000"/>
                  </a:solidFill>
                  <a:latin typeface="Calibri" panose="020F0502020204030204" pitchFamily="34" charset="0"/>
                  <a:cs typeface="Calibri" panose="020F0502020204030204" pitchFamily="34" charset="0"/>
                </a:rPr>
                <a:t>Derivatives</a:t>
              </a:r>
            </a:p>
          </p:txBody>
        </p:sp>
        <p:sp>
          <p:nvSpPr>
            <p:cNvPr id="8" name="Oval 6">
              <a:extLst>
                <a:ext uri="{FF2B5EF4-FFF2-40B4-BE49-F238E27FC236}">
                  <a16:creationId xmlns:a16="http://schemas.microsoft.com/office/drawing/2014/main" id="{94B50599-C932-4AE2-879D-41A32A59334D}"/>
                </a:ext>
              </a:extLst>
            </p:cNvPr>
            <p:cNvSpPr>
              <a:spLocks noChangeArrowheads="1"/>
            </p:cNvSpPr>
            <p:nvPr/>
          </p:nvSpPr>
          <p:spPr bwMode="auto">
            <a:xfrm>
              <a:off x="3657600" y="2830532"/>
              <a:ext cx="1676400" cy="914400"/>
            </a:xfrm>
            <a:prstGeom prst="ellipse">
              <a:avLst/>
            </a:prstGeom>
            <a:noFill/>
            <a:ln w="9525">
              <a:noFill/>
              <a:round/>
              <a:headEnd/>
              <a:tailEnd/>
            </a:ln>
          </p:spPr>
          <p:txBody>
            <a:bodyPr wrap="none" tIns="91440" bIns="0" anchor="ctr"/>
            <a:lstStyle/>
            <a:p>
              <a:pPr algn="ctr"/>
              <a:r>
                <a:rPr lang="en-US" dirty="0">
                  <a:latin typeface="Calibri" panose="020F0502020204030204" pitchFamily="34" charset="0"/>
                  <a:cs typeface="Calibri" panose="020F0502020204030204" pitchFamily="34" charset="0"/>
                </a:rPr>
                <a:t>Albany Glue Code</a:t>
              </a:r>
            </a:p>
          </p:txBody>
        </p:sp>
        <p:cxnSp>
          <p:nvCxnSpPr>
            <p:cNvPr id="9" name="AutoShape 7">
              <a:extLst>
                <a:ext uri="{FF2B5EF4-FFF2-40B4-BE49-F238E27FC236}">
                  <a16:creationId xmlns:a16="http://schemas.microsoft.com/office/drawing/2014/main" id="{74A64A07-AF2D-45A6-880E-7CCC9CDF4B1B}"/>
                </a:ext>
              </a:extLst>
            </p:cNvPr>
            <p:cNvCxnSpPr>
              <a:cxnSpLocks noChangeShapeType="1"/>
              <a:stCxn id="14" idx="3"/>
              <a:endCxn id="10" idx="1"/>
            </p:cNvCxnSpPr>
            <p:nvPr/>
          </p:nvCxnSpPr>
          <p:spPr bwMode="auto">
            <a:xfrm flipV="1">
              <a:off x="2133600" y="2682211"/>
              <a:ext cx="304800" cy="796021"/>
            </a:xfrm>
            <a:prstGeom prst="bentConnector3">
              <a:avLst>
                <a:gd name="adj1" fmla="val 50000"/>
              </a:avLst>
            </a:prstGeom>
            <a:noFill/>
            <a:ln w="12700">
              <a:solidFill>
                <a:srgbClr val="000000"/>
              </a:solidFill>
              <a:miter lim="800000"/>
              <a:headEnd type="diamond" w="med" len="med"/>
              <a:tailEnd type="diamond" w="med" len="med"/>
            </a:ln>
          </p:spPr>
        </p:cxnSp>
        <p:sp>
          <p:nvSpPr>
            <p:cNvPr id="10" name="Text Box 8">
              <a:extLst>
                <a:ext uri="{FF2B5EF4-FFF2-40B4-BE49-F238E27FC236}">
                  <a16:creationId xmlns:a16="http://schemas.microsoft.com/office/drawing/2014/main" id="{C99C7DD4-B38A-404B-8844-377BBA64717C}"/>
                </a:ext>
              </a:extLst>
            </p:cNvPr>
            <p:cNvSpPr txBox="1">
              <a:spLocks noChangeArrowheads="1"/>
            </p:cNvSpPr>
            <p:nvPr/>
          </p:nvSpPr>
          <p:spPr bwMode="auto">
            <a:xfrm>
              <a:off x="2438400" y="2359045"/>
              <a:ext cx="1219200" cy="646331"/>
            </a:xfrm>
            <a:prstGeom prst="rect">
              <a:avLst/>
            </a:prstGeom>
            <a:solidFill>
              <a:schemeClr val="bg1"/>
            </a:solidFill>
            <a:ln w="19050">
              <a:solidFill>
                <a:srgbClr val="0000FF"/>
              </a:solidFill>
              <a:miter lim="800000"/>
              <a:headEnd/>
              <a:tailEnd/>
            </a:ln>
          </p:spPr>
          <p:txBody>
            <a:bodyPr>
              <a:spAutoFit/>
            </a:bodyPr>
            <a:lstStyle/>
            <a:p>
              <a:pPr algn="ctr"/>
              <a:r>
                <a:rPr lang="en-US" dirty="0">
                  <a:solidFill>
                    <a:srgbClr val="0000FF"/>
                  </a:solidFill>
                  <a:latin typeface="Calibri" panose="020F0502020204030204" pitchFamily="34" charset="0"/>
                  <a:cs typeface="Calibri" panose="020F0502020204030204" pitchFamily="34" charset="0"/>
                </a:rPr>
                <a:t>Nonlinear Model</a:t>
              </a:r>
            </a:p>
          </p:txBody>
        </p:sp>
        <p:sp>
          <p:nvSpPr>
            <p:cNvPr id="12" name="AutoShape 10">
              <a:extLst>
                <a:ext uri="{FF2B5EF4-FFF2-40B4-BE49-F238E27FC236}">
                  <a16:creationId xmlns:a16="http://schemas.microsoft.com/office/drawing/2014/main" id="{0726032C-4B95-4685-8D9A-3B57A0BF8B27}"/>
                </a:ext>
              </a:extLst>
            </p:cNvPr>
            <p:cNvSpPr>
              <a:spLocks noChangeArrowheads="1"/>
            </p:cNvSpPr>
            <p:nvPr/>
          </p:nvSpPr>
          <p:spPr bwMode="auto">
            <a:xfrm>
              <a:off x="457200" y="3287732"/>
              <a:ext cx="1600200" cy="328613"/>
            </a:xfrm>
            <a:prstGeom prst="flowChartProcess">
              <a:avLst/>
            </a:prstGeom>
            <a:solidFill>
              <a:srgbClr val="CCFFCC"/>
            </a:solidFill>
            <a:ln w="9525">
              <a:solidFill>
                <a:srgbClr val="000000"/>
              </a:solidFill>
              <a:miter lim="800000"/>
              <a:headEnd/>
              <a:tailEnd/>
            </a:ln>
          </p:spPr>
          <p:txBody>
            <a:bodyPr wrap="none" anchor="ctr"/>
            <a:lstStyle/>
            <a:p>
              <a:pPr algn="ctr"/>
              <a:r>
                <a:rPr lang="en-US" dirty="0">
                  <a:solidFill>
                    <a:srgbClr val="000000"/>
                  </a:solidFill>
                  <a:latin typeface="Calibri" panose="020F0502020204030204" pitchFamily="34" charset="0"/>
                  <a:cs typeface="Calibri" panose="020F0502020204030204" pitchFamily="34" charset="0"/>
                </a:rPr>
                <a:t>Nonlinear</a:t>
              </a:r>
            </a:p>
          </p:txBody>
        </p:sp>
        <p:sp>
          <p:nvSpPr>
            <p:cNvPr id="13" name="AutoShape 11">
              <a:extLst>
                <a:ext uri="{FF2B5EF4-FFF2-40B4-BE49-F238E27FC236}">
                  <a16:creationId xmlns:a16="http://schemas.microsoft.com/office/drawing/2014/main" id="{53A146D7-7248-41CB-A6A6-45A913DB62D6}"/>
                </a:ext>
              </a:extLst>
            </p:cNvPr>
            <p:cNvSpPr>
              <a:spLocks noChangeArrowheads="1"/>
            </p:cNvSpPr>
            <p:nvPr/>
          </p:nvSpPr>
          <p:spPr bwMode="auto">
            <a:xfrm>
              <a:off x="457200" y="3592532"/>
              <a:ext cx="1600200" cy="328613"/>
            </a:xfrm>
            <a:prstGeom prst="flowChartProcess">
              <a:avLst/>
            </a:prstGeom>
            <a:solidFill>
              <a:srgbClr val="CCFFCC"/>
            </a:solidFill>
            <a:ln w="9525">
              <a:solidFill>
                <a:srgbClr val="000000"/>
              </a:solidFill>
              <a:miter lim="800000"/>
              <a:headEnd/>
              <a:tailEnd/>
            </a:ln>
          </p:spPr>
          <p:txBody>
            <a:bodyPr wrap="none" anchor="ctr"/>
            <a:lstStyle/>
            <a:p>
              <a:pPr algn="ctr"/>
              <a:r>
                <a:rPr lang="en-US" dirty="0">
                  <a:solidFill>
                    <a:srgbClr val="000000"/>
                  </a:solidFill>
                  <a:latin typeface="Calibri" panose="020F0502020204030204" pitchFamily="34" charset="0"/>
                  <a:cs typeface="Calibri" panose="020F0502020204030204" pitchFamily="34" charset="0"/>
                </a:rPr>
                <a:t>Transient</a:t>
              </a:r>
            </a:p>
          </p:txBody>
        </p:sp>
        <p:sp>
          <p:nvSpPr>
            <p:cNvPr id="14" name="Rectangle 15">
              <a:extLst>
                <a:ext uri="{FF2B5EF4-FFF2-40B4-BE49-F238E27FC236}">
                  <a16:creationId xmlns:a16="http://schemas.microsoft.com/office/drawing/2014/main" id="{65A6DA63-BA1F-4062-BECE-C6759750AB7C}"/>
                </a:ext>
              </a:extLst>
            </p:cNvPr>
            <p:cNvSpPr>
              <a:spLocks noChangeArrowheads="1"/>
            </p:cNvSpPr>
            <p:nvPr/>
          </p:nvSpPr>
          <p:spPr bwMode="auto">
            <a:xfrm>
              <a:off x="381000" y="2906732"/>
              <a:ext cx="1752600" cy="1143000"/>
            </a:xfrm>
            <a:prstGeom prst="rect">
              <a:avLst/>
            </a:prstGeom>
            <a:noFill/>
            <a:ln w="9525">
              <a:solidFill>
                <a:srgbClr val="000000"/>
              </a:solidFill>
              <a:miter lim="800000"/>
              <a:headEnd/>
              <a:tailEnd/>
            </a:ln>
          </p:spPr>
          <p:txBody>
            <a:bodyPr wrap="none" anchor="ctr"/>
            <a:lstStyle/>
            <a:p>
              <a:endParaRPr lang="en-US"/>
            </a:p>
          </p:txBody>
        </p:sp>
        <p:sp>
          <p:nvSpPr>
            <p:cNvPr id="15" name="AutoShape 17">
              <a:extLst>
                <a:ext uri="{FF2B5EF4-FFF2-40B4-BE49-F238E27FC236}">
                  <a16:creationId xmlns:a16="http://schemas.microsoft.com/office/drawing/2014/main" id="{2E3E31E1-6CBB-4B80-B2D5-6C7A55E15541}"/>
                </a:ext>
              </a:extLst>
            </p:cNvPr>
            <p:cNvSpPr>
              <a:spLocks noChangeArrowheads="1"/>
            </p:cNvSpPr>
            <p:nvPr/>
          </p:nvSpPr>
          <p:spPr bwMode="auto">
            <a:xfrm>
              <a:off x="533400" y="1458932"/>
              <a:ext cx="1447800" cy="304800"/>
            </a:xfrm>
            <a:prstGeom prst="flowChartProcess">
              <a:avLst/>
            </a:prstGeom>
            <a:solidFill>
              <a:srgbClr val="CCFFCC"/>
            </a:solidFill>
            <a:ln w="9525">
              <a:solidFill>
                <a:srgbClr val="000000"/>
              </a:solidFill>
              <a:miter lim="800000"/>
              <a:headEnd/>
              <a:tailEnd/>
            </a:ln>
          </p:spPr>
          <p:txBody>
            <a:bodyPr wrap="none" anchor="ctr"/>
            <a:lstStyle/>
            <a:p>
              <a:pPr algn="ctr"/>
              <a:r>
                <a:rPr lang="en-US" dirty="0">
                  <a:solidFill>
                    <a:srgbClr val="000000"/>
                  </a:solidFill>
                  <a:latin typeface="Calibri" panose="020F0502020204030204" pitchFamily="34" charset="0"/>
                  <a:cs typeface="Calibri" panose="020F0502020204030204" pitchFamily="34" charset="0"/>
                </a:rPr>
                <a:t>Optimization</a:t>
              </a:r>
            </a:p>
          </p:txBody>
        </p:sp>
        <p:sp>
          <p:nvSpPr>
            <p:cNvPr id="16" name="AutoShape 18">
              <a:extLst>
                <a:ext uri="{FF2B5EF4-FFF2-40B4-BE49-F238E27FC236}">
                  <a16:creationId xmlns:a16="http://schemas.microsoft.com/office/drawing/2014/main" id="{90104522-60AA-48F9-B625-216578691FA0}"/>
                </a:ext>
              </a:extLst>
            </p:cNvPr>
            <p:cNvSpPr>
              <a:spLocks noChangeArrowheads="1"/>
            </p:cNvSpPr>
            <p:nvPr/>
          </p:nvSpPr>
          <p:spPr bwMode="auto">
            <a:xfrm>
              <a:off x="533400" y="1763732"/>
              <a:ext cx="1447800" cy="304800"/>
            </a:xfrm>
            <a:prstGeom prst="flowChartProcess">
              <a:avLst/>
            </a:prstGeom>
            <a:solidFill>
              <a:srgbClr val="CCFFCC"/>
            </a:solidFill>
            <a:ln w="9525">
              <a:solidFill>
                <a:srgbClr val="000000"/>
              </a:solidFill>
              <a:miter lim="800000"/>
              <a:headEnd/>
              <a:tailEnd/>
            </a:ln>
          </p:spPr>
          <p:txBody>
            <a:bodyPr wrap="none" anchor="ctr"/>
            <a:lstStyle/>
            <a:p>
              <a:pPr algn="ctr"/>
              <a:r>
                <a:rPr lang="en-US" dirty="0">
                  <a:solidFill>
                    <a:srgbClr val="000000"/>
                  </a:solidFill>
                  <a:latin typeface="Calibri" panose="020F0502020204030204" pitchFamily="34" charset="0"/>
                  <a:cs typeface="Calibri" panose="020F0502020204030204" pitchFamily="34" charset="0"/>
                </a:rPr>
                <a:t>UQ</a:t>
              </a:r>
            </a:p>
          </p:txBody>
        </p:sp>
        <p:cxnSp>
          <p:nvCxnSpPr>
            <p:cNvPr id="18" name="AutoShape 21">
              <a:extLst>
                <a:ext uri="{FF2B5EF4-FFF2-40B4-BE49-F238E27FC236}">
                  <a16:creationId xmlns:a16="http://schemas.microsoft.com/office/drawing/2014/main" id="{9DBF2537-C947-40A9-A0D9-9C5A728CB9DA}"/>
                </a:ext>
              </a:extLst>
            </p:cNvPr>
            <p:cNvCxnSpPr>
              <a:cxnSpLocks noChangeShapeType="1"/>
              <a:stCxn id="14" idx="0"/>
              <a:endCxn id="40" idx="2"/>
            </p:cNvCxnSpPr>
            <p:nvPr/>
          </p:nvCxnSpPr>
          <p:spPr bwMode="auto">
            <a:xfrm flipV="1">
              <a:off x="1257300" y="2768064"/>
              <a:ext cx="0" cy="138668"/>
            </a:xfrm>
            <a:prstGeom prst="straightConnector1">
              <a:avLst/>
            </a:prstGeom>
            <a:noFill/>
            <a:ln w="12700">
              <a:solidFill>
                <a:srgbClr val="000000"/>
              </a:solidFill>
              <a:round/>
              <a:headEnd type="diamond" w="med" len="med"/>
              <a:tailEnd type="diamond" w="med" len="med"/>
            </a:ln>
          </p:spPr>
        </p:cxnSp>
        <p:cxnSp>
          <p:nvCxnSpPr>
            <p:cNvPr id="19" name="AutoShape 22">
              <a:extLst>
                <a:ext uri="{FF2B5EF4-FFF2-40B4-BE49-F238E27FC236}">
                  <a16:creationId xmlns:a16="http://schemas.microsoft.com/office/drawing/2014/main" id="{A39DD971-BDB8-48EF-BA13-CB1034EF4BD8}"/>
                </a:ext>
              </a:extLst>
            </p:cNvPr>
            <p:cNvCxnSpPr>
              <a:cxnSpLocks noChangeShapeType="1"/>
              <a:stCxn id="21" idx="0"/>
              <a:endCxn id="42" idx="2"/>
            </p:cNvCxnSpPr>
            <p:nvPr/>
          </p:nvCxnSpPr>
          <p:spPr bwMode="auto">
            <a:xfrm flipV="1">
              <a:off x="1257300" y="4610731"/>
              <a:ext cx="0" cy="201001"/>
            </a:xfrm>
            <a:prstGeom prst="straightConnector1">
              <a:avLst/>
            </a:prstGeom>
            <a:noFill/>
            <a:ln w="12700">
              <a:solidFill>
                <a:srgbClr val="000000"/>
              </a:solidFill>
              <a:round/>
              <a:headEnd type="diamond" w="med" len="med"/>
              <a:tailEnd type="diamond" w="med" len="med"/>
            </a:ln>
          </p:spPr>
        </p:cxnSp>
        <p:sp>
          <p:nvSpPr>
            <p:cNvPr id="20" name="AutoShape 23">
              <a:extLst>
                <a:ext uri="{FF2B5EF4-FFF2-40B4-BE49-F238E27FC236}">
                  <a16:creationId xmlns:a16="http://schemas.microsoft.com/office/drawing/2014/main" id="{261B6789-CAB8-4E42-B705-87DECA759A8F}"/>
                </a:ext>
              </a:extLst>
            </p:cNvPr>
            <p:cNvSpPr>
              <a:spLocks noChangeArrowheads="1"/>
            </p:cNvSpPr>
            <p:nvPr/>
          </p:nvSpPr>
          <p:spPr bwMode="auto">
            <a:xfrm>
              <a:off x="533400" y="5192732"/>
              <a:ext cx="1447800" cy="304800"/>
            </a:xfrm>
            <a:prstGeom prst="flowChartProcess">
              <a:avLst/>
            </a:prstGeom>
            <a:solidFill>
              <a:srgbClr val="CCFFCC"/>
            </a:solidFill>
            <a:ln w="9525">
              <a:solidFill>
                <a:srgbClr val="000000"/>
              </a:solidFill>
              <a:miter lim="800000"/>
              <a:headEnd/>
              <a:tailEnd/>
            </a:ln>
          </p:spPr>
          <p:txBody>
            <a:bodyPr wrap="none" anchor="ctr"/>
            <a:lstStyle/>
            <a:p>
              <a:pPr algn="ctr"/>
              <a:r>
                <a:rPr lang="en-US" dirty="0">
                  <a:solidFill>
                    <a:srgbClr val="000000"/>
                  </a:solidFill>
                  <a:latin typeface="Calibri" panose="020F0502020204030204" pitchFamily="34" charset="0"/>
                  <a:cs typeface="Calibri" panose="020F0502020204030204" pitchFamily="34" charset="0"/>
                </a:rPr>
                <a:t>Iterative</a:t>
              </a:r>
            </a:p>
          </p:txBody>
        </p:sp>
        <p:sp>
          <p:nvSpPr>
            <p:cNvPr id="22" name="AutoShape 29">
              <a:extLst>
                <a:ext uri="{FF2B5EF4-FFF2-40B4-BE49-F238E27FC236}">
                  <a16:creationId xmlns:a16="http://schemas.microsoft.com/office/drawing/2014/main" id="{E0FCD738-E6EE-4880-A137-C84A97A4CED4}"/>
                </a:ext>
              </a:extLst>
            </p:cNvPr>
            <p:cNvSpPr>
              <a:spLocks noChangeArrowheads="1"/>
            </p:cNvSpPr>
            <p:nvPr/>
          </p:nvSpPr>
          <p:spPr bwMode="auto">
            <a:xfrm>
              <a:off x="533400" y="5502612"/>
              <a:ext cx="1447800" cy="304800"/>
            </a:xfrm>
            <a:prstGeom prst="flowChartProcess">
              <a:avLst/>
            </a:prstGeom>
            <a:solidFill>
              <a:srgbClr val="CCFFCC"/>
            </a:solidFill>
            <a:ln w="9525">
              <a:solidFill>
                <a:srgbClr val="000000"/>
              </a:solidFill>
              <a:miter lim="800000"/>
              <a:headEnd/>
              <a:tailEnd/>
            </a:ln>
          </p:spPr>
          <p:txBody>
            <a:bodyPr wrap="none" anchor="ctr"/>
            <a:lstStyle/>
            <a:p>
              <a:pPr algn="ctr"/>
              <a:r>
                <a:rPr lang="en-US" dirty="0">
                  <a:solidFill>
                    <a:srgbClr val="000000"/>
                  </a:solidFill>
                  <a:latin typeface="Calibri" panose="020F0502020204030204" pitchFamily="34" charset="0"/>
                  <a:cs typeface="Calibri" panose="020F0502020204030204" pitchFamily="34" charset="0"/>
                </a:rPr>
                <a:t>Direct</a:t>
              </a:r>
            </a:p>
          </p:txBody>
        </p:sp>
        <p:sp>
          <p:nvSpPr>
            <p:cNvPr id="23" name="AutoShape 30">
              <a:extLst>
                <a:ext uri="{FF2B5EF4-FFF2-40B4-BE49-F238E27FC236}">
                  <a16:creationId xmlns:a16="http://schemas.microsoft.com/office/drawing/2014/main" id="{8DD9A4D9-3FD9-4645-8B06-205EA40BF78D}"/>
                </a:ext>
              </a:extLst>
            </p:cNvPr>
            <p:cNvSpPr>
              <a:spLocks noChangeArrowheads="1"/>
            </p:cNvSpPr>
            <p:nvPr/>
          </p:nvSpPr>
          <p:spPr bwMode="auto">
            <a:xfrm>
              <a:off x="6908800" y="1179532"/>
              <a:ext cx="1828800" cy="1905000"/>
            </a:xfrm>
            <a:prstGeom prst="flowChartProcess">
              <a:avLst/>
            </a:prstGeom>
            <a:noFill/>
            <a:ln w="9525">
              <a:solidFill>
                <a:srgbClr val="000000"/>
              </a:solidFill>
              <a:miter lim="800000"/>
              <a:headEnd/>
              <a:tailEnd/>
            </a:ln>
          </p:spPr>
          <p:txBody>
            <a:bodyPr wrap="none" anchor="ctr"/>
            <a:lstStyle/>
            <a:p>
              <a:pPr algn="ctr"/>
              <a:r>
                <a:rPr lang="en-US" dirty="0">
                  <a:latin typeface="Calibri" panose="020F0502020204030204" pitchFamily="34" charset="0"/>
                  <a:cs typeface="Calibri" panose="020F0502020204030204" pitchFamily="34" charset="0"/>
                </a:rPr>
                <a:t>Mesh Tools</a:t>
              </a:r>
            </a:p>
            <a:p>
              <a:pPr algn="ctr"/>
              <a:endParaRPr lang="en-US" sz="1200" dirty="0">
                <a:latin typeface="Calibri" panose="020F0502020204030204" pitchFamily="34" charset="0"/>
                <a:cs typeface="Calibri" panose="020F0502020204030204" pitchFamily="34" charset="0"/>
              </a:endParaRPr>
            </a:p>
            <a:p>
              <a:pPr algn="ctr"/>
              <a:endParaRPr lang="en-US" dirty="0">
                <a:latin typeface="Calibri" panose="020F0502020204030204" pitchFamily="34" charset="0"/>
                <a:cs typeface="Calibri" panose="020F0502020204030204" pitchFamily="34" charset="0"/>
              </a:endParaRPr>
            </a:p>
            <a:p>
              <a:pPr algn="ctr"/>
              <a:endParaRPr lang="en-US" dirty="0">
                <a:latin typeface="Calibri" panose="020F0502020204030204" pitchFamily="34" charset="0"/>
                <a:cs typeface="Calibri" panose="020F0502020204030204" pitchFamily="34" charset="0"/>
              </a:endParaRPr>
            </a:p>
            <a:p>
              <a:pPr algn="ctr"/>
              <a:endParaRPr lang="en-US" dirty="0">
                <a:latin typeface="Calibri" panose="020F0502020204030204" pitchFamily="34" charset="0"/>
                <a:cs typeface="Calibri" panose="020F0502020204030204" pitchFamily="34" charset="0"/>
              </a:endParaRPr>
            </a:p>
            <a:p>
              <a:pPr algn="ctr"/>
              <a:endParaRPr lang="en-US" dirty="0">
                <a:latin typeface="Calibri" panose="020F0502020204030204" pitchFamily="34" charset="0"/>
                <a:cs typeface="Calibri" panose="020F0502020204030204" pitchFamily="34" charset="0"/>
              </a:endParaRPr>
            </a:p>
            <a:p>
              <a:pPr algn="ctr"/>
              <a:endParaRPr lang="en-US" dirty="0">
                <a:latin typeface="Calibri" panose="020F0502020204030204" pitchFamily="34" charset="0"/>
                <a:cs typeface="Calibri" panose="020F0502020204030204" pitchFamily="34" charset="0"/>
              </a:endParaRPr>
            </a:p>
          </p:txBody>
        </p:sp>
        <p:sp>
          <p:nvSpPr>
            <p:cNvPr id="24" name="AutoShape 31">
              <a:extLst>
                <a:ext uri="{FF2B5EF4-FFF2-40B4-BE49-F238E27FC236}">
                  <a16:creationId xmlns:a16="http://schemas.microsoft.com/office/drawing/2014/main" id="{681B02B1-84CD-4415-BD02-A7A65A3AB580}"/>
                </a:ext>
              </a:extLst>
            </p:cNvPr>
            <p:cNvSpPr>
              <a:spLocks noChangeArrowheads="1"/>
            </p:cNvSpPr>
            <p:nvPr/>
          </p:nvSpPr>
          <p:spPr bwMode="auto">
            <a:xfrm>
              <a:off x="6985000" y="2170132"/>
              <a:ext cx="1670050" cy="381000"/>
            </a:xfrm>
            <a:prstGeom prst="flowChartProcess">
              <a:avLst/>
            </a:prstGeom>
            <a:solidFill>
              <a:srgbClr val="CCFFCC"/>
            </a:solidFill>
            <a:ln w="9525">
              <a:solidFill>
                <a:srgbClr val="000000"/>
              </a:solidFill>
              <a:miter lim="800000"/>
              <a:headEnd/>
              <a:tailEnd/>
            </a:ln>
          </p:spPr>
          <p:txBody>
            <a:bodyPr wrap="none" anchor="ctr"/>
            <a:lstStyle/>
            <a:p>
              <a:pPr algn="ctr"/>
              <a:r>
                <a:rPr lang="en-US" dirty="0">
                  <a:solidFill>
                    <a:srgbClr val="000000"/>
                  </a:solidFill>
                  <a:latin typeface="Calibri" panose="020F0502020204030204" pitchFamily="34" charset="0"/>
                  <a:cs typeface="Calibri" panose="020F0502020204030204" pitchFamily="34" charset="0"/>
                </a:rPr>
                <a:t>Mesh I/O</a:t>
              </a:r>
            </a:p>
          </p:txBody>
        </p:sp>
        <p:sp>
          <p:nvSpPr>
            <p:cNvPr id="25" name="AutoShape 33">
              <a:extLst>
                <a:ext uri="{FF2B5EF4-FFF2-40B4-BE49-F238E27FC236}">
                  <a16:creationId xmlns:a16="http://schemas.microsoft.com/office/drawing/2014/main" id="{1CCF7BDD-8BD3-4425-BFFF-1D191D70A5AA}"/>
                </a:ext>
              </a:extLst>
            </p:cNvPr>
            <p:cNvSpPr>
              <a:spLocks noChangeArrowheads="1"/>
            </p:cNvSpPr>
            <p:nvPr/>
          </p:nvSpPr>
          <p:spPr bwMode="auto">
            <a:xfrm>
              <a:off x="6985000" y="1560532"/>
              <a:ext cx="1670050" cy="609600"/>
            </a:xfrm>
            <a:prstGeom prst="flowChartProcess">
              <a:avLst/>
            </a:prstGeom>
            <a:solidFill>
              <a:srgbClr val="CCFFCC"/>
            </a:solidFill>
            <a:ln w="9525">
              <a:solidFill>
                <a:srgbClr val="000000"/>
              </a:solidFill>
              <a:miter lim="800000"/>
              <a:headEnd/>
              <a:tailEnd/>
            </a:ln>
          </p:spPr>
          <p:txBody>
            <a:bodyPr wrap="none" anchor="ctr"/>
            <a:lstStyle/>
            <a:p>
              <a:pPr algn="ctr"/>
              <a:r>
                <a:rPr lang="en-US" dirty="0">
                  <a:solidFill>
                    <a:srgbClr val="000000"/>
                  </a:solidFill>
                  <a:latin typeface="Calibri" panose="020F0502020204030204" pitchFamily="34" charset="0"/>
                  <a:cs typeface="Calibri" panose="020F0502020204030204" pitchFamily="34" charset="0"/>
                </a:rPr>
                <a:t>Mesh Database</a:t>
              </a:r>
            </a:p>
            <a:p>
              <a:pPr algn="ctr"/>
              <a:endParaRPr lang="en-US" dirty="0">
                <a:solidFill>
                  <a:srgbClr val="000000"/>
                </a:solidFill>
                <a:latin typeface="Calibri" panose="020F0502020204030204" pitchFamily="34" charset="0"/>
                <a:cs typeface="Calibri" panose="020F0502020204030204" pitchFamily="34" charset="0"/>
              </a:endParaRPr>
            </a:p>
          </p:txBody>
        </p:sp>
        <p:sp>
          <p:nvSpPr>
            <p:cNvPr id="26" name="Rectangle 35">
              <a:extLst>
                <a:ext uri="{FF2B5EF4-FFF2-40B4-BE49-F238E27FC236}">
                  <a16:creationId xmlns:a16="http://schemas.microsoft.com/office/drawing/2014/main" id="{43681930-97A5-4472-B23A-29B6812FACBD}"/>
                </a:ext>
              </a:extLst>
            </p:cNvPr>
            <p:cNvSpPr>
              <a:spLocks noChangeArrowheads="1"/>
            </p:cNvSpPr>
            <p:nvPr/>
          </p:nvSpPr>
          <p:spPr bwMode="auto">
            <a:xfrm>
              <a:off x="7108825" y="1966932"/>
              <a:ext cx="333375" cy="134938"/>
            </a:xfrm>
            <a:prstGeom prst="rect">
              <a:avLst/>
            </a:prstGeom>
            <a:solidFill>
              <a:schemeClr val="bg2"/>
            </a:solidFill>
            <a:ln w="9525">
              <a:solidFill>
                <a:srgbClr val="000000"/>
              </a:solidFill>
              <a:miter lim="800000"/>
              <a:headEnd/>
              <a:tailEnd/>
            </a:ln>
          </p:spPr>
          <p:txBody>
            <a:bodyPr wrap="none" anchor="ctr"/>
            <a:lstStyle/>
            <a:p>
              <a:endParaRPr lang="en-US"/>
            </a:p>
          </p:txBody>
        </p:sp>
        <p:sp>
          <p:nvSpPr>
            <p:cNvPr id="27" name="AutoShape 36">
              <a:extLst>
                <a:ext uri="{FF2B5EF4-FFF2-40B4-BE49-F238E27FC236}">
                  <a16:creationId xmlns:a16="http://schemas.microsoft.com/office/drawing/2014/main" id="{8F485C13-2052-4DE6-B4FD-62C329DEB93A}"/>
                </a:ext>
              </a:extLst>
            </p:cNvPr>
            <p:cNvSpPr>
              <a:spLocks noChangeArrowheads="1"/>
            </p:cNvSpPr>
            <p:nvPr/>
          </p:nvSpPr>
          <p:spPr bwMode="auto">
            <a:xfrm>
              <a:off x="8153400" y="1898670"/>
              <a:ext cx="417513" cy="203200"/>
            </a:xfrm>
            <a:prstGeom prst="cube">
              <a:avLst>
                <a:gd name="adj" fmla="val 41667"/>
              </a:avLst>
            </a:prstGeom>
            <a:solidFill>
              <a:schemeClr val="bg1">
                <a:lumMod val="85000"/>
              </a:schemeClr>
            </a:solidFill>
            <a:ln w="9525">
              <a:solidFill>
                <a:srgbClr val="000000"/>
              </a:solidFill>
              <a:miter lim="800000"/>
              <a:headEnd/>
              <a:tailEnd/>
            </a:ln>
          </p:spPr>
          <p:txBody>
            <a:bodyPr wrap="none" anchor="ctr"/>
            <a:lstStyle/>
            <a:p>
              <a:endParaRPr lang="en-US"/>
            </a:p>
          </p:txBody>
        </p:sp>
        <p:cxnSp>
          <p:nvCxnSpPr>
            <p:cNvPr id="28" name="AutoShape 37">
              <a:extLst>
                <a:ext uri="{FF2B5EF4-FFF2-40B4-BE49-F238E27FC236}">
                  <a16:creationId xmlns:a16="http://schemas.microsoft.com/office/drawing/2014/main" id="{04A0C02B-729C-46A6-B69B-2F22B2BA9DE1}"/>
                </a:ext>
              </a:extLst>
            </p:cNvPr>
            <p:cNvCxnSpPr>
              <a:cxnSpLocks noChangeShapeType="1"/>
              <a:stCxn id="29" idx="1"/>
              <a:endCxn id="65" idx="0"/>
            </p:cNvCxnSpPr>
            <p:nvPr/>
          </p:nvCxnSpPr>
          <p:spPr bwMode="auto">
            <a:xfrm rot="10800000" flipV="1">
              <a:off x="4489451" y="2133990"/>
              <a:ext cx="273049" cy="885209"/>
            </a:xfrm>
            <a:prstGeom prst="bentConnector2">
              <a:avLst/>
            </a:prstGeom>
            <a:noFill/>
            <a:ln w="12700">
              <a:solidFill>
                <a:srgbClr val="000000"/>
              </a:solidFill>
              <a:miter lim="800000"/>
              <a:headEnd type="diamond" w="med" len="med"/>
              <a:tailEnd type="diamond" w="med" len="med"/>
            </a:ln>
          </p:spPr>
        </p:cxnSp>
        <p:sp>
          <p:nvSpPr>
            <p:cNvPr id="29" name="Text Box 38">
              <a:extLst>
                <a:ext uri="{FF2B5EF4-FFF2-40B4-BE49-F238E27FC236}">
                  <a16:creationId xmlns:a16="http://schemas.microsoft.com/office/drawing/2014/main" id="{98DDEF18-4347-4B13-90ED-FE74A8B382D3}"/>
                </a:ext>
              </a:extLst>
            </p:cNvPr>
            <p:cNvSpPr txBox="1">
              <a:spLocks noChangeArrowheads="1"/>
            </p:cNvSpPr>
            <p:nvPr/>
          </p:nvSpPr>
          <p:spPr bwMode="auto">
            <a:xfrm>
              <a:off x="4762499" y="1810825"/>
              <a:ext cx="1600200" cy="646331"/>
            </a:xfrm>
            <a:prstGeom prst="rect">
              <a:avLst/>
            </a:prstGeom>
            <a:solidFill>
              <a:schemeClr val="bg1"/>
            </a:solidFill>
            <a:ln w="19050">
              <a:solidFill>
                <a:srgbClr val="0000FF"/>
              </a:solidFill>
              <a:miter lim="800000"/>
              <a:headEnd/>
              <a:tailEnd/>
            </a:ln>
          </p:spPr>
          <p:txBody>
            <a:bodyPr>
              <a:spAutoFit/>
            </a:bodyPr>
            <a:lstStyle/>
            <a:p>
              <a:pPr algn="ctr"/>
              <a:r>
                <a:rPr lang="en-US" dirty="0">
                  <a:solidFill>
                    <a:srgbClr val="0000FF"/>
                  </a:solidFill>
                  <a:latin typeface="Calibri" panose="020F0502020204030204" pitchFamily="34" charset="0"/>
                  <a:cs typeface="Calibri" panose="020F0502020204030204" pitchFamily="34" charset="0"/>
                </a:rPr>
                <a:t>Global</a:t>
              </a:r>
            </a:p>
            <a:p>
              <a:pPr algn="ctr"/>
              <a:r>
                <a:rPr lang="en-US" dirty="0">
                  <a:solidFill>
                    <a:srgbClr val="0000FF"/>
                  </a:solidFill>
                  <a:latin typeface="Calibri" panose="020F0502020204030204" pitchFamily="34" charset="0"/>
                  <a:cs typeface="Calibri" panose="020F0502020204030204" pitchFamily="34" charset="0"/>
                </a:rPr>
                <a:t>Discretization</a:t>
              </a:r>
            </a:p>
          </p:txBody>
        </p:sp>
        <p:sp>
          <p:nvSpPr>
            <p:cNvPr id="31" name="Text Box 43">
              <a:extLst>
                <a:ext uri="{FF2B5EF4-FFF2-40B4-BE49-F238E27FC236}">
                  <a16:creationId xmlns:a16="http://schemas.microsoft.com/office/drawing/2014/main" id="{FB6DA7C5-252B-4458-B090-93D135C0616E}"/>
                </a:ext>
              </a:extLst>
            </p:cNvPr>
            <p:cNvSpPr txBox="1">
              <a:spLocks noChangeArrowheads="1"/>
            </p:cNvSpPr>
            <p:nvPr/>
          </p:nvSpPr>
          <p:spPr bwMode="auto">
            <a:xfrm>
              <a:off x="2560320" y="3879909"/>
              <a:ext cx="1905000" cy="369332"/>
            </a:xfrm>
            <a:prstGeom prst="rect">
              <a:avLst/>
            </a:prstGeom>
            <a:solidFill>
              <a:schemeClr val="bg1"/>
            </a:solidFill>
            <a:ln w="19050">
              <a:solidFill>
                <a:srgbClr val="0000FF"/>
              </a:solidFill>
              <a:miter lim="800000"/>
              <a:headEnd/>
              <a:tailEnd/>
            </a:ln>
          </p:spPr>
          <p:txBody>
            <a:bodyPr>
              <a:spAutoFit/>
            </a:bodyPr>
            <a:lstStyle/>
            <a:p>
              <a:pPr algn="ctr"/>
              <a:r>
                <a:rPr lang="en-US" dirty="0">
                  <a:solidFill>
                    <a:srgbClr val="0000FF"/>
                  </a:solidFill>
                  <a:latin typeface="Calibri" panose="020F0502020204030204" pitchFamily="34" charset="0"/>
                  <a:cs typeface="Calibri" panose="020F0502020204030204" pitchFamily="34" charset="0"/>
                </a:rPr>
                <a:t>Evaluation Engine</a:t>
              </a:r>
            </a:p>
          </p:txBody>
        </p:sp>
        <p:sp>
          <p:nvSpPr>
            <p:cNvPr id="36" name="Rectangle 49">
              <a:extLst>
                <a:ext uri="{FF2B5EF4-FFF2-40B4-BE49-F238E27FC236}">
                  <a16:creationId xmlns:a16="http://schemas.microsoft.com/office/drawing/2014/main" id="{9CAEE212-2FE7-45AB-8BF1-68A4F92A6FA4}"/>
                </a:ext>
              </a:extLst>
            </p:cNvPr>
            <p:cNvSpPr>
              <a:spLocks noChangeArrowheads="1"/>
            </p:cNvSpPr>
            <p:nvPr/>
          </p:nvSpPr>
          <p:spPr bwMode="auto">
            <a:xfrm>
              <a:off x="5419615" y="4583132"/>
              <a:ext cx="304800" cy="304800"/>
            </a:xfrm>
            <a:prstGeom prst="rect">
              <a:avLst/>
            </a:prstGeom>
            <a:noFill/>
            <a:ln w="9525">
              <a:noFill/>
              <a:miter lim="800000"/>
              <a:headEnd/>
              <a:tailEnd/>
            </a:ln>
          </p:spPr>
          <p:txBody>
            <a:bodyPr wrap="none" anchor="ctr"/>
            <a:lstStyle/>
            <a:p>
              <a:endParaRPr lang="en-US"/>
            </a:p>
          </p:txBody>
        </p:sp>
        <p:sp>
          <p:nvSpPr>
            <p:cNvPr id="37" name="Rectangle 50">
              <a:extLst>
                <a:ext uri="{FF2B5EF4-FFF2-40B4-BE49-F238E27FC236}">
                  <a16:creationId xmlns:a16="http://schemas.microsoft.com/office/drawing/2014/main" id="{974D1E77-98FF-478E-8CA8-365191251B1D}"/>
                </a:ext>
              </a:extLst>
            </p:cNvPr>
            <p:cNvSpPr>
              <a:spLocks noChangeArrowheads="1"/>
            </p:cNvSpPr>
            <p:nvPr/>
          </p:nvSpPr>
          <p:spPr bwMode="auto">
            <a:xfrm>
              <a:off x="5419615" y="4811732"/>
              <a:ext cx="304800" cy="304800"/>
            </a:xfrm>
            <a:prstGeom prst="rect">
              <a:avLst/>
            </a:prstGeom>
            <a:noFill/>
            <a:ln w="9525">
              <a:noFill/>
              <a:miter lim="800000"/>
              <a:headEnd/>
              <a:tailEnd/>
            </a:ln>
          </p:spPr>
          <p:txBody>
            <a:bodyPr wrap="none" anchor="ctr"/>
            <a:lstStyle/>
            <a:p>
              <a:endParaRPr lang="en-US"/>
            </a:p>
          </p:txBody>
        </p:sp>
        <p:sp>
          <p:nvSpPr>
            <p:cNvPr id="38" name="Rectangle 52">
              <a:extLst>
                <a:ext uri="{FF2B5EF4-FFF2-40B4-BE49-F238E27FC236}">
                  <a16:creationId xmlns:a16="http://schemas.microsoft.com/office/drawing/2014/main" id="{3A93CAB5-EA45-49A1-9B7A-9710FD26D176}"/>
                </a:ext>
              </a:extLst>
            </p:cNvPr>
            <p:cNvSpPr>
              <a:spLocks noChangeArrowheads="1"/>
            </p:cNvSpPr>
            <p:nvPr/>
          </p:nvSpPr>
          <p:spPr bwMode="auto">
            <a:xfrm>
              <a:off x="1066800" y="1458932"/>
              <a:ext cx="228600" cy="76200"/>
            </a:xfrm>
            <a:prstGeom prst="rect">
              <a:avLst/>
            </a:prstGeom>
            <a:noFill/>
            <a:ln w="9525">
              <a:noFill/>
              <a:miter lim="800000"/>
              <a:headEnd/>
              <a:tailEnd/>
            </a:ln>
          </p:spPr>
          <p:txBody>
            <a:bodyPr wrap="none" anchor="ctr"/>
            <a:lstStyle/>
            <a:p>
              <a:endParaRPr lang="en-US"/>
            </a:p>
          </p:txBody>
        </p:sp>
        <p:sp>
          <p:nvSpPr>
            <p:cNvPr id="39" name="Rectangle 53">
              <a:extLst>
                <a:ext uri="{FF2B5EF4-FFF2-40B4-BE49-F238E27FC236}">
                  <a16:creationId xmlns:a16="http://schemas.microsoft.com/office/drawing/2014/main" id="{2E020157-C217-4A9C-8DDD-826B798BD473}"/>
                </a:ext>
              </a:extLst>
            </p:cNvPr>
            <p:cNvSpPr>
              <a:spLocks noChangeArrowheads="1"/>
            </p:cNvSpPr>
            <p:nvPr/>
          </p:nvSpPr>
          <p:spPr bwMode="auto">
            <a:xfrm>
              <a:off x="609600" y="1611332"/>
              <a:ext cx="228600" cy="76200"/>
            </a:xfrm>
            <a:prstGeom prst="rect">
              <a:avLst/>
            </a:prstGeom>
            <a:noFill/>
            <a:ln w="9525">
              <a:noFill/>
              <a:miter lim="800000"/>
              <a:headEnd/>
              <a:tailEnd/>
            </a:ln>
          </p:spPr>
          <p:txBody>
            <a:bodyPr wrap="none" anchor="ctr"/>
            <a:lstStyle/>
            <a:p>
              <a:endParaRPr lang="en-US"/>
            </a:p>
          </p:txBody>
        </p:sp>
        <p:sp>
          <p:nvSpPr>
            <p:cNvPr id="40" name="Text Box 55">
              <a:extLst>
                <a:ext uri="{FF2B5EF4-FFF2-40B4-BE49-F238E27FC236}">
                  <a16:creationId xmlns:a16="http://schemas.microsoft.com/office/drawing/2014/main" id="{0E04757A-96E8-4FAC-9D39-38C1B163B6C9}"/>
                </a:ext>
              </a:extLst>
            </p:cNvPr>
            <p:cNvSpPr txBox="1">
              <a:spLocks noChangeArrowheads="1"/>
            </p:cNvSpPr>
            <p:nvPr/>
          </p:nvSpPr>
          <p:spPr bwMode="auto">
            <a:xfrm>
              <a:off x="533400" y="2398732"/>
              <a:ext cx="1447800" cy="369332"/>
            </a:xfrm>
            <a:prstGeom prst="rect">
              <a:avLst/>
            </a:prstGeom>
            <a:solidFill>
              <a:schemeClr val="bg1"/>
            </a:solidFill>
            <a:ln w="19050">
              <a:solidFill>
                <a:srgbClr val="0000FF"/>
              </a:solidFill>
              <a:miter lim="800000"/>
              <a:headEnd/>
              <a:tailEnd/>
            </a:ln>
          </p:spPr>
          <p:txBody>
            <a:bodyPr>
              <a:spAutoFit/>
            </a:bodyPr>
            <a:lstStyle/>
            <a:p>
              <a:pPr algn="ctr"/>
              <a:r>
                <a:rPr lang="en-US" dirty="0">
                  <a:solidFill>
                    <a:srgbClr val="0000FF"/>
                  </a:solidFill>
                  <a:latin typeface="Calibri" panose="020F0502020204030204" pitchFamily="34" charset="0"/>
                  <a:cs typeface="Calibri" panose="020F0502020204030204" pitchFamily="34" charset="0"/>
                </a:rPr>
                <a:t>Application</a:t>
              </a:r>
            </a:p>
          </p:txBody>
        </p:sp>
        <p:cxnSp>
          <p:nvCxnSpPr>
            <p:cNvPr id="41" name="AutoShape 56">
              <a:extLst>
                <a:ext uri="{FF2B5EF4-FFF2-40B4-BE49-F238E27FC236}">
                  <a16:creationId xmlns:a16="http://schemas.microsoft.com/office/drawing/2014/main" id="{29DF640E-9391-4C9A-9372-9D9DA4F498A3}"/>
                </a:ext>
              </a:extLst>
            </p:cNvPr>
            <p:cNvCxnSpPr>
              <a:cxnSpLocks noChangeShapeType="1"/>
              <a:stCxn id="40" idx="0"/>
              <a:endCxn id="17" idx="2"/>
            </p:cNvCxnSpPr>
            <p:nvPr/>
          </p:nvCxnSpPr>
          <p:spPr bwMode="auto">
            <a:xfrm flipV="1">
              <a:off x="1257300" y="2144732"/>
              <a:ext cx="0" cy="254000"/>
            </a:xfrm>
            <a:prstGeom prst="straightConnector1">
              <a:avLst/>
            </a:prstGeom>
            <a:noFill/>
            <a:ln w="12700">
              <a:solidFill>
                <a:srgbClr val="000000"/>
              </a:solidFill>
              <a:round/>
              <a:headEnd type="diamond" w="med" len="med"/>
              <a:tailEnd type="diamond" w="med" len="med"/>
            </a:ln>
          </p:spPr>
        </p:cxnSp>
        <p:sp>
          <p:nvSpPr>
            <p:cNvPr id="42" name="Text Box 57">
              <a:extLst>
                <a:ext uri="{FF2B5EF4-FFF2-40B4-BE49-F238E27FC236}">
                  <a16:creationId xmlns:a16="http://schemas.microsoft.com/office/drawing/2014/main" id="{B26155B7-FA40-4699-954D-492D74166CF1}"/>
                </a:ext>
              </a:extLst>
            </p:cNvPr>
            <p:cNvSpPr txBox="1">
              <a:spLocks noChangeArrowheads="1"/>
            </p:cNvSpPr>
            <p:nvPr/>
          </p:nvSpPr>
          <p:spPr bwMode="auto">
            <a:xfrm>
              <a:off x="533400" y="4278332"/>
              <a:ext cx="1447800" cy="332399"/>
            </a:xfrm>
            <a:prstGeom prst="rect">
              <a:avLst/>
            </a:prstGeom>
            <a:solidFill>
              <a:schemeClr val="bg1"/>
            </a:solidFill>
            <a:ln w="19050">
              <a:solidFill>
                <a:srgbClr val="0000FF"/>
              </a:solidFill>
              <a:miter lim="800000"/>
              <a:headEnd/>
              <a:tailEnd/>
            </a:ln>
          </p:spPr>
          <p:txBody>
            <a:bodyPr tIns="36576" bIns="18288">
              <a:spAutoFit/>
            </a:bodyPr>
            <a:lstStyle/>
            <a:p>
              <a:pPr algn="ctr"/>
              <a:r>
                <a:rPr lang="en-US" dirty="0">
                  <a:solidFill>
                    <a:srgbClr val="0000FF"/>
                  </a:solidFill>
                  <a:latin typeface="Calibri" panose="020F0502020204030204" pitchFamily="34" charset="0"/>
                  <a:cs typeface="Calibri" panose="020F0502020204030204" pitchFamily="34" charset="0"/>
                </a:rPr>
                <a:t>Linear Solve</a:t>
              </a:r>
            </a:p>
          </p:txBody>
        </p:sp>
        <p:cxnSp>
          <p:nvCxnSpPr>
            <p:cNvPr id="43" name="AutoShape 58">
              <a:extLst>
                <a:ext uri="{FF2B5EF4-FFF2-40B4-BE49-F238E27FC236}">
                  <a16:creationId xmlns:a16="http://schemas.microsoft.com/office/drawing/2014/main" id="{B20BD2FB-8661-4AB9-9D2D-E64EE2CA17A6}"/>
                </a:ext>
              </a:extLst>
            </p:cNvPr>
            <p:cNvCxnSpPr>
              <a:cxnSpLocks noChangeShapeType="1"/>
              <a:stCxn id="42" idx="0"/>
              <a:endCxn id="14" idx="2"/>
            </p:cNvCxnSpPr>
            <p:nvPr/>
          </p:nvCxnSpPr>
          <p:spPr bwMode="auto">
            <a:xfrm flipV="1">
              <a:off x="1257300" y="4049732"/>
              <a:ext cx="0" cy="228600"/>
            </a:xfrm>
            <a:prstGeom prst="straightConnector1">
              <a:avLst/>
            </a:prstGeom>
            <a:noFill/>
            <a:ln w="12700">
              <a:solidFill>
                <a:srgbClr val="000000"/>
              </a:solidFill>
              <a:round/>
              <a:headEnd type="diamond" w="med" len="med"/>
              <a:tailEnd type="diamond" w="med" len="med"/>
            </a:ln>
          </p:spPr>
        </p:cxnSp>
        <p:cxnSp>
          <p:nvCxnSpPr>
            <p:cNvPr id="44" name="AutoShape 61">
              <a:extLst>
                <a:ext uri="{FF2B5EF4-FFF2-40B4-BE49-F238E27FC236}">
                  <a16:creationId xmlns:a16="http://schemas.microsoft.com/office/drawing/2014/main" id="{2A58B5CE-2F6F-47EA-926B-3002213B073B}"/>
                </a:ext>
              </a:extLst>
            </p:cNvPr>
            <p:cNvCxnSpPr>
              <a:cxnSpLocks noChangeShapeType="1"/>
              <a:stCxn id="10" idx="3"/>
              <a:endCxn id="8" idx="1"/>
            </p:cNvCxnSpPr>
            <p:nvPr/>
          </p:nvCxnSpPr>
          <p:spPr bwMode="auto">
            <a:xfrm>
              <a:off x="3657600" y="2682211"/>
              <a:ext cx="245503" cy="282232"/>
            </a:xfrm>
            <a:prstGeom prst="bentConnector2">
              <a:avLst/>
            </a:prstGeom>
            <a:noFill/>
            <a:ln w="12700">
              <a:solidFill>
                <a:srgbClr val="000000"/>
              </a:solidFill>
              <a:miter lim="800000"/>
              <a:headEnd type="diamond" w="med" len="med"/>
              <a:tailEnd type="diamond" w="med" len="med"/>
            </a:ln>
          </p:spPr>
        </p:cxnSp>
        <p:cxnSp>
          <p:nvCxnSpPr>
            <p:cNvPr id="45" name="AutoShape 62">
              <a:extLst>
                <a:ext uri="{FF2B5EF4-FFF2-40B4-BE49-F238E27FC236}">
                  <a16:creationId xmlns:a16="http://schemas.microsoft.com/office/drawing/2014/main" id="{54DE3BEE-DDD5-4AA6-B222-DC887E91EADB}"/>
                </a:ext>
              </a:extLst>
            </p:cNvPr>
            <p:cNvCxnSpPr>
              <a:cxnSpLocks noChangeShapeType="1"/>
              <a:stCxn id="17" idx="3"/>
            </p:cNvCxnSpPr>
            <p:nvPr/>
          </p:nvCxnSpPr>
          <p:spPr bwMode="auto">
            <a:xfrm>
              <a:off x="2057400" y="1649432"/>
              <a:ext cx="457200" cy="0"/>
            </a:xfrm>
            <a:prstGeom prst="straightConnector1">
              <a:avLst/>
            </a:prstGeom>
            <a:noFill/>
            <a:ln w="12700">
              <a:solidFill>
                <a:srgbClr val="000000"/>
              </a:solidFill>
              <a:round/>
              <a:headEnd type="diamond" w="med" len="med"/>
              <a:tailEnd type="diamond" w="med" len="med"/>
            </a:ln>
          </p:spPr>
        </p:cxnSp>
        <p:sp>
          <p:nvSpPr>
            <p:cNvPr id="46" name="AutoShape 65">
              <a:extLst>
                <a:ext uri="{FF2B5EF4-FFF2-40B4-BE49-F238E27FC236}">
                  <a16:creationId xmlns:a16="http://schemas.microsoft.com/office/drawing/2014/main" id="{BA9E3E9E-9200-4DEF-9012-020B8002FB6C}"/>
                </a:ext>
              </a:extLst>
            </p:cNvPr>
            <p:cNvSpPr>
              <a:spLocks noChangeArrowheads="1"/>
            </p:cNvSpPr>
            <p:nvPr/>
          </p:nvSpPr>
          <p:spPr bwMode="auto">
            <a:xfrm>
              <a:off x="6985000" y="2551132"/>
              <a:ext cx="1670050" cy="381000"/>
            </a:xfrm>
            <a:prstGeom prst="flowChartProcess">
              <a:avLst/>
            </a:prstGeom>
            <a:solidFill>
              <a:srgbClr val="CCFFCC"/>
            </a:solidFill>
            <a:ln w="9525">
              <a:solidFill>
                <a:srgbClr val="000000"/>
              </a:solidFill>
              <a:miter lim="800000"/>
              <a:headEnd/>
              <a:tailEnd/>
            </a:ln>
          </p:spPr>
          <p:txBody>
            <a:bodyPr wrap="none" anchor="ctr"/>
            <a:lstStyle/>
            <a:p>
              <a:pPr algn="ctr"/>
              <a:r>
                <a:rPr lang="en-US" dirty="0">
                  <a:solidFill>
                    <a:srgbClr val="000000"/>
                  </a:solidFill>
                  <a:latin typeface="Calibri" panose="020F0502020204030204" pitchFamily="34" charset="0"/>
                  <a:cs typeface="Calibri" panose="020F0502020204030204" pitchFamily="34" charset="0"/>
                </a:rPr>
                <a:t>Load Balancing</a:t>
              </a:r>
            </a:p>
          </p:txBody>
        </p:sp>
        <p:sp>
          <p:nvSpPr>
            <p:cNvPr id="47" name="AutoShape 18">
              <a:extLst>
                <a:ext uri="{FF2B5EF4-FFF2-40B4-BE49-F238E27FC236}">
                  <a16:creationId xmlns:a16="http://schemas.microsoft.com/office/drawing/2014/main" id="{BFDE2612-0804-4933-969A-F1DC036439AB}"/>
                </a:ext>
              </a:extLst>
            </p:cNvPr>
            <p:cNvSpPr>
              <a:spLocks noChangeArrowheads="1"/>
            </p:cNvSpPr>
            <p:nvPr/>
          </p:nvSpPr>
          <p:spPr bwMode="auto">
            <a:xfrm>
              <a:off x="2667000" y="1687532"/>
              <a:ext cx="1447800" cy="228600"/>
            </a:xfrm>
            <a:prstGeom prst="flowChartProcess">
              <a:avLst/>
            </a:prstGeom>
            <a:solidFill>
              <a:srgbClr val="FFFF99"/>
            </a:solidFill>
            <a:ln w="9525">
              <a:solidFill>
                <a:schemeClr val="tx1"/>
              </a:solidFill>
              <a:miter lim="800000"/>
              <a:headEnd/>
              <a:tailEnd/>
            </a:ln>
          </p:spPr>
          <p:txBody>
            <a:bodyPr wrap="none" anchor="ctr"/>
            <a:lstStyle/>
            <a:p>
              <a:pPr algn="ctr"/>
              <a:r>
                <a:rPr lang="en-US" dirty="0">
                  <a:latin typeface="Calibri" panose="020F0502020204030204" pitchFamily="34" charset="0"/>
                  <a:cs typeface="Calibri" panose="020F0502020204030204" pitchFamily="34" charset="0"/>
                </a:rPr>
                <a:t>Input Parser</a:t>
              </a:r>
            </a:p>
          </p:txBody>
        </p:sp>
        <p:sp>
          <p:nvSpPr>
            <p:cNvPr id="55" name="AutoShape 11">
              <a:extLst>
                <a:ext uri="{FF2B5EF4-FFF2-40B4-BE49-F238E27FC236}">
                  <a16:creationId xmlns:a16="http://schemas.microsoft.com/office/drawing/2014/main" id="{A6FED2CA-8DC2-4594-9031-9B1A6D8CD296}"/>
                </a:ext>
              </a:extLst>
            </p:cNvPr>
            <p:cNvSpPr>
              <a:spLocks noChangeArrowheads="1"/>
            </p:cNvSpPr>
            <p:nvPr/>
          </p:nvSpPr>
          <p:spPr bwMode="auto">
            <a:xfrm>
              <a:off x="7579360" y="4658122"/>
              <a:ext cx="1148080" cy="289891"/>
            </a:xfrm>
            <a:prstGeom prst="flowChartProcess">
              <a:avLst/>
            </a:prstGeom>
            <a:solidFill>
              <a:srgbClr val="CCFFCC"/>
            </a:solidFill>
            <a:ln w="9525">
              <a:solidFill>
                <a:srgbClr val="000000"/>
              </a:solidFill>
              <a:miter lim="800000"/>
              <a:headEnd/>
              <a:tailEnd/>
            </a:ln>
          </p:spPr>
          <p:txBody>
            <a:bodyPr wrap="none" anchor="ctr"/>
            <a:lstStyle/>
            <a:p>
              <a:pPr algn="ctr"/>
              <a:r>
                <a:rPr lang="en-US" dirty="0">
                  <a:solidFill>
                    <a:srgbClr val="000000"/>
                  </a:solidFill>
                  <a:latin typeface="Calibri" panose="020F0502020204030204" pitchFamily="34" charset="0"/>
                  <a:cs typeface="Calibri" panose="020F0502020204030204" pitchFamily="34" charset="0"/>
                </a:rPr>
                <a:t>Libraries</a:t>
              </a:r>
            </a:p>
          </p:txBody>
        </p:sp>
        <p:sp>
          <p:nvSpPr>
            <p:cNvPr id="56" name="Text Box 38">
              <a:extLst>
                <a:ext uri="{FF2B5EF4-FFF2-40B4-BE49-F238E27FC236}">
                  <a16:creationId xmlns:a16="http://schemas.microsoft.com/office/drawing/2014/main" id="{EA9B4F4C-FB45-40A5-9441-BADB953396D0}"/>
                </a:ext>
              </a:extLst>
            </p:cNvPr>
            <p:cNvSpPr txBox="1">
              <a:spLocks noChangeArrowheads="1"/>
            </p:cNvSpPr>
            <p:nvPr/>
          </p:nvSpPr>
          <p:spPr bwMode="auto">
            <a:xfrm>
              <a:off x="7589520" y="5037763"/>
              <a:ext cx="1148080" cy="369332"/>
            </a:xfrm>
            <a:prstGeom prst="rect">
              <a:avLst/>
            </a:prstGeom>
            <a:solidFill>
              <a:schemeClr val="bg1"/>
            </a:solidFill>
            <a:ln w="19050">
              <a:solidFill>
                <a:srgbClr val="0000FF"/>
              </a:solidFill>
              <a:miter lim="800000"/>
              <a:headEnd/>
              <a:tailEnd/>
            </a:ln>
          </p:spPr>
          <p:txBody>
            <a:bodyPr wrap="square">
              <a:spAutoFit/>
            </a:bodyPr>
            <a:lstStyle/>
            <a:p>
              <a:pPr algn="ctr"/>
              <a:r>
                <a:rPr lang="en-US" dirty="0">
                  <a:solidFill>
                    <a:srgbClr val="0000FF"/>
                  </a:solidFill>
                  <a:latin typeface="Calibri" panose="020F0502020204030204" pitchFamily="34" charset="0"/>
                  <a:cs typeface="Calibri" panose="020F0502020204030204" pitchFamily="34" charset="0"/>
                </a:rPr>
                <a:t>Interfaces</a:t>
              </a:r>
            </a:p>
          </p:txBody>
        </p:sp>
        <p:sp>
          <p:nvSpPr>
            <p:cNvPr id="58" name="Oval 6">
              <a:extLst>
                <a:ext uri="{FF2B5EF4-FFF2-40B4-BE49-F238E27FC236}">
                  <a16:creationId xmlns:a16="http://schemas.microsoft.com/office/drawing/2014/main" id="{34E6CA27-267A-439E-B58B-3CC40BE15CB1}"/>
                </a:ext>
              </a:extLst>
            </p:cNvPr>
            <p:cNvSpPr>
              <a:spLocks noChangeArrowheads="1"/>
            </p:cNvSpPr>
            <p:nvPr/>
          </p:nvSpPr>
          <p:spPr bwMode="auto">
            <a:xfrm>
              <a:off x="7672362" y="5565437"/>
              <a:ext cx="940145" cy="484379"/>
            </a:xfrm>
            <a:prstGeom prst="ellipse">
              <a:avLst/>
            </a:prstGeom>
            <a:noFill/>
            <a:ln w="9525">
              <a:noFill/>
              <a:round/>
              <a:headEnd/>
              <a:tailEnd/>
            </a:ln>
          </p:spPr>
          <p:txBody>
            <a:bodyPr wrap="none" anchor="ctr"/>
            <a:lstStyle/>
            <a:p>
              <a:pPr algn="ctr"/>
              <a:r>
                <a:rPr lang="en-US" dirty="0">
                  <a:latin typeface="Calibri" panose="020F0502020204030204" pitchFamily="34" charset="0"/>
                  <a:cs typeface="Calibri" panose="020F0502020204030204" pitchFamily="34" charset="0"/>
                </a:rPr>
                <a:t>Albany </a:t>
              </a:r>
            </a:p>
            <a:p>
              <a:pPr algn="ctr"/>
              <a:r>
                <a:rPr lang="en-US" dirty="0">
                  <a:latin typeface="Calibri" panose="020F0502020204030204" pitchFamily="34" charset="0"/>
                  <a:cs typeface="Calibri" panose="020F0502020204030204" pitchFamily="34" charset="0"/>
                </a:rPr>
                <a:t>Code</a:t>
              </a:r>
            </a:p>
          </p:txBody>
        </p:sp>
        <p:sp>
          <p:nvSpPr>
            <p:cNvPr id="60" name="AutoShape 101">
              <a:extLst>
                <a:ext uri="{FF2B5EF4-FFF2-40B4-BE49-F238E27FC236}">
                  <a16:creationId xmlns:a16="http://schemas.microsoft.com/office/drawing/2014/main" id="{0BF49CF3-61B0-4203-97AF-891A3AF27217}"/>
                </a:ext>
              </a:extLst>
            </p:cNvPr>
            <p:cNvSpPr>
              <a:spLocks noChangeArrowheads="1"/>
            </p:cNvSpPr>
            <p:nvPr/>
          </p:nvSpPr>
          <p:spPr bwMode="auto">
            <a:xfrm>
              <a:off x="7670800" y="1941532"/>
              <a:ext cx="304800" cy="152400"/>
            </a:xfrm>
            <a:prstGeom prst="triangle">
              <a:avLst>
                <a:gd name="adj" fmla="val 50000"/>
              </a:avLst>
            </a:prstGeom>
            <a:solidFill>
              <a:schemeClr val="bg1">
                <a:lumMod val="85000"/>
              </a:schemeClr>
            </a:solidFill>
            <a:ln w="9525">
              <a:solidFill>
                <a:schemeClr val="tx1"/>
              </a:solidFill>
              <a:miter lim="800000"/>
              <a:headEnd/>
              <a:tailEnd/>
            </a:ln>
          </p:spPr>
          <p:txBody>
            <a:bodyPr wrap="none" anchor="ctr"/>
            <a:lstStyle/>
            <a:p>
              <a:endParaRPr lang="en-US"/>
            </a:p>
          </p:txBody>
        </p:sp>
        <p:cxnSp>
          <p:nvCxnSpPr>
            <p:cNvPr id="69" name="AutoShape 61">
              <a:extLst>
                <a:ext uri="{FF2B5EF4-FFF2-40B4-BE49-F238E27FC236}">
                  <a16:creationId xmlns:a16="http://schemas.microsoft.com/office/drawing/2014/main" id="{90CEC7C6-EB0E-4C95-AC33-F9137CE93959}"/>
                </a:ext>
              </a:extLst>
            </p:cNvPr>
            <p:cNvCxnSpPr>
              <a:cxnSpLocks noChangeShapeType="1"/>
              <a:stCxn id="65" idx="1"/>
            </p:cNvCxnSpPr>
            <p:nvPr/>
          </p:nvCxnSpPr>
          <p:spPr bwMode="auto">
            <a:xfrm rot="10800000" flipV="1">
              <a:off x="3347720" y="3312717"/>
              <a:ext cx="220980" cy="522116"/>
            </a:xfrm>
            <a:prstGeom prst="bentConnector2">
              <a:avLst/>
            </a:prstGeom>
            <a:noFill/>
            <a:ln w="12700">
              <a:solidFill>
                <a:srgbClr val="000000"/>
              </a:solidFill>
              <a:miter lim="800000"/>
              <a:headEnd type="diamond" w="med" len="med"/>
              <a:tailEnd type="diamond" w="med" len="med"/>
            </a:ln>
          </p:spPr>
        </p:cxnSp>
        <p:sp>
          <p:nvSpPr>
            <p:cNvPr id="71" name="Rectangle: Rounded Corners 70">
              <a:extLst>
                <a:ext uri="{FF2B5EF4-FFF2-40B4-BE49-F238E27FC236}">
                  <a16:creationId xmlns:a16="http://schemas.microsoft.com/office/drawing/2014/main" id="{8FB0FA7A-DC16-4A32-B5E3-B3A22B4E3C76}"/>
                </a:ext>
              </a:extLst>
            </p:cNvPr>
            <p:cNvSpPr/>
            <p:nvPr/>
          </p:nvSpPr>
          <p:spPr>
            <a:xfrm>
              <a:off x="2639499" y="4616758"/>
              <a:ext cx="1841500" cy="646331"/>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r>
                <a:rPr lang="en-US" dirty="0">
                  <a:solidFill>
                    <a:schemeClr val="tx1"/>
                  </a:solidFill>
                  <a:latin typeface="Calibri" panose="020F0502020204030204" pitchFamily="34" charset="0"/>
                  <a:cs typeface="Calibri" panose="020F0502020204030204" pitchFamily="34" charset="0"/>
                </a:rPr>
                <a:t>PDE terms, BCs, responses</a:t>
              </a:r>
            </a:p>
          </p:txBody>
        </p:sp>
        <p:cxnSp>
          <p:nvCxnSpPr>
            <p:cNvPr id="72" name="AutoShape 61">
              <a:extLst>
                <a:ext uri="{FF2B5EF4-FFF2-40B4-BE49-F238E27FC236}">
                  <a16:creationId xmlns:a16="http://schemas.microsoft.com/office/drawing/2014/main" id="{B6C074CD-B1E6-40BB-8DD8-1A65405CEC5C}"/>
                </a:ext>
              </a:extLst>
            </p:cNvPr>
            <p:cNvCxnSpPr>
              <a:cxnSpLocks noChangeShapeType="1"/>
            </p:cNvCxnSpPr>
            <p:nvPr/>
          </p:nvCxnSpPr>
          <p:spPr bwMode="auto">
            <a:xfrm rot="16200000" flipH="1">
              <a:off x="3168768" y="4432091"/>
              <a:ext cx="369332" cy="1"/>
            </a:xfrm>
            <a:prstGeom prst="bentConnector3">
              <a:avLst>
                <a:gd name="adj1" fmla="val 50000"/>
              </a:avLst>
            </a:prstGeom>
            <a:noFill/>
            <a:ln w="12700">
              <a:solidFill>
                <a:srgbClr val="000000"/>
              </a:solidFill>
              <a:miter lim="800000"/>
              <a:headEnd type="diamond" w="med" len="med"/>
              <a:tailEnd type="diamond" w="med" len="med"/>
            </a:ln>
          </p:spPr>
        </p:cxnSp>
        <p:sp>
          <p:nvSpPr>
            <p:cNvPr id="75" name="AutoShape 4">
              <a:extLst>
                <a:ext uri="{FF2B5EF4-FFF2-40B4-BE49-F238E27FC236}">
                  <a16:creationId xmlns:a16="http://schemas.microsoft.com/office/drawing/2014/main" id="{7DBC8780-2B69-4740-9E7E-1A7D99069077}"/>
                </a:ext>
              </a:extLst>
            </p:cNvPr>
            <p:cNvSpPr>
              <a:spLocks noChangeArrowheads="1"/>
            </p:cNvSpPr>
            <p:nvPr/>
          </p:nvSpPr>
          <p:spPr bwMode="auto">
            <a:xfrm>
              <a:off x="5279738" y="5699878"/>
              <a:ext cx="1752600" cy="381000"/>
            </a:xfrm>
            <a:prstGeom prst="flowChartProcess">
              <a:avLst/>
            </a:prstGeom>
            <a:solidFill>
              <a:srgbClr val="CCFFCC"/>
            </a:solidFill>
            <a:ln w="9525">
              <a:solidFill>
                <a:srgbClr val="000000"/>
              </a:solidFill>
              <a:miter lim="800000"/>
              <a:headEnd/>
              <a:tailEnd/>
            </a:ln>
          </p:spPr>
          <p:txBody>
            <a:bodyPr wrap="none" anchor="ctr"/>
            <a:lstStyle/>
            <a:p>
              <a:pPr algn="ctr"/>
              <a:r>
                <a:rPr lang="en-US" dirty="0">
                  <a:solidFill>
                    <a:srgbClr val="000000"/>
                  </a:solidFill>
                  <a:latin typeface="Calibri" panose="020F0502020204030204" pitchFamily="34" charset="0"/>
                  <a:cs typeface="Calibri" panose="020F0502020204030204" pitchFamily="34" charset="0"/>
                </a:rPr>
                <a:t>Discretization</a:t>
              </a:r>
            </a:p>
          </p:txBody>
        </p:sp>
        <p:sp>
          <p:nvSpPr>
            <p:cNvPr id="95" name="Rectangle: Rounded Corners 94">
              <a:extLst>
                <a:ext uri="{FF2B5EF4-FFF2-40B4-BE49-F238E27FC236}">
                  <a16:creationId xmlns:a16="http://schemas.microsoft.com/office/drawing/2014/main" id="{D72265EF-33EF-4301-B1C3-8365B066DE8D}"/>
                </a:ext>
              </a:extLst>
            </p:cNvPr>
            <p:cNvSpPr/>
            <p:nvPr/>
          </p:nvSpPr>
          <p:spPr>
            <a:xfrm>
              <a:off x="5015281" y="3817366"/>
              <a:ext cx="2141358" cy="461836"/>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96" name="Oval 6">
              <a:extLst>
                <a:ext uri="{FF2B5EF4-FFF2-40B4-BE49-F238E27FC236}">
                  <a16:creationId xmlns:a16="http://schemas.microsoft.com/office/drawing/2014/main" id="{2C381A9D-1636-4BA8-8C15-196316F7F725}"/>
                </a:ext>
              </a:extLst>
            </p:cNvPr>
            <p:cNvSpPr>
              <a:spLocks noChangeArrowheads="1"/>
            </p:cNvSpPr>
            <p:nvPr/>
          </p:nvSpPr>
          <p:spPr bwMode="auto">
            <a:xfrm>
              <a:off x="5366366" y="3776774"/>
              <a:ext cx="1536700" cy="542045"/>
            </a:xfrm>
            <a:prstGeom prst="ellipse">
              <a:avLst/>
            </a:prstGeom>
            <a:noFill/>
            <a:ln w="9525">
              <a:noFill/>
              <a:round/>
              <a:headEnd/>
              <a:tailEnd/>
            </a:ln>
          </p:spPr>
          <p:txBody>
            <a:bodyPr wrap="none" anchor="ctr"/>
            <a:lstStyle/>
            <a:p>
              <a:pPr algn="ctr"/>
              <a:r>
                <a:rPr lang="en-US" dirty="0">
                  <a:latin typeface="Calibri" panose="020F0502020204030204" pitchFamily="34" charset="0"/>
                  <a:cs typeface="Calibri" panose="020F0502020204030204" pitchFamily="34" charset="0"/>
                </a:rPr>
                <a:t>Problem Definition</a:t>
              </a:r>
            </a:p>
          </p:txBody>
        </p:sp>
        <p:cxnSp>
          <p:nvCxnSpPr>
            <p:cNvPr id="113" name="AutoShape 9">
              <a:extLst>
                <a:ext uri="{FF2B5EF4-FFF2-40B4-BE49-F238E27FC236}">
                  <a16:creationId xmlns:a16="http://schemas.microsoft.com/office/drawing/2014/main" id="{F1731987-F491-4861-895F-A38B164FF21D}"/>
                </a:ext>
              </a:extLst>
            </p:cNvPr>
            <p:cNvCxnSpPr>
              <a:cxnSpLocks noChangeShapeType="1"/>
            </p:cNvCxnSpPr>
            <p:nvPr/>
          </p:nvCxnSpPr>
          <p:spPr bwMode="auto">
            <a:xfrm rot="10800000" flipV="1">
              <a:off x="4470542" y="4061853"/>
              <a:ext cx="546101" cy="1959"/>
            </a:xfrm>
            <a:prstGeom prst="bentConnector3">
              <a:avLst>
                <a:gd name="adj1" fmla="val 50000"/>
              </a:avLst>
            </a:prstGeom>
            <a:noFill/>
            <a:ln w="12700">
              <a:solidFill>
                <a:schemeClr val="tx1"/>
              </a:solidFill>
              <a:miter lim="800000"/>
              <a:headEnd type="diamond" w="med" len="med"/>
              <a:tailEnd type="diamond" w="med" len="med"/>
            </a:ln>
          </p:spPr>
        </p:cxnSp>
        <p:cxnSp>
          <p:nvCxnSpPr>
            <p:cNvPr id="114" name="AutoShape 9">
              <a:extLst>
                <a:ext uri="{FF2B5EF4-FFF2-40B4-BE49-F238E27FC236}">
                  <a16:creationId xmlns:a16="http://schemas.microsoft.com/office/drawing/2014/main" id="{9D2EBB5E-BFFA-4C58-A5F5-218381396841}"/>
                </a:ext>
              </a:extLst>
            </p:cNvPr>
            <p:cNvCxnSpPr>
              <a:cxnSpLocks noChangeShapeType="1"/>
            </p:cNvCxnSpPr>
            <p:nvPr/>
          </p:nvCxnSpPr>
          <p:spPr bwMode="auto">
            <a:xfrm rot="10800000">
              <a:off x="4509929" y="4945675"/>
              <a:ext cx="666730" cy="1"/>
            </a:xfrm>
            <a:prstGeom prst="bentConnector3">
              <a:avLst>
                <a:gd name="adj1" fmla="val 50000"/>
              </a:avLst>
            </a:prstGeom>
            <a:noFill/>
            <a:ln w="12700">
              <a:solidFill>
                <a:schemeClr val="tx1"/>
              </a:solidFill>
              <a:miter lim="800000"/>
              <a:headEnd type="diamond" w="med" len="med"/>
              <a:tailEnd type="diamond" w="med" len="med"/>
            </a:ln>
          </p:spPr>
        </p:cxnSp>
        <p:cxnSp>
          <p:nvCxnSpPr>
            <p:cNvPr id="135" name="AutoShape 22">
              <a:extLst>
                <a:ext uri="{FF2B5EF4-FFF2-40B4-BE49-F238E27FC236}">
                  <a16:creationId xmlns:a16="http://schemas.microsoft.com/office/drawing/2014/main" id="{AB26BFA2-4A37-416C-BED3-81B9A4FCB7D0}"/>
                </a:ext>
              </a:extLst>
            </p:cNvPr>
            <p:cNvCxnSpPr>
              <a:cxnSpLocks noChangeShapeType="1"/>
              <a:endCxn id="95" idx="2"/>
            </p:cNvCxnSpPr>
            <p:nvPr/>
          </p:nvCxnSpPr>
          <p:spPr bwMode="auto">
            <a:xfrm flipV="1">
              <a:off x="6085960" y="4279202"/>
              <a:ext cx="0" cy="223651"/>
            </a:xfrm>
            <a:prstGeom prst="straightConnector1">
              <a:avLst/>
            </a:prstGeom>
            <a:noFill/>
            <a:ln w="12700">
              <a:solidFill>
                <a:srgbClr val="000000"/>
              </a:solidFill>
              <a:round/>
              <a:headEnd type="diamond" w="med" len="med"/>
              <a:tailEnd type="diamond" w="med" len="med"/>
            </a:ln>
          </p:spPr>
        </p:cxnSp>
        <p:sp>
          <p:nvSpPr>
            <p:cNvPr id="140" name="Rectangle: Rounded Corners 139">
              <a:extLst>
                <a:ext uri="{FF2B5EF4-FFF2-40B4-BE49-F238E27FC236}">
                  <a16:creationId xmlns:a16="http://schemas.microsoft.com/office/drawing/2014/main" id="{3C71100F-93AF-4E1A-99C2-43C5D97A26E6}"/>
                </a:ext>
              </a:extLst>
            </p:cNvPr>
            <p:cNvSpPr/>
            <p:nvPr/>
          </p:nvSpPr>
          <p:spPr>
            <a:xfrm>
              <a:off x="5666602" y="2904588"/>
              <a:ext cx="1070679" cy="744032"/>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41" name="Oval 6">
              <a:extLst>
                <a:ext uri="{FF2B5EF4-FFF2-40B4-BE49-F238E27FC236}">
                  <a16:creationId xmlns:a16="http://schemas.microsoft.com/office/drawing/2014/main" id="{6C959F60-34E8-44B3-A002-72580D4F425D}"/>
                </a:ext>
              </a:extLst>
            </p:cNvPr>
            <p:cNvSpPr>
              <a:spLocks noChangeArrowheads="1"/>
            </p:cNvSpPr>
            <p:nvPr/>
          </p:nvSpPr>
          <p:spPr bwMode="auto">
            <a:xfrm>
              <a:off x="5418584" y="2978356"/>
              <a:ext cx="1536700" cy="542045"/>
            </a:xfrm>
            <a:prstGeom prst="ellipse">
              <a:avLst/>
            </a:prstGeom>
            <a:noFill/>
            <a:ln w="9525">
              <a:noFill/>
              <a:round/>
              <a:headEnd/>
              <a:tailEnd/>
            </a:ln>
          </p:spPr>
          <p:txBody>
            <a:bodyPr wrap="none" anchor="ctr"/>
            <a:lstStyle/>
            <a:p>
              <a:pPr algn="ctr"/>
              <a:r>
                <a:rPr lang="en-US" dirty="0">
                  <a:latin typeface="Calibri" panose="020F0502020204030204" pitchFamily="34" charset="0"/>
                  <a:cs typeface="Calibri" panose="020F0502020204030204" pitchFamily="34" charset="0"/>
                </a:rPr>
                <a:t>Mesh</a:t>
              </a:r>
            </a:p>
            <a:p>
              <a:pPr algn="ctr"/>
              <a:r>
                <a:rPr lang="en-US" dirty="0">
                  <a:latin typeface="Calibri" panose="020F0502020204030204" pitchFamily="34" charset="0"/>
                  <a:cs typeface="Calibri" panose="020F0502020204030204" pitchFamily="34" charset="0"/>
                </a:rPr>
                <a:t> Processing</a:t>
              </a:r>
            </a:p>
          </p:txBody>
        </p:sp>
        <p:cxnSp>
          <p:nvCxnSpPr>
            <p:cNvPr id="147" name="AutoShape 22">
              <a:extLst>
                <a:ext uri="{FF2B5EF4-FFF2-40B4-BE49-F238E27FC236}">
                  <a16:creationId xmlns:a16="http://schemas.microsoft.com/office/drawing/2014/main" id="{61040EA1-D3CC-43F2-B88A-C7DFCD2D8D6E}"/>
                </a:ext>
              </a:extLst>
            </p:cNvPr>
            <p:cNvCxnSpPr>
              <a:cxnSpLocks noChangeShapeType="1"/>
              <a:stCxn id="140" idx="0"/>
            </p:cNvCxnSpPr>
            <p:nvPr/>
          </p:nvCxnSpPr>
          <p:spPr bwMode="auto">
            <a:xfrm flipV="1">
              <a:off x="6201942" y="2475485"/>
              <a:ext cx="0" cy="429103"/>
            </a:xfrm>
            <a:prstGeom prst="straightConnector1">
              <a:avLst/>
            </a:prstGeom>
            <a:noFill/>
            <a:ln w="12700">
              <a:solidFill>
                <a:srgbClr val="000000"/>
              </a:solidFill>
              <a:round/>
              <a:headEnd type="diamond" w="med" len="med"/>
              <a:tailEnd type="diamond" w="med" len="med"/>
            </a:ln>
          </p:spPr>
        </p:cxnSp>
        <p:cxnSp>
          <p:nvCxnSpPr>
            <p:cNvPr id="154" name="AutoShape 61">
              <a:extLst>
                <a:ext uri="{FF2B5EF4-FFF2-40B4-BE49-F238E27FC236}">
                  <a16:creationId xmlns:a16="http://schemas.microsoft.com/office/drawing/2014/main" id="{E7457285-54D9-4684-9FBA-C6DB0A4370E0}"/>
                </a:ext>
              </a:extLst>
            </p:cNvPr>
            <p:cNvCxnSpPr>
              <a:cxnSpLocks noChangeShapeType="1"/>
            </p:cNvCxnSpPr>
            <p:nvPr/>
          </p:nvCxnSpPr>
          <p:spPr bwMode="auto">
            <a:xfrm rot="10800000" flipV="1">
              <a:off x="6737282" y="3094229"/>
              <a:ext cx="1044009" cy="218488"/>
            </a:xfrm>
            <a:prstGeom prst="bentConnector3">
              <a:avLst>
                <a:gd name="adj1" fmla="val -1173"/>
              </a:avLst>
            </a:prstGeom>
            <a:noFill/>
            <a:ln w="12700">
              <a:solidFill>
                <a:srgbClr val="000000"/>
              </a:solidFill>
              <a:miter lim="800000"/>
              <a:headEnd type="diamond" w="med" len="med"/>
              <a:tailEnd type="diamond" w="med" len="med"/>
            </a:ln>
          </p:spPr>
        </p:cxnSp>
        <p:sp>
          <p:nvSpPr>
            <p:cNvPr id="157" name="Rectangle 156">
              <a:extLst>
                <a:ext uri="{FF2B5EF4-FFF2-40B4-BE49-F238E27FC236}">
                  <a16:creationId xmlns:a16="http://schemas.microsoft.com/office/drawing/2014/main" id="{590E5558-E5D0-4243-B74F-C33720E1C1DF}"/>
                </a:ext>
              </a:extLst>
            </p:cNvPr>
            <p:cNvSpPr/>
            <p:nvPr/>
          </p:nvSpPr>
          <p:spPr>
            <a:xfrm>
              <a:off x="7425273" y="4203683"/>
              <a:ext cx="1477890" cy="2028450"/>
            </a:xfrm>
            <a:prstGeom prst="rect">
              <a:avLst/>
            </a:prstGeom>
            <a:noFill/>
            <a:ln>
              <a:solidFill>
                <a:schemeClr val="tx1"/>
              </a:solidFill>
              <a:prstDash val="dash"/>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58" name="TextBox 157">
              <a:extLst>
                <a:ext uri="{FF2B5EF4-FFF2-40B4-BE49-F238E27FC236}">
                  <a16:creationId xmlns:a16="http://schemas.microsoft.com/office/drawing/2014/main" id="{C099AC66-E894-4ABA-A537-F6374DDDDA9A}"/>
                </a:ext>
              </a:extLst>
            </p:cNvPr>
            <p:cNvSpPr txBox="1"/>
            <p:nvPr/>
          </p:nvSpPr>
          <p:spPr>
            <a:xfrm>
              <a:off x="7665377" y="4205511"/>
              <a:ext cx="1828800" cy="369332"/>
            </a:xfrm>
            <a:prstGeom prst="rect">
              <a:avLst/>
            </a:prstGeom>
            <a:noFill/>
          </p:spPr>
          <p:txBody>
            <a:bodyPr wrap="square" rtlCol="0">
              <a:spAutoFit/>
            </a:bodyPr>
            <a:lstStyle/>
            <a:p>
              <a:r>
                <a:rPr lang="en-US" dirty="0">
                  <a:latin typeface="Calibri" panose="020F0502020204030204" pitchFamily="34" charset="0"/>
                  <a:cs typeface="Calibri" panose="020F0502020204030204" pitchFamily="34" charset="0"/>
                </a:rPr>
                <a:t>Legend:</a:t>
              </a:r>
            </a:p>
          </p:txBody>
        </p:sp>
      </p:grpSp>
      <p:sp>
        <p:nvSpPr>
          <p:cNvPr id="64" name="TextShape 1">
            <a:extLst>
              <a:ext uri="{FF2B5EF4-FFF2-40B4-BE49-F238E27FC236}">
                <a16:creationId xmlns:a16="http://schemas.microsoft.com/office/drawing/2014/main" id="{666BE899-3AEB-4E7C-9454-D8324EADE06C}"/>
              </a:ext>
            </a:extLst>
          </p:cNvPr>
          <p:cNvSpPr txBox="1"/>
          <p:nvPr/>
        </p:nvSpPr>
        <p:spPr>
          <a:xfrm>
            <a:off x="241353" y="-67936"/>
            <a:ext cx="8355743" cy="1078399"/>
          </a:xfrm>
          <a:prstGeom prst="rect">
            <a:avLst/>
          </a:prstGeom>
          <a:noFill/>
          <a:ln>
            <a:noFill/>
          </a:ln>
        </p:spPr>
        <p:txBody>
          <a:bodyPr lIns="0" tIns="0" rIns="0" bIns="0" anchor="ctr"/>
          <a:lstStyle/>
          <a:p>
            <a:r>
              <a:rPr lang="en-US" sz="3200" dirty="0">
                <a:latin typeface="Calibri"/>
              </a:rPr>
              <a:t>Albany code design</a:t>
            </a:r>
            <a:endParaRPr sz="3200" dirty="0"/>
          </a:p>
        </p:txBody>
      </p:sp>
    </p:spTree>
    <p:extLst>
      <p:ext uri="{BB962C8B-B14F-4D97-AF65-F5344CB8AC3E}">
        <p14:creationId xmlns:p14="http://schemas.microsoft.com/office/powerpoint/2010/main" val="3611921090"/>
      </p:ext>
    </p:extLst>
  </p:cSld>
  <p:clrMapOvr>
    <a:masterClrMapping/>
  </p:clrMapOvr>
</p:sld>
</file>

<file path=ppt/slides/slide6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2" name="Group 1">
            <a:extLst>
              <a:ext uri="{FF2B5EF4-FFF2-40B4-BE49-F238E27FC236}">
                <a16:creationId xmlns:a16="http://schemas.microsoft.com/office/drawing/2014/main" id="{E8EA7052-8CF2-44F7-B0C1-7E75D6ED4B7B}"/>
              </a:ext>
            </a:extLst>
          </p:cNvPr>
          <p:cNvGrpSpPr/>
          <p:nvPr/>
        </p:nvGrpSpPr>
        <p:grpSpPr>
          <a:xfrm>
            <a:off x="381001" y="1076213"/>
            <a:ext cx="7326800" cy="3811720"/>
            <a:chOff x="381000" y="1048160"/>
            <a:chExt cx="9113177" cy="5183973"/>
          </a:xfrm>
        </p:grpSpPr>
        <p:sp>
          <p:nvSpPr>
            <p:cNvPr id="85" name="AutoShape 30">
              <a:extLst>
                <a:ext uri="{FF2B5EF4-FFF2-40B4-BE49-F238E27FC236}">
                  <a16:creationId xmlns:a16="http://schemas.microsoft.com/office/drawing/2014/main" id="{32CF239A-6711-4CEB-A9FB-EB87D47EBC49}"/>
                </a:ext>
              </a:extLst>
            </p:cNvPr>
            <p:cNvSpPr>
              <a:spLocks noChangeArrowheads="1"/>
            </p:cNvSpPr>
            <p:nvPr/>
          </p:nvSpPr>
          <p:spPr bwMode="auto">
            <a:xfrm>
              <a:off x="5176659" y="4502853"/>
              <a:ext cx="1957956" cy="1725612"/>
            </a:xfrm>
            <a:prstGeom prst="flowChartProcess">
              <a:avLst/>
            </a:prstGeom>
            <a:noFill/>
            <a:ln w="9525">
              <a:solidFill>
                <a:srgbClr val="000000"/>
              </a:solidFill>
              <a:miter lim="800000"/>
              <a:headEnd/>
              <a:tailEnd/>
            </a:ln>
          </p:spPr>
          <p:txBody>
            <a:bodyPr wrap="none" anchor="ctr"/>
            <a:lstStyle/>
            <a:p>
              <a:pPr algn="ctr"/>
              <a:endParaRPr lang="en-US" sz="1400" dirty="0">
                <a:latin typeface="Calibri" panose="020F0502020204030204" pitchFamily="34" charset="0"/>
                <a:cs typeface="Calibri" panose="020F0502020204030204" pitchFamily="34" charset="0"/>
              </a:endParaRPr>
            </a:p>
            <a:p>
              <a:pPr algn="ctr"/>
              <a:r>
                <a:rPr lang="en-US" sz="1400" dirty="0">
                  <a:latin typeface="Calibri" panose="020F0502020204030204" pitchFamily="34" charset="0"/>
                  <a:cs typeface="Calibri" panose="020F0502020204030204" pitchFamily="34" charset="0"/>
                </a:rPr>
                <a:t>FEM Assembly</a:t>
              </a:r>
            </a:p>
            <a:p>
              <a:pPr algn="ctr"/>
              <a:endParaRPr lang="en-US" sz="1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p:txBody>
        </p:sp>
        <p:sp>
          <p:nvSpPr>
            <p:cNvPr id="68" name="Rectangle: Rounded Corners 67">
              <a:extLst>
                <a:ext uri="{FF2B5EF4-FFF2-40B4-BE49-F238E27FC236}">
                  <a16:creationId xmlns:a16="http://schemas.microsoft.com/office/drawing/2014/main" id="{CCA5A23C-0253-4744-8A61-1C379A99796E}"/>
                </a:ext>
              </a:extLst>
            </p:cNvPr>
            <p:cNvSpPr/>
            <p:nvPr/>
          </p:nvSpPr>
          <p:spPr>
            <a:xfrm>
              <a:off x="7707800" y="5484644"/>
              <a:ext cx="871977" cy="638177"/>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65" name="Rectangle: Rounded Corners 64">
              <a:extLst>
                <a:ext uri="{FF2B5EF4-FFF2-40B4-BE49-F238E27FC236}">
                  <a16:creationId xmlns:a16="http://schemas.microsoft.com/office/drawing/2014/main" id="{81555443-F362-409C-9D89-19A725E0574C}"/>
                </a:ext>
              </a:extLst>
            </p:cNvPr>
            <p:cNvSpPr/>
            <p:nvPr/>
          </p:nvSpPr>
          <p:spPr>
            <a:xfrm>
              <a:off x="3568700" y="3019200"/>
              <a:ext cx="1841500" cy="587033"/>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63" name="Rectangle: Rounded Corners 62">
              <a:extLst>
                <a:ext uri="{FF2B5EF4-FFF2-40B4-BE49-F238E27FC236}">
                  <a16:creationId xmlns:a16="http://schemas.microsoft.com/office/drawing/2014/main" id="{AB70CED0-7F0A-4888-88A9-F43924B8B15C}"/>
                </a:ext>
              </a:extLst>
            </p:cNvPr>
            <p:cNvSpPr/>
            <p:nvPr/>
          </p:nvSpPr>
          <p:spPr>
            <a:xfrm>
              <a:off x="2552699" y="1159403"/>
              <a:ext cx="1676400" cy="864843"/>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21" name="Rectangle 26">
              <a:extLst>
                <a:ext uri="{FF2B5EF4-FFF2-40B4-BE49-F238E27FC236}">
                  <a16:creationId xmlns:a16="http://schemas.microsoft.com/office/drawing/2014/main" id="{44E89F76-38CA-41A7-9833-68ADD67452A5}"/>
                </a:ext>
              </a:extLst>
            </p:cNvPr>
            <p:cNvSpPr>
              <a:spLocks noChangeArrowheads="1"/>
            </p:cNvSpPr>
            <p:nvPr/>
          </p:nvSpPr>
          <p:spPr bwMode="auto">
            <a:xfrm>
              <a:off x="381000" y="4887930"/>
              <a:ext cx="1752600" cy="1161887"/>
            </a:xfrm>
            <a:prstGeom prst="rect">
              <a:avLst/>
            </a:prstGeom>
            <a:noFill/>
            <a:ln w="9525">
              <a:solidFill>
                <a:srgbClr val="000000"/>
              </a:solidFill>
              <a:miter lim="800000"/>
              <a:headEnd/>
              <a:tailEnd/>
            </a:ln>
          </p:spPr>
          <p:txBody>
            <a:bodyPr wrap="none" anchor="ctr"/>
            <a:lstStyle/>
            <a:p>
              <a:pPr algn="ctr"/>
              <a:r>
                <a:rPr lang="en-US" sz="1400" dirty="0">
                  <a:latin typeface="Calibri" panose="020F0502020204030204" pitchFamily="34" charset="0"/>
                  <a:cs typeface="Calibri" panose="020F0502020204030204" pitchFamily="34" charset="0"/>
                </a:rPr>
                <a:t>Linear Solvers</a:t>
              </a:r>
            </a:p>
            <a:p>
              <a:pPr algn="ctr"/>
              <a:endParaRPr lang="en-US" sz="1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p:txBody>
        </p:sp>
        <p:sp>
          <p:nvSpPr>
            <p:cNvPr id="17" name="Rectangle 19">
              <a:extLst>
                <a:ext uri="{FF2B5EF4-FFF2-40B4-BE49-F238E27FC236}">
                  <a16:creationId xmlns:a16="http://schemas.microsoft.com/office/drawing/2014/main" id="{AE2E422F-6594-4969-9059-2313D9B27C1B}"/>
                </a:ext>
              </a:extLst>
            </p:cNvPr>
            <p:cNvSpPr>
              <a:spLocks noChangeArrowheads="1"/>
            </p:cNvSpPr>
            <p:nvPr/>
          </p:nvSpPr>
          <p:spPr bwMode="auto">
            <a:xfrm>
              <a:off x="457200" y="1048160"/>
              <a:ext cx="1600200" cy="1096572"/>
            </a:xfrm>
            <a:prstGeom prst="rect">
              <a:avLst/>
            </a:prstGeom>
            <a:noFill/>
            <a:ln w="9525">
              <a:solidFill>
                <a:srgbClr val="000000"/>
              </a:solidFill>
              <a:miter lim="800000"/>
              <a:headEnd/>
              <a:tailEnd/>
            </a:ln>
          </p:spPr>
          <p:txBody>
            <a:bodyPr wrap="none" anchor="ctr"/>
            <a:lstStyle/>
            <a:p>
              <a:pPr algn="ctr"/>
              <a:endParaRPr lang="en-US" sz="1400" dirty="0">
                <a:latin typeface="Calibri" panose="020F0502020204030204" pitchFamily="34" charset="0"/>
                <a:cs typeface="Calibri" panose="020F0502020204030204" pitchFamily="34" charset="0"/>
              </a:endParaRPr>
            </a:p>
            <a:p>
              <a:pPr algn="ctr"/>
              <a:r>
                <a:rPr lang="en-US" sz="1400" dirty="0">
                  <a:latin typeface="Calibri" panose="020F0502020204030204" pitchFamily="34" charset="0"/>
                  <a:cs typeface="Calibri" panose="020F0502020204030204" pitchFamily="34" charset="0"/>
                </a:rPr>
                <a:t>Analysis Tools</a:t>
              </a:r>
            </a:p>
            <a:p>
              <a:endParaRPr lang="en-US" sz="1400" dirty="0">
                <a:latin typeface="Calibri" panose="020F0502020204030204" pitchFamily="34" charset="0"/>
                <a:cs typeface="Calibri" panose="020F0502020204030204" pitchFamily="34" charset="0"/>
              </a:endParaRPr>
            </a:p>
            <a:p>
              <a:endParaRPr lang="en-US" sz="1400" dirty="0">
                <a:latin typeface="Calibri" panose="020F0502020204030204" pitchFamily="34" charset="0"/>
                <a:cs typeface="Calibri" panose="020F0502020204030204" pitchFamily="34" charset="0"/>
              </a:endParaRPr>
            </a:p>
            <a:p>
              <a:endParaRPr lang="en-US" sz="1400" dirty="0">
                <a:latin typeface="Calibri" panose="020F0502020204030204" pitchFamily="34" charset="0"/>
                <a:cs typeface="Calibri" panose="020F0502020204030204" pitchFamily="34" charset="0"/>
              </a:endParaRPr>
            </a:p>
          </p:txBody>
        </p:sp>
        <p:sp>
          <p:nvSpPr>
            <p:cNvPr id="3" name="Oval 6">
              <a:extLst>
                <a:ext uri="{FF2B5EF4-FFF2-40B4-BE49-F238E27FC236}">
                  <a16:creationId xmlns:a16="http://schemas.microsoft.com/office/drawing/2014/main" id="{D9EF2ABB-DFA2-4BA2-8CD5-45699EF6DA8B}"/>
                </a:ext>
              </a:extLst>
            </p:cNvPr>
            <p:cNvSpPr>
              <a:spLocks noChangeArrowheads="1"/>
            </p:cNvSpPr>
            <p:nvPr/>
          </p:nvSpPr>
          <p:spPr bwMode="auto">
            <a:xfrm>
              <a:off x="2514600" y="1230332"/>
              <a:ext cx="1752600" cy="838201"/>
            </a:xfrm>
            <a:prstGeom prst="ellipse">
              <a:avLst/>
            </a:prstGeom>
            <a:noFill/>
            <a:ln w="9525">
              <a:noFill/>
              <a:round/>
              <a:headEnd/>
              <a:tailEnd/>
            </a:ln>
          </p:spPr>
          <p:txBody>
            <a:bodyPr wrap="none" anchor="ctr"/>
            <a:lstStyle/>
            <a:p>
              <a:pPr algn="ctr"/>
              <a:r>
                <a:rPr lang="en-US" sz="1400" dirty="0">
                  <a:latin typeface="Calibri" panose="020F0502020204030204" pitchFamily="34" charset="0"/>
                  <a:cs typeface="Calibri" panose="020F0502020204030204" pitchFamily="34" charset="0"/>
                </a:rPr>
                <a:t>Main</a:t>
              </a:r>
            </a:p>
            <a:p>
              <a:pPr algn="ctr"/>
              <a:endParaRPr lang="en-US" sz="1400" dirty="0">
                <a:solidFill>
                  <a:srgbClr val="000000"/>
                </a:solidFill>
                <a:latin typeface="Calibri" panose="020F0502020204030204" pitchFamily="34" charset="0"/>
                <a:cs typeface="Calibri" panose="020F0502020204030204" pitchFamily="34" charset="0"/>
              </a:endParaRPr>
            </a:p>
          </p:txBody>
        </p:sp>
        <p:sp>
          <p:nvSpPr>
            <p:cNvPr id="5" name="Text Box 16">
              <a:extLst>
                <a:ext uri="{FF2B5EF4-FFF2-40B4-BE49-F238E27FC236}">
                  <a16:creationId xmlns:a16="http://schemas.microsoft.com/office/drawing/2014/main" id="{B7A6C597-0D0F-4DA9-8343-5D144FBCBF39}"/>
                </a:ext>
              </a:extLst>
            </p:cNvPr>
            <p:cNvSpPr txBox="1">
              <a:spLocks noChangeArrowheads="1"/>
            </p:cNvSpPr>
            <p:nvPr/>
          </p:nvSpPr>
          <p:spPr bwMode="auto">
            <a:xfrm>
              <a:off x="457200" y="2921020"/>
              <a:ext cx="1600200" cy="418579"/>
            </a:xfrm>
            <a:prstGeom prst="rect">
              <a:avLst/>
            </a:prstGeom>
            <a:noFill/>
            <a:ln w="9525">
              <a:noFill/>
              <a:miter lim="800000"/>
              <a:headEnd/>
              <a:tailEnd/>
            </a:ln>
          </p:spPr>
          <p:txBody>
            <a:bodyPr>
              <a:spAutoFit/>
            </a:bodyPr>
            <a:lstStyle/>
            <a:p>
              <a:pPr algn="ctr"/>
              <a:r>
                <a:rPr lang="en-US" sz="1400" dirty="0">
                  <a:solidFill>
                    <a:srgbClr val="000000"/>
                  </a:solidFill>
                  <a:latin typeface="Calibri" panose="020F0502020204030204" pitchFamily="34" charset="0"/>
                  <a:cs typeface="Calibri" panose="020F0502020204030204" pitchFamily="34" charset="0"/>
                </a:rPr>
                <a:t>Solvers</a:t>
              </a:r>
            </a:p>
          </p:txBody>
        </p:sp>
        <p:sp>
          <p:nvSpPr>
            <p:cNvPr id="6" name="AutoShape 2">
              <a:extLst>
                <a:ext uri="{FF2B5EF4-FFF2-40B4-BE49-F238E27FC236}">
                  <a16:creationId xmlns:a16="http://schemas.microsoft.com/office/drawing/2014/main" id="{12B16594-41BE-47DF-BB67-5CC9F4391380}"/>
                </a:ext>
              </a:extLst>
            </p:cNvPr>
            <p:cNvSpPr>
              <a:spLocks noChangeArrowheads="1"/>
            </p:cNvSpPr>
            <p:nvPr/>
          </p:nvSpPr>
          <p:spPr bwMode="auto">
            <a:xfrm>
              <a:off x="5279739" y="4945497"/>
              <a:ext cx="1752600" cy="381000"/>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Field Manager</a:t>
              </a:r>
            </a:p>
          </p:txBody>
        </p:sp>
        <p:sp>
          <p:nvSpPr>
            <p:cNvPr id="7" name="AutoShape 4">
              <a:extLst>
                <a:ext uri="{FF2B5EF4-FFF2-40B4-BE49-F238E27FC236}">
                  <a16:creationId xmlns:a16="http://schemas.microsoft.com/office/drawing/2014/main" id="{382865A7-0CDA-4D27-B3EB-9F564AC22567}"/>
                </a:ext>
              </a:extLst>
            </p:cNvPr>
            <p:cNvSpPr>
              <a:spLocks noChangeArrowheads="1"/>
            </p:cNvSpPr>
            <p:nvPr/>
          </p:nvSpPr>
          <p:spPr bwMode="auto">
            <a:xfrm>
              <a:off x="5279739" y="5322684"/>
              <a:ext cx="1752600" cy="381000"/>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Derivatives</a:t>
              </a:r>
            </a:p>
          </p:txBody>
        </p:sp>
        <p:sp>
          <p:nvSpPr>
            <p:cNvPr id="8" name="Oval 6">
              <a:extLst>
                <a:ext uri="{FF2B5EF4-FFF2-40B4-BE49-F238E27FC236}">
                  <a16:creationId xmlns:a16="http://schemas.microsoft.com/office/drawing/2014/main" id="{94B50599-C932-4AE2-879D-41A32A59334D}"/>
                </a:ext>
              </a:extLst>
            </p:cNvPr>
            <p:cNvSpPr>
              <a:spLocks noChangeArrowheads="1"/>
            </p:cNvSpPr>
            <p:nvPr/>
          </p:nvSpPr>
          <p:spPr bwMode="auto">
            <a:xfrm>
              <a:off x="3683158" y="2830532"/>
              <a:ext cx="1676400" cy="914401"/>
            </a:xfrm>
            <a:prstGeom prst="ellipse">
              <a:avLst/>
            </a:prstGeom>
            <a:noFill/>
            <a:ln w="9525">
              <a:noFill/>
              <a:round/>
              <a:headEnd/>
              <a:tailEnd/>
            </a:ln>
          </p:spPr>
          <p:txBody>
            <a:bodyPr wrap="none" tIns="91440" bIns="0" anchor="ctr"/>
            <a:lstStyle/>
            <a:p>
              <a:pPr algn="ctr"/>
              <a:r>
                <a:rPr lang="en-US" sz="1400" dirty="0">
                  <a:latin typeface="Calibri" panose="020F0502020204030204" pitchFamily="34" charset="0"/>
                  <a:cs typeface="Calibri" panose="020F0502020204030204" pitchFamily="34" charset="0"/>
                </a:rPr>
                <a:t>Albany Glue Code</a:t>
              </a:r>
            </a:p>
          </p:txBody>
        </p:sp>
        <p:cxnSp>
          <p:nvCxnSpPr>
            <p:cNvPr id="9" name="AutoShape 7">
              <a:extLst>
                <a:ext uri="{FF2B5EF4-FFF2-40B4-BE49-F238E27FC236}">
                  <a16:creationId xmlns:a16="http://schemas.microsoft.com/office/drawing/2014/main" id="{74A64A07-AF2D-45A6-880E-7CCC9CDF4B1B}"/>
                </a:ext>
              </a:extLst>
            </p:cNvPr>
            <p:cNvCxnSpPr>
              <a:cxnSpLocks noChangeShapeType="1"/>
              <a:stCxn id="14" idx="3"/>
              <a:endCxn id="10" idx="1"/>
            </p:cNvCxnSpPr>
            <p:nvPr/>
          </p:nvCxnSpPr>
          <p:spPr bwMode="auto">
            <a:xfrm flipV="1">
              <a:off x="2133600" y="2714837"/>
              <a:ext cx="304800" cy="763395"/>
            </a:xfrm>
            <a:prstGeom prst="bentConnector3">
              <a:avLst>
                <a:gd name="adj1" fmla="val 50000"/>
              </a:avLst>
            </a:prstGeom>
            <a:noFill/>
            <a:ln w="12700">
              <a:solidFill>
                <a:srgbClr val="000000"/>
              </a:solidFill>
              <a:miter lim="800000"/>
              <a:headEnd type="diamond" w="med" len="med"/>
              <a:tailEnd type="diamond" w="med" len="med"/>
            </a:ln>
          </p:spPr>
        </p:cxnSp>
        <p:sp>
          <p:nvSpPr>
            <p:cNvPr id="10" name="Text Box 8">
              <a:extLst>
                <a:ext uri="{FF2B5EF4-FFF2-40B4-BE49-F238E27FC236}">
                  <a16:creationId xmlns:a16="http://schemas.microsoft.com/office/drawing/2014/main" id="{C99C7DD4-B38A-404B-8844-377BBA64717C}"/>
                </a:ext>
              </a:extLst>
            </p:cNvPr>
            <p:cNvSpPr txBox="1">
              <a:spLocks noChangeArrowheads="1"/>
            </p:cNvSpPr>
            <p:nvPr/>
          </p:nvSpPr>
          <p:spPr bwMode="auto">
            <a:xfrm>
              <a:off x="2438400" y="2359045"/>
              <a:ext cx="1219200" cy="711584"/>
            </a:xfrm>
            <a:prstGeom prst="rect">
              <a:avLst/>
            </a:prstGeom>
            <a:solidFill>
              <a:schemeClr val="bg1"/>
            </a:solidFill>
            <a:ln w="19050">
              <a:solidFill>
                <a:srgbClr val="0000FF"/>
              </a:solidFill>
              <a:miter lim="800000"/>
              <a:headEnd/>
              <a:tailEnd/>
            </a:ln>
          </p:spPr>
          <p:txBody>
            <a:bodyPr>
              <a:spAutoFit/>
            </a:bodyPr>
            <a:lstStyle/>
            <a:p>
              <a:pPr algn="ctr"/>
              <a:r>
                <a:rPr lang="en-US" sz="1400" dirty="0">
                  <a:solidFill>
                    <a:srgbClr val="0000FF"/>
                  </a:solidFill>
                  <a:latin typeface="Calibri" panose="020F0502020204030204" pitchFamily="34" charset="0"/>
                  <a:cs typeface="Calibri" panose="020F0502020204030204" pitchFamily="34" charset="0"/>
                </a:rPr>
                <a:t>Nonlinear Model</a:t>
              </a:r>
            </a:p>
          </p:txBody>
        </p:sp>
        <p:sp>
          <p:nvSpPr>
            <p:cNvPr id="12" name="AutoShape 10">
              <a:extLst>
                <a:ext uri="{FF2B5EF4-FFF2-40B4-BE49-F238E27FC236}">
                  <a16:creationId xmlns:a16="http://schemas.microsoft.com/office/drawing/2014/main" id="{0726032C-4B95-4685-8D9A-3B57A0BF8B27}"/>
                </a:ext>
              </a:extLst>
            </p:cNvPr>
            <p:cNvSpPr>
              <a:spLocks noChangeArrowheads="1"/>
            </p:cNvSpPr>
            <p:nvPr/>
          </p:nvSpPr>
          <p:spPr bwMode="auto">
            <a:xfrm>
              <a:off x="457200" y="3287732"/>
              <a:ext cx="1600200" cy="328613"/>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Nonlinear</a:t>
              </a:r>
            </a:p>
          </p:txBody>
        </p:sp>
        <p:sp>
          <p:nvSpPr>
            <p:cNvPr id="13" name="AutoShape 11">
              <a:extLst>
                <a:ext uri="{FF2B5EF4-FFF2-40B4-BE49-F238E27FC236}">
                  <a16:creationId xmlns:a16="http://schemas.microsoft.com/office/drawing/2014/main" id="{53A146D7-7248-41CB-A6A6-45A913DB62D6}"/>
                </a:ext>
              </a:extLst>
            </p:cNvPr>
            <p:cNvSpPr>
              <a:spLocks noChangeArrowheads="1"/>
            </p:cNvSpPr>
            <p:nvPr/>
          </p:nvSpPr>
          <p:spPr bwMode="auto">
            <a:xfrm>
              <a:off x="457200" y="3592532"/>
              <a:ext cx="1600200" cy="328613"/>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Transient</a:t>
              </a:r>
            </a:p>
          </p:txBody>
        </p:sp>
        <p:sp>
          <p:nvSpPr>
            <p:cNvPr id="14" name="Rectangle 15">
              <a:extLst>
                <a:ext uri="{FF2B5EF4-FFF2-40B4-BE49-F238E27FC236}">
                  <a16:creationId xmlns:a16="http://schemas.microsoft.com/office/drawing/2014/main" id="{65A6DA63-BA1F-4062-BECE-C6759750AB7C}"/>
                </a:ext>
              </a:extLst>
            </p:cNvPr>
            <p:cNvSpPr>
              <a:spLocks noChangeArrowheads="1"/>
            </p:cNvSpPr>
            <p:nvPr/>
          </p:nvSpPr>
          <p:spPr bwMode="auto">
            <a:xfrm>
              <a:off x="381000" y="2906732"/>
              <a:ext cx="1752600" cy="1143000"/>
            </a:xfrm>
            <a:prstGeom prst="rect">
              <a:avLst/>
            </a:prstGeom>
            <a:noFill/>
            <a:ln w="9525">
              <a:solidFill>
                <a:srgbClr val="000000"/>
              </a:solidFill>
              <a:miter lim="800000"/>
              <a:headEnd/>
              <a:tailEnd/>
            </a:ln>
          </p:spPr>
          <p:txBody>
            <a:bodyPr wrap="none" anchor="ctr"/>
            <a:lstStyle/>
            <a:p>
              <a:endParaRPr lang="en-US"/>
            </a:p>
          </p:txBody>
        </p:sp>
        <p:sp>
          <p:nvSpPr>
            <p:cNvPr id="15" name="AutoShape 17">
              <a:extLst>
                <a:ext uri="{FF2B5EF4-FFF2-40B4-BE49-F238E27FC236}">
                  <a16:creationId xmlns:a16="http://schemas.microsoft.com/office/drawing/2014/main" id="{2E3E31E1-6CBB-4B80-B2D5-6C7A55E15541}"/>
                </a:ext>
              </a:extLst>
            </p:cNvPr>
            <p:cNvSpPr>
              <a:spLocks noChangeArrowheads="1"/>
            </p:cNvSpPr>
            <p:nvPr/>
          </p:nvSpPr>
          <p:spPr bwMode="auto">
            <a:xfrm>
              <a:off x="533400" y="1458932"/>
              <a:ext cx="1447800" cy="304800"/>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Optimization</a:t>
              </a:r>
            </a:p>
          </p:txBody>
        </p:sp>
        <p:sp>
          <p:nvSpPr>
            <p:cNvPr id="16" name="AutoShape 18">
              <a:extLst>
                <a:ext uri="{FF2B5EF4-FFF2-40B4-BE49-F238E27FC236}">
                  <a16:creationId xmlns:a16="http://schemas.microsoft.com/office/drawing/2014/main" id="{90104522-60AA-48F9-B625-216578691FA0}"/>
                </a:ext>
              </a:extLst>
            </p:cNvPr>
            <p:cNvSpPr>
              <a:spLocks noChangeArrowheads="1"/>
            </p:cNvSpPr>
            <p:nvPr/>
          </p:nvSpPr>
          <p:spPr bwMode="auto">
            <a:xfrm>
              <a:off x="533400" y="1763732"/>
              <a:ext cx="1447800" cy="304800"/>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UQ</a:t>
              </a:r>
            </a:p>
          </p:txBody>
        </p:sp>
        <p:cxnSp>
          <p:nvCxnSpPr>
            <p:cNvPr id="18" name="AutoShape 21">
              <a:extLst>
                <a:ext uri="{FF2B5EF4-FFF2-40B4-BE49-F238E27FC236}">
                  <a16:creationId xmlns:a16="http://schemas.microsoft.com/office/drawing/2014/main" id="{9DBF2537-C947-40A9-A0D9-9C5A728CB9DA}"/>
                </a:ext>
              </a:extLst>
            </p:cNvPr>
            <p:cNvCxnSpPr>
              <a:cxnSpLocks noChangeShapeType="1"/>
              <a:stCxn id="14" idx="0"/>
              <a:endCxn id="40" idx="2"/>
            </p:cNvCxnSpPr>
            <p:nvPr/>
          </p:nvCxnSpPr>
          <p:spPr bwMode="auto">
            <a:xfrm flipH="1" flipV="1">
              <a:off x="1257299" y="2817311"/>
              <a:ext cx="1" cy="89421"/>
            </a:xfrm>
            <a:prstGeom prst="straightConnector1">
              <a:avLst/>
            </a:prstGeom>
            <a:noFill/>
            <a:ln w="12700">
              <a:solidFill>
                <a:srgbClr val="000000"/>
              </a:solidFill>
              <a:round/>
              <a:headEnd type="diamond" w="med" len="med"/>
              <a:tailEnd type="diamond" w="med" len="med"/>
            </a:ln>
          </p:spPr>
        </p:cxnSp>
        <p:cxnSp>
          <p:nvCxnSpPr>
            <p:cNvPr id="19" name="AutoShape 22">
              <a:extLst>
                <a:ext uri="{FF2B5EF4-FFF2-40B4-BE49-F238E27FC236}">
                  <a16:creationId xmlns:a16="http://schemas.microsoft.com/office/drawing/2014/main" id="{A39DD971-BDB8-48EF-BA13-CB1034EF4BD8}"/>
                </a:ext>
              </a:extLst>
            </p:cNvPr>
            <p:cNvCxnSpPr>
              <a:cxnSpLocks noChangeShapeType="1"/>
              <a:stCxn id="21" idx="0"/>
              <a:endCxn id="42" idx="2"/>
            </p:cNvCxnSpPr>
            <p:nvPr/>
          </p:nvCxnSpPr>
          <p:spPr bwMode="auto">
            <a:xfrm flipH="1" flipV="1">
              <a:off x="1257299" y="4646681"/>
              <a:ext cx="1" cy="241249"/>
            </a:xfrm>
            <a:prstGeom prst="straightConnector1">
              <a:avLst/>
            </a:prstGeom>
            <a:noFill/>
            <a:ln w="12700">
              <a:solidFill>
                <a:srgbClr val="000000"/>
              </a:solidFill>
              <a:round/>
              <a:headEnd type="diamond" w="med" len="med"/>
              <a:tailEnd type="diamond" w="med" len="med"/>
            </a:ln>
          </p:spPr>
        </p:cxnSp>
        <p:sp>
          <p:nvSpPr>
            <p:cNvPr id="20" name="AutoShape 23">
              <a:extLst>
                <a:ext uri="{FF2B5EF4-FFF2-40B4-BE49-F238E27FC236}">
                  <a16:creationId xmlns:a16="http://schemas.microsoft.com/office/drawing/2014/main" id="{261B6789-CAB8-4E42-B705-87DECA759A8F}"/>
                </a:ext>
              </a:extLst>
            </p:cNvPr>
            <p:cNvSpPr>
              <a:spLocks noChangeArrowheads="1"/>
            </p:cNvSpPr>
            <p:nvPr/>
          </p:nvSpPr>
          <p:spPr bwMode="auto">
            <a:xfrm>
              <a:off x="533400" y="5262596"/>
              <a:ext cx="1447800" cy="304800"/>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Iterative</a:t>
              </a:r>
            </a:p>
          </p:txBody>
        </p:sp>
        <p:sp>
          <p:nvSpPr>
            <p:cNvPr id="22" name="AutoShape 29">
              <a:extLst>
                <a:ext uri="{FF2B5EF4-FFF2-40B4-BE49-F238E27FC236}">
                  <a16:creationId xmlns:a16="http://schemas.microsoft.com/office/drawing/2014/main" id="{E0FCD738-E6EE-4880-A137-C84A97A4CED4}"/>
                </a:ext>
              </a:extLst>
            </p:cNvPr>
            <p:cNvSpPr>
              <a:spLocks noChangeArrowheads="1"/>
            </p:cNvSpPr>
            <p:nvPr/>
          </p:nvSpPr>
          <p:spPr bwMode="auto">
            <a:xfrm>
              <a:off x="533400" y="5572476"/>
              <a:ext cx="1447800" cy="304800"/>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Direct</a:t>
              </a:r>
            </a:p>
          </p:txBody>
        </p:sp>
        <p:sp>
          <p:nvSpPr>
            <p:cNvPr id="23" name="AutoShape 30">
              <a:extLst>
                <a:ext uri="{FF2B5EF4-FFF2-40B4-BE49-F238E27FC236}">
                  <a16:creationId xmlns:a16="http://schemas.microsoft.com/office/drawing/2014/main" id="{8DD9A4D9-3FD9-4645-8B06-205EA40BF78D}"/>
                </a:ext>
              </a:extLst>
            </p:cNvPr>
            <p:cNvSpPr>
              <a:spLocks noChangeArrowheads="1"/>
            </p:cNvSpPr>
            <p:nvPr/>
          </p:nvSpPr>
          <p:spPr bwMode="auto">
            <a:xfrm>
              <a:off x="6908800" y="1179532"/>
              <a:ext cx="1828800" cy="1905000"/>
            </a:xfrm>
            <a:prstGeom prst="flowChartProcess">
              <a:avLst/>
            </a:prstGeom>
            <a:noFill/>
            <a:ln w="9525">
              <a:solidFill>
                <a:srgbClr val="000000"/>
              </a:solidFill>
              <a:miter lim="800000"/>
              <a:headEnd/>
              <a:tailEnd/>
            </a:ln>
          </p:spPr>
          <p:txBody>
            <a:bodyPr wrap="none" anchor="ctr"/>
            <a:lstStyle/>
            <a:p>
              <a:pPr algn="ctr"/>
              <a:endParaRPr lang="en-US" sz="1400" dirty="0">
                <a:latin typeface="Calibri" panose="020F0502020204030204" pitchFamily="34" charset="0"/>
                <a:cs typeface="Calibri" panose="020F0502020204030204" pitchFamily="34" charset="0"/>
              </a:endParaRPr>
            </a:p>
            <a:p>
              <a:pPr algn="ctr"/>
              <a:r>
                <a:rPr lang="en-US" sz="1400" dirty="0">
                  <a:latin typeface="Calibri" panose="020F0502020204030204" pitchFamily="34" charset="0"/>
                  <a:cs typeface="Calibri" panose="020F0502020204030204" pitchFamily="34" charset="0"/>
                </a:rPr>
                <a:t>Mesh Tools</a:t>
              </a:r>
            </a:p>
            <a:p>
              <a:pPr algn="ctr"/>
              <a:endParaRPr lang="en-US" sz="1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p:txBody>
        </p:sp>
        <p:sp>
          <p:nvSpPr>
            <p:cNvPr id="24" name="AutoShape 31">
              <a:extLst>
                <a:ext uri="{FF2B5EF4-FFF2-40B4-BE49-F238E27FC236}">
                  <a16:creationId xmlns:a16="http://schemas.microsoft.com/office/drawing/2014/main" id="{681B02B1-84CD-4415-BD02-A7A65A3AB580}"/>
                </a:ext>
              </a:extLst>
            </p:cNvPr>
            <p:cNvSpPr>
              <a:spLocks noChangeArrowheads="1"/>
            </p:cNvSpPr>
            <p:nvPr/>
          </p:nvSpPr>
          <p:spPr bwMode="auto">
            <a:xfrm>
              <a:off x="6985000" y="2170132"/>
              <a:ext cx="1670050" cy="381000"/>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Mesh I/O</a:t>
              </a:r>
            </a:p>
          </p:txBody>
        </p:sp>
        <p:sp>
          <p:nvSpPr>
            <p:cNvPr id="25" name="AutoShape 33">
              <a:extLst>
                <a:ext uri="{FF2B5EF4-FFF2-40B4-BE49-F238E27FC236}">
                  <a16:creationId xmlns:a16="http://schemas.microsoft.com/office/drawing/2014/main" id="{1CCF7BDD-8BD3-4425-BFFF-1D191D70A5AA}"/>
                </a:ext>
              </a:extLst>
            </p:cNvPr>
            <p:cNvSpPr>
              <a:spLocks noChangeArrowheads="1"/>
            </p:cNvSpPr>
            <p:nvPr/>
          </p:nvSpPr>
          <p:spPr bwMode="auto">
            <a:xfrm>
              <a:off x="6985000" y="1560532"/>
              <a:ext cx="1670050" cy="609600"/>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Mesh Database</a:t>
              </a:r>
            </a:p>
            <a:p>
              <a:pPr algn="ctr"/>
              <a:endParaRPr lang="en-US" sz="1400" dirty="0">
                <a:solidFill>
                  <a:srgbClr val="000000"/>
                </a:solidFill>
                <a:latin typeface="Calibri" panose="020F0502020204030204" pitchFamily="34" charset="0"/>
                <a:cs typeface="Calibri" panose="020F0502020204030204" pitchFamily="34" charset="0"/>
              </a:endParaRPr>
            </a:p>
          </p:txBody>
        </p:sp>
        <p:sp>
          <p:nvSpPr>
            <p:cNvPr id="26" name="Rectangle 35">
              <a:extLst>
                <a:ext uri="{FF2B5EF4-FFF2-40B4-BE49-F238E27FC236}">
                  <a16:creationId xmlns:a16="http://schemas.microsoft.com/office/drawing/2014/main" id="{43681930-97A5-4472-B23A-29B6812FACBD}"/>
                </a:ext>
              </a:extLst>
            </p:cNvPr>
            <p:cNvSpPr>
              <a:spLocks noChangeArrowheads="1"/>
            </p:cNvSpPr>
            <p:nvPr/>
          </p:nvSpPr>
          <p:spPr bwMode="auto">
            <a:xfrm>
              <a:off x="7108825" y="1966932"/>
              <a:ext cx="333375" cy="134938"/>
            </a:xfrm>
            <a:prstGeom prst="rect">
              <a:avLst/>
            </a:prstGeom>
            <a:solidFill>
              <a:schemeClr val="bg2"/>
            </a:solidFill>
            <a:ln w="9525">
              <a:solidFill>
                <a:srgbClr val="000000"/>
              </a:solidFill>
              <a:miter lim="800000"/>
              <a:headEnd/>
              <a:tailEnd/>
            </a:ln>
          </p:spPr>
          <p:txBody>
            <a:bodyPr wrap="none" anchor="ctr"/>
            <a:lstStyle/>
            <a:p>
              <a:endParaRPr lang="en-US"/>
            </a:p>
          </p:txBody>
        </p:sp>
        <p:sp>
          <p:nvSpPr>
            <p:cNvPr id="27" name="AutoShape 36">
              <a:extLst>
                <a:ext uri="{FF2B5EF4-FFF2-40B4-BE49-F238E27FC236}">
                  <a16:creationId xmlns:a16="http://schemas.microsoft.com/office/drawing/2014/main" id="{8F485C13-2052-4DE6-B4FD-62C329DEB93A}"/>
                </a:ext>
              </a:extLst>
            </p:cNvPr>
            <p:cNvSpPr>
              <a:spLocks noChangeArrowheads="1"/>
            </p:cNvSpPr>
            <p:nvPr/>
          </p:nvSpPr>
          <p:spPr bwMode="auto">
            <a:xfrm>
              <a:off x="8153400" y="1898670"/>
              <a:ext cx="417513" cy="203200"/>
            </a:xfrm>
            <a:prstGeom prst="cube">
              <a:avLst>
                <a:gd name="adj" fmla="val 41667"/>
              </a:avLst>
            </a:prstGeom>
            <a:solidFill>
              <a:schemeClr val="bg1">
                <a:lumMod val="85000"/>
              </a:schemeClr>
            </a:solidFill>
            <a:ln w="9525">
              <a:solidFill>
                <a:srgbClr val="000000"/>
              </a:solidFill>
              <a:miter lim="800000"/>
              <a:headEnd/>
              <a:tailEnd/>
            </a:ln>
          </p:spPr>
          <p:txBody>
            <a:bodyPr wrap="none" anchor="ctr"/>
            <a:lstStyle/>
            <a:p>
              <a:endParaRPr lang="en-US"/>
            </a:p>
          </p:txBody>
        </p:sp>
        <p:cxnSp>
          <p:nvCxnSpPr>
            <p:cNvPr id="28" name="AutoShape 37">
              <a:extLst>
                <a:ext uri="{FF2B5EF4-FFF2-40B4-BE49-F238E27FC236}">
                  <a16:creationId xmlns:a16="http://schemas.microsoft.com/office/drawing/2014/main" id="{04A0C02B-729C-46A6-B69B-2F22B2BA9DE1}"/>
                </a:ext>
              </a:extLst>
            </p:cNvPr>
            <p:cNvCxnSpPr>
              <a:cxnSpLocks noChangeShapeType="1"/>
              <a:stCxn id="29" idx="1"/>
              <a:endCxn id="65" idx="0"/>
            </p:cNvCxnSpPr>
            <p:nvPr/>
          </p:nvCxnSpPr>
          <p:spPr bwMode="auto">
            <a:xfrm rot="10800000" flipV="1">
              <a:off x="4489452" y="2166616"/>
              <a:ext cx="273048" cy="852584"/>
            </a:xfrm>
            <a:prstGeom prst="bentConnector2">
              <a:avLst/>
            </a:prstGeom>
            <a:noFill/>
            <a:ln w="12700">
              <a:solidFill>
                <a:srgbClr val="000000"/>
              </a:solidFill>
              <a:miter lim="800000"/>
              <a:headEnd type="diamond" w="med" len="med"/>
              <a:tailEnd type="diamond" w="med" len="med"/>
            </a:ln>
          </p:spPr>
        </p:cxnSp>
        <p:sp>
          <p:nvSpPr>
            <p:cNvPr id="29" name="Text Box 38">
              <a:extLst>
                <a:ext uri="{FF2B5EF4-FFF2-40B4-BE49-F238E27FC236}">
                  <a16:creationId xmlns:a16="http://schemas.microsoft.com/office/drawing/2014/main" id="{98DDEF18-4347-4B13-90ED-FE74A8B382D3}"/>
                </a:ext>
              </a:extLst>
            </p:cNvPr>
            <p:cNvSpPr txBox="1">
              <a:spLocks noChangeArrowheads="1"/>
            </p:cNvSpPr>
            <p:nvPr/>
          </p:nvSpPr>
          <p:spPr bwMode="auto">
            <a:xfrm>
              <a:off x="4762499" y="1810824"/>
              <a:ext cx="1600200" cy="711584"/>
            </a:xfrm>
            <a:prstGeom prst="rect">
              <a:avLst/>
            </a:prstGeom>
            <a:solidFill>
              <a:schemeClr val="bg1"/>
            </a:solidFill>
            <a:ln w="19050">
              <a:solidFill>
                <a:srgbClr val="0000FF"/>
              </a:solidFill>
              <a:miter lim="800000"/>
              <a:headEnd/>
              <a:tailEnd/>
            </a:ln>
          </p:spPr>
          <p:txBody>
            <a:bodyPr>
              <a:spAutoFit/>
            </a:bodyPr>
            <a:lstStyle/>
            <a:p>
              <a:pPr algn="ctr"/>
              <a:r>
                <a:rPr lang="en-US" sz="1400" dirty="0">
                  <a:solidFill>
                    <a:srgbClr val="0000FF"/>
                  </a:solidFill>
                  <a:latin typeface="Calibri" panose="020F0502020204030204" pitchFamily="34" charset="0"/>
                  <a:cs typeface="Calibri" panose="020F0502020204030204" pitchFamily="34" charset="0"/>
                </a:rPr>
                <a:t>Global</a:t>
              </a:r>
            </a:p>
            <a:p>
              <a:pPr algn="ctr"/>
              <a:r>
                <a:rPr lang="en-US" sz="1400" dirty="0">
                  <a:solidFill>
                    <a:srgbClr val="0000FF"/>
                  </a:solidFill>
                  <a:latin typeface="Calibri" panose="020F0502020204030204" pitchFamily="34" charset="0"/>
                  <a:cs typeface="Calibri" panose="020F0502020204030204" pitchFamily="34" charset="0"/>
                </a:rPr>
                <a:t>Discretization</a:t>
              </a:r>
            </a:p>
          </p:txBody>
        </p:sp>
        <p:sp>
          <p:nvSpPr>
            <p:cNvPr id="31" name="Text Box 43">
              <a:extLst>
                <a:ext uri="{FF2B5EF4-FFF2-40B4-BE49-F238E27FC236}">
                  <a16:creationId xmlns:a16="http://schemas.microsoft.com/office/drawing/2014/main" id="{FB6DA7C5-252B-4458-B090-93D135C0616E}"/>
                </a:ext>
              </a:extLst>
            </p:cNvPr>
            <p:cNvSpPr txBox="1">
              <a:spLocks noChangeArrowheads="1"/>
            </p:cNvSpPr>
            <p:nvPr/>
          </p:nvSpPr>
          <p:spPr bwMode="auto">
            <a:xfrm>
              <a:off x="2560320" y="3879909"/>
              <a:ext cx="1905000" cy="418579"/>
            </a:xfrm>
            <a:prstGeom prst="rect">
              <a:avLst/>
            </a:prstGeom>
            <a:solidFill>
              <a:schemeClr val="bg1"/>
            </a:solidFill>
            <a:ln w="19050">
              <a:solidFill>
                <a:srgbClr val="0000FF"/>
              </a:solidFill>
              <a:miter lim="800000"/>
              <a:headEnd/>
              <a:tailEnd/>
            </a:ln>
          </p:spPr>
          <p:txBody>
            <a:bodyPr>
              <a:spAutoFit/>
            </a:bodyPr>
            <a:lstStyle/>
            <a:p>
              <a:pPr algn="ctr"/>
              <a:r>
                <a:rPr lang="en-US" sz="1400" dirty="0">
                  <a:solidFill>
                    <a:srgbClr val="0000FF"/>
                  </a:solidFill>
                  <a:latin typeface="Calibri" panose="020F0502020204030204" pitchFamily="34" charset="0"/>
                  <a:cs typeface="Calibri" panose="020F0502020204030204" pitchFamily="34" charset="0"/>
                </a:rPr>
                <a:t>Evaluation Engine</a:t>
              </a:r>
            </a:p>
          </p:txBody>
        </p:sp>
        <p:sp>
          <p:nvSpPr>
            <p:cNvPr id="36" name="Rectangle 49">
              <a:extLst>
                <a:ext uri="{FF2B5EF4-FFF2-40B4-BE49-F238E27FC236}">
                  <a16:creationId xmlns:a16="http://schemas.microsoft.com/office/drawing/2014/main" id="{9CAEE212-2FE7-45AB-8BF1-68A4F92A6FA4}"/>
                </a:ext>
              </a:extLst>
            </p:cNvPr>
            <p:cNvSpPr>
              <a:spLocks noChangeArrowheads="1"/>
            </p:cNvSpPr>
            <p:nvPr/>
          </p:nvSpPr>
          <p:spPr bwMode="auto">
            <a:xfrm>
              <a:off x="5419615" y="4583132"/>
              <a:ext cx="304800" cy="304800"/>
            </a:xfrm>
            <a:prstGeom prst="rect">
              <a:avLst/>
            </a:prstGeom>
            <a:noFill/>
            <a:ln w="9525">
              <a:noFill/>
              <a:miter lim="800000"/>
              <a:headEnd/>
              <a:tailEnd/>
            </a:ln>
          </p:spPr>
          <p:txBody>
            <a:bodyPr wrap="none" anchor="ctr"/>
            <a:lstStyle/>
            <a:p>
              <a:endParaRPr lang="en-US"/>
            </a:p>
          </p:txBody>
        </p:sp>
        <p:sp>
          <p:nvSpPr>
            <p:cNvPr id="37" name="Rectangle 50">
              <a:extLst>
                <a:ext uri="{FF2B5EF4-FFF2-40B4-BE49-F238E27FC236}">
                  <a16:creationId xmlns:a16="http://schemas.microsoft.com/office/drawing/2014/main" id="{974D1E77-98FF-478E-8CA8-365191251B1D}"/>
                </a:ext>
              </a:extLst>
            </p:cNvPr>
            <p:cNvSpPr>
              <a:spLocks noChangeArrowheads="1"/>
            </p:cNvSpPr>
            <p:nvPr/>
          </p:nvSpPr>
          <p:spPr bwMode="auto">
            <a:xfrm>
              <a:off x="5419615" y="4811732"/>
              <a:ext cx="304800" cy="304800"/>
            </a:xfrm>
            <a:prstGeom prst="rect">
              <a:avLst/>
            </a:prstGeom>
            <a:noFill/>
            <a:ln w="9525">
              <a:noFill/>
              <a:miter lim="800000"/>
              <a:headEnd/>
              <a:tailEnd/>
            </a:ln>
          </p:spPr>
          <p:txBody>
            <a:bodyPr wrap="none" anchor="ctr"/>
            <a:lstStyle/>
            <a:p>
              <a:endParaRPr lang="en-US"/>
            </a:p>
          </p:txBody>
        </p:sp>
        <p:sp>
          <p:nvSpPr>
            <p:cNvPr id="38" name="Rectangle 52">
              <a:extLst>
                <a:ext uri="{FF2B5EF4-FFF2-40B4-BE49-F238E27FC236}">
                  <a16:creationId xmlns:a16="http://schemas.microsoft.com/office/drawing/2014/main" id="{3A93CAB5-EA45-49A1-9B7A-9710FD26D176}"/>
                </a:ext>
              </a:extLst>
            </p:cNvPr>
            <p:cNvSpPr>
              <a:spLocks noChangeArrowheads="1"/>
            </p:cNvSpPr>
            <p:nvPr/>
          </p:nvSpPr>
          <p:spPr bwMode="auto">
            <a:xfrm>
              <a:off x="1066800" y="1458932"/>
              <a:ext cx="228600" cy="76200"/>
            </a:xfrm>
            <a:prstGeom prst="rect">
              <a:avLst/>
            </a:prstGeom>
            <a:noFill/>
            <a:ln w="9525">
              <a:noFill/>
              <a:miter lim="800000"/>
              <a:headEnd/>
              <a:tailEnd/>
            </a:ln>
          </p:spPr>
          <p:txBody>
            <a:bodyPr wrap="none" anchor="ctr"/>
            <a:lstStyle/>
            <a:p>
              <a:endParaRPr lang="en-US"/>
            </a:p>
          </p:txBody>
        </p:sp>
        <p:sp>
          <p:nvSpPr>
            <p:cNvPr id="39" name="Rectangle 53">
              <a:extLst>
                <a:ext uri="{FF2B5EF4-FFF2-40B4-BE49-F238E27FC236}">
                  <a16:creationId xmlns:a16="http://schemas.microsoft.com/office/drawing/2014/main" id="{2E020157-C217-4A9C-8DDD-826B798BD473}"/>
                </a:ext>
              </a:extLst>
            </p:cNvPr>
            <p:cNvSpPr>
              <a:spLocks noChangeArrowheads="1"/>
            </p:cNvSpPr>
            <p:nvPr/>
          </p:nvSpPr>
          <p:spPr bwMode="auto">
            <a:xfrm>
              <a:off x="609600" y="1611332"/>
              <a:ext cx="228600" cy="76200"/>
            </a:xfrm>
            <a:prstGeom prst="rect">
              <a:avLst/>
            </a:prstGeom>
            <a:noFill/>
            <a:ln w="9525">
              <a:noFill/>
              <a:miter lim="800000"/>
              <a:headEnd/>
              <a:tailEnd/>
            </a:ln>
          </p:spPr>
          <p:txBody>
            <a:bodyPr wrap="none" anchor="ctr"/>
            <a:lstStyle/>
            <a:p>
              <a:endParaRPr lang="en-US"/>
            </a:p>
          </p:txBody>
        </p:sp>
        <p:sp>
          <p:nvSpPr>
            <p:cNvPr id="40" name="Text Box 55">
              <a:extLst>
                <a:ext uri="{FF2B5EF4-FFF2-40B4-BE49-F238E27FC236}">
                  <a16:creationId xmlns:a16="http://schemas.microsoft.com/office/drawing/2014/main" id="{0E04757A-96E8-4FAC-9D39-38C1B163B6C9}"/>
                </a:ext>
              </a:extLst>
            </p:cNvPr>
            <p:cNvSpPr txBox="1">
              <a:spLocks noChangeArrowheads="1"/>
            </p:cNvSpPr>
            <p:nvPr/>
          </p:nvSpPr>
          <p:spPr bwMode="auto">
            <a:xfrm>
              <a:off x="533400" y="2398732"/>
              <a:ext cx="1447800" cy="418579"/>
            </a:xfrm>
            <a:prstGeom prst="rect">
              <a:avLst/>
            </a:prstGeom>
            <a:solidFill>
              <a:schemeClr val="bg1"/>
            </a:solidFill>
            <a:ln w="19050">
              <a:solidFill>
                <a:srgbClr val="0000FF"/>
              </a:solidFill>
              <a:miter lim="800000"/>
              <a:headEnd/>
              <a:tailEnd/>
            </a:ln>
          </p:spPr>
          <p:txBody>
            <a:bodyPr>
              <a:spAutoFit/>
            </a:bodyPr>
            <a:lstStyle/>
            <a:p>
              <a:pPr algn="ctr"/>
              <a:r>
                <a:rPr lang="en-US" sz="1400" dirty="0">
                  <a:solidFill>
                    <a:srgbClr val="0000FF"/>
                  </a:solidFill>
                  <a:latin typeface="Calibri" panose="020F0502020204030204" pitchFamily="34" charset="0"/>
                  <a:cs typeface="Calibri" panose="020F0502020204030204" pitchFamily="34" charset="0"/>
                </a:rPr>
                <a:t>Application</a:t>
              </a:r>
            </a:p>
          </p:txBody>
        </p:sp>
        <p:cxnSp>
          <p:nvCxnSpPr>
            <p:cNvPr id="41" name="AutoShape 56">
              <a:extLst>
                <a:ext uri="{FF2B5EF4-FFF2-40B4-BE49-F238E27FC236}">
                  <a16:creationId xmlns:a16="http://schemas.microsoft.com/office/drawing/2014/main" id="{29DF640E-9391-4C9A-9372-9D9DA4F498A3}"/>
                </a:ext>
              </a:extLst>
            </p:cNvPr>
            <p:cNvCxnSpPr>
              <a:cxnSpLocks noChangeShapeType="1"/>
              <a:stCxn id="40" idx="0"/>
              <a:endCxn id="17" idx="2"/>
            </p:cNvCxnSpPr>
            <p:nvPr/>
          </p:nvCxnSpPr>
          <p:spPr bwMode="auto">
            <a:xfrm flipV="1">
              <a:off x="1257299" y="2144732"/>
              <a:ext cx="1" cy="253999"/>
            </a:xfrm>
            <a:prstGeom prst="straightConnector1">
              <a:avLst/>
            </a:prstGeom>
            <a:noFill/>
            <a:ln w="12700">
              <a:solidFill>
                <a:srgbClr val="000000"/>
              </a:solidFill>
              <a:round/>
              <a:headEnd type="diamond" w="med" len="med"/>
              <a:tailEnd type="diamond" w="med" len="med"/>
            </a:ln>
          </p:spPr>
        </p:cxnSp>
        <p:sp>
          <p:nvSpPr>
            <p:cNvPr id="42" name="Text Box 57">
              <a:extLst>
                <a:ext uri="{FF2B5EF4-FFF2-40B4-BE49-F238E27FC236}">
                  <a16:creationId xmlns:a16="http://schemas.microsoft.com/office/drawing/2014/main" id="{B26155B7-FA40-4699-954D-492D74166CF1}"/>
                </a:ext>
              </a:extLst>
            </p:cNvPr>
            <p:cNvSpPr txBox="1">
              <a:spLocks noChangeArrowheads="1"/>
            </p:cNvSpPr>
            <p:nvPr/>
          </p:nvSpPr>
          <p:spPr bwMode="auto">
            <a:xfrm>
              <a:off x="533400" y="4278332"/>
              <a:ext cx="1447800" cy="368349"/>
            </a:xfrm>
            <a:prstGeom prst="rect">
              <a:avLst/>
            </a:prstGeom>
            <a:solidFill>
              <a:schemeClr val="bg1"/>
            </a:solidFill>
            <a:ln w="19050">
              <a:solidFill>
                <a:srgbClr val="0000FF"/>
              </a:solidFill>
              <a:miter lim="800000"/>
              <a:headEnd/>
              <a:tailEnd/>
            </a:ln>
          </p:spPr>
          <p:txBody>
            <a:bodyPr tIns="36576" bIns="18288">
              <a:spAutoFit/>
            </a:bodyPr>
            <a:lstStyle/>
            <a:p>
              <a:pPr algn="ctr"/>
              <a:r>
                <a:rPr lang="en-US" sz="1400" dirty="0">
                  <a:solidFill>
                    <a:srgbClr val="0000FF"/>
                  </a:solidFill>
                  <a:latin typeface="Calibri" panose="020F0502020204030204" pitchFamily="34" charset="0"/>
                  <a:cs typeface="Calibri" panose="020F0502020204030204" pitchFamily="34" charset="0"/>
                </a:rPr>
                <a:t>Linear Solve</a:t>
              </a:r>
            </a:p>
          </p:txBody>
        </p:sp>
        <p:cxnSp>
          <p:nvCxnSpPr>
            <p:cNvPr id="43" name="AutoShape 58">
              <a:extLst>
                <a:ext uri="{FF2B5EF4-FFF2-40B4-BE49-F238E27FC236}">
                  <a16:creationId xmlns:a16="http://schemas.microsoft.com/office/drawing/2014/main" id="{B20BD2FB-8661-4AB9-9D2D-E64EE2CA17A6}"/>
                </a:ext>
              </a:extLst>
            </p:cNvPr>
            <p:cNvCxnSpPr>
              <a:cxnSpLocks noChangeShapeType="1"/>
              <a:stCxn id="42" idx="0"/>
              <a:endCxn id="14" idx="2"/>
            </p:cNvCxnSpPr>
            <p:nvPr/>
          </p:nvCxnSpPr>
          <p:spPr bwMode="auto">
            <a:xfrm flipV="1">
              <a:off x="1257299" y="4049732"/>
              <a:ext cx="1" cy="228600"/>
            </a:xfrm>
            <a:prstGeom prst="straightConnector1">
              <a:avLst/>
            </a:prstGeom>
            <a:noFill/>
            <a:ln w="12700">
              <a:solidFill>
                <a:srgbClr val="000000"/>
              </a:solidFill>
              <a:round/>
              <a:headEnd type="diamond" w="med" len="med"/>
              <a:tailEnd type="diamond" w="med" len="med"/>
            </a:ln>
          </p:spPr>
        </p:cxnSp>
        <p:cxnSp>
          <p:nvCxnSpPr>
            <p:cNvPr id="44" name="AutoShape 61">
              <a:extLst>
                <a:ext uri="{FF2B5EF4-FFF2-40B4-BE49-F238E27FC236}">
                  <a16:creationId xmlns:a16="http://schemas.microsoft.com/office/drawing/2014/main" id="{2A58B5CE-2F6F-47EA-926B-3002213B073B}"/>
                </a:ext>
              </a:extLst>
            </p:cNvPr>
            <p:cNvCxnSpPr>
              <a:cxnSpLocks noChangeShapeType="1"/>
              <a:stCxn id="10" idx="3"/>
              <a:endCxn id="8" idx="1"/>
            </p:cNvCxnSpPr>
            <p:nvPr/>
          </p:nvCxnSpPr>
          <p:spPr bwMode="auto">
            <a:xfrm>
              <a:off x="3657601" y="2714837"/>
              <a:ext cx="271061" cy="249605"/>
            </a:xfrm>
            <a:prstGeom prst="bentConnector2">
              <a:avLst/>
            </a:prstGeom>
            <a:noFill/>
            <a:ln w="12700">
              <a:solidFill>
                <a:srgbClr val="000000"/>
              </a:solidFill>
              <a:miter lim="800000"/>
              <a:headEnd type="diamond" w="med" len="med"/>
              <a:tailEnd type="diamond" w="med" len="med"/>
            </a:ln>
          </p:spPr>
        </p:cxnSp>
        <p:cxnSp>
          <p:nvCxnSpPr>
            <p:cNvPr id="45" name="AutoShape 62">
              <a:extLst>
                <a:ext uri="{FF2B5EF4-FFF2-40B4-BE49-F238E27FC236}">
                  <a16:creationId xmlns:a16="http://schemas.microsoft.com/office/drawing/2014/main" id="{54DE3BEE-DDD5-4AA6-B222-DC887E91EADB}"/>
                </a:ext>
              </a:extLst>
            </p:cNvPr>
            <p:cNvCxnSpPr>
              <a:cxnSpLocks noChangeShapeType="1"/>
              <a:stCxn id="17" idx="3"/>
              <a:endCxn id="63" idx="1"/>
            </p:cNvCxnSpPr>
            <p:nvPr/>
          </p:nvCxnSpPr>
          <p:spPr bwMode="auto">
            <a:xfrm flipV="1">
              <a:off x="2057400" y="1591825"/>
              <a:ext cx="495299" cy="4621"/>
            </a:xfrm>
            <a:prstGeom prst="straightConnector1">
              <a:avLst/>
            </a:prstGeom>
            <a:noFill/>
            <a:ln w="12700">
              <a:solidFill>
                <a:srgbClr val="000000"/>
              </a:solidFill>
              <a:round/>
              <a:headEnd type="diamond" w="med" len="med"/>
              <a:tailEnd type="diamond" w="med" len="med"/>
            </a:ln>
          </p:spPr>
        </p:cxnSp>
        <p:sp>
          <p:nvSpPr>
            <p:cNvPr id="46" name="AutoShape 65">
              <a:extLst>
                <a:ext uri="{FF2B5EF4-FFF2-40B4-BE49-F238E27FC236}">
                  <a16:creationId xmlns:a16="http://schemas.microsoft.com/office/drawing/2014/main" id="{BA9E3E9E-9200-4DEF-9012-020B8002FB6C}"/>
                </a:ext>
              </a:extLst>
            </p:cNvPr>
            <p:cNvSpPr>
              <a:spLocks noChangeArrowheads="1"/>
            </p:cNvSpPr>
            <p:nvPr/>
          </p:nvSpPr>
          <p:spPr bwMode="auto">
            <a:xfrm>
              <a:off x="6985000" y="2551132"/>
              <a:ext cx="1670050" cy="381000"/>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Load Balancing</a:t>
              </a:r>
            </a:p>
          </p:txBody>
        </p:sp>
        <p:sp>
          <p:nvSpPr>
            <p:cNvPr id="47" name="AutoShape 18">
              <a:extLst>
                <a:ext uri="{FF2B5EF4-FFF2-40B4-BE49-F238E27FC236}">
                  <a16:creationId xmlns:a16="http://schemas.microsoft.com/office/drawing/2014/main" id="{BFDE2612-0804-4933-969A-F1DC036439AB}"/>
                </a:ext>
              </a:extLst>
            </p:cNvPr>
            <p:cNvSpPr>
              <a:spLocks noChangeArrowheads="1"/>
            </p:cNvSpPr>
            <p:nvPr/>
          </p:nvSpPr>
          <p:spPr bwMode="auto">
            <a:xfrm>
              <a:off x="2667000" y="1687531"/>
              <a:ext cx="1447800" cy="228600"/>
            </a:xfrm>
            <a:prstGeom prst="flowChartProcess">
              <a:avLst/>
            </a:prstGeom>
            <a:solidFill>
              <a:srgbClr val="FFFF99"/>
            </a:solidFill>
            <a:ln w="9525">
              <a:solidFill>
                <a:schemeClr val="tx1"/>
              </a:solidFill>
              <a:miter lim="800000"/>
              <a:headEnd/>
              <a:tailEnd/>
            </a:ln>
          </p:spPr>
          <p:txBody>
            <a:bodyPr wrap="none" anchor="ctr"/>
            <a:lstStyle/>
            <a:p>
              <a:pPr algn="ctr"/>
              <a:r>
                <a:rPr lang="en-US" sz="1400" dirty="0">
                  <a:latin typeface="Calibri" panose="020F0502020204030204" pitchFamily="34" charset="0"/>
                  <a:cs typeface="Calibri" panose="020F0502020204030204" pitchFamily="34" charset="0"/>
                </a:rPr>
                <a:t>Input Parser</a:t>
              </a:r>
            </a:p>
          </p:txBody>
        </p:sp>
        <p:sp>
          <p:nvSpPr>
            <p:cNvPr id="55" name="AutoShape 11">
              <a:extLst>
                <a:ext uri="{FF2B5EF4-FFF2-40B4-BE49-F238E27FC236}">
                  <a16:creationId xmlns:a16="http://schemas.microsoft.com/office/drawing/2014/main" id="{A6FED2CA-8DC2-4594-9031-9B1A6D8CD296}"/>
                </a:ext>
              </a:extLst>
            </p:cNvPr>
            <p:cNvSpPr>
              <a:spLocks noChangeArrowheads="1"/>
            </p:cNvSpPr>
            <p:nvPr/>
          </p:nvSpPr>
          <p:spPr bwMode="auto">
            <a:xfrm>
              <a:off x="7579360" y="4658122"/>
              <a:ext cx="1148080" cy="289891"/>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Libraries</a:t>
              </a:r>
            </a:p>
          </p:txBody>
        </p:sp>
        <p:sp>
          <p:nvSpPr>
            <p:cNvPr id="56" name="Text Box 38">
              <a:extLst>
                <a:ext uri="{FF2B5EF4-FFF2-40B4-BE49-F238E27FC236}">
                  <a16:creationId xmlns:a16="http://schemas.microsoft.com/office/drawing/2014/main" id="{EA9B4F4C-FB45-40A5-9441-BADB953396D0}"/>
                </a:ext>
              </a:extLst>
            </p:cNvPr>
            <p:cNvSpPr txBox="1">
              <a:spLocks noChangeArrowheads="1"/>
            </p:cNvSpPr>
            <p:nvPr/>
          </p:nvSpPr>
          <p:spPr bwMode="auto">
            <a:xfrm>
              <a:off x="7589520" y="5037762"/>
              <a:ext cx="1148080" cy="418579"/>
            </a:xfrm>
            <a:prstGeom prst="rect">
              <a:avLst/>
            </a:prstGeom>
            <a:solidFill>
              <a:schemeClr val="bg1"/>
            </a:solidFill>
            <a:ln w="19050">
              <a:solidFill>
                <a:srgbClr val="0000FF"/>
              </a:solidFill>
              <a:miter lim="800000"/>
              <a:headEnd/>
              <a:tailEnd/>
            </a:ln>
          </p:spPr>
          <p:txBody>
            <a:bodyPr wrap="square">
              <a:spAutoFit/>
            </a:bodyPr>
            <a:lstStyle/>
            <a:p>
              <a:pPr algn="ctr"/>
              <a:r>
                <a:rPr lang="en-US" sz="1400" dirty="0">
                  <a:solidFill>
                    <a:srgbClr val="0000FF"/>
                  </a:solidFill>
                  <a:latin typeface="Calibri" panose="020F0502020204030204" pitchFamily="34" charset="0"/>
                  <a:cs typeface="Calibri" panose="020F0502020204030204" pitchFamily="34" charset="0"/>
                </a:rPr>
                <a:t>Interfaces</a:t>
              </a:r>
            </a:p>
          </p:txBody>
        </p:sp>
        <p:sp>
          <p:nvSpPr>
            <p:cNvPr id="58" name="Oval 6">
              <a:extLst>
                <a:ext uri="{FF2B5EF4-FFF2-40B4-BE49-F238E27FC236}">
                  <a16:creationId xmlns:a16="http://schemas.microsoft.com/office/drawing/2014/main" id="{34E6CA27-267A-439E-B58B-3CC40BE15CB1}"/>
                </a:ext>
              </a:extLst>
            </p:cNvPr>
            <p:cNvSpPr>
              <a:spLocks noChangeArrowheads="1"/>
            </p:cNvSpPr>
            <p:nvPr/>
          </p:nvSpPr>
          <p:spPr bwMode="auto">
            <a:xfrm>
              <a:off x="7672362" y="5565437"/>
              <a:ext cx="940145" cy="484379"/>
            </a:xfrm>
            <a:prstGeom prst="ellipse">
              <a:avLst/>
            </a:prstGeom>
            <a:noFill/>
            <a:ln w="9525">
              <a:noFill/>
              <a:round/>
              <a:headEnd/>
              <a:tailEnd/>
            </a:ln>
          </p:spPr>
          <p:txBody>
            <a:bodyPr wrap="none" anchor="ctr"/>
            <a:lstStyle/>
            <a:p>
              <a:pPr algn="ctr"/>
              <a:r>
                <a:rPr lang="en-US" sz="1400" dirty="0">
                  <a:latin typeface="Calibri" panose="020F0502020204030204" pitchFamily="34" charset="0"/>
                  <a:cs typeface="Calibri" panose="020F0502020204030204" pitchFamily="34" charset="0"/>
                </a:rPr>
                <a:t>Albany </a:t>
              </a:r>
            </a:p>
            <a:p>
              <a:pPr algn="ctr"/>
              <a:r>
                <a:rPr lang="en-US" sz="1400" dirty="0">
                  <a:latin typeface="Calibri" panose="020F0502020204030204" pitchFamily="34" charset="0"/>
                  <a:cs typeface="Calibri" panose="020F0502020204030204" pitchFamily="34" charset="0"/>
                </a:rPr>
                <a:t>Code</a:t>
              </a:r>
            </a:p>
          </p:txBody>
        </p:sp>
        <p:sp>
          <p:nvSpPr>
            <p:cNvPr id="60" name="AutoShape 101">
              <a:extLst>
                <a:ext uri="{FF2B5EF4-FFF2-40B4-BE49-F238E27FC236}">
                  <a16:creationId xmlns:a16="http://schemas.microsoft.com/office/drawing/2014/main" id="{0BF49CF3-61B0-4203-97AF-891A3AF27217}"/>
                </a:ext>
              </a:extLst>
            </p:cNvPr>
            <p:cNvSpPr>
              <a:spLocks noChangeArrowheads="1"/>
            </p:cNvSpPr>
            <p:nvPr/>
          </p:nvSpPr>
          <p:spPr bwMode="auto">
            <a:xfrm>
              <a:off x="7670800" y="1941532"/>
              <a:ext cx="304800" cy="152400"/>
            </a:xfrm>
            <a:prstGeom prst="triangle">
              <a:avLst>
                <a:gd name="adj" fmla="val 50000"/>
              </a:avLst>
            </a:prstGeom>
            <a:solidFill>
              <a:schemeClr val="bg1">
                <a:lumMod val="85000"/>
              </a:schemeClr>
            </a:solidFill>
            <a:ln w="9525">
              <a:solidFill>
                <a:schemeClr val="tx1"/>
              </a:solidFill>
              <a:miter lim="800000"/>
              <a:headEnd/>
              <a:tailEnd/>
            </a:ln>
          </p:spPr>
          <p:txBody>
            <a:bodyPr wrap="none" anchor="ctr"/>
            <a:lstStyle/>
            <a:p>
              <a:endParaRPr lang="en-US"/>
            </a:p>
          </p:txBody>
        </p:sp>
        <p:cxnSp>
          <p:nvCxnSpPr>
            <p:cNvPr id="69" name="AutoShape 61">
              <a:extLst>
                <a:ext uri="{FF2B5EF4-FFF2-40B4-BE49-F238E27FC236}">
                  <a16:creationId xmlns:a16="http://schemas.microsoft.com/office/drawing/2014/main" id="{90CEC7C6-EB0E-4C95-AC33-F9137CE93959}"/>
                </a:ext>
              </a:extLst>
            </p:cNvPr>
            <p:cNvCxnSpPr>
              <a:cxnSpLocks noChangeShapeType="1"/>
              <a:stCxn id="65" idx="1"/>
            </p:cNvCxnSpPr>
            <p:nvPr/>
          </p:nvCxnSpPr>
          <p:spPr bwMode="auto">
            <a:xfrm rot="10800000" flipV="1">
              <a:off x="3347720" y="3312717"/>
              <a:ext cx="220980" cy="522116"/>
            </a:xfrm>
            <a:prstGeom prst="bentConnector2">
              <a:avLst/>
            </a:prstGeom>
            <a:noFill/>
            <a:ln w="12700">
              <a:solidFill>
                <a:srgbClr val="000000"/>
              </a:solidFill>
              <a:miter lim="800000"/>
              <a:headEnd type="diamond" w="med" len="med"/>
              <a:tailEnd type="diamond" w="med" len="med"/>
            </a:ln>
          </p:spPr>
        </p:cxnSp>
        <p:sp>
          <p:nvSpPr>
            <p:cNvPr id="71" name="Rectangle: Rounded Corners 70">
              <a:extLst>
                <a:ext uri="{FF2B5EF4-FFF2-40B4-BE49-F238E27FC236}">
                  <a16:creationId xmlns:a16="http://schemas.microsoft.com/office/drawing/2014/main" id="{8FB0FA7A-DC16-4A32-B5E3-B3A22B4E3C76}"/>
                </a:ext>
              </a:extLst>
            </p:cNvPr>
            <p:cNvSpPr/>
            <p:nvPr/>
          </p:nvSpPr>
          <p:spPr>
            <a:xfrm>
              <a:off x="2639499" y="4616758"/>
              <a:ext cx="1841500" cy="646331"/>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400" dirty="0">
                  <a:solidFill>
                    <a:schemeClr val="tx1"/>
                  </a:solidFill>
                  <a:latin typeface="Calibri" panose="020F0502020204030204" pitchFamily="34" charset="0"/>
                  <a:cs typeface="Calibri" panose="020F0502020204030204" pitchFamily="34" charset="0"/>
                </a:rPr>
                <a:t>PDE terms, BCs, responses</a:t>
              </a:r>
            </a:p>
          </p:txBody>
        </p:sp>
        <p:cxnSp>
          <p:nvCxnSpPr>
            <p:cNvPr id="72" name="AutoShape 61">
              <a:extLst>
                <a:ext uri="{FF2B5EF4-FFF2-40B4-BE49-F238E27FC236}">
                  <a16:creationId xmlns:a16="http://schemas.microsoft.com/office/drawing/2014/main" id="{B6C074CD-B1E6-40BB-8DD8-1A65405CEC5C}"/>
                </a:ext>
              </a:extLst>
            </p:cNvPr>
            <p:cNvCxnSpPr>
              <a:cxnSpLocks noChangeShapeType="1"/>
            </p:cNvCxnSpPr>
            <p:nvPr/>
          </p:nvCxnSpPr>
          <p:spPr bwMode="auto">
            <a:xfrm rot="16200000" flipH="1">
              <a:off x="3168768" y="4432091"/>
              <a:ext cx="369332" cy="1"/>
            </a:xfrm>
            <a:prstGeom prst="bentConnector3">
              <a:avLst>
                <a:gd name="adj1" fmla="val 50000"/>
              </a:avLst>
            </a:prstGeom>
            <a:noFill/>
            <a:ln w="12700">
              <a:solidFill>
                <a:srgbClr val="000000"/>
              </a:solidFill>
              <a:miter lim="800000"/>
              <a:headEnd type="diamond" w="med" len="med"/>
              <a:tailEnd type="diamond" w="med" len="med"/>
            </a:ln>
          </p:spPr>
        </p:cxnSp>
        <p:sp>
          <p:nvSpPr>
            <p:cNvPr id="75" name="AutoShape 4">
              <a:extLst>
                <a:ext uri="{FF2B5EF4-FFF2-40B4-BE49-F238E27FC236}">
                  <a16:creationId xmlns:a16="http://schemas.microsoft.com/office/drawing/2014/main" id="{7DBC8780-2B69-4740-9E7E-1A7D99069077}"/>
                </a:ext>
              </a:extLst>
            </p:cNvPr>
            <p:cNvSpPr>
              <a:spLocks noChangeArrowheads="1"/>
            </p:cNvSpPr>
            <p:nvPr/>
          </p:nvSpPr>
          <p:spPr bwMode="auto">
            <a:xfrm>
              <a:off x="5279738" y="5699878"/>
              <a:ext cx="1752600" cy="381000"/>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Discretization</a:t>
              </a:r>
            </a:p>
          </p:txBody>
        </p:sp>
        <p:sp>
          <p:nvSpPr>
            <p:cNvPr id="95" name="Rectangle: Rounded Corners 94">
              <a:extLst>
                <a:ext uri="{FF2B5EF4-FFF2-40B4-BE49-F238E27FC236}">
                  <a16:creationId xmlns:a16="http://schemas.microsoft.com/office/drawing/2014/main" id="{D72265EF-33EF-4301-B1C3-8365B066DE8D}"/>
                </a:ext>
              </a:extLst>
            </p:cNvPr>
            <p:cNvSpPr/>
            <p:nvPr/>
          </p:nvSpPr>
          <p:spPr>
            <a:xfrm>
              <a:off x="5015281" y="3817366"/>
              <a:ext cx="2141358" cy="461836"/>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96" name="Oval 6">
              <a:extLst>
                <a:ext uri="{FF2B5EF4-FFF2-40B4-BE49-F238E27FC236}">
                  <a16:creationId xmlns:a16="http://schemas.microsoft.com/office/drawing/2014/main" id="{2C381A9D-1636-4BA8-8C15-196316F7F725}"/>
                </a:ext>
              </a:extLst>
            </p:cNvPr>
            <p:cNvSpPr>
              <a:spLocks noChangeArrowheads="1"/>
            </p:cNvSpPr>
            <p:nvPr/>
          </p:nvSpPr>
          <p:spPr bwMode="auto">
            <a:xfrm>
              <a:off x="5366366" y="3776774"/>
              <a:ext cx="1536700" cy="542045"/>
            </a:xfrm>
            <a:prstGeom prst="ellipse">
              <a:avLst/>
            </a:prstGeom>
            <a:noFill/>
            <a:ln w="9525">
              <a:noFill/>
              <a:round/>
              <a:headEnd/>
              <a:tailEnd/>
            </a:ln>
          </p:spPr>
          <p:txBody>
            <a:bodyPr wrap="none" anchor="ctr"/>
            <a:lstStyle/>
            <a:p>
              <a:pPr algn="ctr"/>
              <a:r>
                <a:rPr lang="en-US" sz="1400" dirty="0">
                  <a:latin typeface="Calibri" panose="020F0502020204030204" pitchFamily="34" charset="0"/>
                  <a:cs typeface="Calibri" panose="020F0502020204030204" pitchFamily="34" charset="0"/>
                </a:rPr>
                <a:t>Problem Definition</a:t>
              </a:r>
            </a:p>
          </p:txBody>
        </p:sp>
        <p:cxnSp>
          <p:nvCxnSpPr>
            <p:cNvPr id="113" name="AutoShape 9">
              <a:extLst>
                <a:ext uri="{FF2B5EF4-FFF2-40B4-BE49-F238E27FC236}">
                  <a16:creationId xmlns:a16="http://schemas.microsoft.com/office/drawing/2014/main" id="{F1731987-F491-4861-895F-A38B164FF21D}"/>
                </a:ext>
              </a:extLst>
            </p:cNvPr>
            <p:cNvCxnSpPr>
              <a:cxnSpLocks noChangeShapeType="1"/>
            </p:cNvCxnSpPr>
            <p:nvPr/>
          </p:nvCxnSpPr>
          <p:spPr bwMode="auto">
            <a:xfrm rot="10800000" flipV="1">
              <a:off x="4470542" y="4061853"/>
              <a:ext cx="546101" cy="1959"/>
            </a:xfrm>
            <a:prstGeom prst="bentConnector3">
              <a:avLst>
                <a:gd name="adj1" fmla="val 50000"/>
              </a:avLst>
            </a:prstGeom>
            <a:noFill/>
            <a:ln w="12700">
              <a:solidFill>
                <a:schemeClr val="tx1"/>
              </a:solidFill>
              <a:miter lim="800000"/>
              <a:headEnd type="diamond" w="med" len="med"/>
              <a:tailEnd type="diamond" w="med" len="med"/>
            </a:ln>
          </p:spPr>
        </p:cxnSp>
        <p:cxnSp>
          <p:nvCxnSpPr>
            <p:cNvPr id="114" name="AutoShape 9">
              <a:extLst>
                <a:ext uri="{FF2B5EF4-FFF2-40B4-BE49-F238E27FC236}">
                  <a16:creationId xmlns:a16="http://schemas.microsoft.com/office/drawing/2014/main" id="{9D2EBB5E-BFFA-4C58-A5F5-218381396841}"/>
                </a:ext>
              </a:extLst>
            </p:cNvPr>
            <p:cNvCxnSpPr>
              <a:cxnSpLocks noChangeShapeType="1"/>
            </p:cNvCxnSpPr>
            <p:nvPr/>
          </p:nvCxnSpPr>
          <p:spPr bwMode="auto">
            <a:xfrm rot="10800000">
              <a:off x="4509929" y="4945675"/>
              <a:ext cx="666730" cy="1"/>
            </a:xfrm>
            <a:prstGeom prst="bentConnector3">
              <a:avLst>
                <a:gd name="adj1" fmla="val 50000"/>
              </a:avLst>
            </a:prstGeom>
            <a:noFill/>
            <a:ln w="12700">
              <a:solidFill>
                <a:schemeClr val="tx1"/>
              </a:solidFill>
              <a:miter lim="800000"/>
              <a:headEnd type="diamond" w="med" len="med"/>
              <a:tailEnd type="diamond" w="med" len="med"/>
            </a:ln>
          </p:spPr>
        </p:cxnSp>
        <p:cxnSp>
          <p:nvCxnSpPr>
            <p:cNvPr id="135" name="AutoShape 22">
              <a:extLst>
                <a:ext uri="{FF2B5EF4-FFF2-40B4-BE49-F238E27FC236}">
                  <a16:creationId xmlns:a16="http://schemas.microsoft.com/office/drawing/2014/main" id="{AB26BFA2-4A37-416C-BED3-81B9A4FCB7D0}"/>
                </a:ext>
              </a:extLst>
            </p:cNvPr>
            <p:cNvCxnSpPr>
              <a:cxnSpLocks noChangeShapeType="1"/>
              <a:endCxn id="95" idx="2"/>
            </p:cNvCxnSpPr>
            <p:nvPr/>
          </p:nvCxnSpPr>
          <p:spPr bwMode="auto">
            <a:xfrm flipV="1">
              <a:off x="6085960" y="4279202"/>
              <a:ext cx="0" cy="223651"/>
            </a:xfrm>
            <a:prstGeom prst="straightConnector1">
              <a:avLst/>
            </a:prstGeom>
            <a:noFill/>
            <a:ln w="12700">
              <a:solidFill>
                <a:srgbClr val="000000"/>
              </a:solidFill>
              <a:round/>
              <a:headEnd type="diamond" w="med" len="med"/>
              <a:tailEnd type="diamond" w="med" len="med"/>
            </a:ln>
          </p:spPr>
        </p:cxnSp>
        <p:sp>
          <p:nvSpPr>
            <p:cNvPr id="140" name="Rectangle: Rounded Corners 139">
              <a:extLst>
                <a:ext uri="{FF2B5EF4-FFF2-40B4-BE49-F238E27FC236}">
                  <a16:creationId xmlns:a16="http://schemas.microsoft.com/office/drawing/2014/main" id="{3C71100F-93AF-4E1A-99C2-43C5D97A26E6}"/>
                </a:ext>
              </a:extLst>
            </p:cNvPr>
            <p:cNvSpPr/>
            <p:nvPr/>
          </p:nvSpPr>
          <p:spPr>
            <a:xfrm>
              <a:off x="5666602" y="2904588"/>
              <a:ext cx="1070679" cy="744032"/>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41" name="Oval 6">
              <a:extLst>
                <a:ext uri="{FF2B5EF4-FFF2-40B4-BE49-F238E27FC236}">
                  <a16:creationId xmlns:a16="http://schemas.microsoft.com/office/drawing/2014/main" id="{6C959F60-34E8-44B3-A002-72580D4F425D}"/>
                </a:ext>
              </a:extLst>
            </p:cNvPr>
            <p:cNvSpPr>
              <a:spLocks noChangeArrowheads="1"/>
            </p:cNvSpPr>
            <p:nvPr/>
          </p:nvSpPr>
          <p:spPr bwMode="auto">
            <a:xfrm>
              <a:off x="5418584" y="2978356"/>
              <a:ext cx="1536700" cy="542045"/>
            </a:xfrm>
            <a:prstGeom prst="ellipse">
              <a:avLst/>
            </a:prstGeom>
            <a:noFill/>
            <a:ln w="9525">
              <a:noFill/>
              <a:round/>
              <a:headEnd/>
              <a:tailEnd/>
            </a:ln>
          </p:spPr>
          <p:txBody>
            <a:bodyPr wrap="none" anchor="ctr"/>
            <a:lstStyle/>
            <a:p>
              <a:pPr algn="ctr"/>
              <a:r>
                <a:rPr lang="en-US" sz="1400" dirty="0">
                  <a:latin typeface="Calibri" panose="020F0502020204030204" pitchFamily="34" charset="0"/>
                  <a:cs typeface="Calibri" panose="020F0502020204030204" pitchFamily="34" charset="0"/>
                </a:rPr>
                <a:t>Mesh</a:t>
              </a:r>
            </a:p>
            <a:p>
              <a:pPr algn="ctr"/>
              <a:r>
                <a:rPr lang="en-US" sz="1400" dirty="0">
                  <a:latin typeface="Calibri" panose="020F0502020204030204" pitchFamily="34" charset="0"/>
                  <a:cs typeface="Calibri" panose="020F0502020204030204" pitchFamily="34" charset="0"/>
                </a:rPr>
                <a:t> Processing</a:t>
              </a:r>
            </a:p>
          </p:txBody>
        </p:sp>
        <p:cxnSp>
          <p:nvCxnSpPr>
            <p:cNvPr id="147" name="AutoShape 22">
              <a:extLst>
                <a:ext uri="{FF2B5EF4-FFF2-40B4-BE49-F238E27FC236}">
                  <a16:creationId xmlns:a16="http://schemas.microsoft.com/office/drawing/2014/main" id="{61040EA1-D3CC-43F2-B88A-C7DFCD2D8D6E}"/>
                </a:ext>
              </a:extLst>
            </p:cNvPr>
            <p:cNvCxnSpPr>
              <a:cxnSpLocks noChangeShapeType="1"/>
              <a:stCxn id="140" idx="0"/>
            </p:cNvCxnSpPr>
            <p:nvPr/>
          </p:nvCxnSpPr>
          <p:spPr bwMode="auto">
            <a:xfrm flipV="1">
              <a:off x="6201942" y="2475485"/>
              <a:ext cx="0" cy="429103"/>
            </a:xfrm>
            <a:prstGeom prst="straightConnector1">
              <a:avLst/>
            </a:prstGeom>
            <a:noFill/>
            <a:ln w="12700">
              <a:solidFill>
                <a:srgbClr val="000000"/>
              </a:solidFill>
              <a:round/>
              <a:headEnd type="diamond" w="med" len="med"/>
              <a:tailEnd type="diamond" w="med" len="med"/>
            </a:ln>
          </p:spPr>
        </p:cxnSp>
        <p:cxnSp>
          <p:nvCxnSpPr>
            <p:cNvPr id="154" name="AutoShape 61">
              <a:extLst>
                <a:ext uri="{FF2B5EF4-FFF2-40B4-BE49-F238E27FC236}">
                  <a16:creationId xmlns:a16="http://schemas.microsoft.com/office/drawing/2014/main" id="{E7457285-54D9-4684-9FBA-C6DB0A4370E0}"/>
                </a:ext>
              </a:extLst>
            </p:cNvPr>
            <p:cNvCxnSpPr>
              <a:cxnSpLocks noChangeShapeType="1"/>
            </p:cNvCxnSpPr>
            <p:nvPr/>
          </p:nvCxnSpPr>
          <p:spPr bwMode="auto">
            <a:xfrm rot="10800000" flipV="1">
              <a:off x="6737282" y="3094229"/>
              <a:ext cx="1044009" cy="218488"/>
            </a:xfrm>
            <a:prstGeom prst="bentConnector3">
              <a:avLst>
                <a:gd name="adj1" fmla="val -1173"/>
              </a:avLst>
            </a:prstGeom>
            <a:noFill/>
            <a:ln w="12700">
              <a:solidFill>
                <a:srgbClr val="000000"/>
              </a:solidFill>
              <a:miter lim="800000"/>
              <a:headEnd type="diamond" w="med" len="med"/>
              <a:tailEnd type="diamond" w="med" len="med"/>
            </a:ln>
          </p:spPr>
        </p:cxnSp>
        <p:sp>
          <p:nvSpPr>
            <p:cNvPr id="157" name="Rectangle 156">
              <a:extLst>
                <a:ext uri="{FF2B5EF4-FFF2-40B4-BE49-F238E27FC236}">
                  <a16:creationId xmlns:a16="http://schemas.microsoft.com/office/drawing/2014/main" id="{590E5558-E5D0-4243-B74F-C33720E1C1DF}"/>
                </a:ext>
              </a:extLst>
            </p:cNvPr>
            <p:cNvSpPr/>
            <p:nvPr/>
          </p:nvSpPr>
          <p:spPr>
            <a:xfrm>
              <a:off x="7425273" y="4203683"/>
              <a:ext cx="1477890" cy="2028450"/>
            </a:xfrm>
            <a:prstGeom prst="rect">
              <a:avLst/>
            </a:prstGeom>
            <a:noFill/>
            <a:ln>
              <a:solidFill>
                <a:schemeClr val="tx1"/>
              </a:solidFill>
              <a:prstDash val="dash"/>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58" name="TextBox 157">
              <a:extLst>
                <a:ext uri="{FF2B5EF4-FFF2-40B4-BE49-F238E27FC236}">
                  <a16:creationId xmlns:a16="http://schemas.microsoft.com/office/drawing/2014/main" id="{C099AC66-E894-4ABA-A537-F6374DDDDA9A}"/>
                </a:ext>
              </a:extLst>
            </p:cNvPr>
            <p:cNvSpPr txBox="1"/>
            <p:nvPr/>
          </p:nvSpPr>
          <p:spPr>
            <a:xfrm>
              <a:off x="7665377" y="4205510"/>
              <a:ext cx="1828800" cy="418579"/>
            </a:xfrm>
            <a:prstGeom prst="rect">
              <a:avLst/>
            </a:prstGeom>
            <a:noFill/>
          </p:spPr>
          <p:txBody>
            <a:bodyPr wrap="square" rtlCol="0">
              <a:spAutoFit/>
            </a:bodyPr>
            <a:lstStyle/>
            <a:p>
              <a:r>
                <a:rPr lang="en-US" sz="1400" dirty="0">
                  <a:latin typeface="Calibri" panose="020F0502020204030204" pitchFamily="34" charset="0"/>
                  <a:cs typeface="Calibri" panose="020F0502020204030204" pitchFamily="34" charset="0"/>
                </a:rPr>
                <a:t>Legend:</a:t>
              </a:r>
            </a:p>
          </p:txBody>
        </p:sp>
      </p:grpSp>
      <p:sp>
        <p:nvSpPr>
          <p:cNvPr id="64" name="TextShape 1">
            <a:extLst>
              <a:ext uri="{FF2B5EF4-FFF2-40B4-BE49-F238E27FC236}">
                <a16:creationId xmlns:a16="http://schemas.microsoft.com/office/drawing/2014/main" id="{666BE899-3AEB-4E7C-9454-D8324EADE06C}"/>
              </a:ext>
            </a:extLst>
          </p:cNvPr>
          <p:cNvSpPr txBox="1"/>
          <p:nvPr/>
        </p:nvSpPr>
        <p:spPr>
          <a:xfrm>
            <a:off x="241353" y="-67936"/>
            <a:ext cx="8355743" cy="1078399"/>
          </a:xfrm>
          <a:prstGeom prst="rect">
            <a:avLst/>
          </a:prstGeom>
          <a:noFill/>
          <a:ln>
            <a:noFill/>
          </a:ln>
        </p:spPr>
        <p:txBody>
          <a:bodyPr lIns="0" tIns="0" rIns="0" bIns="0" anchor="ctr"/>
          <a:lstStyle/>
          <a:p>
            <a:r>
              <a:rPr lang="en-US" sz="3200" dirty="0">
                <a:latin typeface="Calibri"/>
              </a:rPr>
              <a:t>Albany code design</a:t>
            </a:r>
            <a:endParaRPr sz="3200" dirty="0"/>
          </a:p>
        </p:txBody>
      </p:sp>
    </p:spTree>
    <p:extLst>
      <p:ext uri="{BB962C8B-B14F-4D97-AF65-F5344CB8AC3E}">
        <p14:creationId xmlns:p14="http://schemas.microsoft.com/office/powerpoint/2010/main" val="3570679951"/>
      </p:ext>
    </p:extLst>
  </p:cSld>
  <p:clrMapOvr>
    <a:masterClrMapping/>
  </p:clrMapOvr>
</p:sld>
</file>

<file path=ppt/slides/slide6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 name="TextShape 1"/>
          <p:cNvSpPr txBox="1"/>
          <p:nvPr/>
        </p:nvSpPr>
        <p:spPr>
          <a:xfrm>
            <a:off x="254857" y="-142240"/>
            <a:ext cx="7643004" cy="1146027"/>
          </a:xfrm>
          <a:prstGeom prst="rect">
            <a:avLst/>
          </a:prstGeom>
          <a:noFill/>
          <a:ln>
            <a:noFill/>
          </a:ln>
        </p:spPr>
        <p:txBody>
          <a:bodyPr lIns="0" tIns="0" rIns="0" bIns="0" anchor="ctr"/>
          <a:lstStyle/>
          <a:p>
            <a:r>
              <a:rPr lang="en-US" sz="3200" dirty="0">
                <a:latin typeface="Calibri"/>
              </a:rPr>
              <a:t>Albany “glue code”</a:t>
            </a:r>
            <a:endParaRPr sz="3200" dirty="0"/>
          </a:p>
        </p:txBody>
      </p:sp>
      <p:sp>
        <p:nvSpPr>
          <p:cNvPr id="10" name="TextBox 9">
            <a:extLst>
              <a:ext uri="{FF2B5EF4-FFF2-40B4-BE49-F238E27FC236}">
                <a16:creationId xmlns:a16="http://schemas.microsoft.com/office/drawing/2014/main" id="{DFAA567A-F429-41BE-933F-C00F69F45ADB}"/>
              </a:ext>
            </a:extLst>
          </p:cNvPr>
          <p:cNvSpPr txBox="1"/>
          <p:nvPr/>
        </p:nvSpPr>
        <p:spPr>
          <a:xfrm>
            <a:off x="200691" y="762456"/>
            <a:ext cx="8717280" cy="400110"/>
          </a:xfrm>
          <a:prstGeom prst="rect">
            <a:avLst/>
          </a:prstGeom>
          <a:solidFill>
            <a:srgbClr val="FFCCFF"/>
          </a:solidFill>
        </p:spPr>
        <p:txBody>
          <a:bodyPr wrap="square" rtlCol="0">
            <a:spAutoFit/>
          </a:bodyPr>
          <a:lstStyle/>
          <a:p>
            <a:pPr algn="ctr"/>
            <a:r>
              <a:rPr lang="en-US" sz="2000" b="1" dirty="0">
                <a:latin typeface="Calibri" panose="020F0502020204030204" pitchFamily="34" charset="0"/>
                <a:cs typeface="Calibri" panose="020F0502020204030204" pitchFamily="34" charset="0"/>
              </a:rPr>
              <a:t>“Glue Code”: </a:t>
            </a:r>
            <a:r>
              <a:rPr lang="en-US" sz="2000" dirty="0">
                <a:latin typeface="Calibri" panose="020F0502020204030204" pitchFamily="34" charset="0"/>
                <a:cs typeface="Calibri" panose="020F0502020204030204" pitchFamily="34" charset="0"/>
              </a:rPr>
              <a:t>driver code integrating components + providing overall capabilities</a:t>
            </a:r>
          </a:p>
        </p:txBody>
      </p:sp>
      <p:grpSp>
        <p:nvGrpSpPr>
          <p:cNvPr id="195" name="Group 194">
            <a:extLst>
              <a:ext uri="{FF2B5EF4-FFF2-40B4-BE49-F238E27FC236}">
                <a16:creationId xmlns:a16="http://schemas.microsoft.com/office/drawing/2014/main" id="{F5F4C316-3E98-4B55-B242-B715FF2F5C77}"/>
              </a:ext>
            </a:extLst>
          </p:cNvPr>
          <p:cNvGrpSpPr/>
          <p:nvPr/>
        </p:nvGrpSpPr>
        <p:grpSpPr>
          <a:xfrm>
            <a:off x="915256" y="1404982"/>
            <a:ext cx="7326800" cy="3811720"/>
            <a:chOff x="915256" y="1404982"/>
            <a:chExt cx="7326800" cy="3811720"/>
          </a:xfrm>
        </p:grpSpPr>
        <p:grpSp>
          <p:nvGrpSpPr>
            <p:cNvPr id="196" name="Group 195">
              <a:extLst>
                <a:ext uri="{FF2B5EF4-FFF2-40B4-BE49-F238E27FC236}">
                  <a16:creationId xmlns:a16="http://schemas.microsoft.com/office/drawing/2014/main" id="{81EEC6D3-B175-4F3D-AE58-34DA6C60ABDC}"/>
                </a:ext>
              </a:extLst>
            </p:cNvPr>
            <p:cNvGrpSpPr/>
            <p:nvPr/>
          </p:nvGrpSpPr>
          <p:grpSpPr>
            <a:xfrm>
              <a:off x="915256" y="1404982"/>
              <a:ext cx="7326800" cy="3811720"/>
              <a:chOff x="381000" y="1048160"/>
              <a:chExt cx="9113177" cy="5183973"/>
            </a:xfrm>
          </p:grpSpPr>
          <p:sp>
            <p:nvSpPr>
              <p:cNvPr id="198" name="AutoShape 30">
                <a:extLst>
                  <a:ext uri="{FF2B5EF4-FFF2-40B4-BE49-F238E27FC236}">
                    <a16:creationId xmlns:a16="http://schemas.microsoft.com/office/drawing/2014/main" id="{907FF29F-E180-4A7A-BC70-ECB977A1AB0B}"/>
                  </a:ext>
                </a:extLst>
              </p:cNvPr>
              <p:cNvSpPr>
                <a:spLocks noChangeArrowheads="1"/>
              </p:cNvSpPr>
              <p:nvPr/>
            </p:nvSpPr>
            <p:spPr bwMode="auto">
              <a:xfrm>
                <a:off x="5176659" y="4502853"/>
                <a:ext cx="1957956" cy="1725612"/>
              </a:xfrm>
              <a:prstGeom prst="flowChartProcess">
                <a:avLst/>
              </a:prstGeom>
              <a:noFill/>
              <a:ln w="9525">
                <a:solidFill>
                  <a:srgbClr val="000000"/>
                </a:solidFill>
                <a:miter lim="800000"/>
                <a:headEnd/>
                <a:tailEnd/>
              </a:ln>
            </p:spPr>
            <p:txBody>
              <a:bodyPr wrap="none" anchor="ctr"/>
              <a:lstStyle/>
              <a:p>
                <a:pPr algn="ctr"/>
                <a:endParaRPr lang="en-US" sz="1400" dirty="0">
                  <a:latin typeface="Calibri" panose="020F0502020204030204" pitchFamily="34" charset="0"/>
                  <a:cs typeface="Calibri" panose="020F0502020204030204" pitchFamily="34" charset="0"/>
                </a:endParaRPr>
              </a:p>
              <a:p>
                <a:pPr algn="ctr"/>
                <a:r>
                  <a:rPr lang="en-US" sz="1400" dirty="0">
                    <a:latin typeface="Calibri" panose="020F0502020204030204" pitchFamily="34" charset="0"/>
                    <a:cs typeface="Calibri" panose="020F0502020204030204" pitchFamily="34" charset="0"/>
                  </a:rPr>
                  <a:t>FEM Assembly</a:t>
                </a:r>
              </a:p>
              <a:p>
                <a:pPr algn="ctr"/>
                <a:endParaRPr lang="en-US" sz="1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p:txBody>
          </p:sp>
          <p:sp>
            <p:nvSpPr>
              <p:cNvPr id="199" name="Rectangle: Rounded Corners 198">
                <a:extLst>
                  <a:ext uri="{FF2B5EF4-FFF2-40B4-BE49-F238E27FC236}">
                    <a16:creationId xmlns:a16="http://schemas.microsoft.com/office/drawing/2014/main" id="{51F5F6E2-ABD9-441B-ADC4-916042211327}"/>
                  </a:ext>
                </a:extLst>
              </p:cNvPr>
              <p:cNvSpPr/>
              <p:nvPr/>
            </p:nvSpPr>
            <p:spPr>
              <a:xfrm>
                <a:off x="7707800" y="5484644"/>
                <a:ext cx="871977" cy="638177"/>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200" name="Rectangle: Rounded Corners 199">
                <a:extLst>
                  <a:ext uri="{FF2B5EF4-FFF2-40B4-BE49-F238E27FC236}">
                    <a16:creationId xmlns:a16="http://schemas.microsoft.com/office/drawing/2014/main" id="{D5071FE2-E1C1-48B5-B487-979DE282EE6F}"/>
                  </a:ext>
                </a:extLst>
              </p:cNvPr>
              <p:cNvSpPr/>
              <p:nvPr/>
            </p:nvSpPr>
            <p:spPr>
              <a:xfrm>
                <a:off x="3568700" y="3019200"/>
                <a:ext cx="1841500" cy="587033"/>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201" name="Rectangle: Rounded Corners 200">
                <a:extLst>
                  <a:ext uri="{FF2B5EF4-FFF2-40B4-BE49-F238E27FC236}">
                    <a16:creationId xmlns:a16="http://schemas.microsoft.com/office/drawing/2014/main" id="{9732EB57-4B33-480C-9062-7DD00B09B519}"/>
                  </a:ext>
                </a:extLst>
              </p:cNvPr>
              <p:cNvSpPr/>
              <p:nvPr/>
            </p:nvSpPr>
            <p:spPr>
              <a:xfrm>
                <a:off x="2552699" y="1159403"/>
                <a:ext cx="1676400" cy="864843"/>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202" name="Rectangle 26">
                <a:extLst>
                  <a:ext uri="{FF2B5EF4-FFF2-40B4-BE49-F238E27FC236}">
                    <a16:creationId xmlns:a16="http://schemas.microsoft.com/office/drawing/2014/main" id="{637D87A8-92ED-4C48-94B5-AD139587205F}"/>
                  </a:ext>
                </a:extLst>
              </p:cNvPr>
              <p:cNvSpPr>
                <a:spLocks noChangeArrowheads="1"/>
              </p:cNvSpPr>
              <p:nvPr/>
            </p:nvSpPr>
            <p:spPr bwMode="auto">
              <a:xfrm>
                <a:off x="381000" y="4887930"/>
                <a:ext cx="1752600" cy="1161887"/>
              </a:xfrm>
              <a:prstGeom prst="rect">
                <a:avLst/>
              </a:prstGeom>
              <a:noFill/>
              <a:ln w="9525">
                <a:solidFill>
                  <a:srgbClr val="000000"/>
                </a:solidFill>
                <a:miter lim="800000"/>
                <a:headEnd/>
                <a:tailEnd/>
              </a:ln>
            </p:spPr>
            <p:txBody>
              <a:bodyPr wrap="none" anchor="ctr"/>
              <a:lstStyle/>
              <a:p>
                <a:pPr algn="ctr"/>
                <a:r>
                  <a:rPr lang="en-US" sz="1400" dirty="0">
                    <a:latin typeface="Calibri" panose="020F0502020204030204" pitchFamily="34" charset="0"/>
                    <a:cs typeface="Calibri" panose="020F0502020204030204" pitchFamily="34" charset="0"/>
                  </a:rPr>
                  <a:t>Linear Solvers</a:t>
                </a:r>
              </a:p>
              <a:p>
                <a:pPr algn="ctr"/>
                <a:endParaRPr lang="en-US" sz="1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p:txBody>
          </p:sp>
          <p:sp>
            <p:nvSpPr>
              <p:cNvPr id="203" name="Rectangle 202">
                <a:extLst>
                  <a:ext uri="{FF2B5EF4-FFF2-40B4-BE49-F238E27FC236}">
                    <a16:creationId xmlns:a16="http://schemas.microsoft.com/office/drawing/2014/main" id="{98A64B5A-1F7E-4D14-9B8F-8D35AED3ACCD}"/>
                  </a:ext>
                </a:extLst>
              </p:cNvPr>
              <p:cNvSpPr>
                <a:spLocks noChangeArrowheads="1"/>
              </p:cNvSpPr>
              <p:nvPr/>
            </p:nvSpPr>
            <p:spPr bwMode="auto">
              <a:xfrm>
                <a:off x="457200" y="1048160"/>
                <a:ext cx="1600200" cy="1096572"/>
              </a:xfrm>
              <a:prstGeom prst="rect">
                <a:avLst/>
              </a:prstGeom>
              <a:noFill/>
              <a:ln w="9525">
                <a:solidFill>
                  <a:srgbClr val="000000"/>
                </a:solidFill>
                <a:miter lim="800000"/>
                <a:headEnd/>
                <a:tailEnd/>
              </a:ln>
            </p:spPr>
            <p:txBody>
              <a:bodyPr wrap="none" anchor="ctr"/>
              <a:lstStyle/>
              <a:p>
                <a:pPr algn="ctr"/>
                <a:endParaRPr lang="en-US" sz="1400" dirty="0">
                  <a:latin typeface="Calibri" panose="020F0502020204030204" pitchFamily="34" charset="0"/>
                  <a:cs typeface="Calibri" panose="020F0502020204030204" pitchFamily="34" charset="0"/>
                </a:endParaRPr>
              </a:p>
              <a:p>
                <a:pPr algn="ctr"/>
                <a:r>
                  <a:rPr lang="en-US" sz="1400" dirty="0">
                    <a:latin typeface="Calibri" panose="020F0502020204030204" pitchFamily="34" charset="0"/>
                    <a:cs typeface="Calibri" panose="020F0502020204030204" pitchFamily="34" charset="0"/>
                  </a:rPr>
                  <a:t>Analysis Tools</a:t>
                </a:r>
              </a:p>
              <a:p>
                <a:endParaRPr lang="en-US" sz="1400" dirty="0">
                  <a:latin typeface="Calibri" panose="020F0502020204030204" pitchFamily="34" charset="0"/>
                  <a:cs typeface="Calibri" panose="020F0502020204030204" pitchFamily="34" charset="0"/>
                </a:endParaRPr>
              </a:p>
              <a:p>
                <a:endParaRPr lang="en-US" sz="1400" dirty="0">
                  <a:latin typeface="Calibri" panose="020F0502020204030204" pitchFamily="34" charset="0"/>
                  <a:cs typeface="Calibri" panose="020F0502020204030204" pitchFamily="34" charset="0"/>
                </a:endParaRPr>
              </a:p>
              <a:p>
                <a:endParaRPr lang="en-US" sz="1400" dirty="0">
                  <a:latin typeface="Calibri" panose="020F0502020204030204" pitchFamily="34" charset="0"/>
                  <a:cs typeface="Calibri" panose="020F0502020204030204" pitchFamily="34" charset="0"/>
                </a:endParaRPr>
              </a:p>
            </p:txBody>
          </p:sp>
          <p:sp>
            <p:nvSpPr>
              <p:cNvPr id="204" name="Oval 6">
                <a:extLst>
                  <a:ext uri="{FF2B5EF4-FFF2-40B4-BE49-F238E27FC236}">
                    <a16:creationId xmlns:a16="http://schemas.microsoft.com/office/drawing/2014/main" id="{FD57A0AB-0F92-416D-8148-FB28C8404F59}"/>
                  </a:ext>
                </a:extLst>
              </p:cNvPr>
              <p:cNvSpPr>
                <a:spLocks noChangeArrowheads="1"/>
              </p:cNvSpPr>
              <p:nvPr/>
            </p:nvSpPr>
            <p:spPr bwMode="auto">
              <a:xfrm>
                <a:off x="2514600" y="1230332"/>
                <a:ext cx="1752600" cy="838201"/>
              </a:xfrm>
              <a:prstGeom prst="ellipse">
                <a:avLst/>
              </a:prstGeom>
              <a:noFill/>
              <a:ln w="9525">
                <a:noFill/>
                <a:round/>
                <a:headEnd/>
                <a:tailEnd/>
              </a:ln>
            </p:spPr>
            <p:txBody>
              <a:bodyPr wrap="none" anchor="ctr"/>
              <a:lstStyle/>
              <a:p>
                <a:pPr algn="ctr"/>
                <a:r>
                  <a:rPr lang="en-US" sz="1400" b="1" dirty="0">
                    <a:latin typeface="Calibri" panose="020F0502020204030204" pitchFamily="34" charset="0"/>
                    <a:cs typeface="Calibri" panose="020F0502020204030204" pitchFamily="34" charset="0"/>
                  </a:rPr>
                  <a:t>Main</a:t>
                </a:r>
              </a:p>
              <a:p>
                <a:pPr algn="ctr"/>
                <a:endParaRPr lang="en-US" sz="1400" dirty="0">
                  <a:solidFill>
                    <a:srgbClr val="000000"/>
                  </a:solidFill>
                  <a:latin typeface="Calibri" panose="020F0502020204030204" pitchFamily="34" charset="0"/>
                  <a:cs typeface="Calibri" panose="020F0502020204030204" pitchFamily="34" charset="0"/>
                </a:endParaRPr>
              </a:p>
            </p:txBody>
          </p:sp>
          <p:sp>
            <p:nvSpPr>
              <p:cNvPr id="205" name="Text Box 16">
                <a:extLst>
                  <a:ext uri="{FF2B5EF4-FFF2-40B4-BE49-F238E27FC236}">
                    <a16:creationId xmlns:a16="http://schemas.microsoft.com/office/drawing/2014/main" id="{B6BEAFBE-B84D-47F6-A93B-8747898C29A8}"/>
                  </a:ext>
                </a:extLst>
              </p:cNvPr>
              <p:cNvSpPr txBox="1">
                <a:spLocks noChangeArrowheads="1"/>
              </p:cNvSpPr>
              <p:nvPr/>
            </p:nvSpPr>
            <p:spPr bwMode="auto">
              <a:xfrm>
                <a:off x="457200" y="2921020"/>
                <a:ext cx="1600200" cy="418579"/>
              </a:xfrm>
              <a:prstGeom prst="rect">
                <a:avLst/>
              </a:prstGeom>
              <a:noFill/>
              <a:ln w="9525">
                <a:noFill/>
                <a:miter lim="800000"/>
                <a:headEnd/>
                <a:tailEnd/>
              </a:ln>
            </p:spPr>
            <p:txBody>
              <a:bodyPr>
                <a:spAutoFit/>
              </a:bodyPr>
              <a:lstStyle/>
              <a:p>
                <a:pPr algn="ctr"/>
                <a:r>
                  <a:rPr lang="en-US" sz="1400" dirty="0">
                    <a:solidFill>
                      <a:srgbClr val="000000"/>
                    </a:solidFill>
                    <a:latin typeface="Calibri" panose="020F0502020204030204" pitchFamily="34" charset="0"/>
                    <a:cs typeface="Calibri" panose="020F0502020204030204" pitchFamily="34" charset="0"/>
                  </a:rPr>
                  <a:t>Solvers</a:t>
                </a:r>
              </a:p>
            </p:txBody>
          </p:sp>
          <p:sp>
            <p:nvSpPr>
              <p:cNvPr id="206" name="AutoShape 2">
                <a:extLst>
                  <a:ext uri="{FF2B5EF4-FFF2-40B4-BE49-F238E27FC236}">
                    <a16:creationId xmlns:a16="http://schemas.microsoft.com/office/drawing/2014/main" id="{961C62CA-6B2A-4675-A366-4F1D841E488C}"/>
                  </a:ext>
                </a:extLst>
              </p:cNvPr>
              <p:cNvSpPr>
                <a:spLocks noChangeArrowheads="1"/>
              </p:cNvSpPr>
              <p:nvPr/>
            </p:nvSpPr>
            <p:spPr bwMode="auto">
              <a:xfrm>
                <a:off x="5279739" y="4945497"/>
                <a:ext cx="1752600" cy="381000"/>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Field Manager</a:t>
                </a:r>
              </a:p>
            </p:txBody>
          </p:sp>
          <p:sp>
            <p:nvSpPr>
              <p:cNvPr id="207" name="AutoShape 4">
                <a:extLst>
                  <a:ext uri="{FF2B5EF4-FFF2-40B4-BE49-F238E27FC236}">
                    <a16:creationId xmlns:a16="http://schemas.microsoft.com/office/drawing/2014/main" id="{7F01BFCD-2F10-4A2D-89FB-4F71A241B524}"/>
                  </a:ext>
                </a:extLst>
              </p:cNvPr>
              <p:cNvSpPr>
                <a:spLocks noChangeArrowheads="1"/>
              </p:cNvSpPr>
              <p:nvPr/>
            </p:nvSpPr>
            <p:spPr bwMode="auto">
              <a:xfrm>
                <a:off x="5279739" y="5322684"/>
                <a:ext cx="1752600" cy="381000"/>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Derivatives</a:t>
                </a:r>
              </a:p>
            </p:txBody>
          </p:sp>
          <p:sp>
            <p:nvSpPr>
              <p:cNvPr id="208" name="Oval 6">
                <a:extLst>
                  <a:ext uri="{FF2B5EF4-FFF2-40B4-BE49-F238E27FC236}">
                    <a16:creationId xmlns:a16="http://schemas.microsoft.com/office/drawing/2014/main" id="{D03F421B-D41C-40E0-A01C-2C8B5A3DD6C8}"/>
                  </a:ext>
                </a:extLst>
              </p:cNvPr>
              <p:cNvSpPr>
                <a:spLocks noChangeArrowheads="1"/>
              </p:cNvSpPr>
              <p:nvPr/>
            </p:nvSpPr>
            <p:spPr bwMode="auto">
              <a:xfrm>
                <a:off x="3683158" y="2830532"/>
                <a:ext cx="1676400" cy="914401"/>
              </a:xfrm>
              <a:prstGeom prst="ellipse">
                <a:avLst/>
              </a:prstGeom>
              <a:noFill/>
              <a:ln w="9525">
                <a:noFill/>
                <a:round/>
                <a:headEnd/>
                <a:tailEnd/>
              </a:ln>
            </p:spPr>
            <p:txBody>
              <a:bodyPr wrap="none" tIns="91440" bIns="0" anchor="ctr"/>
              <a:lstStyle/>
              <a:p>
                <a:pPr algn="ctr"/>
                <a:r>
                  <a:rPr lang="en-US" sz="1400" b="1" dirty="0">
                    <a:latin typeface="Calibri" panose="020F0502020204030204" pitchFamily="34" charset="0"/>
                    <a:cs typeface="Calibri" panose="020F0502020204030204" pitchFamily="34" charset="0"/>
                  </a:rPr>
                  <a:t>Albany Glue Code</a:t>
                </a:r>
              </a:p>
            </p:txBody>
          </p:sp>
          <p:cxnSp>
            <p:nvCxnSpPr>
              <p:cNvPr id="209" name="AutoShape 7">
                <a:extLst>
                  <a:ext uri="{FF2B5EF4-FFF2-40B4-BE49-F238E27FC236}">
                    <a16:creationId xmlns:a16="http://schemas.microsoft.com/office/drawing/2014/main" id="{41B3AF4A-2DA4-4FCD-85C3-568375FE83A6}"/>
                  </a:ext>
                </a:extLst>
              </p:cNvPr>
              <p:cNvCxnSpPr>
                <a:cxnSpLocks noChangeShapeType="1"/>
                <a:stCxn id="213" idx="3"/>
                <a:endCxn id="210" idx="1"/>
              </p:cNvCxnSpPr>
              <p:nvPr/>
            </p:nvCxnSpPr>
            <p:spPr bwMode="auto">
              <a:xfrm flipV="1">
                <a:off x="2133600" y="2547164"/>
                <a:ext cx="304800" cy="931068"/>
              </a:xfrm>
              <a:prstGeom prst="bentConnector3">
                <a:avLst>
                  <a:gd name="adj1" fmla="val 50000"/>
                </a:avLst>
              </a:prstGeom>
              <a:noFill/>
              <a:ln w="12700">
                <a:solidFill>
                  <a:srgbClr val="000000"/>
                </a:solidFill>
                <a:miter lim="800000"/>
                <a:headEnd type="diamond" w="med" len="med"/>
                <a:tailEnd type="diamond" w="med" len="med"/>
              </a:ln>
            </p:spPr>
          </p:cxnSp>
          <p:sp>
            <p:nvSpPr>
              <p:cNvPr id="210" name="Text Box 8">
                <a:extLst>
                  <a:ext uri="{FF2B5EF4-FFF2-40B4-BE49-F238E27FC236}">
                    <a16:creationId xmlns:a16="http://schemas.microsoft.com/office/drawing/2014/main" id="{32CB4FC3-835C-4FB8-AD89-AFA04D2456BE}"/>
                  </a:ext>
                </a:extLst>
              </p:cNvPr>
              <p:cNvSpPr txBox="1">
                <a:spLocks noChangeArrowheads="1"/>
              </p:cNvSpPr>
              <p:nvPr/>
            </p:nvSpPr>
            <p:spPr bwMode="auto">
              <a:xfrm>
                <a:off x="2438400" y="2191373"/>
                <a:ext cx="1219200" cy="711584"/>
              </a:xfrm>
              <a:prstGeom prst="rect">
                <a:avLst/>
              </a:prstGeom>
              <a:solidFill>
                <a:schemeClr val="bg1"/>
              </a:solidFill>
              <a:ln w="19050">
                <a:solidFill>
                  <a:srgbClr val="0000FF"/>
                </a:solidFill>
                <a:miter lim="800000"/>
                <a:headEnd/>
                <a:tailEnd/>
              </a:ln>
            </p:spPr>
            <p:txBody>
              <a:bodyPr>
                <a:spAutoFit/>
              </a:bodyPr>
              <a:lstStyle/>
              <a:p>
                <a:pPr algn="ctr"/>
                <a:r>
                  <a:rPr lang="en-US" sz="1400" dirty="0">
                    <a:solidFill>
                      <a:srgbClr val="0000FF"/>
                    </a:solidFill>
                    <a:latin typeface="Calibri" panose="020F0502020204030204" pitchFamily="34" charset="0"/>
                    <a:cs typeface="Calibri" panose="020F0502020204030204" pitchFamily="34" charset="0"/>
                  </a:rPr>
                  <a:t>Nonlinear Model</a:t>
                </a:r>
              </a:p>
            </p:txBody>
          </p:sp>
          <p:sp>
            <p:nvSpPr>
              <p:cNvPr id="211" name="AutoShape 10">
                <a:extLst>
                  <a:ext uri="{FF2B5EF4-FFF2-40B4-BE49-F238E27FC236}">
                    <a16:creationId xmlns:a16="http://schemas.microsoft.com/office/drawing/2014/main" id="{75DA1E85-98CD-46BB-941F-3D7533E2B193}"/>
                  </a:ext>
                </a:extLst>
              </p:cNvPr>
              <p:cNvSpPr>
                <a:spLocks noChangeArrowheads="1"/>
              </p:cNvSpPr>
              <p:nvPr/>
            </p:nvSpPr>
            <p:spPr bwMode="auto">
              <a:xfrm>
                <a:off x="457200" y="3287732"/>
                <a:ext cx="1600200" cy="328613"/>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Nonlinear</a:t>
                </a:r>
              </a:p>
            </p:txBody>
          </p:sp>
          <p:sp>
            <p:nvSpPr>
              <p:cNvPr id="212" name="AutoShape 11">
                <a:extLst>
                  <a:ext uri="{FF2B5EF4-FFF2-40B4-BE49-F238E27FC236}">
                    <a16:creationId xmlns:a16="http://schemas.microsoft.com/office/drawing/2014/main" id="{5002CE50-2F8F-4D47-BC3F-C027EEDFF932}"/>
                  </a:ext>
                </a:extLst>
              </p:cNvPr>
              <p:cNvSpPr>
                <a:spLocks noChangeArrowheads="1"/>
              </p:cNvSpPr>
              <p:nvPr/>
            </p:nvSpPr>
            <p:spPr bwMode="auto">
              <a:xfrm>
                <a:off x="457200" y="3592532"/>
                <a:ext cx="1600200" cy="328613"/>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Transient</a:t>
                </a:r>
              </a:p>
            </p:txBody>
          </p:sp>
          <p:sp>
            <p:nvSpPr>
              <p:cNvPr id="213" name="Rectangle 15">
                <a:extLst>
                  <a:ext uri="{FF2B5EF4-FFF2-40B4-BE49-F238E27FC236}">
                    <a16:creationId xmlns:a16="http://schemas.microsoft.com/office/drawing/2014/main" id="{43B466B5-15B7-45FC-9B12-051DD5E33530}"/>
                  </a:ext>
                </a:extLst>
              </p:cNvPr>
              <p:cNvSpPr>
                <a:spLocks noChangeArrowheads="1"/>
              </p:cNvSpPr>
              <p:nvPr/>
            </p:nvSpPr>
            <p:spPr bwMode="auto">
              <a:xfrm>
                <a:off x="381000" y="2906732"/>
                <a:ext cx="1752600" cy="1143000"/>
              </a:xfrm>
              <a:prstGeom prst="rect">
                <a:avLst/>
              </a:prstGeom>
              <a:noFill/>
              <a:ln w="9525">
                <a:solidFill>
                  <a:srgbClr val="000000"/>
                </a:solidFill>
                <a:miter lim="800000"/>
                <a:headEnd/>
                <a:tailEnd/>
              </a:ln>
            </p:spPr>
            <p:txBody>
              <a:bodyPr wrap="none" anchor="ctr"/>
              <a:lstStyle/>
              <a:p>
                <a:endParaRPr lang="en-US"/>
              </a:p>
            </p:txBody>
          </p:sp>
          <p:sp>
            <p:nvSpPr>
              <p:cNvPr id="214" name="AutoShape 17">
                <a:extLst>
                  <a:ext uri="{FF2B5EF4-FFF2-40B4-BE49-F238E27FC236}">
                    <a16:creationId xmlns:a16="http://schemas.microsoft.com/office/drawing/2014/main" id="{C8F7588F-C1B9-4026-97D3-6970BD60CAC2}"/>
                  </a:ext>
                </a:extLst>
              </p:cNvPr>
              <p:cNvSpPr>
                <a:spLocks noChangeArrowheads="1"/>
              </p:cNvSpPr>
              <p:nvPr/>
            </p:nvSpPr>
            <p:spPr bwMode="auto">
              <a:xfrm>
                <a:off x="533400" y="1458932"/>
                <a:ext cx="1447800" cy="304800"/>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Optimization</a:t>
                </a:r>
              </a:p>
            </p:txBody>
          </p:sp>
          <p:sp>
            <p:nvSpPr>
              <p:cNvPr id="215" name="AutoShape 18">
                <a:extLst>
                  <a:ext uri="{FF2B5EF4-FFF2-40B4-BE49-F238E27FC236}">
                    <a16:creationId xmlns:a16="http://schemas.microsoft.com/office/drawing/2014/main" id="{086D59A0-6A23-4B5A-B39F-D989363D17B0}"/>
                  </a:ext>
                </a:extLst>
              </p:cNvPr>
              <p:cNvSpPr>
                <a:spLocks noChangeArrowheads="1"/>
              </p:cNvSpPr>
              <p:nvPr/>
            </p:nvSpPr>
            <p:spPr bwMode="auto">
              <a:xfrm>
                <a:off x="533400" y="1763732"/>
                <a:ext cx="1447800" cy="304800"/>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UQ</a:t>
                </a:r>
              </a:p>
            </p:txBody>
          </p:sp>
          <p:cxnSp>
            <p:nvCxnSpPr>
              <p:cNvPr id="216" name="AutoShape 21">
                <a:extLst>
                  <a:ext uri="{FF2B5EF4-FFF2-40B4-BE49-F238E27FC236}">
                    <a16:creationId xmlns:a16="http://schemas.microsoft.com/office/drawing/2014/main" id="{AFFBD025-66C4-41AD-AFBF-C343EA75CFAF}"/>
                  </a:ext>
                </a:extLst>
              </p:cNvPr>
              <p:cNvCxnSpPr>
                <a:cxnSpLocks noChangeShapeType="1"/>
                <a:stCxn id="213" idx="0"/>
                <a:endCxn id="231" idx="2"/>
              </p:cNvCxnSpPr>
              <p:nvPr/>
            </p:nvCxnSpPr>
            <p:spPr bwMode="auto">
              <a:xfrm flipH="1" flipV="1">
                <a:off x="1257299" y="2817311"/>
                <a:ext cx="1" cy="89421"/>
              </a:xfrm>
              <a:prstGeom prst="straightConnector1">
                <a:avLst/>
              </a:prstGeom>
              <a:noFill/>
              <a:ln w="12700">
                <a:solidFill>
                  <a:srgbClr val="000000"/>
                </a:solidFill>
                <a:round/>
                <a:headEnd type="diamond" w="med" len="med"/>
                <a:tailEnd type="diamond" w="med" len="med"/>
              </a:ln>
            </p:spPr>
          </p:cxnSp>
          <p:cxnSp>
            <p:nvCxnSpPr>
              <p:cNvPr id="217" name="AutoShape 22">
                <a:extLst>
                  <a:ext uri="{FF2B5EF4-FFF2-40B4-BE49-F238E27FC236}">
                    <a16:creationId xmlns:a16="http://schemas.microsoft.com/office/drawing/2014/main" id="{575D3E87-F18A-40FA-8F84-0413ADDCBDC9}"/>
                  </a:ext>
                </a:extLst>
              </p:cNvPr>
              <p:cNvCxnSpPr>
                <a:cxnSpLocks noChangeShapeType="1"/>
                <a:stCxn id="202" idx="0"/>
                <a:endCxn id="233" idx="2"/>
              </p:cNvCxnSpPr>
              <p:nvPr/>
            </p:nvCxnSpPr>
            <p:spPr bwMode="auto">
              <a:xfrm flipH="1" flipV="1">
                <a:off x="1257299" y="4646681"/>
                <a:ext cx="1" cy="241249"/>
              </a:xfrm>
              <a:prstGeom prst="straightConnector1">
                <a:avLst/>
              </a:prstGeom>
              <a:noFill/>
              <a:ln w="12700">
                <a:solidFill>
                  <a:srgbClr val="000000"/>
                </a:solidFill>
                <a:round/>
                <a:headEnd type="diamond" w="med" len="med"/>
                <a:tailEnd type="diamond" w="med" len="med"/>
              </a:ln>
            </p:spPr>
          </p:cxnSp>
          <p:sp>
            <p:nvSpPr>
              <p:cNvPr id="218" name="AutoShape 23">
                <a:extLst>
                  <a:ext uri="{FF2B5EF4-FFF2-40B4-BE49-F238E27FC236}">
                    <a16:creationId xmlns:a16="http://schemas.microsoft.com/office/drawing/2014/main" id="{48AE0D07-AB25-4128-A8EE-E295A22F145B}"/>
                  </a:ext>
                </a:extLst>
              </p:cNvPr>
              <p:cNvSpPr>
                <a:spLocks noChangeArrowheads="1"/>
              </p:cNvSpPr>
              <p:nvPr/>
            </p:nvSpPr>
            <p:spPr bwMode="auto">
              <a:xfrm>
                <a:off x="533400" y="5262596"/>
                <a:ext cx="1447800" cy="304800"/>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Iterative</a:t>
                </a:r>
              </a:p>
            </p:txBody>
          </p:sp>
          <p:sp>
            <p:nvSpPr>
              <p:cNvPr id="219" name="AutoShape 29">
                <a:extLst>
                  <a:ext uri="{FF2B5EF4-FFF2-40B4-BE49-F238E27FC236}">
                    <a16:creationId xmlns:a16="http://schemas.microsoft.com/office/drawing/2014/main" id="{25874643-D49D-448D-8011-953130AB6996}"/>
                  </a:ext>
                </a:extLst>
              </p:cNvPr>
              <p:cNvSpPr>
                <a:spLocks noChangeArrowheads="1"/>
              </p:cNvSpPr>
              <p:nvPr/>
            </p:nvSpPr>
            <p:spPr bwMode="auto">
              <a:xfrm>
                <a:off x="533400" y="5572476"/>
                <a:ext cx="1447800" cy="304800"/>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Direct</a:t>
                </a:r>
              </a:p>
            </p:txBody>
          </p:sp>
          <p:sp>
            <p:nvSpPr>
              <p:cNvPr id="220" name="AutoShape 30">
                <a:extLst>
                  <a:ext uri="{FF2B5EF4-FFF2-40B4-BE49-F238E27FC236}">
                    <a16:creationId xmlns:a16="http://schemas.microsoft.com/office/drawing/2014/main" id="{F4C4ED7C-95D9-47EC-9A3D-8F1F27BFAF37}"/>
                  </a:ext>
                </a:extLst>
              </p:cNvPr>
              <p:cNvSpPr>
                <a:spLocks noChangeArrowheads="1"/>
              </p:cNvSpPr>
              <p:nvPr/>
            </p:nvSpPr>
            <p:spPr bwMode="auto">
              <a:xfrm>
                <a:off x="6908800" y="1179532"/>
                <a:ext cx="1828800" cy="1905000"/>
              </a:xfrm>
              <a:prstGeom prst="flowChartProcess">
                <a:avLst/>
              </a:prstGeom>
              <a:noFill/>
              <a:ln w="9525">
                <a:solidFill>
                  <a:srgbClr val="000000"/>
                </a:solidFill>
                <a:miter lim="800000"/>
                <a:headEnd/>
                <a:tailEnd/>
              </a:ln>
            </p:spPr>
            <p:txBody>
              <a:bodyPr wrap="none" anchor="ctr"/>
              <a:lstStyle/>
              <a:p>
                <a:pPr algn="ctr"/>
                <a:endParaRPr lang="en-US" sz="1400" dirty="0">
                  <a:latin typeface="Calibri" panose="020F0502020204030204" pitchFamily="34" charset="0"/>
                  <a:cs typeface="Calibri" panose="020F0502020204030204" pitchFamily="34" charset="0"/>
                </a:endParaRPr>
              </a:p>
              <a:p>
                <a:pPr algn="ctr"/>
                <a:r>
                  <a:rPr lang="en-US" sz="1400" dirty="0">
                    <a:latin typeface="Calibri" panose="020F0502020204030204" pitchFamily="34" charset="0"/>
                    <a:cs typeface="Calibri" panose="020F0502020204030204" pitchFamily="34" charset="0"/>
                  </a:rPr>
                  <a:t>Mesh Tools</a:t>
                </a:r>
              </a:p>
              <a:p>
                <a:pPr algn="ctr"/>
                <a:endParaRPr lang="en-US" sz="1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p:txBody>
          </p:sp>
          <p:sp>
            <p:nvSpPr>
              <p:cNvPr id="221" name="AutoShape 31">
                <a:extLst>
                  <a:ext uri="{FF2B5EF4-FFF2-40B4-BE49-F238E27FC236}">
                    <a16:creationId xmlns:a16="http://schemas.microsoft.com/office/drawing/2014/main" id="{3B7D1290-F692-47F5-869A-EEAA7BA7ADE9}"/>
                  </a:ext>
                </a:extLst>
              </p:cNvPr>
              <p:cNvSpPr>
                <a:spLocks noChangeArrowheads="1"/>
              </p:cNvSpPr>
              <p:nvPr/>
            </p:nvSpPr>
            <p:spPr bwMode="auto">
              <a:xfrm>
                <a:off x="6985000" y="2170132"/>
                <a:ext cx="1670050" cy="381000"/>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Mesh I/O</a:t>
                </a:r>
              </a:p>
            </p:txBody>
          </p:sp>
          <p:sp>
            <p:nvSpPr>
              <p:cNvPr id="222" name="AutoShape 33">
                <a:extLst>
                  <a:ext uri="{FF2B5EF4-FFF2-40B4-BE49-F238E27FC236}">
                    <a16:creationId xmlns:a16="http://schemas.microsoft.com/office/drawing/2014/main" id="{49F45D4E-B4C6-4FC7-B065-E2466C6D98C4}"/>
                  </a:ext>
                </a:extLst>
              </p:cNvPr>
              <p:cNvSpPr>
                <a:spLocks noChangeArrowheads="1"/>
              </p:cNvSpPr>
              <p:nvPr/>
            </p:nvSpPr>
            <p:spPr bwMode="auto">
              <a:xfrm>
                <a:off x="6985000" y="1560532"/>
                <a:ext cx="1670050" cy="609600"/>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Mesh Database</a:t>
                </a:r>
              </a:p>
              <a:p>
                <a:pPr algn="ctr"/>
                <a:endParaRPr lang="en-US" sz="1400" dirty="0">
                  <a:solidFill>
                    <a:srgbClr val="000000"/>
                  </a:solidFill>
                  <a:latin typeface="Calibri" panose="020F0502020204030204" pitchFamily="34" charset="0"/>
                  <a:cs typeface="Calibri" panose="020F0502020204030204" pitchFamily="34" charset="0"/>
                </a:endParaRPr>
              </a:p>
            </p:txBody>
          </p:sp>
          <p:sp>
            <p:nvSpPr>
              <p:cNvPr id="223" name="Rectangle 35">
                <a:extLst>
                  <a:ext uri="{FF2B5EF4-FFF2-40B4-BE49-F238E27FC236}">
                    <a16:creationId xmlns:a16="http://schemas.microsoft.com/office/drawing/2014/main" id="{782D3063-8882-4A67-B3DB-23F07294485E}"/>
                  </a:ext>
                </a:extLst>
              </p:cNvPr>
              <p:cNvSpPr>
                <a:spLocks noChangeArrowheads="1"/>
              </p:cNvSpPr>
              <p:nvPr/>
            </p:nvSpPr>
            <p:spPr bwMode="auto">
              <a:xfrm>
                <a:off x="7108825" y="1966932"/>
                <a:ext cx="333375" cy="134938"/>
              </a:xfrm>
              <a:prstGeom prst="rect">
                <a:avLst/>
              </a:prstGeom>
              <a:solidFill>
                <a:schemeClr val="bg2"/>
              </a:solidFill>
              <a:ln w="9525">
                <a:solidFill>
                  <a:srgbClr val="000000"/>
                </a:solidFill>
                <a:miter lim="800000"/>
                <a:headEnd/>
                <a:tailEnd/>
              </a:ln>
            </p:spPr>
            <p:txBody>
              <a:bodyPr wrap="none" anchor="ctr"/>
              <a:lstStyle/>
              <a:p>
                <a:endParaRPr lang="en-US"/>
              </a:p>
            </p:txBody>
          </p:sp>
          <p:sp>
            <p:nvSpPr>
              <p:cNvPr id="224" name="AutoShape 36">
                <a:extLst>
                  <a:ext uri="{FF2B5EF4-FFF2-40B4-BE49-F238E27FC236}">
                    <a16:creationId xmlns:a16="http://schemas.microsoft.com/office/drawing/2014/main" id="{B04C0645-3257-4529-96A3-90E9CD989E57}"/>
                  </a:ext>
                </a:extLst>
              </p:cNvPr>
              <p:cNvSpPr>
                <a:spLocks noChangeArrowheads="1"/>
              </p:cNvSpPr>
              <p:nvPr/>
            </p:nvSpPr>
            <p:spPr bwMode="auto">
              <a:xfrm>
                <a:off x="8153400" y="1898670"/>
                <a:ext cx="417513" cy="203200"/>
              </a:xfrm>
              <a:prstGeom prst="cube">
                <a:avLst>
                  <a:gd name="adj" fmla="val 41667"/>
                </a:avLst>
              </a:prstGeom>
              <a:solidFill>
                <a:schemeClr val="bg1">
                  <a:lumMod val="85000"/>
                </a:schemeClr>
              </a:solidFill>
              <a:ln w="9525">
                <a:solidFill>
                  <a:srgbClr val="000000"/>
                </a:solidFill>
                <a:miter lim="800000"/>
                <a:headEnd/>
                <a:tailEnd/>
              </a:ln>
            </p:spPr>
            <p:txBody>
              <a:bodyPr wrap="none" anchor="ctr"/>
              <a:lstStyle/>
              <a:p>
                <a:endParaRPr lang="en-US"/>
              </a:p>
            </p:txBody>
          </p:sp>
          <p:sp>
            <p:nvSpPr>
              <p:cNvPr id="225" name="Text Box 38">
                <a:extLst>
                  <a:ext uri="{FF2B5EF4-FFF2-40B4-BE49-F238E27FC236}">
                    <a16:creationId xmlns:a16="http://schemas.microsoft.com/office/drawing/2014/main" id="{889E0472-F1D7-4307-B1AD-FF7F407D000D}"/>
                  </a:ext>
                </a:extLst>
              </p:cNvPr>
              <p:cNvSpPr txBox="1">
                <a:spLocks noChangeArrowheads="1"/>
              </p:cNvSpPr>
              <p:nvPr/>
            </p:nvSpPr>
            <p:spPr bwMode="auto">
              <a:xfrm>
                <a:off x="4851952" y="1726988"/>
                <a:ext cx="1600200" cy="711584"/>
              </a:xfrm>
              <a:prstGeom prst="rect">
                <a:avLst/>
              </a:prstGeom>
              <a:solidFill>
                <a:schemeClr val="bg1"/>
              </a:solidFill>
              <a:ln w="19050">
                <a:solidFill>
                  <a:srgbClr val="0000FF"/>
                </a:solidFill>
                <a:miter lim="800000"/>
                <a:headEnd/>
                <a:tailEnd/>
              </a:ln>
            </p:spPr>
            <p:txBody>
              <a:bodyPr>
                <a:spAutoFit/>
              </a:bodyPr>
              <a:lstStyle/>
              <a:p>
                <a:pPr algn="ctr"/>
                <a:r>
                  <a:rPr lang="en-US" sz="1400" dirty="0">
                    <a:solidFill>
                      <a:srgbClr val="0000FF"/>
                    </a:solidFill>
                    <a:latin typeface="Calibri" panose="020F0502020204030204" pitchFamily="34" charset="0"/>
                    <a:cs typeface="Calibri" panose="020F0502020204030204" pitchFamily="34" charset="0"/>
                  </a:rPr>
                  <a:t>Global</a:t>
                </a:r>
              </a:p>
              <a:p>
                <a:pPr algn="ctr"/>
                <a:r>
                  <a:rPr lang="en-US" sz="1400" dirty="0">
                    <a:solidFill>
                      <a:srgbClr val="0000FF"/>
                    </a:solidFill>
                    <a:latin typeface="Calibri" panose="020F0502020204030204" pitchFamily="34" charset="0"/>
                    <a:cs typeface="Calibri" panose="020F0502020204030204" pitchFamily="34" charset="0"/>
                  </a:rPr>
                  <a:t>Discretization</a:t>
                </a:r>
              </a:p>
            </p:txBody>
          </p:sp>
          <p:sp>
            <p:nvSpPr>
              <p:cNvPr id="226" name="Text Box 43">
                <a:extLst>
                  <a:ext uri="{FF2B5EF4-FFF2-40B4-BE49-F238E27FC236}">
                    <a16:creationId xmlns:a16="http://schemas.microsoft.com/office/drawing/2014/main" id="{22B96C70-87DB-4AF7-A9E1-DAB7E7E22EEB}"/>
                  </a:ext>
                </a:extLst>
              </p:cNvPr>
              <p:cNvSpPr txBox="1">
                <a:spLocks noChangeArrowheads="1"/>
              </p:cNvSpPr>
              <p:nvPr/>
            </p:nvSpPr>
            <p:spPr bwMode="auto">
              <a:xfrm>
                <a:off x="2560320" y="3879909"/>
                <a:ext cx="1905000" cy="418579"/>
              </a:xfrm>
              <a:prstGeom prst="rect">
                <a:avLst/>
              </a:prstGeom>
              <a:solidFill>
                <a:schemeClr val="bg1"/>
              </a:solidFill>
              <a:ln w="19050">
                <a:solidFill>
                  <a:srgbClr val="0000FF"/>
                </a:solidFill>
                <a:miter lim="800000"/>
                <a:headEnd/>
                <a:tailEnd/>
              </a:ln>
            </p:spPr>
            <p:txBody>
              <a:bodyPr>
                <a:spAutoFit/>
              </a:bodyPr>
              <a:lstStyle/>
              <a:p>
                <a:pPr algn="ctr"/>
                <a:r>
                  <a:rPr lang="en-US" sz="1400" dirty="0">
                    <a:solidFill>
                      <a:srgbClr val="0000FF"/>
                    </a:solidFill>
                    <a:latin typeface="Calibri" panose="020F0502020204030204" pitchFamily="34" charset="0"/>
                    <a:cs typeface="Calibri" panose="020F0502020204030204" pitchFamily="34" charset="0"/>
                  </a:rPr>
                  <a:t>Evaluation Engine</a:t>
                </a:r>
              </a:p>
            </p:txBody>
          </p:sp>
          <p:sp>
            <p:nvSpPr>
              <p:cNvPr id="227" name="Rectangle 49">
                <a:extLst>
                  <a:ext uri="{FF2B5EF4-FFF2-40B4-BE49-F238E27FC236}">
                    <a16:creationId xmlns:a16="http://schemas.microsoft.com/office/drawing/2014/main" id="{42AB5547-063F-40D3-BCC3-C3379EA3F6AD}"/>
                  </a:ext>
                </a:extLst>
              </p:cNvPr>
              <p:cNvSpPr>
                <a:spLocks noChangeArrowheads="1"/>
              </p:cNvSpPr>
              <p:nvPr/>
            </p:nvSpPr>
            <p:spPr bwMode="auto">
              <a:xfrm>
                <a:off x="5419615" y="4583132"/>
                <a:ext cx="304800" cy="304800"/>
              </a:xfrm>
              <a:prstGeom prst="rect">
                <a:avLst/>
              </a:prstGeom>
              <a:noFill/>
              <a:ln w="9525">
                <a:noFill/>
                <a:miter lim="800000"/>
                <a:headEnd/>
                <a:tailEnd/>
              </a:ln>
            </p:spPr>
            <p:txBody>
              <a:bodyPr wrap="none" anchor="ctr"/>
              <a:lstStyle/>
              <a:p>
                <a:endParaRPr lang="en-US"/>
              </a:p>
            </p:txBody>
          </p:sp>
          <p:sp>
            <p:nvSpPr>
              <p:cNvPr id="228" name="Rectangle 50">
                <a:extLst>
                  <a:ext uri="{FF2B5EF4-FFF2-40B4-BE49-F238E27FC236}">
                    <a16:creationId xmlns:a16="http://schemas.microsoft.com/office/drawing/2014/main" id="{A7982408-6797-47A2-AACE-561511D08202}"/>
                  </a:ext>
                </a:extLst>
              </p:cNvPr>
              <p:cNvSpPr>
                <a:spLocks noChangeArrowheads="1"/>
              </p:cNvSpPr>
              <p:nvPr/>
            </p:nvSpPr>
            <p:spPr bwMode="auto">
              <a:xfrm>
                <a:off x="5419615" y="4811732"/>
                <a:ext cx="304800" cy="304800"/>
              </a:xfrm>
              <a:prstGeom prst="rect">
                <a:avLst/>
              </a:prstGeom>
              <a:noFill/>
              <a:ln w="9525">
                <a:noFill/>
                <a:miter lim="800000"/>
                <a:headEnd/>
                <a:tailEnd/>
              </a:ln>
            </p:spPr>
            <p:txBody>
              <a:bodyPr wrap="none" anchor="ctr"/>
              <a:lstStyle/>
              <a:p>
                <a:endParaRPr lang="en-US"/>
              </a:p>
            </p:txBody>
          </p:sp>
          <p:sp>
            <p:nvSpPr>
              <p:cNvPr id="229" name="Rectangle 52">
                <a:extLst>
                  <a:ext uri="{FF2B5EF4-FFF2-40B4-BE49-F238E27FC236}">
                    <a16:creationId xmlns:a16="http://schemas.microsoft.com/office/drawing/2014/main" id="{2B23817B-E529-4734-ABE1-8CF6D7F791DE}"/>
                  </a:ext>
                </a:extLst>
              </p:cNvPr>
              <p:cNvSpPr>
                <a:spLocks noChangeArrowheads="1"/>
              </p:cNvSpPr>
              <p:nvPr/>
            </p:nvSpPr>
            <p:spPr bwMode="auto">
              <a:xfrm>
                <a:off x="1066800" y="1458932"/>
                <a:ext cx="228600" cy="76200"/>
              </a:xfrm>
              <a:prstGeom prst="rect">
                <a:avLst/>
              </a:prstGeom>
              <a:noFill/>
              <a:ln w="9525">
                <a:noFill/>
                <a:miter lim="800000"/>
                <a:headEnd/>
                <a:tailEnd/>
              </a:ln>
            </p:spPr>
            <p:txBody>
              <a:bodyPr wrap="none" anchor="ctr"/>
              <a:lstStyle/>
              <a:p>
                <a:endParaRPr lang="en-US"/>
              </a:p>
            </p:txBody>
          </p:sp>
          <p:sp>
            <p:nvSpPr>
              <p:cNvPr id="230" name="Rectangle 53">
                <a:extLst>
                  <a:ext uri="{FF2B5EF4-FFF2-40B4-BE49-F238E27FC236}">
                    <a16:creationId xmlns:a16="http://schemas.microsoft.com/office/drawing/2014/main" id="{46BEDE61-AB19-4F88-B0D3-1704173AAF04}"/>
                  </a:ext>
                </a:extLst>
              </p:cNvPr>
              <p:cNvSpPr>
                <a:spLocks noChangeArrowheads="1"/>
              </p:cNvSpPr>
              <p:nvPr/>
            </p:nvSpPr>
            <p:spPr bwMode="auto">
              <a:xfrm>
                <a:off x="609600" y="1611332"/>
                <a:ext cx="228600" cy="76200"/>
              </a:xfrm>
              <a:prstGeom prst="rect">
                <a:avLst/>
              </a:prstGeom>
              <a:noFill/>
              <a:ln w="9525">
                <a:noFill/>
                <a:miter lim="800000"/>
                <a:headEnd/>
                <a:tailEnd/>
              </a:ln>
            </p:spPr>
            <p:txBody>
              <a:bodyPr wrap="none" anchor="ctr"/>
              <a:lstStyle/>
              <a:p>
                <a:endParaRPr lang="en-US"/>
              </a:p>
            </p:txBody>
          </p:sp>
          <p:sp>
            <p:nvSpPr>
              <p:cNvPr id="231" name="Text Box 55">
                <a:extLst>
                  <a:ext uri="{FF2B5EF4-FFF2-40B4-BE49-F238E27FC236}">
                    <a16:creationId xmlns:a16="http://schemas.microsoft.com/office/drawing/2014/main" id="{CDB0F91C-E4AC-4FE9-922F-9DBC4F331359}"/>
                  </a:ext>
                </a:extLst>
              </p:cNvPr>
              <p:cNvSpPr txBox="1">
                <a:spLocks noChangeArrowheads="1"/>
              </p:cNvSpPr>
              <p:nvPr/>
            </p:nvSpPr>
            <p:spPr bwMode="auto">
              <a:xfrm>
                <a:off x="533400" y="2398732"/>
                <a:ext cx="1447800" cy="418579"/>
              </a:xfrm>
              <a:prstGeom prst="rect">
                <a:avLst/>
              </a:prstGeom>
              <a:solidFill>
                <a:schemeClr val="bg1"/>
              </a:solidFill>
              <a:ln w="19050">
                <a:solidFill>
                  <a:srgbClr val="0000FF"/>
                </a:solidFill>
                <a:miter lim="800000"/>
                <a:headEnd/>
                <a:tailEnd/>
              </a:ln>
            </p:spPr>
            <p:txBody>
              <a:bodyPr>
                <a:spAutoFit/>
              </a:bodyPr>
              <a:lstStyle/>
              <a:p>
                <a:pPr algn="ctr"/>
                <a:r>
                  <a:rPr lang="en-US" sz="1400" dirty="0">
                    <a:solidFill>
                      <a:srgbClr val="0000FF"/>
                    </a:solidFill>
                    <a:latin typeface="Calibri" panose="020F0502020204030204" pitchFamily="34" charset="0"/>
                    <a:cs typeface="Calibri" panose="020F0502020204030204" pitchFamily="34" charset="0"/>
                  </a:rPr>
                  <a:t>Application</a:t>
                </a:r>
              </a:p>
            </p:txBody>
          </p:sp>
          <p:cxnSp>
            <p:nvCxnSpPr>
              <p:cNvPr id="232" name="AutoShape 56">
                <a:extLst>
                  <a:ext uri="{FF2B5EF4-FFF2-40B4-BE49-F238E27FC236}">
                    <a16:creationId xmlns:a16="http://schemas.microsoft.com/office/drawing/2014/main" id="{B1BCDE47-7CE4-4DFC-BFB2-250053B9B7FF}"/>
                  </a:ext>
                </a:extLst>
              </p:cNvPr>
              <p:cNvCxnSpPr>
                <a:cxnSpLocks noChangeShapeType="1"/>
                <a:stCxn id="231" idx="0"/>
                <a:endCxn id="203" idx="2"/>
              </p:cNvCxnSpPr>
              <p:nvPr/>
            </p:nvCxnSpPr>
            <p:spPr bwMode="auto">
              <a:xfrm flipV="1">
                <a:off x="1257299" y="2144732"/>
                <a:ext cx="1" cy="253999"/>
              </a:xfrm>
              <a:prstGeom prst="straightConnector1">
                <a:avLst/>
              </a:prstGeom>
              <a:noFill/>
              <a:ln w="12700">
                <a:solidFill>
                  <a:srgbClr val="000000"/>
                </a:solidFill>
                <a:round/>
                <a:headEnd type="diamond" w="med" len="med"/>
                <a:tailEnd type="diamond" w="med" len="med"/>
              </a:ln>
            </p:spPr>
          </p:cxnSp>
          <p:sp>
            <p:nvSpPr>
              <p:cNvPr id="233" name="Text Box 57">
                <a:extLst>
                  <a:ext uri="{FF2B5EF4-FFF2-40B4-BE49-F238E27FC236}">
                    <a16:creationId xmlns:a16="http://schemas.microsoft.com/office/drawing/2014/main" id="{DC0E8F9D-2086-4379-A1B3-610544868061}"/>
                  </a:ext>
                </a:extLst>
              </p:cNvPr>
              <p:cNvSpPr txBox="1">
                <a:spLocks noChangeArrowheads="1"/>
              </p:cNvSpPr>
              <p:nvPr/>
            </p:nvSpPr>
            <p:spPr bwMode="auto">
              <a:xfrm>
                <a:off x="533400" y="4278332"/>
                <a:ext cx="1447800" cy="368349"/>
              </a:xfrm>
              <a:prstGeom prst="rect">
                <a:avLst/>
              </a:prstGeom>
              <a:solidFill>
                <a:schemeClr val="bg1"/>
              </a:solidFill>
              <a:ln w="19050">
                <a:solidFill>
                  <a:srgbClr val="0000FF"/>
                </a:solidFill>
                <a:miter lim="800000"/>
                <a:headEnd/>
                <a:tailEnd/>
              </a:ln>
            </p:spPr>
            <p:txBody>
              <a:bodyPr tIns="36576" bIns="18288">
                <a:spAutoFit/>
              </a:bodyPr>
              <a:lstStyle/>
              <a:p>
                <a:pPr algn="ctr"/>
                <a:r>
                  <a:rPr lang="en-US" sz="1400" dirty="0">
                    <a:solidFill>
                      <a:srgbClr val="0000FF"/>
                    </a:solidFill>
                    <a:latin typeface="Calibri" panose="020F0502020204030204" pitchFamily="34" charset="0"/>
                    <a:cs typeface="Calibri" panose="020F0502020204030204" pitchFamily="34" charset="0"/>
                  </a:rPr>
                  <a:t>Linear Solve</a:t>
                </a:r>
              </a:p>
            </p:txBody>
          </p:sp>
          <p:cxnSp>
            <p:nvCxnSpPr>
              <p:cNvPr id="234" name="AutoShape 58">
                <a:extLst>
                  <a:ext uri="{FF2B5EF4-FFF2-40B4-BE49-F238E27FC236}">
                    <a16:creationId xmlns:a16="http://schemas.microsoft.com/office/drawing/2014/main" id="{C5D3FA55-B286-40FD-B7B8-78EC8853344E}"/>
                  </a:ext>
                </a:extLst>
              </p:cNvPr>
              <p:cNvCxnSpPr>
                <a:cxnSpLocks noChangeShapeType="1"/>
                <a:stCxn id="233" idx="0"/>
                <a:endCxn id="213" idx="2"/>
              </p:cNvCxnSpPr>
              <p:nvPr/>
            </p:nvCxnSpPr>
            <p:spPr bwMode="auto">
              <a:xfrm flipV="1">
                <a:off x="1257299" y="4049732"/>
                <a:ext cx="1" cy="228600"/>
              </a:xfrm>
              <a:prstGeom prst="straightConnector1">
                <a:avLst/>
              </a:prstGeom>
              <a:noFill/>
              <a:ln w="12700">
                <a:solidFill>
                  <a:srgbClr val="000000"/>
                </a:solidFill>
                <a:round/>
                <a:headEnd type="diamond" w="med" len="med"/>
                <a:tailEnd type="diamond" w="med" len="med"/>
              </a:ln>
            </p:spPr>
          </p:cxnSp>
          <p:cxnSp>
            <p:nvCxnSpPr>
              <p:cNvPr id="235" name="AutoShape 61">
                <a:extLst>
                  <a:ext uri="{FF2B5EF4-FFF2-40B4-BE49-F238E27FC236}">
                    <a16:creationId xmlns:a16="http://schemas.microsoft.com/office/drawing/2014/main" id="{4D4396EA-9514-4355-BF9C-D807CDC342DB}"/>
                  </a:ext>
                </a:extLst>
              </p:cNvPr>
              <p:cNvCxnSpPr>
                <a:cxnSpLocks noChangeShapeType="1"/>
                <a:stCxn id="210" idx="3"/>
                <a:endCxn id="208" idx="1"/>
              </p:cNvCxnSpPr>
              <p:nvPr/>
            </p:nvCxnSpPr>
            <p:spPr bwMode="auto">
              <a:xfrm>
                <a:off x="3657601" y="2547164"/>
                <a:ext cx="271061" cy="417278"/>
              </a:xfrm>
              <a:prstGeom prst="bentConnector2">
                <a:avLst/>
              </a:prstGeom>
              <a:noFill/>
              <a:ln w="12700">
                <a:solidFill>
                  <a:srgbClr val="000000"/>
                </a:solidFill>
                <a:miter lim="800000"/>
                <a:headEnd type="diamond" w="med" len="med"/>
                <a:tailEnd type="diamond" w="med" len="med"/>
              </a:ln>
            </p:spPr>
          </p:cxnSp>
          <p:cxnSp>
            <p:nvCxnSpPr>
              <p:cNvPr id="236" name="AutoShape 62">
                <a:extLst>
                  <a:ext uri="{FF2B5EF4-FFF2-40B4-BE49-F238E27FC236}">
                    <a16:creationId xmlns:a16="http://schemas.microsoft.com/office/drawing/2014/main" id="{B8121D9E-74B7-44E4-BA34-F4B547791E9C}"/>
                  </a:ext>
                </a:extLst>
              </p:cNvPr>
              <p:cNvCxnSpPr>
                <a:cxnSpLocks noChangeShapeType="1"/>
                <a:stCxn id="203" idx="3"/>
                <a:endCxn id="201" idx="1"/>
              </p:cNvCxnSpPr>
              <p:nvPr/>
            </p:nvCxnSpPr>
            <p:spPr bwMode="auto">
              <a:xfrm flipV="1">
                <a:off x="2057400" y="1591825"/>
                <a:ext cx="495299" cy="4621"/>
              </a:xfrm>
              <a:prstGeom prst="straightConnector1">
                <a:avLst/>
              </a:prstGeom>
              <a:noFill/>
              <a:ln w="12700">
                <a:solidFill>
                  <a:srgbClr val="000000"/>
                </a:solidFill>
                <a:round/>
                <a:headEnd type="diamond" w="med" len="med"/>
                <a:tailEnd type="diamond" w="med" len="med"/>
              </a:ln>
            </p:spPr>
          </p:cxnSp>
          <p:sp>
            <p:nvSpPr>
              <p:cNvPr id="237" name="AutoShape 65">
                <a:extLst>
                  <a:ext uri="{FF2B5EF4-FFF2-40B4-BE49-F238E27FC236}">
                    <a16:creationId xmlns:a16="http://schemas.microsoft.com/office/drawing/2014/main" id="{ED9886BD-9E75-40D2-B1F6-16302EA741F5}"/>
                  </a:ext>
                </a:extLst>
              </p:cNvPr>
              <p:cNvSpPr>
                <a:spLocks noChangeArrowheads="1"/>
              </p:cNvSpPr>
              <p:nvPr/>
            </p:nvSpPr>
            <p:spPr bwMode="auto">
              <a:xfrm>
                <a:off x="6985000" y="2551132"/>
                <a:ext cx="1670050" cy="381000"/>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Load Balancing</a:t>
                </a:r>
              </a:p>
            </p:txBody>
          </p:sp>
          <p:sp>
            <p:nvSpPr>
              <p:cNvPr id="238" name="AutoShape 18">
                <a:extLst>
                  <a:ext uri="{FF2B5EF4-FFF2-40B4-BE49-F238E27FC236}">
                    <a16:creationId xmlns:a16="http://schemas.microsoft.com/office/drawing/2014/main" id="{086C570A-8807-4E76-A7B1-0BCC0DFC0CCB}"/>
                  </a:ext>
                </a:extLst>
              </p:cNvPr>
              <p:cNvSpPr>
                <a:spLocks noChangeArrowheads="1"/>
              </p:cNvSpPr>
              <p:nvPr/>
            </p:nvSpPr>
            <p:spPr bwMode="auto">
              <a:xfrm>
                <a:off x="2667000" y="1687531"/>
                <a:ext cx="1447800" cy="228600"/>
              </a:xfrm>
              <a:prstGeom prst="flowChartProcess">
                <a:avLst/>
              </a:prstGeom>
              <a:solidFill>
                <a:srgbClr val="FFFF99"/>
              </a:solidFill>
              <a:ln w="9525">
                <a:solidFill>
                  <a:schemeClr val="tx1"/>
                </a:solidFill>
                <a:miter lim="800000"/>
                <a:headEnd/>
                <a:tailEnd/>
              </a:ln>
            </p:spPr>
            <p:txBody>
              <a:bodyPr wrap="none" anchor="ctr"/>
              <a:lstStyle/>
              <a:p>
                <a:pPr algn="ctr"/>
                <a:r>
                  <a:rPr lang="en-US" sz="1400" dirty="0">
                    <a:latin typeface="Calibri" panose="020F0502020204030204" pitchFamily="34" charset="0"/>
                    <a:cs typeface="Calibri" panose="020F0502020204030204" pitchFamily="34" charset="0"/>
                  </a:rPr>
                  <a:t>Input Parser</a:t>
                </a:r>
              </a:p>
            </p:txBody>
          </p:sp>
          <p:sp>
            <p:nvSpPr>
              <p:cNvPr id="239" name="AutoShape 11">
                <a:extLst>
                  <a:ext uri="{FF2B5EF4-FFF2-40B4-BE49-F238E27FC236}">
                    <a16:creationId xmlns:a16="http://schemas.microsoft.com/office/drawing/2014/main" id="{99EE9C29-AE61-49B9-B170-21697F710F1B}"/>
                  </a:ext>
                </a:extLst>
              </p:cNvPr>
              <p:cNvSpPr>
                <a:spLocks noChangeArrowheads="1"/>
              </p:cNvSpPr>
              <p:nvPr/>
            </p:nvSpPr>
            <p:spPr bwMode="auto">
              <a:xfrm>
                <a:off x="7579360" y="4658122"/>
                <a:ext cx="1148080" cy="289891"/>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Libraries</a:t>
                </a:r>
              </a:p>
            </p:txBody>
          </p:sp>
          <p:sp>
            <p:nvSpPr>
              <p:cNvPr id="240" name="Text Box 38">
                <a:extLst>
                  <a:ext uri="{FF2B5EF4-FFF2-40B4-BE49-F238E27FC236}">
                    <a16:creationId xmlns:a16="http://schemas.microsoft.com/office/drawing/2014/main" id="{3832D510-D650-495C-BAFE-D708D8CA02C7}"/>
                  </a:ext>
                </a:extLst>
              </p:cNvPr>
              <p:cNvSpPr txBox="1">
                <a:spLocks noChangeArrowheads="1"/>
              </p:cNvSpPr>
              <p:nvPr/>
            </p:nvSpPr>
            <p:spPr bwMode="auto">
              <a:xfrm>
                <a:off x="7589520" y="5037762"/>
                <a:ext cx="1148080" cy="418579"/>
              </a:xfrm>
              <a:prstGeom prst="rect">
                <a:avLst/>
              </a:prstGeom>
              <a:solidFill>
                <a:schemeClr val="bg1"/>
              </a:solidFill>
              <a:ln w="19050">
                <a:solidFill>
                  <a:srgbClr val="0000FF"/>
                </a:solidFill>
                <a:miter lim="800000"/>
                <a:headEnd/>
                <a:tailEnd/>
              </a:ln>
            </p:spPr>
            <p:txBody>
              <a:bodyPr wrap="square">
                <a:spAutoFit/>
              </a:bodyPr>
              <a:lstStyle/>
              <a:p>
                <a:pPr algn="ctr"/>
                <a:r>
                  <a:rPr lang="en-US" sz="1400" dirty="0">
                    <a:solidFill>
                      <a:srgbClr val="0000FF"/>
                    </a:solidFill>
                    <a:latin typeface="Calibri" panose="020F0502020204030204" pitchFamily="34" charset="0"/>
                    <a:cs typeface="Calibri" panose="020F0502020204030204" pitchFamily="34" charset="0"/>
                  </a:rPr>
                  <a:t>Interfaces</a:t>
                </a:r>
              </a:p>
            </p:txBody>
          </p:sp>
          <p:sp>
            <p:nvSpPr>
              <p:cNvPr id="241" name="Oval 6">
                <a:extLst>
                  <a:ext uri="{FF2B5EF4-FFF2-40B4-BE49-F238E27FC236}">
                    <a16:creationId xmlns:a16="http://schemas.microsoft.com/office/drawing/2014/main" id="{F111032E-DC67-4E33-ABD0-D57972A7B65F}"/>
                  </a:ext>
                </a:extLst>
              </p:cNvPr>
              <p:cNvSpPr>
                <a:spLocks noChangeArrowheads="1"/>
              </p:cNvSpPr>
              <p:nvPr/>
            </p:nvSpPr>
            <p:spPr bwMode="auto">
              <a:xfrm>
                <a:off x="7672362" y="5565437"/>
                <a:ext cx="940145" cy="484379"/>
              </a:xfrm>
              <a:prstGeom prst="ellipse">
                <a:avLst/>
              </a:prstGeom>
              <a:noFill/>
              <a:ln w="9525">
                <a:noFill/>
                <a:round/>
                <a:headEnd/>
                <a:tailEnd/>
              </a:ln>
            </p:spPr>
            <p:txBody>
              <a:bodyPr wrap="none" anchor="ctr"/>
              <a:lstStyle/>
              <a:p>
                <a:pPr algn="ctr"/>
                <a:r>
                  <a:rPr lang="en-US" sz="1400" b="1" dirty="0">
                    <a:latin typeface="Calibri" panose="020F0502020204030204" pitchFamily="34" charset="0"/>
                    <a:cs typeface="Calibri" panose="020F0502020204030204" pitchFamily="34" charset="0"/>
                  </a:rPr>
                  <a:t>Albany </a:t>
                </a:r>
              </a:p>
              <a:p>
                <a:pPr algn="ctr"/>
                <a:r>
                  <a:rPr lang="en-US" sz="1400" b="1" dirty="0">
                    <a:latin typeface="Calibri" panose="020F0502020204030204" pitchFamily="34" charset="0"/>
                    <a:cs typeface="Calibri" panose="020F0502020204030204" pitchFamily="34" charset="0"/>
                  </a:rPr>
                  <a:t>Code</a:t>
                </a:r>
              </a:p>
            </p:txBody>
          </p:sp>
          <p:sp>
            <p:nvSpPr>
              <p:cNvPr id="242" name="AutoShape 101">
                <a:extLst>
                  <a:ext uri="{FF2B5EF4-FFF2-40B4-BE49-F238E27FC236}">
                    <a16:creationId xmlns:a16="http://schemas.microsoft.com/office/drawing/2014/main" id="{4026CA66-394E-448B-B085-472CDC25E14B}"/>
                  </a:ext>
                </a:extLst>
              </p:cNvPr>
              <p:cNvSpPr>
                <a:spLocks noChangeArrowheads="1"/>
              </p:cNvSpPr>
              <p:nvPr/>
            </p:nvSpPr>
            <p:spPr bwMode="auto">
              <a:xfrm>
                <a:off x="7670800" y="1941532"/>
                <a:ext cx="304800" cy="152400"/>
              </a:xfrm>
              <a:prstGeom prst="triangle">
                <a:avLst>
                  <a:gd name="adj" fmla="val 50000"/>
                </a:avLst>
              </a:prstGeom>
              <a:solidFill>
                <a:schemeClr val="bg1">
                  <a:lumMod val="85000"/>
                </a:schemeClr>
              </a:solidFill>
              <a:ln w="9525">
                <a:solidFill>
                  <a:schemeClr val="tx1"/>
                </a:solidFill>
                <a:miter lim="800000"/>
                <a:headEnd/>
                <a:tailEnd/>
              </a:ln>
            </p:spPr>
            <p:txBody>
              <a:bodyPr wrap="none" anchor="ctr"/>
              <a:lstStyle/>
              <a:p>
                <a:endParaRPr lang="en-US"/>
              </a:p>
            </p:txBody>
          </p:sp>
          <p:cxnSp>
            <p:nvCxnSpPr>
              <p:cNvPr id="243" name="AutoShape 61">
                <a:extLst>
                  <a:ext uri="{FF2B5EF4-FFF2-40B4-BE49-F238E27FC236}">
                    <a16:creationId xmlns:a16="http://schemas.microsoft.com/office/drawing/2014/main" id="{DE8AE7C3-3792-4041-AD42-37E33FA78CC1}"/>
                  </a:ext>
                </a:extLst>
              </p:cNvPr>
              <p:cNvCxnSpPr>
                <a:cxnSpLocks noChangeShapeType="1"/>
                <a:stCxn id="200" idx="1"/>
              </p:cNvCxnSpPr>
              <p:nvPr/>
            </p:nvCxnSpPr>
            <p:spPr bwMode="auto">
              <a:xfrm rot="10800000" flipV="1">
                <a:off x="3347720" y="3312717"/>
                <a:ext cx="220980" cy="522116"/>
              </a:xfrm>
              <a:prstGeom prst="bentConnector2">
                <a:avLst/>
              </a:prstGeom>
              <a:noFill/>
              <a:ln w="12700">
                <a:solidFill>
                  <a:srgbClr val="000000"/>
                </a:solidFill>
                <a:miter lim="800000"/>
                <a:headEnd type="diamond" w="med" len="med"/>
                <a:tailEnd type="diamond" w="med" len="med"/>
              </a:ln>
            </p:spPr>
          </p:cxnSp>
          <p:sp>
            <p:nvSpPr>
              <p:cNvPr id="244" name="Rectangle: Rounded Corners 243">
                <a:extLst>
                  <a:ext uri="{FF2B5EF4-FFF2-40B4-BE49-F238E27FC236}">
                    <a16:creationId xmlns:a16="http://schemas.microsoft.com/office/drawing/2014/main" id="{2E3701F2-C306-4127-8E15-6C22CE80F558}"/>
                  </a:ext>
                </a:extLst>
              </p:cNvPr>
              <p:cNvSpPr/>
              <p:nvPr/>
            </p:nvSpPr>
            <p:spPr>
              <a:xfrm>
                <a:off x="2639499" y="4616758"/>
                <a:ext cx="1841500" cy="646331"/>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400" b="1" dirty="0">
                    <a:solidFill>
                      <a:schemeClr val="tx1"/>
                    </a:solidFill>
                    <a:latin typeface="Calibri" panose="020F0502020204030204" pitchFamily="34" charset="0"/>
                    <a:cs typeface="Calibri" panose="020F0502020204030204" pitchFamily="34" charset="0"/>
                  </a:rPr>
                  <a:t>PDE terms, BCs, responses</a:t>
                </a:r>
              </a:p>
            </p:txBody>
          </p:sp>
          <p:cxnSp>
            <p:nvCxnSpPr>
              <p:cNvPr id="245" name="AutoShape 61">
                <a:extLst>
                  <a:ext uri="{FF2B5EF4-FFF2-40B4-BE49-F238E27FC236}">
                    <a16:creationId xmlns:a16="http://schemas.microsoft.com/office/drawing/2014/main" id="{5474FBCB-2033-461A-822F-D8FE6ECE4031}"/>
                  </a:ext>
                </a:extLst>
              </p:cNvPr>
              <p:cNvCxnSpPr>
                <a:cxnSpLocks noChangeShapeType="1"/>
              </p:cNvCxnSpPr>
              <p:nvPr/>
            </p:nvCxnSpPr>
            <p:spPr bwMode="auto">
              <a:xfrm rot="16200000" flipH="1">
                <a:off x="3168768" y="4432091"/>
                <a:ext cx="369332" cy="1"/>
              </a:xfrm>
              <a:prstGeom prst="bentConnector3">
                <a:avLst>
                  <a:gd name="adj1" fmla="val 50000"/>
                </a:avLst>
              </a:prstGeom>
              <a:noFill/>
              <a:ln w="12700">
                <a:solidFill>
                  <a:srgbClr val="000000"/>
                </a:solidFill>
                <a:miter lim="800000"/>
                <a:headEnd type="diamond" w="med" len="med"/>
                <a:tailEnd type="diamond" w="med" len="med"/>
              </a:ln>
            </p:spPr>
          </p:cxnSp>
          <p:sp>
            <p:nvSpPr>
              <p:cNvPr id="246" name="AutoShape 4">
                <a:extLst>
                  <a:ext uri="{FF2B5EF4-FFF2-40B4-BE49-F238E27FC236}">
                    <a16:creationId xmlns:a16="http://schemas.microsoft.com/office/drawing/2014/main" id="{1071272A-9AB7-493F-89A2-6769516D4B5D}"/>
                  </a:ext>
                </a:extLst>
              </p:cNvPr>
              <p:cNvSpPr>
                <a:spLocks noChangeArrowheads="1"/>
              </p:cNvSpPr>
              <p:nvPr/>
            </p:nvSpPr>
            <p:spPr bwMode="auto">
              <a:xfrm>
                <a:off x="5279738" y="5699878"/>
                <a:ext cx="1752600" cy="381000"/>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Discretization</a:t>
                </a:r>
              </a:p>
            </p:txBody>
          </p:sp>
          <p:sp>
            <p:nvSpPr>
              <p:cNvPr id="247" name="Rectangle: Rounded Corners 246">
                <a:extLst>
                  <a:ext uri="{FF2B5EF4-FFF2-40B4-BE49-F238E27FC236}">
                    <a16:creationId xmlns:a16="http://schemas.microsoft.com/office/drawing/2014/main" id="{744723F8-74E8-4804-AA4F-7618C36694CC}"/>
                  </a:ext>
                </a:extLst>
              </p:cNvPr>
              <p:cNvSpPr/>
              <p:nvPr/>
            </p:nvSpPr>
            <p:spPr>
              <a:xfrm>
                <a:off x="5015281" y="3817366"/>
                <a:ext cx="2141358" cy="461836"/>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248" name="Oval 6">
                <a:extLst>
                  <a:ext uri="{FF2B5EF4-FFF2-40B4-BE49-F238E27FC236}">
                    <a16:creationId xmlns:a16="http://schemas.microsoft.com/office/drawing/2014/main" id="{46469720-016A-458B-BEFD-F2215BC40560}"/>
                  </a:ext>
                </a:extLst>
              </p:cNvPr>
              <p:cNvSpPr>
                <a:spLocks noChangeArrowheads="1"/>
              </p:cNvSpPr>
              <p:nvPr/>
            </p:nvSpPr>
            <p:spPr bwMode="auto">
              <a:xfrm>
                <a:off x="5366366" y="3776774"/>
                <a:ext cx="1536700" cy="542045"/>
              </a:xfrm>
              <a:prstGeom prst="ellipse">
                <a:avLst/>
              </a:prstGeom>
              <a:noFill/>
              <a:ln w="9525">
                <a:noFill/>
                <a:round/>
                <a:headEnd/>
                <a:tailEnd/>
              </a:ln>
            </p:spPr>
            <p:txBody>
              <a:bodyPr wrap="none" anchor="ctr"/>
              <a:lstStyle/>
              <a:p>
                <a:pPr algn="ctr"/>
                <a:r>
                  <a:rPr lang="en-US" sz="1400" b="1" dirty="0">
                    <a:latin typeface="Calibri" panose="020F0502020204030204" pitchFamily="34" charset="0"/>
                    <a:cs typeface="Calibri" panose="020F0502020204030204" pitchFamily="34" charset="0"/>
                  </a:rPr>
                  <a:t>Problem Definition</a:t>
                </a:r>
              </a:p>
            </p:txBody>
          </p:sp>
          <p:cxnSp>
            <p:nvCxnSpPr>
              <p:cNvPr id="249" name="AutoShape 9">
                <a:extLst>
                  <a:ext uri="{FF2B5EF4-FFF2-40B4-BE49-F238E27FC236}">
                    <a16:creationId xmlns:a16="http://schemas.microsoft.com/office/drawing/2014/main" id="{84B16E90-DA98-4EFD-8DD6-D6A7A191546F}"/>
                  </a:ext>
                </a:extLst>
              </p:cNvPr>
              <p:cNvCxnSpPr>
                <a:cxnSpLocks noChangeShapeType="1"/>
              </p:cNvCxnSpPr>
              <p:nvPr/>
            </p:nvCxnSpPr>
            <p:spPr bwMode="auto">
              <a:xfrm rot="10800000" flipV="1">
                <a:off x="4470542" y="4061853"/>
                <a:ext cx="546101" cy="1959"/>
              </a:xfrm>
              <a:prstGeom prst="bentConnector3">
                <a:avLst>
                  <a:gd name="adj1" fmla="val 50000"/>
                </a:avLst>
              </a:prstGeom>
              <a:noFill/>
              <a:ln w="12700">
                <a:solidFill>
                  <a:schemeClr val="tx1"/>
                </a:solidFill>
                <a:miter lim="800000"/>
                <a:headEnd type="diamond" w="med" len="med"/>
                <a:tailEnd type="diamond" w="med" len="med"/>
              </a:ln>
            </p:spPr>
          </p:cxnSp>
          <p:cxnSp>
            <p:nvCxnSpPr>
              <p:cNvPr id="250" name="AutoShape 9">
                <a:extLst>
                  <a:ext uri="{FF2B5EF4-FFF2-40B4-BE49-F238E27FC236}">
                    <a16:creationId xmlns:a16="http://schemas.microsoft.com/office/drawing/2014/main" id="{A35B3696-EA6F-452A-85FD-67A5CDD18F96}"/>
                  </a:ext>
                </a:extLst>
              </p:cNvPr>
              <p:cNvCxnSpPr>
                <a:cxnSpLocks noChangeShapeType="1"/>
              </p:cNvCxnSpPr>
              <p:nvPr/>
            </p:nvCxnSpPr>
            <p:spPr bwMode="auto">
              <a:xfrm rot="10800000">
                <a:off x="4509929" y="4945675"/>
                <a:ext cx="666730" cy="1"/>
              </a:xfrm>
              <a:prstGeom prst="bentConnector3">
                <a:avLst>
                  <a:gd name="adj1" fmla="val 50000"/>
                </a:avLst>
              </a:prstGeom>
              <a:noFill/>
              <a:ln w="12700">
                <a:solidFill>
                  <a:schemeClr val="tx1"/>
                </a:solidFill>
                <a:miter lim="800000"/>
                <a:headEnd type="diamond" w="med" len="med"/>
                <a:tailEnd type="diamond" w="med" len="med"/>
              </a:ln>
            </p:spPr>
          </p:cxnSp>
          <p:cxnSp>
            <p:nvCxnSpPr>
              <p:cNvPr id="251" name="AutoShape 22">
                <a:extLst>
                  <a:ext uri="{FF2B5EF4-FFF2-40B4-BE49-F238E27FC236}">
                    <a16:creationId xmlns:a16="http://schemas.microsoft.com/office/drawing/2014/main" id="{14796F01-D06D-4867-A211-8919F9A6BD58}"/>
                  </a:ext>
                </a:extLst>
              </p:cNvPr>
              <p:cNvCxnSpPr>
                <a:cxnSpLocks noChangeShapeType="1"/>
                <a:endCxn id="247" idx="2"/>
              </p:cNvCxnSpPr>
              <p:nvPr/>
            </p:nvCxnSpPr>
            <p:spPr bwMode="auto">
              <a:xfrm flipV="1">
                <a:off x="6085960" y="4279202"/>
                <a:ext cx="0" cy="223651"/>
              </a:xfrm>
              <a:prstGeom prst="straightConnector1">
                <a:avLst/>
              </a:prstGeom>
              <a:noFill/>
              <a:ln w="12700">
                <a:solidFill>
                  <a:srgbClr val="000000"/>
                </a:solidFill>
                <a:round/>
                <a:headEnd type="diamond" w="med" len="med"/>
                <a:tailEnd type="diamond" w="med" len="med"/>
              </a:ln>
            </p:spPr>
          </p:cxnSp>
          <p:sp>
            <p:nvSpPr>
              <p:cNvPr id="252" name="Rectangle: Rounded Corners 251">
                <a:extLst>
                  <a:ext uri="{FF2B5EF4-FFF2-40B4-BE49-F238E27FC236}">
                    <a16:creationId xmlns:a16="http://schemas.microsoft.com/office/drawing/2014/main" id="{0D8838A0-E670-4FDE-AAE5-FCECA1734214}"/>
                  </a:ext>
                </a:extLst>
              </p:cNvPr>
              <p:cNvSpPr/>
              <p:nvPr/>
            </p:nvSpPr>
            <p:spPr>
              <a:xfrm>
                <a:off x="5666602" y="2904588"/>
                <a:ext cx="1070679" cy="744032"/>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253" name="Oval 6">
                <a:extLst>
                  <a:ext uri="{FF2B5EF4-FFF2-40B4-BE49-F238E27FC236}">
                    <a16:creationId xmlns:a16="http://schemas.microsoft.com/office/drawing/2014/main" id="{ED8A10D8-A43E-47B9-A1A9-812AD69CCAD3}"/>
                  </a:ext>
                </a:extLst>
              </p:cNvPr>
              <p:cNvSpPr>
                <a:spLocks noChangeArrowheads="1"/>
              </p:cNvSpPr>
              <p:nvPr/>
            </p:nvSpPr>
            <p:spPr bwMode="auto">
              <a:xfrm>
                <a:off x="5418584" y="2978356"/>
                <a:ext cx="1536700" cy="542045"/>
              </a:xfrm>
              <a:prstGeom prst="ellipse">
                <a:avLst/>
              </a:prstGeom>
              <a:noFill/>
              <a:ln w="9525">
                <a:noFill/>
                <a:round/>
                <a:headEnd/>
                <a:tailEnd/>
              </a:ln>
            </p:spPr>
            <p:txBody>
              <a:bodyPr wrap="none" anchor="ctr"/>
              <a:lstStyle/>
              <a:p>
                <a:pPr algn="ctr"/>
                <a:r>
                  <a:rPr lang="en-US" sz="1400" b="1" dirty="0">
                    <a:latin typeface="Calibri" panose="020F0502020204030204" pitchFamily="34" charset="0"/>
                    <a:cs typeface="Calibri" panose="020F0502020204030204" pitchFamily="34" charset="0"/>
                  </a:rPr>
                  <a:t>Mesh</a:t>
                </a:r>
              </a:p>
              <a:p>
                <a:pPr algn="ctr"/>
                <a:r>
                  <a:rPr lang="en-US" sz="1400" b="1" dirty="0">
                    <a:latin typeface="Calibri" panose="020F0502020204030204" pitchFamily="34" charset="0"/>
                    <a:cs typeface="Calibri" panose="020F0502020204030204" pitchFamily="34" charset="0"/>
                  </a:rPr>
                  <a:t> Processing</a:t>
                </a:r>
              </a:p>
            </p:txBody>
          </p:sp>
          <p:cxnSp>
            <p:nvCxnSpPr>
              <p:cNvPr id="254" name="AutoShape 22">
                <a:extLst>
                  <a:ext uri="{FF2B5EF4-FFF2-40B4-BE49-F238E27FC236}">
                    <a16:creationId xmlns:a16="http://schemas.microsoft.com/office/drawing/2014/main" id="{F26BC31C-6C6C-463E-AE4E-AF102E89D456}"/>
                  </a:ext>
                </a:extLst>
              </p:cNvPr>
              <p:cNvCxnSpPr>
                <a:cxnSpLocks noChangeShapeType="1"/>
                <a:stCxn id="252" idx="0"/>
              </p:cNvCxnSpPr>
              <p:nvPr/>
            </p:nvCxnSpPr>
            <p:spPr bwMode="auto">
              <a:xfrm flipV="1">
                <a:off x="6201942" y="2475485"/>
                <a:ext cx="0" cy="429103"/>
              </a:xfrm>
              <a:prstGeom prst="straightConnector1">
                <a:avLst/>
              </a:prstGeom>
              <a:noFill/>
              <a:ln w="12700">
                <a:solidFill>
                  <a:srgbClr val="000000"/>
                </a:solidFill>
                <a:round/>
                <a:headEnd type="diamond" w="med" len="med"/>
                <a:tailEnd type="diamond" w="med" len="med"/>
              </a:ln>
            </p:spPr>
          </p:cxnSp>
          <p:cxnSp>
            <p:nvCxnSpPr>
              <p:cNvPr id="255" name="AutoShape 61">
                <a:extLst>
                  <a:ext uri="{FF2B5EF4-FFF2-40B4-BE49-F238E27FC236}">
                    <a16:creationId xmlns:a16="http://schemas.microsoft.com/office/drawing/2014/main" id="{2510BD29-51A7-47D0-BDB5-DE3F3D75E7A7}"/>
                  </a:ext>
                </a:extLst>
              </p:cNvPr>
              <p:cNvCxnSpPr>
                <a:cxnSpLocks noChangeShapeType="1"/>
              </p:cNvCxnSpPr>
              <p:nvPr/>
            </p:nvCxnSpPr>
            <p:spPr bwMode="auto">
              <a:xfrm rot="10800000" flipV="1">
                <a:off x="6737282" y="3094229"/>
                <a:ext cx="1044009" cy="218488"/>
              </a:xfrm>
              <a:prstGeom prst="bentConnector3">
                <a:avLst>
                  <a:gd name="adj1" fmla="val -1173"/>
                </a:avLst>
              </a:prstGeom>
              <a:noFill/>
              <a:ln w="12700">
                <a:solidFill>
                  <a:srgbClr val="000000"/>
                </a:solidFill>
                <a:miter lim="800000"/>
                <a:headEnd type="diamond" w="med" len="med"/>
                <a:tailEnd type="diamond" w="med" len="med"/>
              </a:ln>
            </p:spPr>
          </p:cxnSp>
          <p:sp>
            <p:nvSpPr>
              <p:cNvPr id="256" name="Rectangle 255">
                <a:extLst>
                  <a:ext uri="{FF2B5EF4-FFF2-40B4-BE49-F238E27FC236}">
                    <a16:creationId xmlns:a16="http://schemas.microsoft.com/office/drawing/2014/main" id="{1002AB9E-F3EB-4EE3-8CCC-C8F3A39D5D77}"/>
                  </a:ext>
                </a:extLst>
              </p:cNvPr>
              <p:cNvSpPr/>
              <p:nvPr/>
            </p:nvSpPr>
            <p:spPr>
              <a:xfrm>
                <a:off x="7425273" y="4203683"/>
                <a:ext cx="1477890" cy="2028450"/>
              </a:xfrm>
              <a:prstGeom prst="rect">
                <a:avLst/>
              </a:prstGeom>
              <a:noFill/>
              <a:ln>
                <a:solidFill>
                  <a:schemeClr val="tx1"/>
                </a:solidFill>
                <a:prstDash val="dash"/>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257" name="TextBox 256">
                <a:extLst>
                  <a:ext uri="{FF2B5EF4-FFF2-40B4-BE49-F238E27FC236}">
                    <a16:creationId xmlns:a16="http://schemas.microsoft.com/office/drawing/2014/main" id="{DF219C55-3919-4CEA-B40E-61EABAF996F9}"/>
                  </a:ext>
                </a:extLst>
              </p:cNvPr>
              <p:cNvSpPr txBox="1"/>
              <p:nvPr/>
            </p:nvSpPr>
            <p:spPr>
              <a:xfrm>
                <a:off x="7665377" y="4205510"/>
                <a:ext cx="1828800" cy="418579"/>
              </a:xfrm>
              <a:prstGeom prst="rect">
                <a:avLst/>
              </a:prstGeom>
              <a:noFill/>
            </p:spPr>
            <p:txBody>
              <a:bodyPr wrap="square" rtlCol="0">
                <a:spAutoFit/>
              </a:bodyPr>
              <a:lstStyle/>
              <a:p>
                <a:r>
                  <a:rPr lang="en-US" sz="1400" dirty="0">
                    <a:latin typeface="Calibri" panose="020F0502020204030204" pitchFamily="34" charset="0"/>
                    <a:cs typeface="Calibri" panose="020F0502020204030204" pitchFamily="34" charset="0"/>
                  </a:rPr>
                  <a:t>Legend:</a:t>
                </a:r>
              </a:p>
            </p:txBody>
          </p:sp>
        </p:grpSp>
        <p:cxnSp>
          <p:nvCxnSpPr>
            <p:cNvPr id="197" name="AutoShape 61">
              <a:extLst>
                <a:ext uri="{FF2B5EF4-FFF2-40B4-BE49-F238E27FC236}">
                  <a16:creationId xmlns:a16="http://schemas.microsoft.com/office/drawing/2014/main" id="{31DC4406-9969-4E5C-8A63-229F7C254EA1}"/>
                </a:ext>
              </a:extLst>
            </p:cNvPr>
            <p:cNvCxnSpPr>
              <a:cxnSpLocks noChangeShapeType="1"/>
              <a:stCxn id="225" idx="1"/>
              <a:endCxn id="200" idx="0"/>
            </p:cNvCxnSpPr>
            <p:nvPr/>
          </p:nvCxnSpPr>
          <p:spPr bwMode="auto">
            <a:xfrm rot="10800000" flipV="1">
              <a:off x="4218364" y="2165727"/>
              <a:ext cx="291443" cy="688540"/>
            </a:xfrm>
            <a:prstGeom prst="bentConnector2">
              <a:avLst/>
            </a:prstGeom>
            <a:noFill/>
            <a:ln w="12700">
              <a:solidFill>
                <a:srgbClr val="000000"/>
              </a:solidFill>
              <a:miter lim="800000"/>
              <a:headEnd type="diamond" w="med" len="med"/>
              <a:tailEnd type="diamond" w="med" len="med"/>
            </a:ln>
          </p:spPr>
        </p:cxnSp>
      </p:grpSp>
    </p:spTree>
    <p:extLst>
      <p:ext uri="{BB962C8B-B14F-4D97-AF65-F5344CB8AC3E}">
        <p14:creationId xmlns:p14="http://schemas.microsoft.com/office/powerpoint/2010/main" val="1852311579"/>
      </p:ext>
    </p:extLst>
  </p:cSld>
  <p:clrMapOvr>
    <a:masterClrMapping/>
  </p:clrMapOvr>
</p:sld>
</file>

<file path=ppt/slides/slide6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 name="TextShape 1"/>
          <p:cNvSpPr txBox="1"/>
          <p:nvPr/>
        </p:nvSpPr>
        <p:spPr>
          <a:xfrm>
            <a:off x="254857" y="-142240"/>
            <a:ext cx="7643004" cy="1146027"/>
          </a:xfrm>
          <a:prstGeom prst="rect">
            <a:avLst/>
          </a:prstGeom>
          <a:noFill/>
          <a:ln>
            <a:noFill/>
          </a:ln>
        </p:spPr>
        <p:txBody>
          <a:bodyPr lIns="0" tIns="0" rIns="0" bIns="0" anchor="ctr"/>
          <a:lstStyle/>
          <a:p>
            <a:r>
              <a:rPr lang="en-US" sz="3200" dirty="0">
                <a:latin typeface="Calibri"/>
              </a:rPr>
              <a:t>Albany “glue code”</a:t>
            </a:r>
            <a:endParaRPr sz="3200" dirty="0"/>
          </a:p>
        </p:txBody>
      </p:sp>
      <p:sp>
        <p:nvSpPr>
          <p:cNvPr id="10" name="TextBox 9">
            <a:extLst>
              <a:ext uri="{FF2B5EF4-FFF2-40B4-BE49-F238E27FC236}">
                <a16:creationId xmlns:a16="http://schemas.microsoft.com/office/drawing/2014/main" id="{DFAA567A-F429-41BE-933F-C00F69F45ADB}"/>
              </a:ext>
            </a:extLst>
          </p:cNvPr>
          <p:cNvSpPr txBox="1"/>
          <p:nvPr/>
        </p:nvSpPr>
        <p:spPr>
          <a:xfrm>
            <a:off x="200691" y="762456"/>
            <a:ext cx="8717280" cy="400110"/>
          </a:xfrm>
          <a:prstGeom prst="rect">
            <a:avLst/>
          </a:prstGeom>
          <a:solidFill>
            <a:srgbClr val="FFCCFF"/>
          </a:solidFill>
        </p:spPr>
        <p:txBody>
          <a:bodyPr wrap="square" rtlCol="0">
            <a:spAutoFit/>
          </a:bodyPr>
          <a:lstStyle/>
          <a:p>
            <a:pPr algn="ctr"/>
            <a:r>
              <a:rPr lang="en-US" sz="2000" b="1" dirty="0">
                <a:latin typeface="Calibri" panose="020F0502020204030204" pitchFamily="34" charset="0"/>
                <a:cs typeface="Calibri" panose="020F0502020204030204" pitchFamily="34" charset="0"/>
              </a:rPr>
              <a:t>“Glue Code”: </a:t>
            </a:r>
            <a:r>
              <a:rPr lang="en-US" sz="2000" dirty="0">
                <a:latin typeface="Calibri" panose="020F0502020204030204" pitchFamily="34" charset="0"/>
                <a:cs typeface="Calibri" panose="020F0502020204030204" pitchFamily="34" charset="0"/>
              </a:rPr>
              <a:t>driver code integrating components + providing overall capabilities</a:t>
            </a:r>
          </a:p>
        </p:txBody>
      </p:sp>
      <p:sp>
        <p:nvSpPr>
          <p:cNvPr id="2" name="Rectangle 1">
            <a:extLst>
              <a:ext uri="{FF2B5EF4-FFF2-40B4-BE49-F238E27FC236}">
                <a16:creationId xmlns:a16="http://schemas.microsoft.com/office/drawing/2014/main" id="{8F8B5226-E170-4A19-822A-7DFA3B4AE5AC}"/>
              </a:ext>
            </a:extLst>
          </p:cNvPr>
          <p:cNvSpPr/>
          <p:nvPr/>
        </p:nvSpPr>
        <p:spPr>
          <a:xfrm>
            <a:off x="254857" y="5341828"/>
            <a:ext cx="8624983" cy="430887"/>
          </a:xfrm>
          <a:prstGeom prst="rect">
            <a:avLst/>
          </a:prstGeom>
          <a:solidFill>
            <a:schemeClr val="bg1"/>
          </a:solidFill>
        </p:spPr>
        <p:txBody>
          <a:bodyPr wrap="square">
            <a:spAutoFit/>
          </a:bodyPr>
          <a:lstStyle/>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Depends on </a:t>
            </a:r>
            <a:r>
              <a:rPr lang="en-US" b="1" dirty="0">
                <a:latin typeface="Calibri" panose="020F0502020204030204" pitchFamily="34" charset="0"/>
                <a:cs typeface="Calibri" panose="020F0502020204030204" pitchFamily="34" charset="0"/>
              </a:rPr>
              <a:t>discretization abstraction </a:t>
            </a:r>
            <a:r>
              <a:rPr lang="en-US" dirty="0">
                <a:latin typeface="Calibri" panose="020F0502020204030204" pitchFamily="34" charset="0"/>
                <a:cs typeface="Calibri" panose="020F0502020204030204" pitchFamily="34" charset="0"/>
              </a:rPr>
              <a:t>(serves as general interface to a mesh service)</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p:txBody>
      </p:sp>
      <p:grpSp>
        <p:nvGrpSpPr>
          <p:cNvPr id="7" name="Group 6">
            <a:extLst>
              <a:ext uri="{FF2B5EF4-FFF2-40B4-BE49-F238E27FC236}">
                <a16:creationId xmlns:a16="http://schemas.microsoft.com/office/drawing/2014/main" id="{D84A6EEF-90F3-4EB6-97DC-06DEB3AC5F49}"/>
              </a:ext>
            </a:extLst>
          </p:cNvPr>
          <p:cNvGrpSpPr/>
          <p:nvPr/>
        </p:nvGrpSpPr>
        <p:grpSpPr>
          <a:xfrm>
            <a:off x="915256" y="1404982"/>
            <a:ext cx="7326800" cy="3811720"/>
            <a:chOff x="915256" y="1404982"/>
            <a:chExt cx="7326800" cy="3811720"/>
          </a:xfrm>
        </p:grpSpPr>
        <p:grpSp>
          <p:nvGrpSpPr>
            <p:cNvPr id="67" name="Group 66">
              <a:extLst>
                <a:ext uri="{FF2B5EF4-FFF2-40B4-BE49-F238E27FC236}">
                  <a16:creationId xmlns:a16="http://schemas.microsoft.com/office/drawing/2014/main" id="{F3D44B1A-ECFC-4ABC-B9C5-49979A86B6E6}"/>
                </a:ext>
              </a:extLst>
            </p:cNvPr>
            <p:cNvGrpSpPr/>
            <p:nvPr/>
          </p:nvGrpSpPr>
          <p:grpSpPr>
            <a:xfrm>
              <a:off x="915256" y="1404982"/>
              <a:ext cx="7326800" cy="3811720"/>
              <a:chOff x="381000" y="1048160"/>
              <a:chExt cx="9113177" cy="5183973"/>
            </a:xfrm>
          </p:grpSpPr>
          <p:sp>
            <p:nvSpPr>
              <p:cNvPr id="68" name="AutoShape 30">
                <a:extLst>
                  <a:ext uri="{FF2B5EF4-FFF2-40B4-BE49-F238E27FC236}">
                    <a16:creationId xmlns:a16="http://schemas.microsoft.com/office/drawing/2014/main" id="{666A7F4F-6B7D-4E57-BDA9-3AD773786106}"/>
                  </a:ext>
                </a:extLst>
              </p:cNvPr>
              <p:cNvSpPr>
                <a:spLocks noChangeArrowheads="1"/>
              </p:cNvSpPr>
              <p:nvPr/>
            </p:nvSpPr>
            <p:spPr bwMode="auto">
              <a:xfrm>
                <a:off x="5176659" y="4502853"/>
                <a:ext cx="1957956" cy="1725612"/>
              </a:xfrm>
              <a:prstGeom prst="flowChartProcess">
                <a:avLst/>
              </a:prstGeom>
              <a:noFill/>
              <a:ln w="9525">
                <a:solidFill>
                  <a:srgbClr val="000000"/>
                </a:solidFill>
                <a:miter lim="800000"/>
                <a:headEnd/>
                <a:tailEnd/>
              </a:ln>
            </p:spPr>
            <p:txBody>
              <a:bodyPr wrap="none" anchor="ctr"/>
              <a:lstStyle/>
              <a:p>
                <a:pPr algn="ctr"/>
                <a:endParaRPr lang="en-US" sz="1400" dirty="0">
                  <a:latin typeface="Calibri" panose="020F0502020204030204" pitchFamily="34" charset="0"/>
                  <a:cs typeface="Calibri" panose="020F0502020204030204" pitchFamily="34" charset="0"/>
                </a:endParaRPr>
              </a:p>
              <a:p>
                <a:pPr algn="ctr"/>
                <a:r>
                  <a:rPr lang="en-US" sz="1400" dirty="0">
                    <a:latin typeface="Calibri" panose="020F0502020204030204" pitchFamily="34" charset="0"/>
                    <a:cs typeface="Calibri" panose="020F0502020204030204" pitchFamily="34" charset="0"/>
                  </a:rPr>
                  <a:t>FEM Assembly</a:t>
                </a:r>
              </a:p>
              <a:p>
                <a:pPr algn="ctr"/>
                <a:endParaRPr lang="en-US" sz="1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p:txBody>
          </p:sp>
          <p:sp>
            <p:nvSpPr>
              <p:cNvPr id="69" name="Rectangle: Rounded Corners 68">
                <a:extLst>
                  <a:ext uri="{FF2B5EF4-FFF2-40B4-BE49-F238E27FC236}">
                    <a16:creationId xmlns:a16="http://schemas.microsoft.com/office/drawing/2014/main" id="{4817A204-D18A-438D-891B-FA5A684616E6}"/>
                  </a:ext>
                </a:extLst>
              </p:cNvPr>
              <p:cNvSpPr/>
              <p:nvPr/>
            </p:nvSpPr>
            <p:spPr>
              <a:xfrm>
                <a:off x="7707800" y="5484644"/>
                <a:ext cx="871977" cy="638177"/>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70" name="Rectangle: Rounded Corners 69">
                <a:extLst>
                  <a:ext uri="{FF2B5EF4-FFF2-40B4-BE49-F238E27FC236}">
                    <a16:creationId xmlns:a16="http://schemas.microsoft.com/office/drawing/2014/main" id="{797E014F-4403-4055-A0EB-61294CABF8C0}"/>
                  </a:ext>
                </a:extLst>
              </p:cNvPr>
              <p:cNvSpPr/>
              <p:nvPr/>
            </p:nvSpPr>
            <p:spPr>
              <a:xfrm>
                <a:off x="3568700" y="3019200"/>
                <a:ext cx="1841500" cy="587033"/>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33" name="Rectangle: Rounded Corners 132">
                <a:extLst>
                  <a:ext uri="{FF2B5EF4-FFF2-40B4-BE49-F238E27FC236}">
                    <a16:creationId xmlns:a16="http://schemas.microsoft.com/office/drawing/2014/main" id="{9EC9D563-FB7E-4E8C-9FDE-FFF47F4F76D8}"/>
                  </a:ext>
                </a:extLst>
              </p:cNvPr>
              <p:cNvSpPr/>
              <p:nvPr/>
            </p:nvSpPr>
            <p:spPr>
              <a:xfrm>
                <a:off x="2552699" y="1159403"/>
                <a:ext cx="1676400" cy="864843"/>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34" name="Rectangle 26">
                <a:extLst>
                  <a:ext uri="{FF2B5EF4-FFF2-40B4-BE49-F238E27FC236}">
                    <a16:creationId xmlns:a16="http://schemas.microsoft.com/office/drawing/2014/main" id="{0647E080-9E51-473A-A734-058B29993564}"/>
                  </a:ext>
                </a:extLst>
              </p:cNvPr>
              <p:cNvSpPr>
                <a:spLocks noChangeArrowheads="1"/>
              </p:cNvSpPr>
              <p:nvPr/>
            </p:nvSpPr>
            <p:spPr bwMode="auto">
              <a:xfrm>
                <a:off x="381000" y="4887930"/>
                <a:ext cx="1752600" cy="1161887"/>
              </a:xfrm>
              <a:prstGeom prst="rect">
                <a:avLst/>
              </a:prstGeom>
              <a:noFill/>
              <a:ln w="9525">
                <a:solidFill>
                  <a:srgbClr val="000000"/>
                </a:solidFill>
                <a:miter lim="800000"/>
                <a:headEnd/>
                <a:tailEnd/>
              </a:ln>
            </p:spPr>
            <p:txBody>
              <a:bodyPr wrap="none" anchor="ctr"/>
              <a:lstStyle/>
              <a:p>
                <a:pPr algn="ctr"/>
                <a:r>
                  <a:rPr lang="en-US" sz="1400" dirty="0">
                    <a:latin typeface="Calibri" panose="020F0502020204030204" pitchFamily="34" charset="0"/>
                    <a:cs typeface="Calibri" panose="020F0502020204030204" pitchFamily="34" charset="0"/>
                  </a:rPr>
                  <a:t>Linear Solvers</a:t>
                </a:r>
              </a:p>
              <a:p>
                <a:pPr algn="ctr"/>
                <a:endParaRPr lang="en-US" sz="1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p:txBody>
          </p:sp>
          <p:sp>
            <p:nvSpPr>
              <p:cNvPr id="135" name="Rectangle 134">
                <a:extLst>
                  <a:ext uri="{FF2B5EF4-FFF2-40B4-BE49-F238E27FC236}">
                    <a16:creationId xmlns:a16="http://schemas.microsoft.com/office/drawing/2014/main" id="{22B4F2FC-FF1D-47DF-8D73-D78508273E85}"/>
                  </a:ext>
                </a:extLst>
              </p:cNvPr>
              <p:cNvSpPr>
                <a:spLocks noChangeArrowheads="1"/>
              </p:cNvSpPr>
              <p:nvPr/>
            </p:nvSpPr>
            <p:spPr bwMode="auto">
              <a:xfrm>
                <a:off x="457200" y="1048160"/>
                <a:ext cx="1600200" cy="1096572"/>
              </a:xfrm>
              <a:prstGeom prst="rect">
                <a:avLst/>
              </a:prstGeom>
              <a:noFill/>
              <a:ln w="9525">
                <a:solidFill>
                  <a:srgbClr val="000000"/>
                </a:solidFill>
                <a:miter lim="800000"/>
                <a:headEnd/>
                <a:tailEnd/>
              </a:ln>
            </p:spPr>
            <p:txBody>
              <a:bodyPr wrap="none" anchor="ctr"/>
              <a:lstStyle/>
              <a:p>
                <a:pPr algn="ctr"/>
                <a:endParaRPr lang="en-US" sz="1400" dirty="0">
                  <a:latin typeface="Calibri" panose="020F0502020204030204" pitchFamily="34" charset="0"/>
                  <a:cs typeface="Calibri" panose="020F0502020204030204" pitchFamily="34" charset="0"/>
                </a:endParaRPr>
              </a:p>
              <a:p>
                <a:pPr algn="ctr"/>
                <a:r>
                  <a:rPr lang="en-US" sz="1400" dirty="0">
                    <a:latin typeface="Calibri" panose="020F0502020204030204" pitchFamily="34" charset="0"/>
                    <a:cs typeface="Calibri" panose="020F0502020204030204" pitchFamily="34" charset="0"/>
                  </a:rPr>
                  <a:t>Analysis Tools</a:t>
                </a:r>
              </a:p>
              <a:p>
                <a:endParaRPr lang="en-US" sz="1400" dirty="0">
                  <a:latin typeface="Calibri" panose="020F0502020204030204" pitchFamily="34" charset="0"/>
                  <a:cs typeface="Calibri" panose="020F0502020204030204" pitchFamily="34" charset="0"/>
                </a:endParaRPr>
              </a:p>
              <a:p>
                <a:endParaRPr lang="en-US" sz="1400" dirty="0">
                  <a:latin typeface="Calibri" panose="020F0502020204030204" pitchFamily="34" charset="0"/>
                  <a:cs typeface="Calibri" panose="020F0502020204030204" pitchFamily="34" charset="0"/>
                </a:endParaRPr>
              </a:p>
              <a:p>
                <a:endParaRPr lang="en-US" sz="1400" dirty="0">
                  <a:latin typeface="Calibri" panose="020F0502020204030204" pitchFamily="34" charset="0"/>
                  <a:cs typeface="Calibri" panose="020F0502020204030204" pitchFamily="34" charset="0"/>
                </a:endParaRPr>
              </a:p>
            </p:txBody>
          </p:sp>
          <p:sp>
            <p:nvSpPr>
              <p:cNvPr id="136" name="Oval 6">
                <a:extLst>
                  <a:ext uri="{FF2B5EF4-FFF2-40B4-BE49-F238E27FC236}">
                    <a16:creationId xmlns:a16="http://schemas.microsoft.com/office/drawing/2014/main" id="{CD67402F-A7B7-4072-8DFE-3A6493C81C76}"/>
                  </a:ext>
                </a:extLst>
              </p:cNvPr>
              <p:cNvSpPr>
                <a:spLocks noChangeArrowheads="1"/>
              </p:cNvSpPr>
              <p:nvPr/>
            </p:nvSpPr>
            <p:spPr bwMode="auto">
              <a:xfrm>
                <a:off x="2514600" y="1230332"/>
                <a:ext cx="1752600" cy="838201"/>
              </a:xfrm>
              <a:prstGeom prst="ellipse">
                <a:avLst/>
              </a:prstGeom>
              <a:noFill/>
              <a:ln w="9525">
                <a:noFill/>
                <a:round/>
                <a:headEnd/>
                <a:tailEnd/>
              </a:ln>
            </p:spPr>
            <p:txBody>
              <a:bodyPr wrap="none" anchor="ctr"/>
              <a:lstStyle/>
              <a:p>
                <a:pPr algn="ctr"/>
                <a:r>
                  <a:rPr lang="en-US" sz="1400" dirty="0">
                    <a:latin typeface="Calibri" panose="020F0502020204030204" pitchFamily="34" charset="0"/>
                    <a:cs typeface="Calibri" panose="020F0502020204030204" pitchFamily="34" charset="0"/>
                  </a:rPr>
                  <a:t>Main</a:t>
                </a:r>
              </a:p>
              <a:p>
                <a:pPr algn="ctr"/>
                <a:endParaRPr lang="en-US" sz="1400" dirty="0">
                  <a:solidFill>
                    <a:srgbClr val="000000"/>
                  </a:solidFill>
                  <a:latin typeface="Calibri" panose="020F0502020204030204" pitchFamily="34" charset="0"/>
                  <a:cs typeface="Calibri" panose="020F0502020204030204" pitchFamily="34" charset="0"/>
                </a:endParaRPr>
              </a:p>
            </p:txBody>
          </p:sp>
          <p:sp>
            <p:nvSpPr>
              <p:cNvPr id="137" name="Text Box 16">
                <a:extLst>
                  <a:ext uri="{FF2B5EF4-FFF2-40B4-BE49-F238E27FC236}">
                    <a16:creationId xmlns:a16="http://schemas.microsoft.com/office/drawing/2014/main" id="{26DCF121-ABCC-468A-8C7B-328FFC25A3ED}"/>
                  </a:ext>
                </a:extLst>
              </p:cNvPr>
              <p:cNvSpPr txBox="1">
                <a:spLocks noChangeArrowheads="1"/>
              </p:cNvSpPr>
              <p:nvPr/>
            </p:nvSpPr>
            <p:spPr bwMode="auto">
              <a:xfrm>
                <a:off x="457200" y="2921020"/>
                <a:ext cx="1600200" cy="418579"/>
              </a:xfrm>
              <a:prstGeom prst="rect">
                <a:avLst/>
              </a:prstGeom>
              <a:noFill/>
              <a:ln w="9525">
                <a:noFill/>
                <a:miter lim="800000"/>
                <a:headEnd/>
                <a:tailEnd/>
              </a:ln>
            </p:spPr>
            <p:txBody>
              <a:bodyPr>
                <a:spAutoFit/>
              </a:bodyPr>
              <a:lstStyle/>
              <a:p>
                <a:pPr algn="ctr"/>
                <a:r>
                  <a:rPr lang="en-US" sz="1400" dirty="0">
                    <a:solidFill>
                      <a:srgbClr val="000000"/>
                    </a:solidFill>
                    <a:latin typeface="Calibri" panose="020F0502020204030204" pitchFamily="34" charset="0"/>
                    <a:cs typeface="Calibri" panose="020F0502020204030204" pitchFamily="34" charset="0"/>
                  </a:rPr>
                  <a:t>Solvers</a:t>
                </a:r>
              </a:p>
            </p:txBody>
          </p:sp>
          <p:sp>
            <p:nvSpPr>
              <p:cNvPr id="139" name="AutoShape 2">
                <a:extLst>
                  <a:ext uri="{FF2B5EF4-FFF2-40B4-BE49-F238E27FC236}">
                    <a16:creationId xmlns:a16="http://schemas.microsoft.com/office/drawing/2014/main" id="{94B29C49-5829-4CB2-B7F7-D79D4B470BCA}"/>
                  </a:ext>
                </a:extLst>
              </p:cNvPr>
              <p:cNvSpPr>
                <a:spLocks noChangeArrowheads="1"/>
              </p:cNvSpPr>
              <p:nvPr/>
            </p:nvSpPr>
            <p:spPr bwMode="auto">
              <a:xfrm>
                <a:off x="5279739" y="4945497"/>
                <a:ext cx="1752600" cy="381000"/>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Field Manager</a:t>
                </a:r>
              </a:p>
            </p:txBody>
          </p:sp>
          <p:sp>
            <p:nvSpPr>
              <p:cNvPr id="140" name="AutoShape 4">
                <a:extLst>
                  <a:ext uri="{FF2B5EF4-FFF2-40B4-BE49-F238E27FC236}">
                    <a16:creationId xmlns:a16="http://schemas.microsoft.com/office/drawing/2014/main" id="{4B60565A-796F-4A49-99A5-00DB2D523081}"/>
                  </a:ext>
                </a:extLst>
              </p:cNvPr>
              <p:cNvSpPr>
                <a:spLocks noChangeArrowheads="1"/>
              </p:cNvSpPr>
              <p:nvPr/>
            </p:nvSpPr>
            <p:spPr bwMode="auto">
              <a:xfrm>
                <a:off x="5279739" y="5322684"/>
                <a:ext cx="1752600" cy="381000"/>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Derivatives</a:t>
                </a:r>
              </a:p>
            </p:txBody>
          </p:sp>
          <p:sp>
            <p:nvSpPr>
              <p:cNvPr id="141" name="Oval 6">
                <a:extLst>
                  <a:ext uri="{FF2B5EF4-FFF2-40B4-BE49-F238E27FC236}">
                    <a16:creationId xmlns:a16="http://schemas.microsoft.com/office/drawing/2014/main" id="{46C733FE-4F0B-4B57-AA0B-B1B2E4501461}"/>
                  </a:ext>
                </a:extLst>
              </p:cNvPr>
              <p:cNvSpPr>
                <a:spLocks noChangeArrowheads="1"/>
              </p:cNvSpPr>
              <p:nvPr/>
            </p:nvSpPr>
            <p:spPr bwMode="auto">
              <a:xfrm>
                <a:off x="3683158" y="2830532"/>
                <a:ext cx="1676400" cy="914401"/>
              </a:xfrm>
              <a:prstGeom prst="ellipse">
                <a:avLst/>
              </a:prstGeom>
              <a:noFill/>
              <a:ln w="9525">
                <a:noFill/>
                <a:round/>
                <a:headEnd/>
                <a:tailEnd/>
              </a:ln>
            </p:spPr>
            <p:txBody>
              <a:bodyPr wrap="none" tIns="91440" bIns="0" anchor="ctr"/>
              <a:lstStyle/>
              <a:p>
                <a:pPr algn="ctr"/>
                <a:r>
                  <a:rPr lang="en-US" sz="1400" dirty="0">
                    <a:latin typeface="Calibri" panose="020F0502020204030204" pitchFamily="34" charset="0"/>
                    <a:cs typeface="Calibri" panose="020F0502020204030204" pitchFamily="34" charset="0"/>
                  </a:rPr>
                  <a:t>Albany Glue Code</a:t>
                </a:r>
              </a:p>
            </p:txBody>
          </p:sp>
          <p:cxnSp>
            <p:nvCxnSpPr>
              <p:cNvPr id="142" name="AutoShape 7">
                <a:extLst>
                  <a:ext uri="{FF2B5EF4-FFF2-40B4-BE49-F238E27FC236}">
                    <a16:creationId xmlns:a16="http://schemas.microsoft.com/office/drawing/2014/main" id="{9DE3BFB1-018A-46CF-B063-4F9C3FF23BF8}"/>
                  </a:ext>
                </a:extLst>
              </p:cNvPr>
              <p:cNvCxnSpPr>
                <a:cxnSpLocks noChangeShapeType="1"/>
                <a:stCxn id="146" idx="3"/>
                <a:endCxn id="143" idx="1"/>
              </p:cNvCxnSpPr>
              <p:nvPr/>
            </p:nvCxnSpPr>
            <p:spPr bwMode="auto">
              <a:xfrm flipV="1">
                <a:off x="2133600" y="2547164"/>
                <a:ext cx="304800" cy="931068"/>
              </a:xfrm>
              <a:prstGeom prst="bentConnector3">
                <a:avLst>
                  <a:gd name="adj1" fmla="val 50000"/>
                </a:avLst>
              </a:prstGeom>
              <a:noFill/>
              <a:ln w="12700">
                <a:solidFill>
                  <a:srgbClr val="000000"/>
                </a:solidFill>
                <a:miter lim="800000"/>
                <a:headEnd type="diamond" w="med" len="med"/>
                <a:tailEnd type="diamond" w="med" len="med"/>
              </a:ln>
            </p:spPr>
          </p:cxnSp>
          <p:sp>
            <p:nvSpPr>
              <p:cNvPr id="143" name="Text Box 8">
                <a:extLst>
                  <a:ext uri="{FF2B5EF4-FFF2-40B4-BE49-F238E27FC236}">
                    <a16:creationId xmlns:a16="http://schemas.microsoft.com/office/drawing/2014/main" id="{4DA05AB1-5A67-45F1-80A5-A81034DE5332}"/>
                  </a:ext>
                </a:extLst>
              </p:cNvPr>
              <p:cNvSpPr txBox="1">
                <a:spLocks noChangeArrowheads="1"/>
              </p:cNvSpPr>
              <p:nvPr/>
            </p:nvSpPr>
            <p:spPr bwMode="auto">
              <a:xfrm>
                <a:off x="2438400" y="2191373"/>
                <a:ext cx="1219200" cy="711584"/>
              </a:xfrm>
              <a:prstGeom prst="rect">
                <a:avLst/>
              </a:prstGeom>
              <a:solidFill>
                <a:schemeClr val="bg1"/>
              </a:solidFill>
              <a:ln w="19050">
                <a:solidFill>
                  <a:srgbClr val="0000FF"/>
                </a:solidFill>
                <a:miter lim="800000"/>
                <a:headEnd/>
                <a:tailEnd/>
              </a:ln>
            </p:spPr>
            <p:txBody>
              <a:bodyPr>
                <a:spAutoFit/>
              </a:bodyPr>
              <a:lstStyle/>
              <a:p>
                <a:pPr algn="ctr"/>
                <a:r>
                  <a:rPr lang="en-US" sz="1400" dirty="0">
                    <a:solidFill>
                      <a:srgbClr val="0000FF"/>
                    </a:solidFill>
                    <a:latin typeface="Calibri" panose="020F0502020204030204" pitchFamily="34" charset="0"/>
                    <a:cs typeface="Calibri" panose="020F0502020204030204" pitchFamily="34" charset="0"/>
                  </a:rPr>
                  <a:t>Nonlinear Model</a:t>
                </a:r>
              </a:p>
            </p:txBody>
          </p:sp>
          <p:sp>
            <p:nvSpPr>
              <p:cNvPr id="144" name="AutoShape 10">
                <a:extLst>
                  <a:ext uri="{FF2B5EF4-FFF2-40B4-BE49-F238E27FC236}">
                    <a16:creationId xmlns:a16="http://schemas.microsoft.com/office/drawing/2014/main" id="{B9743708-A6C7-4041-8C05-69A05D0101CC}"/>
                  </a:ext>
                </a:extLst>
              </p:cNvPr>
              <p:cNvSpPr>
                <a:spLocks noChangeArrowheads="1"/>
              </p:cNvSpPr>
              <p:nvPr/>
            </p:nvSpPr>
            <p:spPr bwMode="auto">
              <a:xfrm>
                <a:off x="457200" y="3287732"/>
                <a:ext cx="1600200" cy="328613"/>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Nonlinear</a:t>
                </a:r>
              </a:p>
            </p:txBody>
          </p:sp>
          <p:sp>
            <p:nvSpPr>
              <p:cNvPr id="145" name="AutoShape 11">
                <a:extLst>
                  <a:ext uri="{FF2B5EF4-FFF2-40B4-BE49-F238E27FC236}">
                    <a16:creationId xmlns:a16="http://schemas.microsoft.com/office/drawing/2014/main" id="{7D7D5300-D8A7-47B1-99F7-48C7CC9A01E8}"/>
                  </a:ext>
                </a:extLst>
              </p:cNvPr>
              <p:cNvSpPr>
                <a:spLocks noChangeArrowheads="1"/>
              </p:cNvSpPr>
              <p:nvPr/>
            </p:nvSpPr>
            <p:spPr bwMode="auto">
              <a:xfrm>
                <a:off x="457200" y="3592532"/>
                <a:ext cx="1600200" cy="328613"/>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Transient</a:t>
                </a:r>
              </a:p>
            </p:txBody>
          </p:sp>
          <p:sp>
            <p:nvSpPr>
              <p:cNvPr id="146" name="Rectangle 15">
                <a:extLst>
                  <a:ext uri="{FF2B5EF4-FFF2-40B4-BE49-F238E27FC236}">
                    <a16:creationId xmlns:a16="http://schemas.microsoft.com/office/drawing/2014/main" id="{1500C638-50D5-4D16-9CE3-3EBE9371CC3A}"/>
                  </a:ext>
                </a:extLst>
              </p:cNvPr>
              <p:cNvSpPr>
                <a:spLocks noChangeArrowheads="1"/>
              </p:cNvSpPr>
              <p:nvPr/>
            </p:nvSpPr>
            <p:spPr bwMode="auto">
              <a:xfrm>
                <a:off x="381000" y="2906732"/>
                <a:ext cx="1752600" cy="1143000"/>
              </a:xfrm>
              <a:prstGeom prst="rect">
                <a:avLst/>
              </a:prstGeom>
              <a:noFill/>
              <a:ln w="9525">
                <a:solidFill>
                  <a:srgbClr val="000000"/>
                </a:solidFill>
                <a:miter lim="800000"/>
                <a:headEnd/>
                <a:tailEnd/>
              </a:ln>
            </p:spPr>
            <p:txBody>
              <a:bodyPr wrap="none" anchor="ctr"/>
              <a:lstStyle/>
              <a:p>
                <a:endParaRPr lang="en-US"/>
              </a:p>
            </p:txBody>
          </p:sp>
          <p:sp>
            <p:nvSpPr>
              <p:cNvPr id="147" name="AutoShape 17">
                <a:extLst>
                  <a:ext uri="{FF2B5EF4-FFF2-40B4-BE49-F238E27FC236}">
                    <a16:creationId xmlns:a16="http://schemas.microsoft.com/office/drawing/2014/main" id="{94BADF79-244F-4D95-A440-3AE692B8D16E}"/>
                  </a:ext>
                </a:extLst>
              </p:cNvPr>
              <p:cNvSpPr>
                <a:spLocks noChangeArrowheads="1"/>
              </p:cNvSpPr>
              <p:nvPr/>
            </p:nvSpPr>
            <p:spPr bwMode="auto">
              <a:xfrm>
                <a:off x="533400" y="1458932"/>
                <a:ext cx="1447800" cy="304800"/>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Optimization</a:t>
                </a:r>
              </a:p>
            </p:txBody>
          </p:sp>
          <p:sp>
            <p:nvSpPr>
              <p:cNvPr id="148" name="AutoShape 18">
                <a:extLst>
                  <a:ext uri="{FF2B5EF4-FFF2-40B4-BE49-F238E27FC236}">
                    <a16:creationId xmlns:a16="http://schemas.microsoft.com/office/drawing/2014/main" id="{658BA0B2-358A-4C59-A8CD-E516EB086E2D}"/>
                  </a:ext>
                </a:extLst>
              </p:cNvPr>
              <p:cNvSpPr>
                <a:spLocks noChangeArrowheads="1"/>
              </p:cNvSpPr>
              <p:nvPr/>
            </p:nvSpPr>
            <p:spPr bwMode="auto">
              <a:xfrm>
                <a:off x="533400" y="1763732"/>
                <a:ext cx="1447800" cy="304800"/>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UQ</a:t>
                </a:r>
              </a:p>
            </p:txBody>
          </p:sp>
          <p:cxnSp>
            <p:nvCxnSpPr>
              <p:cNvPr id="149" name="AutoShape 21">
                <a:extLst>
                  <a:ext uri="{FF2B5EF4-FFF2-40B4-BE49-F238E27FC236}">
                    <a16:creationId xmlns:a16="http://schemas.microsoft.com/office/drawing/2014/main" id="{71F02243-E40E-46A4-A790-B35F3DAED934}"/>
                  </a:ext>
                </a:extLst>
              </p:cNvPr>
              <p:cNvCxnSpPr>
                <a:cxnSpLocks noChangeShapeType="1"/>
                <a:stCxn id="146" idx="0"/>
                <a:endCxn id="165" idx="2"/>
              </p:cNvCxnSpPr>
              <p:nvPr/>
            </p:nvCxnSpPr>
            <p:spPr bwMode="auto">
              <a:xfrm flipH="1" flipV="1">
                <a:off x="1257299" y="2817311"/>
                <a:ext cx="1" cy="89421"/>
              </a:xfrm>
              <a:prstGeom prst="straightConnector1">
                <a:avLst/>
              </a:prstGeom>
              <a:noFill/>
              <a:ln w="12700">
                <a:solidFill>
                  <a:srgbClr val="000000"/>
                </a:solidFill>
                <a:round/>
                <a:headEnd type="diamond" w="med" len="med"/>
                <a:tailEnd type="diamond" w="med" len="med"/>
              </a:ln>
            </p:spPr>
          </p:cxnSp>
          <p:cxnSp>
            <p:nvCxnSpPr>
              <p:cNvPr id="150" name="AutoShape 22">
                <a:extLst>
                  <a:ext uri="{FF2B5EF4-FFF2-40B4-BE49-F238E27FC236}">
                    <a16:creationId xmlns:a16="http://schemas.microsoft.com/office/drawing/2014/main" id="{DE2F98A3-D7FB-4A44-AFB1-10EAE325D9BA}"/>
                  </a:ext>
                </a:extLst>
              </p:cNvPr>
              <p:cNvCxnSpPr>
                <a:cxnSpLocks noChangeShapeType="1"/>
                <a:stCxn id="134" idx="0"/>
                <a:endCxn id="167" idx="2"/>
              </p:cNvCxnSpPr>
              <p:nvPr/>
            </p:nvCxnSpPr>
            <p:spPr bwMode="auto">
              <a:xfrm flipH="1" flipV="1">
                <a:off x="1257299" y="4646681"/>
                <a:ext cx="1" cy="241249"/>
              </a:xfrm>
              <a:prstGeom prst="straightConnector1">
                <a:avLst/>
              </a:prstGeom>
              <a:noFill/>
              <a:ln w="12700">
                <a:solidFill>
                  <a:srgbClr val="000000"/>
                </a:solidFill>
                <a:round/>
                <a:headEnd type="diamond" w="med" len="med"/>
                <a:tailEnd type="diamond" w="med" len="med"/>
              </a:ln>
            </p:spPr>
          </p:cxnSp>
          <p:sp>
            <p:nvSpPr>
              <p:cNvPr id="151" name="AutoShape 23">
                <a:extLst>
                  <a:ext uri="{FF2B5EF4-FFF2-40B4-BE49-F238E27FC236}">
                    <a16:creationId xmlns:a16="http://schemas.microsoft.com/office/drawing/2014/main" id="{3392F466-99D2-401F-AF12-1941EFF3AAF5}"/>
                  </a:ext>
                </a:extLst>
              </p:cNvPr>
              <p:cNvSpPr>
                <a:spLocks noChangeArrowheads="1"/>
              </p:cNvSpPr>
              <p:nvPr/>
            </p:nvSpPr>
            <p:spPr bwMode="auto">
              <a:xfrm>
                <a:off x="533400" y="5262596"/>
                <a:ext cx="1447800" cy="304800"/>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Iterative</a:t>
                </a:r>
              </a:p>
            </p:txBody>
          </p:sp>
          <p:sp>
            <p:nvSpPr>
              <p:cNvPr id="152" name="AutoShape 29">
                <a:extLst>
                  <a:ext uri="{FF2B5EF4-FFF2-40B4-BE49-F238E27FC236}">
                    <a16:creationId xmlns:a16="http://schemas.microsoft.com/office/drawing/2014/main" id="{BF9A1B82-640C-41CC-95C6-B938D2867E0B}"/>
                  </a:ext>
                </a:extLst>
              </p:cNvPr>
              <p:cNvSpPr>
                <a:spLocks noChangeArrowheads="1"/>
              </p:cNvSpPr>
              <p:nvPr/>
            </p:nvSpPr>
            <p:spPr bwMode="auto">
              <a:xfrm>
                <a:off x="533400" y="5572476"/>
                <a:ext cx="1447800" cy="304800"/>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Direct</a:t>
                </a:r>
              </a:p>
            </p:txBody>
          </p:sp>
          <p:sp>
            <p:nvSpPr>
              <p:cNvPr id="153" name="AutoShape 30">
                <a:extLst>
                  <a:ext uri="{FF2B5EF4-FFF2-40B4-BE49-F238E27FC236}">
                    <a16:creationId xmlns:a16="http://schemas.microsoft.com/office/drawing/2014/main" id="{707ED1DB-C3C0-4084-AF40-F75A6F966F0A}"/>
                  </a:ext>
                </a:extLst>
              </p:cNvPr>
              <p:cNvSpPr>
                <a:spLocks noChangeArrowheads="1"/>
              </p:cNvSpPr>
              <p:nvPr/>
            </p:nvSpPr>
            <p:spPr bwMode="auto">
              <a:xfrm>
                <a:off x="6908800" y="1179532"/>
                <a:ext cx="1828800" cy="1905000"/>
              </a:xfrm>
              <a:prstGeom prst="flowChartProcess">
                <a:avLst/>
              </a:prstGeom>
              <a:noFill/>
              <a:ln w="9525">
                <a:solidFill>
                  <a:srgbClr val="000000"/>
                </a:solidFill>
                <a:miter lim="800000"/>
                <a:headEnd/>
                <a:tailEnd/>
              </a:ln>
            </p:spPr>
            <p:txBody>
              <a:bodyPr wrap="none" anchor="ctr"/>
              <a:lstStyle/>
              <a:p>
                <a:pPr algn="ctr"/>
                <a:endParaRPr lang="en-US" sz="1400" dirty="0">
                  <a:latin typeface="Calibri" panose="020F0502020204030204" pitchFamily="34" charset="0"/>
                  <a:cs typeface="Calibri" panose="020F0502020204030204" pitchFamily="34" charset="0"/>
                </a:endParaRPr>
              </a:p>
              <a:p>
                <a:pPr algn="ctr"/>
                <a:r>
                  <a:rPr lang="en-US" sz="1400" dirty="0">
                    <a:latin typeface="Calibri" panose="020F0502020204030204" pitchFamily="34" charset="0"/>
                    <a:cs typeface="Calibri" panose="020F0502020204030204" pitchFamily="34" charset="0"/>
                  </a:rPr>
                  <a:t>Mesh Tools</a:t>
                </a:r>
              </a:p>
              <a:p>
                <a:pPr algn="ctr"/>
                <a:endParaRPr lang="en-US" sz="1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p:txBody>
          </p:sp>
          <p:sp>
            <p:nvSpPr>
              <p:cNvPr id="154" name="AutoShape 31">
                <a:extLst>
                  <a:ext uri="{FF2B5EF4-FFF2-40B4-BE49-F238E27FC236}">
                    <a16:creationId xmlns:a16="http://schemas.microsoft.com/office/drawing/2014/main" id="{4E5B0113-37CE-4A41-887C-1C9F8D2562B2}"/>
                  </a:ext>
                </a:extLst>
              </p:cNvPr>
              <p:cNvSpPr>
                <a:spLocks noChangeArrowheads="1"/>
              </p:cNvSpPr>
              <p:nvPr/>
            </p:nvSpPr>
            <p:spPr bwMode="auto">
              <a:xfrm>
                <a:off x="6985000" y="2170132"/>
                <a:ext cx="1670050" cy="381000"/>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Mesh I/O</a:t>
                </a:r>
              </a:p>
            </p:txBody>
          </p:sp>
          <p:sp>
            <p:nvSpPr>
              <p:cNvPr id="155" name="AutoShape 33">
                <a:extLst>
                  <a:ext uri="{FF2B5EF4-FFF2-40B4-BE49-F238E27FC236}">
                    <a16:creationId xmlns:a16="http://schemas.microsoft.com/office/drawing/2014/main" id="{140E7752-ED78-48C6-8F72-5889A43A462C}"/>
                  </a:ext>
                </a:extLst>
              </p:cNvPr>
              <p:cNvSpPr>
                <a:spLocks noChangeArrowheads="1"/>
              </p:cNvSpPr>
              <p:nvPr/>
            </p:nvSpPr>
            <p:spPr bwMode="auto">
              <a:xfrm>
                <a:off x="6985000" y="1560532"/>
                <a:ext cx="1670050" cy="609600"/>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Mesh Database</a:t>
                </a:r>
              </a:p>
              <a:p>
                <a:pPr algn="ctr"/>
                <a:endParaRPr lang="en-US" sz="1400" dirty="0">
                  <a:solidFill>
                    <a:srgbClr val="000000"/>
                  </a:solidFill>
                  <a:latin typeface="Calibri" panose="020F0502020204030204" pitchFamily="34" charset="0"/>
                  <a:cs typeface="Calibri" panose="020F0502020204030204" pitchFamily="34" charset="0"/>
                </a:endParaRPr>
              </a:p>
            </p:txBody>
          </p:sp>
          <p:sp>
            <p:nvSpPr>
              <p:cNvPr id="156" name="Rectangle 35">
                <a:extLst>
                  <a:ext uri="{FF2B5EF4-FFF2-40B4-BE49-F238E27FC236}">
                    <a16:creationId xmlns:a16="http://schemas.microsoft.com/office/drawing/2014/main" id="{09EE2BEA-017F-46AB-AC9A-68E24CD52842}"/>
                  </a:ext>
                </a:extLst>
              </p:cNvPr>
              <p:cNvSpPr>
                <a:spLocks noChangeArrowheads="1"/>
              </p:cNvSpPr>
              <p:nvPr/>
            </p:nvSpPr>
            <p:spPr bwMode="auto">
              <a:xfrm>
                <a:off x="7108825" y="1966932"/>
                <a:ext cx="333375" cy="134938"/>
              </a:xfrm>
              <a:prstGeom prst="rect">
                <a:avLst/>
              </a:prstGeom>
              <a:solidFill>
                <a:schemeClr val="bg2"/>
              </a:solidFill>
              <a:ln w="9525">
                <a:solidFill>
                  <a:srgbClr val="000000"/>
                </a:solidFill>
                <a:miter lim="800000"/>
                <a:headEnd/>
                <a:tailEnd/>
              </a:ln>
            </p:spPr>
            <p:txBody>
              <a:bodyPr wrap="none" anchor="ctr"/>
              <a:lstStyle/>
              <a:p>
                <a:endParaRPr lang="en-US"/>
              </a:p>
            </p:txBody>
          </p:sp>
          <p:sp>
            <p:nvSpPr>
              <p:cNvPr id="157" name="AutoShape 36">
                <a:extLst>
                  <a:ext uri="{FF2B5EF4-FFF2-40B4-BE49-F238E27FC236}">
                    <a16:creationId xmlns:a16="http://schemas.microsoft.com/office/drawing/2014/main" id="{B0300898-4FC6-4289-BF35-02998E076805}"/>
                  </a:ext>
                </a:extLst>
              </p:cNvPr>
              <p:cNvSpPr>
                <a:spLocks noChangeArrowheads="1"/>
              </p:cNvSpPr>
              <p:nvPr/>
            </p:nvSpPr>
            <p:spPr bwMode="auto">
              <a:xfrm>
                <a:off x="8153400" y="1898670"/>
                <a:ext cx="417513" cy="203200"/>
              </a:xfrm>
              <a:prstGeom prst="cube">
                <a:avLst>
                  <a:gd name="adj" fmla="val 41667"/>
                </a:avLst>
              </a:prstGeom>
              <a:solidFill>
                <a:schemeClr val="bg1">
                  <a:lumMod val="85000"/>
                </a:schemeClr>
              </a:solidFill>
              <a:ln w="9525">
                <a:solidFill>
                  <a:srgbClr val="000000"/>
                </a:solidFill>
                <a:miter lim="800000"/>
                <a:headEnd/>
                <a:tailEnd/>
              </a:ln>
            </p:spPr>
            <p:txBody>
              <a:bodyPr wrap="none" anchor="ctr"/>
              <a:lstStyle/>
              <a:p>
                <a:endParaRPr lang="en-US"/>
              </a:p>
            </p:txBody>
          </p:sp>
          <p:sp>
            <p:nvSpPr>
              <p:cNvPr id="159" name="Text Box 38">
                <a:extLst>
                  <a:ext uri="{FF2B5EF4-FFF2-40B4-BE49-F238E27FC236}">
                    <a16:creationId xmlns:a16="http://schemas.microsoft.com/office/drawing/2014/main" id="{3F21CC3B-671C-414F-A0E4-5194200AFB06}"/>
                  </a:ext>
                </a:extLst>
              </p:cNvPr>
              <p:cNvSpPr txBox="1">
                <a:spLocks noChangeArrowheads="1"/>
              </p:cNvSpPr>
              <p:nvPr/>
            </p:nvSpPr>
            <p:spPr bwMode="auto">
              <a:xfrm>
                <a:off x="4851952" y="1726988"/>
                <a:ext cx="1600200" cy="711584"/>
              </a:xfrm>
              <a:prstGeom prst="rect">
                <a:avLst/>
              </a:prstGeom>
              <a:solidFill>
                <a:schemeClr val="bg1"/>
              </a:solidFill>
              <a:ln w="19050">
                <a:solidFill>
                  <a:srgbClr val="0000FF"/>
                </a:solidFill>
                <a:miter lim="800000"/>
                <a:headEnd/>
                <a:tailEnd/>
              </a:ln>
            </p:spPr>
            <p:txBody>
              <a:bodyPr>
                <a:spAutoFit/>
              </a:bodyPr>
              <a:lstStyle/>
              <a:p>
                <a:pPr algn="ctr"/>
                <a:r>
                  <a:rPr lang="en-US" sz="1400" b="1" dirty="0">
                    <a:solidFill>
                      <a:srgbClr val="0000FF"/>
                    </a:solidFill>
                    <a:latin typeface="Calibri" panose="020F0502020204030204" pitchFamily="34" charset="0"/>
                    <a:cs typeface="Calibri" panose="020F0502020204030204" pitchFamily="34" charset="0"/>
                  </a:rPr>
                  <a:t>Global</a:t>
                </a:r>
              </a:p>
              <a:p>
                <a:pPr algn="ctr"/>
                <a:r>
                  <a:rPr lang="en-US" sz="1400" b="1" dirty="0">
                    <a:solidFill>
                      <a:srgbClr val="0000FF"/>
                    </a:solidFill>
                    <a:latin typeface="Calibri" panose="020F0502020204030204" pitchFamily="34" charset="0"/>
                    <a:cs typeface="Calibri" panose="020F0502020204030204" pitchFamily="34" charset="0"/>
                  </a:rPr>
                  <a:t>Discretization</a:t>
                </a:r>
              </a:p>
            </p:txBody>
          </p:sp>
          <p:sp>
            <p:nvSpPr>
              <p:cNvPr id="160" name="Text Box 43">
                <a:extLst>
                  <a:ext uri="{FF2B5EF4-FFF2-40B4-BE49-F238E27FC236}">
                    <a16:creationId xmlns:a16="http://schemas.microsoft.com/office/drawing/2014/main" id="{BF5BD956-1592-49D0-A562-A2CA6A7E609C}"/>
                  </a:ext>
                </a:extLst>
              </p:cNvPr>
              <p:cNvSpPr txBox="1">
                <a:spLocks noChangeArrowheads="1"/>
              </p:cNvSpPr>
              <p:nvPr/>
            </p:nvSpPr>
            <p:spPr bwMode="auto">
              <a:xfrm>
                <a:off x="2560320" y="3879909"/>
                <a:ext cx="1905000" cy="418579"/>
              </a:xfrm>
              <a:prstGeom prst="rect">
                <a:avLst/>
              </a:prstGeom>
              <a:solidFill>
                <a:schemeClr val="bg1"/>
              </a:solidFill>
              <a:ln w="19050">
                <a:solidFill>
                  <a:srgbClr val="0000FF"/>
                </a:solidFill>
                <a:miter lim="800000"/>
                <a:headEnd/>
                <a:tailEnd/>
              </a:ln>
            </p:spPr>
            <p:txBody>
              <a:bodyPr>
                <a:spAutoFit/>
              </a:bodyPr>
              <a:lstStyle/>
              <a:p>
                <a:pPr algn="ctr"/>
                <a:r>
                  <a:rPr lang="en-US" sz="1400" dirty="0">
                    <a:solidFill>
                      <a:srgbClr val="0000FF"/>
                    </a:solidFill>
                    <a:latin typeface="Calibri" panose="020F0502020204030204" pitchFamily="34" charset="0"/>
                    <a:cs typeface="Calibri" panose="020F0502020204030204" pitchFamily="34" charset="0"/>
                  </a:rPr>
                  <a:t>Evaluation Engine</a:t>
                </a:r>
              </a:p>
            </p:txBody>
          </p:sp>
          <p:sp>
            <p:nvSpPr>
              <p:cNvPr id="161" name="Rectangle 49">
                <a:extLst>
                  <a:ext uri="{FF2B5EF4-FFF2-40B4-BE49-F238E27FC236}">
                    <a16:creationId xmlns:a16="http://schemas.microsoft.com/office/drawing/2014/main" id="{13152E89-76A3-476A-A45B-B0FEC08D24CC}"/>
                  </a:ext>
                </a:extLst>
              </p:cNvPr>
              <p:cNvSpPr>
                <a:spLocks noChangeArrowheads="1"/>
              </p:cNvSpPr>
              <p:nvPr/>
            </p:nvSpPr>
            <p:spPr bwMode="auto">
              <a:xfrm>
                <a:off x="5419615" y="4583132"/>
                <a:ext cx="304800" cy="304800"/>
              </a:xfrm>
              <a:prstGeom prst="rect">
                <a:avLst/>
              </a:prstGeom>
              <a:noFill/>
              <a:ln w="9525">
                <a:noFill/>
                <a:miter lim="800000"/>
                <a:headEnd/>
                <a:tailEnd/>
              </a:ln>
            </p:spPr>
            <p:txBody>
              <a:bodyPr wrap="none" anchor="ctr"/>
              <a:lstStyle/>
              <a:p>
                <a:endParaRPr lang="en-US"/>
              </a:p>
            </p:txBody>
          </p:sp>
          <p:sp>
            <p:nvSpPr>
              <p:cNvPr id="162" name="Rectangle 50">
                <a:extLst>
                  <a:ext uri="{FF2B5EF4-FFF2-40B4-BE49-F238E27FC236}">
                    <a16:creationId xmlns:a16="http://schemas.microsoft.com/office/drawing/2014/main" id="{6EE6632F-D319-4BCD-8F93-2853E7A79E06}"/>
                  </a:ext>
                </a:extLst>
              </p:cNvPr>
              <p:cNvSpPr>
                <a:spLocks noChangeArrowheads="1"/>
              </p:cNvSpPr>
              <p:nvPr/>
            </p:nvSpPr>
            <p:spPr bwMode="auto">
              <a:xfrm>
                <a:off x="5419615" y="4811732"/>
                <a:ext cx="304800" cy="304800"/>
              </a:xfrm>
              <a:prstGeom prst="rect">
                <a:avLst/>
              </a:prstGeom>
              <a:noFill/>
              <a:ln w="9525">
                <a:noFill/>
                <a:miter lim="800000"/>
                <a:headEnd/>
                <a:tailEnd/>
              </a:ln>
            </p:spPr>
            <p:txBody>
              <a:bodyPr wrap="none" anchor="ctr"/>
              <a:lstStyle/>
              <a:p>
                <a:endParaRPr lang="en-US"/>
              </a:p>
            </p:txBody>
          </p:sp>
          <p:sp>
            <p:nvSpPr>
              <p:cNvPr id="163" name="Rectangle 52">
                <a:extLst>
                  <a:ext uri="{FF2B5EF4-FFF2-40B4-BE49-F238E27FC236}">
                    <a16:creationId xmlns:a16="http://schemas.microsoft.com/office/drawing/2014/main" id="{E16033BD-03B1-40D4-9866-0008BBE9725A}"/>
                  </a:ext>
                </a:extLst>
              </p:cNvPr>
              <p:cNvSpPr>
                <a:spLocks noChangeArrowheads="1"/>
              </p:cNvSpPr>
              <p:nvPr/>
            </p:nvSpPr>
            <p:spPr bwMode="auto">
              <a:xfrm>
                <a:off x="1066800" y="1458932"/>
                <a:ext cx="228600" cy="76200"/>
              </a:xfrm>
              <a:prstGeom prst="rect">
                <a:avLst/>
              </a:prstGeom>
              <a:noFill/>
              <a:ln w="9525">
                <a:noFill/>
                <a:miter lim="800000"/>
                <a:headEnd/>
                <a:tailEnd/>
              </a:ln>
            </p:spPr>
            <p:txBody>
              <a:bodyPr wrap="none" anchor="ctr"/>
              <a:lstStyle/>
              <a:p>
                <a:endParaRPr lang="en-US"/>
              </a:p>
            </p:txBody>
          </p:sp>
          <p:sp>
            <p:nvSpPr>
              <p:cNvPr id="164" name="Rectangle 53">
                <a:extLst>
                  <a:ext uri="{FF2B5EF4-FFF2-40B4-BE49-F238E27FC236}">
                    <a16:creationId xmlns:a16="http://schemas.microsoft.com/office/drawing/2014/main" id="{DEAF9B8B-8618-493A-82CC-5D5C0AFB688F}"/>
                  </a:ext>
                </a:extLst>
              </p:cNvPr>
              <p:cNvSpPr>
                <a:spLocks noChangeArrowheads="1"/>
              </p:cNvSpPr>
              <p:nvPr/>
            </p:nvSpPr>
            <p:spPr bwMode="auto">
              <a:xfrm>
                <a:off x="609600" y="1611332"/>
                <a:ext cx="228600" cy="76200"/>
              </a:xfrm>
              <a:prstGeom prst="rect">
                <a:avLst/>
              </a:prstGeom>
              <a:noFill/>
              <a:ln w="9525">
                <a:noFill/>
                <a:miter lim="800000"/>
                <a:headEnd/>
                <a:tailEnd/>
              </a:ln>
            </p:spPr>
            <p:txBody>
              <a:bodyPr wrap="none" anchor="ctr"/>
              <a:lstStyle/>
              <a:p>
                <a:endParaRPr lang="en-US"/>
              </a:p>
            </p:txBody>
          </p:sp>
          <p:sp>
            <p:nvSpPr>
              <p:cNvPr id="165" name="Text Box 55">
                <a:extLst>
                  <a:ext uri="{FF2B5EF4-FFF2-40B4-BE49-F238E27FC236}">
                    <a16:creationId xmlns:a16="http://schemas.microsoft.com/office/drawing/2014/main" id="{5CAAC8F2-5827-4286-8B0B-570D24002D01}"/>
                  </a:ext>
                </a:extLst>
              </p:cNvPr>
              <p:cNvSpPr txBox="1">
                <a:spLocks noChangeArrowheads="1"/>
              </p:cNvSpPr>
              <p:nvPr/>
            </p:nvSpPr>
            <p:spPr bwMode="auto">
              <a:xfrm>
                <a:off x="533400" y="2398732"/>
                <a:ext cx="1447800" cy="418579"/>
              </a:xfrm>
              <a:prstGeom prst="rect">
                <a:avLst/>
              </a:prstGeom>
              <a:solidFill>
                <a:schemeClr val="bg1"/>
              </a:solidFill>
              <a:ln w="19050">
                <a:solidFill>
                  <a:srgbClr val="0000FF"/>
                </a:solidFill>
                <a:miter lim="800000"/>
                <a:headEnd/>
                <a:tailEnd/>
              </a:ln>
            </p:spPr>
            <p:txBody>
              <a:bodyPr>
                <a:spAutoFit/>
              </a:bodyPr>
              <a:lstStyle/>
              <a:p>
                <a:pPr algn="ctr"/>
                <a:r>
                  <a:rPr lang="en-US" sz="1400" dirty="0">
                    <a:solidFill>
                      <a:srgbClr val="0000FF"/>
                    </a:solidFill>
                    <a:latin typeface="Calibri" panose="020F0502020204030204" pitchFamily="34" charset="0"/>
                    <a:cs typeface="Calibri" panose="020F0502020204030204" pitchFamily="34" charset="0"/>
                  </a:rPr>
                  <a:t>Application</a:t>
                </a:r>
              </a:p>
            </p:txBody>
          </p:sp>
          <p:cxnSp>
            <p:nvCxnSpPr>
              <p:cNvPr id="166" name="AutoShape 56">
                <a:extLst>
                  <a:ext uri="{FF2B5EF4-FFF2-40B4-BE49-F238E27FC236}">
                    <a16:creationId xmlns:a16="http://schemas.microsoft.com/office/drawing/2014/main" id="{CB212B56-7841-45DD-A176-F29D77E2AB38}"/>
                  </a:ext>
                </a:extLst>
              </p:cNvPr>
              <p:cNvCxnSpPr>
                <a:cxnSpLocks noChangeShapeType="1"/>
                <a:stCxn id="165" idx="0"/>
                <a:endCxn id="135" idx="2"/>
              </p:cNvCxnSpPr>
              <p:nvPr/>
            </p:nvCxnSpPr>
            <p:spPr bwMode="auto">
              <a:xfrm flipV="1">
                <a:off x="1257299" y="2144732"/>
                <a:ext cx="1" cy="253999"/>
              </a:xfrm>
              <a:prstGeom prst="straightConnector1">
                <a:avLst/>
              </a:prstGeom>
              <a:noFill/>
              <a:ln w="12700">
                <a:solidFill>
                  <a:srgbClr val="000000"/>
                </a:solidFill>
                <a:round/>
                <a:headEnd type="diamond" w="med" len="med"/>
                <a:tailEnd type="diamond" w="med" len="med"/>
              </a:ln>
            </p:spPr>
          </p:cxnSp>
          <p:sp>
            <p:nvSpPr>
              <p:cNvPr id="167" name="Text Box 57">
                <a:extLst>
                  <a:ext uri="{FF2B5EF4-FFF2-40B4-BE49-F238E27FC236}">
                    <a16:creationId xmlns:a16="http://schemas.microsoft.com/office/drawing/2014/main" id="{F42FD3FB-BF7B-4D4E-9EDA-DE609179E722}"/>
                  </a:ext>
                </a:extLst>
              </p:cNvPr>
              <p:cNvSpPr txBox="1">
                <a:spLocks noChangeArrowheads="1"/>
              </p:cNvSpPr>
              <p:nvPr/>
            </p:nvSpPr>
            <p:spPr bwMode="auto">
              <a:xfrm>
                <a:off x="533400" y="4278332"/>
                <a:ext cx="1447800" cy="368349"/>
              </a:xfrm>
              <a:prstGeom prst="rect">
                <a:avLst/>
              </a:prstGeom>
              <a:solidFill>
                <a:schemeClr val="bg1"/>
              </a:solidFill>
              <a:ln w="19050">
                <a:solidFill>
                  <a:srgbClr val="0000FF"/>
                </a:solidFill>
                <a:miter lim="800000"/>
                <a:headEnd/>
                <a:tailEnd/>
              </a:ln>
            </p:spPr>
            <p:txBody>
              <a:bodyPr tIns="36576" bIns="18288">
                <a:spAutoFit/>
              </a:bodyPr>
              <a:lstStyle/>
              <a:p>
                <a:pPr algn="ctr"/>
                <a:r>
                  <a:rPr lang="en-US" sz="1400" dirty="0">
                    <a:solidFill>
                      <a:srgbClr val="0000FF"/>
                    </a:solidFill>
                    <a:latin typeface="Calibri" panose="020F0502020204030204" pitchFamily="34" charset="0"/>
                    <a:cs typeface="Calibri" panose="020F0502020204030204" pitchFamily="34" charset="0"/>
                  </a:rPr>
                  <a:t>Linear Solve</a:t>
                </a:r>
              </a:p>
            </p:txBody>
          </p:sp>
          <p:cxnSp>
            <p:nvCxnSpPr>
              <p:cNvPr id="168" name="AutoShape 58">
                <a:extLst>
                  <a:ext uri="{FF2B5EF4-FFF2-40B4-BE49-F238E27FC236}">
                    <a16:creationId xmlns:a16="http://schemas.microsoft.com/office/drawing/2014/main" id="{108C3B36-13AE-499E-9D0A-7C0A4B491F51}"/>
                  </a:ext>
                </a:extLst>
              </p:cNvPr>
              <p:cNvCxnSpPr>
                <a:cxnSpLocks noChangeShapeType="1"/>
                <a:stCxn id="167" idx="0"/>
                <a:endCxn id="146" idx="2"/>
              </p:cNvCxnSpPr>
              <p:nvPr/>
            </p:nvCxnSpPr>
            <p:spPr bwMode="auto">
              <a:xfrm flipV="1">
                <a:off x="1257299" y="4049732"/>
                <a:ext cx="1" cy="228600"/>
              </a:xfrm>
              <a:prstGeom prst="straightConnector1">
                <a:avLst/>
              </a:prstGeom>
              <a:noFill/>
              <a:ln w="12700">
                <a:solidFill>
                  <a:srgbClr val="000000"/>
                </a:solidFill>
                <a:round/>
                <a:headEnd type="diamond" w="med" len="med"/>
                <a:tailEnd type="diamond" w="med" len="med"/>
              </a:ln>
            </p:spPr>
          </p:cxnSp>
          <p:cxnSp>
            <p:nvCxnSpPr>
              <p:cNvPr id="169" name="AutoShape 61">
                <a:extLst>
                  <a:ext uri="{FF2B5EF4-FFF2-40B4-BE49-F238E27FC236}">
                    <a16:creationId xmlns:a16="http://schemas.microsoft.com/office/drawing/2014/main" id="{2C21227E-9FC9-4608-9827-8C0D187FA385}"/>
                  </a:ext>
                </a:extLst>
              </p:cNvPr>
              <p:cNvCxnSpPr>
                <a:cxnSpLocks noChangeShapeType="1"/>
                <a:stCxn id="143" idx="3"/>
                <a:endCxn id="141" idx="1"/>
              </p:cNvCxnSpPr>
              <p:nvPr/>
            </p:nvCxnSpPr>
            <p:spPr bwMode="auto">
              <a:xfrm>
                <a:off x="3657601" y="2547164"/>
                <a:ext cx="271061" cy="417278"/>
              </a:xfrm>
              <a:prstGeom prst="bentConnector2">
                <a:avLst/>
              </a:prstGeom>
              <a:noFill/>
              <a:ln w="12700">
                <a:solidFill>
                  <a:srgbClr val="000000"/>
                </a:solidFill>
                <a:miter lim="800000"/>
                <a:headEnd type="diamond" w="med" len="med"/>
                <a:tailEnd type="diamond" w="med" len="med"/>
              </a:ln>
            </p:spPr>
          </p:cxnSp>
          <p:cxnSp>
            <p:nvCxnSpPr>
              <p:cNvPr id="170" name="AutoShape 62">
                <a:extLst>
                  <a:ext uri="{FF2B5EF4-FFF2-40B4-BE49-F238E27FC236}">
                    <a16:creationId xmlns:a16="http://schemas.microsoft.com/office/drawing/2014/main" id="{0F416D59-CAB1-499D-B82F-955CAA07032E}"/>
                  </a:ext>
                </a:extLst>
              </p:cNvPr>
              <p:cNvCxnSpPr>
                <a:cxnSpLocks noChangeShapeType="1"/>
                <a:stCxn id="135" idx="3"/>
                <a:endCxn id="133" idx="1"/>
              </p:cNvCxnSpPr>
              <p:nvPr/>
            </p:nvCxnSpPr>
            <p:spPr bwMode="auto">
              <a:xfrm flipV="1">
                <a:off x="2057400" y="1591825"/>
                <a:ext cx="495299" cy="4621"/>
              </a:xfrm>
              <a:prstGeom prst="straightConnector1">
                <a:avLst/>
              </a:prstGeom>
              <a:noFill/>
              <a:ln w="12700">
                <a:solidFill>
                  <a:srgbClr val="000000"/>
                </a:solidFill>
                <a:round/>
                <a:headEnd type="diamond" w="med" len="med"/>
                <a:tailEnd type="diamond" w="med" len="med"/>
              </a:ln>
            </p:spPr>
          </p:cxnSp>
          <p:sp>
            <p:nvSpPr>
              <p:cNvPr id="171" name="AutoShape 65">
                <a:extLst>
                  <a:ext uri="{FF2B5EF4-FFF2-40B4-BE49-F238E27FC236}">
                    <a16:creationId xmlns:a16="http://schemas.microsoft.com/office/drawing/2014/main" id="{B5A789E4-82A5-4624-99B9-37706B0A3063}"/>
                  </a:ext>
                </a:extLst>
              </p:cNvPr>
              <p:cNvSpPr>
                <a:spLocks noChangeArrowheads="1"/>
              </p:cNvSpPr>
              <p:nvPr/>
            </p:nvSpPr>
            <p:spPr bwMode="auto">
              <a:xfrm>
                <a:off x="6985000" y="2551132"/>
                <a:ext cx="1670050" cy="381000"/>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Load Balancing</a:t>
                </a:r>
              </a:p>
            </p:txBody>
          </p:sp>
          <p:sp>
            <p:nvSpPr>
              <p:cNvPr id="172" name="AutoShape 18">
                <a:extLst>
                  <a:ext uri="{FF2B5EF4-FFF2-40B4-BE49-F238E27FC236}">
                    <a16:creationId xmlns:a16="http://schemas.microsoft.com/office/drawing/2014/main" id="{B36FB37B-0F22-4A43-A9BC-CF1FD39385B9}"/>
                  </a:ext>
                </a:extLst>
              </p:cNvPr>
              <p:cNvSpPr>
                <a:spLocks noChangeArrowheads="1"/>
              </p:cNvSpPr>
              <p:nvPr/>
            </p:nvSpPr>
            <p:spPr bwMode="auto">
              <a:xfrm>
                <a:off x="2667000" y="1687531"/>
                <a:ext cx="1447800" cy="228600"/>
              </a:xfrm>
              <a:prstGeom prst="flowChartProcess">
                <a:avLst/>
              </a:prstGeom>
              <a:solidFill>
                <a:srgbClr val="FFFF99"/>
              </a:solidFill>
              <a:ln w="9525">
                <a:solidFill>
                  <a:schemeClr val="tx1"/>
                </a:solidFill>
                <a:miter lim="800000"/>
                <a:headEnd/>
                <a:tailEnd/>
              </a:ln>
            </p:spPr>
            <p:txBody>
              <a:bodyPr wrap="none" anchor="ctr"/>
              <a:lstStyle/>
              <a:p>
                <a:pPr algn="ctr"/>
                <a:r>
                  <a:rPr lang="en-US" sz="1400" dirty="0">
                    <a:latin typeface="Calibri" panose="020F0502020204030204" pitchFamily="34" charset="0"/>
                    <a:cs typeface="Calibri" panose="020F0502020204030204" pitchFamily="34" charset="0"/>
                  </a:rPr>
                  <a:t>Input Parser</a:t>
                </a:r>
              </a:p>
            </p:txBody>
          </p:sp>
          <p:sp>
            <p:nvSpPr>
              <p:cNvPr id="173" name="AutoShape 11">
                <a:extLst>
                  <a:ext uri="{FF2B5EF4-FFF2-40B4-BE49-F238E27FC236}">
                    <a16:creationId xmlns:a16="http://schemas.microsoft.com/office/drawing/2014/main" id="{68D63ED6-685B-4E59-8256-00855C1D61C2}"/>
                  </a:ext>
                </a:extLst>
              </p:cNvPr>
              <p:cNvSpPr>
                <a:spLocks noChangeArrowheads="1"/>
              </p:cNvSpPr>
              <p:nvPr/>
            </p:nvSpPr>
            <p:spPr bwMode="auto">
              <a:xfrm>
                <a:off x="7579360" y="4658122"/>
                <a:ext cx="1148080" cy="289891"/>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Libraries</a:t>
                </a:r>
              </a:p>
            </p:txBody>
          </p:sp>
          <p:sp>
            <p:nvSpPr>
              <p:cNvPr id="174" name="Text Box 38">
                <a:extLst>
                  <a:ext uri="{FF2B5EF4-FFF2-40B4-BE49-F238E27FC236}">
                    <a16:creationId xmlns:a16="http://schemas.microsoft.com/office/drawing/2014/main" id="{113AF569-BE76-4DCD-86FA-04D0A8B5E520}"/>
                  </a:ext>
                </a:extLst>
              </p:cNvPr>
              <p:cNvSpPr txBox="1">
                <a:spLocks noChangeArrowheads="1"/>
              </p:cNvSpPr>
              <p:nvPr/>
            </p:nvSpPr>
            <p:spPr bwMode="auto">
              <a:xfrm>
                <a:off x="7589520" y="5037762"/>
                <a:ext cx="1148080" cy="418579"/>
              </a:xfrm>
              <a:prstGeom prst="rect">
                <a:avLst/>
              </a:prstGeom>
              <a:solidFill>
                <a:schemeClr val="bg1"/>
              </a:solidFill>
              <a:ln w="19050">
                <a:solidFill>
                  <a:srgbClr val="0000FF"/>
                </a:solidFill>
                <a:miter lim="800000"/>
                <a:headEnd/>
                <a:tailEnd/>
              </a:ln>
            </p:spPr>
            <p:txBody>
              <a:bodyPr wrap="square">
                <a:spAutoFit/>
              </a:bodyPr>
              <a:lstStyle/>
              <a:p>
                <a:pPr algn="ctr"/>
                <a:r>
                  <a:rPr lang="en-US" sz="1400" dirty="0">
                    <a:solidFill>
                      <a:srgbClr val="0000FF"/>
                    </a:solidFill>
                    <a:latin typeface="Calibri" panose="020F0502020204030204" pitchFamily="34" charset="0"/>
                    <a:cs typeface="Calibri" panose="020F0502020204030204" pitchFamily="34" charset="0"/>
                  </a:rPr>
                  <a:t>Interfaces</a:t>
                </a:r>
              </a:p>
            </p:txBody>
          </p:sp>
          <p:sp>
            <p:nvSpPr>
              <p:cNvPr id="175" name="Oval 6">
                <a:extLst>
                  <a:ext uri="{FF2B5EF4-FFF2-40B4-BE49-F238E27FC236}">
                    <a16:creationId xmlns:a16="http://schemas.microsoft.com/office/drawing/2014/main" id="{571E961E-4DB1-426C-9FF3-E36B19239E2C}"/>
                  </a:ext>
                </a:extLst>
              </p:cNvPr>
              <p:cNvSpPr>
                <a:spLocks noChangeArrowheads="1"/>
              </p:cNvSpPr>
              <p:nvPr/>
            </p:nvSpPr>
            <p:spPr bwMode="auto">
              <a:xfrm>
                <a:off x="7672362" y="5565437"/>
                <a:ext cx="940145" cy="484379"/>
              </a:xfrm>
              <a:prstGeom prst="ellipse">
                <a:avLst/>
              </a:prstGeom>
              <a:noFill/>
              <a:ln w="9525">
                <a:noFill/>
                <a:round/>
                <a:headEnd/>
                <a:tailEnd/>
              </a:ln>
            </p:spPr>
            <p:txBody>
              <a:bodyPr wrap="none" anchor="ctr"/>
              <a:lstStyle/>
              <a:p>
                <a:pPr algn="ctr"/>
                <a:r>
                  <a:rPr lang="en-US" sz="1400" dirty="0">
                    <a:latin typeface="Calibri" panose="020F0502020204030204" pitchFamily="34" charset="0"/>
                    <a:cs typeface="Calibri" panose="020F0502020204030204" pitchFamily="34" charset="0"/>
                  </a:rPr>
                  <a:t>Albany </a:t>
                </a:r>
              </a:p>
              <a:p>
                <a:pPr algn="ctr"/>
                <a:r>
                  <a:rPr lang="en-US" sz="1400" dirty="0">
                    <a:latin typeface="Calibri" panose="020F0502020204030204" pitchFamily="34" charset="0"/>
                    <a:cs typeface="Calibri" panose="020F0502020204030204" pitchFamily="34" charset="0"/>
                  </a:rPr>
                  <a:t>Code</a:t>
                </a:r>
              </a:p>
            </p:txBody>
          </p:sp>
          <p:sp>
            <p:nvSpPr>
              <p:cNvPr id="176" name="AutoShape 101">
                <a:extLst>
                  <a:ext uri="{FF2B5EF4-FFF2-40B4-BE49-F238E27FC236}">
                    <a16:creationId xmlns:a16="http://schemas.microsoft.com/office/drawing/2014/main" id="{20634217-B25B-4903-99E7-C86E9CFD4166}"/>
                  </a:ext>
                </a:extLst>
              </p:cNvPr>
              <p:cNvSpPr>
                <a:spLocks noChangeArrowheads="1"/>
              </p:cNvSpPr>
              <p:nvPr/>
            </p:nvSpPr>
            <p:spPr bwMode="auto">
              <a:xfrm>
                <a:off x="7670800" y="1941532"/>
                <a:ext cx="304800" cy="152400"/>
              </a:xfrm>
              <a:prstGeom prst="triangle">
                <a:avLst>
                  <a:gd name="adj" fmla="val 50000"/>
                </a:avLst>
              </a:prstGeom>
              <a:solidFill>
                <a:schemeClr val="bg1">
                  <a:lumMod val="85000"/>
                </a:schemeClr>
              </a:solidFill>
              <a:ln w="9525">
                <a:solidFill>
                  <a:schemeClr val="tx1"/>
                </a:solidFill>
                <a:miter lim="800000"/>
                <a:headEnd/>
                <a:tailEnd/>
              </a:ln>
            </p:spPr>
            <p:txBody>
              <a:bodyPr wrap="none" anchor="ctr"/>
              <a:lstStyle/>
              <a:p>
                <a:endParaRPr lang="en-US"/>
              </a:p>
            </p:txBody>
          </p:sp>
          <p:cxnSp>
            <p:nvCxnSpPr>
              <p:cNvPr id="177" name="AutoShape 61">
                <a:extLst>
                  <a:ext uri="{FF2B5EF4-FFF2-40B4-BE49-F238E27FC236}">
                    <a16:creationId xmlns:a16="http://schemas.microsoft.com/office/drawing/2014/main" id="{B456617E-B656-41AC-B9F1-1C1E29E419E0}"/>
                  </a:ext>
                </a:extLst>
              </p:cNvPr>
              <p:cNvCxnSpPr>
                <a:cxnSpLocks noChangeShapeType="1"/>
                <a:stCxn id="70" idx="1"/>
              </p:cNvCxnSpPr>
              <p:nvPr/>
            </p:nvCxnSpPr>
            <p:spPr bwMode="auto">
              <a:xfrm rot="10800000" flipV="1">
                <a:off x="3347720" y="3312717"/>
                <a:ext cx="220980" cy="522116"/>
              </a:xfrm>
              <a:prstGeom prst="bentConnector2">
                <a:avLst/>
              </a:prstGeom>
              <a:noFill/>
              <a:ln w="12700">
                <a:solidFill>
                  <a:srgbClr val="000000"/>
                </a:solidFill>
                <a:miter lim="800000"/>
                <a:headEnd type="diamond" w="med" len="med"/>
                <a:tailEnd type="diamond" w="med" len="med"/>
              </a:ln>
            </p:spPr>
          </p:cxnSp>
          <p:sp>
            <p:nvSpPr>
              <p:cNvPr id="178" name="Rectangle: Rounded Corners 177">
                <a:extLst>
                  <a:ext uri="{FF2B5EF4-FFF2-40B4-BE49-F238E27FC236}">
                    <a16:creationId xmlns:a16="http://schemas.microsoft.com/office/drawing/2014/main" id="{135F089C-80D5-4D55-9F0C-4421C02CABAF}"/>
                  </a:ext>
                </a:extLst>
              </p:cNvPr>
              <p:cNvSpPr/>
              <p:nvPr/>
            </p:nvSpPr>
            <p:spPr>
              <a:xfrm>
                <a:off x="2639499" y="4616758"/>
                <a:ext cx="1841500" cy="646331"/>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400" dirty="0">
                    <a:solidFill>
                      <a:schemeClr val="tx1"/>
                    </a:solidFill>
                    <a:latin typeface="Calibri" panose="020F0502020204030204" pitchFamily="34" charset="0"/>
                    <a:cs typeface="Calibri" panose="020F0502020204030204" pitchFamily="34" charset="0"/>
                  </a:rPr>
                  <a:t>PDE terms, BCs, responses</a:t>
                </a:r>
              </a:p>
            </p:txBody>
          </p:sp>
          <p:cxnSp>
            <p:nvCxnSpPr>
              <p:cNvPr id="179" name="AutoShape 61">
                <a:extLst>
                  <a:ext uri="{FF2B5EF4-FFF2-40B4-BE49-F238E27FC236}">
                    <a16:creationId xmlns:a16="http://schemas.microsoft.com/office/drawing/2014/main" id="{CC667BD1-51AC-4AA8-B0C7-4728C5C1FB31}"/>
                  </a:ext>
                </a:extLst>
              </p:cNvPr>
              <p:cNvCxnSpPr>
                <a:cxnSpLocks noChangeShapeType="1"/>
              </p:cNvCxnSpPr>
              <p:nvPr/>
            </p:nvCxnSpPr>
            <p:spPr bwMode="auto">
              <a:xfrm rot="16200000" flipH="1">
                <a:off x="3168768" y="4432091"/>
                <a:ext cx="369332" cy="1"/>
              </a:xfrm>
              <a:prstGeom prst="bentConnector3">
                <a:avLst>
                  <a:gd name="adj1" fmla="val 50000"/>
                </a:avLst>
              </a:prstGeom>
              <a:noFill/>
              <a:ln w="12700">
                <a:solidFill>
                  <a:srgbClr val="000000"/>
                </a:solidFill>
                <a:miter lim="800000"/>
                <a:headEnd type="diamond" w="med" len="med"/>
                <a:tailEnd type="diamond" w="med" len="med"/>
              </a:ln>
            </p:spPr>
          </p:cxnSp>
          <p:sp>
            <p:nvSpPr>
              <p:cNvPr id="180" name="AutoShape 4">
                <a:extLst>
                  <a:ext uri="{FF2B5EF4-FFF2-40B4-BE49-F238E27FC236}">
                    <a16:creationId xmlns:a16="http://schemas.microsoft.com/office/drawing/2014/main" id="{1075FBD3-2DC1-46AD-9E3E-E82530E1227D}"/>
                  </a:ext>
                </a:extLst>
              </p:cNvPr>
              <p:cNvSpPr>
                <a:spLocks noChangeArrowheads="1"/>
              </p:cNvSpPr>
              <p:nvPr/>
            </p:nvSpPr>
            <p:spPr bwMode="auto">
              <a:xfrm>
                <a:off x="5279738" y="5699878"/>
                <a:ext cx="1752600" cy="381000"/>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Discretization</a:t>
                </a:r>
              </a:p>
            </p:txBody>
          </p:sp>
          <p:sp>
            <p:nvSpPr>
              <p:cNvPr id="181" name="Rectangle: Rounded Corners 180">
                <a:extLst>
                  <a:ext uri="{FF2B5EF4-FFF2-40B4-BE49-F238E27FC236}">
                    <a16:creationId xmlns:a16="http://schemas.microsoft.com/office/drawing/2014/main" id="{7F12C94F-0AD1-476A-8B41-8C25D5E06E6A}"/>
                  </a:ext>
                </a:extLst>
              </p:cNvPr>
              <p:cNvSpPr/>
              <p:nvPr/>
            </p:nvSpPr>
            <p:spPr>
              <a:xfrm>
                <a:off x="5015281" y="3817366"/>
                <a:ext cx="2141358" cy="461836"/>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82" name="Oval 6">
                <a:extLst>
                  <a:ext uri="{FF2B5EF4-FFF2-40B4-BE49-F238E27FC236}">
                    <a16:creationId xmlns:a16="http://schemas.microsoft.com/office/drawing/2014/main" id="{335DA825-0993-4D25-9FAE-DCD5DFB42446}"/>
                  </a:ext>
                </a:extLst>
              </p:cNvPr>
              <p:cNvSpPr>
                <a:spLocks noChangeArrowheads="1"/>
              </p:cNvSpPr>
              <p:nvPr/>
            </p:nvSpPr>
            <p:spPr bwMode="auto">
              <a:xfrm>
                <a:off x="5366366" y="3776774"/>
                <a:ext cx="1536700" cy="542045"/>
              </a:xfrm>
              <a:prstGeom prst="ellipse">
                <a:avLst/>
              </a:prstGeom>
              <a:noFill/>
              <a:ln w="9525">
                <a:noFill/>
                <a:round/>
                <a:headEnd/>
                <a:tailEnd/>
              </a:ln>
            </p:spPr>
            <p:txBody>
              <a:bodyPr wrap="none" anchor="ctr"/>
              <a:lstStyle/>
              <a:p>
                <a:pPr algn="ctr"/>
                <a:r>
                  <a:rPr lang="en-US" sz="1400" dirty="0">
                    <a:latin typeface="Calibri" panose="020F0502020204030204" pitchFamily="34" charset="0"/>
                    <a:cs typeface="Calibri" panose="020F0502020204030204" pitchFamily="34" charset="0"/>
                  </a:rPr>
                  <a:t>Problem Definition</a:t>
                </a:r>
              </a:p>
            </p:txBody>
          </p:sp>
          <p:cxnSp>
            <p:nvCxnSpPr>
              <p:cNvPr id="183" name="AutoShape 9">
                <a:extLst>
                  <a:ext uri="{FF2B5EF4-FFF2-40B4-BE49-F238E27FC236}">
                    <a16:creationId xmlns:a16="http://schemas.microsoft.com/office/drawing/2014/main" id="{C177FE69-F81C-44C3-B0A4-CF0032DE0BF4}"/>
                  </a:ext>
                </a:extLst>
              </p:cNvPr>
              <p:cNvCxnSpPr>
                <a:cxnSpLocks noChangeShapeType="1"/>
              </p:cNvCxnSpPr>
              <p:nvPr/>
            </p:nvCxnSpPr>
            <p:spPr bwMode="auto">
              <a:xfrm rot="10800000" flipV="1">
                <a:off x="4470542" y="4061853"/>
                <a:ext cx="546101" cy="1959"/>
              </a:xfrm>
              <a:prstGeom prst="bentConnector3">
                <a:avLst>
                  <a:gd name="adj1" fmla="val 50000"/>
                </a:avLst>
              </a:prstGeom>
              <a:noFill/>
              <a:ln w="12700">
                <a:solidFill>
                  <a:schemeClr val="tx1"/>
                </a:solidFill>
                <a:miter lim="800000"/>
                <a:headEnd type="diamond" w="med" len="med"/>
                <a:tailEnd type="diamond" w="med" len="med"/>
              </a:ln>
            </p:spPr>
          </p:cxnSp>
          <p:cxnSp>
            <p:nvCxnSpPr>
              <p:cNvPr id="184" name="AutoShape 9">
                <a:extLst>
                  <a:ext uri="{FF2B5EF4-FFF2-40B4-BE49-F238E27FC236}">
                    <a16:creationId xmlns:a16="http://schemas.microsoft.com/office/drawing/2014/main" id="{BF9A6A5A-4EE1-48C0-BB7B-5F2AA43E8798}"/>
                  </a:ext>
                </a:extLst>
              </p:cNvPr>
              <p:cNvCxnSpPr>
                <a:cxnSpLocks noChangeShapeType="1"/>
              </p:cNvCxnSpPr>
              <p:nvPr/>
            </p:nvCxnSpPr>
            <p:spPr bwMode="auto">
              <a:xfrm rot="10800000">
                <a:off x="4509929" y="4945675"/>
                <a:ext cx="666730" cy="1"/>
              </a:xfrm>
              <a:prstGeom prst="bentConnector3">
                <a:avLst>
                  <a:gd name="adj1" fmla="val 50000"/>
                </a:avLst>
              </a:prstGeom>
              <a:noFill/>
              <a:ln w="12700">
                <a:solidFill>
                  <a:schemeClr val="tx1"/>
                </a:solidFill>
                <a:miter lim="800000"/>
                <a:headEnd type="diamond" w="med" len="med"/>
                <a:tailEnd type="diamond" w="med" len="med"/>
              </a:ln>
            </p:spPr>
          </p:cxnSp>
          <p:cxnSp>
            <p:nvCxnSpPr>
              <p:cNvPr id="185" name="AutoShape 22">
                <a:extLst>
                  <a:ext uri="{FF2B5EF4-FFF2-40B4-BE49-F238E27FC236}">
                    <a16:creationId xmlns:a16="http://schemas.microsoft.com/office/drawing/2014/main" id="{EEFF2838-DD6B-4C7C-A9A7-92803981FB01}"/>
                  </a:ext>
                </a:extLst>
              </p:cNvPr>
              <p:cNvCxnSpPr>
                <a:cxnSpLocks noChangeShapeType="1"/>
                <a:endCxn id="181" idx="2"/>
              </p:cNvCxnSpPr>
              <p:nvPr/>
            </p:nvCxnSpPr>
            <p:spPr bwMode="auto">
              <a:xfrm flipV="1">
                <a:off x="6085960" y="4279202"/>
                <a:ext cx="0" cy="223651"/>
              </a:xfrm>
              <a:prstGeom prst="straightConnector1">
                <a:avLst/>
              </a:prstGeom>
              <a:noFill/>
              <a:ln w="12700">
                <a:solidFill>
                  <a:srgbClr val="000000"/>
                </a:solidFill>
                <a:round/>
                <a:headEnd type="diamond" w="med" len="med"/>
                <a:tailEnd type="diamond" w="med" len="med"/>
              </a:ln>
            </p:spPr>
          </p:cxnSp>
          <p:sp>
            <p:nvSpPr>
              <p:cNvPr id="186" name="Rectangle: Rounded Corners 185">
                <a:extLst>
                  <a:ext uri="{FF2B5EF4-FFF2-40B4-BE49-F238E27FC236}">
                    <a16:creationId xmlns:a16="http://schemas.microsoft.com/office/drawing/2014/main" id="{BC07A078-C392-4DB6-9FFE-E601ED7B877D}"/>
                  </a:ext>
                </a:extLst>
              </p:cNvPr>
              <p:cNvSpPr/>
              <p:nvPr/>
            </p:nvSpPr>
            <p:spPr>
              <a:xfrm>
                <a:off x="5666602" y="2904588"/>
                <a:ext cx="1070679" cy="744032"/>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87" name="Oval 6">
                <a:extLst>
                  <a:ext uri="{FF2B5EF4-FFF2-40B4-BE49-F238E27FC236}">
                    <a16:creationId xmlns:a16="http://schemas.microsoft.com/office/drawing/2014/main" id="{AFDDAFE9-E2FF-41FE-89AA-FDDDDABAF5DF}"/>
                  </a:ext>
                </a:extLst>
              </p:cNvPr>
              <p:cNvSpPr>
                <a:spLocks noChangeArrowheads="1"/>
              </p:cNvSpPr>
              <p:nvPr/>
            </p:nvSpPr>
            <p:spPr bwMode="auto">
              <a:xfrm>
                <a:off x="5418584" y="2978356"/>
                <a:ext cx="1536700" cy="542045"/>
              </a:xfrm>
              <a:prstGeom prst="ellipse">
                <a:avLst/>
              </a:prstGeom>
              <a:noFill/>
              <a:ln w="9525">
                <a:noFill/>
                <a:round/>
                <a:headEnd/>
                <a:tailEnd/>
              </a:ln>
            </p:spPr>
            <p:txBody>
              <a:bodyPr wrap="none" anchor="ctr"/>
              <a:lstStyle/>
              <a:p>
                <a:pPr algn="ctr"/>
                <a:r>
                  <a:rPr lang="en-US" sz="1400" dirty="0">
                    <a:latin typeface="Calibri" panose="020F0502020204030204" pitchFamily="34" charset="0"/>
                    <a:cs typeface="Calibri" panose="020F0502020204030204" pitchFamily="34" charset="0"/>
                  </a:rPr>
                  <a:t>Mesh</a:t>
                </a:r>
              </a:p>
              <a:p>
                <a:pPr algn="ctr"/>
                <a:r>
                  <a:rPr lang="en-US" sz="1400" dirty="0">
                    <a:latin typeface="Calibri" panose="020F0502020204030204" pitchFamily="34" charset="0"/>
                    <a:cs typeface="Calibri" panose="020F0502020204030204" pitchFamily="34" charset="0"/>
                  </a:rPr>
                  <a:t> Processing</a:t>
                </a:r>
              </a:p>
            </p:txBody>
          </p:sp>
          <p:cxnSp>
            <p:nvCxnSpPr>
              <p:cNvPr id="188" name="AutoShape 22">
                <a:extLst>
                  <a:ext uri="{FF2B5EF4-FFF2-40B4-BE49-F238E27FC236}">
                    <a16:creationId xmlns:a16="http://schemas.microsoft.com/office/drawing/2014/main" id="{FF1C3CE1-9D63-4CF8-A6EB-12AA6F17F841}"/>
                  </a:ext>
                </a:extLst>
              </p:cNvPr>
              <p:cNvCxnSpPr>
                <a:cxnSpLocks noChangeShapeType="1"/>
                <a:stCxn id="186" idx="0"/>
              </p:cNvCxnSpPr>
              <p:nvPr/>
            </p:nvCxnSpPr>
            <p:spPr bwMode="auto">
              <a:xfrm flipV="1">
                <a:off x="6201942" y="2475485"/>
                <a:ext cx="0" cy="429103"/>
              </a:xfrm>
              <a:prstGeom prst="straightConnector1">
                <a:avLst/>
              </a:prstGeom>
              <a:noFill/>
              <a:ln w="12700">
                <a:solidFill>
                  <a:srgbClr val="000000"/>
                </a:solidFill>
                <a:round/>
                <a:headEnd type="diamond" w="med" len="med"/>
                <a:tailEnd type="diamond" w="med" len="med"/>
              </a:ln>
            </p:spPr>
          </p:cxnSp>
          <p:cxnSp>
            <p:nvCxnSpPr>
              <p:cNvPr id="189" name="AutoShape 61">
                <a:extLst>
                  <a:ext uri="{FF2B5EF4-FFF2-40B4-BE49-F238E27FC236}">
                    <a16:creationId xmlns:a16="http://schemas.microsoft.com/office/drawing/2014/main" id="{2C948732-F71C-4448-84CF-44621593D189}"/>
                  </a:ext>
                </a:extLst>
              </p:cNvPr>
              <p:cNvCxnSpPr>
                <a:cxnSpLocks noChangeShapeType="1"/>
              </p:cNvCxnSpPr>
              <p:nvPr/>
            </p:nvCxnSpPr>
            <p:spPr bwMode="auto">
              <a:xfrm rot="10800000" flipV="1">
                <a:off x="6737282" y="3094229"/>
                <a:ext cx="1044009" cy="218488"/>
              </a:xfrm>
              <a:prstGeom prst="bentConnector3">
                <a:avLst>
                  <a:gd name="adj1" fmla="val -1173"/>
                </a:avLst>
              </a:prstGeom>
              <a:noFill/>
              <a:ln w="12700">
                <a:solidFill>
                  <a:srgbClr val="000000"/>
                </a:solidFill>
                <a:miter lim="800000"/>
                <a:headEnd type="diamond" w="med" len="med"/>
                <a:tailEnd type="diamond" w="med" len="med"/>
              </a:ln>
            </p:spPr>
          </p:cxnSp>
          <p:sp>
            <p:nvSpPr>
              <p:cNvPr id="190" name="Rectangle 189">
                <a:extLst>
                  <a:ext uri="{FF2B5EF4-FFF2-40B4-BE49-F238E27FC236}">
                    <a16:creationId xmlns:a16="http://schemas.microsoft.com/office/drawing/2014/main" id="{518FF72A-FB96-48CE-B92E-3FAB4710405A}"/>
                  </a:ext>
                </a:extLst>
              </p:cNvPr>
              <p:cNvSpPr/>
              <p:nvPr/>
            </p:nvSpPr>
            <p:spPr>
              <a:xfrm>
                <a:off x="7425273" y="4203683"/>
                <a:ext cx="1477890" cy="2028450"/>
              </a:xfrm>
              <a:prstGeom prst="rect">
                <a:avLst/>
              </a:prstGeom>
              <a:noFill/>
              <a:ln>
                <a:solidFill>
                  <a:schemeClr val="tx1"/>
                </a:solidFill>
                <a:prstDash val="dash"/>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91" name="TextBox 190">
                <a:extLst>
                  <a:ext uri="{FF2B5EF4-FFF2-40B4-BE49-F238E27FC236}">
                    <a16:creationId xmlns:a16="http://schemas.microsoft.com/office/drawing/2014/main" id="{6E25E781-28AA-4305-80EA-1FC79FFB82E7}"/>
                  </a:ext>
                </a:extLst>
              </p:cNvPr>
              <p:cNvSpPr txBox="1"/>
              <p:nvPr/>
            </p:nvSpPr>
            <p:spPr>
              <a:xfrm>
                <a:off x="7665377" y="4205510"/>
                <a:ext cx="1828800" cy="418579"/>
              </a:xfrm>
              <a:prstGeom prst="rect">
                <a:avLst/>
              </a:prstGeom>
              <a:noFill/>
            </p:spPr>
            <p:txBody>
              <a:bodyPr wrap="square" rtlCol="0">
                <a:spAutoFit/>
              </a:bodyPr>
              <a:lstStyle/>
              <a:p>
                <a:r>
                  <a:rPr lang="en-US" sz="1400" dirty="0">
                    <a:latin typeface="Calibri" panose="020F0502020204030204" pitchFamily="34" charset="0"/>
                    <a:cs typeface="Calibri" panose="020F0502020204030204" pitchFamily="34" charset="0"/>
                  </a:rPr>
                  <a:t>Legend:</a:t>
                </a:r>
              </a:p>
            </p:txBody>
          </p:sp>
        </p:grpSp>
        <p:cxnSp>
          <p:nvCxnSpPr>
            <p:cNvPr id="192" name="AutoShape 61">
              <a:extLst>
                <a:ext uri="{FF2B5EF4-FFF2-40B4-BE49-F238E27FC236}">
                  <a16:creationId xmlns:a16="http://schemas.microsoft.com/office/drawing/2014/main" id="{597DC21D-1102-425B-94C4-514D9253AA0C}"/>
                </a:ext>
              </a:extLst>
            </p:cNvPr>
            <p:cNvCxnSpPr>
              <a:cxnSpLocks noChangeShapeType="1"/>
              <a:stCxn id="159" idx="1"/>
              <a:endCxn id="70" idx="0"/>
            </p:cNvCxnSpPr>
            <p:nvPr/>
          </p:nvCxnSpPr>
          <p:spPr bwMode="auto">
            <a:xfrm rot="10800000" flipV="1">
              <a:off x="4218364" y="2165727"/>
              <a:ext cx="291443" cy="688540"/>
            </a:xfrm>
            <a:prstGeom prst="bentConnector2">
              <a:avLst/>
            </a:prstGeom>
            <a:noFill/>
            <a:ln w="12700">
              <a:solidFill>
                <a:srgbClr val="000000"/>
              </a:solidFill>
              <a:miter lim="800000"/>
              <a:headEnd type="diamond" w="med" len="med"/>
              <a:tailEnd type="diamond" w="med" len="med"/>
            </a:ln>
          </p:spPr>
        </p:cxnSp>
      </p:grpSp>
    </p:spTree>
    <p:extLst>
      <p:ext uri="{BB962C8B-B14F-4D97-AF65-F5344CB8AC3E}">
        <p14:creationId xmlns:p14="http://schemas.microsoft.com/office/powerpoint/2010/main" val="326459354"/>
      </p:ext>
    </p:extLst>
  </p:cSld>
  <p:clrMapOvr>
    <a:masterClrMapping/>
  </p:clrMapOvr>
</p:sld>
</file>

<file path=ppt/slides/slide6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 name="TextShape 1"/>
          <p:cNvSpPr txBox="1"/>
          <p:nvPr/>
        </p:nvSpPr>
        <p:spPr>
          <a:xfrm>
            <a:off x="254857" y="-142240"/>
            <a:ext cx="7643004" cy="1146027"/>
          </a:xfrm>
          <a:prstGeom prst="rect">
            <a:avLst/>
          </a:prstGeom>
          <a:noFill/>
          <a:ln>
            <a:noFill/>
          </a:ln>
        </p:spPr>
        <p:txBody>
          <a:bodyPr lIns="0" tIns="0" rIns="0" bIns="0" anchor="ctr"/>
          <a:lstStyle/>
          <a:p>
            <a:r>
              <a:rPr lang="en-US" sz="3200" dirty="0">
                <a:latin typeface="Calibri"/>
              </a:rPr>
              <a:t>Albany “glue code”</a:t>
            </a:r>
            <a:endParaRPr sz="3200" dirty="0"/>
          </a:p>
        </p:txBody>
      </p:sp>
      <p:sp>
        <p:nvSpPr>
          <p:cNvPr id="10" name="TextBox 9">
            <a:extLst>
              <a:ext uri="{FF2B5EF4-FFF2-40B4-BE49-F238E27FC236}">
                <a16:creationId xmlns:a16="http://schemas.microsoft.com/office/drawing/2014/main" id="{DFAA567A-F429-41BE-933F-C00F69F45ADB}"/>
              </a:ext>
            </a:extLst>
          </p:cNvPr>
          <p:cNvSpPr txBox="1"/>
          <p:nvPr/>
        </p:nvSpPr>
        <p:spPr>
          <a:xfrm>
            <a:off x="200691" y="762456"/>
            <a:ext cx="8717280" cy="400110"/>
          </a:xfrm>
          <a:prstGeom prst="rect">
            <a:avLst/>
          </a:prstGeom>
          <a:solidFill>
            <a:srgbClr val="FFCCFF"/>
          </a:solidFill>
        </p:spPr>
        <p:txBody>
          <a:bodyPr wrap="square" rtlCol="0">
            <a:spAutoFit/>
          </a:bodyPr>
          <a:lstStyle/>
          <a:p>
            <a:pPr algn="ctr"/>
            <a:r>
              <a:rPr lang="en-US" sz="2000" b="1" dirty="0">
                <a:latin typeface="Calibri" panose="020F0502020204030204" pitchFamily="34" charset="0"/>
                <a:cs typeface="Calibri" panose="020F0502020204030204" pitchFamily="34" charset="0"/>
              </a:rPr>
              <a:t>“Glue Code”: </a:t>
            </a:r>
            <a:r>
              <a:rPr lang="en-US" sz="2000" dirty="0">
                <a:latin typeface="Calibri" panose="020F0502020204030204" pitchFamily="34" charset="0"/>
                <a:cs typeface="Calibri" panose="020F0502020204030204" pitchFamily="34" charset="0"/>
              </a:rPr>
              <a:t>driver code integrating components + providing overall capabilities</a:t>
            </a:r>
          </a:p>
        </p:txBody>
      </p:sp>
      <p:sp>
        <p:nvSpPr>
          <p:cNvPr id="2" name="Rectangle 1">
            <a:extLst>
              <a:ext uri="{FF2B5EF4-FFF2-40B4-BE49-F238E27FC236}">
                <a16:creationId xmlns:a16="http://schemas.microsoft.com/office/drawing/2014/main" id="{8F8B5226-E170-4A19-822A-7DFA3B4AE5AC}"/>
              </a:ext>
            </a:extLst>
          </p:cNvPr>
          <p:cNvSpPr/>
          <p:nvPr/>
        </p:nvSpPr>
        <p:spPr>
          <a:xfrm>
            <a:off x="254857" y="5341828"/>
            <a:ext cx="8624983" cy="769441"/>
          </a:xfrm>
          <a:prstGeom prst="rect">
            <a:avLst/>
          </a:prstGeom>
          <a:solidFill>
            <a:schemeClr val="bg1"/>
          </a:solidFill>
        </p:spPr>
        <p:txBody>
          <a:bodyPr wrap="square">
            <a:spAutoFit/>
          </a:bodyPr>
          <a:lstStyle/>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Depends on </a:t>
            </a:r>
            <a:r>
              <a:rPr lang="en-US" b="1" dirty="0">
                <a:latin typeface="Calibri" panose="020F0502020204030204" pitchFamily="34" charset="0"/>
                <a:cs typeface="Calibri" panose="020F0502020204030204" pitchFamily="34" charset="0"/>
              </a:rPr>
              <a:t>discretization abstraction </a:t>
            </a:r>
            <a:r>
              <a:rPr lang="en-US" dirty="0">
                <a:latin typeface="Calibri" panose="020F0502020204030204" pitchFamily="34" charset="0"/>
                <a:cs typeface="Calibri" panose="020F0502020204030204" pitchFamily="34" charset="0"/>
              </a:rPr>
              <a:t>(serves as general interface to a mesh service)</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Employs </a:t>
            </a:r>
            <a:r>
              <a:rPr lang="en-US" b="1" dirty="0">
                <a:latin typeface="Calibri" panose="020F0502020204030204" pitchFamily="34" charset="0"/>
                <a:cs typeface="Calibri" panose="020F0502020204030204" pitchFamily="34" charset="0"/>
              </a:rPr>
              <a:t>evaluation engine </a:t>
            </a:r>
            <a:r>
              <a:rPr lang="en-US" dirty="0">
                <a:latin typeface="Calibri" panose="020F0502020204030204" pitchFamily="34" charset="0"/>
                <a:cs typeface="Calibri" panose="020F0502020204030204" pitchFamily="34" charset="0"/>
              </a:rPr>
              <a:t>to construct PDEs, BCs, and response calculations</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p:txBody>
      </p:sp>
      <p:grpSp>
        <p:nvGrpSpPr>
          <p:cNvPr id="3" name="Group 2">
            <a:extLst>
              <a:ext uri="{FF2B5EF4-FFF2-40B4-BE49-F238E27FC236}">
                <a16:creationId xmlns:a16="http://schemas.microsoft.com/office/drawing/2014/main" id="{6F8FEA1A-9D4F-48B5-B14A-161F01C9F9E3}"/>
              </a:ext>
            </a:extLst>
          </p:cNvPr>
          <p:cNvGrpSpPr/>
          <p:nvPr/>
        </p:nvGrpSpPr>
        <p:grpSpPr>
          <a:xfrm>
            <a:off x="915256" y="1404982"/>
            <a:ext cx="7326800" cy="3811720"/>
            <a:chOff x="915256" y="1404982"/>
            <a:chExt cx="7326800" cy="3811720"/>
          </a:xfrm>
        </p:grpSpPr>
        <p:grpSp>
          <p:nvGrpSpPr>
            <p:cNvPr id="192" name="Group 191">
              <a:extLst>
                <a:ext uri="{FF2B5EF4-FFF2-40B4-BE49-F238E27FC236}">
                  <a16:creationId xmlns:a16="http://schemas.microsoft.com/office/drawing/2014/main" id="{E3DA4E8E-0EF3-4B06-8076-9C7E04792123}"/>
                </a:ext>
              </a:extLst>
            </p:cNvPr>
            <p:cNvGrpSpPr/>
            <p:nvPr/>
          </p:nvGrpSpPr>
          <p:grpSpPr>
            <a:xfrm>
              <a:off x="915256" y="1404982"/>
              <a:ext cx="7326800" cy="3811720"/>
              <a:chOff x="381000" y="1048160"/>
              <a:chExt cx="9113177" cy="5183973"/>
            </a:xfrm>
          </p:grpSpPr>
          <p:sp>
            <p:nvSpPr>
              <p:cNvPr id="193" name="AutoShape 30">
                <a:extLst>
                  <a:ext uri="{FF2B5EF4-FFF2-40B4-BE49-F238E27FC236}">
                    <a16:creationId xmlns:a16="http://schemas.microsoft.com/office/drawing/2014/main" id="{035626D9-4D81-4DFC-99EA-B0C970B08CBF}"/>
                  </a:ext>
                </a:extLst>
              </p:cNvPr>
              <p:cNvSpPr>
                <a:spLocks noChangeArrowheads="1"/>
              </p:cNvSpPr>
              <p:nvPr/>
            </p:nvSpPr>
            <p:spPr bwMode="auto">
              <a:xfrm>
                <a:off x="5176659" y="4502853"/>
                <a:ext cx="1957956" cy="1725612"/>
              </a:xfrm>
              <a:prstGeom prst="flowChartProcess">
                <a:avLst/>
              </a:prstGeom>
              <a:noFill/>
              <a:ln w="9525">
                <a:solidFill>
                  <a:srgbClr val="000000"/>
                </a:solidFill>
                <a:miter lim="800000"/>
                <a:headEnd/>
                <a:tailEnd/>
              </a:ln>
            </p:spPr>
            <p:txBody>
              <a:bodyPr wrap="none" anchor="ctr"/>
              <a:lstStyle/>
              <a:p>
                <a:pPr algn="ctr"/>
                <a:endParaRPr lang="en-US" sz="1400" dirty="0">
                  <a:latin typeface="Calibri" panose="020F0502020204030204" pitchFamily="34" charset="0"/>
                  <a:cs typeface="Calibri" panose="020F0502020204030204" pitchFamily="34" charset="0"/>
                </a:endParaRPr>
              </a:p>
              <a:p>
                <a:pPr algn="ctr"/>
                <a:r>
                  <a:rPr lang="en-US" sz="1400" dirty="0">
                    <a:latin typeface="Calibri" panose="020F0502020204030204" pitchFamily="34" charset="0"/>
                    <a:cs typeface="Calibri" panose="020F0502020204030204" pitchFamily="34" charset="0"/>
                  </a:rPr>
                  <a:t>FEM Assembly</a:t>
                </a:r>
              </a:p>
              <a:p>
                <a:pPr algn="ctr"/>
                <a:endParaRPr lang="en-US" sz="1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p:txBody>
          </p:sp>
          <p:sp>
            <p:nvSpPr>
              <p:cNvPr id="194" name="Rectangle: Rounded Corners 193">
                <a:extLst>
                  <a:ext uri="{FF2B5EF4-FFF2-40B4-BE49-F238E27FC236}">
                    <a16:creationId xmlns:a16="http://schemas.microsoft.com/office/drawing/2014/main" id="{3E0C8798-D782-4418-9072-AEF0508FE078}"/>
                  </a:ext>
                </a:extLst>
              </p:cNvPr>
              <p:cNvSpPr/>
              <p:nvPr/>
            </p:nvSpPr>
            <p:spPr>
              <a:xfrm>
                <a:off x="7707800" y="5484644"/>
                <a:ext cx="871977" cy="638177"/>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95" name="Rectangle: Rounded Corners 194">
                <a:extLst>
                  <a:ext uri="{FF2B5EF4-FFF2-40B4-BE49-F238E27FC236}">
                    <a16:creationId xmlns:a16="http://schemas.microsoft.com/office/drawing/2014/main" id="{70036673-FC01-4A52-84E9-B243F3ADA545}"/>
                  </a:ext>
                </a:extLst>
              </p:cNvPr>
              <p:cNvSpPr/>
              <p:nvPr/>
            </p:nvSpPr>
            <p:spPr>
              <a:xfrm>
                <a:off x="3568700" y="3019200"/>
                <a:ext cx="1841500" cy="587033"/>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96" name="Rectangle: Rounded Corners 195">
                <a:extLst>
                  <a:ext uri="{FF2B5EF4-FFF2-40B4-BE49-F238E27FC236}">
                    <a16:creationId xmlns:a16="http://schemas.microsoft.com/office/drawing/2014/main" id="{FF04183F-10AD-4942-B823-850E00987ADE}"/>
                  </a:ext>
                </a:extLst>
              </p:cNvPr>
              <p:cNvSpPr/>
              <p:nvPr/>
            </p:nvSpPr>
            <p:spPr>
              <a:xfrm>
                <a:off x="2552699" y="1159403"/>
                <a:ext cx="1676400" cy="864843"/>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97" name="Rectangle 26">
                <a:extLst>
                  <a:ext uri="{FF2B5EF4-FFF2-40B4-BE49-F238E27FC236}">
                    <a16:creationId xmlns:a16="http://schemas.microsoft.com/office/drawing/2014/main" id="{DBECCAB9-BB2A-4893-9697-22E5C07D265F}"/>
                  </a:ext>
                </a:extLst>
              </p:cNvPr>
              <p:cNvSpPr>
                <a:spLocks noChangeArrowheads="1"/>
              </p:cNvSpPr>
              <p:nvPr/>
            </p:nvSpPr>
            <p:spPr bwMode="auto">
              <a:xfrm>
                <a:off x="381000" y="4887930"/>
                <a:ext cx="1752600" cy="1161887"/>
              </a:xfrm>
              <a:prstGeom prst="rect">
                <a:avLst/>
              </a:prstGeom>
              <a:noFill/>
              <a:ln w="9525">
                <a:solidFill>
                  <a:srgbClr val="000000"/>
                </a:solidFill>
                <a:miter lim="800000"/>
                <a:headEnd/>
                <a:tailEnd/>
              </a:ln>
            </p:spPr>
            <p:txBody>
              <a:bodyPr wrap="none" anchor="ctr"/>
              <a:lstStyle/>
              <a:p>
                <a:pPr algn="ctr"/>
                <a:r>
                  <a:rPr lang="en-US" sz="1400" dirty="0">
                    <a:latin typeface="Calibri" panose="020F0502020204030204" pitchFamily="34" charset="0"/>
                    <a:cs typeface="Calibri" panose="020F0502020204030204" pitchFamily="34" charset="0"/>
                  </a:rPr>
                  <a:t>Linear Solvers</a:t>
                </a:r>
              </a:p>
              <a:p>
                <a:pPr algn="ctr"/>
                <a:endParaRPr lang="en-US" sz="1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p:txBody>
          </p:sp>
          <p:sp>
            <p:nvSpPr>
              <p:cNvPr id="198" name="Rectangle 197">
                <a:extLst>
                  <a:ext uri="{FF2B5EF4-FFF2-40B4-BE49-F238E27FC236}">
                    <a16:creationId xmlns:a16="http://schemas.microsoft.com/office/drawing/2014/main" id="{F011E1AD-CD93-44E0-A784-8CEB21A411C8}"/>
                  </a:ext>
                </a:extLst>
              </p:cNvPr>
              <p:cNvSpPr>
                <a:spLocks noChangeArrowheads="1"/>
              </p:cNvSpPr>
              <p:nvPr/>
            </p:nvSpPr>
            <p:spPr bwMode="auto">
              <a:xfrm>
                <a:off x="457200" y="1048160"/>
                <a:ext cx="1600200" cy="1096572"/>
              </a:xfrm>
              <a:prstGeom prst="rect">
                <a:avLst/>
              </a:prstGeom>
              <a:noFill/>
              <a:ln w="9525">
                <a:solidFill>
                  <a:srgbClr val="000000"/>
                </a:solidFill>
                <a:miter lim="800000"/>
                <a:headEnd/>
                <a:tailEnd/>
              </a:ln>
            </p:spPr>
            <p:txBody>
              <a:bodyPr wrap="none" anchor="ctr"/>
              <a:lstStyle/>
              <a:p>
                <a:pPr algn="ctr"/>
                <a:endParaRPr lang="en-US" sz="1400" dirty="0">
                  <a:latin typeface="Calibri" panose="020F0502020204030204" pitchFamily="34" charset="0"/>
                  <a:cs typeface="Calibri" panose="020F0502020204030204" pitchFamily="34" charset="0"/>
                </a:endParaRPr>
              </a:p>
              <a:p>
                <a:pPr algn="ctr"/>
                <a:r>
                  <a:rPr lang="en-US" sz="1400" dirty="0">
                    <a:latin typeface="Calibri" panose="020F0502020204030204" pitchFamily="34" charset="0"/>
                    <a:cs typeface="Calibri" panose="020F0502020204030204" pitchFamily="34" charset="0"/>
                  </a:rPr>
                  <a:t>Analysis Tools</a:t>
                </a:r>
              </a:p>
              <a:p>
                <a:endParaRPr lang="en-US" sz="1400" dirty="0">
                  <a:latin typeface="Calibri" panose="020F0502020204030204" pitchFamily="34" charset="0"/>
                  <a:cs typeface="Calibri" panose="020F0502020204030204" pitchFamily="34" charset="0"/>
                </a:endParaRPr>
              </a:p>
              <a:p>
                <a:endParaRPr lang="en-US" sz="1400" dirty="0">
                  <a:latin typeface="Calibri" panose="020F0502020204030204" pitchFamily="34" charset="0"/>
                  <a:cs typeface="Calibri" panose="020F0502020204030204" pitchFamily="34" charset="0"/>
                </a:endParaRPr>
              </a:p>
              <a:p>
                <a:endParaRPr lang="en-US" sz="1400" dirty="0">
                  <a:latin typeface="Calibri" panose="020F0502020204030204" pitchFamily="34" charset="0"/>
                  <a:cs typeface="Calibri" panose="020F0502020204030204" pitchFamily="34" charset="0"/>
                </a:endParaRPr>
              </a:p>
            </p:txBody>
          </p:sp>
          <p:sp>
            <p:nvSpPr>
              <p:cNvPr id="199" name="Oval 6">
                <a:extLst>
                  <a:ext uri="{FF2B5EF4-FFF2-40B4-BE49-F238E27FC236}">
                    <a16:creationId xmlns:a16="http://schemas.microsoft.com/office/drawing/2014/main" id="{9C21C979-99A6-4C8C-A71F-DB8941F89EBD}"/>
                  </a:ext>
                </a:extLst>
              </p:cNvPr>
              <p:cNvSpPr>
                <a:spLocks noChangeArrowheads="1"/>
              </p:cNvSpPr>
              <p:nvPr/>
            </p:nvSpPr>
            <p:spPr bwMode="auto">
              <a:xfrm>
                <a:off x="2514600" y="1230332"/>
                <a:ext cx="1752600" cy="838201"/>
              </a:xfrm>
              <a:prstGeom prst="ellipse">
                <a:avLst/>
              </a:prstGeom>
              <a:noFill/>
              <a:ln w="9525">
                <a:noFill/>
                <a:round/>
                <a:headEnd/>
                <a:tailEnd/>
              </a:ln>
            </p:spPr>
            <p:txBody>
              <a:bodyPr wrap="none" anchor="ctr"/>
              <a:lstStyle/>
              <a:p>
                <a:pPr algn="ctr"/>
                <a:r>
                  <a:rPr lang="en-US" sz="1400" dirty="0">
                    <a:latin typeface="Calibri" panose="020F0502020204030204" pitchFamily="34" charset="0"/>
                    <a:cs typeface="Calibri" panose="020F0502020204030204" pitchFamily="34" charset="0"/>
                  </a:rPr>
                  <a:t>Main</a:t>
                </a:r>
              </a:p>
              <a:p>
                <a:pPr algn="ctr"/>
                <a:endParaRPr lang="en-US" sz="1400" dirty="0">
                  <a:solidFill>
                    <a:srgbClr val="000000"/>
                  </a:solidFill>
                  <a:latin typeface="Calibri" panose="020F0502020204030204" pitchFamily="34" charset="0"/>
                  <a:cs typeface="Calibri" panose="020F0502020204030204" pitchFamily="34" charset="0"/>
                </a:endParaRPr>
              </a:p>
            </p:txBody>
          </p:sp>
          <p:sp>
            <p:nvSpPr>
              <p:cNvPr id="200" name="Text Box 16">
                <a:extLst>
                  <a:ext uri="{FF2B5EF4-FFF2-40B4-BE49-F238E27FC236}">
                    <a16:creationId xmlns:a16="http://schemas.microsoft.com/office/drawing/2014/main" id="{82293EDA-E268-4D90-A5F2-BBB46F6C7B72}"/>
                  </a:ext>
                </a:extLst>
              </p:cNvPr>
              <p:cNvSpPr txBox="1">
                <a:spLocks noChangeArrowheads="1"/>
              </p:cNvSpPr>
              <p:nvPr/>
            </p:nvSpPr>
            <p:spPr bwMode="auto">
              <a:xfrm>
                <a:off x="457200" y="2921020"/>
                <a:ext cx="1600200" cy="418579"/>
              </a:xfrm>
              <a:prstGeom prst="rect">
                <a:avLst/>
              </a:prstGeom>
              <a:noFill/>
              <a:ln w="9525">
                <a:noFill/>
                <a:miter lim="800000"/>
                <a:headEnd/>
                <a:tailEnd/>
              </a:ln>
            </p:spPr>
            <p:txBody>
              <a:bodyPr>
                <a:spAutoFit/>
              </a:bodyPr>
              <a:lstStyle/>
              <a:p>
                <a:pPr algn="ctr"/>
                <a:r>
                  <a:rPr lang="en-US" sz="1400" dirty="0">
                    <a:solidFill>
                      <a:srgbClr val="000000"/>
                    </a:solidFill>
                    <a:latin typeface="Calibri" panose="020F0502020204030204" pitchFamily="34" charset="0"/>
                    <a:cs typeface="Calibri" panose="020F0502020204030204" pitchFamily="34" charset="0"/>
                  </a:rPr>
                  <a:t>Solvers</a:t>
                </a:r>
              </a:p>
            </p:txBody>
          </p:sp>
          <p:sp>
            <p:nvSpPr>
              <p:cNvPr id="201" name="AutoShape 2">
                <a:extLst>
                  <a:ext uri="{FF2B5EF4-FFF2-40B4-BE49-F238E27FC236}">
                    <a16:creationId xmlns:a16="http://schemas.microsoft.com/office/drawing/2014/main" id="{77D8486C-CED4-44C5-A52F-F09F82D42A8D}"/>
                  </a:ext>
                </a:extLst>
              </p:cNvPr>
              <p:cNvSpPr>
                <a:spLocks noChangeArrowheads="1"/>
              </p:cNvSpPr>
              <p:nvPr/>
            </p:nvSpPr>
            <p:spPr bwMode="auto">
              <a:xfrm>
                <a:off x="5279739" y="4945497"/>
                <a:ext cx="1752600" cy="381000"/>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Field Manager</a:t>
                </a:r>
              </a:p>
            </p:txBody>
          </p:sp>
          <p:sp>
            <p:nvSpPr>
              <p:cNvPr id="202" name="AutoShape 4">
                <a:extLst>
                  <a:ext uri="{FF2B5EF4-FFF2-40B4-BE49-F238E27FC236}">
                    <a16:creationId xmlns:a16="http://schemas.microsoft.com/office/drawing/2014/main" id="{E995E529-8C7E-4C82-9051-8F0FE17849BF}"/>
                  </a:ext>
                </a:extLst>
              </p:cNvPr>
              <p:cNvSpPr>
                <a:spLocks noChangeArrowheads="1"/>
              </p:cNvSpPr>
              <p:nvPr/>
            </p:nvSpPr>
            <p:spPr bwMode="auto">
              <a:xfrm>
                <a:off x="5279739" y="5322684"/>
                <a:ext cx="1752600" cy="381000"/>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Derivatives</a:t>
                </a:r>
              </a:p>
            </p:txBody>
          </p:sp>
          <p:sp>
            <p:nvSpPr>
              <p:cNvPr id="203" name="Oval 6">
                <a:extLst>
                  <a:ext uri="{FF2B5EF4-FFF2-40B4-BE49-F238E27FC236}">
                    <a16:creationId xmlns:a16="http://schemas.microsoft.com/office/drawing/2014/main" id="{2AA7DF50-0EF1-45A3-9CBE-020CC2F7E148}"/>
                  </a:ext>
                </a:extLst>
              </p:cNvPr>
              <p:cNvSpPr>
                <a:spLocks noChangeArrowheads="1"/>
              </p:cNvSpPr>
              <p:nvPr/>
            </p:nvSpPr>
            <p:spPr bwMode="auto">
              <a:xfrm>
                <a:off x="3683158" y="2830532"/>
                <a:ext cx="1676400" cy="914401"/>
              </a:xfrm>
              <a:prstGeom prst="ellipse">
                <a:avLst/>
              </a:prstGeom>
              <a:noFill/>
              <a:ln w="9525">
                <a:noFill/>
                <a:round/>
                <a:headEnd/>
                <a:tailEnd/>
              </a:ln>
            </p:spPr>
            <p:txBody>
              <a:bodyPr wrap="none" tIns="91440" bIns="0" anchor="ctr"/>
              <a:lstStyle/>
              <a:p>
                <a:pPr algn="ctr"/>
                <a:r>
                  <a:rPr lang="en-US" sz="1400" dirty="0">
                    <a:latin typeface="Calibri" panose="020F0502020204030204" pitchFamily="34" charset="0"/>
                    <a:cs typeface="Calibri" panose="020F0502020204030204" pitchFamily="34" charset="0"/>
                  </a:rPr>
                  <a:t>Albany Glue Code</a:t>
                </a:r>
              </a:p>
            </p:txBody>
          </p:sp>
          <p:cxnSp>
            <p:nvCxnSpPr>
              <p:cNvPr id="204" name="AutoShape 7">
                <a:extLst>
                  <a:ext uri="{FF2B5EF4-FFF2-40B4-BE49-F238E27FC236}">
                    <a16:creationId xmlns:a16="http://schemas.microsoft.com/office/drawing/2014/main" id="{F26B12D4-BCFC-4E81-881A-238E22756C7F}"/>
                  </a:ext>
                </a:extLst>
              </p:cNvPr>
              <p:cNvCxnSpPr>
                <a:cxnSpLocks noChangeShapeType="1"/>
                <a:stCxn id="208" idx="3"/>
                <a:endCxn id="205" idx="1"/>
              </p:cNvCxnSpPr>
              <p:nvPr/>
            </p:nvCxnSpPr>
            <p:spPr bwMode="auto">
              <a:xfrm flipV="1">
                <a:off x="2133600" y="2547164"/>
                <a:ext cx="304800" cy="931068"/>
              </a:xfrm>
              <a:prstGeom prst="bentConnector3">
                <a:avLst>
                  <a:gd name="adj1" fmla="val 50000"/>
                </a:avLst>
              </a:prstGeom>
              <a:noFill/>
              <a:ln w="12700">
                <a:solidFill>
                  <a:srgbClr val="000000"/>
                </a:solidFill>
                <a:miter lim="800000"/>
                <a:headEnd type="diamond" w="med" len="med"/>
                <a:tailEnd type="diamond" w="med" len="med"/>
              </a:ln>
            </p:spPr>
          </p:cxnSp>
          <p:sp>
            <p:nvSpPr>
              <p:cNvPr id="205" name="Text Box 8">
                <a:extLst>
                  <a:ext uri="{FF2B5EF4-FFF2-40B4-BE49-F238E27FC236}">
                    <a16:creationId xmlns:a16="http://schemas.microsoft.com/office/drawing/2014/main" id="{4D3C10EF-F320-4D42-B80D-0F576FEA1EAB}"/>
                  </a:ext>
                </a:extLst>
              </p:cNvPr>
              <p:cNvSpPr txBox="1">
                <a:spLocks noChangeArrowheads="1"/>
              </p:cNvSpPr>
              <p:nvPr/>
            </p:nvSpPr>
            <p:spPr bwMode="auto">
              <a:xfrm>
                <a:off x="2438400" y="2191373"/>
                <a:ext cx="1219200" cy="711584"/>
              </a:xfrm>
              <a:prstGeom prst="rect">
                <a:avLst/>
              </a:prstGeom>
              <a:solidFill>
                <a:schemeClr val="bg1"/>
              </a:solidFill>
              <a:ln w="19050">
                <a:solidFill>
                  <a:srgbClr val="0000FF"/>
                </a:solidFill>
                <a:miter lim="800000"/>
                <a:headEnd/>
                <a:tailEnd/>
              </a:ln>
            </p:spPr>
            <p:txBody>
              <a:bodyPr>
                <a:spAutoFit/>
              </a:bodyPr>
              <a:lstStyle/>
              <a:p>
                <a:pPr algn="ctr"/>
                <a:r>
                  <a:rPr lang="en-US" sz="1400" dirty="0">
                    <a:solidFill>
                      <a:srgbClr val="0000FF"/>
                    </a:solidFill>
                    <a:latin typeface="Calibri" panose="020F0502020204030204" pitchFamily="34" charset="0"/>
                    <a:cs typeface="Calibri" panose="020F0502020204030204" pitchFamily="34" charset="0"/>
                  </a:rPr>
                  <a:t>Nonlinear Model</a:t>
                </a:r>
              </a:p>
            </p:txBody>
          </p:sp>
          <p:sp>
            <p:nvSpPr>
              <p:cNvPr id="206" name="AutoShape 10">
                <a:extLst>
                  <a:ext uri="{FF2B5EF4-FFF2-40B4-BE49-F238E27FC236}">
                    <a16:creationId xmlns:a16="http://schemas.microsoft.com/office/drawing/2014/main" id="{78EB7E08-60DA-4313-8169-C63A9658B413}"/>
                  </a:ext>
                </a:extLst>
              </p:cNvPr>
              <p:cNvSpPr>
                <a:spLocks noChangeArrowheads="1"/>
              </p:cNvSpPr>
              <p:nvPr/>
            </p:nvSpPr>
            <p:spPr bwMode="auto">
              <a:xfrm>
                <a:off x="457200" y="3287732"/>
                <a:ext cx="1600200" cy="328613"/>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Nonlinear</a:t>
                </a:r>
              </a:p>
            </p:txBody>
          </p:sp>
          <p:sp>
            <p:nvSpPr>
              <p:cNvPr id="207" name="AutoShape 11">
                <a:extLst>
                  <a:ext uri="{FF2B5EF4-FFF2-40B4-BE49-F238E27FC236}">
                    <a16:creationId xmlns:a16="http://schemas.microsoft.com/office/drawing/2014/main" id="{91409A0D-0272-4091-B258-848147404597}"/>
                  </a:ext>
                </a:extLst>
              </p:cNvPr>
              <p:cNvSpPr>
                <a:spLocks noChangeArrowheads="1"/>
              </p:cNvSpPr>
              <p:nvPr/>
            </p:nvSpPr>
            <p:spPr bwMode="auto">
              <a:xfrm>
                <a:off x="457200" y="3592532"/>
                <a:ext cx="1600200" cy="328613"/>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Transient</a:t>
                </a:r>
              </a:p>
            </p:txBody>
          </p:sp>
          <p:sp>
            <p:nvSpPr>
              <p:cNvPr id="208" name="Rectangle 15">
                <a:extLst>
                  <a:ext uri="{FF2B5EF4-FFF2-40B4-BE49-F238E27FC236}">
                    <a16:creationId xmlns:a16="http://schemas.microsoft.com/office/drawing/2014/main" id="{9CF5F6E3-9A40-4282-BDD6-23678C73DC31}"/>
                  </a:ext>
                </a:extLst>
              </p:cNvPr>
              <p:cNvSpPr>
                <a:spLocks noChangeArrowheads="1"/>
              </p:cNvSpPr>
              <p:nvPr/>
            </p:nvSpPr>
            <p:spPr bwMode="auto">
              <a:xfrm>
                <a:off x="381000" y="2906732"/>
                <a:ext cx="1752600" cy="1143000"/>
              </a:xfrm>
              <a:prstGeom prst="rect">
                <a:avLst/>
              </a:prstGeom>
              <a:noFill/>
              <a:ln w="9525">
                <a:solidFill>
                  <a:srgbClr val="000000"/>
                </a:solidFill>
                <a:miter lim="800000"/>
                <a:headEnd/>
                <a:tailEnd/>
              </a:ln>
            </p:spPr>
            <p:txBody>
              <a:bodyPr wrap="none" anchor="ctr"/>
              <a:lstStyle/>
              <a:p>
                <a:endParaRPr lang="en-US"/>
              </a:p>
            </p:txBody>
          </p:sp>
          <p:sp>
            <p:nvSpPr>
              <p:cNvPr id="209" name="AutoShape 17">
                <a:extLst>
                  <a:ext uri="{FF2B5EF4-FFF2-40B4-BE49-F238E27FC236}">
                    <a16:creationId xmlns:a16="http://schemas.microsoft.com/office/drawing/2014/main" id="{FFCAF219-8083-4B7F-AB9F-BC5C09BB934A}"/>
                  </a:ext>
                </a:extLst>
              </p:cNvPr>
              <p:cNvSpPr>
                <a:spLocks noChangeArrowheads="1"/>
              </p:cNvSpPr>
              <p:nvPr/>
            </p:nvSpPr>
            <p:spPr bwMode="auto">
              <a:xfrm>
                <a:off x="533400" y="1458932"/>
                <a:ext cx="1447800" cy="304800"/>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Optimization</a:t>
                </a:r>
              </a:p>
            </p:txBody>
          </p:sp>
          <p:sp>
            <p:nvSpPr>
              <p:cNvPr id="210" name="AutoShape 18">
                <a:extLst>
                  <a:ext uri="{FF2B5EF4-FFF2-40B4-BE49-F238E27FC236}">
                    <a16:creationId xmlns:a16="http://schemas.microsoft.com/office/drawing/2014/main" id="{6A846530-034A-425E-84E3-DCBF04B20D1B}"/>
                  </a:ext>
                </a:extLst>
              </p:cNvPr>
              <p:cNvSpPr>
                <a:spLocks noChangeArrowheads="1"/>
              </p:cNvSpPr>
              <p:nvPr/>
            </p:nvSpPr>
            <p:spPr bwMode="auto">
              <a:xfrm>
                <a:off x="533400" y="1763732"/>
                <a:ext cx="1447800" cy="304800"/>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UQ</a:t>
                </a:r>
              </a:p>
            </p:txBody>
          </p:sp>
          <p:cxnSp>
            <p:nvCxnSpPr>
              <p:cNvPr id="211" name="AutoShape 21">
                <a:extLst>
                  <a:ext uri="{FF2B5EF4-FFF2-40B4-BE49-F238E27FC236}">
                    <a16:creationId xmlns:a16="http://schemas.microsoft.com/office/drawing/2014/main" id="{023A3400-4878-4889-953C-4FD9C3B0A8A6}"/>
                  </a:ext>
                </a:extLst>
              </p:cNvPr>
              <p:cNvCxnSpPr>
                <a:cxnSpLocks noChangeShapeType="1"/>
                <a:stCxn id="208" idx="0"/>
                <a:endCxn id="226" idx="2"/>
              </p:cNvCxnSpPr>
              <p:nvPr/>
            </p:nvCxnSpPr>
            <p:spPr bwMode="auto">
              <a:xfrm flipH="1" flipV="1">
                <a:off x="1257299" y="2817311"/>
                <a:ext cx="1" cy="89421"/>
              </a:xfrm>
              <a:prstGeom prst="straightConnector1">
                <a:avLst/>
              </a:prstGeom>
              <a:noFill/>
              <a:ln w="12700">
                <a:solidFill>
                  <a:srgbClr val="000000"/>
                </a:solidFill>
                <a:round/>
                <a:headEnd type="diamond" w="med" len="med"/>
                <a:tailEnd type="diamond" w="med" len="med"/>
              </a:ln>
            </p:spPr>
          </p:cxnSp>
          <p:cxnSp>
            <p:nvCxnSpPr>
              <p:cNvPr id="212" name="AutoShape 22">
                <a:extLst>
                  <a:ext uri="{FF2B5EF4-FFF2-40B4-BE49-F238E27FC236}">
                    <a16:creationId xmlns:a16="http://schemas.microsoft.com/office/drawing/2014/main" id="{5435571C-D666-472A-AB01-1D0237F4DEDE}"/>
                  </a:ext>
                </a:extLst>
              </p:cNvPr>
              <p:cNvCxnSpPr>
                <a:cxnSpLocks noChangeShapeType="1"/>
                <a:stCxn id="197" idx="0"/>
                <a:endCxn id="228" idx="2"/>
              </p:cNvCxnSpPr>
              <p:nvPr/>
            </p:nvCxnSpPr>
            <p:spPr bwMode="auto">
              <a:xfrm flipH="1" flipV="1">
                <a:off x="1257299" y="4646681"/>
                <a:ext cx="1" cy="241249"/>
              </a:xfrm>
              <a:prstGeom prst="straightConnector1">
                <a:avLst/>
              </a:prstGeom>
              <a:noFill/>
              <a:ln w="12700">
                <a:solidFill>
                  <a:srgbClr val="000000"/>
                </a:solidFill>
                <a:round/>
                <a:headEnd type="diamond" w="med" len="med"/>
                <a:tailEnd type="diamond" w="med" len="med"/>
              </a:ln>
            </p:spPr>
          </p:cxnSp>
          <p:sp>
            <p:nvSpPr>
              <p:cNvPr id="213" name="AutoShape 23">
                <a:extLst>
                  <a:ext uri="{FF2B5EF4-FFF2-40B4-BE49-F238E27FC236}">
                    <a16:creationId xmlns:a16="http://schemas.microsoft.com/office/drawing/2014/main" id="{FA9BE243-3CAB-4A8A-BCFF-A8560D4DAD31}"/>
                  </a:ext>
                </a:extLst>
              </p:cNvPr>
              <p:cNvSpPr>
                <a:spLocks noChangeArrowheads="1"/>
              </p:cNvSpPr>
              <p:nvPr/>
            </p:nvSpPr>
            <p:spPr bwMode="auto">
              <a:xfrm>
                <a:off x="533400" y="5262596"/>
                <a:ext cx="1447800" cy="304800"/>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Iterative</a:t>
                </a:r>
              </a:p>
            </p:txBody>
          </p:sp>
          <p:sp>
            <p:nvSpPr>
              <p:cNvPr id="214" name="AutoShape 29">
                <a:extLst>
                  <a:ext uri="{FF2B5EF4-FFF2-40B4-BE49-F238E27FC236}">
                    <a16:creationId xmlns:a16="http://schemas.microsoft.com/office/drawing/2014/main" id="{8FC873D2-B85E-422A-A308-7ED6508BB428}"/>
                  </a:ext>
                </a:extLst>
              </p:cNvPr>
              <p:cNvSpPr>
                <a:spLocks noChangeArrowheads="1"/>
              </p:cNvSpPr>
              <p:nvPr/>
            </p:nvSpPr>
            <p:spPr bwMode="auto">
              <a:xfrm>
                <a:off x="533400" y="5572476"/>
                <a:ext cx="1447800" cy="304800"/>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Direct</a:t>
                </a:r>
              </a:p>
            </p:txBody>
          </p:sp>
          <p:sp>
            <p:nvSpPr>
              <p:cNvPr id="215" name="AutoShape 30">
                <a:extLst>
                  <a:ext uri="{FF2B5EF4-FFF2-40B4-BE49-F238E27FC236}">
                    <a16:creationId xmlns:a16="http://schemas.microsoft.com/office/drawing/2014/main" id="{370D4E22-0ACD-4F1E-BEAB-4443F80D6DBC}"/>
                  </a:ext>
                </a:extLst>
              </p:cNvPr>
              <p:cNvSpPr>
                <a:spLocks noChangeArrowheads="1"/>
              </p:cNvSpPr>
              <p:nvPr/>
            </p:nvSpPr>
            <p:spPr bwMode="auto">
              <a:xfrm>
                <a:off x="6908800" y="1179532"/>
                <a:ext cx="1828800" cy="1905000"/>
              </a:xfrm>
              <a:prstGeom prst="flowChartProcess">
                <a:avLst/>
              </a:prstGeom>
              <a:noFill/>
              <a:ln w="9525">
                <a:solidFill>
                  <a:srgbClr val="000000"/>
                </a:solidFill>
                <a:miter lim="800000"/>
                <a:headEnd/>
                <a:tailEnd/>
              </a:ln>
            </p:spPr>
            <p:txBody>
              <a:bodyPr wrap="none" anchor="ctr"/>
              <a:lstStyle/>
              <a:p>
                <a:pPr algn="ctr"/>
                <a:endParaRPr lang="en-US" sz="1400" dirty="0">
                  <a:latin typeface="Calibri" panose="020F0502020204030204" pitchFamily="34" charset="0"/>
                  <a:cs typeface="Calibri" panose="020F0502020204030204" pitchFamily="34" charset="0"/>
                </a:endParaRPr>
              </a:p>
              <a:p>
                <a:pPr algn="ctr"/>
                <a:r>
                  <a:rPr lang="en-US" sz="1400" dirty="0">
                    <a:latin typeface="Calibri" panose="020F0502020204030204" pitchFamily="34" charset="0"/>
                    <a:cs typeface="Calibri" panose="020F0502020204030204" pitchFamily="34" charset="0"/>
                  </a:rPr>
                  <a:t>Mesh Tools</a:t>
                </a:r>
              </a:p>
              <a:p>
                <a:pPr algn="ctr"/>
                <a:endParaRPr lang="en-US" sz="1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p:txBody>
          </p:sp>
          <p:sp>
            <p:nvSpPr>
              <p:cNvPr id="216" name="AutoShape 31">
                <a:extLst>
                  <a:ext uri="{FF2B5EF4-FFF2-40B4-BE49-F238E27FC236}">
                    <a16:creationId xmlns:a16="http://schemas.microsoft.com/office/drawing/2014/main" id="{22160B65-DFC0-4C6B-A113-755A7F3EB49F}"/>
                  </a:ext>
                </a:extLst>
              </p:cNvPr>
              <p:cNvSpPr>
                <a:spLocks noChangeArrowheads="1"/>
              </p:cNvSpPr>
              <p:nvPr/>
            </p:nvSpPr>
            <p:spPr bwMode="auto">
              <a:xfrm>
                <a:off x="6985000" y="2170132"/>
                <a:ext cx="1670050" cy="381000"/>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Mesh I/O</a:t>
                </a:r>
              </a:p>
            </p:txBody>
          </p:sp>
          <p:sp>
            <p:nvSpPr>
              <p:cNvPr id="217" name="AutoShape 33">
                <a:extLst>
                  <a:ext uri="{FF2B5EF4-FFF2-40B4-BE49-F238E27FC236}">
                    <a16:creationId xmlns:a16="http://schemas.microsoft.com/office/drawing/2014/main" id="{34E34947-2B74-428E-8CE7-49B1E4BF5D48}"/>
                  </a:ext>
                </a:extLst>
              </p:cNvPr>
              <p:cNvSpPr>
                <a:spLocks noChangeArrowheads="1"/>
              </p:cNvSpPr>
              <p:nvPr/>
            </p:nvSpPr>
            <p:spPr bwMode="auto">
              <a:xfrm>
                <a:off x="6985000" y="1560532"/>
                <a:ext cx="1670050" cy="609600"/>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Mesh Database</a:t>
                </a:r>
              </a:p>
              <a:p>
                <a:pPr algn="ctr"/>
                <a:endParaRPr lang="en-US" sz="1400" dirty="0">
                  <a:solidFill>
                    <a:srgbClr val="000000"/>
                  </a:solidFill>
                  <a:latin typeface="Calibri" panose="020F0502020204030204" pitchFamily="34" charset="0"/>
                  <a:cs typeface="Calibri" panose="020F0502020204030204" pitchFamily="34" charset="0"/>
                </a:endParaRPr>
              </a:p>
            </p:txBody>
          </p:sp>
          <p:sp>
            <p:nvSpPr>
              <p:cNvPr id="218" name="Rectangle 35">
                <a:extLst>
                  <a:ext uri="{FF2B5EF4-FFF2-40B4-BE49-F238E27FC236}">
                    <a16:creationId xmlns:a16="http://schemas.microsoft.com/office/drawing/2014/main" id="{DF5F27F2-356C-4BBA-9782-43594C613275}"/>
                  </a:ext>
                </a:extLst>
              </p:cNvPr>
              <p:cNvSpPr>
                <a:spLocks noChangeArrowheads="1"/>
              </p:cNvSpPr>
              <p:nvPr/>
            </p:nvSpPr>
            <p:spPr bwMode="auto">
              <a:xfrm>
                <a:off x="7108825" y="1966932"/>
                <a:ext cx="333375" cy="134938"/>
              </a:xfrm>
              <a:prstGeom prst="rect">
                <a:avLst/>
              </a:prstGeom>
              <a:solidFill>
                <a:schemeClr val="bg2"/>
              </a:solidFill>
              <a:ln w="9525">
                <a:solidFill>
                  <a:srgbClr val="000000"/>
                </a:solidFill>
                <a:miter lim="800000"/>
                <a:headEnd/>
                <a:tailEnd/>
              </a:ln>
            </p:spPr>
            <p:txBody>
              <a:bodyPr wrap="none" anchor="ctr"/>
              <a:lstStyle/>
              <a:p>
                <a:endParaRPr lang="en-US"/>
              </a:p>
            </p:txBody>
          </p:sp>
          <p:sp>
            <p:nvSpPr>
              <p:cNvPr id="219" name="AutoShape 36">
                <a:extLst>
                  <a:ext uri="{FF2B5EF4-FFF2-40B4-BE49-F238E27FC236}">
                    <a16:creationId xmlns:a16="http://schemas.microsoft.com/office/drawing/2014/main" id="{1FAAA1E4-2A5D-4A95-931B-48CC1EC11B90}"/>
                  </a:ext>
                </a:extLst>
              </p:cNvPr>
              <p:cNvSpPr>
                <a:spLocks noChangeArrowheads="1"/>
              </p:cNvSpPr>
              <p:nvPr/>
            </p:nvSpPr>
            <p:spPr bwMode="auto">
              <a:xfrm>
                <a:off x="8153400" y="1898670"/>
                <a:ext cx="417513" cy="203200"/>
              </a:xfrm>
              <a:prstGeom prst="cube">
                <a:avLst>
                  <a:gd name="adj" fmla="val 41667"/>
                </a:avLst>
              </a:prstGeom>
              <a:solidFill>
                <a:schemeClr val="bg1">
                  <a:lumMod val="85000"/>
                </a:schemeClr>
              </a:solidFill>
              <a:ln w="9525">
                <a:solidFill>
                  <a:srgbClr val="000000"/>
                </a:solidFill>
                <a:miter lim="800000"/>
                <a:headEnd/>
                <a:tailEnd/>
              </a:ln>
            </p:spPr>
            <p:txBody>
              <a:bodyPr wrap="none" anchor="ctr"/>
              <a:lstStyle/>
              <a:p>
                <a:endParaRPr lang="en-US"/>
              </a:p>
            </p:txBody>
          </p:sp>
          <p:sp>
            <p:nvSpPr>
              <p:cNvPr id="220" name="Text Box 38">
                <a:extLst>
                  <a:ext uri="{FF2B5EF4-FFF2-40B4-BE49-F238E27FC236}">
                    <a16:creationId xmlns:a16="http://schemas.microsoft.com/office/drawing/2014/main" id="{C11030AC-C653-4384-8F9C-F94131958FCE}"/>
                  </a:ext>
                </a:extLst>
              </p:cNvPr>
              <p:cNvSpPr txBox="1">
                <a:spLocks noChangeArrowheads="1"/>
              </p:cNvSpPr>
              <p:nvPr/>
            </p:nvSpPr>
            <p:spPr bwMode="auto">
              <a:xfrm>
                <a:off x="4851952" y="1726988"/>
                <a:ext cx="1600200" cy="711584"/>
              </a:xfrm>
              <a:prstGeom prst="rect">
                <a:avLst/>
              </a:prstGeom>
              <a:solidFill>
                <a:schemeClr val="bg1"/>
              </a:solidFill>
              <a:ln w="19050">
                <a:solidFill>
                  <a:srgbClr val="0000FF"/>
                </a:solidFill>
                <a:miter lim="800000"/>
                <a:headEnd/>
                <a:tailEnd/>
              </a:ln>
            </p:spPr>
            <p:txBody>
              <a:bodyPr>
                <a:spAutoFit/>
              </a:bodyPr>
              <a:lstStyle/>
              <a:p>
                <a:pPr algn="ctr"/>
                <a:r>
                  <a:rPr lang="en-US" sz="1400" dirty="0">
                    <a:solidFill>
                      <a:srgbClr val="0000FF"/>
                    </a:solidFill>
                    <a:latin typeface="Calibri" panose="020F0502020204030204" pitchFamily="34" charset="0"/>
                    <a:cs typeface="Calibri" panose="020F0502020204030204" pitchFamily="34" charset="0"/>
                  </a:rPr>
                  <a:t>Global</a:t>
                </a:r>
              </a:p>
              <a:p>
                <a:pPr algn="ctr"/>
                <a:r>
                  <a:rPr lang="en-US" sz="1400" dirty="0">
                    <a:solidFill>
                      <a:srgbClr val="0000FF"/>
                    </a:solidFill>
                    <a:latin typeface="Calibri" panose="020F0502020204030204" pitchFamily="34" charset="0"/>
                    <a:cs typeface="Calibri" panose="020F0502020204030204" pitchFamily="34" charset="0"/>
                  </a:rPr>
                  <a:t>Discretization</a:t>
                </a:r>
              </a:p>
            </p:txBody>
          </p:sp>
          <p:sp>
            <p:nvSpPr>
              <p:cNvPr id="221" name="Text Box 43">
                <a:extLst>
                  <a:ext uri="{FF2B5EF4-FFF2-40B4-BE49-F238E27FC236}">
                    <a16:creationId xmlns:a16="http://schemas.microsoft.com/office/drawing/2014/main" id="{E2DB0B02-39D7-4C2D-86CE-3CEC83E1FFCB}"/>
                  </a:ext>
                </a:extLst>
              </p:cNvPr>
              <p:cNvSpPr txBox="1">
                <a:spLocks noChangeArrowheads="1"/>
              </p:cNvSpPr>
              <p:nvPr/>
            </p:nvSpPr>
            <p:spPr bwMode="auto">
              <a:xfrm>
                <a:off x="2560320" y="3879909"/>
                <a:ext cx="1905000" cy="418579"/>
              </a:xfrm>
              <a:prstGeom prst="rect">
                <a:avLst/>
              </a:prstGeom>
              <a:solidFill>
                <a:schemeClr val="bg1"/>
              </a:solidFill>
              <a:ln w="19050">
                <a:solidFill>
                  <a:srgbClr val="0000FF"/>
                </a:solidFill>
                <a:miter lim="800000"/>
                <a:headEnd/>
                <a:tailEnd/>
              </a:ln>
            </p:spPr>
            <p:txBody>
              <a:bodyPr>
                <a:spAutoFit/>
              </a:bodyPr>
              <a:lstStyle/>
              <a:p>
                <a:pPr algn="ctr"/>
                <a:r>
                  <a:rPr lang="en-US" sz="1400" b="1" dirty="0">
                    <a:solidFill>
                      <a:srgbClr val="0000FF"/>
                    </a:solidFill>
                    <a:latin typeface="Calibri" panose="020F0502020204030204" pitchFamily="34" charset="0"/>
                    <a:cs typeface="Calibri" panose="020F0502020204030204" pitchFamily="34" charset="0"/>
                  </a:rPr>
                  <a:t>Evaluation Engine</a:t>
                </a:r>
              </a:p>
            </p:txBody>
          </p:sp>
          <p:sp>
            <p:nvSpPr>
              <p:cNvPr id="222" name="Rectangle 49">
                <a:extLst>
                  <a:ext uri="{FF2B5EF4-FFF2-40B4-BE49-F238E27FC236}">
                    <a16:creationId xmlns:a16="http://schemas.microsoft.com/office/drawing/2014/main" id="{96B2DC4C-482C-4C4F-B4EE-0A6A0ACA1110}"/>
                  </a:ext>
                </a:extLst>
              </p:cNvPr>
              <p:cNvSpPr>
                <a:spLocks noChangeArrowheads="1"/>
              </p:cNvSpPr>
              <p:nvPr/>
            </p:nvSpPr>
            <p:spPr bwMode="auto">
              <a:xfrm>
                <a:off x="5419615" y="4583132"/>
                <a:ext cx="304800" cy="304800"/>
              </a:xfrm>
              <a:prstGeom prst="rect">
                <a:avLst/>
              </a:prstGeom>
              <a:noFill/>
              <a:ln w="9525">
                <a:noFill/>
                <a:miter lim="800000"/>
                <a:headEnd/>
                <a:tailEnd/>
              </a:ln>
            </p:spPr>
            <p:txBody>
              <a:bodyPr wrap="none" anchor="ctr"/>
              <a:lstStyle/>
              <a:p>
                <a:endParaRPr lang="en-US"/>
              </a:p>
            </p:txBody>
          </p:sp>
          <p:sp>
            <p:nvSpPr>
              <p:cNvPr id="223" name="Rectangle 50">
                <a:extLst>
                  <a:ext uri="{FF2B5EF4-FFF2-40B4-BE49-F238E27FC236}">
                    <a16:creationId xmlns:a16="http://schemas.microsoft.com/office/drawing/2014/main" id="{A3A73B28-C6FC-48DB-9C7F-727AE61C983E}"/>
                  </a:ext>
                </a:extLst>
              </p:cNvPr>
              <p:cNvSpPr>
                <a:spLocks noChangeArrowheads="1"/>
              </p:cNvSpPr>
              <p:nvPr/>
            </p:nvSpPr>
            <p:spPr bwMode="auto">
              <a:xfrm>
                <a:off x="5419615" y="4811732"/>
                <a:ext cx="304800" cy="304800"/>
              </a:xfrm>
              <a:prstGeom prst="rect">
                <a:avLst/>
              </a:prstGeom>
              <a:noFill/>
              <a:ln w="9525">
                <a:noFill/>
                <a:miter lim="800000"/>
                <a:headEnd/>
                <a:tailEnd/>
              </a:ln>
            </p:spPr>
            <p:txBody>
              <a:bodyPr wrap="none" anchor="ctr"/>
              <a:lstStyle/>
              <a:p>
                <a:endParaRPr lang="en-US"/>
              </a:p>
            </p:txBody>
          </p:sp>
          <p:sp>
            <p:nvSpPr>
              <p:cNvPr id="224" name="Rectangle 52">
                <a:extLst>
                  <a:ext uri="{FF2B5EF4-FFF2-40B4-BE49-F238E27FC236}">
                    <a16:creationId xmlns:a16="http://schemas.microsoft.com/office/drawing/2014/main" id="{CFE827A2-8528-45B5-B910-814E989CF8FB}"/>
                  </a:ext>
                </a:extLst>
              </p:cNvPr>
              <p:cNvSpPr>
                <a:spLocks noChangeArrowheads="1"/>
              </p:cNvSpPr>
              <p:nvPr/>
            </p:nvSpPr>
            <p:spPr bwMode="auto">
              <a:xfrm>
                <a:off x="1066800" y="1458932"/>
                <a:ext cx="228600" cy="76200"/>
              </a:xfrm>
              <a:prstGeom prst="rect">
                <a:avLst/>
              </a:prstGeom>
              <a:noFill/>
              <a:ln w="9525">
                <a:noFill/>
                <a:miter lim="800000"/>
                <a:headEnd/>
                <a:tailEnd/>
              </a:ln>
            </p:spPr>
            <p:txBody>
              <a:bodyPr wrap="none" anchor="ctr"/>
              <a:lstStyle/>
              <a:p>
                <a:endParaRPr lang="en-US"/>
              </a:p>
            </p:txBody>
          </p:sp>
          <p:sp>
            <p:nvSpPr>
              <p:cNvPr id="225" name="Rectangle 53">
                <a:extLst>
                  <a:ext uri="{FF2B5EF4-FFF2-40B4-BE49-F238E27FC236}">
                    <a16:creationId xmlns:a16="http://schemas.microsoft.com/office/drawing/2014/main" id="{8E813F2B-B069-49B3-8263-8EF73B454292}"/>
                  </a:ext>
                </a:extLst>
              </p:cNvPr>
              <p:cNvSpPr>
                <a:spLocks noChangeArrowheads="1"/>
              </p:cNvSpPr>
              <p:nvPr/>
            </p:nvSpPr>
            <p:spPr bwMode="auto">
              <a:xfrm>
                <a:off x="609600" y="1611332"/>
                <a:ext cx="228600" cy="76200"/>
              </a:xfrm>
              <a:prstGeom prst="rect">
                <a:avLst/>
              </a:prstGeom>
              <a:noFill/>
              <a:ln w="9525">
                <a:noFill/>
                <a:miter lim="800000"/>
                <a:headEnd/>
                <a:tailEnd/>
              </a:ln>
            </p:spPr>
            <p:txBody>
              <a:bodyPr wrap="none" anchor="ctr"/>
              <a:lstStyle/>
              <a:p>
                <a:endParaRPr lang="en-US"/>
              </a:p>
            </p:txBody>
          </p:sp>
          <p:sp>
            <p:nvSpPr>
              <p:cNvPr id="226" name="Text Box 55">
                <a:extLst>
                  <a:ext uri="{FF2B5EF4-FFF2-40B4-BE49-F238E27FC236}">
                    <a16:creationId xmlns:a16="http://schemas.microsoft.com/office/drawing/2014/main" id="{C20950F0-FE8E-4144-BFD0-E94D797D21CF}"/>
                  </a:ext>
                </a:extLst>
              </p:cNvPr>
              <p:cNvSpPr txBox="1">
                <a:spLocks noChangeArrowheads="1"/>
              </p:cNvSpPr>
              <p:nvPr/>
            </p:nvSpPr>
            <p:spPr bwMode="auto">
              <a:xfrm>
                <a:off x="533400" y="2398732"/>
                <a:ext cx="1447800" cy="418579"/>
              </a:xfrm>
              <a:prstGeom prst="rect">
                <a:avLst/>
              </a:prstGeom>
              <a:solidFill>
                <a:schemeClr val="bg1"/>
              </a:solidFill>
              <a:ln w="19050">
                <a:solidFill>
                  <a:srgbClr val="0000FF"/>
                </a:solidFill>
                <a:miter lim="800000"/>
                <a:headEnd/>
                <a:tailEnd/>
              </a:ln>
            </p:spPr>
            <p:txBody>
              <a:bodyPr>
                <a:spAutoFit/>
              </a:bodyPr>
              <a:lstStyle/>
              <a:p>
                <a:pPr algn="ctr"/>
                <a:r>
                  <a:rPr lang="en-US" sz="1400" dirty="0">
                    <a:solidFill>
                      <a:srgbClr val="0000FF"/>
                    </a:solidFill>
                    <a:latin typeface="Calibri" panose="020F0502020204030204" pitchFamily="34" charset="0"/>
                    <a:cs typeface="Calibri" panose="020F0502020204030204" pitchFamily="34" charset="0"/>
                  </a:rPr>
                  <a:t>Application</a:t>
                </a:r>
              </a:p>
            </p:txBody>
          </p:sp>
          <p:cxnSp>
            <p:nvCxnSpPr>
              <p:cNvPr id="227" name="AutoShape 56">
                <a:extLst>
                  <a:ext uri="{FF2B5EF4-FFF2-40B4-BE49-F238E27FC236}">
                    <a16:creationId xmlns:a16="http://schemas.microsoft.com/office/drawing/2014/main" id="{FF8068C7-619D-4B5F-B6AC-5EABFCADF1A1}"/>
                  </a:ext>
                </a:extLst>
              </p:cNvPr>
              <p:cNvCxnSpPr>
                <a:cxnSpLocks noChangeShapeType="1"/>
                <a:stCxn id="226" idx="0"/>
                <a:endCxn id="198" idx="2"/>
              </p:cNvCxnSpPr>
              <p:nvPr/>
            </p:nvCxnSpPr>
            <p:spPr bwMode="auto">
              <a:xfrm flipV="1">
                <a:off x="1257299" y="2144732"/>
                <a:ext cx="1" cy="253999"/>
              </a:xfrm>
              <a:prstGeom prst="straightConnector1">
                <a:avLst/>
              </a:prstGeom>
              <a:noFill/>
              <a:ln w="12700">
                <a:solidFill>
                  <a:srgbClr val="000000"/>
                </a:solidFill>
                <a:round/>
                <a:headEnd type="diamond" w="med" len="med"/>
                <a:tailEnd type="diamond" w="med" len="med"/>
              </a:ln>
            </p:spPr>
          </p:cxnSp>
          <p:sp>
            <p:nvSpPr>
              <p:cNvPr id="228" name="Text Box 57">
                <a:extLst>
                  <a:ext uri="{FF2B5EF4-FFF2-40B4-BE49-F238E27FC236}">
                    <a16:creationId xmlns:a16="http://schemas.microsoft.com/office/drawing/2014/main" id="{8C7F882C-C7BE-4BC0-A455-7EF6B3AFDBC8}"/>
                  </a:ext>
                </a:extLst>
              </p:cNvPr>
              <p:cNvSpPr txBox="1">
                <a:spLocks noChangeArrowheads="1"/>
              </p:cNvSpPr>
              <p:nvPr/>
            </p:nvSpPr>
            <p:spPr bwMode="auto">
              <a:xfrm>
                <a:off x="533400" y="4278332"/>
                <a:ext cx="1447800" cy="368349"/>
              </a:xfrm>
              <a:prstGeom prst="rect">
                <a:avLst/>
              </a:prstGeom>
              <a:solidFill>
                <a:schemeClr val="bg1"/>
              </a:solidFill>
              <a:ln w="19050">
                <a:solidFill>
                  <a:srgbClr val="0000FF"/>
                </a:solidFill>
                <a:miter lim="800000"/>
                <a:headEnd/>
                <a:tailEnd/>
              </a:ln>
            </p:spPr>
            <p:txBody>
              <a:bodyPr tIns="36576" bIns="18288">
                <a:spAutoFit/>
              </a:bodyPr>
              <a:lstStyle/>
              <a:p>
                <a:pPr algn="ctr"/>
                <a:r>
                  <a:rPr lang="en-US" sz="1400" dirty="0">
                    <a:solidFill>
                      <a:srgbClr val="0000FF"/>
                    </a:solidFill>
                    <a:latin typeface="Calibri" panose="020F0502020204030204" pitchFamily="34" charset="0"/>
                    <a:cs typeface="Calibri" panose="020F0502020204030204" pitchFamily="34" charset="0"/>
                  </a:rPr>
                  <a:t>Linear Solve</a:t>
                </a:r>
              </a:p>
            </p:txBody>
          </p:sp>
          <p:cxnSp>
            <p:nvCxnSpPr>
              <p:cNvPr id="229" name="AutoShape 58">
                <a:extLst>
                  <a:ext uri="{FF2B5EF4-FFF2-40B4-BE49-F238E27FC236}">
                    <a16:creationId xmlns:a16="http://schemas.microsoft.com/office/drawing/2014/main" id="{B2A7481B-9275-40EA-9827-C219C3BC8E69}"/>
                  </a:ext>
                </a:extLst>
              </p:cNvPr>
              <p:cNvCxnSpPr>
                <a:cxnSpLocks noChangeShapeType="1"/>
                <a:stCxn id="228" idx="0"/>
                <a:endCxn id="208" idx="2"/>
              </p:cNvCxnSpPr>
              <p:nvPr/>
            </p:nvCxnSpPr>
            <p:spPr bwMode="auto">
              <a:xfrm flipV="1">
                <a:off x="1257299" y="4049732"/>
                <a:ext cx="1" cy="228600"/>
              </a:xfrm>
              <a:prstGeom prst="straightConnector1">
                <a:avLst/>
              </a:prstGeom>
              <a:noFill/>
              <a:ln w="12700">
                <a:solidFill>
                  <a:srgbClr val="000000"/>
                </a:solidFill>
                <a:round/>
                <a:headEnd type="diamond" w="med" len="med"/>
                <a:tailEnd type="diamond" w="med" len="med"/>
              </a:ln>
            </p:spPr>
          </p:cxnSp>
          <p:cxnSp>
            <p:nvCxnSpPr>
              <p:cNvPr id="230" name="AutoShape 61">
                <a:extLst>
                  <a:ext uri="{FF2B5EF4-FFF2-40B4-BE49-F238E27FC236}">
                    <a16:creationId xmlns:a16="http://schemas.microsoft.com/office/drawing/2014/main" id="{E89274E2-5041-438C-AD45-4F52B9255115}"/>
                  </a:ext>
                </a:extLst>
              </p:cNvPr>
              <p:cNvCxnSpPr>
                <a:cxnSpLocks noChangeShapeType="1"/>
                <a:stCxn id="205" idx="3"/>
                <a:endCxn id="203" idx="1"/>
              </p:cNvCxnSpPr>
              <p:nvPr/>
            </p:nvCxnSpPr>
            <p:spPr bwMode="auto">
              <a:xfrm>
                <a:off x="3657601" y="2547164"/>
                <a:ext cx="271061" cy="417278"/>
              </a:xfrm>
              <a:prstGeom prst="bentConnector2">
                <a:avLst/>
              </a:prstGeom>
              <a:noFill/>
              <a:ln w="12700">
                <a:solidFill>
                  <a:srgbClr val="000000"/>
                </a:solidFill>
                <a:miter lim="800000"/>
                <a:headEnd type="diamond" w="med" len="med"/>
                <a:tailEnd type="diamond" w="med" len="med"/>
              </a:ln>
            </p:spPr>
          </p:cxnSp>
          <p:cxnSp>
            <p:nvCxnSpPr>
              <p:cNvPr id="231" name="AutoShape 62">
                <a:extLst>
                  <a:ext uri="{FF2B5EF4-FFF2-40B4-BE49-F238E27FC236}">
                    <a16:creationId xmlns:a16="http://schemas.microsoft.com/office/drawing/2014/main" id="{CA0A078C-91AE-4BE3-83AC-91B0E8FEA8D5}"/>
                  </a:ext>
                </a:extLst>
              </p:cNvPr>
              <p:cNvCxnSpPr>
                <a:cxnSpLocks noChangeShapeType="1"/>
                <a:stCxn id="198" idx="3"/>
                <a:endCxn id="196" idx="1"/>
              </p:cNvCxnSpPr>
              <p:nvPr/>
            </p:nvCxnSpPr>
            <p:spPr bwMode="auto">
              <a:xfrm flipV="1">
                <a:off x="2057400" y="1591825"/>
                <a:ext cx="495299" cy="4621"/>
              </a:xfrm>
              <a:prstGeom prst="straightConnector1">
                <a:avLst/>
              </a:prstGeom>
              <a:noFill/>
              <a:ln w="12700">
                <a:solidFill>
                  <a:srgbClr val="000000"/>
                </a:solidFill>
                <a:round/>
                <a:headEnd type="diamond" w="med" len="med"/>
                <a:tailEnd type="diamond" w="med" len="med"/>
              </a:ln>
            </p:spPr>
          </p:cxnSp>
          <p:sp>
            <p:nvSpPr>
              <p:cNvPr id="232" name="AutoShape 65">
                <a:extLst>
                  <a:ext uri="{FF2B5EF4-FFF2-40B4-BE49-F238E27FC236}">
                    <a16:creationId xmlns:a16="http://schemas.microsoft.com/office/drawing/2014/main" id="{57CFC4B1-6EF8-4FA0-852B-C09D02DAD15D}"/>
                  </a:ext>
                </a:extLst>
              </p:cNvPr>
              <p:cNvSpPr>
                <a:spLocks noChangeArrowheads="1"/>
              </p:cNvSpPr>
              <p:nvPr/>
            </p:nvSpPr>
            <p:spPr bwMode="auto">
              <a:xfrm>
                <a:off x="6985000" y="2551132"/>
                <a:ext cx="1670050" cy="381000"/>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Load Balancing</a:t>
                </a:r>
              </a:p>
            </p:txBody>
          </p:sp>
          <p:sp>
            <p:nvSpPr>
              <p:cNvPr id="233" name="AutoShape 18">
                <a:extLst>
                  <a:ext uri="{FF2B5EF4-FFF2-40B4-BE49-F238E27FC236}">
                    <a16:creationId xmlns:a16="http://schemas.microsoft.com/office/drawing/2014/main" id="{F8329E9F-74E4-4B31-9C21-78C80D6FECC8}"/>
                  </a:ext>
                </a:extLst>
              </p:cNvPr>
              <p:cNvSpPr>
                <a:spLocks noChangeArrowheads="1"/>
              </p:cNvSpPr>
              <p:nvPr/>
            </p:nvSpPr>
            <p:spPr bwMode="auto">
              <a:xfrm>
                <a:off x="2667000" y="1687531"/>
                <a:ext cx="1447800" cy="228600"/>
              </a:xfrm>
              <a:prstGeom prst="flowChartProcess">
                <a:avLst/>
              </a:prstGeom>
              <a:solidFill>
                <a:srgbClr val="FFFF99"/>
              </a:solidFill>
              <a:ln w="9525">
                <a:solidFill>
                  <a:schemeClr val="tx1"/>
                </a:solidFill>
                <a:miter lim="800000"/>
                <a:headEnd/>
                <a:tailEnd/>
              </a:ln>
            </p:spPr>
            <p:txBody>
              <a:bodyPr wrap="none" anchor="ctr"/>
              <a:lstStyle/>
              <a:p>
                <a:pPr algn="ctr"/>
                <a:r>
                  <a:rPr lang="en-US" sz="1400" dirty="0">
                    <a:latin typeface="Calibri" panose="020F0502020204030204" pitchFamily="34" charset="0"/>
                    <a:cs typeface="Calibri" panose="020F0502020204030204" pitchFamily="34" charset="0"/>
                  </a:rPr>
                  <a:t>Input Parser</a:t>
                </a:r>
              </a:p>
            </p:txBody>
          </p:sp>
          <p:sp>
            <p:nvSpPr>
              <p:cNvPr id="234" name="AutoShape 11">
                <a:extLst>
                  <a:ext uri="{FF2B5EF4-FFF2-40B4-BE49-F238E27FC236}">
                    <a16:creationId xmlns:a16="http://schemas.microsoft.com/office/drawing/2014/main" id="{A22BF549-8462-465F-8CE7-6EC58405C253}"/>
                  </a:ext>
                </a:extLst>
              </p:cNvPr>
              <p:cNvSpPr>
                <a:spLocks noChangeArrowheads="1"/>
              </p:cNvSpPr>
              <p:nvPr/>
            </p:nvSpPr>
            <p:spPr bwMode="auto">
              <a:xfrm>
                <a:off x="7579360" y="4658122"/>
                <a:ext cx="1148080" cy="289891"/>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Libraries</a:t>
                </a:r>
              </a:p>
            </p:txBody>
          </p:sp>
          <p:sp>
            <p:nvSpPr>
              <p:cNvPr id="235" name="Text Box 38">
                <a:extLst>
                  <a:ext uri="{FF2B5EF4-FFF2-40B4-BE49-F238E27FC236}">
                    <a16:creationId xmlns:a16="http://schemas.microsoft.com/office/drawing/2014/main" id="{E667E197-454F-482C-8119-3D3D347697E3}"/>
                  </a:ext>
                </a:extLst>
              </p:cNvPr>
              <p:cNvSpPr txBox="1">
                <a:spLocks noChangeArrowheads="1"/>
              </p:cNvSpPr>
              <p:nvPr/>
            </p:nvSpPr>
            <p:spPr bwMode="auto">
              <a:xfrm>
                <a:off x="7589520" y="5037762"/>
                <a:ext cx="1148080" cy="418579"/>
              </a:xfrm>
              <a:prstGeom prst="rect">
                <a:avLst/>
              </a:prstGeom>
              <a:solidFill>
                <a:schemeClr val="bg1"/>
              </a:solidFill>
              <a:ln w="19050">
                <a:solidFill>
                  <a:srgbClr val="0000FF"/>
                </a:solidFill>
                <a:miter lim="800000"/>
                <a:headEnd/>
                <a:tailEnd/>
              </a:ln>
            </p:spPr>
            <p:txBody>
              <a:bodyPr wrap="square">
                <a:spAutoFit/>
              </a:bodyPr>
              <a:lstStyle/>
              <a:p>
                <a:pPr algn="ctr"/>
                <a:r>
                  <a:rPr lang="en-US" sz="1400" dirty="0">
                    <a:solidFill>
                      <a:srgbClr val="0000FF"/>
                    </a:solidFill>
                    <a:latin typeface="Calibri" panose="020F0502020204030204" pitchFamily="34" charset="0"/>
                    <a:cs typeface="Calibri" panose="020F0502020204030204" pitchFamily="34" charset="0"/>
                  </a:rPr>
                  <a:t>Interfaces</a:t>
                </a:r>
              </a:p>
            </p:txBody>
          </p:sp>
          <p:sp>
            <p:nvSpPr>
              <p:cNvPr id="236" name="Oval 6">
                <a:extLst>
                  <a:ext uri="{FF2B5EF4-FFF2-40B4-BE49-F238E27FC236}">
                    <a16:creationId xmlns:a16="http://schemas.microsoft.com/office/drawing/2014/main" id="{28FC7E20-C286-4EA1-8D08-0DC4CF395CE4}"/>
                  </a:ext>
                </a:extLst>
              </p:cNvPr>
              <p:cNvSpPr>
                <a:spLocks noChangeArrowheads="1"/>
              </p:cNvSpPr>
              <p:nvPr/>
            </p:nvSpPr>
            <p:spPr bwMode="auto">
              <a:xfrm>
                <a:off x="7672362" y="5565437"/>
                <a:ext cx="940145" cy="484379"/>
              </a:xfrm>
              <a:prstGeom prst="ellipse">
                <a:avLst/>
              </a:prstGeom>
              <a:noFill/>
              <a:ln w="9525">
                <a:noFill/>
                <a:round/>
                <a:headEnd/>
                <a:tailEnd/>
              </a:ln>
            </p:spPr>
            <p:txBody>
              <a:bodyPr wrap="none" anchor="ctr"/>
              <a:lstStyle/>
              <a:p>
                <a:pPr algn="ctr"/>
                <a:r>
                  <a:rPr lang="en-US" sz="1400" dirty="0">
                    <a:latin typeface="Calibri" panose="020F0502020204030204" pitchFamily="34" charset="0"/>
                    <a:cs typeface="Calibri" panose="020F0502020204030204" pitchFamily="34" charset="0"/>
                  </a:rPr>
                  <a:t>Albany </a:t>
                </a:r>
              </a:p>
              <a:p>
                <a:pPr algn="ctr"/>
                <a:r>
                  <a:rPr lang="en-US" sz="1400" dirty="0">
                    <a:latin typeface="Calibri" panose="020F0502020204030204" pitchFamily="34" charset="0"/>
                    <a:cs typeface="Calibri" panose="020F0502020204030204" pitchFamily="34" charset="0"/>
                  </a:rPr>
                  <a:t>Code</a:t>
                </a:r>
              </a:p>
            </p:txBody>
          </p:sp>
          <p:sp>
            <p:nvSpPr>
              <p:cNvPr id="237" name="AutoShape 101">
                <a:extLst>
                  <a:ext uri="{FF2B5EF4-FFF2-40B4-BE49-F238E27FC236}">
                    <a16:creationId xmlns:a16="http://schemas.microsoft.com/office/drawing/2014/main" id="{C0128FA4-ECDA-4C00-B6F1-218F59CD53F6}"/>
                  </a:ext>
                </a:extLst>
              </p:cNvPr>
              <p:cNvSpPr>
                <a:spLocks noChangeArrowheads="1"/>
              </p:cNvSpPr>
              <p:nvPr/>
            </p:nvSpPr>
            <p:spPr bwMode="auto">
              <a:xfrm>
                <a:off x="7670800" y="1941532"/>
                <a:ext cx="304800" cy="152400"/>
              </a:xfrm>
              <a:prstGeom prst="triangle">
                <a:avLst>
                  <a:gd name="adj" fmla="val 50000"/>
                </a:avLst>
              </a:prstGeom>
              <a:solidFill>
                <a:schemeClr val="bg1">
                  <a:lumMod val="85000"/>
                </a:schemeClr>
              </a:solidFill>
              <a:ln w="9525">
                <a:solidFill>
                  <a:schemeClr val="tx1"/>
                </a:solidFill>
                <a:miter lim="800000"/>
                <a:headEnd/>
                <a:tailEnd/>
              </a:ln>
            </p:spPr>
            <p:txBody>
              <a:bodyPr wrap="none" anchor="ctr"/>
              <a:lstStyle/>
              <a:p>
                <a:endParaRPr lang="en-US"/>
              </a:p>
            </p:txBody>
          </p:sp>
          <p:cxnSp>
            <p:nvCxnSpPr>
              <p:cNvPr id="238" name="AutoShape 61">
                <a:extLst>
                  <a:ext uri="{FF2B5EF4-FFF2-40B4-BE49-F238E27FC236}">
                    <a16:creationId xmlns:a16="http://schemas.microsoft.com/office/drawing/2014/main" id="{44A2857A-2EA3-4D6B-BF8E-088E6CD86B99}"/>
                  </a:ext>
                </a:extLst>
              </p:cNvPr>
              <p:cNvCxnSpPr>
                <a:cxnSpLocks noChangeShapeType="1"/>
                <a:stCxn id="195" idx="1"/>
              </p:cNvCxnSpPr>
              <p:nvPr/>
            </p:nvCxnSpPr>
            <p:spPr bwMode="auto">
              <a:xfrm rot="10800000" flipV="1">
                <a:off x="3347720" y="3312717"/>
                <a:ext cx="220980" cy="522116"/>
              </a:xfrm>
              <a:prstGeom prst="bentConnector2">
                <a:avLst/>
              </a:prstGeom>
              <a:noFill/>
              <a:ln w="12700">
                <a:solidFill>
                  <a:srgbClr val="000000"/>
                </a:solidFill>
                <a:miter lim="800000"/>
                <a:headEnd type="diamond" w="med" len="med"/>
                <a:tailEnd type="diamond" w="med" len="med"/>
              </a:ln>
            </p:spPr>
          </p:cxnSp>
          <p:sp>
            <p:nvSpPr>
              <p:cNvPr id="239" name="Rectangle: Rounded Corners 238">
                <a:extLst>
                  <a:ext uri="{FF2B5EF4-FFF2-40B4-BE49-F238E27FC236}">
                    <a16:creationId xmlns:a16="http://schemas.microsoft.com/office/drawing/2014/main" id="{C22DBD72-67A6-4CD9-B32A-4E8A5543AA1B}"/>
                  </a:ext>
                </a:extLst>
              </p:cNvPr>
              <p:cNvSpPr/>
              <p:nvPr/>
            </p:nvSpPr>
            <p:spPr>
              <a:xfrm>
                <a:off x="2639499" y="4616758"/>
                <a:ext cx="1841500" cy="646331"/>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400" dirty="0">
                    <a:solidFill>
                      <a:schemeClr val="tx1"/>
                    </a:solidFill>
                    <a:latin typeface="Calibri" panose="020F0502020204030204" pitchFamily="34" charset="0"/>
                    <a:cs typeface="Calibri" panose="020F0502020204030204" pitchFamily="34" charset="0"/>
                  </a:rPr>
                  <a:t>PDE terms, BCs, responses</a:t>
                </a:r>
              </a:p>
            </p:txBody>
          </p:sp>
          <p:cxnSp>
            <p:nvCxnSpPr>
              <p:cNvPr id="240" name="AutoShape 61">
                <a:extLst>
                  <a:ext uri="{FF2B5EF4-FFF2-40B4-BE49-F238E27FC236}">
                    <a16:creationId xmlns:a16="http://schemas.microsoft.com/office/drawing/2014/main" id="{09CD4404-36A7-4C8E-A5B8-05418F208161}"/>
                  </a:ext>
                </a:extLst>
              </p:cNvPr>
              <p:cNvCxnSpPr>
                <a:cxnSpLocks noChangeShapeType="1"/>
              </p:cNvCxnSpPr>
              <p:nvPr/>
            </p:nvCxnSpPr>
            <p:spPr bwMode="auto">
              <a:xfrm rot="16200000" flipH="1">
                <a:off x="3168768" y="4432091"/>
                <a:ext cx="369332" cy="1"/>
              </a:xfrm>
              <a:prstGeom prst="bentConnector3">
                <a:avLst>
                  <a:gd name="adj1" fmla="val 50000"/>
                </a:avLst>
              </a:prstGeom>
              <a:noFill/>
              <a:ln w="12700">
                <a:solidFill>
                  <a:srgbClr val="000000"/>
                </a:solidFill>
                <a:miter lim="800000"/>
                <a:headEnd type="diamond" w="med" len="med"/>
                <a:tailEnd type="diamond" w="med" len="med"/>
              </a:ln>
            </p:spPr>
          </p:cxnSp>
          <p:sp>
            <p:nvSpPr>
              <p:cNvPr id="241" name="AutoShape 4">
                <a:extLst>
                  <a:ext uri="{FF2B5EF4-FFF2-40B4-BE49-F238E27FC236}">
                    <a16:creationId xmlns:a16="http://schemas.microsoft.com/office/drawing/2014/main" id="{4CD54CFC-D064-478E-B295-3A02A662381A}"/>
                  </a:ext>
                </a:extLst>
              </p:cNvPr>
              <p:cNvSpPr>
                <a:spLocks noChangeArrowheads="1"/>
              </p:cNvSpPr>
              <p:nvPr/>
            </p:nvSpPr>
            <p:spPr bwMode="auto">
              <a:xfrm>
                <a:off x="5279738" y="5699878"/>
                <a:ext cx="1752600" cy="381000"/>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Discretization</a:t>
                </a:r>
              </a:p>
            </p:txBody>
          </p:sp>
          <p:sp>
            <p:nvSpPr>
              <p:cNvPr id="242" name="Rectangle: Rounded Corners 241">
                <a:extLst>
                  <a:ext uri="{FF2B5EF4-FFF2-40B4-BE49-F238E27FC236}">
                    <a16:creationId xmlns:a16="http://schemas.microsoft.com/office/drawing/2014/main" id="{8A8DE4A3-A71C-4B7D-9872-11E74999BAE3}"/>
                  </a:ext>
                </a:extLst>
              </p:cNvPr>
              <p:cNvSpPr/>
              <p:nvPr/>
            </p:nvSpPr>
            <p:spPr>
              <a:xfrm>
                <a:off x="5015281" y="3817366"/>
                <a:ext cx="2141358" cy="461836"/>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243" name="Oval 6">
                <a:extLst>
                  <a:ext uri="{FF2B5EF4-FFF2-40B4-BE49-F238E27FC236}">
                    <a16:creationId xmlns:a16="http://schemas.microsoft.com/office/drawing/2014/main" id="{93332A16-30B8-4641-8AF8-526D1EBF620C}"/>
                  </a:ext>
                </a:extLst>
              </p:cNvPr>
              <p:cNvSpPr>
                <a:spLocks noChangeArrowheads="1"/>
              </p:cNvSpPr>
              <p:nvPr/>
            </p:nvSpPr>
            <p:spPr bwMode="auto">
              <a:xfrm>
                <a:off x="5366366" y="3776774"/>
                <a:ext cx="1536700" cy="542045"/>
              </a:xfrm>
              <a:prstGeom prst="ellipse">
                <a:avLst/>
              </a:prstGeom>
              <a:noFill/>
              <a:ln w="9525">
                <a:noFill/>
                <a:round/>
                <a:headEnd/>
                <a:tailEnd/>
              </a:ln>
            </p:spPr>
            <p:txBody>
              <a:bodyPr wrap="none" anchor="ctr"/>
              <a:lstStyle/>
              <a:p>
                <a:pPr algn="ctr"/>
                <a:r>
                  <a:rPr lang="en-US" sz="1400" b="1" dirty="0">
                    <a:latin typeface="Calibri" panose="020F0502020204030204" pitchFamily="34" charset="0"/>
                    <a:cs typeface="Calibri" panose="020F0502020204030204" pitchFamily="34" charset="0"/>
                  </a:rPr>
                  <a:t>Problem Definition</a:t>
                </a:r>
              </a:p>
            </p:txBody>
          </p:sp>
          <p:cxnSp>
            <p:nvCxnSpPr>
              <p:cNvPr id="244" name="AutoShape 9">
                <a:extLst>
                  <a:ext uri="{FF2B5EF4-FFF2-40B4-BE49-F238E27FC236}">
                    <a16:creationId xmlns:a16="http://schemas.microsoft.com/office/drawing/2014/main" id="{BC51E75D-AEF6-4D2B-A320-C9B6F2F42235}"/>
                  </a:ext>
                </a:extLst>
              </p:cNvPr>
              <p:cNvCxnSpPr>
                <a:cxnSpLocks noChangeShapeType="1"/>
              </p:cNvCxnSpPr>
              <p:nvPr/>
            </p:nvCxnSpPr>
            <p:spPr bwMode="auto">
              <a:xfrm rot="10800000" flipV="1">
                <a:off x="4470542" y="4061853"/>
                <a:ext cx="546101" cy="1959"/>
              </a:xfrm>
              <a:prstGeom prst="bentConnector3">
                <a:avLst>
                  <a:gd name="adj1" fmla="val 50000"/>
                </a:avLst>
              </a:prstGeom>
              <a:noFill/>
              <a:ln w="12700">
                <a:solidFill>
                  <a:schemeClr val="tx1"/>
                </a:solidFill>
                <a:miter lim="800000"/>
                <a:headEnd type="diamond" w="med" len="med"/>
                <a:tailEnd type="diamond" w="med" len="med"/>
              </a:ln>
            </p:spPr>
          </p:cxnSp>
          <p:cxnSp>
            <p:nvCxnSpPr>
              <p:cNvPr id="245" name="AutoShape 9">
                <a:extLst>
                  <a:ext uri="{FF2B5EF4-FFF2-40B4-BE49-F238E27FC236}">
                    <a16:creationId xmlns:a16="http://schemas.microsoft.com/office/drawing/2014/main" id="{E703CBB3-54CD-4B6A-9063-2630FEA86273}"/>
                  </a:ext>
                </a:extLst>
              </p:cNvPr>
              <p:cNvCxnSpPr>
                <a:cxnSpLocks noChangeShapeType="1"/>
              </p:cNvCxnSpPr>
              <p:nvPr/>
            </p:nvCxnSpPr>
            <p:spPr bwMode="auto">
              <a:xfrm rot="10800000">
                <a:off x="4509929" y="4945675"/>
                <a:ext cx="666730" cy="1"/>
              </a:xfrm>
              <a:prstGeom prst="bentConnector3">
                <a:avLst>
                  <a:gd name="adj1" fmla="val 50000"/>
                </a:avLst>
              </a:prstGeom>
              <a:noFill/>
              <a:ln w="12700">
                <a:solidFill>
                  <a:schemeClr val="tx1"/>
                </a:solidFill>
                <a:miter lim="800000"/>
                <a:headEnd type="diamond" w="med" len="med"/>
                <a:tailEnd type="diamond" w="med" len="med"/>
              </a:ln>
            </p:spPr>
          </p:cxnSp>
          <p:cxnSp>
            <p:nvCxnSpPr>
              <p:cNvPr id="246" name="AutoShape 22">
                <a:extLst>
                  <a:ext uri="{FF2B5EF4-FFF2-40B4-BE49-F238E27FC236}">
                    <a16:creationId xmlns:a16="http://schemas.microsoft.com/office/drawing/2014/main" id="{41C3E900-C60C-4E78-A23D-EBA60F0C357D}"/>
                  </a:ext>
                </a:extLst>
              </p:cNvPr>
              <p:cNvCxnSpPr>
                <a:cxnSpLocks noChangeShapeType="1"/>
                <a:endCxn id="242" idx="2"/>
              </p:cNvCxnSpPr>
              <p:nvPr/>
            </p:nvCxnSpPr>
            <p:spPr bwMode="auto">
              <a:xfrm flipV="1">
                <a:off x="6085960" y="4279202"/>
                <a:ext cx="0" cy="223651"/>
              </a:xfrm>
              <a:prstGeom prst="straightConnector1">
                <a:avLst/>
              </a:prstGeom>
              <a:noFill/>
              <a:ln w="12700">
                <a:solidFill>
                  <a:srgbClr val="000000"/>
                </a:solidFill>
                <a:round/>
                <a:headEnd type="diamond" w="med" len="med"/>
                <a:tailEnd type="diamond" w="med" len="med"/>
              </a:ln>
            </p:spPr>
          </p:cxnSp>
          <p:sp>
            <p:nvSpPr>
              <p:cNvPr id="247" name="Rectangle: Rounded Corners 246">
                <a:extLst>
                  <a:ext uri="{FF2B5EF4-FFF2-40B4-BE49-F238E27FC236}">
                    <a16:creationId xmlns:a16="http://schemas.microsoft.com/office/drawing/2014/main" id="{88E89568-2730-41ED-850F-F80221F26817}"/>
                  </a:ext>
                </a:extLst>
              </p:cNvPr>
              <p:cNvSpPr/>
              <p:nvPr/>
            </p:nvSpPr>
            <p:spPr>
              <a:xfrm>
                <a:off x="5666602" y="2904588"/>
                <a:ext cx="1070679" cy="744032"/>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248" name="Oval 6">
                <a:extLst>
                  <a:ext uri="{FF2B5EF4-FFF2-40B4-BE49-F238E27FC236}">
                    <a16:creationId xmlns:a16="http://schemas.microsoft.com/office/drawing/2014/main" id="{271A355D-797F-4352-BA1A-CABC0A901817}"/>
                  </a:ext>
                </a:extLst>
              </p:cNvPr>
              <p:cNvSpPr>
                <a:spLocks noChangeArrowheads="1"/>
              </p:cNvSpPr>
              <p:nvPr/>
            </p:nvSpPr>
            <p:spPr bwMode="auto">
              <a:xfrm>
                <a:off x="5418584" y="2978356"/>
                <a:ext cx="1536700" cy="542045"/>
              </a:xfrm>
              <a:prstGeom prst="ellipse">
                <a:avLst/>
              </a:prstGeom>
              <a:noFill/>
              <a:ln w="9525">
                <a:noFill/>
                <a:round/>
                <a:headEnd/>
                <a:tailEnd/>
              </a:ln>
            </p:spPr>
            <p:txBody>
              <a:bodyPr wrap="none" anchor="ctr"/>
              <a:lstStyle/>
              <a:p>
                <a:pPr algn="ctr"/>
                <a:r>
                  <a:rPr lang="en-US" sz="1400" dirty="0">
                    <a:latin typeface="Calibri" panose="020F0502020204030204" pitchFamily="34" charset="0"/>
                    <a:cs typeface="Calibri" panose="020F0502020204030204" pitchFamily="34" charset="0"/>
                  </a:rPr>
                  <a:t>Mesh</a:t>
                </a:r>
              </a:p>
              <a:p>
                <a:pPr algn="ctr"/>
                <a:r>
                  <a:rPr lang="en-US" sz="1400" dirty="0">
                    <a:latin typeface="Calibri" panose="020F0502020204030204" pitchFamily="34" charset="0"/>
                    <a:cs typeface="Calibri" panose="020F0502020204030204" pitchFamily="34" charset="0"/>
                  </a:rPr>
                  <a:t> Processing</a:t>
                </a:r>
              </a:p>
            </p:txBody>
          </p:sp>
          <p:cxnSp>
            <p:nvCxnSpPr>
              <p:cNvPr id="249" name="AutoShape 22">
                <a:extLst>
                  <a:ext uri="{FF2B5EF4-FFF2-40B4-BE49-F238E27FC236}">
                    <a16:creationId xmlns:a16="http://schemas.microsoft.com/office/drawing/2014/main" id="{BDD40676-BEB3-4AB8-8CA6-D34CF7B77548}"/>
                  </a:ext>
                </a:extLst>
              </p:cNvPr>
              <p:cNvCxnSpPr>
                <a:cxnSpLocks noChangeShapeType="1"/>
                <a:stCxn id="247" idx="0"/>
              </p:cNvCxnSpPr>
              <p:nvPr/>
            </p:nvCxnSpPr>
            <p:spPr bwMode="auto">
              <a:xfrm flipV="1">
                <a:off x="6201942" y="2475485"/>
                <a:ext cx="0" cy="429103"/>
              </a:xfrm>
              <a:prstGeom prst="straightConnector1">
                <a:avLst/>
              </a:prstGeom>
              <a:noFill/>
              <a:ln w="12700">
                <a:solidFill>
                  <a:srgbClr val="000000"/>
                </a:solidFill>
                <a:round/>
                <a:headEnd type="diamond" w="med" len="med"/>
                <a:tailEnd type="diamond" w="med" len="med"/>
              </a:ln>
            </p:spPr>
          </p:cxnSp>
          <p:cxnSp>
            <p:nvCxnSpPr>
              <p:cNvPr id="250" name="AutoShape 61">
                <a:extLst>
                  <a:ext uri="{FF2B5EF4-FFF2-40B4-BE49-F238E27FC236}">
                    <a16:creationId xmlns:a16="http://schemas.microsoft.com/office/drawing/2014/main" id="{1E9B3BA9-29DB-4011-A5CE-CED83D046776}"/>
                  </a:ext>
                </a:extLst>
              </p:cNvPr>
              <p:cNvCxnSpPr>
                <a:cxnSpLocks noChangeShapeType="1"/>
              </p:cNvCxnSpPr>
              <p:nvPr/>
            </p:nvCxnSpPr>
            <p:spPr bwMode="auto">
              <a:xfrm rot="10800000" flipV="1">
                <a:off x="6737282" y="3094229"/>
                <a:ext cx="1044009" cy="218488"/>
              </a:xfrm>
              <a:prstGeom prst="bentConnector3">
                <a:avLst>
                  <a:gd name="adj1" fmla="val -1173"/>
                </a:avLst>
              </a:prstGeom>
              <a:noFill/>
              <a:ln w="12700">
                <a:solidFill>
                  <a:srgbClr val="000000"/>
                </a:solidFill>
                <a:miter lim="800000"/>
                <a:headEnd type="diamond" w="med" len="med"/>
                <a:tailEnd type="diamond" w="med" len="med"/>
              </a:ln>
            </p:spPr>
          </p:cxnSp>
          <p:sp>
            <p:nvSpPr>
              <p:cNvPr id="251" name="Rectangle 250">
                <a:extLst>
                  <a:ext uri="{FF2B5EF4-FFF2-40B4-BE49-F238E27FC236}">
                    <a16:creationId xmlns:a16="http://schemas.microsoft.com/office/drawing/2014/main" id="{3A57331C-DCDB-4EB7-BDCE-8FC53F374851}"/>
                  </a:ext>
                </a:extLst>
              </p:cNvPr>
              <p:cNvSpPr/>
              <p:nvPr/>
            </p:nvSpPr>
            <p:spPr>
              <a:xfrm>
                <a:off x="7425273" y="4203683"/>
                <a:ext cx="1477890" cy="2028450"/>
              </a:xfrm>
              <a:prstGeom prst="rect">
                <a:avLst/>
              </a:prstGeom>
              <a:noFill/>
              <a:ln>
                <a:solidFill>
                  <a:schemeClr val="tx1"/>
                </a:solidFill>
                <a:prstDash val="dash"/>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252" name="TextBox 251">
                <a:extLst>
                  <a:ext uri="{FF2B5EF4-FFF2-40B4-BE49-F238E27FC236}">
                    <a16:creationId xmlns:a16="http://schemas.microsoft.com/office/drawing/2014/main" id="{F885FEDA-D075-4535-98C1-D903AD6342D5}"/>
                  </a:ext>
                </a:extLst>
              </p:cNvPr>
              <p:cNvSpPr txBox="1"/>
              <p:nvPr/>
            </p:nvSpPr>
            <p:spPr>
              <a:xfrm>
                <a:off x="7665377" y="4205510"/>
                <a:ext cx="1828800" cy="418579"/>
              </a:xfrm>
              <a:prstGeom prst="rect">
                <a:avLst/>
              </a:prstGeom>
              <a:noFill/>
            </p:spPr>
            <p:txBody>
              <a:bodyPr wrap="square" rtlCol="0">
                <a:spAutoFit/>
              </a:bodyPr>
              <a:lstStyle/>
              <a:p>
                <a:r>
                  <a:rPr lang="en-US" sz="1400" dirty="0">
                    <a:latin typeface="Calibri" panose="020F0502020204030204" pitchFamily="34" charset="0"/>
                    <a:cs typeface="Calibri" panose="020F0502020204030204" pitchFamily="34" charset="0"/>
                  </a:rPr>
                  <a:t>Legend:</a:t>
                </a:r>
              </a:p>
            </p:txBody>
          </p:sp>
        </p:grpSp>
        <p:cxnSp>
          <p:nvCxnSpPr>
            <p:cNvPr id="253" name="AutoShape 61">
              <a:extLst>
                <a:ext uri="{FF2B5EF4-FFF2-40B4-BE49-F238E27FC236}">
                  <a16:creationId xmlns:a16="http://schemas.microsoft.com/office/drawing/2014/main" id="{96BB9CAE-AB7F-4B4B-AFA9-B478B523B275}"/>
                </a:ext>
              </a:extLst>
            </p:cNvPr>
            <p:cNvCxnSpPr>
              <a:cxnSpLocks noChangeShapeType="1"/>
            </p:cNvCxnSpPr>
            <p:nvPr/>
          </p:nvCxnSpPr>
          <p:spPr bwMode="auto">
            <a:xfrm rot="10800000" flipV="1">
              <a:off x="4218364" y="2165727"/>
              <a:ext cx="291443" cy="688540"/>
            </a:xfrm>
            <a:prstGeom prst="bentConnector2">
              <a:avLst/>
            </a:prstGeom>
            <a:noFill/>
            <a:ln w="12700">
              <a:solidFill>
                <a:srgbClr val="000000"/>
              </a:solidFill>
              <a:miter lim="800000"/>
              <a:headEnd type="diamond" w="med" len="med"/>
              <a:tailEnd type="diamond" w="med" len="med"/>
            </a:ln>
          </p:spPr>
        </p:cxnSp>
      </p:grpSp>
    </p:spTree>
    <p:extLst>
      <p:ext uri="{BB962C8B-B14F-4D97-AF65-F5344CB8AC3E}">
        <p14:creationId xmlns:p14="http://schemas.microsoft.com/office/powerpoint/2010/main" val="112058621"/>
      </p:ext>
    </p:extLst>
  </p:cSld>
  <p:clrMapOvr>
    <a:masterClrMapping/>
  </p:clrMapOvr>
</p:sld>
</file>

<file path=ppt/slides/slide6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 name="TextShape 1"/>
          <p:cNvSpPr txBox="1"/>
          <p:nvPr/>
        </p:nvSpPr>
        <p:spPr>
          <a:xfrm>
            <a:off x="254857" y="-142240"/>
            <a:ext cx="7643004" cy="1146027"/>
          </a:xfrm>
          <a:prstGeom prst="rect">
            <a:avLst/>
          </a:prstGeom>
          <a:noFill/>
          <a:ln>
            <a:noFill/>
          </a:ln>
        </p:spPr>
        <p:txBody>
          <a:bodyPr lIns="0" tIns="0" rIns="0" bIns="0" anchor="ctr"/>
          <a:lstStyle/>
          <a:p>
            <a:r>
              <a:rPr lang="en-US" sz="3200" dirty="0">
                <a:latin typeface="Calibri"/>
              </a:rPr>
              <a:t>Albany “glue code”</a:t>
            </a:r>
            <a:endParaRPr sz="3200" dirty="0"/>
          </a:p>
        </p:txBody>
      </p:sp>
      <p:sp>
        <p:nvSpPr>
          <p:cNvPr id="10" name="TextBox 9">
            <a:extLst>
              <a:ext uri="{FF2B5EF4-FFF2-40B4-BE49-F238E27FC236}">
                <a16:creationId xmlns:a16="http://schemas.microsoft.com/office/drawing/2014/main" id="{DFAA567A-F429-41BE-933F-C00F69F45ADB}"/>
              </a:ext>
            </a:extLst>
          </p:cNvPr>
          <p:cNvSpPr txBox="1"/>
          <p:nvPr/>
        </p:nvSpPr>
        <p:spPr>
          <a:xfrm>
            <a:off x="200691" y="762456"/>
            <a:ext cx="8717280" cy="400110"/>
          </a:xfrm>
          <a:prstGeom prst="rect">
            <a:avLst/>
          </a:prstGeom>
          <a:solidFill>
            <a:srgbClr val="FFCCFF"/>
          </a:solidFill>
        </p:spPr>
        <p:txBody>
          <a:bodyPr wrap="square" rtlCol="0">
            <a:spAutoFit/>
          </a:bodyPr>
          <a:lstStyle/>
          <a:p>
            <a:pPr algn="ctr"/>
            <a:r>
              <a:rPr lang="en-US" sz="2000" b="1" dirty="0">
                <a:latin typeface="Calibri" panose="020F0502020204030204" pitchFamily="34" charset="0"/>
                <a:cs typeface="Calibri" panose="020F0502020204030204" pitchFamily="34" charset="0"/>
              </a:rPr>
              <a:t>“Glue Code”: </a:t>
            </a:r>
            <a:r>
              <a:rPr lang="en-US" sz="2000" dirty="0">
                <a:latin typeface="Calibri" panose="020F0502020204030204" pitchFamily="34" charset="0"/>
                <a:cs typeface="Calibri" panose="020F0502020204030204" pitchFamily="34" charset="0"/>
              </a:rPr>
              <a:t>driver code integrating components + providing overall capabilities</a:t>
            </a:r>
          </a:p>
        </p:txBody>
      </p:sp>
      <p:sp>
        <p:nvSpPr>
          <p:cNvPr id="2" name="Rectangle 1">
            <a:extLst>
              <a:ext uri="{FF2B5EF4-FFF2-40B4-BE49-F238E27FC236}">
                <a16:creationId xmlns:a16="http://schemas.microsoft.com/office/drawing/2014/main" id="{8F8B5226-E170-4A19-822A-7DFA3B4AE5AC}"/>
              </a:ext>
            </a:extLst>
          </p:cNvPr>
          <p:cNvSpPr/>
          <p:nvPr/>
        </p:nvSpPr>
        <p:spPr>
          <a:xfrm>
            <a:off x="254857" y="5341828"/>
            <a:ext cx="8624983" cy="1046440"/>
          </a:xfrm>
          <a:prstGeom prst="rect">
            <a:avLst/>
          </a:prstGeom>
          <a:solidFill>
            <a:schemeClr val="bg1"/>
          </a:solidFill>
        </p:spPr>
        <p:txBody>
          <a:bodyPr wrap="square">
            <a:spAutoFit/>
          </a:bodyPr>
          <a:lstStyle/>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Depends on </a:t>
            </a:r>
            <a:r>
              <a:rPr lang="en-US" b="1" dirty="0">
                <a:latin typeface="Calibri" panose="020F0502020204030204" pitchFamily="34" charset="0"/>
                <a:cs typeface="Calibri" panose="020F0502020204030204" pitchFamily="34" charset="0"/>
              </a:rPr>
              <a:t>discretization abstraction </a:t>
            </a:r>
            <a:r>
              <a:rPr lang="en-US" dirty="0">
                <a:latin typeface="Calibri" panose="020F0502020204030204" pitchFamily="34" charset="0"/>
                <a:cs typeface="Calibri" panose="020F0502020204030204" pitchFamily="34" charset="0"/>
              </a:rPr>
              <a:t>(serves as general interface to a mesh service)</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Employs </a:t>
            </a:r>
            <a:r>
              <a:rPr lang="en-US" b="1" dirty="0">
                <a:latin typeface="Calibri" panose="020F0502020204030204" pitchFamily="34" charset="0"/>
                <a:cs typeface="Calibri" panose="020F0502020204030204" pitchFamily="34" charset="0"/>
              </a:rPr>
              <a:t>evaluation engine </a:t>
            </a:r>
            <a:r>
              <a:rPr lang="en-US" dirty="0">
                <a:latin typeface="Calibri" panose="020F0502020204030204" pitchFamily="34" charset="0"/>
                <a:cs typeface="Calibri" panose="020F0502020204030204" pitchFamily="34" charset="0"/>
              </a:rPr>
              <a:t>to construct PDEs, BCs, and response calculations</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Uses physics pieces to satisfy </a:t>
            </a:r>
            <a:r>
              <a:rPr lang="en-US" b="1" dirty="0">
                <a:latin typeface="Calibri" panose="020F0502020204030204" pitchFamily="34" charset="0"/>
                <a:cs typeface="Calibri" panose="020F0502020204030204" pitchFamily="34" charset="0"/>
              </a:rPr>
              <a:t>nonlinear model abstraction </a:t>
            </a:r>
            <a:r>
              <a:rPr lang="en-US" dirty="0">
                <a:latin typeface="Calibri" panose="020F0502020204030204" pitchFamily="34" charset="0"/>
                <a:cs typeface="Calibri" panose="020F0502020204030204" pitchFamily="34" charset="0"/>
              </a:rPr>
              <a:t>(e.g., compute </a:t>
            </a:r>
            <a:r>
              <a:rPr lang="en-US" dirty="0" err="1">
                <a:latin typeface="Calibri" panose="020F0502020204030204" pitchFamily="34" charset="0"/>
                <a:cs typeface="Calibri" panose="020F0502020204030204" pitchFamily="34" charset="0"/>
              </a:rPr>
              <a:t>resid</a:t>
            </a:r>
            <a:r>
              <a:rPr lang="en-US" dirty="0">
                <a:latin typeface="Calibri" panose="020F0502020204030204" pitchFamily="34" charset="0"/>
                <a:cs typeface="Calibri" panose="020F0502020204030204" pitchFamily="34" charset="0"/>
              </a:rPr>
              <a:t>/</a:t>
            </a:r>
            <a:r>
              <a:rPr lang="en-US" dirty="0" err="1">
                <a:latin typeface="Calibri" panose="020F0502020204030204" pitchFamily="34" charset="0"/>
                <a:cs typeface="Calibri" panose="020F0502020204030204" pitchFamily="34" charset="0"/>
              </a:rPr>
              <a:t>Jac</a:t>
            </a:r>
            <a:r>
              <a:rPr lang="en-US" dirty="0">
                <a:latin typeface="Calibri" panose="020F0502020204030204" pitchFamily="34" charset="0"/>
                <a:cs typeface="Calibri" panose="020F0502020204030204" pitchFamily="34" charset="0"/>
              </a:rPr>
              <a:t>)</a:t>
            </a:r>
            <a:endParaRPr lang="en-US" sz="400" dirty="0">
              <a:latin typeface="Calibri" panose="020F0502020204030204" pitchFamily="34" charset="0"/>
              <a:cs typeface="Calibri" panose="020F0502020204030204" pitchFamily="34" charset="0"/>
            </a:endParaRPr>
          </a:p>
        </p:txBody>
      </p:sp>
      <p:grpSp>
        <p:nvGrpSpPr>
          <p:cNvPr id="67" name="Group 66">
            <a:extLst>
              <a:ext uri="{FF2B5EF4-FFF2-40B4-BE49-F238E27FC236}">
                <a16:creationId xmlns:a16="http://schemas.microsoft.com/office/drawing/2014/main" id="{B0FE47B0-199E-4748-8A1C-6A39574D1E1F}"/>
              </a:ext>
            </a:extLst>
          </p:cNvPr>
          <p:cNvGrpSpPr/>
          <p:nvPr/>
        </p:nvGrpSpPr>
        <p:grpSpPr>
          <a:xfrm>
            <a:off x="915256" y="1404982"/>
            <a:ext cx="7326800" cy="3811720"/>
            <a:chOff x="915256" y="1404982"/>
            <a:chExt cx="7326800" cy="3811720"/>
          </a:xfrm>
        </p:grpSpPr>
        <p:grpSp>
          <p:nvGrpSpPr>
            <p:cNvPr id="68" name="Group 67">
              <a:extLst>
                <a:ext uri="{FF2B5EF4-FFF2-40B4-BE49-F238E27FC236}">
                  <a16:creationId xmlns:a16="http://schemas.microsoft.com/office/drawing/2014/main" id="{3D6022CB-B60B-470F-ABCF-196583C20023}"/>
                </a:ext>
              </a:extLst>
            </p:cNvPr>
            <p:cNvGrpSpPr/>
            <p:nvPr/>
          </p:nvGrpSpPr>
          <p:grpSpPr>
            <a:xfrm>
              <a:off x="915256" y="1404982"/>
              <a:ext cx="7326800" cy="3811720"/>
              <a:chOff x="381000" y="1048160"/>
              <a:chExt cx="9113177" cy="5183973"/>
            </a:xfrm>
          </p:grpSpPr>
          <p:sp>
            <p:nvSpPr>
              <p:cNvPr id="70" name="AutoShape 30">
                <a:extLst>
                  <a:ext uri="{FF2B5EF4-FFF2-40B4-BE49-F238E27FC236}">
                    <a16:creationId xmlns:a16="http://schemas.microsoft.com/office/drawing/2014/main" id="{8437167A-BEFB-46F5-AD1C-A178A8FF7532}"/>
                  </a:ext>
                </a:extLst>
              </p:cNvPr>
              <p:cNvSpPr>
                <a:spLocks noChangeArrowheads="1"/>
              </p:cNvSpPr>
              <p:nvPr/>
            </p:nvSpPr>
            <p:spPr bwMode="auto">
              <a:xfrm>
                <a:off x="5176659" y="4502853"/>
                <a:ext cx="1957956" cy="1725612"/>
              </a:xfrm>
              <a:prstGeom prst="flowChartProcess">
                <a:avLst/>
              </a:prstGeom>
              <a:noFill/>
              <a:ln w="9525">
                <a:solidFill>
                  <a:srgbClr val="000000"/>
                </a:solidFill>
                <a:miter lim="800000"/>
                <a:headEnd/>
                <a:tailEnd/>
              </a:ln>
            </p:spPr>
            <p:txBody>
              <a:bodyPr wrap="none" anchor="ctr"/>
              <a:lstStyle/>
              <a:p>
                <a:pPr algn="ctr"/>
                <a:endParaRPr lang="en-US" sz="1400" dirty="0">
                  <a:latin typeface="Calibri" panose="020F0502020204030204" pitchFamily="34" charset="0"/>
                  <a:cs typeface="Calibri" panose="020F0502020204030204" pitchFamily="34" charset="0"/>
                </a:endParaRPr>
              </a:p>
              <a:p>
                <a:pPr algn="ctr"/>
                <a:r>
                  <a:rPr lang="en-US" sz="1400" dirty="0">
                    <a:latin typeface="Calibri" panose="020F0502020204030204" pitchFamily="34" charset="0"/>
                    <a:cs typeface="Calibri" panose="020F0502020204030204" pitchFamily="34" charset="0"/>
                  </a:rPr>
                  <a:t>FEM Assembly</a:t>
                </a:r>
              </a:p>
              <a:p>
                <a:pPr algn="ctr"/>
                <a:endParaRPr lang="en-US" sz="1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p:txBody>
          </p:sp>
          <p:sp>
            <p:nvSpPr>
              <p:cNvPr id="133" name="Rectangle: Rounded Corners 132">
                <a:extLst>
                  <a:ext uri="{FF2B5EF4-FFF2-40B4-BE49-F238E27FC236}">
                    <a16:creationId xmlns:a16="http://schemas.microsoft.com/office/drawing/2014/main" id="{EB7A1024-79A3-4E99-903B-428B351AB194}"/>
                  </a:ext>
                </a:extLst>
              </p:cNvPr>
              <p:cNvSpPr/>
              <p:nvPr/>
            </p:nvSpPr>
            <p:spPr>
              <a:xfrm>
                <a:off x="7707800" y="5484644"/>
                <a:ext cx="871977" cy="638177"/>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34" name="Rectangle: Rounded Corners 133">
                <a:extLst>
                  <a:ext uri="{FF2B5EF4-FFF2-40B4-BE49-F238E27FC236}">
                    <a16:creationId xmlns:a16="http://schemas.microsoft.com/office/drawing/2014/main" id="{A218D9E4-3CE9-467B-BD98-F627C4B92B1B}"/>
                  </a:ext>
                </a:extLst>
              </p:cNvPr>
              <p:cNvSpPr/>
              <p:nvPr/>
            </p:nvSpPr>
            <p:spPr>
              <a:xfrm>
                <a:off x="3568700" y="3019200"/>
                <a:ext cx="1841500" cy="587033"/>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35" name="Rectangle: Rounded Corners 134">
                <a:extLst>
                  <a:ext uri="{FF2B5EF4-FFF2-40B4-BE49-F238E27FC236}">
                    <a16:creationId xmlns:a16="http://schemas.microsoft.com/office/drawing/2014/main" id="{41AD82B5-F608-48EF-9D74-0A738426EAAD}"/>
                  </a:ext>
                </a:extLst>
              </p:cNvPr>
              <p:cNvSpPr/>
              <p:nvPr/>
            </p:nvSpPr>
            <p:spPr>
              <a:xfrm>
                <a:off x="2552699" y="1159403"/>
                <a:ext cx="1676400" cy="864843"/>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36" name="Rectangle 26">
                <a:extLst>
                  <a:ext uri="{FF2B5EF4-FFF2-40B4-BE49-F238E27FC236}">
                    <a16:creationId xmlns:a16="http://schemas.microsoft.com/office/drawing/2014/main" id="{E3E70272-7246-4921-9E85-F249AD76F33D}"/>
                  </a:ext>
                </a:extLst>
              </p:cNvPr>
              <p:cNvSpPr>
                <a:spLocks noChangeArrowheads="1"/>
              </p:cNvSpPr>
              <p:nvPr/>
            </p:nvSpPr>
            <p:spPr bwMode="auto">
              <a:xfrm>
                <a:off x="381000" y="4887930"/>
                <a:ext cx="1752600" cy="1161887"/>
              </a:xfrm>
              <a:prstGeom prst="rect">
                <a:avLst/>
              </a:prstGeom>
              <a:noFill/>
              <a:ln w="9525">
                <a:solidFill>
                  <a:srgbClr val="000000"/>
                </a:solidFill>
                <a:miter lim="800000"/>
                <a:headEnd/>
                <a:tailEnd/>
              </a:ln>
            </p:spPr>
            <p:txBody>
              <a:bodyPr wrap="none" anchor="ctr"/>
              <a:lstStyle/>
              <a:p>
                <a:pPr algn="ctr"/>
                <a:r>
                  <a:rPr lang="en-US" sz="1400" dirty="0">
                    <a:latin typeface="Calibri" panose="020F0502020204030204" pitchFamily="34" charset="0"/>
                    <a:cs typeface="Calibri" panose="020F0502020204030204" pitchFamily="34" charset="0"/>
                  </a:rPr>
                  <a:t>Linear Solvers</a:t>
                </a:r>
              </a:p>
              <a:p>
                <a:pPr algn="ctr"/>
                <a:endParaRPr lang="en-US" sz="1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p:txBody>
          </p:sp>
          <p:sp>
            <p:nvSpPr>
              <p:cNvPr id="137" name="Rectangle 136">
                <a:extLst>
                  <a:ext uri="{FF2B5EF4-FFF2-40B4-BE49-F238E27FC236}">
                    <a16:creationId xmlns:a16="http://schemas.microsoft.com/office/drawing/2014/main" id="{760FAEE4-3876-4869-B520-BF3557427B24}"/>
                  </a:ext>
                </a:extLst>
              </p:cNvPr>
              <p:cNvSpPr>
                <a:spLocks noChangeArrowheads="1"/>
              </p:cNvSpPr>
              <p:nvPr/>
            </p:nvSpPr>
            <p:spPr bwMode="auto">
              <a:xfrm>
                <a:off x="457200" y="1048160"/>
                <a:ext cx="1600200" cy="1096572"/>
              </a:xfrm>
              <a:prstGeom prst="rect">
                <a:avLst/>
              </a:prstGeom>
              <a:noFill/>
              <a:ln w="9525">
                <a:solidFill>
                  <a:srgbClr val="000000"/>
                </a:solidFill>
                <a:miter lim="800000"/>
                <a:headEnd/>
                <a:tailEnd/>
              </a:ln>
            </p:spPr>
            <p:txBody>
              <a:bodyPr wrap="none" anchor="ctr"/>
              <a:lstStyle/>
              <a:p>
                <a:pPr algn="ctr"/>
                <a:endParaRPr lang="en-US" sz="1400" dirty="0">
                  <a:latin typeface="Calibri" panose="020F0502020204030204" pitchFamily="34" charset="0"/>
                  <a:cs typeface="Calibri" panose="020F0502020204030204" pitchFamily="34" charset="0"/>
                </a:endParaRPr>
              </a:p>
              <a:p>
                <a:pPr algn="ctr"/>
                <a:r>
                  <a:rPr lang="en-US" sz="1400" dirty="0">
                    <a:latin typeface="Calibri" panose="020F0502020204030204" pitchFamily="34" charset="0"/>
                    <a:cs typeface="Calibri" panose="020F0502020204030204" pitchFamily="34" charset="0"/>
                  </a:rPr>
                  <a:t>Analysis Tools</a:t>
                </a:r>
              </a:p>
              <a:p>
                <a:endParaRPr lang="en-US" sz="1400" dirty="0">
                  <a:latin typeface="Calibri" panose="020F0502020204030204" pitchFamily="34" charset="0"/>
                  <a:cs typeface="Calibri" panose="020F0502020204030204" pitchFamily="34" charset="0"/>
                </a:endParaRPr>
              </a:p>
              <a:p>
                <a:endParaRPr lang="en-US" sz="1400" dirty="0">
                  <a:latin typeface="Calibri" panose="020F0502020204030204" pitchFamily="34" charset="0"/>
                  <a:cs typeface="Calibri" panose="020F0502020204030204" pitchFamily="34" charset="0"/>
                </a:endParaRPr>
              </a:p>
              <a:p>
                <a:endParaRPr lang="en-US" sz="1400" dirty="0">
                  <a:latin typeface="Calibri" panose="020F0502020204030204" pitchFamily="34" charset="0"/>
                  <a:cs typeface="Calibri" panose="020F0502020204030204" pitchFamily="34" charset="0"/>
                </a:endParaRPr>
              </a:p>
            </p:txBody>
          </p:sp>
          <p:sp>
            <p:nvSpPr>
              <p:cNvPr id="139" name="Oval 6">
                <a:extLst>
                  <a:ext uri="{FF2B5EF4-FFF2-40B4-BE49-F238E27FC236}">
                    <a16:creationId xmlns:a16="http://schemas.microsoft.com/office/drawing/2014/main" id="{4C676587-B379-4B01-8301-C4401437138A}"/>
                  </a:ext>
                </a:extLst>
              </p:cNvPr>
              <p:cNvSpPr>
                <a:spLocks noChangeArrowheads="1"/>
              </p:cNvSpPr>
              <p:nvPr/>
            </p:nvSpPr>
            <p:spPr bwMode="auto">
              <a:xfrm>
                <a:off x="2514600" y="1230332"/>
                <a:ext cx="1752600" cy="838201"/>
              </a:xfrm>
              <a:prstGeom prst="ellipse">
                <a:avLst/>
              </a:prstGeom>
              <a:noFill/>
              <a:ln w="9525">
                <a:noFill/>
                <a:round/>
                <a:headEnd/>
                <a:tailEnd/>
              </a:ln>
            </p:spPr>
            <p:txBody>
              <a:bodyPr wrap="none" anchor="ctr"/>
              <a:lstStyle/>
              <a:p>
                <a:pPr algn="ctr"/>
                <a:r>
                  <a:rPr lang="en-US" sz="1400" dirty="0">
                    <a:latin typeface="Calibri" panose="020F0502020204030204" pitchFamily="34" charset="0"/>
                    <a:cs typeface="Calibri" panose="020F0502020204030204" pitchFamily="34" charset="0"/>
                  </a:rPr>
                  <a:t>Main</a:t>
                </a:r>
              </a:p>
              <a:p>
                <a:pPr algn="ctr"/>
                <a:endParaRPr lang="en-US" sz="1400" dirty="0">
                  <a:solidFill>
                    <a:srgbClr val="000000"/>
                  </a:solidFill>
                  <a:latin typeface="Calibri" panose="020F0502020204030204" pitchFamily="34" charset="0"/>
                  <a:cs typeface="Calibri" panose="020F0502020204030204" pitchFamily="34" charset="0"/>
                </a:endParaRPr>
              </a:p>
            </p:txBody>
          </p:sp>
          <p:sp>
            <p:nvSpPr>
              <p:cNvPr id="140" name="Text Box 16">
                <a:extLst>
                  <a:ext uri="{FF2B5EF4-FFF2-40B4-BE49-F238E27FC236}">
                    <a16:creationId xmlns:a16="http://schemas.microsoft.com/office/drawing/2014/main" id="{2EAE9E38-B24D-49FD-A1CC-28B4407638E5}"/>
                  </a:ext>
                </a:extLst>
              </p:cNvPr>
              <p:cNvSpPr txBox="1">
                <a:spLocks noChangeArrowheads="1"/>
              </p:cNvSpPr>
              <p:nvPr/>
            </p:nvSpPr>
            <p:spPr bwMode="auto">
              <a:xfrm>
                <a:off x="457200" y="2921020"/>
                <a:ext cx="1600200" cy="418579"/>
              </a:xfrm>
              <a:prstGeom prst="rect">
                <a:avLst/>
              </a:prstGeom>
              <a:noFill/>
              <a:ln w="9525">
                <a:noFill/>
                <a:miter lim="800000"/>
                <a:headEnd/>
                <a:tailEnd/>
              </a:ln>
            </p:spPr>
            <p:txBody>
              <a:bodyPr>
                <a:spAutoFit/>
              </a:bodyPr>
              <a:lstStyle/>
              <a:p>
                <a:pPr algn="ctr"/>
                <a:r>
                  <a:rPr lang="en-US" sz="1400" dirty="0">
                    <a:solidFill>
                      <a:srgbClr val="000000"/>
                    </a:solidFill>
                    <a:latin typeface="Calibri" panose="020F0502020204030204" pitchFamily="34" charset="0"/>
                    <a:cs typeface="Calibri" panose="020F0502020204030204" pitchFamily="34" charset="0"/>
                  </a:rPr>
                  <a:t>Solvers</a:t>
                </a:r>
              </a:p>
            </p:txBody>
          </p:sp>
          <p:sp>
            <p:nvSpPr>
              <p:cNvPr id="141" name="AutoShape 2">
                <a:extLst>
                  <a:ext uri="{FF2B5EF4-FFF2-40B4-BE49-F238E27FC236}">
                    <a16:creationId xmlns:a16="http://schemas.microsoft.com/office/drawing/2014/main" id="{F0743A56-FD2B-4143-B539-CFA8DDE57F19}"/>
                  </a:ext>
                </a:extLst>
              </p:cNvPr>
              <p:cNvSpPr>
                <a:spLocks noChangeArrowheads="1"/>
              </p:cNvSpPr>
              <p:nvPr/>
            </p:nvSpPr>
            <p:spPr bwMode="auto">
              <a:xfrm>
                <a:off x="5279739" y="4945497"/>
                <a:ext cx="1752600" cy="381000"/>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Field Manager</a:t>
                </a:r>
              </a:p>
            </p:txBody>
          </p:sp>
          <p:sp>
            <p:nvSpPr>
              <p:cNvPr id="142" name="AutoShape 4">
                <a:extLst>
                  <a:ext uri="{FF2B5EF4-FFF2-40B4-BE49-F238E27FC236}">
                    <a16:creationId xmlns:a16="http://schemas.microsoft.com/office/drawing/2014/main" id="{E6076142-72F4-4149-8B70-21A5E51CEBF3}"/>
                  </a:ext>
                </a:extLst>
              </p:cNvPr>
              <p:cNvSpPr>
                <a:spLocks noChangeArrowheads="1"/>
              </p:cNvSpPr>
              <p:nvPr/>
            </p:nvSpPr>
            <p:spPr bwMode="auto">
              <a:xfrm>
                <a:off x="5279739" y="5322684"/>
                <a:ext cx="1752600" cy="381000"/>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Derivatives</a:t>
                </a:r>
              </a:p>
            </p:txBody>
          </p:sp>
          <p:sp>
            <p:nvSpPr>
              <p:cNvPr id="143" name="Oval 6">
                <a:extLst>
                  <a:ext uri="{FF2B5EF4-FFF2-40B4-BE49-F238E27FC236}">
                    <a16:creationId xmlns:a16="http://schemas.microsoft.com/office/drawing/2014/main" id="{C3B0BBE9-B03D-4666-B900-BB38AFA1B0C0}"/>
                  </a:ext>
                </a:extLst>
              </p:cNvPr>
              <p:cNvSpPr>
                <a:spLocks noChangeArrowheads="1"/>
              </p:cNvSpPr>
              <p:nvPr/>
            </p:nvSpPr>
            <p:spPr bwMode="auto">
              <a:xfrm>
                <a:off x="3683158" y="2830532"/>
                <a:ext cx="1676400" cy="914401"/>
              </a:xfrm>
              <a:prstGeom prst="ellipse">
                <a:avLst/>
              </a:prstGeom>
              <a:noFill/>
              <a:ln w="9525">
                <a:noFill/>
                <a:round/>
                <a:headEnd/>
                <a:tailEnd/>
              </a:ln>
            </p:spPr>
            <p:txBody>
              <a:bodyPr wrap="none" tIns="91440" bIns="0" anchor="ctr"/>
              <a:lstStyle/>
              <a:p>
                <a:pPr algn="ctr"/>
                <a:r>
                  <a:rPr lang="en-US" sz="1400" dirty="0">
                    <a:latin typeface="Calibri" panose="020F0502020204030204" pitchFamily="34" charset="0"/>
                    <a:cs typeface="Calibri" panose="020F0502020204030204" pitchFamily="34" charset="0"/>
                  </a:rPr>
                  <a:t>Albany Glue Code</a:t>
                </a:r>
              </a:p>
            </p:txBody>
          </p:sp>
          <p:cxnSp>
            <p:nvCxnSpPr>
              <p:cNvPr id="144" name="AutoShape 7">
                <a:extLst>
                  <a:ext uri="{FF2B5EF4-FFF2-40B4-BE49-F238E27FC236}">
                    <a16:creationId xmlns:a16="http://schemas.microsoft.com/office/drawing/2014/main" id="{A481BD4E-EC42-4AB8-AA07-FB0721DB44CB}"/>
                  </a:ext>
                </a:extLst>
              </p:cNvPr>
              <p:cNvCxnSpPr>
                <a:cxnSpLocks noChangeShapeType="1"/>
                <a:stCxn id="148" idx="3"/>
                <a:endCxn id="145" idx="1"/>
              </p:cNvCxnSpPr>
              <p:nvPr/>
            </p:nvCxnSpPr>
            <p:spPr bwMode="auto">
              <a:xfrm flipV="1">
                <a:off x="2133600" y="2547164"/>
                <a:ext cx="304800" cy="931068"/>
              </a:xfrm>
              <a:prstGeom prst="bentConnector3">
                <a:avLst>
                  <a:gd name="adj1" fmla="val 50000"/>
                </a:avLst>
              </a:prstGeom>
              <a:noFill/>
              <a:ln w="12700">
                <a:solidFill>
                  <a:srgbClr val="000000"/>
                </a:solidFill>
                <a:miter lim="800000"/>
                <a:headEnd type="diamond" w="med" len="med"/>
                <a:tailEnd type="diamond" w="med" len="med"/>
              </a:ln>
            </p:spPr>
          </p:cxnSp>
          <p:sp>
            <p:nvSpPr>
              <p:cNvPr id="145" name="Text Box 8">
                <a:extLst>
                  <a:ext uri="{FF2B5EF4-FFF2-40B4-BE49-F238E27FC236}">
                    <a16:creationId xmlns:a16="http://schemas.microsoft.com/office/drawing/2014/main" id="{2975DA47-56AF-4819-9441-5BDF4649D978}"/>
                  </a:ext>
                </a:extLst>
              </p:cNvPr>
              <p:cNvSpPr txBox="1">
                <a:spLocks noChangeArrowheads="1"/>
              </p:cNvSpPr>
              <p:nvPr/>
            </p:nvSpPr>
            <p:spPr bwMode="auto">
              <a:xfrm>
                <a:off x="2438400" y="2191373"/>
                <a:ext cx="1219200" cy="711584"/>
              </a:xfrm>
              <a:prstGeom prst="rect">
                <a:avLst/>
              </a:prstGeom>
              <a:solidFill>
                <a:schemeClr val="bg1"/>
              </a:solidFill>
              <a:ln w="19050">
                <a:solidFill>
                  <a:srgbClr val="0000FF"/>
                </a:solidFill>
                <a:miter lim="800000"/>
                <a:headEnd/>
                <a:tailEnd/>
              </a:ln>
            </p:spPr>
            <p:txBody>
              <a:bodyPr>
                <a:spAutoFit/>
              </a:bodyPr>
              <a:lstStyle/>
              <a:p>
                <a:pPr algn="ctr"/>
                <a:r>
                  <a:rPr lang="en-US" sz="1400" b="1" dirty="0">
                    <a:solidFill>
                      <a:srgbClr val="0000FF"/>
                    </a:solidFill>
                    <a:latin typeface="Calibri" panose="020F0502020204030204" pitchFamily="34" charset="0"/>
                    <a:cs typeface="Calibri" panose="020F0502020204030204" pitchFamily="34" charset="0"/>
                  </a:rPr>
                  <a:t>Nonlinear Model</a:t>
                </a:r>
              </a:p>
            </p:txBody>
          </p:sp>
          <p:sp>
            <p:nvSpPr>
              <p:cNvPr id="146" name="AutoShape 10">
                <a:extLst>
                  <a:ext uri="{FF2B5EF4-FFF2-40B4-BE49-F238E27FC236}">
                    <a16:creationId xmlns:a16="http://schemas.microsoft.com/office/drawing/2014/main" id="{63B3B931-E4C8-49E7-A023-8E3A58385A0C}"/>
                  </a:ext>
                </a:extLst>
              </p:cNvPr>
              <p:cNvSpPr>
                <a:spLocks noChangeArrowheads="1"/>
              </p:cNvSpPr>
              <p:nvPr/>
            </p:nvSpPr>
            <p:spPr bwMode="auto">
              <a:xfrm>
                <a:off x="457200" y="3287732"/>
                <a:ext cx="1600200" cy="328613"/>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Nonlinear</a:t>
                </a:r>
              </a:p>
            </p:txBody>
          </p:sp>
          <p:sp>
            <p:nvSpPr>
              <p:cNvPr id="147" name="AutoShape 11">
                <a:extLst>
                  <a:ext uri="{FF2B5EF4-FFF2-40B4-BE49-F238E27FC236}">
                    <a16:creationId xmlns:a16="http://schemas.microsoft.com/office/drawing/2014/main" id="{32DEE988-4E3B-4419-8650-741874C29646}"/>
                  </a:ext>
                </a:extLst>
              </p:cNvPr>
              <p:cNvSpPr>
                <a:spLocks noChangeArrowheads="1"/>
              </p:cNvSpPr>
              <p:nvPr/>
            </p:nvSpPr>
            <p:spPr bwMode="auto">
              <a:xfrm>
                <a:off x="457200" y="3592532"/>
                <a:ext cx="1600200" cy="328613"/>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Transient</a:t>
                </a:r>
              </a:p>
            </p:txBody>
          </p:sp>
          <p:sp>
            <p:nvSpPr>
              <p:cNvPr id="148" name="Rectangle 15">
                <a:extLst>
                  <a:ext uri="{FF2B5EF4-FFF2-40B4-BE49-F238E27FC236}">
                    <a16:creationId xmlns:a16="http://schemas.microsoft.com/office/drawing/2014/main" id="{BB6B100B-B1A2-42C7-B9BC-07DBB2AAD8A4}"/>
                  </a:ext>
                </a:extLst>
              </p:cNvPr>
              <p:cNvSpPr>
                <a:spLocks noChangeArrowheads="1"/>
              </p:cNvSpPr>
              <p:nvPr/>
            </p:nvSpPr>
            <p:spPr bwMode="auto">
              <a:xfrm>
                <a:off x="381000" y="2906732"/>
                <a:ext cx="1752600" cy="1143000"/>
              </a:xfrm>
              <a:prstGeom prst="rect">
                <a:avLst/>
              </a:prstGeom>
              <a:noFill/>
              <a:ln w="9525">
                <a:solidFill>
                  <a:srgbClr val="000000"/>
                </a:solidFill>
                <a:miter lim="800000"/>
                <a:headEnd/>
                <a:tailEnd/>
              </a:ln>
            </p:spPr>
            <p:txBody>
              <a:bodyPr wrap="none" anchor="ctr"/>
              <a:lstStyle/>
              <a:p>
                <a:endParaRPr lang="en-US"/>
              </a:p>
            </p:txBody>
          </p:sp>
          <p:sp>
            <p:nvSpPr>
              <p:cNvPr id="149" name="AutoShape 17">
                <a:extLst>
                  <a:ext uri="{FF2B5EF4-FFF2-40B4-BE49-F238E27FC236}">
                    <a16:creationId xmlns:a16="http://schemas.microsoft.com/office/drawing/2014/main" id="{E75F4751-7998-41E0-90F8-9BED762DE4B4}"/>
                  </a:ext>
                </a:extLst>
              </p:cNvPr>
              <p:cNvSpPr>
                <a:spLocks noChangeArrowheads="1"/>
              </p:cNvSpPr>
              <p:nvPr/>
            </p:nvSpPr>
            <p:spPr bwMode="auto">
              <a:xfrm>
                <a:off x="533400" y="1458932"/>
                <a:ext cx="1447800" cy="304800"/>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Optimization</a:t>
                </a:r>
              </a:p>
            </p:txBody>
          </p:sp>
          <p:sp>
            <p:nvSpPr>
              <p:cNvPr id="150" name="AutoShape 18">
                <a:extLst>
                  <a:ext uri="{FF2B5EF4-FFF2-40B4-BE49-F238E27FC236}">
                    <a16:creationId xmlns:a16="http://schemas.microsoft.com/office/drawing/2014/main" id="{796D8E28-05B7-4030-B08A-A0D3F1051334}"/>
                  </a:ext>
                </a:extLst>
              </p:cNvPr>
              <p:cNvSpPr>
                <a:spLocks noChangeArrowheads="1"/>
              </p:cNvSpPr>
              <p:nvPr/>
            </p:nvSpPr>
            <p:spPr bwMode="auto">
              <a:xfrm>
                <a:off x="533400" y="1763732"/>
                <a:ext cx="1447800" cy="304800"/>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UQ</a:t>
                </a:r>
              </a:p>
            </p:txBody>
          </p:sp>
          <p:cxnSp>
            <p:nvCxnSpPr>
              <p:cNvPr id="151" name="AutoShape 21">
                <a:extLst>
                  <a:ext uri="{FF2B5EF4-FFF2-40B4-BE49-F238E27FC236}">
                    <a16:creationId xmlns:a16="http://schemas.microsoft.com/office/drawing/2014/main" id="{4DCE226A-2D73-489A-A6A6-F4898743AE42}"/>
                  </a:ext>
                </a:extLst>
              </p:cNvPr>
              <p:cNvCxnSpPr>
                <a:cxnSpLocks noChangeShapeType="1"/>
                <a:stCxn id="148" idx="0"/>
                <a:endCxn id="166" idx="2"/>
              </p:cNvCxnSpPr>
              <p:nvPr/>
            </p:nvCxnSpPr>
            <p:spPr bwMode="auto">
              <a:xfrm flipH="1" flipV="1">
                <a:off x="1257299" y="2817311"/>
                <a:ext cx="1" cy="89421"/>
              </a:xfrm>
              <a:prstGeom prst="straightConnector1">
                <a:avLst/>
              </a:prstGeom>
              <a:noFill/>
              <a:ln w="12700">
                <a:solidFill>
                  <a:srgbClr val="000000"/>
                </a:solidFill>
                <a:round/>
                <a:headEnd type="diamond" w="med" len="med"/>
                <a:tailEnd type="diamond" w="med" len="med"/>
              </a:ln>
            </p:spPr>
          </p:cxnSp>
          <p:cxnSp>
            <p:nvCxnSpPr>
              <p:cNvPr id="152" name="AutoShape 22">
                <a:extLst>
                  <a:ext uri="{FF2B5EF4-FFF2-40B4-BE49-F238E27FC236}">
                    <a16:creationId xmlns:a16="http://schemas.microsoft.com/office/drawing/2014/main" id="{D818027B-D933-4311-8BAD-D727BFC6FC14}"/>
                  </a:ext>
                </a:extLst>
              </p:cNvPr>
              <p:cNvCxnSpPr>
                <a:cxnSpLocks noChangeShapeType="1"/>
                <a:stCxn id="136" idx="0"/>
                <a:endCxn id="168" idx="2"/>
              </p:cNvCxnSpPr>
              <p:nvPr/>
            </p:nvCxnSpPr>
            <p:spPr bwMode="auto">
              <a:xfrm flipH="1" flipV="1">
                <a:off x="1257299" y="4646681"/>
                <a:ext cx="1" cy="241249"/>
              </a:xfrm>
              <a:prstGeom prst="straightConnector1">
                <a:avLst/>
              </a:prstGeom>
              <a:noFill/>
              <a:ln w="12700">
                <a:solidFill>
                  <a:srgbClr val="000000"/>
                </a:solidFill>
                <a:round/>
                <a:headEnd type="diamond" w="med" len="med"/>
                <a:tailEnd type="diamond" w="med" len="med"/>
              </a:ln>
            </p:spPr>
          </p:cxnSp>
          <p:sp>
            <p:nvSpPr>
              <p:cNvPr id="153" name="AutoShape 23">
                <a:extLst>
                  <a:ext uri="{FF2B5EF4-FFF2-40B4-BE49-F238E27FC236}">
                    <a16:creationId xmlns:a16="http://schemas.microsoft.com/office/drawing/2014/main" id="{9393E7CF-320E-4F8A-B656-8361F9EF24EE}"/>
                  </a:ext>
                </a:extLst>
              </p:cNvPr>
              <p:cNvSpPr>
                <a:spLocks noChangeArrowheads="1"/>
              </p:cNvSpPr>
              <p:nvPr/>
            </p:nvSpPr>
            <p:spPr bwMode="auto">
              <a:xfrm>
                <a:off x="533400" y="5262596"/>
                <a:ext cx="1447800" cy="304800"/>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Iterative</a:t>
                </a:r>
              </a:p>
            </p:txBody>
          </p:sp>
          <p:sp>
            <p:nvSpPr>
              <p:cNvPr id="154" name="AutoShape 29">
                <a:extLst>
                  <a:ext uri="{FF2B5EF4-FFF2-40B4-BE49-F238E27FC236}">
                    <a16:creationId xmlns:a16="http://schemas.microsoft.com/office/drawing/2014/main" id="{04C6B53C-3511-4481-87D8-5E232A963868}"/>
                  </a:ext>
                </a:extLst>
              </p:cNvPr>
              <p:cNvSpPr>
                <a:spLocks noChangeArrowheads="1"/>
              </p:cNvSpPr>
              <p:nvPr/>
            </p:nvSpPr>
            <p:spPr bwMode="auto">
              <a:xfrm>
                <a:off x="533400" y="5572476"/>
                <a:ext cx="1447800" cy="304800"/>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Direct</a:t>
                </a:r>
              </a:p>
            </p:txBody>
          </p:sp>
          <p:sp>
            <p:nvSpPr>
              <p:cNvPr id="155" name="AutoShape 30">
                <a:extLst>
                  <a:ext uri="{FF2B5EF4-FFF2-40B4-BE49-F238E27FC236}">
                    <a16:creationId xmlns:a16="http://schemas.microsoft.com/office/drawing/2014/main" id="{1BE9CBEB-9826-4512-8F59-60DC93B9BC51}"/>
                  </a:ext>
                </a:extLst>
              </p:cNvPr>
              <p:cNvSpPr>
                <a:spLocks noChangeArrowheads="1"/>
              </p:cNvSpPr>
              <p:nvPr/>
            </p:nvSpPr>
            <p:spPr bwMode="auto">
              <a:xfrm>
                <a:off x="6908800" y="1179532"/>
                <a:ext cx="1828800" cy="1905000"/>
              </a:xfrm>
              <a:prstGeom prst="flowChartProcess">
                <a:avLst/>
              </a:prstGeom>
              <a:noFill/>
              <a:ln w="9525">
                <a:solidFill>
                  <a:srgbClr val="000000"/>
                </a:solidFill>
                <a:miter lim="800000"/>
                <a:headEnd/>
                <a:tailEnd/>
              </a:ln>
            </p:spPr>
            <p:txBody>
              <a:bodyPr wrap="none" anchor="ctr"/>
              <a:lstStyle/>
              <a:p>
                <a:pPr algn="ctr"/>
                <a:endParaRPr lang="en-US" sz="1400" dirty="0">
                  <a:latin typeface="Calibri" panose="020F0502020204030204" pitchFamily="34" charset="0"/>
                  <a:cs typeface="Calibri" panose="020F0502020204030204" pitchFamily="34" charset="0"/>
                </a:endParaRPr>
              </a:p>
              <a:p>
                <a:pPr algn="ctr"/>
                <a:r>
                  <a:rPr lang="en-US" sz="1400" dirty="0">
                    <a:latin typeface="Calibri" panose="020F0502020204030204" pitchFamily="34" charset="0"/>
                    <a:cs typeface="Calibri" panose="020F0502020204030204" pitchFamily="34" charset="0"/>
                  </a:rPr>
                  <a:t>Mesh Tools</a:t>
                </a:r>
              </a:p>
              <a:p>
                <a:pPr algn="ctr"/>
                <a:endParaRPr lang="en-US" sz="1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p:txBody>
          </p:sp>
          <p:sp>
            <p:nvSpPr>
              <p:cNvPr id="156" name="AutoShape 31">
                <a:extLst>
                  <a:ext uri="{FF2B5EF4-FFF2-40B4-BE49-F238E27FC236}">
                    <a16:creationId xmlns:a16="http://schemas.microsoft.com/office/drawing/2014/main" id="{88D5CD41-8370-4894-8EB4-3E075D2B617D}"/>
                  </a:ext>
                </a:extLst>
              </p:cNvPr>
              <p:cNvSpPr>
                <a:spLocks noChangeArrowheads="1"/>
              </p:cNvSpPr>
              <p:nvPr/>
            </p:nvSpPr>
            <p:spPr bwMode="auto">
              <a:xfrm>
                <a:off x="6985000" y="2170132"/>
                <a:ext cx="1670050" cy="381000"/>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Mesh I/O</a:t>
                </a:r>
              </a:p>
            </p:txBody>
          </p:sp>
          <p:sp>
            <p:nvSpPr>
              <p:cNvPr id="157" name="AutoShape 33">
                <a:extLst>
                  <a:ext uri="{FF2B5EF4-FFF2-40B4-BE49-F238E27FC236}">
                    <a16:creationId xmlns:a16="http://schemas.microsoft.com/office/drawing/2014/main" id="{5C17EFC7-2704-41FA-AACB-446BAC9A0160}"/>
                  </a:ext>
                </a:extLst>
              </p:cNvPr>
              <p:cNvSpPr>
                <a:spLocks noChangeArrowheads="1"/>
              </p:cNvSpPr>
              <p:nvPr/>
            </p:nvSpPr>
            <p:spPr bwMode="auto">
              <a:xfrm>
                <a:off x="6985000" y="1560532"/>
                <a:ext cx="1670050" cy="609600"/>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Mesh Database</a:t>
                </a:r>
              </a:p>
              <a:p>
                <a:pPr algn="ctr"/>
                <a:endParaRPr lang="en-US" sz="1400" dirty="0">
                  <a:solidFill>
                    <a:srgbClr val="000000"/>
                  </a:solidFill>
                  <a:latin typeface="Calibri" panose="020F0502020204030204" pitchFamily="34" charset="0"/>
                  <a:cs typeface="Calibri" panose="020F0502020204030204" pitchFamily="34" charset="0"/>
                </a:endParaRPr>
              </a:p>
            </p:txBody>
          </p:sp>
          <p:sp>
            <p:nvSpPr>
              <p:cNvPr id="158" name="Rectangle 35">
                <a:extLst>
                  <a:ext uri="{FF2B5EF4-FFF2-40B4-BE49-F238E27FC236}">
                    <a16:creationId xmlns:a16="http://schemas.microsoft.com/office/drawing/2014/main" id="{AECC7D9A-6674-4095-B33C-2B6CB080C39D}"/>
                  </a:ext>
                </a:extLst>
              </p:cNvPr>
              <p:cNvSpPr>
                <a:spLocks noChangeArrowheads="1"/>
              </p:cNvSpPr>
              <p:nvPr/>
            </p:nvSpPr>
            <p:spPr bwMode="auto">
              <a:xfrm>
                <a:off x="7108825" y="1966932"/>
                <a:ext cx="333375" cy="134938"/>
              </a:xfrm>
              <a:prstGeom prst="rect">
                <a:avLst/>
              </a:prstGeom>
              <a:solidFill>
                <a:schemeClr val="bg2"/>
              </a:solidFill>
              <a:ln w="9525">
                <a:solidFill>
                  <a:srgbClr val="000000"/>
                </a:solidFill>
                <a:miter lim="800000"/>
                <a:headEnd/>
                <a:tailEnd/>
              </a:ln>
            </p:spPr>
            <p:txBody>
              <a:bodyPr wrap="none" anchor="ctr"/>
              <a:lstStyle/>
              <a:p>
                <a:endParaRPr lang="en-US"/>
              </a:p>
            </p:txBody>
          </p:sp>
          <p:sp>
            <p:nvSpPr>
              <p:cNvPr id="159" name="AutoShape 36">
                <a:extLst>
                  <a:ext uri="{FF2B5EF4-FFF2-40B4-BE49-F238E27FC236}">
                    <a16:creationId xmlns:a16="http://schemas.microsoft.com/office/drawing/2014/main" id="{EDFA1A44-C595-42B2-AAB1-419B2D4B6794}"/>
                  </a:ext>
                </a:extLst>
              </p:cNvPr>
              <p:cNvSpPr>
                <a:spLocks noChangeArrowheads="1"/>
              </p:cNvSpPr>
              <p:nvPr/>
            </p:nvSpPr>
            <p:spPr bwMode="auto">
              <a:xfrm>
                <a:off x="8153400" y="1898670"/>
                <a:ext cx="417513" cy="203200"/>
              </a:xfrm>
              <a:prstGeom prst="cube">
                <a:avLst>
                  <a:gd name="adj" fmla="val 41667"/>
                </a:avLst>
              </a:prstGeom>
              <a:solidFill>
                <a:schemeClr val="bg1">
                  <a:lumMod val="85000"/>
                </a:schemeClr>
              </a:solidFill>
              <a:ln w="9525">
                <a:solidFill>
                  <a:srgbClr val="000000"/>
                </a:solidFill>
                <a:miter lim="800000"/>
                <a:headEnd/>
                <a:tailEnd/>
              </a:ln>
            </p:spPr>
            <p:txBody>
              <a:bodyPr wrap="none" anchor="ctr"/>
              <a:lstStyle/>
              <a:p>
                <a:endParaRPr lang="en-US"/>
              </a:p>
            </p:txBody>
          </p:sp>
          <p:sp>
            <p:nvSpPr>
              <p:cNvPr id="160" name="Text Box 38">
                <a:extLst>
                  <a:ext uri="{FF2B5EF4-FFF2-40B4-BE49-F238E27FC236}">
                    <a16:creationId xmlns:a16="http://schemas.microsoft.com/office/drawing/2014/main" id="{EFB8D48F-EF92-4B72-8234-E6500831CB80}"/>
                  </a:ext>
                </a:extLst>
              </p:cNvPr>
              <p:cNvSpPr txBox="1">
                <a:spLocks noChangeArrowheads="1"/>
              </p:cNvSpPr>
              <p:nvPr/>
            </p:nvSpPr>
            <p:spPr bwMode="auto">
              <a:xfrm>
                <a:off x="4851952" y="1726988"/>
                <a:ext cx="1600200" cy="711584"/>
              </a:xfrm>
              <a:prstGeom prst="rect">
                <a:avLst/>
              </a:prstGeom>
              <a:solidFill>
                <a:schemeClr val="bg1"/>
              </a:solidFill>
              <a:ln w="19050">
                <a:solidFill>
                  <a:srgbClr val="0000FF"/>
                </a:solidFill>
                <a:miter lim="800000"/>
                <a:headEnd/>
                <a:tailEnd/>
              </a:ln>
            </p:spPr>
            <p:txBody>
              <a:bodyPr>
                <a:spAutoFit/>
              </a:bodyPr>
              <a:lstStyle/>
              <a:p>
                <a:pPr algn="ctr"/>
                <a:r>
                  <a:rPr lang="en-US" sz="1400" dirty="0">
                    <a:solidFill>
                      <a:srgbClr val="0000FF"/>
                    </a:solidFill>
                    <a:latin typeface="Calibri" panose="020F0502020204030204" pitchFamily="34" charset="0"/>
                    <a:cs typeface="Calibri" panose="020F0502020204030204" pitchFamily="34" charset="0"/>
                  </a:rPr>
                  <a:t>Global</a:t>
                </a:r>
              </a:p>
              <a:p>
                <a:pPr algn="ctr"/>
                <a:r>
                  <a:rPr lang="en-US" sz="1400" dirty="0">
                    <a:solidFill>
                      <a:srgbClr val="0000FF"/>
                    </a:solidFill>
                    <a:latin typeface="Calibri" panose="020F0502020204030204" pitchFamily="34" charset="0"/>
                    <a:cs typeface="Calibri" panose="020F0502020204030204" pitchFamily="34" charset="0"/>
                  </a:rPr>
                  <a:t>Discretization</a:t>
                </a:r>
              </a:p>
            </p:txBody>
          </p:sp>
          <p:sp>
            <p:nvSpPr>
              <p:cNvPr id="161" name="Text Box 43">
                <a:extLst>
                  <a:ext uri="{FF2B5EF4-FFF2-40B4-BE49-F238E27FC236}">
                    <a16:creationId xmlns:a16="http://schemas.microsoft.com/office/drawing/2014/main" id="{CE62A781-8656-4DB7-A3EA-86BF65C934C8}"/>
                  </a:ext>
                </a:extLst>
              </p:cNvPr>
              <p:cNvSpPr txBox="1">
                <a:spLocks noChangeArrowheads="1"/>
              </p:cNvSpPr>
              <p:nvPr/>
            </p:nvSpPr>
            <p:spPr bwMode="auto">
              <a:xfrm>
                <a:off x="2560320" y="3879909"/>
                <a:ext cx="1905000" cy="418579"/>
              </a:xfrm>
              <a:prstGeom prst="rect">
                <a:avLst/>
              </a:prstGeom>
              <a:solidFill>
                <a:schemeClr val="bg1"/>
              </a:solidFill>
              <a:ln w="19050">
                <a:solidFill>
                  <a:srgbClr val="0000FF"/>
                </a:solidFill>
                <a:miter lim="800000"/>
                <a:headEnd/>
                <a:tailEnd/>
              </a:ln>
            </p:spPr>
            <p:txBody>
              <a:bodyPr>
                <a:spAutoFit/>
              </a:bodyPr>
              <a:lstStyle/>
              <a:p>
                <a:pPr algn="ctr"/>
                <a:r>
                  <a:rPr lang="en-US" sz="1400" dirty="0">
                    <a:solidFill>
                      <a:srgbClr val="0000FF"/>
                    </a:solidFill>
                    <a:latin typeface="Calibri" panose="020F0502020204030204" pitchFamily="34" charset="0"/>
                    <a:cs typeface="Calibri" panose="020F0502020204030204" pitchFamily="34" charset="0"/>
                  </a:rPr>
                  <a:t>Evaluation Engine</a:t>
                </a:r>
              </a:p>
            </p:txBody>
          </p:sp>
          <p:sp>
            <p:nvSpPr>
              <p:cNvPr id="162" name="Rectangle 49">
                <a:extLst>
                  <a:ext uri="{FF2B5EF4-FFF2-40B4-BE49-F238E27FC236}">
                    <a16:creationId xmlns:a16="http://schemas.microsoft.com/office/drawing/2014/main" id="{856AA444-E06E-4D6D-A1FB-3FCA88DF2E43}"/>
                  </a:ext>
                </a:extLst>
              </p:cNvPr>
              <p:cNvSpPr>
                <a:spLocks noChangeArrowheads="1"/>
              </p:cNvSpPr>
              <p:nvPr/>
            </p:nvSpPr>
            <p:spPr bwMode="auto">
              <a:xfrm>
                <a:off x="5419615" y="4583132"/>
                <a:ext cx="304800" cy="304800"/>
              </a:xfrm>
              <a:prstGeom prst="rect">
                <a:avLst/>
              </a:prstGeom>
              <a:noFill/>
              <a:ln w="9525">
                <a:noFill/>
                <a:miter lim="800000"/>
                <a:headEnd/>
                <a:tailEnd/>
              </a:ln>
            </p:spPr>
            <p:txBody>
              <a:bodyPr wrap="none" anchor="ctr"/>
              <a:lstStyle/>
              <a:p>
                <a:endParaRPr lang="en-US"/>
              </a:p>
            </p:txBody>
          </p:sp>
          <p:sp>
            <p:nvSpPr>
              <p:cNvPr id="163" name="Rectangle 50">
                <a:extLst>
                  <a:ext uri="{FF2B5EF4-FFF2-40B4-BE49-F238E27FC236}">
                    <a16:creationId xmlns:a16="http://schemas.microsoft.com/office/drawing/2014/main" id="{5C5365EA-2E82-4600-9B29-802C1A5FB366}"/>
                  </a:ext>
                </a:extLst>
              </p:cNvPr>
              <p:cNvSpPr>
                <a:spLocks noChangeArrowheads="1"/>
              </p:cNvSpPr>
              <p:nvPr/>
            </p:nvSpPr>
            <p:spPr bwMode="auto">
              <a:xfrm>
                <a:off x="5419615" y="4811732"/>
                <a:ext cx="304800" cy="304800"/>
              </a:xfrm>
              <a:prstGeom prst="rect">
                <a:avLst/>
              </a:prstGeom>
              <a:noFill/>
              <a:ln w="9525">
                <a:noFill/>
                <a:miter lim="800000"/>
                <a:headEnd/>
                <a:tailEnd/>
              </a:ln>
            </p:spPr>
            <p:txBody>
              <a:bodyPr wrap="none" anchor="ctr"/>
              <a:lstStyle/>
              <a:p>
                <a:endParaRPr lang="en-US"/>
              </a:p>
            </p:txBody>
          </p:sp>
          <p:sp>
            <p:nvSpPr>
              <p:cNvPr id="164" name="Rectangle 52">
                <a:extLst>
                  <a:ext uri="{FF2B5EF4-FFF2-40B4-BE49-F238E27FC236}">
                    <a16:creationId xmlns:a16="http://schemas.microsoft.com/office/drawing/2014/main" id="{0E8E22F4-0213-423C-8D8F-3D774948C06F}"/>
                  </a:ext>
                </a:extLst>
              </p:cNvPr>
              <p:cNvSpPr>
                <a:spLocks noChangeArrowheads="1"/>
              </p:cNvSpPr>
              <p:nvPr/>
            </p:nvSpPr>
            <p:spPr bwMode="auto">
              <a:xfrm>
                <a:off x="1066800" y="1458932"/>
                <a:ext cx="228600" cy="76200"/>
              </a:xfrm>
              <a:prstGeom prst="rect">
                <a:avLst/>
              </a:prstGeom>
              <a:noFill/>
              <a:ln w="9525">
                <a:noFill/>
                <a:miter lim="800000"/>
                <a:headEnd/>
                <a:tailEnd/>
              </a:ln>
            </p:spPr>
            <p:txBody>
              <a:bodyPr wrap="none" anchor="ctr"/>
              <a:lstStyle/>
              <a:p>
                <a:endParaRPr lang="en-US"/>
              </a:p>
            </p:txBody>
          </p:sp>
          <p:sp>
            <p:nvSpPr>
              <p:cNvPr id="165" name="Rectangle 53">
                <a:extLst>
                  <a:ext uri="{FF2B5EF4-FFF2-40B4-BE49-F238E27FC236}">
                    <a16:creationId xmlns:a16="http://schemas.microsoft.com/office/drawing/2014/main" id="{302C0E1A-0527-4315-96B1-3C7CFB2A36EE}"/>
                  </a:ext>
                </a:extLst>
              </p:cNvPr>
              <p:cNvSpPr>
                <a:spLocks noChangeArrowheads="1"/>
              </p:cNvSpPr>
              <p:nvPr/>
            </p:nvSpPr>
            <p:spPr bwMode="auto">
              <a:xfrm>
                <a:off x="609600" y="1611332"/>
                <a:ext cx="228600" cy="76200"/>
              </a:xfrm>
              <a:prstGeom prst="rect">
                <a:avLst/>
              </a:prstGeom>
              <a:noFill/>
              <a:ln w="9525">
                <a:noFill/>
                <a:miter lim="800000"/>
                <a:headEnd/>
                <a:tailEnd/>
              </a:ln>
            </p:spPr>
            <p:txBody>
              <a:bodyPr wrap="none" anchor="ctr"/>
              <a:lstStyle/>
              <a:p>
                <a:endParaRPr lang="en-US"/>
              </a:p>
            </p:txBody>
          </p:sp>
          <p:sp>
            <p:nvSpPr>
              <p:cNvPr id="166" name="Text Box 55">
                <a:extLst>
                  <a:ext uri="{FF2B5EF4-FFF2-40B4-BE49-F238E27FC236}">
                    <a16:creationId xmlns:a16="http://schemas.microsoft.com/office/drawing/2014/main" id="{BA6D2DD0-1A00-4B34-AD43-F0151C5D1949}"/>
                  </a:ext>
                </a:extLst>
              </p:cNvPr>
              <p:cNvSpPr txBox="1">
                <a:spLocks noChangeArrowheads="1"/>
              </p:cNvSpPr>
              <p:nvPr/>
            </p:nvSpPr>
            <p:spPr bwMode="auto">
              <a:xfrm>
                <a:off x="533400" y="2398732"/>
                <a:ext cx="1447800" cy="418579"/>
              </a:xfrm>
              <a:prstGeom prst="rect">
                <a:avLst/>
              </a:prstGeom>
              <a:solidFill>
                <a:schemeClr val="bg1"/>
              </a:solidFill>
              <a:ln w="19050">
                <a:solidFill>
                  <a:srgbClr val="0000FF"/>
                </a:solidFill>
                <a:miter lim="800000"/>
                <a:headEnd/>
                <a:tailEnd/>
              </a:ln>
            </p:spPr>
            <p:txBody>
              <a:bodyPr>
                <a:spAutoFit/>
              </a:bodyPr>
              <a:lstStyle/>
              <a:p>
                <a:pPr algn="ctr"/>
                <a:r>
                  <a:rPr lang="en-US" sz="1400" dirty="0">
                    <a:solidFill>
                      <a:srgbClr val="0000FF"/>
                    </a:solidFill>
                    <a:latin typeface="Calibri" panose="020F0502020204030204" pitchFamily="34" charset="0"/>
                    <a:cs typeface="Calibri" panose="020F0502020204030204" pitchFamily="34" charset="0"/>
                  </a:rPr>
                  <a:t>Application</a:t>
                </a:r>
              </a:p>
            </p:txBody>
          </p:sp>
          <p:cxnSp>
            <p:nvCxnSpPr>
              <p:cNvPr id="167" name="AutoShape 56">
                <a:extLst>
                  <a:ext uri="{FF2B5EF4-FFF2-40B4-BE49-F238E27FC236}">
                    <a16:creationId xmlns:a16="http://schemas.microsoft.com/office/drawing/2014/main" id="{5EA96F4B-B9D8-4BED-8EC8-AC575D6BB906}"/>
                  </a:ext>
                </a:extLst>
              </p:cNvPr>
              <p:cNvCxnSpPr>
                <a:cxnSpLocks noChangeShapeType="1"/>
                <a:stCxn id="166" idx="0"/>
                <a:endCxn id="137" idx="2"/>
              </p:cNvCxnSpPr>
              <p:nvPr/>
            </p:nvCxnSpPr>
            <p:spPr bwMode="auto">
              <a:xfrm flipV="1">
                <a:off x="1257299" y="2144732"/>
                <a:ext cx="1" cy="253999"/>
              </a:xfrm>
              <a:prstGeom prst="straightConnector1">
                <a:avLst/>
              </a:prstGeom>
              <a:noFill/>
              <a:ln w="12700">
                <a:solidFill>
                  <a:srgbClr val="000000"/>
                </a:solidFill>
                <a:round/>
                <a:headEnd type="diamond" w="med" len="med"/>
                <a:tailEnd type="diamond" w="med" len="med"/>
              </a:ln>
            </p:spPr>
          </p:cxnSp>
          <p:sp>
            <p:nvSpPr>
              <p:cNvPr id="168" name="Text Box 57">
                <a:extLst>
                  <a:ext uri="{FF2B5EF4-FFF2-40B4-BE49-F238E27FC236}">
                    <a16:creationId xmlns:a16="http://schemas.microsoft.com/office/drawing/2014/main" id="{DF7382BC-9E6A-45B3-940C-0E731EC7E733}"/>
                  </a:ext>
                </a:extLst>
              </p:cNvPr>
              <p:cNvSpPr txBox="1">
                <a:spLocks noChangeArrowheads="1"/>
              </p:cNvSpPr>
              <p:nvPr/>
            </p:nvSpPr>
            <p:spPr bwMode="auto">
              <a:xfrm>
                <a:off x="533400" y="4278332"/>
                <a:ext cx="1447800" cy="368349"/>
              </a:xfrm>
              <a:prstGeom prst="rect">
                <a:avLst/>
              </a:prstGeom>
              <a:solidFill>
                <a:schemeClr val="bg1"/>
              </a:solidFill>
              <a:ln w="19050">
                <a:solidFill>
                  <a:srgbClr val="0000FF"/>
                </a:solidFill>
                <a:miter lim="800000"/>
                <a:headEnd/>
                <a:tailEnd/>
              </a:ln>
            </p:spPr>
            <p:txBody>
              <a:bodyPr tIns="36576" bIns="18288">
                <a:spAutoFit/>
              </a:bodyPr>
              <a:lstStyle/>
              <a:p>
                <a:pPr algn="ctr"/>
                <a:r>
                  <a:rPr lang="en-US" sz="1400" dirty="0">
                    <a:solidFill>
                      <a:srgbClr val="0000FF"/>
                    </a:solidFill>
                    <a:latin typeface="Calibri" panose="020F0502020204030204" pitchFamily="34" charset="0"/>
                    <a:cs typeface="Calibri" panose="020F0502020204030204" pitchFamily="34" charset="0"/>
                  </a:rPr>
                  <a:t>Linear Solve</a:t>
                </a:r>
              </a:p>
            </p:txBody>
          </p:sp>
          <p:cxnSp>
            <p:nvCxnSpPr>
              <p:cNvPr id="169" name="AutoShape 58">
                <a:extLst>
                  <a:ext uri="{FF2B5EF4-FFF2-40B4-BE49-F238E27FC236}">
                    <a16:creationId xmlns:a16="http://schemas.microsoft.com/office/drawing/2014/main" id="{3C54FC09-17E0-4FE6-BFD7-305EA8F67580}"/>
                  </a:ext>
                </a:extLst>
              </p:cNvPr>
              <p:cNvCxnSpPr>
                <a:cxnSpLocks noChangeShapeType="1"/>
                <a:stCxn id="168" idx="0"/>
                <a:endCxn id="148" idx="2"/>
              </p:cNvCxnSpPr>
              <p:nvPr/>
            </p:nvCxnSpPr>
            <p:spPr bwMode="auto">
              <a:xfrm flipV="1">
                <a:off x="1257299" y="4049732"/>
                <a:ext cx="1" cy="228600"/>
              </a:xfrm>
              <a:prstGeom prst="straightConnector1">
                <a:avLst/>
              </a:prstGeom>
              <a:noFill/>
              <a:ln w="12700">
                <a:solidFill>
                  <a:srgbClr val="000000"/>
                </a:solidFill>
                <a:round/>
                <a:headEnd type="diamond" w="med" len="med"/>
                <a:tailEnd type="diamond" w="med" len="med"/>
              </a:ln>
            </p:spPr>
          </p:cxnSp>
          <p:cxnSp>
            <p:nvCxnSpPr>
              <p:cNvPr id="170" name="AutoShape 61">
                <a:extLst>
                  <a:ext uri="{FF2B5EF4-FFF2-40B4-BE49-F238E27FC236}">
                    <a16:creationId xmlns:a16="http://schemas.microsoft.com/office/drawing/2014/main" id="{D067A0E9-9A4F-4A6D-9251-F98DE8544E41}"/>
                  </a:ext>
                </a:extLst>
              </p:cNvPr>
              <p:cNvCxnSpPr>
                <a:cxnSpLocks noChangeShapeType="1"/>
                <a:stCxn id="145" idx="3"/>
                <a:endCxn id="143" idx="1"/>
              </p:cNvCxnSpPr>
              <p:nvPr/>
            </p:nvCxnSpPr>
            <p:spPr bwMode="auto">
              <a:xfrm>
                <a:off x="3657601" y="2547164"/>
                <a:ext cx="271061" cy="417278"/>
              </a:xfrm>
              <a:prstGeom prst="bentConnector2">
                <a:avLst/>
              </a:prstGeom>
              <a:noFill/>
              <a:ln w="12700">
                <a:solidFill>
                  <a:srgbClr val="000000"/>
                </a:solidFill>
                <a:miter lim="800000"/>
                <a:headEnd type="diamond" w="med" len="med"/>
                <a:tailEnd type="diamond" w="med" len="med"/>
              </a:ln>
            </p:spPr>
          </p:cxnSp>
          <p:cxnSp>
            <p:nvCxnSpPr>
              <p:cNvPr id="171" name="AutoShape 62">
                <a:extLst>
                  <a:ext uri="{FF2B5EF4-FFF2-40B4-BE49-F238E27FC236}">
                    <a16:creationId xmlns:a16="http://schemas.microsoft.com/office/drawing/2014/main" id="{5E7C27DA-F21A-4287-AA49-0172DD38DAE6}"/>
                  </a:ext>
                </a:extLst>
              </p:cNvPr>
              <p:cNvCxnSpPr>
                <a:cxnSpLocks noChangeShapeType="1"/>
                <a:stCxn id="137" idx="3"/>
                <a:endCxn id="135" idx="1"/>
              </p:cNvCxnSpPr>
              <p:nvPr/>
            </p:nvCxnSpPr>
            <p:spPr bwMode="auto">
              <a:xfrm flipV="1">
                <a:off x="2057400" y="1591825"/>
                <a:ext cx="495299" cy="4621"/>
              </a:xfrm>
              <a:prstGeom prst="straightConnector1">
                <a:avLst/>
              </a:prstGeom>
              <a:noFill/>
              <a:ln w="12700">
                <a:solidFill>
                  <a:srgbClr val="000000"/>
                </a:solidFill>
                <a:round/>
                <a:headEnd type="diamond" w="med" len="med"/>
                <a:tailEnd type="diamond" w="med" len="med"/>
              </a:ln>
            </p:spPr>
          </p:cxnSp>
          <p:sp>
            <p:nvSpPr>
              <p:cNvPr id="172" name="AutoShape 65">
                <a:extLst>
                  <a:ext uri="{FF2B5EF4-FFF2-40B4-BE49-F238E27FC236}">
                    <a16:creationId xmlns:a16="http://schemas.microsoft.com/office/drawing/2014/main" id="{54E41B51-BDE1-4803-B767-41747893D6EF}"/>
                  </a:ext>
                </a:extLst>
              </p:cNvPr>
              <p:cNvSpPr>
                <a:spLocks noChangeArrowheads="1"/>
              </p:cNvSpPr>
              <p:nvPr/>
            </p:nvSpPr>
            <p:spPr bwMode="auto">
              <a:xfrm>
                <a:off x="6985000" y="2551132"/>
                <a:ext cx="1670050" cy="381000"/>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Load Balancing</a:t>
                </a:r>
              </a:p>
            </p:txBody>
          </p:sp>
          <p:sp>
            <p:nvSpPr>
              <p:cNvPr id="173" name="AutoShape 18">
                <a:extLst>
                  <a:ext uri="{FF2B5EF4-FFF2-40B4-BE49-F238E27FC236}">
                    <a16:creationId xmlns:a16="http://schemas.microsoft.com/office/drawing/2014/main" id="{E4F90A05-D95F-4C19-895A-F0EF8E060205}"/>
                  </a:ext>
                </a:extLst>
              </p:cNvPr>
              <p:cNvSpPr>
                <a:spLocks noChangeArrowheads="1"/>
              </p:cNvSpPr>
              <p:nvPr/>
            </p:nvSpPr>
            <p:spPr bwMode="auto">
              <a:xfrm>
                <a:off x="2667000" y="1687531"/>
                <a:ext cx="1447800" cy="228600"/>
              </a:xfrm>
              <a:prstGeom prst="flowChartProcess">
                <a:avLst/>
              </a:prstGeom>
              <a:solidFill>
                <a:srgbClr val="FFFF99"/>
              </a:solidFill>
              <a:ln w="9525">
                <a:solidFill>
                  <a:schemeClr val="tx1"/>
                </a:solidFill>
                <a:miter lim="800000"/>
                <a:headEnd/>
                <a:tailEnd/>
              </a:ln>
            </p:spPr>
            <p:txBody>
              <a:bodyPr wrap="none" anchor="ctr"/>
              <a:lstStyle/>
              <a:p>
                <a:pPr algn="ctr"/>
                <a:r>
                  <a:rPr lang="en-US" sz="1400" dirty="0">
                    <a:latin typeface="Calibri" panose="020F0502020204030204" pitchFamily="34" charset="0"/>
                    <a:cs typeface="Calibri" panose="020F0502020204030204" pitchFamily="34" charset="0"/>
                  </a:rPr>
                  <a:t>Input Parser</a:t>
                </a:r>
              </a:p>
            </p:txBody>
          </p:sp>
          <p:sp>
            <p:nvSpPr>
              <p:cNvPr id="174" name="AutoShape 11">
                <a:extLst>
                  <a:ext uri="{FF2B5EF4-FFF2-40B4-BE49-F238E27FC236}">
                    <a16:creationId xmlns:a16="http://schemas.microsoft.com/office/drawing/2014/main" id="{81E9E572-79D3-45BD-A0E1-14FAC49EEE2E}"/>
                  </a:ext>
                </a:extLst>
              </p:cNvPr>
              <p:cNvSpPr>
                <a:spLocks noChangeArrowheads="1"/>
              </p:cNvSpPr>
              <p:nvPr/>
            </p:nvSpPr>
            <p:spPr bwMode="auto">
              <a:xfrm>
                <a:off x="7579360" y="4658122"/>
                <a:ext cx="1148080" cy="289891"/>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Libraries</a:t>
                </a:r>
              </a:p>
            </p:txBody>
          </p:sp>
          <p:sp>
            <p:nvSpPr>
              <p:cNvPr id="175" name="Text Box 38">
                <a:extLst>
                  <a:ext uri="{FF2B5EF4-FFF2-40B4-BE49-F238E27FC236}">
                    <a16:creationId xmlns:a16="http://schemas.microsoft.com/office/drawing/2014/main" id="{8A471B78-1815-413F-9A2F-EECAC62F3896}"/>
                  </a:ext>
                </a:extLst>
              </p:cNvPr>
              <p:cNvSpPr txBox="1">
                <a:spLocks noChangeArrowheads="1"/>
              </p:cNvSpPr>
              <p:nvPr/>
            </p:nvSpPr>
            <p:spPr bwMode="auto">
              <a:xfrm>
                <a:off x="7589520" y="5037762"/>
                <a:ext cx="1148080" cy="418579"/>
              </a:xfrm>
              <a:prstGeom prst="rect">
                <a:avLst/>
              </a:prstGeom>
              <a:solidFill>
                <a:schemeClr val="bg1"/>
              </a:solidFill>
              <a:ln w="19050">
                <a:solidFill>
                  <a:srgbClr val="0000FF"/>
                </a:solidFill>
                <a:miter lim="800000"/>
                <a:headEnd/>
                <a:tailEnd/>
              </a:ln>
            </p:spPr>
            <p:txBody>
              <a:bodyPr wrap="square">
                <a:spAutoFit/>
              </a:bodyPr>
              <a:lstStyle/>
              <a:p>
                <a:pPr algn="ctr"/>
                <a:r>
                  <a:rPr lang="en-US" sz="1400" dirty="0">
                    <a:solidFill>
                      <a:srgbClr val="0000FF"/>
                    </a:solidFill>
                    <a:latin typeface="Calibri" panose="020F0502020204030204" pitchFamily="34" charset="0"/>
                    <a:cs typeface="Calibri" panose="020F0502020204030204" pitchFamily="34" charset="0"/>
                  </a:rPr>
                  <a:t>Interfaces</a:t>
                </a:r>
              </a:p>
            </p:txBody>
          </p:sp>
          <p:sp>
            <p:nvSpPr>
              <p:cNvPr id="176" name="Oval 6">
                <a:extLst>
                  <a:ext uri="{FF2B5EF4-FFF2-40B4-BE49-F238E27FC236}">
                    <a16:creationId xmlns:a16="http://schemas.microsoft.com/office/drawing/2014/main" id="{D523121A-4BDE-44A6-AC74-FB38E98020CD}"/>
                  </a:ext>
                </a:extLst>
              </p:cNvPr>
              <p:cNvSpPr>
                <a:spLocks noChangeArrowheads="1"/>
              </p:cNvSpPr>
              <p:nvPr/>
            </p:nvSpPr>
            <p:spPr bwMode="auto">
              <a:xfrm>
                <a:off x="7672362" y="5565437"/>
                <a:ext cx="940145" cy="484379"/>
              </a:xfrm>
              <a:prstGeom prst="ellipse">
                <a:avLst/>
              </a:prstGeom>
              <a:noFill/>
              <a:ln w="9525">
                <a:noFill/>
                <a:round/>
                <a:headEnd/>
                <a:tailEnd/>
              </a:ln>
            </p:spPr>
            <p:txBody>
              <a:bodyPr wrap="none" anchor="ctr"/>
              <a:lstStyle/>
              <a:p>
                <a:pPr algn="ctr"/>
                <a:r>
                  <a:rPr lang="en-US" sz="1400" dirty="0">
                    <a:latin typeface="Calibri" panose="020F0502020204030204" pitchFamily="34" charset="0"/>
                    <a:cs typeface="Calibri" panose="020F0502020204030204" pitchFamily="34" charset="0"/>
                  </a:rPr>
                  <a:t>Albany </a:t>
                </a:r>
              </a:p>
              <a:p>
                <a:pPr algn="ctr"/>
                <a:r>
                  <a:rPr lang="en-US" sz="1400" dirty="0">
                    <a:latin typeface="Calibri" panose="020F0502020204030204" pitchFamily="34" charset="0"/>
                    <a:cs typeface="Calibri" panose="020F0502020204030204" pitchFamily="34" charset="0"/>
                  </a:rPr>
                  <a:t>Code</a:t>
                </a:r>
              </a:p>
            </p:txBody>
          </p:sp>
          <p:sp>
            <p:nvSpPr>
              <p:cNvPr id="177" name="AutoShape 101">
                <a:extLst>
                  <a:ext uri="{FF2B5EF4-FFF2-40B4-BE49-F238E27FC236}">
                    <a16:creationId xmlns:a16="http://schemas.microsoft.com/office/drawing/2014/main" id="{04A3D17B-5514-4DE8-9714-704C4BD86087}"/>
                  </a:ext>
                </a:extLst>
              </p:cNvPr>
              <p:cNvSpPr>
                <a:spLocks noChangeArrowheads="1"/>
              </p:cNvSpPr>
              <p:nvPr/>
            </p:nvSpPr>
            <p:spPr bwMode="auto">
              <a:xfrm>
                <a:off x="7670800" y="1941532"/>
                <a:ext cx="304800" cy="152400"/>
              </a:xfrm>
              <a:prstGeom prst="triangle">
                <a:avLst>
                  <a:gd name="adj" fmla="val 50000"/>
                </a:avLst>
              </a:prstGeom>
              <a:solidFill>
                <a:schemeClr val="bg1">
                  <a:lumMod val="85000"/>
                </a:schemeClr>
              </a:solidFill>
              <a:ln w="9525">
                <a:solidFill>
                  <a:schemeClr val="tx1"/>
                </a:solidFill>
                <a:miter lim="800000"/>
                <a:headEnd/>
                <a:tailEnd/>
              </a:ln>
            </p:spPr>
            <p:txBody>
              <a:bodyPr wrap="none" anchor="ctr"/>
              <a:lstStyle/>
              <a:p>
                <a:endParaRPr lang="en-US"/>
              </a:p>
            </p:txBody>
          </p:sp>
          <p:cxnSp>
            <p:nvCxnSpPr>
              <p:cNvPr id="178" name="AutoShape 61">
                <a:extLst>
                  <a:ext uri="{FF2B5EF4-FFF2-40B4-BE49-F238E27FC236}">
                    <a16:creationId xmlns:a16="http://schemas.microsoft.com/office/drawing/2014/main" id="{94961F59-3D7D-4F4A-92E0-FEAC53421943}"/>
                  </a:ext>
                </a:extLst>
              </p:cNvPr>
              <p:cNvCxnSpPr>
                <a:cxnSpLocks noChangeShapeType="1"/>
                <a:stCxn id="134" idx="1"/>
              </p:cNvCxnSpPr>
              <p:nvPr/>
            </p:nvCxnSpPr>
            <p:spPr bwMode="auto">
              <a:xfrm rot="10800000" flipV="1">
                <a:off x="3347720" y="3312717"/>
                <a:ext cx="220980" cy="522116"/>
              </a:xfrm>
              <a:prstGeom prst="bentConnector2">
                <a:avLst/>
              </a:prstGeom>
              <a:noFill/>
              <a:ln w="12700">
                <a:solidFill>
                  <a:srgbClr val="000000"/>
                </a:solidFill>
                <a:miter lim="800000"/>
                <a:headEnd type="diamond" w="med" len="med"/>
                <a:tailEnd type="diamond" w="med" len="med"/>
              </a:ln>
            </p:spPr>
          </p:cxnSp>
          <p:sp>
            <p:nvSpPr>
              <p:cNvPr id="179" name="Rectangle: Rounded Corners 178">
                <a:extLst>
                  <a:ext uri="{FF2B5EF4-FFF2-40B4-BE49-F238E27FC236}">
                    <a16:creationId xmlns:a16="http://schemas.microsoft.com/office/drawing/2014/main" id="{5ADDE68A-0BE9-4DA3-91FB-240BBC254AD4}"/>
                  </a:ext>
                </a:extLst>
              </p:cNvPr>
              <p:cNvSpPr/>
              <p:nvPr/>
            </p:nvSpPr>
            <p:spPr>
              <a:xfrm>
                <a:off x="2639499" y="4616758"/>
                <a:ext cx="1841500" cy="646331"/>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400" dirty="0">
                    <a:solidFill>
                      <a:schemeClr val="tx1"/>
                    </a:solidFill>
                    <a:latin typeface="Calibri" panose="020F0502020204030204" pitchFamily="34" charset="0"/>
                    <a:cs typeface="Calibri" panose="020F0502020204030204" pitchFamily="34" charset="0"/>
                  </a:rPr>
                  <a:t>PDE terms, BCs, responses</a:t>
                </a:r>
              </a:p>
            </p:txBody>
          </p:sp>
          <p:cxnSp>
            <p:nvCxnSpPr>
              <p:cNvPr id="180" name="AutoShape 61">
                <a:extLst>
                  <a:ext uri="{FF2B5EF4-FFF2-40B4-BE49-F238E27FC236}">
                    <a16:creationId xmlns:a16="http://schemas.microsoft.com/office/drawing/2014/main" id="{0DC2D323-8758-43BC-A5E1-31C6A7090D31}"/>
                  </a:ext>
                </a:extLst>
              </p:cNvPr>
              <p:cNvCxnSpPr>
                <a:cxnSpLocks noChangeShapeType="1"/>
              </p:cNvCxnSpPr>
              <p:nvPr/>
            </p:nvCxnSpPr>
            <p:spPr bwMode="auto">
              <a:xfrm rot="16200000" flipH="1">
                <a:off x="3168768" y="4432091"/>
                <a:ext cx="369332" cy="1"/>
              </a:xfrm>
              <a:prstGeom prst="bentConnector3">
                <a:avLst>
                  <a:gd name="adj1" fmla="val 50000"/>
                </a:avLst>
              </a:prstGeom>
              <a:noFill/>
              <a:ln w="12700">
                <a:solidFill>
                  <a:srgbClr val="000000"/>
                </a:solidFill>
                <a:miter lim="800000"/>
                <a:headEnd type="diamond" w="med" len="med"/>
                <a:tailEnd type="diamond" w="med" len="med"/>
              </a:ln>
            </p:spPr>
          </p:cxnSp>
          <p:sp>
            <p:nvSpPr>
              <p:cNvPr id="181" name="AutoShape 4">
                <a:extLst>
                  <a:ext uri="{FF2B5EF4-FFF2-40B4-BE49-F238E27FC236}">
                    <a16:creationId xmlns:a16="http://schemas.microsoft.com/office/drawing/2014/main" id="{6C97FA99-C8B3-4D6D-9400-059BC2019D5B}"/>
                  </a:ext>
                </a:extLst>
              </p:cNvPr>
              <p:cNvSpPr>
                <a:spLocks noChangeArrowheads="1"/>
              </p:cNvSpPr>
              <p:nvPr/>
            </p:nvSpPr>
            <p:spPr bwMode="auto">
              <a:xfrm>
                <a:off x="5279738" y="5699878"/>
                <a:ext cx="1752600" cy="381000"/>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Discretization</a:t>
                </a:r>
              </a:p>
            </p:txBody>
          </p:sp>
          <p:sp>
            <p:nvSpPr>
              <p:cNvPr id="182" name="Rectangle: Rounded Corners 181">
                <a:extLst>
                  <a:ext uri="{FF2B5EF4-FFF2-40B4-BE49-F238E27FC236}">
                    <a16:creationId xmlns:a16="http://schemas.microsoft.com/office/drawing/2014/main" id="{8A80BFA7-8F07-4EBE-9EE0-FF2C5540BC09}"/>
                  </a:ext>
                </a:extLst>
              </p:cNvPr>
              <p:cNvSpPr/>
              <p:nvPr/>
            </p:nvSpPr>
            <p:spPr>
              <a:xfrm>
                <a:off x="5015281" y="3817366"/>
                <a:ext cx="2141358" cy="461836"/>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83" name="Oval 6">
                <a:extLst>
                  <a:ext uri="{FF2B5EF4-FFF2-40B4-BE49-F238E27FC236}">
                    <a16:creationId xmlns:a16="http://schemas.microsoft.com/office/drawing/2014/main" id="{074298D5-CD87-4095-8D1E-00A81A5058E1}"/>
                  </a:ext>
                </a:extLst>
              </p:cNvPr>
              <p:cNvSpPr>
                <a:spLocks noChangeArrowheads="1"/>
              </p:cNvSpPr>
              <p:nvPr/>
            </p:nvSpPr>
            <p:spPr bwMode="auto">
              <a:xfrm>
                <a:off x="5366366" y="3776774"/>
                <a:ext cx="1536700" cy="542045"/>
              </a:xfrm>
              <a:prstGeom prst="ellipse">
                <a:avLst/>
              </a:prstGeom>
              <a:noFill/>
              <a:ln w="9525">
                <a:noFill/>
                <a:round/>
                <a:headEnd/>
                <a:tailEnd/>
              </a:ln>
            </p:spPr>
            <p:txBody>
              <a:bodyPr wrap="none" anchor="ctr"/>
              <a:lstStyle/>
              <a:p>
                <a:pPr algn="ctr"/>
                <a:r>
                  <a:rPr lang="en-US" sz="1400" dirty="0">
                    <a:latin typeface="Calibri" panose="020F0502020204030204" pitchFamily="34" charset="0"/>
                    <a:cs typeface="Calibri" panose="020F0502020204030204" pitchFamily="34" charset="0"/>
                  </a:rPr>
                  <a:t>Problem Definition</a:t>
                </a:r>
              </a:p>
            </p:txBody>
          </p:sp>
          <p:cxnSp>
            <p:nvCxnSpPr>
              <p:cNvPr id="184" name="AutoShape 9">
                <a:extLst>
                  <a:ext uri="{FF2B5EF4-FFF2-40B4-BE49-F238E27FC236}">
                    <a16:creationId xmlns:a16="http://schemas.microsoft.com/office/drawing/2014/main" id="{320325A9-D4DB-4924-B0F7-FCBB86EF4653}"/>
                  </a:ext>
                </a:extLst>
              </p:cNvPr>
              <p:cNvCxnSpPr>
                <a:cxnSpLocks noChangeShapeType="1"/>
              </p:cNvCxnSpPr>
              <p:nvPr/>
            </p:nvCxnSpPr>
            <p:spPr bwMode="auto">
              <a:xfrm rot="10800000" flipV="1">
                <a:off x="4470542" y="4061853"/>
                <a:ext cx="546101" cy="1959"/>
              </a:xfrm>
              <a:prstGeom prst="bentConnector3">
                <a:avLst>
                  <a:gd name="adj1" fmla="val 50000"/>
                </a:avLst>
              </a:prstGeom>
              <a:noFill/>
              <a:ln w="12700">
                <a:solidFill>
                  <a:schemeClr val="tx1"/>
                </a:solidFill>
                <a:miter lim="800000"/>
                <a:headEnd type="diamond" w="med" len="med"/>
                <a:tailEnd type="diamond" w="med" len="med"/>
              </a:ln>
            </p:spPr>
          </p:cxnSp>
          <p:cxnSp>
            <p:nvCxnSpPr>
              <p:cNvPr id="185" name="AutoShape 9">
                <a:extLst>
                  <a:ext uri="{FF2B5EF4-FFF2-40B4-BE49-F238E27FC236}">
                    <a16:creationId xmlns:a16="http://schemas.microsoft.com/office/drawing/2014/main" id="{A4946E92-34C8-4A56-9E7D-AF13709D6698}"/>
                  </a:ext>
                </a:extLst>
              </p:cNvPr>
              <p:cNvCxnSpPr>
                <a:cxnSpLocks noChangeShapeType="1"/>
              </p:cNvCxnSpPr>
              <p:nvPr/>
            </p:nvCxnSpPr>
            <p:spPr bwMode="auto">
              <a:xfrm rot="10800000">
                <a:off x="4509929" y="4945675"/>
                <a:ext cx="666730" cy="1"/>
              </a:xfrm>
              <a:prstGeom prst="bentConnector3">
                <a:avLst>
                  <a:gd name="adj1" fmla="val 50000"/>
                </a:avLst>
              </a:prstGeom>
              <a:noFill/>
              <a:ln w="12700">
                <a:solidFill>
                  <a:schemeClr val="tx1"/>
                </a:solidFill>
                <a:miter lim="800000"/>
                <a:headEnd type="diamond" w="med" len="med"/>
                <a:tailEnd type="diamond" w="med" len="med"/>
              </a:ln>
            </p:spPr>
          </p:cxnSp>
          <p:cxnSp>
            <p:nvCxnSpPr>
              <p:cNvPr id="186" name="AutoShape 22">
                <a:extLst>
                  <a:ext uri="{FF2B5EF4-FFF2-40B4-BE49-F238E27FC236}">
                    <a16:creationId xmlns:a16="http://schemas.microsoft.com/office/drawing/2014/main" id="{48BD834B-69BA-4FAA-ACE1-2383051B2985}"/>
                  </a:ext>
                </a:extLst>
              </p:cNvPr>
              <p:cNvCxnSpPr>
                <a:cxnSpLocks noChangeShapeType="1"/>
                <a:endCxn id="182" idx="2"/>
              </p:cNvCxnSpPr>
              <p:nvPr/>
            </p:nvCxnSpPr>
            <p:spPr bwMode="auto">
              <a:xfrm flipV="1">
                <a:off x="6085960" y="4279202"/>
                <a:ext cx="0" cy="223651"/>
              </a:xfrm>
              <a:prstGeom prst="straightConnector1">
                <a:avLst/>
              </a:prstGeom>
              <a:noFill/>
              <a:ln w="12700">
                <a:solidFill>
                  <a:srgbClr val="000000"/>
                </a:solidFill>
                <a:round/>
                <a:headEnd type="diamond" w="med" len="med"/>
                <a:tailEnd type="diamond" w="med" len="med"/>
              </a:ln>
            </p:spPr>
          </p:cxnSp>
          <p:sp>
            <p:nvSpPr>
              <p:cNvPr id="187" name="Rectangle: Rounded Corners 186">
                <a:extLst>
                  <a:ext uri="{FF2B5EF4-FFF2-40B4-BE49-F238E27FC236}">
                    <a16:creationId xmlns:a16="http://schemas.microsoft.com/office/drawing/2014/main" id="{5F49EB16-92B8-4EB5-AADC-61BA4C9E854F}"/>
                  </a:ext>
                </a:extLst>
              </p:cNvPr>
              <p:cNvSpPr/>
              <p:nvPr/>
            </p:nvSpPr>
            <p:spPr>
              <a:xfrm>
                <a:off x="5666602" y="2904588"/>
                <a:ext cx="1070679" cy="744032"/>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88" name="Oval 6">
                <a:extLst>
                  <a:ext uri="{FF2B5EF4-FFF2-40B4-BE49-F238E27FC236}">
                    <a16:creationId xmlns:a16="http://schemas.microsoft.com/office/drawing/2014/main" id="{7A093179-DA34-4E02-83DE-FA31B6CE6957}"/>
                  </a:ext>
                </a:extLst>
              </p:cNvPr>
              <p:cNvSpPr>
                <a:spLocks noChangeArrowheads="1"/>
              </p:cNvSpPr>
              <p:nvPr/>
            </p:nvSpPr>
            <p:spPr bwMode="auto">
              <a:xfrm>
                <a:off x="5418584" y="2978356"/>
                <a:ext cx="1536700" cy="542045"/>
              </a:xfrm>
              <a:prstGeom prst="ellipse">
                <a:avLst/>
              </a:prstGeom>
              <a:noFill/>
              <a:ln w="9525">
                <a:noFill/>
                <a:round/>
                <a:headEnd/>
                <a:tailEnd/>
              </a:ln>
            </p:spPr>
            <p:txBody>
              <a:bodyPr wrap="none" anchor="ctr"/>
              <a:lstStyle/>
              <a:p>
                <a:pPr algn="ctr"/>
                <a:r>
                  <a:rPr lang="en-US" sz="1400" dirty="0">
                    <a:latin typeface="Calibri" panose="020F0502020204030204" pitchFamily="34" charset="0"/>
                    <a:cs typeface="Calibri" panose="020F0502020204030204" pitchFamily="34" charset="0"/>
                  </a:rPr>
                  <a:t>Mesh</a:t>
                </a:r>
              </a:p>
              <a:p>
                <a:pPr algn="ctr"/>
                <a:r>
                  <a:rPr lang="en-US" sz="1400" dirty="0">
                    <a:latin typeface="Calibri" panose="020F0502020204030204" pitchFamily="34" charset="0"/>
                    <a:cs typeface="Calibri" panose="020F0502020204030204" pitchFamily="34" charset="0"/>
                  </a:rPr>
                  <a:t> Processing</a:t>
                </a:r>
              </a:p>
            </p:txBody>
          </p:sp>
          <p:cxnSp>
            <p:nvCxnSpPr>
              <p:cNvPr id="189" name="AutoShape 22">
                <a:extLst>
                  <a:ext uri="{FF2B5EF4-FFF2-40B4-BE49-F238E27FC236}">
                    <a16:creationId xmlns:a16="http://schemas.microsoft.com/office/drawing/2014/main" id="{B49F46F9-8445-4C9A-94EF-D62B3DA55721}"/>
                  </a:ext>
                </a:extLst>
              </p:cNvPr>
              <p:cNvCxnSpPr>
                <a:cxnSpLocks noChangeShapeType="1"/>
                <a:stCxn id="187" idx="0"/>
              </p:cNvCxnSpPr>
              <p:nvPr/>
            </p:nvCxnSpPr>
            <p:spPr bwMode="auto">
              <a:xfrm flipV="1">
                <a:off x="6201942" y="2475485"/>
                <a:ext cx="0" cy="429103"/>
              </a:xfrm>
              <a:prstGeom prst="straightConnector1">
                <a:avLst/>
              </a:prstGeom>
              <a:noFill/>
              <a:ln w="12700">
                <a:solidFill>
                  <a:srgbClr val="000000"/>
                </a:solidFill>
                <a:round/>
                <a:headEnd type="diamond" w="med" len="med"/>
                <a:tailEnd type="diamond" w="med" len="med"/>
              </a:ln>
            </p:spPr>
          </p:cxnSp>
          <p:cxnSp>
            <p:nvCxnSpPr>
              <p:cNvPr id="190" name="AutoShape 61">
                <a:extLst>
                  <a:ext uri="{FF2B5EF4-FFF2-40B4-BE49-F238E27FC236}">
                    <a16:creationId xmlns:a16="http://schemas.microsoft.com/office/drawing/2014/main" id="{A81A32FD-1902-4A9B-A1C4-351BF7F4BEE9}"/>
                  </a:ext>
                </a:extLst>
              </p:cNvPr>
              <p:cNvCxnSpPr>
                <a:cxnSpLocks noChangeShapeType="1"/>
              </p:cNvCxnSpPr>
              <p:nvPr/>
            </p:nvCxnSpPr>
            <p:spPr bwMode="auto">
              <a:xfrm rot="10800000" flipV="1">
                <a:off x="6737282" y="3094229"/>
                <a:ext cx="1044009" cy="218488"/>
              </a:xfrm>
              <a:prstGeom prst="bentConnector3">
                <a:avLst>
                  <a:gd name="adj1" fmla="val -1173"/>
                </a:avLst>
              </a:prstGeom>
              <a:noFill/>
              <a:ln w="12700">
                <a:solidFill>
                  <a:srgbClr val="000000"/>
                </a:solidFill>
                <a:miter lim="800000"/>
                <a:headEnd type="diamond" w="med" len="med"/>
                <a:tailEnd type="diamond" w="med" len="med"/>
              </a:ln>
            </p:spPr>
          </p:cxnSp>
          <p:sp>
            <p:nvSpPr>
              <p:cNvPr id="191" name="Rectangle 190">
                <a:extLst>
                  <a:ext uri="{FF2B5EF4-FFF2-40B4-BE49-F238E27FC236}">
                    <a16:creationId xmlns:a16="http://schemas.microsoft.com/office/drawing/2014/main" id="{40E6879D-38C5-4F9D-953F-374F6BE140F2}"/>
                  </a:ext>
                </a:extLst>
              </p:cNvPr>
              <p:cNvSpPr/>
              <p:nvPr/>
            </p:nvSpPr>
            <p:spPr>
              <a:xfrm>
                <a:off x="7425273" y="4203683"/>
                <a:ext cx="1477890" cy="2028450"/>
              </a:xfrm>
              <a:prstGeom prst="rect">
                <a:avLst/>
              </a:prstGeom>
              <a:noFill/>
              <a:ln>
                <a:solidFill>
                  <a:schemeClr val="tx1"/>
                </a:solidFill>
                <a:prstDash val="dash"/>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92" name="TextBox 191">
                <a:extLst>
                  <a:ext uri="{FF2B5EF4-FFF2-40B4-BE49-F238E27FC236}">
                    <a16:creationId xmlns:a16="http://schemas.microsoft.com/office/drawing/2014/main" id="{F5B993DA-7984-4B6D-B959-ACEF73716129}"/>
                  </a:ext>
                </a:extLst>
              </p:cNvPr>
              <p:cNvSpPr txBox="1"/>
              <p:nvPr/>
            </p:nvSpPr>
            <p:spPr>
              <a:xfrm>
                <a:off x="7665377" y="4205510"/>
                <a:ext cx="1828800" cy="418579"/>
              </a:xfrm>
              <a:prstGeom prst="rect">
                <a:avLst/>
              </a:prstGeom>
              <a:noFill/>
            </p:spPr>
            <p:txBody>
              <a:bodyPr wrap="square" rtlCol="0">
                <a:spAutoFit/>
              </a:bodyPr>
              <a:lstStyle/>
              <a:p>
                <a:r>
                  <a:rPr lang="en-US" sz="1400" dirty="0">
                    <a:latin typeface="Calibri" panose="020F0502020204030204" pitchFamily="34" charset="0"/>
                    <a:cs typeface="Calibri" panose="020F0502020204030204" pitchFamily="34" charset="0"/>
                  </a:rPr>
                  <a:t>Legend:</a:t>
                </a:r>
              </a:p>
            </p:txBody>
          </p:sp>
        </p:grpSp>
        <p:cxnSp>
          <p:nvCxnSpPr>
            <p:cNvPr id="69" name="AutoShape 61">
              <a:extLst>
                <a:ext uri="{FF2B5EF4-FFF2-40B4-BE49-F238E27FC236}">
                  <a16:creationId xmlns:a16="http://schemas.microsoft.com/office/drawing/2014/main" id="{8D3DA3CC-1C25-4186-8484-C4195B30C285}"/>
                </a:ext>
              </a:extLst>
            </p:cNvPr>
            <p:cNvCxnSpPr>
              <a:cxnSpLocks noChangeShapeType="1"/>
            </p:cNvCxnSpPr>
            <p:nvPr/>
          </p:nvCxnSpPr>
          <p:spPr bwMode="auto">
            <a:xfrm rot="10800000" flipV="1">
              <a:off x="4218364" y="2165727"/>
              <a:ext cx="291443" cy="688540"/>
            </a:xfrm>
            <a:prstGeom prst="bentConnector2">
              <a:avLst/>
            </a:prstGeom>
            <a:noFill/>
            <a:ln w="12700">
              <a:solidFill>
                <a:srgbClr val="000000"/>
              </a:solidFill>
              <a:miter lim="800000"/>
              <a:headEnd type="diamond" w="med" len="med"/>
              <a:tailEnd type="diamond" w="med" len="med"/>
            </a:ln>
          </p:spPr>
        </p:cxnSp>
      </p:grpSp>
    </p:spTree>
    <p:extLst>
      <p:ext uri="{BB962C8B-B14F-4D97-AF65-F5344CB8AC3E}">
        <p14:creationId xmlns:p14="http://schemas.microsoft.com/office/powerpoint/2010/main" val="4240669646"/>
      </p:ext>
    </p:extLst>
  </p:cSld>
  <p:clrMapOvr>
    <a:masterClrMapping/>
  </p:clrMapOvr>
</p:sld>
</file>

<file path=ppt/slides/slide6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 name="TextShape 1"/>
          <p:cNvSpPr txBox="1"/>
          <p:nvPr/>
        </p:nvSpPr>
        <p:spPr>
          <a:xfrm>
            <a:off x="254857" y="-142240"/>
            <a:ext cx="7643004" cy="1146027"/>
          </a:xfrm>
          <a:prstGeom prst="rect">
            <a:avLst/>
          </a:prstGeom>
          <a:noFill/>
          <a:ln>
            <a:noFill/>
          </a:ln>
        </p:spPr>
        <p:txBody>
          <a:bodyPr lIns="0" tIns="0" rIns="0" bIns="0" anchor="ctr"/>
          <a:lstStyle/>
          <a:p>
            <a:r>
              <a:rPr lang="en-US" sz="3200" dirty="0">
                <a:latin typeface="Calibri"/>
              </a:rPr>
              <a:t>Global discretization abstraction</a:t>
            </a:r>
            <a:endParaRPr sz="3200" dirty="0"/>
          </a:p>
        </p:txBody>
      </p:sp>
      <p:sp>
        <p:nvSpPr>
          <p:cNvPr id="3" name="TextBox 2">
            <a:extLst>
              <a:ext uri="{FF2B5EF4-FFF2-40B4-BE49-F238E27FC236}">
                <a16:creationId xmlns:a16="http://schemas.microsoft.com/office/drawing/2014/main" id="{643E14C5-7484-4AC3-970D-FD307C814DAF}"/>
              </a:ext>
            </a:extLst>
          </p:cNvPr>
          <p:cNvSpPr txBox="1"/>
          <p:nvPr/>
        </p:nvSpPr>
        <p:spPr>
          <a:xfrm>
            <a:off x="254857" y="878658"/>
            <a:ext cx="8373978" cy="2000548"/>
          </a:xfrm>
          <a:prstGeom prst="rect">
            <a:avLst/>
          </a:prstGeom>
          <a:noFill/>
        </p:spPr>
        <p:txBody>
          <a:bodyPr wrap="square" rtlCol="0">
            <a:spAutoFit/>
          </a:bodyPr>
          <a:lstStyle/>
          <a:p>
            <a:pPr marL="285750" indent="-285750">
              <a:buFont typeface="Arial" panose="020B0604020202020204" pitchFamily="34" charset="0"/>
              <a:buChar char="•"/>
            </a:pPr>
            <a:r>
              <a:rPr lang="en-US" b="1" dirty="0">
                <a:latin typeface="Calibri" panose="020F0502020204030204" pitchFamily="34" charset="0"/>
                <a:cs typeface="Calibri" panose="020F0502020204030204" pitchFamily="34" charset="0"/>
              </a:rPr>
              <a:t>Mesh framework</a:t>
            </a:r>
            <a:r>
              <a:rPr lang="en-US" dirty="0">
                <a:latin typeface="Calibri" panose="020F0502020204030204" pitchFamily="34" charset="0"/>
                <a:cs typeface="Calibri" panose="020F0502020204030204" pitchFamily="34" charset="0"/>
              </a:rPr>
              <a:t>: defines geometry, element topologies, </a:t>
            </a:r>
            <a:r>
              <a:rPr lang="en-US" dirty="0" err="1">
                <a:latin typeface="Calibri" panose="020F0502020204030204" pitchFamily="34" charset="0"/>
                <a:cs typeface="Calibri" panose="020F0502020204030204" pitchFamily="34" charset="0"/>
              </a:rPr>
              <a:t>connectivities</a:t>
            </a:r>
            <a:r>
              <a:rPr lang="en-US" dirty="0">
                <a:latin typeface="Calibri" panose="020F0502020204030204" pitchFamily="34" charset="0"/>
                <a:cs typeface="Calibri" panose="020F0502020204030204" pitchFamily="34" charset="0"/>
              </a:rPr>
              <a:t>, boundary info, mesh-dependent fields.</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b="1" dirty="0">
                <a:latin typeface="Calibri" panose="020F0502020204030204" pitchFamily="34" charset="0"/>
                <a:cs typeface="Calibri" panose="020F0502020204030204" pitchFamily="34" charset="0"/>
              </a:rPr>
              <a:t>Global discretization abstraction</a:t>
            </a:r>
            <a:r>
              <a:rPr lang="en-US" dirty="0">
                <a:latin typeface="Calibri" panose="020F0502020204030204" pitchFamily="34" charset="0"/>
                <a:cs typeface="Calibri" panose="020F0502020204030204" pitchFamily="34" charset="0"/>
              </a:rPr>
              <a:t>: gives the finite element assembly process access to all of the data distribution information required by the linear algebra objects.</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Mesh info is contained in in-memory mesh database accessed through abstract </a:t>
            </a:r>
            <a:r>
              <a:rPr lang="en-US" b="1" dirty="0">
                <a:latin typeface="Calibri" panose="020F0502020204030204" pitchFamily="34" charset="0"/>
                <a:cs typeface="Calibri" panose="020F0502020204030204" pitchFamily="34" charset="0"/>
              </a:rPr>
              <a:t>global discretization interface </a:t>
            </a:r>
            <a:r>
              <a:rPr lang="en-US" dirty="0">
                <a:latin typeface="Calibri" panose="020F0502020204030204" pitchFamily="34" charset="0"/>
                <a:cs typeface="Calibri" panose="020F0502020204030204" pitchFamily="34" charset="0"/>
              </a:rPr>
              <a:t>class. </a:t>
            </a:r>
          </a:p>
        </p:txBody>
      </p:sp>
      <p:pic>
        <p:nvPicPr>
          <p:cNvPr id="5" name="Picture 4">
            <a:extLst>
              <a:ext uri="{FF2B5EF4-FFF2-40B4-BE49-F238E27FC236}">
                <a16:creationId xmlns:a16="http://schemas.microsoft.com/office/drawing/2014/main" id="{7B68F82C-A79B-4C22-93B1-69AD7BFD50C3}"/>
              </a:ext>
            </a:extLst>
          </p:cNvPr>
          <p:cNvPicPr>
            <a:picLocks noChangeAspect="1"/>
          </p:cNvPicPr>
          <p:nvPr/>
        </p:nvPicPr>
        <p:blipFill>
          <a:blip r:embed="rId2"/>
          <a:stretch>
            <a:fillRect/>
          </a:stretch>
        </p:blipFill>
        <p:spPr>
          <a:xfrm>
            <a:off x="596767" y="2993914"/>
            <a:ext cx="7336285" cy="3281758"/>
          </a:xfrm>
          <a:prstGeom prst="rect">
            <a:avLst/>
          </a:prstGeom>
        </p:spPr>
      </p:pic>
    </p:spTree>
    <p:extLst>
      <p:ext uri="{BB962C8B-B14F-4D97-AF65-F5344CB8AC3E}">
        <p14:creationId xmlns:p14="http://schemas.microsoft.com/office/powerpoint/2010/main" val="2083122700"/>
      </p:ext>
    </p:extLst>
  </p:cSld>
  <p:clrMapOvr>
    <a:masterClrMapping/>
  </p:clrMapOvr>
</p:sld>
</file>

<file path=ppt/slides/slide6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 name="TextShape 1"/>
          <p:cNvSpPr txBox="1"/>
          <p:nvPr/>
        </p:nvSpPr>
        <p:spPr>
          <a:xfrm>
            <a:off x="254856" y="-142240"/>
            <a:ext cx="8109497" cy="1239520"/>
          </a:xfrm>
          <a:prstGeom prst="rect">
            <a:avLst/>
          </a:prstGeom>
          <a:noFill/>
          <a:ln>
            <a:noFill/>
          </a:ln>
        </p:spPr>
        <p:txBody>
          <a:bodyPr lIns="0" tIns="0" rIns="0" bIns="0" anchor="ctr"/>
          <a:lstStyle/>
          <a:p>
            <a:r>
              <a:rPr lang="en-US" sz="3200" dirty="0">
                <a:latin typeface="Calibri"/>
              </a:rPr>
              <a:t>Problem abstraction &amp; finite element assembly</a:t>
            </a:r>
            <a:endParaRPr sz="3200" dirty="0"/>
          </a:p>
        </p:txBody>
      </p:sp>
      <p:sp>
        <p:nvSpPr>
          <p:cNvPr id="2" name="TextBox 1">
            <a:extLst>
              <a:ext uri="{FF2B5EF4-FFF2-40B4-BE49-F238E27FC236}">
                <a16:creationId xmlns:a16="http://schemas.microsoft.com/office/drawing/2014/main" id="{2991D396-CBA4-479E-8F46-B41DAFFFAAB8}"/>
              </a:ext>
            </a:extLst>
          </p:cNvPr>
          <p:cNvSpPr txBox="1"/>
          <p:nvPr/>
        </p:nvSpPr>
        <p:spPr>
          <a:xfrm>
            <a:off x="423514" y="947668"/>
            <a:ext cx="7806088" cy="1107996"/>
          </a:xfrm>
          <a:prstGeom prst="rect">
            <a:avLst/>
          </a:prstGeom>
          <a:solidFill>
            <a:srgbClr val="CCFFCC"/>
          </a:solidFill>
        </p:spPr>
        <p:txBody>
          <a:bodyPr wrap="square" rtlCol="0">
            <a:spAutoFit/>
          </a:bodyPr>
          <a:lstStyle/>
          <a:p>
            <a:pPr algn="ctr"/>
            <a:r>
              <a:rPr lang="en-US" sz="2200" b="1" dirty="0">
                <a:latin typeface="Calibri" panose="020F0502020204030204" pitchFamily="34" charset="0"/>
                <a:cs typeface="Calibri" panose="020F0502020204030204" pitchFamily="34" charset="0"/>
              </a:rPr>
              <a:t>Purpose of problem abstraction &amp; finite element assembly</a:t>
            </a:r>
            <a:r>
              <a:rPr lang="en-US" sz="2200" dirty="0">
                <a:latin typeface="Calibri" panose="020F0502020204030204" pitchFamily="34" charset="0"/>
                <a:cs typeface="Calibri" panose="020F0502020204030204" pitchFamily="34" charset="0"/>
              </a:rPr>
              <a:t>: given  a finite element mesh, evaluate discrete finite element residual, Jacobian, and (if applicable) parameter derivatives.</a:t>
            </a:r>
          </a:p>
        </p:txBody>
      </p:sp>
      <p:sp>
        <p:nvSpPr>
          <p:cNvPr id="3" name="TextBox 2">
            <a:extLst>
              <a:ext uri="{FF2B5EF4-FFF2-40B4-BE49-F238E27FC236}">
                <a16:creationId xmlns:a16="http://schemas.microsoft.com/office/drawing/2014/main" id="{8581753A-C779-44E4-93D7-4A2AB830F360}"/>
              </a:ext>
            </a:extLst>
          </p:cNvPr>
          <p:cNvSpPr txBox="1"/>
          <p:nvPr/>
        </p:nvSpPr>
        <p:spPr>
          <a:xfrm>
            <a:off x="172844" y="2187188"/>
            <a:ext cx="4406670" cy="4324261"/>
          </a:xfrm>
          <a:prstGeom prst="rect">
            <a:avLst/>
          </a:prstGeom>
          <a:noFill/>
        </p:spPr>
        <p:txBody>
          <a:bodyPr wrap="square" rtlCol="0">
            <a:spAutoFit/>
          </a:bodyPr>
          <a:lstStyle/>
          <a:p>
            <a:r>
              <a:rPr lang="en-US" sz="2100" b="1" u="sng" dirty="0">
                <a:latin typeface="Calibri" panose="020F0502020204030204" pitchFamily="34" charset="0"/>
                <a:cs typeface="Calibri" panose="020F0502020204030204" pitchFamily="34" charset="0"/>
              </a:rPr>
              <a:t>3 key ingredients facilitating multi-physics implementations in Albany:</a:t>
            </a:r>
          </a:p>
          <a:p>
            <a:endParaRPr lang="en-US" sz="1000" dirty="0">
              <a:latin typeface="Calibri" panose="020F0502020204030204" pitchFamily="34" charset="0"/>
              <a:cs typeface="Calibri" panose="020F0502020204030204" pitchFamily="34" charset="0"/>
            </a:endParaRPr>
          </a:p>
          <a:p>
            <a:endParaRPr lang="en-US" sz="1000" dirty="0">
              <a:latin typeface="Calibri" panose="020F0502020204030204" pitchFamily="34" charset="0"/>
              <a:cs typeface="Calibri" panose="020F0502020204030204" pitchFamily="34" charset="0"/>
            </a:endParaRPr>
          </a:p>
          <a:p>
            <a:pPr marL="457200" indent="-457200">
              <a:buFont typeface="+mj-lt"/>
              <a:buAutoNum type="arabicPeriod"/>
            </a:pPr>
            <a:r>
              <a:rPr lang="en-US" sz="2100" dirty="0">
                <a:latin typeface="Calibri" panose="020F0502020204030204" pitchFamily="34" charset="0"/>
                <a:cs typeface="Calibri" panose="020F0502020204030204" pitchFamily="34" charset="0"/>
              </a:rPr>
              <a:t>Template-based generic programming (TBGP) </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457200" indent="-457200">
              <a:buAutoNum type="arabicPeriod" startAt="2"/>
            </a:pPr>
            <a:r>
              <a:rPr lang="en-US" sz="2100" dirty="0">
                <a:latin typeface="Calibri" panose="020F0502020204030204" pitchFamily="34" charset="0"/>
                <a:cs typeface="Calibri" panose="020F0502020204030204" pitchFamily="34" charset="0"/>
              </a:rPr>
              <a:t>Graph-based finite element assembly (FEA)</a:t>
            </a:r>
          </a:p>
          <a:p>
            <a:pPr marL="457200" indent="-457200">
              <a:buAutoNum type="arabicPeriod" startAt="2"/>
            </a:pPr>
            <a:endParaRPr lang="en-US" sz="4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pPr marL="742950" lvl="1" indent="-285750">
              <a:buFont typeface="Wingdings" panose="05000000000000000000" pitchFamily="2" charset="2"/>
              <a:buChar char="Ø"/>
            </a:pPr>
            <a:r>
              <a:rPr lang="en-US" sz="2100" dirty="0">
                <a:latin typeface="Calibri" panose="020F0502020204030204" pitchFamily="34" charset="0"/>
                <a:cs typeface="Calibri" panose="020F0502020204030204" pitchFamily="34" charset="0"/>
              </a:rPr>
              <a:t>Handled by Phalanx package</a:t>
            </a:r>
          </a:p>
          <a:p>
            <a:pPr marL="742950" lvl="1" indent="-285750">
              <a:buFont typeface="Wingdings" panose="05000000000000000000" pitchFamily="2" charset="2"/>
              <a:buChar char="Ø"/>
            </a:pPr>
            <a:endParaRPr lang="en-US" sz="400" dirty="0">
              <a:latin typeface="Calibri" panose="020F0502020204030204" pitchFamily="34" charset="0"/>
              <a:cs typeface="Calibri" panose="020F0502020204030204" pitchFamily="34" charset="0"/>
            </a:endParaRPr>
          </a:p>
          <a:p>
            <a:pPr marL="457200" indent="-457200">
              <a:buAutoNum type="arabicPeriod" startAt="3"/>
            </a:pPr>
            <a:r>
              <a:rPr lang="en-US" sz="2100" dirty="0">
                <a:latin typeface="Calibri" panose="020F0502020204030204" pitchFamily="34" charset="0"/>
                <a:cs typeface="Calibri" panose="020F0502020204030204" pitchFamily="34" charset="0"/>
              </a:rPr>
              <a:t>Templated-based automatic differentiation </a:t>
            </a:r>
          </a:p>
          <a:p>
            <a:endParaRPr lang="en-US" sz="400" dirty="0">
              <a:latin typeface="Calibri" panose="020F0502020204030204" pitchFamily="34" charset="0"/>
              <a:cs typeface="Calibri" panose="020F0502020204030204" pitchFamily="34" charset="0"/>
            </a:endParaRPr>
          </a:p>
          <a:p>
            <a:pPr marL="742950" lvl="1" indent="-285750">
              <a:buFont typeface="Wingdings" panose="05000000000000000000" pitchFamily="2" charset="2"/>
              <a:buChar char="Ø"/>
            </a:pPr>
            <a:r>
              <a:rPr lang="en-US" sz="2100" dirty="0">
                <a:latin typeface="Calibri" panose="020F0502020204030204" pitchFamily="34" charset="0"/>
                <a:cs typeface="Calibri" panose="020F0502020204030204" pitchFamily="34" charset="0"/>
              </a:rPr>
              <a:t>Handled by </a:t>
            </a:r>
            <a:r>
              <a:rPr lang="en-US" sz="2100" dirty="0" err="1">
                <a:latin typeface="Calibri" panose="020F0502020204030204" pitchFamily="34" charset="0"/>
                <a:cs typeface="Calibri" panose="020F0502020204030204" pitchFamily="34" charset="0"/>
              </a:rPr>
              <a:t>Sacado</a:t>
            </a:r>
            <a:r>
              <a:rPr lang="en-US" sz="2100" dirty="0">
                <a:latin typeface="Calibri" panose="020F0502020204030204" pitchFamily="34" charset="0"/>
                <a:cs typeface="Calibri" panose="020F0502020204030204" pitchFamily="34" charset="0"/>
              </a:rPr>
              <a:t> package</a:t>
            </a:r>
          </a:p>
          <a:p>
            <a:pPr marL="342900" indent="-342900">
              <a:buAutoNum type="arabicPeriod"/>
            </a:pPr>
            <a:endParaRPr lang="en-US" sz="2100" dirty="0">
              <a:latin typeface="Calibri" panose="020F0502020204030204" pitchFamily="34" charset="0"/>
              <a:cs typeface="Calibri" panose="020F0502020204030204" pitchFamily="34" charset="0"/>
            </a:endParaRPr>
          </a:p>
        </p:txBody>
      </p:sp>
      <p:sp>
        <p:nvSpPr>
          <p:cNvPr id="9" name="AutoShape 30">
            <a:extLst>
              <a:ext uri="{FF2B5EF4-FFF2-40B4-BE49-F238E27FC236}">
                <a16:creationId xmlns:a16="http://schemas.microsoft.com/office/drawing/2014/main" id="{F524D0AA-B596-42C1-90E7-7805CEB83FA0}"/>
              </a:ext>
            </a:extLst>
          </p:cNvPr>
          <p:cNvSpPr>
            <a:spLocks noChangeArrowheads="1"/>
          </p:cNvSpPr>
          <p:nvPr/>
        </p:nvSpPr>
        <p:spPr bwMode="auto">
          <a:xfrm>
            <a:off x="7331303" y="3471939"/>
            <a:ext cx="1574155" cy="1268824"/>
          </a:xfrm>
          <a:prstGeom prst="flowChartProcess">
            <a:avLst/>
          </a:prstGeom>
          <a:noFill/>
          <a:ln w="9525">
            <a:solidFill>
              <a:srgbClr val="000000"/>
            </a:solidFill>
            <a:miter lim="800000"/>
            <a:headEnd/>
            <a:tailEnd/>
          </a:ln>
        </p:spPr>
        <p:txBody>
          <a:bodyPr wrap="none" anchor="ctr"/>
          <a:lstStyle/>
          <a:p>
            <a:pPr algn="ctr"/>
            <a:endParaRPr lang="en-US" sz="1400" dirty="0">
              <a:latin typeface="Calibri" panose="020F0502020204030204" pitchFamily="34" charset="0"/>
              <a:cs typeface="Calibri" panose="020F0502020204030204" pitchFamily="34" charset="0"/>
            </a:endParaRPr>
          </a:p>
          <a:p>
            <a:pPr algn="ctr"/>
            <a:r>
              <a:rPr lang="en-US" sz="1400" b="1" dirty="0">
                <a:latin typeface="Calibri" panose="020F0502020204030204" pitchFamily="34" charset="0"/>
                <a:cs typeface="Calibri" panose="020F0502020204030204" pitchFamily="34" charset="0"/>
              </a:rPr>
              <a:t>FEM Assembly</a:t>
            </a:r>
          </a:p>
          <a:p>
            <a:pPr algn="ctr"/>
            <a:endParaRPr lang="en-US" sz="1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a:p>
            <a:pPr algn="ctr"/>
            <a:endParaRPr lang="en-US" sz="1400" dirty="0">
              <a:latin typeface="Calibri" panose="020F0502020204030204" pitchFamily="34" charset="0"/>
              <a:cs typeface="Calibri" panose="020F0502020204030204" pitchFamily="34" charset="0"/>
            </a:endParaRPr>
          </a:p>
        </p:txBody>
      </p:sp>
      <p:sp>
        <p:nvSpPr>
          <p:cNvPr id="10" name="AutoShape 2">
            <a:extLst>
              <a:ext uri="{FF2B5EF4-FFF2-40B4-BE49-F238E27FC236}">
                <a16:creationId xmlns:a16="http://schemas.microsoft.com/office/drawing/2014/main" id="{4F49F218-4863-4E5F-AC01-BBE27E8CD38C}"/>
              </a:ext>
            </a:extLst>
          </p:cNvPr>
          <p:cNvSpPr>
            <a:spLocks noChangeArrowheads="1"/>
          </p:cNvSpPr>
          <p:nvPr/>
        </p:nvSpPr>
        <p:spPr bwMode="auto">
          <a:xfrm>
            <a:off x="7414177" y="3797410"/>
            <a:ext cx="1409053" cy="280145"/>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Field Manager</a:t>
            </a:r>
          </a:p>
        </p:txBody>
      </p:sp>
      <p:sp>
        <p:nvSpPr>
          <p:cNvPr id="11" name="AutoShape 4">
            <a:extLst>
              <a:ext uri="{FF2B5EF4-FFF2-40B4-BE49-F238E27FC236}">
                <a16:creationId xmlns:a16="http://schemas.microsoft.com/office/drawing/2014/main" id="{E7EFB9BD-1B9A-4E7A-8768-63960A2BF6BD}"/>
              </a:ext>
            </a:extLst>
          </p:cNvPr>
          <p:cNvSpPr>
            <a:spLocks noChangeArrowheads="1"/>
          </p:cNvSpPr>
          <p:nvPr/>
        </p:nvSpPr>
        <p:spPr bwMode="auto">
          <a:xfrm>
            <a:off x="7414177" y="4074752"/>
            <a:ext cx="1409053" cy="280145"/>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Derivatives</a:t>
            </a:r>
          </a:p>
        </p:txBody>
      </p:sp>
      <p:sp>
        <p:nvSpPr>
          <p:cNvPr id="12" name="Rectangle 49">
            <a:extLst>
              <a:ext uri="{FF2B5EF4-FFF2-40B4-BE49-F238E27FC236}">
                <a16:creationId xmlns:a16="http://schemas.microsoft.com/office/drawing/2014/main" id="{7DA1B8B8-8324-4221-BD0B-01FEB732C2E2}"/>
              </a:ext>
            </a:extLst>
          </p:cNvPr>
          <p:cNvSpPr>
            <a:spLocks noChangeArrowheads="1"/>
          </p:cNvSpPr>
          <p:nvPr/>
        </p:nvSpPr>
        <p:spPr bwMode="auto">
          <a:xfrm>
            <a:off x="7321154" y="2842597"/>
            <a:ext cx="245053" cy="224116"/>
          </a:xfrm>
          <a:prstGeom prst="rect">
            <a:avLst/>
          </a:prstGeom>
          <a:noFill/>
          <a:ln w="9525">
            <a:noFill/>
            <a:miter lim="800000"/>
            <a:headEnd/>
            <a:tailEnd/>
          </a:ln>
        </p:spPr>
        <p:txBody>
          <a:bodyPr wrap="none" anchor="ctr"/>
          <a:lstStyle/>
          <a:p>
            <a:endParaRPr lang="en-US"/>
          </a:p>
        </p:txBody>
      </p:sp>
      <p:sp>
        <p:nvSpPr>
          <p:cNvPr id="13" name="Rectangle: Rounded Corners 12">
            <a:extLst>
              <a:ext uri="{FF2B5EF4-FFF2-40B4-BE49-F238E27FC236}">
                <a16:creationId xmlns:a16="http://schemas.microsoft.com/office/drawing/2014/main" id="{D0B76C8D-9600-4667-B7E7-82C9CD95E8EB}"/>
              </a:ext>
            </a:extLst>
          </p:cNvPr>
          <p:cNvSpPr/>
          <p:nvPr/>
        </p:nvSpPr>
        <p:spPr>
          <a:xfrm>
            <a:off x="7414177" y="5317869"/>
            <a:ext cx="1480527" cy="475240"/>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400" b="1" dirty="0">
                <a:solidFill>
                  <a:schemeClr val="tx1"/>
                </a:solidFill>
                <a:latin typeface="Calibri" panose="020F0502020204030204" pitchFamily="34" charset="0"/>
                <a:cs typeface="Calibri" panose="020F0502020204030204" pitchFamily="34" charset="0"/>
              </a:rPr>
              <a:t>PDE terms, BCs, responses</a:t>
            </a:r>
          </a:p>
        </p:txBody>
      </p:sp>
      <p:sp>
        <p:nvSpPr>
          <p:cNvPr id="14" name="AutoShape 4">
            <a:extLst>
              <a:ext uri="{FF2B5EF4-FFF2-40B4-BE49-F238E27FC236}">
                <a16:creationId xmlns:a16="http://schemas.microsoft.com/office/drawing/2014/main" id="{E0A7D735-2026-4EA9-8BDE-591898303F62}"/>
              </a:ext>
            </a:extLst>
          </p:cNvPr>
          <p:cNvSpPr>
            <a:spLocks noChangeArrowheads="1"/>
          </p:cNvSpPr>
          <p:nvPr/>
        </p:nvSpPr>
        <p:spPr bwMode="auto">
          <a:xfrm>
            <a:off x="7414176" y="4352099"/>
            <a:ext cx="1409053" cy="280145"/>
          </a:xfrm>
          <a:prstGeom prst="flowChartProcess">
            <a:avLst/>
          </a:prstGeom>
          <a:solidFill>
            <a:srgbClr val="CCFFCC"/>
          </a:solidFill>
          <a:ln w="9525">
            <a:solidFill>
              <a:srgbClr val="000000"/>
            </a:solidFill>
            <a:miter lim="800000"/>
            <a:headEnd/>
            <a:tailEnd/>
          </a:ln>
        </p:spPr>
        <p:txBody>
          <a:bodyPr wrap="none" anchor="ctr"/>
          <a:lstStyle/>
          <a:p>
            <a:pPr algn="ctr"/>
            <a:r>
              <a:rPr lang="en-US" sz="1400" dirty="0">
                <a:solidFill>
                  <a:srgbClr val="000000"/>
                </a:solidFill>
                <a:latin typeface="Calibri" panose="020F0502020204030204" pitchFamily="34" charset="0"/>
                <a:cs typeface="Calibri" panose="020F0502020204030204" pitchFamily="34" charset="0"/>
              </a:rPr>
              <a:t>Discretization</a:t>
            </a:r>
          </a:p>
        </p:txBody>
      </p:sp>
      <p:sp>
        <p:nvSpPr>
          <p:cNvPr id="15" name="Rectangle: Rounded Corners 14">
            <a:extLst>
              <a:ext uri="{FF2B5EF4-FFF2-40B4-BE49-F238E27FC236}">
                <a16:creationId xmlns:a16="http://schemas.microsoft.com/office/drawing/2014/main" id="{2A7F5B46-35BA-4D31-805F-744F311C9911}"/>
              </a:ext>
            </a:extLst>
          </p:cNvPr>
          <p:cNvSpPr/>
          <p:nvPr/>
        </p:nvSpPr>
        <p:spPr>
          <a:xfrm>
            <a:off x="7247304" y="2546856"/>
            <a:ext cx="1721606" cy="339583"/>
          </a:xfrm>
          <a:prstGeom prst="roundRect">
            <a:avLst/>
          </a:prstGeom>
          <a:solidFill>
            <a:srgbClr val="FFCC99"/>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6" name="Oval 6">
            <a:extLst>
              <a:ext uri="{FF2B5EF4-FFF2-40B4-BE49-F238E27FC236}">
                <a16:creationId xmlns:a16="http://schemas.microsoft.com/office/drawing/2014/main" id="{35AA0459-7834-4E58-8380-E5DD588E6C3A}"/>
              </a:ext>
            </a:extLst>
          </p:cNvPr>
          <p:cNvSpPr>
            <a:spLocks noChangeArrowheads="1"/>
          </p:cNvSpPr>
          <p:nvPr/>
        </p:nvSpPr>
        <p:spPr bwMode="auto">
          <a:xfrm>
            <a:off x="7483823" y="2496273"/>
            <a:ext cx="1235474" cy="398560"/>
          </a:xfrm>
          <a:prstGeom prst="ellipse">
            <a:avLst/>
          </a:prstGeom>
          <a:noFill/>
          <a:ln w="9525">
            <a:noFill/>
            <a:round/>
            <a:headEnd/>
            <a:tailEnd/>
          </a:ln>
        </p:spPr>
        <p:txBody>
          <a:bodyPr wrap="none" anchor="ctr"/>
          <a:lstStyle/>
          <a:p>
            <a:pPr algn="ctr"/>
            <a:r>
              <a:rPr lang="en-US" sz="1400" b="1" dirty="0">
                <a:latin typeface="Calibri" panose="020F0502020204030204" pitchFamily="34" charset="0"/>
                <a:cs typeface="Calibri" panose="020F0502020204030204" pitchFamily="34" charset="0"/>
              </a:rPr>
              <a:t>Problem Definition</a:t>
            </a:r>
          </a:p>
        </p:txBody>
      </p:sp>
      <p:cxnSp>
        <p:nvCxnSpPr>
          <p:cNvPr id="17" name="AutoShape 9">
            <a:extLst>
              <a:ext uri="{FF2B5EF4-FFF2-40B4-BE49-F238E27FC236}">
                <a16:creationId xmlns:a16="http://schemas.microsoft.com/office/drawing/2014/main" id="{CDA37444-C860-45CD-A853-9FC396432020}"/>
              </a:ext>
            </a:extLst>
          </p:cNvPr>
          <p:cNvCxnSpPr>
            <a:cxnSpLocks noChangeShapeType="1"/>
          </p:cNvCxnSpPr>
          <p:nvPr/>
        </p:nvCxnSpPr>
        <p:spPr bwMode="auto">
          <a:xfrm rot="5400000">
            <a:off x="7607526" y="4880152"/>
            <a:ext cx="577106" cy="298333"/>
          </a:xfrm>
          <a:prstGeom prst="bentConnector3">
            <a:avLst>
              <a:gd name="adj1" fmla="val 50000"/>
            </a:avLst>
          </a:prstGeom>
          <a:noFill/>
          <a:ln w="12700">
            <a:solidFill>
              <a:schemeClr val="tx1"/>
            </a:solidFill>
            <a:miter lim="800000"/>
            <a:headEnd type="diamond" w="med" len="med"/>
            <a:tailEnd type="diamond" w="med" len="med"/>
          </a:ln>
        </p:spPr>
      </p:cxnSp>
      <p:cxnSp>
        <p:nvCxnSpPr>
          <p:cNvPr id="25" name="AutoShape 9">
            <a:extLst>
              <a:ext uri="{FF2B5EF4-FFF2-40B4-BE49-F238E27FC236}">
                <a16:creationId xmlns:a16="http://schemas.microsoft.com/office/drawing/2014/main" id="{1176E01E-0631-4D99-B549-6055DAB51A97}"/>
              </a:ext>
            </a:extLst>
          </p:cNvPr>
          <p:cNvCxnSpPr>
            <a:cxnSpLocks noChangeShapeType="1"/>
          </p:cNvCxnSpPr>
          <p:nvPr/>
        </p:nvCxnSpPr>
        <p:spPr bwMode="auto">
          <a:xfrm rot="16200000" flipV="1">
            <a:off x="7647610" y="2901471"/>
            <a:ext cx="516712" cy="503436"/>
          </a:xfrm>
          <a:prstGeom prst="bentConnector3">
            <a:avLst>
              <a:gd name="adj1" fmla="val 50000"/>
            </a:avLst>
          </a:prstGeom>
          <a:noFill/>
          <a:ln w="12700">
            <a:solidFill>
              <a:schemeClr val="tx1"/>
            </a:solidFill>
            <a:miter lim="800000"/>
            <a:headEnd type="diamond" w="med" len="med"/>
            <a:tailEnd type="diamond" w="med" len="med"/>
          </a:ln>
        </p:spPr>
      </p:cxnSp>
      <p:sp>
        <p:nvSpPr>
          <p:cNvPr id="34" name="AutoShape 11">
            <a:extLst>
              <a:ext uri="{FF2B5EF4-FFF2-40B4-BE49-F238E27FC236}">
                <a16:creationId xmlns:a16="http://schemas.microsoft.com/office/drawing/2014/main" id="{53803BF3-40A9-455F-A8C6-A24950017135}"/>
              </a:ext>
            </a:extLst>
          </p:cNvPr>
          <p:cNvSpPr>
            <a:spLocks noChangeArrowheads="1"/>
          </p:cNvSpPr>
          <p:nvPr/>
        </p:nvSpPr>
        <p:spPr bwMode="auto">
          <a:xfrm>
            <a:off x="5748479" y="5225713"/>
            <a:ext cx="914400" cy="304800"/>
          </a:xfrm>
          <a:prstGeom prst="roundRect">
            <a:avLst>
              <a:gd name="adj" fmla="val 16667"/>
            </a:avLst>
          </a:prstGeom>
          <a:gradFill rotWithShape="1">
            <a:gsLst>
              <a:gs pos="0">
                <a:srgbClr val="FFFF99"/>
              </a:gs>
              <a:gs pos="100000">
                <a:srgbClr val="FFFF99">
                  <a:gamma/>
                  <a:shade val="60784"/>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libri" panose="020F0502020204030204" pitchFamily="34" charset="0"/>
                <a:ea typeface="ＭＳ Ｐゴシック" charset="0"/>
                <a:cs typeface="Calibri" panose="020F0502020204030204" pitchFamily="34" charset="0"/>
              </a:rPr>
              <a:t>Shape </a:t>
            </a:r>
            <a:r>
              <a:rPr lang="en-US" sz="1600" dirty="0" err="1">
                <a:solidFill>
                  <a:srgbClr val="000000"/>
                </a:solidFill>
                <a:latin typeface="Calibri" panose="020F0502020204030204" pitchFamily="34" charset="0"/>
                <a:ea typeface="ＭＳ Ｐゴシック" charset="0"/>
                <a:cs typeface="Calibri" panose="020F0502020204030204" pitchFamily="34" charset="0"/>
              </a:rPr>
              <a:t>Opt</a:t>
            </a:r>
            <a:endParaRPr lang="en-US" sz="1600" dirty="0">
              <a:solidFill>
                <a:srgbClr val="000000"/>
              </a:solidFill>
              <a:latin typeface="Calibri" panose="020F0502020204030204" pitchFamily="34" charset="0"/>
              <a:ea typeface="ＭＳ Ｐゴシック" charset="0"/>
              <a:cs typeface="Calibri" panose="020F0502020204030204" pitchFamily="34" charset="0"/>
            </a:endParaRPr>
          </a:p>
        </p:txBody>
      </p:sp>
      <p:sp>
        <p:nvSpPr>
          <p:cNvPr id="35" name="AutoShape 12">
            <a:extLst>
              <a:ext uri="{FF2B5EF4-FFF2-40B4-BE49-F238E27FC236}">
                <a16:creationId xmlns:a16="http://schemas.microsoft.com/office/drawing/2014/main" id="{801CFFF0-F542-4321-8ED8-6ECB1D6151CA}"/>
              </a:ext>
            </a:extLst>
          </p:cNvPr>
          <p:cNvSpPr>
            <a:spLocks noChangeArrowheads="1"/>
          </p:cNvSpPr>
          <p:nvPr/>
        </p:nvSpPr>
        <p:spPr bwMode="auto">
          <a:xfrm>
            <a:off x="5596079" y="4997113"/>
            <a:ext cx="914400" cy="304800"/>
          </a:xfrm>
          <a:prstGeom prst="roundRect">
            <a:avLst>
              <a:gd name="adj" fmla="val 16667"/>
            </a:avLst>
          </a:prstGeom>
          <a:gradFill rotWithShape="1">
            <a:gsLst>
              <a:gs pos="0">
                <a:srgbClr val="DDA99F"/>
              </a:gs>
              <a:gs pos="100000">
                <a:srgbClr val="DDA99F">
                  <a:gamma/>
                  <a:shade val="84706"/>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libri" panose="020F0502020204030204" pitchFamily="34" charset="0"/>
                <a:ea typeface="ＭＳ Ｐゴシック" charset="0"/>
                <a:cs typeface="Calibri" panose="020F0502020204030204" pitchFamily="34" charset="0"/>
              </a:rPr>
              <a:t>PCE</a:t>
            </a:r>
          </a:p>
        </p:txBody>
      </p:sp>
      <p:sp>
        <p:nvSpPr>
          <p:cNvPr id="36" name="AutoShape 13">
            <a:extLst>
              <a:ext uri="{FF2B5EF4-FFF2-40B4-BE49-F238E27FC236}">
                <a16:creationId xmlns:a16="http://schemas.microsoft.com/office/drawing/2014/main" id="{A25B782A-509C-49C4-948F-25BB820739A4}"/>
              </a:ext>
            </a:extLst>
          </p:cNvPr>
          <p:cNvSpPr>
            <a:spLocks noChangeArrowheads="1"/>
          </p:cNvSpPr>
          <p:nvPr/>
        </p:nvSpPr>
        <p:spPr bwMode="auto">
          <a:xfrm>
            <a:off x="5367479" y="4768513"/>
            <a:ext cx="914400" cy="304800"/>
          </a:xfrm>
          <a:prstGeom prst="roundRect">
            <a:avLst>
              <a:gd name="adj" fmla="val 16667"/>
            </a:avLst>
          </a:prstGeom>
          <a:gradFill rotWithShape="1">
            <a:gsLst>
              <a:gs pos="0">
                <a:srgbClr val="CCDAB4"/>
              </a:gs>
              <a:gs pos="100000">
                <a:srgbClr val="CCDAB4">
                  <a:gamma/>
                  <a:shade val="66667"/>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libri" panose="020F0502020204030204" pitchFamily="34" charset="0"/>
                <a:ea typeface="ＭＳ Ｐゴシック" charset="0"/>
                <a:cs typeface="Calibri" panose="020F0502020204030204" pitchFamily="34" charset="0"/>
              </a:rPr>
              <a:t>Adjoint</a:t>
            </a:r>
          </a:p>
        </p:txBody>
      </p:sp>
      <p:sp>
        <p:nvSpPr>
          <p:cNvPr id="37" name="AutoShape 14">
            <a:extLst>
              <a:ext uri="{FF2B5EF4-FFF2-40B4-BE49-F238E27FC236}">
                <a16:creationId xmlns:a16="http://schemas.microsoft.com/office/drawing/2014/main" id="{C1142107-460D-4D0B-AC6A-911D695BD591}"/>
              </a:ext>
            </a:extLst>
          </p:cNvPr>
          <p:cNvSpPr>
            <a:spLocks noChangeArrowheads="1"/>
          </p:cNvSpPr>
          <p:nvPr/>
        </p:nvSpPr>
        <p:spPr bwMode="auto">
          <a:xfrm>
            <a:off x="5138879" y="4539913"/>
            <a:ext cx="914400" cy="304800"/>
          </a:xfrm>
          <a:prstGeom prst="roundRect">
            <a:avLst>
              <a:gd name="adj" fmla="val 16667"/>
            </a:avLst>
          </a:prstGeom>
          <a:gradFill rotWithShape="1">
            <a:gsLst>
              <a:gs pos="0">
                <a:srgbClr val="CCCCFF"/>
              </a:gs>
              <a:gs pos="100000">
                <a:srgbClr val="CCCCFF">
                  <a:gamma/>
                  <a:shade val="81961"/>
                  <a:invGamma/>
                </a:srgbClr>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libri" panose="020F0502020204030204" pitchFamily="34" charset="0"/>
                <a:ea typeface="ＭＳ Ｐゴシック" charset="0"/>
                <a:cs typeface="Calibri" panose="020F0502020204030204" pitchFamily="34" charset="0"/>
              </a:rPr>
              <a:t>Hessian</a:t>
            </a:r>
          </a:p>
        </p:txBody>
      </p:sp>
      <p:sp>
        <p:nvSpPr>
          <p:cNvPr id="38" name="AutoShape 34">
            <a:extLst>
              <a:ext uri="{FF2B5EF4-FFF2-40B4-BE49-F238E27FC236}">
                <a16:creationId xmlns:a16="http://schemas.microsoft.com/office/drawing/2014/main" id="{73165C08-E617-4E2B-9031-58938E925C98}"/>
              </a:ext>
            </a:extLst>
          </p:cNvPr>
          <p:cNvSpPr>
            <a:spLocks noChangeArrowheads="1"/>
          </p:cNvSpPr>
          <p:nvPr/>
        </p:nvSpPr>
        <p:spPr bwMode="auto">
          <a:xfrm>
            <a:off x="4910279" y="4311313"/>
            <a:ext cx="914400" cy="304800"/>
          </a:xfrm>
          <a:prstGeom prst="roundRect">
            <a:avLst>
              <a:gd name="adj" fmla="val 16667"/>
            </a:avLst>
          </a:prstGeom>
          <a:solidFill>
            <a:srgbClr val="FF99FF"/>
          </a:soli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libri" panose="020F0502020204030204" pitchFamily="34" charset="0"/>
                <a:ea typeface="ＭＳ Ｐゴシック" charset="0"/>
                <a:cs typeface="Calibri" panose="020F0502020204030204" pitchFamily="34" charset="0"/>
              </a:rPr>
              <a:t>Tangent</a:t>
            </a:r>
          </a:p>
        </p:txBody>
      </p:sp>
      <p:sp>
        <p:nvSpPr>
          <p:cNvPr id="39" name="AutoShape 35">
            <a:extLst>
              <a:ext uri="{FF2B5EF4-FFF2-40B4-BE49-F238E27FC236}">
                <a16:creationId xmlns:a16="http://schemas.microsoft.com/office/drawing/2014/main" id="{468A12DB-361B-4723-A58A-6F3228B11501}"/>
              </a:ext>
            </a:extLst>
          </p:cNvPr>
          <p:cNvSpPr>
            <a:spLocks noChangeArrowheads="1"/>
          </p:cNvSpPr>
          <p:nvPr/>
        </p:nvSpPr>
        <p:spPr bwMode="auto">
          <a:xfrm>
            <a:off x="4681679" y="4082713"/>
            <a:ext cx="914400" cy="304800"/>
          </a:xfrm>
          <a:prstGeom prst="roundRect">
            <a:avLst>
              <a:gd name="adj" fmla="val 16667"/>
            </a:avLst>
          </a:prstGeom>
          <a:solidFill>
            <a:srgbClr val="FFCC99"/>
          </a:soli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libri" panose="020F0502020204030204" pitchFamily="34" charset="0"/>
                <a:ea typeface="ＭＳ Ｐゴシック" charset="0"/>
                <a:cs typeface="Calibri" panose="020F0502020204030204" pitchFamily="34" charset="0"/>
              </a:rPr>
              <a:t>Jacobian</a:t>
            </a:r>
          </a:p>
        </p:txBody>
      </p:sp>
      <p:sp>
        <p:nvSpPr>
          <p:cNvPr id="40" name="AutoShape 36">
            <a:extLst>
              <a:ext uri="{FF2B5EF4-FFF2-40B4-BE49-F238E27FC236}">
                <a16:creationId xmlns:a16="http://schemas.microsoft.com/office/drawing/2014/main" id="{3C40C128-5DE7-4BDC-A8DF-B417F65375F1}"/>
              </a:ext>
            </a:extLst>
          </p:cNvPr>
          <p:cNvSpPr>
            <a:spLocks noChangeArrowheads="1"/>
          </p:cNvSpPr>
          <p:nvPr/>
        </p:nvSpPr>
        <p:spPr bwMode="auto">
          <a:xfrm>
            <a:off x="4529279" y="3854113"/>
            <a:ext cx="914400" cy="304800"/>
          </a:xfrm>
          <a:prstGeom prst="roundRect">
            <a:avLst>
              <a:gd name="adj" fmla="val 16667"/>
            </a:avLst>
          </a:prstGeom>
          <a:gradFill rotWithShape="0">
            <a:gsLst>
              <a:gs pos="0">
                <a:srgbClr val="66FF66">
                  <a:gamma/>
                  <a:tint val="33333"/>
                  <a:invGamma/>
                </a:srgbClr>
              </a:gs>
              <a:gs pos="100000">
                <a:srgbClr val="66FF66"/>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sz="1600" dirty="0">
                <a:solidFill>
                  <a:srgbClr val="000000"/>
                </a:solidFill>
                <a:latin typeface="Calibri" panose="020F0502020204030204" pitchFamily="34" charset="0"/>
                <a:ea typeface="ＭＳ Ｐゴシック" charset="0"/>
                <a:cs typeface="Calibri" panose="020F0502020204030204" pitchFamily="34" charset="0"/>
              </a:rPr>
              <a:t>Residual</a:t>
            </a:r>
          </a:p>
        </p:txBody>
      </p:sp>
      <p:sp>
        <p:nvSpPr>
          <p:cNvPr id="41" name="Rectangle 37">
            <a:extLst>
              <a:ext uri="{FF2B5EF4-FFF2-40B4-BE49-F238E27FC236}">
                <a16:creationId xmlns:a16="http://schemas.microsoft.com/office/drawing/2014/main" id="{5343EBCD-7BA9-44C9-BB35-61F7043CA1AC}"/>
              </a:ext>
            </a:extLst>
          </p:cNvPr>
          <p:cNvSpPr>
            <a:spLocks noChangeArrowheads="1"/>
          </p:cNvSpPr>
          <p:nvPr/>
        </p:nvSpPr>
        <p:spPr bwMode="auto">
          <a:xfrm>
            <a:off x="4453079" y="3473113"/>
            <a:ext cx="2438400" cy="2209800"/>
          </a:xfrm>
          <a:prstGeom prst="rect">
            <a:avLst/>
          </a:prstGeom>
          <a:noFill/>
          <a:ln w="9525">
            <a:solidFill>
              <a:schemeClr val="tx1"/>
            </a:solidFill>
            <a:prstDash val="dash"/>
            <a:miter lim="800000"/>
            <a:headEnd/>
            <a:tailEnd/>
          </a:ln>
          <a:effectLst/>
          <a:extLst>
            <a:ext uri="{909E8E84-426E-40dd-AFC4-6F175D3DCCD1}">
              <a14:hiddenFill xmlns:a14="http://schemas.microsoft.com/office/drawing/2010/main" xmlns="">
                <a:solidFill>
                  <a:schemeClr val="accent1"/>
                </a:solidFill>
              </a14:hiddenFill>
            </a:ex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endParaRPr lang="en-US">
              <a:solidFill>
                <a:srgbClr val="000000"/>
              </a:solidFill>
              <a:ea typeface="ＭＳ Ｐゴシック" charset="0"/>
            </a:endParaRPr>
          </a:p>
        </p:txBody>
      </p:sp>
      <p:sp>
        <p:nvSpPr>
          <p:cNvPr id="42" name="Rectangle 43">
            <a:extLst>
              <a:ext uri="{FF2B5EF4-FFF2-40B4-BE49-F238E27FC236}">
                <a16:creationId xmlns:a16="http://schemas.microsoft.com/office/drawing/2014/main" id="{BC261924-0C34-4E12-B178-DA1B5358CD45}"/>
              </a:ext>
            </a:extLst>
          </p:cNvPr>
          <p:cNvSpPr>
            <a:spLocks noChangeArrowheads="1"/>
          </p:cNvSpPr>
          <p:nvPr/>
        </p:nvSpPr>
        <p:spPr bwMode="auto">
          <a:xfrm>
            <a:off x="4376879" y="2558713"/>
            <a:ext cx="2590800" cy="3200400"/>
          </a:xfrm>
          <a:prstGeom prst="rect">
            <a:avLst/>
          </a:prstGeom>
          <a:noFill/>
          <a:ln w="9525">
            <a:solidFill>
              <a:schemeClr val="tx1"/>
            </a:solidFill>
            <a:miter lim="800000"/>
            <a:headEnd/>
            <a:tailEnd/>
          </a:ln>
          <a:effectLst/>
          <a:extLst>
            <a:ext uri="{909E8E84-426E-40dd-AFC4-6F175D3DCCD1}">
              <a14:hiddenFill xmlns:a14="http://schemas.microsoft.com/office/drawing/2010/main" xmlns="">
                <a:solidFill>
                  <a:schemeClr val="accent1"/>
                </a:solidFill>
              </a14:hiddenFill>
            </a:ex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endParaRPr lang="en-US">
              <a:solidFill>
                <a:srgbClr val="000000"/>
              </a:solidFill>
              <a:ea typeface="ＭＳ Ｐゴシック" charset="0"/>
            </a:endParaRPr>
          </a:p>
        </p:txBody>
      </p:sp>
      <p:sp>
        <p:nvSpPr>
          <p:cNvPr id="43" name="Text Box 44">
            <a:extLst>
              <a:ext uri="{FF2B5EF4-FFF2-40B4-BE49-F238E27FC236}">
                <a16:creationId xmlns:a16="http://schemas.microsoft.com/office/drawing/2014/main" id="{52CB7FDF-18B0-4017-A2DB-7802B5600019}"/>
              </a:ext>
            </a:extLst>
          </p:cNvPr>
          <p:cNvSpPr txBox="1">
            <a:spLocks noChangeArrowheads="1"/>
          </p:cNvSpPr>
          <p:nvPr/>
        </p:nvSpPr>
        <p:spPr bwMode="auto">
          <a:xfrm>
            <a:off x="4376879" y="2558713"/>
            <a:ext cx="2286000" cy="565283"/>
          </a:xfrm>
          <a:prstGeom prst="rect">
            <a:avLst/>
          </a:prstGeom>
          <a:noFill/>
          <a:ln>
            <a:noFill/>
          </a:ln>
          <a:effectLst/>
          <a:extLst>
            <a:ext uri="{909E8E84-426E-40dd-AFC4-6F175D3DCCD1}">
              <a14:hiddenFill xmlns:a14="http://schemas.microsoft.com/office/drawing/2010/main" xmlns="">
                <a:solidFill>
                  <a:schemeClr val="accent1"/>
                </a:solidFill>
              </a14:hiddenFill>
            </a:ext>
            <a:ext uri="{91240B29-F687-4f45-9708-019B960494DF}">
              <a14:hiddenLine xmlns:a14="http://schemas.microsoft.com/office/drawing/2010/main" xmlns="" w="9525">
                <a:solidFill>
                  <a:schemeClr val="tx1"/>
                </a:solidFill>
                <a:miter lim="800000"/>
                <a:headEnd/>
                <a:tailEnd/>
              </a14:hiddenLine>
            </a:ex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a:spAutoFit/>
          </a:bodyPr>
          <a:lstStyle/>
          <a:p>
            <a:pPr eaLnBrk="0" hangingPunct="0">
              <a:lnSpc>
                <a:spcPct val="85000"/>
              </a:lnSpc>
            </a:pPr>
            <a:r>
              <a:rPr lang="en-US" dirty="0">
                <a:solidFill>
                  <a:srgbClr val="000000"/>
                </a:solidFill>
                <a:latin typeface="Calibri" panose="020F0502020204030204" pitchFamily="34" charset="0"/>
                <a:ea typeface="ＭＳ Ｐゴシック" charset="0"/>
                <a:cs typeface="Calibri" panose="020F0502020204030204" pitchFamily="34" charset="0"/>
              </a:rPr>
              <a:t>Evaluators Templated on Evaluation Type:</a:t>
            </a:r>
          </a:p>
        </p:txBody>
      </p:sp>
      <p:sp>
        <p:nvSpPr>
          <p:cNvPr id="44" name="AutoShape 45">
            <a:extLst>
              <a:ext uri="{FF2B5EF4-FFF2-40B4-BE49-F238E27FC236}">
                <a16:creationId xmlns:a16="http://schemas.microsoft.com/office/drawing/2014/main" id="{2B0CC292-AB2F-4C36-886C-9D6D6D2BC2A7}"/>
              </a:ext>
            </a:extLst>
          </p:cNvPr>
          <p:cNvSpPr>
            <a:spLocks noChangeArrowheads="1"/>
          </p:cNvSpPr>
          <p:nvPr/>
        </p:nvSpPr>
        <p:spPr bwMode="auto">
          <a:xfrm>
            <a:off x="4529279" y="3092113"/>
            <a:ext cx="1143000" cy="304800"/>
          </a:xfrm>
          <a:prstGeom prst="roundRect">
            <a:avLst>
              <a:gd name="adj" fmla="val 16667"/>
            </a:avLst>
          </a:prstGeom>
          <a:gradFill rotWithShape="0">
            <a:gsLst>
              <a:gs pos="0">
                <a:srgbClr val="99CCFF">
                  <a:gamma/>
                  <a:tint val="33333"/>
                  <a:invGamma/>
                </a:srgbClr>
              </a:gs>
              <a:gs pos="100000">
                <a:srgbClr val="99CCFF"/>
              </a:gs>
            </a:gsLst>
            <a:lin ang="5400000" scaled="1"/>
          </a:gradFill>
          <a:ln w="9525">
            <a:solidFill>
              <a:schemeClr val="tx1"/>
            </a:solidFill>
            <a:round/>
            <a:headEnd/>
            <a:tailEnd/>
          </a:ln>
          <a:effectLst/>
          <a:extLs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nchor="ctr"/>
          <a:lstStyle/>
          <a:p>
            <a:pPr algn="ctr"/>
            <a:r>
              <a:rPr lang="en-US" dirty="0">
                <a:solidFill>
                  <a:srgbClr val="000000"/>
                </a:solidFill>
                <a:latin typeface="Calibri" panose="020F0502020204030204" pitchFamily="34" charset="0"/>
                <a:ea typeface="ＭＳ Ｐゴシック" charset="0"/>
                <a:cs typeface="Calibri" panose="020F0502020204030204" pitchFamily="34" charset="0"/>
              </a:rPr>
              <a:t>&lt;</a:t>
            </a:r>
            <a:r>
              <a:rPr lang="en-US" dirty="0" err="1">
                <a:solidFill>
                  <a:srgbClr val="000000"/>
                </a:solidFill>
                <a:latin typeface="Calibri" panose="020F0502020204030204" pitchFamily="34" charset="0"/>
                <a:ea typeface="ＭＳ Ｐゴシック" charset="0"/>
                <a:cs typeface="Calibri" panose="020F0502020204030204" pitchFamily="34" charset="0"/>
              </a:rPr>
              <a:t>EvalT</a:t>
            </a:r>
            <a:r>
              <a:rPr lang="en-US" dirty="0">
                <a:solidFill>
                  <a:srgbClr val="000000"/>
                </a:solidFill>
                <a:latin typeface="Calibri" panose="020F0502020204030204" pitchFamily="34" charset="0"/>
                <a:ea typeface="ＭＳ Ｐゴシック" charset="0"/>
                <a:cs typeface="Calibri" panose="020F0502020204030204" pitchFamily="34" charset="0"/>
              </a:rPr>
              <a:t>&gt;</a:t>
            </a:r>
          </a:p>
        </p:txBody>
      </p:sp>
      <p:sp>
        <p:nvSpPr>
          <p:cNvPr id="45" name="Text Box 57">
            <a:extLst>
              <a:ext uri="{FF2B5EF4-FFF2-40B4-BE49-F238E27FC236}">
                <a16:creationId xmlns:a16="http://schemas.microsoft.com/office/drawing/2014/main" id="{D1125C69-F916-4A9E-998C-033E8311D4AF}"/>
              </a:ext>
            </a:extLst>
          </p:cNvPr>
          <p:cNvSpPr txBox="1">
            <a:spLocks noChangeArrowheads="1"/>
          </p:cNvSpPr>
          <p:nvPr/>
        </p:nvSpPr>
        <p:spPr bwMode="auto">
          <a:xfrm>
            <a:off x="4376879" y="3549313"/>
            <a:ext cx="2590800" cy="329834"/>
          </a:xfrm>
          <a:prstGeom prst="rect">
            <a:avLst/>
          </a:prstGeom>
          <a:noFill/>
          <a:ln>
            <a:noFill/>
          </a:ln>
          <a:effectLst/>
          <a:extLst>
            <a:ext uri="{909E8E84-426E-40dd-AFC4-6F175D3DCCD1}">
              <a14:hiddenFill xmlns:a14="http://schemas.microsoft.com/office/drawing/2010/main" xmlns="">
                <a:solidFill>
                  <a:schemeClr val="accent1"/>
                </a:solidFill>
              </a14:hiddenFill>
            </a:ext>
            <a:ext uri="{91240B29-F687-4f45-9708-019B960494DF}">
              <a14:hiddenLine xmlns:a14="http://schemas.microsoft.com/office/drawing/2010/main" xmlns="" w="9525">
                <a:solidFill>
                  <a:schemeClr val="tx1"/>
                </a:solidFill>
                <a:miter lim="800000"/>
                <a:headEnd/>
                <a:tailEnd/>
              </a14:hiddenLine>
            </a:ex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a:spAutoFit/>
          </a:bodyPr>
          <a:lstStyle/>
          <a:p>
            <a:pPr eaLnBrk="0" hangingPunct="0">
              <a:lnSpc>
                <a:spcPct val="85000"/>
              </a:lnSpc>
            </a:pPr>
            <a:r>
              <a:rPr lang="en-US" dirty="0">
                <a:solidFill>
                  <a:srgbClr val="000000"/>
                </a:solidFill>
                <a:latin typeface="Calibri" panose="020F0502020204030204" pitchFamily="34" charset="0"/>
                <a:ea typeface="ＭＳ Ｐゴシック" charset="0"/>
                <a:cs typeface="Calibri" panose="020F0502020204030204" pitchFamily="34" charset="0"/>
              </a:rPr>
              <a:t>Template Specializations:</a:t>
            </a:r>
          </a:p>
        </p:txBody>
      </p:sp>
      <p:sp>
        <p:nvSpPr>
          <p:cNvPr id="46" name="Text Box 58">
            <a:extLst>
              <a:ext uri="{FF2B5EF4-FFF2-40B4-BE49-F238E27FC236}">
                <a16:creationId xmlns:a16="http://schemas.microsoft.com/office/drawing/2014/main" id="{A15FC531-7A95-40B7-9489-171358F67788}"/>
              </a:ext>
            </a:extLst>
          </p:cNvPr>
          <p:cNvSpPr txBox="1">
            <a:spLocks noChangeArrowheads="1"/>
          </p:cNvSpPr>
          <p:nvPr/>
        </p:nvSpPr>
        <p:spPr bwMode="auto">
          <a:xfrm>
            <a:off x="5732604" y="3054013"/>
            <a:ext cx="1060450" cy="366713"/>
          </a:xfrm>
          <a:prstGeom prst="rect">
            <a:avLst/>
          </a:prstGeom>
          <a:noFill/>
          <a:ln>
            <a:noFill/>
          </a:ln>
          <a:effectLst/>
          <a:extLst>
            <a:ext uri="{909E8E84-426E-40dd-AFC4-6F175D3DCCD1}">
              <a14:hiddenFill xmlns:a14="http://schemas.microsoft.com/office/drawing/2010/main" xmlns="">
                <a:solidFill>
                  <a:schemeClr val="accent1"/>
                </a:solidFill>
              </a14:hiddenFill>
            </a:ext>
            <a:ext uri="{91240B29-F687-4f45-9708-019B960494DF}">
              <a14:hiddenLine xmlns:a14="http://schemas.microsoft.com/office/drawing/2010/main" xmlns="" w="9525">
                <a:solidFill>
                  <a:schemeClr val="tx1"/>
                </a:solidFill>
                <a:miter lim="800000"/>
                <a:headEnd/>
                <a:tailEnd/>
              </a14:hiddenLine>
            </a:ex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wrap="none">
            <a:spAutoFit/>
          </a:bodyPr>
          <a:lstStyle/>
          <a:p>
            <a:r>
              <a:rPr lang="en-US" dirty="0">
                <a:solidFill>
                  <a:srgbClr val="000000"/>
                </a:solidFill>
                <a:latin typeface="Calibri" panose="020F0502020204030204" pitchFamily="34" charset="0"/>
                <a:ea typeface="ＭＳ Ｐゴシック" charset="0"/>
                <a:cs typeface="Calibri" panose="020F0502020204030204" pitchFamily="34" charset="0"/>
              </a:rPr>
              <a:t>(Generic)</a:t>
            </a:r>
          </a:p>
        </p:txBody>
      </p:sp>
    </p:spTree>
    <p:extLst>
      <p:ext uri="{BB962C8B-B14F-4D97-AF65-F5344CB8AC3E}">
        <p14:creationId xmlns:p14="http://schemas.microsoft.com/office/powerpoint/2010/main" val="102890030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grpId="0" nodeType="withEffect">
                                  <p:stCondLst>
                                    <p:cond delay="0"/>
                                  </p:stCondLst>
                                  <p:childTnLst>
                                    <p:set>
                                      <p:cBhvr>
                                        <p:cTn id="6" dur="1" fill="hold">
                                          <p:stCondLst>
                                            <p:cond delay="0"/>
                                          </p:stCondLst>
                                        </p:cTn>
                                        <p:tgtEl>
                                          <p:spTgt spid="38"/>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37"/>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36"/>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35"/>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34"/>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4" grpId="0" animBg="1"/>
      <p:bldP spid="35" grpId="0" animBg="1"/>
      <p:bldP spid="36" grpId="0" animBg="1"/>
      <p:bldP spid="37" grpId="0" animBg="1"/>
      <p:bldP spid="38" grpId="0" animBg="1"/>
    </p:bldLst>
  </p:timing>
</p:sld>
</file>

<file path=ppt/slides/slide6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 name="TextShape 1"/>
          <p:cNvSpPr txBox="1"/>
          <p:nvPr/>
        </p:nvSpPr>
        <p:spPr>
          <a:xfrm>
            <a:off x="254857" y="111760"/>
            <a:ext cx="7643004" cy="1146027"/>
          </a:xfrm>
          <a:prstGeom prst="rect">
            <a:avLst/>
          </a:prstGeom>
          <a:noFill/>
          <a:ln>
            <a:noFill/>
          </a:ln>
        </p:spPr>
        <p:txBody>
          <a:bodyPr lIns="0" tIns="0" rIns="0" bIns="0" anchor="ctr"/>
          <a:lstStyle/>
          <a:p>
            <a:r>
              <a:rPr lang="en-US" sz="3200" dirty="0">
                <a:latin typeface="Calibri"/>
              </a:rPr>
              <a:t>Automatic differentiation via </a:t>
            </a:r>
            <a:r>
              <a:rPr lang="en-US" sz="3200" dirty="0" err="1">
                <a:latin typeface="Calibri"/>
              </a:rPr>
              <a:t>Sacado</a:t>
            </a:r>
            <a:endParaRPr sz="3200" dirty="0"/>
          </a:p>
        </p:txBody>
      </p:sp>
      <p:sp>
        <p:nvSpPr>
          <p:cNvPr id="3" name="TextBox 2">
            <a:extLst>
              <a:ext uri="{FF2B5EF4-FFF2-40B4-BE49-F238E27FC236}">
                <a16:creationId xmlns:a16="http://schemas.microsoft.com/office/drawing/2014/main" id="{CFA849FA-0B1C-49AE-BA47-32D4AD695553}"/>
              </a:ext>
            </a:extLst>
          </p:cNvPr>
          <p:cNvSpPr txBox="1"/>
          <p:nvPr/>
        </p:nvSpPr>
        <p:spPr>
          <a:xfrm>
            <a:off x="9647308" y="2798520"/>
            <a:ext cx="184666" cy="338554"/>
          </a:xfrm>
          <a:prstGeom prst="rect">
            <a:avLst/>
          </a:prstGeom>
          <a:noFill/>
        </p:spPr>
        <p:txBody>
          <a:bodyPr wrap="none" rtlCol="0">
            <a:spAutoFit/>
          </a:bodyPr>
          <a:lstStyle/>
          <a:p>
            <a:endParaRPr lang="en-US" dirty="0"/>
          </a:p>
        </p:txBody>
      </p:sp>
      <p:pic>
        <p:nvPicPr>
          <p:cNvPr id="4" name="Picture 7">
            <a:extLst>
              <a:ext uri="{FF2B5EF4-FFF2-40B4-BE49-F238E27FC236}">
                <a16:creationId xmlns:a16="http://schemas.microsoft.com/office/drawing/2014/main" id="{355FC41B-0F16-4D20-B537-8268A5CBBA0E}"/>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010150" y="1366446"/>
            <a:ext cx="4133850" cy="381000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mc:AlternateContent xmlns:mc="http://schemas.openxmlformats.org/markup-compatibility/2006" xmlns:a14="http://schemas.microsoft.com/office/drawing/2010/main">
        <mc:Choice Requires="a14">
          <p:sp>
            <p:nvSpPr>
              <p:cNvPr id="5" name="TextBox 4">
                <a:extLst>
                  <a:ext uri="{FF2B5EF4-FFF2-40B4-BE49-F238E27FC236}">
                    <a16:creationId xmlns:a16="http://schemas.microsoft.com/office/drawing/2014/main" id="{86C56548-6E76-40DC-B8F7-D893984E606D}"/>
                  </a:ext>
                </a:extLst>
              </p:cNvPr>
              <p:cNvSpPr txBox="1"/>
              <p:nvPr/>
            </p:nvSpPr>
            <p:spPr>
              <a:xfrm>
                <a:off x="190500" y="2020445"/>
                <a:ext cx="4495800" cy="4124206"/>
              </a:xfrm>
              <a:prstGeom prst="rect">
                <a:avLst/>
              </a:prstGeom>
              <a:noFill/>
            </p:spPr>
            <p:txBody>
              <a:bodyPr wrap="square" rtlCol="0">
                <a:spAutoFit/>
              </a:bodyPr>
              <a:lstStyle/>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How does AD work?  </a:t>
                </a:r>
                <a14:m>
                  <m:oMath xmlns:m="http://schemas.openxmlformats.org/officeDocument/2006/math">
                    <m:r>
                      <a:rPr lang="en-US" i="1" smtClean="0">
                        <a:latin typeface="Cambria Math"/>
                        <a:ea typeface="Cambria Math"/>
                      </a:rPr>
                      <m:t>→</m:t>
                    </m:r>
                  </m:oMath>
                </a14:m>
                <a:r>
                  <a:rPr lang="en-US" dirty="0">
                    <a:latin typeface="Calibri" panose="020F0502020204030204" pitchFamily="34" charset="0"/>
                    <a:cs typeface="Calibri" panose="020F0502020204030204" pitchFamily="34" charset="0"/>
                  </a:rPr>
                  <a:t> </a:t>
                </a:r>
                <a:r>
                  <a:rPr lang="en-US" b="1" dirty="0">
                    <a:latin typeface="Calibri" panose="020F0502020204030204" pitchFamily="34" charset="0"/>
                    <a:cs typeface="Calibri" panose="020F0502020204030204" pitchFamily="34" charset="0"/>
                  </a:rPr>
                  <a:t>freshman calculus</a:t>
                </a:r>
                <a:r>
                  <a:rPr lang="en-US" dirty="0">
                    <a:latin typeface="Calibri" panose="020F0502020204030204" pitchFamily="34" charset="0"/>
                    <a:cs typeface="Calibri" panose="020F0502020204030204" pitchFamily="34" charset="0"/>
                  </a:rPr>
                  <a:t>!</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742950" lvl="1" indent="-285750">
                  <a:buFont typeface="Arial" panose="020B0604020202020204" pitchFamily="34" charset="0"/>
                  <a:buChar char="•"/>
                </a:pPr>
                <a:r>
                  <a:rPr lang="en-US" dirty="0">
                    <a:latin typeface="Calibri" panose="020F0502020204030204" pitchFamily="34" charset="0"/>
                    <a:cs typeface="Calibri" panose="020F0502020204030204" pitchFamily="34" charset="0"/>
                  </a:rPr>
                  <a:t>Computations are composition of simple operations (+, *,</a:t>
                </a:r>
                <a14:m>
                  <m:oMath xmlns:m="http://schemas.openxmlformats.org/officeDocument/2006/math">
                    <m:r>
                      <a:rPr lang="en-US" i="1" dirty="0" smtClean="0">
                        <a:latin typeface="Cambria Math"/>
                      </a:rPr>
                      <m:t> </m:t>
                    </m:r>
                    <m:r>
                      <a:rPr lang="en-US" b="0" i="1" dirty="0" smtClean="0">
                        <a:latin typeface="Cambria Math"/>
                      </a:rPr>
                      <m:t> </m:t>
                    </m:r>
                    <m:r>
                      <m:rPr>
                        <m:sty m:val="p"/>
                      </m:rPr>
                      <a:rPr lang="en-US" i="1" dirty="0" smtClean="0">
                        <a:latin typeface="Cambria Math"/>
                      </a:rPr>
                      <m:t>sin</m:t>
                    </m:r>
                    <m:r>
                      <a:rPr lang="en-US" i="1" dirty="0" smtClean="0">
                        <a:latin typeface="Cambria Math"/>
                      </a:rPr>
                      <m:t>⁡()</m:t>
                    </m:r>
                  </m:oMath>
                </a14:m>
                <a:r>
                  <a:rPr lang="en-US" dirty="0">
                    <a:latin typeface="Calibri" panose="020F0502020204030204" pitchFamily="34" charset="0"/>
                    <a:cs typeface="Calibri" panose="020F0502020204030204" pitchFamily="34" charset="0"/>
                  </a:rPr>
                  <a:t>, etc.)</a:t>
                </a:r>
              </a:p>
              <a:p>
                <a:pPr marL="742950" lvl="1"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742950" lvl="1" indent="-285750">
                  <a:buFont typeface="Arial" panose="020B0604020202020204" pitchFamily="34" charset="0"/>
                  <a:buChar char="•"/>
                </a:pPr>
                <a:r>
                  <a:rPr lang="en-US" dirty="0">
                    <a:latin typeface="Calibri" panose="020F0502020204030204" pitchFamily="34" charset="0"/>
                    <a:cs typeface="Calibri" panose="020F0502020204030204" pitchFamily="34" charset="0"/>
                  </a:rPr>
                  <a:t>Derivatives computed line by line then combined via chain rule.</a:t>
                </a:r>
              </a:p>
              <a:p>
                <a:pPr marL="742950" lvl="1"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742950" lvl="1"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Great for </a:t>
                </a:r>
                <a:r>
                  <a:rPr lang="en-US" b="1" dirty="0">
                    <a:latin typeface="Calibri" panose="020F0502020204030204" pitchFamily="34" charset="0"/>
                    <a:cs typeface="Calibri" panose="020F0502020204030204" pitchFamily="34" charset="0"/>
                  </a:rPr>
                  <a:t>multi-physics codes </a:t>
                </a:r>
                <a:r>
                  <a:rPr lang="en-US" dirty="0">
                    <a:latin typeface="Calibri" panose="020F0502020204030204" pitchFamily="34" charset="0"/>
                    <a:cs typeface="Calibri" panose="020F0502020204030204" pitchFamily="34" charset="0"/>
                  </a:rPr>
                  <a:t>(e.g., many Jacobians) and </a:t>
                </a:r>
                <a:r>
                  <a:rPr lang="en-US" b="1" dirty="0">
                    <a:latin typeface="Calibri" panose="020F0502020204030204" pitchFamily="34" charset="0"/>
                    <a:cs typeface="Calibri" panose="020F0502020204030204" pitchFamily="34" charset="0"/>
                  </a:rPr>
                  <a:t>advanced analysis </a:t>
                </a:r>
                <a:r>
                  <a:rPr lang="en-US" dirty="0">
                    <a:latin typeface="Calibri" panose="020F0502020204030204" pitchFamily="34" charset="0"/>
                    <a:cs typeface="Calibri" panose="020F0502020204030204" pitchFamily="34" charset="0"/>
                  </a:rPr>
                  <a:t>(e.g., sensitivities)</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Albany uses </a:t>
                </a:r>
                <a:r>
                  <a:rPr lang="en-US" dirty="0" err="1">
                    <a:latin typeface="Calibri" panose="020F0502020204030204" pitchFamily="34" charset="0"/>
                    <a:cs typeface="Calibri" panose="020F0502020204030204" pitchFamily="34" charset="0"/>
                  </a:rPr>
                  <a:t>Trilinos</a:t>
                </a:r>
                <a:r>
                  <a:rPr lang="en-US" dirty="0">
                    <a:latin typeface="Calibri" panose="020F0502020204030204" pitchFamily="34" charset="0"/>
                    <a:cs typeface="Calibri" panose="020F0502020204030204" pitchFamily="34" charset="0"/>
                  </a:rPr>
                  <a:t> package </a:t>
                </a:r>
                <a:r>
                  <a:rPr lang="en-US" b="1" dirty="0" err="1">
                    <a:latin typeface="Calibri" panose="020F0502020204030204" pitchFamily="34" charset="0"/>
                    <a:cs typeface="Calibri" panose="020F0502020204030204" pitchFamily="34" charset="0"/>
                  </a:rPr>
                  <a:t>Sacado</a:t>
                </a:r>
                <a:r>
                  <a:rPr lang="en-US" dirty="0">
                    <a:latin typeface="Calibri" panose="020F0502020204030204" pitchFamily="34" charset="0"/>
                    <a:cs typeface="Calibri" panose="020F0502020204030204" pitchFamily="34" charset="0"/>
                  </a:rPr>
                  <a:t> for AD</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742950" lvl="1" indent="-285750">
                  <a:buFont typeface="Arial" panose="020B0604020202020204" pitchFamily="34" charset="0"/>
                  <a:buChar char="•"/>
                </a:pPr>
                <a:r>
                  <a:rPr lang="en-US" dirty="0">
                    <a:latin typeface="Calibri" panose="020F0502020204030204" pitchFamily="34" charset="0"/>
                    <a:cs typeface="Calibri" panose="020F0502020204030204" pitchFamily="34" charset="0"/>
                  </a:rPr>
                  <a:t>AD accomplished via </a:t>
                </a:r>
                <a:r>
                  <a:rPr lang="en-US" b="1" dirty="0">
                    <a:latin typeface="Calibri" panose="020F0502020204030204" pitchFamily="34" charset="0"/>
                    <a:cs typeface="Calibri" panose="020F0502020204030204" pitchFamily="34" charset="0"/>
                  </a:rPr>
                  <a:t>operator overloading </a:t>
                </a:r>
                <a:r>
                  <a:rPr lang="en-US" dirty="0">
                    <a:latin typeface="Calibri" panose="020F0502020204030204" pitchFamily="34" charset="0"/>
                    <a:cs typeface="Calibri" panose="020F0502020204030204" pitchFamily="34" charset="0"/>
                  </a:rPr>
                  <a:t>+ </a:t>
                </a:r>
                <a:r>
                  <a:rPr lang="en-US" b="1" dirty="0">
                    <a:latin typeface="Calibri" panose="020F0502020204030204" pitchFamily="34" charset="0"/>
                    <a:cs typeface="Calibri" panose="020F0502020204030204" pitchFamily="34" charset="0"/>
                  </a:rPr>
                  <a:t>templating</a:t>
                </a:r>
                <a:r>
                  <a:rPr lang="en-US" dirty="0">
                    <a:latin typeface="Calibri" panose="020F0502020204030204" pitchFamily="34" charset="0"/>
                    <a:cs typeface="Calibri" panose="020F0502020204030204" pitchFamily="34" charset="0"/>
                  </a:rPr>
                  <a:t>: floats/double data types replaced by AD types.</a:t>
                </a:r>
              </a:p>
            </p:txBody>
          </p:sp>
        </mc:Choice>
        <mc:Fallback xmlns="">
          <p:sp>
            <p:nvSpPr>
              <p:cNvPr id="5" name="TextBox 4">
                <a:extLst>
                  <a:ext uri="{FF2B5EF4-FFF2-40B4-BE49-F238E27FC236}">
                    <a16:creationId xmlns:a16="http://schemas.microsoft.com/office/drawing/2014/main" id="{86C56548-6E76-40DC-B8F7-D893984E606D}"/>
                  </a:ext>
                </a:extLst>
              </p:cNvPr>
              <p:cNvSpPr txBox="1">
                <a:spLocks noRot="1" noChangeAspect="1" noMove="1" noResize="1" noEditPoints="1" noAdjustHandles="1" noChangeArrowheads="1" noChangeShapeType="1" noTextEdit="1"/>
              </p:cNvSpPr>
              <p:nvPr/>
            </p:nvSpPr>
            <p:spPr>
              <a:xfrm>
                <a:off x="190500" y="2020445"/>
                <a:ext cx="4495800" cy="4124206"/>
              </a:xfrm>
              <a:prstGeom prst="rect">
                <a:avLst/>
              </a:prstGeom>
              <a:blipFill>
                <a:blip r:embed="rId4"/>
                <a:stretch>
                  <a:fillRect l="-813" t="-739" r="-678" b="-1329"/>
                </a:stretch>
              </a:blipFill>
            </p:spPr>
            <p:txBody>
              <a:bodyPr/>
              <a:lstStyle/>
              <a:p>
                <a:r>
                  <a:rPr lang="en-US">
                    <a:noFill/>
                  </a:rPr>
                  <a:t> </a:t>
                </a:r>
              </a:p>
            </p:txBody>
          </p:sp>
        </mc:Fallback>
      </mc:AlternateContent>
      <p:sp>
        <p:nvSpPr>
          <p:cNvPr id="6" name="TextBox 5">
            <a:extLst>
              <a:ext uri="{FF2B5EF4-FFF2-40B4-BE49-F238E27FC236}">
                <a16:creationId xmlns:a16="http://schemas.microsoft.com/office/drawing/2014/main" id="{7C291339-7DCC-452E-9318-2FADA6AF47F3}"/>
              </a:ext>
            </a:extLst>
          </p:cNvPr>
          <p:cNvSpPr txBox="1"/>
          <p:nvPr/>
        </p:nvSpPr>
        <p:spPr>
          <a:xfrm>
            <a:off x="266700" y="1024759"/>
            <a:ext cx="4495800" cy="923330"/>
          </a:xfrm>
          <a:prstGeom prst="rect">
            <a:avLst/>
          </a:prstGeom>
          <a:solidFill>
            <a:schemeClr val="bg2"/>
          </a:solidFill>
        </p:spPr>
        <p:txBody>
          <a:bodyPr wrap="square" rtlCol="0">
            <a:spAutoFit/>
          </a:bodyPr>
          <a:lstStyle/>
          <a:p>
            <a:pPr algn="ctr"/>
            <a:r>
              <a:rPr lang="en-US" b="1" dirty="0">
                <a:latin typeface="Calibri" panose="020F0502020204030204" pitchFamily="34" charset="0"/>
                <a:cs typeface="Calibri" panose="020F0502020204030204" pitchFamily="34" charset="0"/>
              </a:rPr>
              <a:t>Automatic Differentiation (AD</a:t>
            </a:r>
            <a:r>
              <a:rPr lang="en-US" dirty="0">
                <a:latin typeface="Calibri" panose="020F0502020204030204" pitchFamily="34" charset="0"/>
                <a:cs typeface="Calibri" panose="020F0502020204030204" pitchFamily="34" charset="0"/>
              </a:rPr>
              <a:t>) provides exact derivatives w/o time/effort of deriving and hand-coding them! </a:t>
            </a:r>
          </a:p>
        </p:txBody>
      </p:sp>
      <p:sp>
        <p:nvSpPr>
          <p:cNvPr id="7" name="TextBox 6">
            <a:extLst>
              <a:ext uri="{FF2B5EF4-FFF2-40B4-BE49-F238E27FC236}">
                <a16:creationId xmlns:a16="http://schemas.microsoft.com/office/drawing/2014/main" id="{B176F03F-1BA5-4A54-8E09-52A6B50A24AF}"/>
              </a:ext>
            </a:extLst>
          </p:cNvPr>
          <p:cNvSpPr txBox="1"/>
          <p:nvPr/>
        </p:nvSpPr>
        <p:spPr>
          <a:xfrm>
            <a:off x="5303520" y="1035095"/>
            <a:ext cx="3733800" cy="369332"/>
          </a:xfrm>
          <a:prstGeom prst="rect">
            <a:avLst/>
          </a:prstGeom>
          <a:noFill/>
        </p:spPr>
        <p:txBody>
          <a:bodyPr wrap="square" rtlCol="0">
            <a:spAutoFit/>
          </a:bodyPr>
          <a:lstStyle/>
          <a:p>
            <a:r>
              <a:rPr lang="en-US" b="1" i="1" dirty="0">
                <a:latin typeface="Calibri" panose="020F0502020204030204" pitchFamily="34" charset="0"/>
                <a:cs typeface="Calibri" panose="020F0502020204030204" pitchFamily="34" charset="0"/>
              </a:rPr>
              <a:t>Automatic Differentiation Example:</a:t>
            </a:r>
          </a:p>
        </p:txBody>
      </p:sp>
      <p:sp>
        <p:nvSpPr>
          <p:cNvPr id="8" name="Rectangle 7">
            <a:extLst>
              <a:ext uri="{FF2B5EF4-FFF2-40B4-BE49-F238E27FC236}">
                <a16:creationId xmlns:a16="http://schemas.microsoft.com/office/drawing/2014/main" id="{F06AF67F-98E4-4FBA-B0A5-DE649C918912}"/>
              </a:ext>
            </a:extLst>
          </p:cNvPr>
          <p:cNvSpPr/>
          <p:nvPr/>
        </p:nvSpPr>
        <p:spPr>
          <a:xfrm>
            <a:off x="7543800" y="1983249"/>
            <a:ext cx="685800" cy="28956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Rectangle 8">
            <a:extLst>
              <a:ext uri="{FF2B5EF4-FFF2-40B4-BE49-F238E27FC236}">
                <a16:creationId xmlns:a16="http://schemas.microsoft.com/office/drawing/2014/main" id="{64DB2DB2-384F-4E24-8196-692159E5A08B}"/>
              </a:ext>
            </a:extLst>
          </p:cNvPr>
          <p:cNvSpPr/>
          <p:nvPr/>
        </p:nvSpPr>
        <p:spPr>
          <a:xfrm>
            <a:off x="4953000" y="5199064"/>
            <a:ext cx="3613484" cy="923330"/>
          </a:xfrm>
          <a:prstGeom prst="rect">
            <a:avLst/>
          </a:prstGeom>
          <a:solidFill>
            <a:srgbClr val="99FFCC"/>
          </a:solidFill>
        </p:spPr>
        <p:txBody>
          <a:bodyPr wrap="square">
            <a:spAutoFit/>
          </a:bodyPr>
          <a:lstStyle/>
          <a:p>
            <a:pPr algn="ctr"/>
            <a:r>
              <a:rPr lang="en-US" dirty="0">
                <a:latin typeface="Calibri" panose="020F0502020204030204" pitchFamily="34" charset="0"/>
                <a:cs typeface="Calibri" panose="020F0502020204030204" pitchFamily="34" charset="0"/>
              </a:rPr>
              <a:t>Derivatives are </a:t>
            </a:r>
            <a:r>
              <a:rPr lang="en-US" b="1" i="1" dirty="0">
                <a:latin typeface="Calibri" panose="020F0502020204030204" pitchFamily="34" charset="0"/>
                <a:cs typeface="Calibri" panose="020F0502020204030204" pitchFamily="34" charset="0"/>
              </a:rPr>
              <a:t>as accurate as analytic computation</a:t>
            </a:r>
            <a:r>
              <a:rPr lang="en-US" dirty="0">
                <a:latin typeface="Calibri" panose="020F0502020204030204" pitchFamily="34" charset="0"/>
                <a:cs typeface="Calibri" panose="020F0502020204030204" pitchFamily="34" charset="0"/>
              </a:rPr>
              <a:t> – no finite difference truncation error!</a:t>
            </a:r>
          </a:p>
        </p:txBody>
      </p:sp>
    </p:spTree>
    <p:extLst>
      <p:ext uri="{BB962C8B-B14F-4D97-AF65-F5344CB8AC3E}">
        <p14:creationId xmlns:p14="http://schemas.microsoft.com/office/powerpoint/2010/main" val="3084952691"/>
      </p:ext>
    </p:extLst>
  </p:cSld>
  <p:clrMapOvr>
    <a:masterClrMapping/>
  </p:clrMapOvr>
</p:sld>
</file>

<file path=ppt/slides/slide7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4018795C-2C05-4097-82A8-47D412B0C2B7}"/>
              </a:ext>
            </a:extLst>
          </p:cNvPr>
          <p:cNvPicPr>
            <a:picLocks noChangeAspect="1"/>
          </p:cNvPicPr>
          <p:nvPr/>
        </p:nvPicPr>
        <p:blipFill>
          <a:blip r:embed="rId2"/>
          <a:stretch>
            <a:fillRect/>
          </a:stretch>
        </p:blipFill>
        <p:spPr>
          <a:xfrm>
            <a:off x="99288" y="594934"/>
            <a:ext cx="5131311" cy="3230040"/>
          </a:xfrm>
          <a:prstGeom prst="rect">
            <a:avLst/>
          </a:prstGeom>
        </p:spPr>
      </p:pic>
      <p:sp>
        <p:nvSpPr>
          <p:cNvPr id="138" name="TextShape 1"/>
          <p:cNvSpPr txBox="1"/>
          <p:nvPr/>
        </p:nvSpPr>
        <p:spPr>
          <a:xfrm>
            <a:off x="254857" y="-91419"/>
            <a:ext cx="7643004" cy="1146027"/>
          </a:xfrm>
          <a:prstGeom prst="rect">
            <a:avLst/>
          </a:prstGeom>
          <a:noFill/>
          <a:ln>
            <a:noFill/>
          </a:ln>
        </p:spPr>
        <p:txBody>
          <a:bodyPr lIns="0" tIns="0" rIns="0" bIns="0" anchor="ctr"/>
          <a:lstStyle/>
          <a:p>
            <a:r>
              <a:rPr lang="en-US" sz="3200" dirty="0">
                <a:latin typeface="Calibri"/>
              </a:rPr>
              <a:t>Nonlinear model abstraction &amp; libraries</a:t>
            </a:r>
            <a:endParaRPr sz="3200" dirty="0"/>
          </a:p>
        </p:txBody>
      </p:sp>
      <p:sp>
        <p:nvSpPr>
          <p:cNvPr id="4" name="TextBox 3">
            <a:extLst>
              <a:ext uri="{FF2B5EF4-FFF2-40B4-BE49-F238E27FC236}">
                <a16:creationId xmlns:a16="http://schemas.microsoft.com/office/drawing/2014/main" id="{7F6A6121-1507-456A-B766-9D2C98E59CD6}"/>
              </a:ext>
            </a:extLst>
          </p:cNvPr>
          <p:cNvSpPr txBox="1"/>
          <p:nvPr/>
        </p:nvSpPr>
        <p:spPr>
          <a:xfrm>
            <a:off x="0" y="3839393"/>
            <a:ext cx="5486400" cy="2616101"/>
          </a:xfrm>
          <a:prstGeom prst="rect">
            <a:avLst/>
          </a:prstGeom>
          <a:noFill/>
        </p:spPr>
        <p:txBody>
          <a:bodyPr wrap="square" rtlCol="0">
            <a:spAutoFit/>
          </a:bodyPr>
          <a:lstStyle/>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Access to the </a:t>
            </a:r>
            <a:r>
              <a:rPr lang="en-US" b="1" dirty="0">
                <a:latin typeface="Calibri" panose="020F0502020204030204" pitchFamily="34" charset="0"/>
                <a:cs typeface="Calibri" panose="020F0502020204030204" pitchFamily="34" charset="0"/>
              </a:rPr>
              <a:t>embedded solvers </a:t>
            </a:r>
            <a:r>
              <a:rPr lang="en-US" dirty="0">
                <a:latin typeface="Calibri" panose="020F0502020204030204" pitchFamily="34" charset="0"/>
                <a:cs typeface="Calibri" panose="020F0502020204030204" pitchFamily="34" charset="0"/>
              </a:rPr>
              <a:t>in </a:t>
            </a:r>
            <a:r>
              <a:rPr lang="en-US" dirty="0" err="1">
                <a:latin typeface="Calibri" panose="020F0502020204030204" pitchFamily="34" charset="0"/>
                <a:cs typeface="Calibri" panose="020F0502020204030204" pitchFamily="34" charset="0"/>
              </a:rPr>
              <a:t>Trilinos</a:t>
            </a:r>
            <a:r>
              <a:rPr lang="en-US" dirty="0">
                <a:latin typeface="Calibri" panose="020F0502020204030204" pitchFamily="34" charset="0"/>
                <a:cs typeface="Calibri" panose="020F0502020204030204" pitchFamily="34" charset="0"/>
              </a:rPr>
              <a:t> requires satisfaction of </a:t>
            </a:r>
            <a:r>
              <a:rPr lang="en-US" b="1" dirty="0" err="1">
                <a:latin typeface="Calibri" panose="020F0502020204030204" pitchFamily="34" charset="0"/>
                <a:cs typeface="Calibri" panose="020F0502020204030204" pitchFamily="34" charset="0"/>
              </a:rPr>
              <a:t>ModelEvaluator</a:t>
            </a:r>
            <a:r>
              <a:rPr lang="en-US" dirty="0">
                <a:latin typeface="Calibri" panose="020F0502020204030204" pitchFamily="34" charset="0"/>
                <a:cs typeface="Calibri" panose="020F0502020204030204" pitchFamily="34" charset="0"/>
              </a:rPr>
              <a:t> (nonlinear model) abstraction.</a:t>
            </a:r>
          </a:p>
          <a:p>
            <a:pPr marL="285750" indent="-285750">
              <a:buFont typeface="Arial" panose="020B0604020202020204" pitchFamily="34" charset="0"/>
              <a:buChar char="•"/>
            </a:pPr>
            <a:endParaRPr lang="en-US" sz="10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Interface is </a:t>
            </a:r>
            <a:r>
              <a:rPr lang="en-US" b="1" dirty="0">
                <a:latin typeface="Calibri" panose="020F0502020204030204" pitchFamily="34" charset="0"/>
                <a:cs typeface="Calibri" panose="020F0502020204030204" pitchFamily="34" charset="0"/>
              </a:rPr>
              <a:t>general</a:t>
            </a:r>
            <a:r>
              <a:rPr lang="en-US" dirty="0">
                <a:latin typeface="Calibri" panose="020F0502020204030204" pitchFamily="34" charset="0"/>
                <a:cs typeface="Calibri" panose="020F0502020204030204" pitchFamily="34" charset="0"/>
              </a:rPr>
              <a:t> to accommodate computation of Jacobians, user-defined preconditioners, and stochastic </a:t>
            </a:r>
            <a:r>
              <a:rPr lang="en-US" dirty="0" err="1">
                <a:latin typeface="Calibri" panose="020F0502020204030204" pitchFamily="34" charset="0"/>
                <a:cs typeface="Calibri" panose="020F0502020204030204" pitchFamily="34" charset="0"/>
              </a:rPr>
              <a:t>Galerkin</a:t>
            </a:r>
            <a:r>
              <a:rPr lang="en-US" dirty="0">
                <a:latin typeface="Calibri" panose="020F0502020204030204" pitchFamily="34" charset="0"/>
                <a:cs typeface="Calibri" panose="020F0502020204030204" pitchFamily="34" charset="0"/>
              </a:rPr>
              <a:t> expansions.</a:t>
            </a:r>
          </a:p>
          <a:p>
            <a:endParaRPr lang="en-US" sz="10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b="1" u="sng" dirty="0">
                <a:latin typeface="Calibri" panose="020F0502020204030204" pitchFamily="34" charset="0"/>
                <a:cs typeface="Calibri" panose="020F0502020204030204" pitchFamily="34" charset="0"/>
              </a:rPr>
              <a:t>Advanced capabilities</a:t>
            </a:r>
            <a:r>
              <a:rPr lang="en-US" dirty="0">
                <a:latin typeface="Calibri" panose="020F0502020204030204" pitchFamily="34" charset="0"/>
                <a:cs typeface="Calibri" panose="020F0502020204030204" pitchFamily="34" charset="0"/>
              </a:rPr>
              <a:t>: embedded UQ (</a:t>
            </a:r>
            <a:r>
              <a:rPr lang="en-US" dirty="0" err="1">
                <a:latin typeface="Calibri" panose="020F0502020204030204" pitchFamily="34" charset="0"/>
                <a:cs typeface="Calibri" panose="020F0502020204030204" pitchFamily="34" charset="0"/>
              </a:rPr>
              <a:t>Stokhos</a:t>
            </a:r>
            <a:r>
              <a:rPr lang="en-US" dirty="0">
                <a:latin typeface="Calibri" panose="020F0502020204030204" pitchFamily="34" charset="0"/>
                <a:cs typeface="Calibri" panose="020F0502020204030204" pitchFamily="34" charset="0"/>
              </a:rPr>
              <a:t>), optimization (ROL), </a:t>
            </a:r>
            <a:r>
              <a:rPr lang="en-US" dirty="0" err="1">
                <a:latin typeface="Calibri" panose="020F0502020204030204" pitchFamily="34" charset="0"/>
                <a:cs typeface="Calibri" panose="020F0502020204030204" pitchFamily="34" charset="0"/>
              </a:rPr>
              <a:t>homotopy</a:t>
            </a:r>
            <a:r>
              <a:rPr lang="en-US" dirty="0">
                <a:latin typeface="Calibri" panose="020F0502020204030204" pitchFamily="34" charset="0"/>
                <a:cs typeface="Calibri" panose="020F0502020204030204" pitchFamily="34" charset="0"/>
              </a:rPr>
              <a:t> continuation (LOCA).</a:t>
            </a:r>
          </a:p>
        </p:txBody>
      </p:sp>
      <p:sp>
        <p:nvSpPr>
          <p:cNvPr id="5" name="TextBox 4">
            <a:extLst>
              <a:ext uri="{FF2B5EF4-FFF2-40B4-BE49-F238E27FC236}">
                <a16:creationId xmlns:a16="http://schemas.microsoft.com/office/drawing/2014/main" id="{6945AB2A-D580-4340-8CBB-8FAC3C459E98}"/>
              </a:ext>
            </a:extLst>
          </p:cNvPr>
          <p:cNvSpPr txBox="1"/>
          <p:nvPr/>
        </p:nvSpPr>
        <p:spPr>
          <a:xfrm>
            <a:off x="5486400" y="1103784"/>
            <a:ext cx="3210560" cy="369332"/>
          </a:xfrm>
          <a:prstGeom prst="rect">
            <a:avLst/>
          </a:prstGeom>
          <a:noFill/>
        </p:spPr>
        <p:txBody>
          <a:bodyPr wrap="square" rtlCol="0">
            <a:spAutoFit/>
          </a:bodyPr>
          <a:lstStyle/>
          <a:p>
            <a:r>
              <a:rPr lang="en-US" b="1" u="sng" dirty="0">
                <a:latin typeface="Calibri" panose="020F0502020204030204" pitchFamily="34" charset="0"/>
                <a:cs typeface="Calibri" panose="020F0502020204030204" pitchFamily="34" charset="0"/>
              </a:rPr>
              <a:t>“</a:t>
            </a:r>
            <a:r>
              <a:rPr lang="en-US" b="1" u="sng" dirty="0" err="1">
                <a:latin typeface="Calibri" panose="020F0502020204030204" pitchFamily="34" charset="0"/>
                <a:cs typeface="Calibri" panose="020F0502020204030204" pitchFamily="34" charset="0"/>
              </a:rPr>
              <a:t>ModelEvaluator</a:t>
            </a:r>
            <a:r>
              <a:rPr lang="en-US" b="1" u="sng" dirty="0">
                <a:latin typeface="Calibri" panose="020F0502020204030204" pitchFamily="34" charset="0"/>
                <a:cs typeface="Calibri" panose="020F0502020204030204" pitchFamily="34" charset="0"/>
              </a:rPr>
              <a:t>” Abstraction:</a:t>
            </a:r>
          </a:p>
        </p:txBody>
      </p:sp>
      <mc:AlternateContent xmlns:mc="http://schemas.openxmlformats.org/markup-compatibility/2006" xmlns:a14="http://schemas.microsoft.com/office/drawing/2010/main">
        <mc:Choice Requires="a14">
          <p:graphicFrame>
            <p:nvGraphicFramePr>
              <p:cNvPr id="6" name="Table 5">
                <a:extLst>
                  <a:ext uri="{FF2B5EF4-FFF2-40B4-BE49-F238E27FC236}">
                    <a16:creationId xmlns:a16="http://schemas.microsoft.com/office/drawing/2014/main" id="{3E9BBBAD-E8D3-41D0-88EB-06F50E99370A}"/>
                  </a:ext>
                </a:extLst>
              </p:cNvPr>
              <p:cNvGraphicFramePr>
                <a:graphicFrameLocks noGrp="1"/>
              </p:cNvGraphicFramePr>
              <p:nvPr/>
            </p:nvGraphicFramePr>
            <p:xfrm>
              <a:off x="5329887" y="1667119"/>
              <a:ext cx="3523586" cy="3400108"/>
            </p:xfrm>
            <a:graphic>
              <a:graphicData uri="http://schemas.openxmlformats.org/drawingml/2006/table">
                <a:tbl>
                  <a:tblPr firstRow="1" bandRow="1">
                    <a:tableStyleId>{5C22544A-7EE6-4342-B048-85BDC9FD1C3A}</a:tableStyleId>
                  </a:tblPr>
                  <a:tblGrid>
                    <a:gridCol w="818887">
                      <a:extLst>
                        <a:ext uri="{9D8B030D-6E8A-4147-A177-3AD203B41FA5}">
                          <a16:colId xmlns:a16="http://schemas.microsoft.com/office/drawing/2014/main" val="3166754948"/>
                        </a:ext>
                      </a:extLst>
                    </a:gridCol>
                    <a:gridCol w="2704699">
                      <a:extLst>
                        <a:ext uri="{9D8B030D-6E8A-4147-A177-3AD203B41FA5}">
                          <a16:colId xmlns:a16="http://schemas.microsoft.com/office/drawing/2014/main" val="1131734832"/>
                        </a:ext>
                      </a:extLst>
                    </a:gridCol>
                  </a:tblGrid>
                  <a:tr h="0">
                    <a:tc>
                      <a:txBody>
                        <a:bodyPr/>
                        <a:lstStyle/>
                        <a:p>
                          <a:pPr algn="ctr"/>
                          <a:r>
                            <a:rPr lang="en-US" sz="1600" dirty="0">
                              <a:solidFill>
                                <a:schemeClr val="tx1"/>
                              </a:solidFill>
                              <a:latin typeface="Calibri" panose="020F0502020204030204" pitchFamily="34" charset="0"/>
                              <a:cs typeface="Calibri" panose="020F0502020204030204" pitchFamily="34" charset="0"/>
                            </a:rPr>
                            <a:t>Given:</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Computes: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1869946942"/>
                      </a:ext>
                    </a:extLst>
                  </a:tr>
                  <a:tr h="370840">
                    <a:tc>
                      <a:txBody>
                        <a:bodyPr/>
                        <a:lstStyle/>
                        <a:p>
                          <a:pPr/>
                          <a14:m>
                            <m:oMathPara xmlns:m="http://schemas.openxmlformats.org/officeDocument/2006/math">
                              <m:oMathParaPr>
                                <m:jc m:val="centerGroup"/>
                              </m:oMathParaPr>
                              <m:oMath xmlns:m="http://schemas.openxmlformats.org/officeDocument/2006/math">
                                <m:r>
                                  <a:rPr lang="en-US" sz="1600" b="0" i="1" smtClean="0">
                                    <a:solidFill>
                                      <a:schemeClr val="tx1"/>
                                    </a:solidFill>
                                    <a:latin typeface="Cambria Math" panose="02040503050406030204" pitchFamily="18" charset="0"/>
                                  </a:rPr>
                                  <m:t>𝑥</m:t>
                                </m:r>
                              </m:oMath>
                            </m:oMathPara>
                          </a14:m>
                          <a:endParaRPr lang="en-US" sz="16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solidFill>
                          <a:schemeClr val="bg1"/>
                        </a:solidFill>
                      </a:tcPr>
                    </a:tc>
                    <a:tc>
                      <a:txBody>
                        <a:bodyPr/>
                        <a:lstStyle/>
                        <a:p>
                          <a:pPr/>
                          <a14:m>
                            <m:oMathPara xmlns:m="http://schemas.openxmlformats.org/officeDocument/2006/math">
                              <m:oMathParaPr>
                                <m:jc m:val="centerGroup"/>
                              </m:oMathParaPr>
                              <m:oMath xmlns:m="http://schemas.openxmlformats.org/officeDocument/2006/math">
                                <m:r>
                                  <a:rPr lang="en-US" sz="1600" b="0" i="1" smtClean="0">
                                    <a:solidFill>
                                      <a:schemeClr val="tx1"/>
                                    </a:solidFill>
                                    <a:latin typeface="Cambria Math" panose="02040503050406030204" pitchFamily="18" charset="0"/>
                                  </a:rPr>
                                  <m:t>𝑓</m:t>
                                </m:r>
                                <m:r>
                                  <a:rPr lang="en-US" sz="1600" b="0" i="1" smtClean="0">
                                    <a:solidFill>
                                      <a:schemeClr val="tx1"/>
                                    </a:solidFill>
                                    <a:latin typeface="Cambria Math" panose="02040503050406030204" pitchFamily="18" charset="0"/>
                                  </a:rPr>
                                  <m:t>(</m:t>
                                </m:r>
                                <m:acc>
                                  <m:accPr>
                                    <m:chr m:val="̇"/>
                                    <m:ctrlPr>
                                      <a:rPr lang="en-US" sz="1600" b="0" i="1" smtClean="0">
                                        <a:solidFill>
                                          <a:schemeClr val="tx1"/>
                                        </a:solidFill>
                                        <a:latin typeface="Cambria Math" panose="02040503050406030204" pitchFamily="18" charset="0"/>
                                      </a:rPr>
                                    </m:ctrlPr>
                                  </m:accPr>
                                  <m:e>
                                    <m:r>
                                      <a:rPr lang="en-US" sz="1600" b="0" i="1" smtClean="0">
                                        <a:solidFill>
                                          <a:schemeClr val="tx1"/>
                                        </a:solidFill>
                                        <a:latin typeface="Cambria Math" panose="02040503050406030204" pitchFamily="18" charset="0"/>
                                      </a:rPr>
                                      <m:t>𝑥</m:t>
                                    </m:r>
                                  </m:e>
                                </m:acc>
                                <m:r>
                                  <a:rPr lang="en-US" sz="1600" b="0" i="1" smtClean="0">
                                    <a:solidFill>
                                      <a:schemeClr val="tx1"/>
                                    </a:solidFill>
                                    <a:latin typeface="Cambria Math" panose="02040503050406030204" pitchFamily="18" charset="0"/>
                                  </a:rPr>
                                  <m:t>,</m:t>
                                </m:r>
                                <m:acc>
                                  <m:accPr>
                                    <m:chr m:val="̈"/>
                                    <m:ctrlPr>
                                      <a:rPr lang="en-US" sz="1600" b="0" i="1" smtClean="0">
                                        <a:solidFill>
                                          <a:schemeClr val="tx1"/>
                                        </a:solidFill>
                                        <a:latin typeface="Cambria Math" panose="02040503050406030204" pitchFamily="18" charset="0"/>
                                      </a:rPr>
                                    </m:ctrlPr>
                                  </m:accPr>
                                  <m:e>
                                    <m:r>
                                      <a:rPr lang="en-US" sz="1600" b="0" i="1" smtClean="0">
                                        <a:solidFill>
                                          <a:schemeClr val="tx1"/>
                                        </a:solidFill>
                                        <a:latin typeface="Cambria Math" panose="02040503050406030204" pitchFamily="18" charset="0"/>
                                      </a:rPr>
                                      <m:t>𝑥</m:t>
                                    </m:r>
                                  </m:e>
                                </m:acc>
                                <m:r>
                                  <a:rPr lang="en-US" sz="1600" b="0" i="1" smtClean="0">
                                    <a:solidFill>
                                      <a:schemeClr val="tx1"/>
                                    </a:solidFill>
                                    <a:latin typeface="Cambria Math" panose="02040503050406030204" pitchFamily="18" charset="0"/>
                                  </a:rPr>
                                  <m:t>,</m:t>
                                </m:r>
                                <m:r>
                                  <a:rPr lang="en-US" sz="1600" b="0" i="1" smtClean="0">
                                    <a:solidFill>
                                      <a:schemeClr val="tx1"/>
                                    </a:solidFill>
                                    <a:latin typeface="Cambria Math" panose="02040503050406030204" pitchFamily="18" charset="0"/>
                                  </a:rPr>
                                  <m:t>𝑥</m:t>
                                </m:r>
                                <m:r>
                                  <a:rPr lang="en-US" sz="1600" b="0" i="1" smtClean="0">
                                    <a:solidFill>
                                      <a:schemeClr val="tx1"/>
                                    </a:solidFill>
                                    <a:latin typeface="Cambria Math" panose="02040503050406030204" pitchFamily="18" charset="0"/>
                                  </a:rPr>
                                  <m:t>,</m:t>
                                </m:r>
                                <m:r>
                                  <a:rPr lang="en-US" sz="1600" b="0" i="1" smtClean="0">
                                    <a:solidFill>
                                      <a:schemeClr val="tx1"/>
                                    </a:solidFill>
                                    <a:latin typeface="Cambria Math" panose="02040503050406030204" pitchFamily="18" charset="0"/>
                                  </a:rPr>
                                  <m:t>𝑝</m:t>
                                </m:r>
                                <m:r>
                                  <a:rPr lang="en-US" sz="1600" b="0" i="1" smtClean="0">
                                    <a:solidFill>
                                      <a:schemeClr val="tx1"/>
                                    </a:solidFill>
                                    <a:latin typeface="Cambria Math" panose="02040503050406030204" pitchFamily="18" charset="0"/>
                                  </a:rPr>
                                  <m:t>,</m:t>
                                </m:r>
                                <m:r>
                                  <a:rPr lang="en-US" sz="1600" b="0" i="1" smtClean="0">
                                    <a:solidFill>
                                      <a:schemeClr val="tx1"/>
                                    </a:solidFill>
                                    <a:latin typeface="Cambria Math" panose="02040503050406030204" pitchFamily="18" charset="0"/>
                                  </a:rPr>
                                  <m:t>𝑡</m:t>
                                </m:r>
                                <m:r>
                                  <a:rPr lang="en-US" sz="1600" b="0" i="1" smtClean="0">
                                    <a:solidFill>
                                      <a:schemeClr val="tx1"/>
                                    </a:solidFill>
                                    <a:latin typeface="Cambria Math" panose="02040503050406030204" pitchFamily="18" charset="0"/>
                                  </a:rPr>
                                  <m:t>)</m:t>
                                </m:r>
                              </m:oMath>
                            </m:oMathPara>
                          </a14:m>
                          <a:endParaRPr lang="en-US" sz="16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solidFill>
                          <a:schemeClr val="bg1"/>
                        </a:solidFill>
                      </a:tcPr>
                    </a:tc>
                    <a:extLst>
                      <a:ext uri="{0D108BD9-81ED-4DB2-BD59-A6C34878D82A}">
                        <a16:rowId xmlns:a16="http://schemas.microsoft.com/office/drawing/2014/main" val="736497276"/>
                      </a:ext>
                    </a:extLst>
                  </a:tr>
                  <a:tr h="370840">
                    <a:tc>
                      <a:txBody>
                        <a:bodyPr/>
                        <a:lstStyle/>
                        <a:p>
                          <a:pPr/>
                          <a14:m>
                            <m:oMathPara xmlns:m="http://schemas.openxmlformats.org/officeDocument/2006/math">
                              <m:oMathParaPr>
                                <m:jc m:val="centerGroup"/>
                              </m:oMathParaPr>
                              <m:oMath xmlns:m="http://schemas.openxmlformats.org/officeDocument/2006/math">
                                <m:acc>
                                  <m:accPr>
                                    <m:chr m:val="̇"/>
                                    <m:ctrlPr>
                                      <a:rPr lang="en-US" sz="1600" i="1" smtClean="0">
                                        <a:solidFill>
                                          <a:schemeClr val="tx1"/>
                                        </a:solidFill>
                                        <a:latin typeface="Cambria Math" panose="02040503050406030204" pitchFamily="18" charset="0"/>
                                      </a:rPr>
                                    </m:ctrlPr>
                                  </m:accPr>
                                  <m:e>
                                    <m:r>
                                      <a:rPr lang="en-US" sz="1600" b="0" i="1" smtClean="0">
                                        <a:solidFill>
                                          <a:schemeClr val="tx1"/>
                                        </a:solidFill>
                                        <a:latin typeface="Cambria Math" panose="02040503050406030204" pitchFamily="18" charset="0"/>
                                      </a:rPr>
                                      <m:t>𝑥</m:t>
                                    </m:r>
                                  </m:e>
                                </m:acc>
                              </m:oMath>
                            </m:oMathPara>
                          </a14:m>
                          <a:endParaRPr lang="en-US" sz="16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solidFill>
                          <a:schemeClr val="bg1"/>
                        </a:solidFill>
                      </a:tcPr>
                    </a:tc>
                    <a:tc>
                      <a:txBody>
                        <a:bodyPr/>
                        <a:lstStyle/>
                        <a:p>
                          <a:pPr/>
                          <a14:m>
                            <m:oMathPara xmlns:m="http://schemas.openxmlformats.org/officeDocument/2006/math">
                              <m:oMathParaPr>
                                <m:jc m:val="centerGroup"/>
                              </m:oMathParaPr>
                              <m:oMath xmlns:m="http://schemas.openxmlformats.org/officeDocument/2006/math">
                                <m:r>
                                  <a:rPr lang="en-US" sz="1600" b="0" i="1" smtClean="0">
                                    <a:solidFill>
                                      <a:schemeClr val="tx1"/>
                                    </a:solidFill>
                                    <a:latin typeface="Cambria Math" panose="02040503050406030204" pitchFamily="18" charset="0"/>
                                  </a:rPr>
                                  <m:t>𝑊</m:t>
                                </m:r>
                                <m:r>
                                  <a:rPr lang="en-US" sz="1600" b="0" i="1" smtClean="0">
                                    <a:solidFill>
                                      <a:schemeClr val="tx1"/>
                                    </a:solidFill>
                                    <a:latin typeface="Cambria Math" panose="02040503050406030204" pitchFamily="18" charset="0"/>
                                  </a:rPr>
                                  <m:t>=</m:t>
                                </m:r>
                                <m:r>
                                  <a:rPr lang="en-US" sz="1600" b="0" i="1" smtClean="0">
                                    <a:solidFill>
                                      <a:schemeClr val="tx1"/>
                                    </a:solidFill>
                                    <a:latin typeface="Cambria Math" panose="02040503050406030204" pitchFamily="18" charset="0"/>
                                    <a:ea typeface="Cambria Math" panose="02040503050406030204" pitchFamily="18" charset="0"/>
                                  </a:rPr>
                                  <m:t>𝛼</m:t>
                                </m:r>
                                <m:f>
                                  <m:fPr>
                                    <m:ctrlPr>
                                      <a:rPr lang="en-US" sz="1600" b="0" i="1" smtClean="0">
                                        <a:solidFill>
                                          <a:schemeClr val="tx1"/>
                                        </a:solidFill>
                                        <a:latin typeface="Cambria Math" panose="02040503050406030204" pitchFamily="18" charset="0"/>
                                        <a:ea typeface="Cambria Math" panose="02040503050406030204" pitchFamily="18" charset="0"/>
                                      </a:rPr>
                                    </m:ctrlPr>
                                  </m:fPr>
                                  <m:num>
                                    <m:r>
                                      <a:rPr lang="en-US" sz="1600" b="0" i="1" smtClean="0">
                                        <a:solidFill>
                                          <a:schemeClr val="tx1"/>
                                        </a:solidFill>
                                        <a:latin typeface="Cambria Math" panose="02040503050406030204" pitchFamily="18" charset="0"/>
                                        <a:ea typeface="Cambria Math" panose="02040503050406030204" pitchFamily="18" charset="0"/>
                                      </a:rPr>
                                      <m:t>𝑑𝑓</m:t>
                                    </m:r>
                                  </m:num>
                                  <m:den>
                                    <m:r>
                                      <a:rPr lang="en-US" sz="1600" b="0" i="1" smtClean="0">
                                        <a:solidFill>
                                          <a:schemeClr val="tx1"/>
                                        </a:solidFill>
                                        <a:latin typeface="Cambria Math" panose="02040503050406030204" pitchFamily="18" charset="0"/>
                                        <a:ea typeface="Cambria Math" panose="02040503050406030204" pitchFamily="18" charset="0"/>
                                      </a:rPr>
                                      <m:t>𝑑</m:t>
                                    </m:r>
                                    <m:acc>
                                      <m:accPr>
                                        <m:chr m:val="̇"/>
                                        <m:ctrlPr>
                                          <a:rPr lang="en-US" sz="1600" i="1" smtClean="0">
                                            <a:solidFill>
                                              <a:schemeClr val="tx1"/>
                                            </a:solidFill>
                                            <a:latin typeface="Cambria Math" panose="02040503050406030204" pitchFamily="18" charset="0"/>
                                          </a:rPr>
                                        </m:ctrlPr>
                                      </m:accPr>
                                      <m:e>
                                        <m:r>
                                          <a:rPr lang="en-US" sz="1600" b="0" i="1" smtClean="0">
                                            <a:solidFill>
                                              <a:schemeClr val="tx1"/>
                                            </a:solidFill>
                                            <a:latin typeface="Cambria Math" panose="02040503050406030204" pitchFamily="18" charset="0"/>
                                          </a:rPr>
                                          <m:t>𝑥</m:t>
                                        </m:r>
                                      </m:e>
                                    </m:acc>
                                  </m:den>
                                </m:f>
                                <m:r>
                                  <a:rPr lang="en-US" sz="1600" b="0" i="1" smtClean="0">
                                    <a:solidFill>
                                      <a:schemeClr val="tx1"/>
                                    </a:solidFill>
                                    <a:latin typeface="Cambria Math" panose="02040503050406030204" pitchFamily="18" charset="0"/>
                                    <a:ea typeface="Cambria Math" panose="02040503050406030204" pitchFamily="18" charset="0"/>
                                  </a:rPr>
                                  <m:t>+</m:t>
                                </m:r>
                                <m:r>
                                  <a:rPr lang="en-US" sz="1600" b="0" i="1" smtClean="0">
                                    <a:solidFill>
                                      <a:schemeClr val="tx1"/>
                                    </a:solidFill>
                                    <a:latin typeface="Cambria Math" panose="02040503050406030204" pitchFamily="18" charset="0"/>
                                    <a:ea typeface="Cambria Math" panose="02040503050406030204" pitchFamily="18" charset="0"/>
                                  </a:rPr>
                                  <m:t>𝛽</m:t>
                                </m:r>
                                <m:f>
                                  <m:fPr>
                                    <m:ctrlPr>
                                      <a:rPr lang="en-US" sz="1600" b="0" i="1" smtClean="0">
                                        <a:solidFill>
                                          <a:schemeClr val="tx1"/>
                                        </a:solidFill>
                                        <a:latin typeface="Cambria Math" panose="02040503050406030204" pitchFamily="18" charset="0"/>
                                        <a:ea typeface="Cambria Math" panose="02040503050406030204" pitchFamily="18" charset="0"/>
                                      </a:rPr>
                                    </m:ctrlPr>
                                  </m:fPr>
                                  <m:num>
                                    <m:r>
                                      <a:rPr lang="en-US" sz="1600" b="0" i="1" smtClean="0">
                                        <a:solidFill>
                                          <a:schemeClr val="tx1"/>
                                        </a:solidFill>
                                        <a:latin typeface="Cambria Math" panose="02040503050406030204" pitchFamily="18" charset="0"/>
                                        <a:ea typeface="Cambria Math" panose="02040503050406030204" pitchFamily="18" charset="0"/>
                                      </a:rPr>
                                      <m:t>𝑑𝑓</m:t>
                                    </m:r>
                                  </m:num>
                                  <m:den>
                                    <m:r>
                                      <a:rPr lang="en-US" sz="1600" b="0" i="1" smtClean="0">
                                        <a:solidFill>
                                          <a:schemeClr val="tx1"/>
                                        </a:solidFill>
                                        <a:latin typeface="Cambria Math" panose="02040503050406030204" pitchFamily="18" charset="0"/>
                                        <a:ea typeface="Cambria Math" panose="02040503050406030204" pitchFamily="18" charset="0"/>
                                      </a:rPr>
                                      <m:t>𝑑𝑥</m:t>
                                    </m:r>
                                  </m:den>
                                </m:f>
                                <m:r>
                                  <a:rPr lang="en-US" sz="1600" b="0" i="1" smtClean="0">
                                    <a:solidFill>
                                      <a:schemeClr val="tx1"/>
                                    </a:solidFill>
                                    <a:latin typeface="Cambria Math" panose="02040503050406030204" pitchFamily="18" charset="0"/>
                                    <a:ea typeface="Cambria Math" panose="02040503050406030204" pitchFamily="18" charset="0"/>
                                  </a:rPr>
                                  <m:t>+</m:t>
                                </m:r>
                                <m:r>
                                  <a:rPr lang="en-US" sz="1600" b="0" i="1" smtClean="0">
                                    <a:solidFill>
                                      <a:schemeClr val="tx1"/>
                                    </a:solidFill>
                                    <a:latin typeface="Cambria Math" panose="02040503050406030204" pitchFamily="18" charset="0"/>
                                    <a:ea typeface="Cambria Math" panose="02040503050406030204" pitchFamily="18" charset="0"/>
                                  </a:rPr>
                                  <m:t>𝜔</m:t>
                                </m:r>
                                <m:f>
                                  <m:fPr>
                                    <m:ctrlPr>
                                      <a:rPr lang="en-US" sz="1600" b="0" i="1" smtClean="0">
                                        <a:solidFill>
                                          <a:schemeClr val="tx1"/>
                                        </a:solidFill>
                                        <a:latin typeface="Cambria Math" panose="02040503050406030204" pitchFamily="18" charset="0"/>
                                        <a:ea typeface="Cambria Math" panose="02040503050406030204" pitchFamily="18" charset="0"/>
                                      </a:rPr>
                                    </m:ctrlPr>
                                  </m:fPr>
                                  <m:num>
                                    <m:r>
                                      <a:rPr lang="en-US" sz="1600" b="0" i="1" smtClean="0">
                                        <a:solidFill>
                                          <a:schemeClr val="tx1"/>
                                        </a:solidFill>
                                        <a:latin typeface="Cambria Math" panose="02040503050406030204" pitchFamily="18" charset="0"/>
                                        <a:ea typeface="Cambria Math" panose="02040503050406030204" pitchFamily="18" charset="0"/>
                                      </a:rPr>
                                      <m:t>𝑑𝑓</m:t>
                                    </m:r>
                                  </m:num>
                                  <m:den>
                                    <m:acc>
                                      <m:accPr>
                                        <m:chr m:val="̈"/>
                                        <m:ctrlPr>
                                          <a:rPr lang="en-US" sz="1600" b="0" i="1" smtClean="0">
                                            <a:solidFill>
                                              <a:schemeClr val="tx1"/>
                                            </a:solidFill>
                                            <a:latin typeface="Cambria Math" panose="02040503050406030204" pitchFamily="18" charset="0"/>
                                          </a:rPr>
                                        </m:ctrlPr>
                                      </m:accPr>
                                      <m:e>
                                        <m:r>
                                          <a:rPr lang="en-US" sz="1600" b="0" i="1" smtClean="0">
                                            <a:solidFill>
                                              <a:schemeClr val="tx1"/>
                                            </a:solidFill>
                                            <a:latin typeface="Cambria Math" panose="02040503050406030204" pitchFamily="18" charset="0"/>
                                          </a:rPr>
                                          <m:t>𝑑𝑥</m:t>
                                        </m:r>
                                      </m:e>
                                    </m:acc>
                                  </m:den>
                                </m:f>
                              </m:oMath>
                            </m:oMathPara>
                          </a14:m>
                          <a:endParaRPr lang="en-US" sz="16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solidFill>
                          <a:schemeClr val="bg1"/>
                        </a:solidFill>
                      </a:tcPr>
                    </a:tc>
                    <a:extLst>
                      <a:ext uri="{0D108BD9-81ED-4DB2-BD59-A6C34878D82A}">
                        <a16:rowId xmlns:a16="http://schemas.microsoft.com/office/drawing/2014/main" val="3520804967"/>
                      </a:ext>
                    </a:extLst>
                  </a:tr>
                  <a:tr h="370840">
                    <a:tc>
                      <a:txBody>
                        <a:bodyPr/>
                        <a:lstStyle/>
                        <a:p>
                          <a:pPr/>
                          <a14:m>
                            <m:oMathPara xmlns:m="http://schemas.openxmlformats.org/officeDocument/2006/math">
                              <m:oMathParaPr>
                                <m:jc m:val="centerGroup"/>
                              </m:oMathParaPr>
                              <m:oMath xmlns:m="http://schemas.openxmlformats.org/officeDocument/2006/math">
                                <m:acc>
                                  <m:accPr>
                                    <m:chr m:val="̈"/>
                                    <m:ctrlPr>
                                      <a:rPr lang="en-US" sz="1600" b="0" i="1" smtClean="0">
                                        <a:solidFill>
                                          <a:schemeClr val="tx1"/>
                                        </a:solidFill>
                                        <a:latin typeface="Cambria Math" panose="02040503050406030204" pitchFamily="18" charset="0"/>
                                      </a:rPr>
                                    </m:ctrlPr>
                                  </m:accPr>
                                  <m:e>
                                    <m:r>
                                      <a:rPr lang="en-US" sz="1600" b="0" i="1" smtClean="0">
                                        <a:solidFill>
                                          <a:schemeClr val="tx1"/>
                                        </a:solidFill>
                                        <a:latin typeface="Cambria Math" panose="02040503050406030204" pitchFamily="18" charset="0"/>
                                      </a:rPr>
                                      <m:t>𝑥</m:t>
                                    </m:r>
                                  </m:e>
                                </m:acc>
                              </m:oMath>
                            </m:oMathPara>
                          </a14:m>
                          <a:endParaRPr lang="en-US" sz="16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solidFill>
                          <a:schemeClr val="bg1"/>
                        </a:solidFill>
                      </a:tcPr>
                    </a:tc>
                    <a:tc>
                      <a:txBody>
                        <a:bodyPr/>
                        <a:lstStyle/>
                        <a:p>
                          <a:pPr/>
                          <a14:m>
                            <m:oMathPara xmlns:m="http://schemas.openxmlformats.org/officeDocument/2006/math">
                              <m:oMathParaPr>
                                <m:jc m:val="centerGroup"/>
                              </m:oMathParaPr>
                              <m:oMath xmlns:m="http://schemas.openxmlformats.org/officeDocument/2006/math">
                                <m:f>
                                  <m:fPr>
                                    <m:ctrlPr>
                                      <a:rPr lang="en-US" sz="1600" i="1" smtClean="0">
                                        <a:solidFill>
                                          <a:schemeClr val="tx1"/>
                                        </a:solidFill>
                                        <a:latin typeface="Cambria Math" panose="02040503050406030204" pitchFamily="18" charset="0"/>
                                      </a:rPr>
                                    </m:ctrlPr>
                                  </m:fPr>
                                  <m:num>
                                    <m:r>
                                      <a:rPr lang="en-US" sz="1600" b="0" i="1" smtClean="0">
                                        <a:solidFill>
                                          <a:schemeClr val="tx1"/>
                                        </a:solidFill>
                                        <a:latin typeface="Cambria Math" panose="02040503050406030204" pitchFamily="18" charset="0"/>
                                      </a:rPr>
                                      <m:t>𝑑𝑓</m:t>
                                    </m:r>
                                  </m:num>
                                  <m:den>
                                    <m:r>
                                      <a:rPr lang="en-US" sz="1600" b="0" i="1" smtClean="0">
                                        <a:solidFill>
                                          <a:schemeClr val="tx1"/>
                                        </a:solidFill>
                                        <a:latin typeface="Cambria Math" panose="02040503050406030204" pitchFamily="18" charset="0"/>
                                      </a:rPr>
                                      <m:t>𝑑𝑝</m:t>
                                    </m:r>
                                  </m:den>
                                </m:f>
                              </m:oMath>
                            </m:oMathPara>
                          </a14:m>
                          <a:endParaRPr lang="en-US" sz="16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solidFill>
                          <a:schemeClr val="bg1"/>
                        </a:solidFill>
                      </a:tcPr>
                    </a:tc>
                    <a:extLst>
                      <a:ext uri="{0D108BD9-81ED-4DB2-BD59-A6C34878D82A}">
                        <a16:rowId xmlns:a16="http://schemas.microsoft.com/office/drawing/2014/main" val="643810901"/>
                      </a:ext>
                    </a:extLst>
                  </a:tr>
                  <a:tr h="370840">
                    <a:tc>
                      <a:txBody>
                        <a:bodyPr/>
                        <a:lstStyle/>
                        <a:p>
                          <a:pPr/>
                          <a14:m>
                            <m:oMathPara xmlns:m="http://schemas.openxmlformats.org/officeDocument/2006/math">
                              <m:oMathParaPr>
                                <m:jc m:val="centerGroup"/>
                              </m:oMathParaPr>
                              <m:oMath xmlns:m="http://schemas.openxmlformats.org/officeDocument/2006/math">
                                <m:r>
                                  <a:rPr lang="en-US" sz="1600" b="0" i="1" smtClean="0">
                                    <a:solidFill>
                                      <a:schemeClr val="tx1"/>
                                    </a:solidFill>
                                    <a:latin typeface="Cambria Math" panose="02040503050406030204" pitchFamily="18" charset="0"/>
                                  </a:rPr>
                                  <m:t>𝑝</m:t>
                                </m:r>
                              </m:oMath>
                            </m:oMathPara>
                          </a14:m>
                          <a:endParaRPr lang="en-US" sz="16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solidFill>
                          <a:schemeClr val="bg1"/>
                        </a:solidFill>
                      </a:tcPr>
                    </a:tc>
                    <a:tc>
                      <a:txBody>
                        <a:bodyPr/>
                        <a:lstStyle/>
                        <a:p>
                          <a:pPr/>
                          <a14:m>
                            <m:oMathPara xmlns:m="http://schemas.openxmlformats.org/officeDocument/2006/math">
                              <m:oMathParaPr>
                                <m:jc m:val="centerGroup"/>
                              </m:oMathParaPr>
                              <m:oMath xmlns:m="http://schemas.openxmlformats.org/officeDocument/2006/math">
                                <m:r>
                                  <a:rPr lang="en-US" sz="1600" b="0" i="1" smtClean="0">
                                    <a:solidFill>
                                      <a:schemeClr val="tx1"/>
                                    </a:solidFill>
                                    <a:latin typeface="Cambria Math" panose="02040503050406030204" pitchFamily="18" charset="0"/>
                                  </a:rPr>
                                  <m:t>𝑔</m:t>
                                </m:r>
                              </m:oMath>
                            </m:oMathPara>
                          </a14:m>
                          <a:endParaRPr lang="en-US" sz="16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solidFill>
                          <a:schemeClr val="bg1"/>
                        </a:solidFill>
                      </a:tcPr>
                    </a:tc>
                    <a:extLst>
                      <a:ext uri="{0D108BD9-81ED-4DB2-BD59-A6C34878D82A}">
                        <a16:rowId xmlns:a16="http://schemas.microsoft.com/office/drawing/2014/main" val="2825968926"/>
                      </a:ext>
                    </a:extLst>
                  </a:tr>
                  <a:tr h="510705">
                    <a:tc>
                      <a:txBody>
                        <a:bodyPr/>
                        <a:lstStyle/>
                        <a:p>
                          <a:pPr/>
                          <a14:m>
                            <m:oMathPara xmlns:m="http://schemas.openxmlformats.org/officeDocument/2006/math">
                              <m:oMathParaPr>
                                <m:jc m:val="centerGroup"/>
                              </m:oMathParaPr>
                              <m:oMath xmlns:m="http://schemas.openxmlformats.org/officeDocument/2006/math">
                                <m:r>
                                  <a:rPr lang="en-US" sz="1600" b="0" i="1" smtClean="0">
                                    <a:solidFill>
                                      <a:schemeClr val="tx1"/>
                                    </a:solidFill>
                                    <a:latin typeface="Cambria Math" panose="02040503050406030204" pitchFamily="18" charset="0"/>
                                  </a:rPr>
                                  <m:t>𝑡</m:t>
                                </m:r>
                              </m:oMath>
                            </m:oMathPara>
                          </a14:m>
                          <a:endParaRPr lang="en-US" sz="16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solidFill>
                          <a:schemeClr val="bg1"/>
                        </a:solidFill>
                      </a:tcPr>
                    </a:tc>
                    <a:tc>
                      <a:txBody>
                        <a:bodyPr/>
                        <a:lstStyle/>
                        <a:p>
                          <a:pPr/>
                          <a14:m>
                            <m:oMathPara xmlns:m="http://schemas.openxmlformats.org/officeDocument/2006/math">
                              <m:oMathParaPr>
                                <m:jc m:val="centerGroup"/>
                              </m:oMathParaPr>
                              <m:oMath xmlns:m="http://schemas.openxmlformats.org/officeDocument/2006/math">
                                <m:f>
                                  <m:fPr>
                                    <m:ctrlPr>
                                      <a:rPr lang="en-US" sz="1600" i="1" smtClean="0">
                                        <a:solidFill>
                                          <a:schemeClr val="tx1"/>
                                        </a:solidFill>
                                        <a:latin typeface="Cambria Math" panose="02040503050406030204" pitchFamily="18" charset="0"/>
                                      </a:rPr>
                                    </m:ctrlPr>
                                  </m:fPr>
                                  <m:num>
                                    <m:r>
                                      <a:rPr lang="en-US" sz="1600" b="0" i="1" smtClean="0">
                                        <a:solidFill>
                                          <a:schemeClr val="tx1"/>
                                        </a:solidFill>
                                        <a:latin typeface="Cambria Math" panose="02040503050406030204" pitchFamily="18" charset="0"/>
                                      </a:rPr>
                                      <m:t>𝑑𝑔</m:t>
                                    </m:r>
                                  </m:num>
                                  <m:den>
                                    <m:r>
                                      <a:rPr lang="en-US" sz="1600" b="0" i="1" smtClean="0">
                                        <a:solidFill>
                                          <a:schemeClr val="tx1"/>
                                        </a:solidFill>
                                        <a:latin typeface="Cambria Math" panose="02040503050406030204" pitchFamily="18" charset="0"/>
                                      </a:rPr>
                                      <m:t>𝑑𝑥</m:t>
                                    </m:r>
                                  </m:den>
                                </m:f>
                              </m:oMath>
                            </m:oMathPara>
                          </a14:m>
                          <a:endParaRPr lang="en-US" sz="16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solidFill>
                          <a:schemeClr val="bg1"/>
                        </a:solidFill>
                      </a:tcPr>
                    </a:tc>
                    <a:extLst>
                      <a:ext uri="{0D108BD9-81ED-4DB2-BD59-A6C34878D82A}">
                        <a16:rowId xmlns:a16="http://schemas.microsoft.com/office/drawing/2014/main" val="1390591380"/>
                      </a:ext>
                    </a:extLst>
                  </a:tr>
                  <a:tr h="0">
                    <a:tc>
                      <a:txBody>
                        <a:bodyPr/>
                        <a:lstStyle/>
                        <a:p>
                          <a:endParaRPr lang="en-US" sz="16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B w="12700" cap="flat" cmpd="sng" algn="ctr">
                          <a:solidFill>
                            <a:schemeClr val="tx1"/>
                          </a:solidFill>
                          <a:prstDash val="solid"/>
                          <a:round/>
                          <a:headEnd type="none" w="med" len="med"/>
                          <a:tailEnd type="none" w="med" len="med"/>
                        </a:lnB>
                        <a:solidFill>
                          <a:schemeClr val="bg1"/>
                        </a:solidFill>
                      </a:tcPr>
                    </a:tc>
                    <a:tc>
                      <a:txBody>
                        <a:bodyPr/>
                        <a:lstStyle/>
                        <a:p>
                          <a:pPr/>
                          <a14:m>
                            <m:oMathPara xmlns:m="http://schemas.openxmlformats.org/officeDocument/2006/math">
                              <m:oMathParaPr>
                                <m:jc m:val="centerGroup"/>
                              </m:oMathParaPr>
                              <m:oMath xmlns:m="http://schemas.openxmlformats.org/officeDocument/2006/math">
                                <m:f>
                                  <m:fPr>
                                    <m:ctrlPr>
                                      <a:rPr lang="en-US" sz="1600" i="1" smtClean="0">
                                        <a:solidFill>
                                          <a:schemeClr val="tx1"/>
                                        </a:solidFill>
                                        <a:latin typeface="Cambria Math" panose="02040503050406030204" pitchFamily="18" charset="0"/>
                                      </a:rPr>
                                    </m:ctrlPr>
                                  </m:fPr>
                                  <m:num>
                                    <m:r>
                                      <a:rPr lang="en-US" sz="1600" b="0" i="1" smtClean="0">
                                        <a:solidFill>
                                          <a:schemeClr val="tx1"/>
                                        </a:solidFill>
                                        <a:latin typeface="Cambria Math" panose="02040503050406030204" pitchFamily="18" charset="0"/>
                                      </a:rPr>
                                      <m:t>𝑑𝑓</m:t>
                                    </m:r>
                                  </m:num>
                                  <m:den>
                                    <m:r>
                                      <a:rPr lang="en-US" sz="1600" b="0" i="1" smtClean="0">
                                        <a:solidFill>
                                          <a:schemeClr val="tx1"/>
                                        </a:solidFill>
                                        <a:latin typeface="Cambria Math" panose="02040503050406030204" pitchFamily="18" charset="0"/>
                                      </a:rPr>
                                      <m:t>𝑑𝑝</m:t>
                                    </m:r>
                                  </m:den>
                                </m:f>
                              </m:oMath>
                            </m:oMathPara>
                          </a14:m>
                          <a:endParaRPr lang="en-US" sz="16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1326755776"/>
                      </a:ext>
                    </a:extLst>
                  </a:tr>
                </a:tbl>
              </a:graphicData>
            </a:graphic>
          </p:graphicFrame>
        </mc:Choice>
        <mc:Fallback xmlns="">
          <p:graphicFrame>
            <p:nvGraphicFramePr>
              <p:cNvPr id="6" name="Table 5">
                <a:extLst>
                  <a:ext uri="{FF2B5EF4-FFF2-40B4-BE49-F238E27FC236}">
                    <a16:creationId xmlns:a16="http://schemas.microsoft.com/office/drawing/2014/main" id="{3E9BBBAD-E8D3-41D0-88EB-06F50E99370A}"/>
                  </a:ext>
                </a:extLst>
              </p:cNvPr>
              <p:cNvGraphicFramePr>
                <a:graphicFrameLocks noGrp="1"/>
              </p:cNvGraphicFramePr>
              <p:nvPr/>
            </p:nvGraphicFramePr>
            <p:xfrm>
              <a:off x="5329887" y="1667119"/>
              <a:ext cx="3523586" cy="3400108"/>
            </p:xfrm>
            <a:graphic>
              <a:graphicData uri="http://schemas.openxmlformats.org/drawingml/2006/table">
                <a:tbl>
                  <a:tblPr firstRow="1" bandRow="1">
                    <a:tableStyleId>{5C22544A-7EE6-4342-B048-85BDC9FD1C3A}</a:tableStyleId>
                  </a:tblPr>
                  <a:tblGrid>
                    <a:gridCol w="818887">
                      <a:extLst>
                        <a:ext uri="{9D8B030D-6E8A-4147-A177-3AD203B41FA5}">
                          <a16:colId xmlns:a16="http://schemas.microsoft.com/office/drawing/2014/main" val="3166754948"/>
                        </a:ext>
                      </a:extLst>
                    </a:gridCol>
                    <a:gridCol w="2704699">
                      <a:extLst>
                        <a:ext uri="{9D8B030D-6E8A-4147-A177-3AD203B41FA5}">
                          <a16:colId xmlns:a16="http://schemas.microsoft.com/office/drawing/2014/main" val="1131734832"/>
                        </a:ext>
                      </a:extLst>
                    </a:gridCol>
                  </a:tblGrid>
                  <a:tr h="335280">
                    <a:tc>
                      <a:txBody>
                        <a:bodyPr/>
                        <a:lstStyle/>
                        <a:p>
                          <a:pPr algn="ctr"/>
                          <a:r>
                            <a:rPr lang="en-US" sz="1600" dirty="0">
                              <a:solidFill>
                                <a:schemeClr val="tx1"/>
                              </a:solidFill>
                              <a:latin typeface="Calibri" panose="020F0502020204030204" pitchFamily="34" charset="0"/>
                              <a:cs typeface="Calibri" panose="020F0502020204030204" pitchFamily="34" charset="0"/>
                            </a:rPr>
                            <a:t>Given:</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Computes: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1869946942"/>
                      </a:ext>
                    </a:extLst>
                  </a:tr>
                  <a:tr h="370840">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blipFill>
                          <a:blip r:embed="rId3"/>
                          <a:stretch>
                            <a:fillRect l="-741" t="-95082" r="-330370" b="-729508"/>
                          </a:stretch>
                        </a:blip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blipFill>
                          <a:blip r:embed="rId3"/>
                          <a:stretch>
                            <a:fillRect l="-30631" t="-95082" r="-450" b="-729508"/>
                          </a:stretch>
                        </a:blipFill>
                      </a:tcPr>
                    </a:tc>
                    <a:extLst>
                      <a:ext uri="{0D108BD9-81ED-4DB2-BD59-A6C34878D82A}">
                        <a16:rowId xmlns:a16="http://schemas.microsoft.com/office/drawing/2014/main" val="736497276"/>
                      </a:ext>
                    </a:extLst>
                  </a:tr>
                  <a:tr h="576453">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blipFill>
                          <a:blip r:embed="rId3"/>
                          <a:stretch>
                            <a:fillRect l="-741" t="-125263" r="-330370" b="-368421"/>
                          </a:stretch>
                        </a:blip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blipFill>
                          <a:blip r:embed="rId3"/>
                          <a:stretch>
                            <a:fillRect l="-30631" t="-125263" r="-450" b="-368421"/>
                          </a:stretch>
                        </a:blipFill>
                      </a:tcPr>
                    </a:tc>
                    <a:extLst>
                      <a:ext uri="{0D108BD9-81ED-4DB2-BD59-A6C34878D82A}">
                        <a16:rowId xmlns:a16="http://schemas.microsoft.com/office/drawing/2014/main" val="3520804967"/>
                      </a:ext>
                    </a:extLst>
                  </a:tr>
                  <a:tr h="596138">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blipFill>
                          <a:blip r:embed="rId3"/>
                          <a:stretch>
                            <a:fillRect l="-741" t="-218367" r="-330370" b="-257143"/>
                          </a:stretch>
                        </a:blip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blipFill>
                          <a:blip r:embed="rId3"/>
                          <a:stretch>
                            <a:fillRect l="-30631" t="-218367" r="-450" b="-257143"/>
                          </a:stretch>
                        </a:blipFill>
                      </a:tcPr>
                    </a:tc>
                    <a:extLst>
                      <a:ext uri="{0D108BD9-81ED-4DB2-BD59-A6C34878D82A}">
                        <a16:rowId xmlns:a16="http://schemas.microsoft.com/office/drawing/2014/main" val="643810901"/>
                      </a:ext>
                    </a:extLst>
                  </a:tr>
                  <a:tr h="370840">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blipFill>
                          <a:blip r:embed="rId3"/>
                          <a:stretch>
                            <a:fillRect l="-741" t="-511475" r="-330370" b="-313115"/>
                          </a:stretch>
                        </a:blip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blipFill>
                          <a:blip r:embed="rId3"/>
                          <a:stretch>
                            <a:fillRect l="-30631" t="-511475" r="-450" b="-313115"/>
                          </a:stretch>
                        </a:blipFill>
                      </a:tcPr>
                    </a:tc>
                    <a:extLst>
                      <a:ext uri="{0D108BD9-81ED-4DB2-BD59-A6C34878D82A}">
                        <a16:rowId xmlns:a16="http://schemas.microsoft.com/office/drawing/2014/main" val="2825968926"/>
                      </a:ext>
                    </a:extLst>
                  </a:tr>
                  <a:tr h="554419">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blipFill>
                          <a:blip r:embed="rId3"/>
                          <a:stretch>
                            <a:fillRect l="-741" t="-409890" r="-330370" b="-109890"/>
                          </a:stretch>
                        </a:blip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blipFill>
                          <a:blip r:embed="rId3"/>
                          <a:stretch>
                            <a:fillRect l="-30631" t="-409890" r="-450" b="-109890"/>
                          </a:stretch>
                        </a:blipFill>
                      </a:tcPr>
                    </a:tc>
                    <a:extLst>
                      <a:ext uri="{0D108BD9-81ED-4DB2-BD59-A6C34878D82A}">
                        <a16:rowId xmlns:a16="http://schemas.microsoft.com/office/drawing/2014/main" val="1390591380"/>
                      </a:ext>
                    </a:extLst>
                  </a:tr>
                  <a:tr h="596138">
                    <a:tc>
                      <a:txBody>
                        <a:bodyPr/>
                        <a:lstStyle/>
                        <a:p>
                          <a:endParaRPr lang="en-US" sz="16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B w="12700" cap="flat" cmpd="sng" algn="ctr">
                          <a:solidFill>
                            <a:schemeClr val="tx1"/>
                          </a:solidFill>
                          <a:prstDash val="solid"/>
                          <a:round/>
                          <a:headEnd type="none" w="med" len="med"/>
                          <a:tailEnd type="none" w="med" len="med"/>
                        </a:lnB>
                        <a:solidFill>
                          <a:schemeClr val="bg1"/>
                        </a:solid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B w="12700" cap="flat" cmpd="sng" algn="ctr">
                          <a:solidFill>
                            <a:schemeClr val="tx1"/>
                          </a:solidFill>
                          <a:prstDash val="solid"/>
                          <a:round/>
                          <a:headEnd type="none" w="med" len="med"/>
                          <a:tailEnd type="none" w="med" len="med"/>
                        </a:lnB>
                        <a:blipFill>
                          <a:blip r:embed="rId3"/>
                          <a:stretch>
                            <a:fillRect l="-30631" t="-473469" r="-450" b="-2041"/>
                          </a:stretch>
                        </a:blipFill>
                      </a:tcPr>
                    </a:tc>
                    <a:extLst>
                      <a:ext uri="{0D108BD9-81ED-4DB2-BD59-A6C34878D82A}">
                        <a16:rowId xmlns:a16="http://schemas.microsoft.com/office/drawing/2014/main" val="1326755776"/>
                      </a:ext>
                    </a:extLst>
                  </a:tr>
                </a:tbl>
              </a:graphicData>
            </a:graphic>
          </p:graphicFrame>
        </mc:Fallback>
      </mc:AlternateContent>
      <mc:AlternateContent xmlns:mc="http://schemas.openxmlformats.org/markup-compatibility/2006" xmlns:a14="http://schemas.microsoft.com/office/drawing/2010/main">
        <mc:Choice Requires="a14">
          <p:sp>
            <p:nvSpPr>
              <p:cNvPr id="18" name="Text Box 36">
                <a:extLst>
                  <a:ext uri="{FF2B5EF4-FFF2-40B4-BE49-F238E27FC236}">
                    <a16:creationId xmlns:a16="http://schemas.microsoft.com/office/drawing/2014/main" id="{76A1FC32-4C41-4433-97CC-8FAEDCAC2E11}"/>
                  </a:ext>
                </a:extLst>
              </p:cNvPr>
              <p:cNvSpPr txBox="1">
                <a:spLocks noChangeArrowheads="1"/>
              </p:cNvSpPr>
              <p:nvPr/>
            </p:nvSpPr>
            <p:spPr bwMode="auto">
              <a:xfrm>
                <a:off x="5761028" y="5378703"/>
                <a:ext cx="2935932" cy="830997"/>
              </a:xfrm>
              <a:prstGeom prst="rect">
                <a:avLst/>
              </a:prstGeom>
              <a:ln w="9525">
                <a:solidFill>
                  <a:schemeClr val="tx1"/>
                </a:solidFill>
              </a:ln>
              <a:extLst>
                <a:ext uri="{909E8E84-426E-40dd-AFC4-6F175D3DCCD1}">
                  <a14:hiddenFill xmlns="">
                    <a:solidFill>
                      <a:schemeClr val="accent1"/>
                    </a:solidFill>
                  </a14:hiddenFill>
                </a:ext>
                <a:ext uri="{91240B29-F687-4f45-9708-019B960494DF}">
                  <a14:hiddenLine xmlns="" w="9525">
                    <a:solidFill>
                      <a:schemeClr val="tx1"/>
                    </a:solidFill>
                    <a:miter lim="800000"/>
                    <a:headEnd/>
                    <a:tailEnd/>
                  </a14:hiddenLine>
                </a:ext>
                <a:ext uri="{AF507438-7753-43e0-B8FC-AC1667EBCBE1}">
                  <a14:hiddenEffects xmlns="">
                    <a:effectLst>
                      <a:outerShdw blurRad="63500" dist="38099" dir="2700000" algn="ctr" rotWithShape="0">
                        <a:schemeClr val="bg2">
                          <a:alpha val="74998"/>
                        </a:schemeClr>
                      </a:outerShdw>
                    </a:effectLst>
                  </a14:hiddenEffects>
                </a:ext>
              </a:extLst>
            </p:spPr>
            <p:style>
              <a:lnRef idx="2">
                <a:schemeClr val="dk1"/>
              </a:lnRef>
              <a:fillRef idx="1">
                <a:schemeClr val="lt1"/>
              </a:fillRef>
              <a:effectRef idx="0">
                <a:schemeClr val="dk1"/>
              </a:effectRef>
              <a:fontRef idx="minor">
                <a:schemeClr val="dk1"/>
              </a:fontRef>
            </p:style>
            <p:txBody>
              <a:bodyPr wrap="none">
                <a:spAutoFit/>
              </a:bodyPr>
              <a:lstStyle/>
              <a:p>
                <a:pPr algn="ctr"/>
                <a14:m>
                  <m:oMath xmlns:m="http://schemas.openxmlformats.org/officeDocument/2006/math">
                    <m:r>
                      <a:rPr lang="en-US" sz="1600" b="0" i="1" smtClean="0">
                        <a:latin typeface="Cambria Math" panose="02040503050406030204" pitchFamily="18" charset="0"/>
                        <a:cs typeface="Calibri" panose="020F0502020204030204" pitchFamily="34" charset="0"/>
                      </a:rPr>
                      <m:t>𝑓</m:t>
                    </m:r>
                    <m:r>
                      <a:rPr lang="en-US" sz="1600" b="0" i="1" smtClean="0">
                        <a:latin typeface="Cambria Math" panose="02040503050406030204" pitchFamily="18" charset="0"/>
                        <a:cs typeface="Calibri" panose="020F0502020204030204" pitchFamily="34" charset="0"/>
                      </a:rPr>
                      <m:t>= </m:t>
                    </m:r>
                  </m:oMath>
                </a14:m>
                <a:r>
                  <a:rPr lang="en-US" sz="1600" dirty="0">
                    <a:latin typeface="Calibri" panose="020F0502020204030204" pitchFamily="34" charset="0"/>
                    <a:cs typeface="Calibri" panose="020F0502020204030204" pitchFamily="34" charset="0"/>
                  </a:rPr>
                  <a:t>residual; </a:t>
                </a:r>
                <a14:m>
                  <m:oMath xmlns:m="http://schemas.openxmlformats.org/officeDocument/2006/math">
                    <m:r>
                      <a:rPr lang="en-US" sz="1600" b="0" i="1" dirty="0" smtClean="0">
                        <a:latin typeface="Cambria Math" panose="02040503050406030204" pitchFamily="18" charset="0"/>
                        <a:cs typeface="Calibri" panose="020F0502020204030204" pitchFamily="34" charset="0"/>
                      </a:rPr>
                      <m:t>𝑥</m:t>
                    </m:r>
                    <m:r>
                      <a:rPr lang="en-US" sz="1600" b="0" i="1" dirty="0" smtClean="0">
                        <a:latin typeface="Cambria Math" panose="02040503050406030204" pitchFamily="18" charset="0"/>
                        <a:cs typeface="Calibri" panose="020F0502020204030204" pitchFamily="34" charset="0"/>
                      </a:rPr>
                      <m:t>= </m:t>
                    </m:r>
                  </m:oMath>
                </a14:m>
                <a:r>
                  <a:rPr lang="en-US" sz="1600" dirty="0">
                    <a:latin typeface="Calibri" panose="020F0502020204030204" pitchFamily="34" charset="0"/>
                    <a:cs typeface="Calibri" panose="020F0502020204030204" pitchFamily="34" charset="0"/>
                  </a:rPr>
                  <a:t>solution </a:t>
                </a:r>
                <a:r>
                  <a:rPr lang="en-US" sz="1600" dirty="0" err="1">
                    <a:latin typeface="Calibri" panose="020F0502020204030204" pitchFamily="34" charset="0"/>
                    <a:cs typeface="Calibri" panose="020F0502020204030204" pitchFamily="34" charset="0"/>
                  </a:rPr>
                  <a:t>vec</a:t>
                </a:r>
                <a:r>
                  <a:rPr lang="en-US" sz="1600" dirty="0">
                    <a:latin typeface="Calibri" panose="020F0502020204030204" pitchFamily="34" charset="0"/>
                    <a:cs typeface="Calibri" panose="020F0502020204030204" pitchFamily="34" charset="0"/>
                  </a:rPr>
                  <a:t>; </a:t>
                </a:r>
              </a:p>
              <a:p>
                <a:pPr algn="ctr"/>
                <a14:m>
                  <m:oMath xmlns:m="http://schemas.openxmlformats.org/officeDocument/2006/math">
                    <m:r>
                      <a:rPr lang="en-US" sz="1600" b="0" i="1" smtClean="0">
                        <a:latin typeface="Cambria Math" panose="02040503050406030204" pitchFamily="18" charset="0"/>
                        <a:cs typeface="Calibri" panose="020F0502020204030204" pitchFamily="34" charset="0"/>
                      </a:rPr>
                      <m:t>𝑝</m:t>
                    </m:r>
                    <m:r>
                      <a:rPr lang="en-US" sz="1600" b="0" i="1" smtClean="0">
                        <a:latin typeface="Cambria Math" panose="02040503050406030204" pitchFamily="18" charset="0"/>
                        <a:cs typeface="Calibri" panose="020F0502020204030204" pitchFamily="34" charset="0"/>
                      </a:rPr>
                      <m:t>= </m:t>
                    </m:r>
                  </m:oMath>
                </a14:m>
                <a:r>
                  <a:rPr lang="en-US" sz="1600" dirty="0">
                    <a:latin typeface="Calibri" panose="020F0502020204030204" pitchFamily="34" charset="0"/>
                    <a:cs typeface="Calibri" panose="020F0502020204030204" pitchFamily="34" charset="0"/>
                  </a:rPr>
                  <a:t>parameters; </a:t>
                </a:r>
                <a14:m>
                  <m:oMath xmlns:m="http://schemas.openxmlformats.org/officeDocument/2006/math">
                    <m:r>
                      <a:rPr lang="en-US" sz="1600" b="0" i="1" dirty="0" smtClean="0">
                        <a:latin typeface="Cambria Math" panose="02040503050406030204" pitchFamily="18" charset="0"/>
                        <a:cs typeface="Calibri" panose="020F0502020204030204" pitchFamily="34" charset="0"/>
                      </a:rPr>
                      <m:t>𝑔</m:t>
                    </m:r>
                    <m:r>
                      <a:rPr lang="en-US" sz="1600" b="0" i="1" dirty="0" smtClean="0">
                        <a:latin typeface="Cambria Math" panose="02040503050406030204" pitchFamily="18" charset="0"/>
                        <a:cs typeface="Calibri" panose="020F0502020204030204" pitchFamily="34" charset="0"/>
                      </a:rPr>
                      <m:t>= </m:t>
                    </m:r>
                  </m:oMath>
                </a14:m>
                <a:r>
                  <a:rPr lang="en-US" sz="1600" dirty="0">
                    <a:latin typeface="Calibri" panose="020F0502020204030204" pitchFamily="34" charset="0"/>
                    <a:cs typeface="Calibri" panose="020F0502020204030204" pitchFamily="34" charset="0"/>
                  </a:rPr>
                  <a:t>responses; </a:t>
                </a:r>
              </a:p>
              <a:p>
                <a:pPr algn="ctr"/>
                <a14:m>
                  <m:oMath xmlns:m="http://schemas.openxmlformats.org/officeDocument/2006/math">
                    <m:r>
                      <a:rPr lang="en-US" sz="1600" b="0" i="1" smtClean="0">
                        <a:latin typeface="Cambria Math" panose="02040503050406030204" pitchFamily="18" charset="0"/>
                        <a:cs typeface="Calibri" panose="020F0502020204030204" pitchFamily="34" charset="0"/>
                      </a:rPr>
                      <m:t>𝑡</m:t>
                    </m:r>
                    <m:r>
                      <a:rPr lang="en-US" sz="1600" b="0" i="1" smtClean="0">
                        <a:latin typeface="Cambria Math" panose="02040503050406030204" pitchFamily="18" charset="0"/>
                        <a:cs typeface="Calibri" panose="020F0502020204030204" pitchFamily="34" charset="0"/>
                      </a:rPr>
                      <m:t>= </m:t>
                    </m:r>
                  </m:oMath>
                </a14:m>
                <a:r>
                  <a:rPr lang="en-US" sz="1600" dirty="0">
                    <a:latin typeface="Calibri" panose="020F0502020204030204" pitchFamily="34" charset="0"/>
                    <a:cs typeface="Calibri" panose="020F0502020204030204" pitchFamily="34" charset="0"/>
                  </a:rPr>
                  <a:t>time; </a:t>
                </a:r>
                <a14:m>
                  <m:oMath xmlns:m="http://schemas.openxmlformats.org/officeDocument/2006/math">
                    <m:r>
                      <a:rPr lang="en-US" sz="1600" b="0" i="1" smtClean="0">
                        <a:latin typeface="Cambria Math" panose="02040503050406030204" pitchFamily="18" charset="0"/>
                        <a:cs typeface="Calibri" panose="020F0502020204030204" pitchFamily="34" charset="0"/>
                      </a:rPr>
                      <m:t>𝑊</m:t>
                    </m:r>
                    <m:r>
                      <a:rPr lang="en-US" sz="1600" b="0" i="1" smtClean="0">
                        <a:latin typeface="Cambria Math" panose="02040503050406030204" pitchFamily="18" charset="0"/>
                        <a:cs typeface="Calibri" panose="020F0502020204030204" pitchFamily="34" charset="0"/>
                      </a:rPr>
                      <m:t>= </m:t>
                    </m:r>
                  </m:oMath>
                </a14:m>
                <a:r>
                  <a:rPr lang="en-US" sz="1600" dirty="0">
                    <a:latin typeface="Calibri" panose="020F0502020204030204" pitchFamily="34" charset="0"/>
                    <a:cs typeface="Calibri" panose="020F0502020204030204" pitchFamily="34" charset="0"/>
                  </a:rPr>
                  <a:t>Jacobian</a:t>
                </a:r>
              </a:p>
            </p:txBody>
          </p:sp>
        </mc:Choice>
        <mc:Fallback xmlns="">
          <p:sp>
            <p:nvSpPr>
              <p:cNvPr id="18" name="Text Box 36">
                <a:extLst>
                  <a:ext uri="{FF2B5EF4-FFF2-40B4-BE49-F238E27FC236}">
                    <a16:creationId xmlns:a16="http://schemas.microsoft.com/office/drawing/2014/main" id="{76A1FC32-4C41-4433-97CC-8FAEDCAC2E11}"/>
                  </a:ext>
                </a:extLst>
              </p:cNvPr>
              <p:cNvSpPr txBox="1">
                <a:spLocks noRot="1" noChangeAspect="1" noMove="1" noResize="1" noEditPoints="1" noAdjustHandles="1" noChangeArrowheads="1" noChangeShapeType="1" noTextEdit="1"/>
              </p:cNvSpPr>
              <p:nvPr/>
            </p:nvSpPr>
            <p:spPr bwMode="auto">
              <a:xfrm>
                <a:off x="5761028" y="5378703"/>
                <a:ext cx="2935932" cy="830997"/>
              </a:xfrm>
              <a:prstGeom prst="rect">
                <a:avLst/>
              </a:prstGeom>
              <a:blipFill>
                <a:blip r:embed="rId4"/>
                <a:stretch>
                  <a:fillRect t="-1439" r="-413" b="-7194"/>
                </a:stretch>
              </a:blipFill>
              <a:ln w="9525">
                <a:solidFill>
                  <a:schemeClr val="tx1"/>
                </a:solidFill>
              </a:ln>
              <a:extLst>
                <a:ext uri="{909E8E84-426E-40dd-AFC4-6F175D3DCCD1}">
                  <a14:hiddenFill xmlns="" xmlns:a14="http://schemas.microsoft.com/office/drawing/2010/main">
                    <a:solidFill>
                      <a:schemeClr val="accent1"/>
                    </a:solidFill>
                  </a14:hiddenFill>
                </a:ext>
                <a:ext uri="{91240B29-F687-4f45-9708-019B960494DF}">
                  <a14:hiddenLine xmlns="" xmlns:a14="http://schemas.microsoft.com/office/drawing/2010/main" w="9525">
                    <a:solidFill>
                      <a:schemeClr val="tx1"/>
                    </a:solidFill>
                    <a:miter lim="800000"/>
                    <a:headEnd/>
                    <a:tailEnd/>
                  </a14:hiddenLine>
                </a:ext>
                <a:ext uri="{AF507438-7753-43e0-B8FC-AC1667EBCBE1}">
                  <a14:hiddenEffects xmlns="" xmlns:a14="http://schemas.microsoft.com/office/drawing/2010/main">
                    <a:effectLst>
                      <a:outerShdw blurRad="63500" dist="38099" dir="2700000" algn="ctr" rotWithShape="0">
                        <a:schemeClr val="bg2">
                          <a:alpha val="74998"/>
                        </a:schemeClr>
                      </a:outerShdw>
                    </a:effectLst>
                  </a14:hiddenEffects>
                </a:ext>
              </a:extLst>
            </p:spPr>
            <p:txBody>
              <a:bodyPr/>
              <a:lstStyle/>
              <a:p>
                <a:r>
                  <a:rPr lang="en-US">
                    <a:noFill/>
                  </a:rPr>
                  <a:t> </a:t>
                </a:r>
              </a:p>
            </p:txBody>
          </p:sp>
        </mc:Fallback>
      </mc:AlternateContent>
    </p:spTree>
    <p:extLst>
      <p:ext uri="{BB962C8B-B14F-4D97-AF65-F5344CB8AC3E}">
        <p14:creationId xmlns:p14="http://schemas.microsoft.com/office/powerpoint/2010/main" val="4011078398"/>
      </p:ext>
    </p:extLst>
  </p:cSld>
  <p:clrMapOvr>
    <a:masterClrMapping/>
  </p:clrMapOvr>
</p:sld>
</file>

<file path=ppt/slides/slide7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 name="TextShape 1"/>
          <p:cNvSpPr txBox="1"/>
          <p:nvPr/>
        </p:nvSpPr>
        <p:spPr>
          <a:xfrm>
            <a:off x="234138" y="0"/>
            <a:ext cx="7122998" cy="902545"/>
          </a:xfrm>
          <a:prstGeom prst="rect">
            <a:avLst/>
          </a:prstGeom>
          <a:solidFill>
            <a:schemeClr val="bg1"/>
          </a:solidFill>
          <a:ln>
            <a:noFill/>
          </a:ln>
        </p:spPr>
        <p:txBody>
          <a:bodyPr lIns="0" tIns="0" rIns="0" bIns="0" anchor="ctr"/>
          <a:lstStyle/>
          <a:p>
            <a:r>
              <a:rPr lang="en-US" sz="3200" dirty="0">
                <a:latin typeface="Calibri"/>
              </a:rPr>
              <a:t>Core building blocks of Albany</a:t>
            </a:r>
            <a:endParaRPr sz="3200" dirty="0"/>
          </a:p>
        </p:txBody>
      </p:sp>
      <p:sp>
        <p:nvSpPr>
          <p:cNvPr id="8" name="Content Placeholder 2">
            <a:extLst>
              <a:ext uri="{FF2B5EF4-FFF2-40B4-BE49-F238E27FC236}">
                <a16:creationId xmlns:a16="http://schemas.microsoft.com/office/drawing/2014/main" id="{E674D7DB-0CE7-4D27-B96A-AD4E7CA09BBA}"/>
              </a:ext>
            </a:extLst>
          </p:cNvPr>
          <p:cNvSpPr txBox="1">
            <a:spLocks/>
          </p:cNvSpPr>
          <p:nvPr/>
        </p:nvSpPr>
        <p:spPr bwMode="auto">
          <a:xfrm>
            <a:off x="234138" y="1179891"/>
            <a:ext cx="6898182" cy="6221937"/>
          </a:xfrm>
          <a:prstGeom prst="rect">
            <a:avLst/>
          </a:prstGeom>
          <a:noFill/>
          <a:ln w="9525">
            <a:noFill/>
            <a:miter lim="800000"/>
            <a:headEnd/>
            <a:tailEnd/>
          </a:ln>
        </p:spPr>
        <p:txBody>
          <a:bodyPr/>
          <a:lstStyle>
            <a:lvl1pPr marL="342900" indent="-342900">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fontAlgn="base">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defTabSz="914400">
              <a:spcBef>
                <a:spcPct val="20000"/>
              </a:spcBef>
              <a:buClr>
                <a:srgbClr val="102E54"/>
              </a:buClr>
              <a:buFont typeface="Wingdings" panose="05000000000000000000" pitchFamily="2" charset="2"/>
              <a:buChar char="Ø"/>
            </a:pPr>
            <a:r>
              <a:rPr lang="en-US" altLang="en-US" sz="2000" dirty="0">
                <a:latin typeface="Calibri" panose="020F0502020204030204" pitchFamily="34" charset="0"/>
                <a:ea typeface="ＭＳ Ｐゴシック" panose="020B0600070205080204" pitchFamily="34" charset="-128"/>
                <a:cs typeface="Calibri" panose="020F0502020204030204" pitchFamily="34" charset="0"/>
              </a:rPr>
              <a:t>Component-based design.</a:t>
            </a:r>
          </a:p>
          <a:p>
            <a:pPr defTabSz="914400">
              <a:spcBef>
                <a:spcPct val="20000"/>
              </a:spcBef>
              <a:buClr>
                <a:srgbClr val="102E54"/>
              </a:buClr>
              <a:buFont typeface="Wingdings" panose="05000000000000000000" pitchFamily="2" charset="2"/>
              <a:buChar char="Ø"/>
            </a:pPr>
            <a:endParaRPr lang="en-US" altLang="en-US" sz="1000" dirty="0">
              <a:latin typeface="Calibri" panose="020F0502020204030204" pitchFamily="34" charset="0"/>
              <a:ea typeface="ＭＳ Ｐゴシック" panose="020B0600070205080204" pitchFamily="34" charset="-128"/>
              <a:cs typeface="Calibri" panose="020F0502020204030204" pitchFamily="34" charset="0"/>
            </a:endParaRPr>
          </a:p>
          <a:p>
            <a:pPr defTabSz="914400">
              <a:spcBef>
                <a:spcPct val="20000"/>
              </a:spcBef>
              <a:buClr>
                <a:srgbClr val="102E54"/>
              </a:buClr>
              <a:buFont typeface="Wingdings" panose="05000000000000000000" pitchFamily="2" charset="2"/>
              <a:buChar char="Ø"/>
            </a:pPr>
            <a:r>
              <a:rPr lang="en-US" altLang="en-US" sz="2000" dirty="0">
                <a:latin typeface="Calibri" panose="020F0502020204030204" pitchFamily="34" charset="0"/>
                <a:ea typeface="ＭＳ Ｐゴシック" panose="020B0600070205080204" pitchFamily="34" charset="-128"/>
                <a:cs typeface="Calibri" panose="020F0502020204030204" pitchFamily="34" charset="0"/>
              </a:rPr>
              <a:t>Template-based generic programming.</a:t>
            </a:r>
          </a:p>
          <a:p>
            <a:pPr defTabSz="914400">
              <a:spcBef>
                <a:spcPct val="20000"/>
              </a:spcBef>
              <a:buClr>
                <a:srgbClr val="102E54"/>
              </a:buClr>
              <a:buFont typeface="Wingdings" panose="05000000000000000000" pitchFamily="2" charset="2"/>
              <a:buChar char="Ø"/>
            </a:pPr>
            <a:endParaRPr lang="en-US" altLang="en-US" sz="1000" b="0" dirty="0">
              <a:latin typeface="Calibri" panose="020F0502020204030204" pitchFamily="34" charset="0"/>
              <a:ea typeface="ＭＳ Ｐゴシック" panose="020B0600070205080204" pitchFamily="34" charset="-128"/>
              <a:cs typeface="Calibri" panose="020F0502020204030204" pitchFamily="34" charset="0"/>
            </a:endParaRPr>
          </a:p>
          <a:p>
            <a:pPr defTabSz="914400">
              <a:spcBef>
                <a:spcPct val="20000"/>
              </a:spcBef>
              <a:buClr>
                <a:srgbClr val="102E54"/>
              </a:buClr>
              <a:buFont typeface="Wingdings" panose="05000000000000000000" pitchFamily="2" charset="2"/>
              <a:buChar char="Ø"/>
            </a:pPr>
            <a:r>
              <a:rPr lang="en-US" altLang="en-US" sz="2000" b="0" dirty="0">
                <a:latin typeface="Calibri" panose="020F0502020204030204" pitchFamily="34" charset="0"/>
                <a:ea typeface="ＭＳ Ｐゴシック" panose="020B0600070205080204" pitchFamily="34" charset="-128"/>
                <a:cs typeface="Calibri" panose="020F0502020204030204" pitchFamily="34" charset="0"/>
              </a:rPr>
              <a:t>Assembly/field evaluation via Phalanx.</a:t>
            </a:r>
          </a:p>
          <a:p>
            <a:pPr defTabSz="914400">
              <a:spcBef>
                <a:spcPct val="20000"/>
              </a:spcBef>
              <a:buClr>
                <a:srgbClr val="102E54"/>
              </a:buClr>
              <a:buFont typeface="Wingdings" panose="05000000000000000000" pitchFamily="2" charset="2"/>
              <a:buChar char="Ø"/>
            </a:pPr>
            <a:endParaRPr lang="en-US" altLang="en-US" sz="1000" b="0" dirty="0">
              <a:latin typeface="Calibri" panose="020F0502020204030204" pitchFamily="34" charset="0"/>
              <a:ea typeface="ＭＳ Ｐゴシック" panose="020B0600070205080204" pitchFamily="34" charset="-128"/>
              <a:cs typeface="Calibri" panose="020F0502020204030204" pitchFamily="34" charset="0"/>
            </a:endParaRPr>
          </a:p>
          <a:p>
            <a:pPr defTabSz="914400">
              <a:spcBef>
                <a:spcPct val="20000"/>
              </a:spcBef>
              <a:buClr>
                <a:srgbClr val="102E54"/>
              </a:buClr>
              <a:buFont typeface="Wingdings" panose="05000000000000000000" pitchFamily="2" charset="2"/>
              <a:buChar char="Ø"/>
            </a:pPr>
            <a:r>
              <a:rPr lang="en-US" altLang="en-US" sz="2000" b="0" dirty="0">
                <a:latin typeface="Calibri" panose="020F0502020204030204" pitchFamily="34" charset="0"/>
                <a:ea typeface="ＭＳ Ｐゴシック" panose="020B0600070205080204" pitchFamily="34" charset="-128"/>
                <a:cs typeface="Calibri" panose="020F0502020204030204" pitchFamily="34" charset="0"/>
              </a:rPr>
              <a:t>Automatic differentiation.</a:t>
            </a:r>
          </a:p>
          <a:p>
            <a:pPr defTabSz="914400">
              <a:spcBef>
                <a:spcPct val="20000"/>
              </a:spcBef>
              <a:buClr>
                <a:srgbClr val="102E54"/>
              </a:buClr>
              <a:buFont typeface="Wingdings" panose="05000000000000000000" pitchFamily="2" charset="2"/>
              <a:buChar char="Ø"/>
            </a:pPr>
            <a:endParaRPr lang="en-US" altLang="en-US" sz="1000" b="0" dirty="0">
              <a:latin typeface="Calibri" panose="020F0502020204030204" pitchFamily="34" charset="0"/>
              <a:ea typeface="ＭＳ Ｐゴシック" panose="020B0600070205080204" pitchFamily="34" charset="-128"/>
              <a:cs typeface="Calibri" panose="020F0502020204030204" pitchFamily="34" charset="0"/>
            </a:endParaRPr>
          </a:p>
          <a:p>
            <a:pPr defTabSz="914400">
              <a:spcBef>
                <a:spcPct val="20000"/>
              </a:spcBef>
              <a:buClr>
                <a:srgbClr val="102E54"/>
              </a:buClr>
              <a:buFont typeface="Wingdings" panose="05000000000000000000" pitchFamily="2" charset="2"/>
              <a:buChar char="Ø"/>
            </a:pPr>
            <a:r>
              <a:rPr lang="en-US" altLang="en-US" sz="2000" b="0" dirty="0" err="1">
                <a:latin typeface="Calibri" panose="020F0502020204030204" pitchFamily="34" charset="0"/>
                <a:ea typeface="ＭＳ Ｐゴシック" panose="020B0600070205080204" pitchFamily="34" charset="-128"/>
                <a:cs typeface="Calibri" panose="020F0502020204030204" pitchFamily="34" charset="0"/>
              </a:rPr>
              <a:t>Discretizations</a:t>
            </a:r>
            <a:r>
              <a:rPr lang="en-US" altLang="en-US" sz="2000" b="0" dirty="0">
                <a:latin typeface="Calibri" panose="020F0502020204030204" pitchFamily="34" charset="0"/>
                <a:ea typeface="ＭＳ Ｐゴシック" panose="020B0600070205080204" pitchFamily="34" charset="-128"/>
                <a:cs typeface="Calibri" panose="020F0502020204030204" pitchFamily="34" charset="0"/>
              </a:rPr>
              <a:t>/meshes, mesh adaptivity.</a:t>
            </a:r>
          </a:p>
          <a:p>
            <a:pPr defTabSz="914400">
              <a:spcBef>
                <a:spcPct val="20000"/>
              </a:spcBef>
              <a:buClr>
                <a:srgbClr val="102E54"/>
              </a:buClr>
              <a:buFont typeface="Wingdings" panose="05000000000000000000" pitchFamily="2" charset="2"/>
              <a:buChar char="Ø"/>
            </a:pPr>
            <a:endParaRPr lang="en-US" altLang="en-US" sz="1000" b="0" dirty="0">
              <a:latin typeface="Calibri" panose="020F0502020204030204" pitchFamily="34" charset="0"/>
              <a:ea typeface="ＭＳ Ｐゴシック" panose="020B0600070205080204" pitchFamily="34" charset="-128"/>
              <a:cs typeface="Calibri" panose="020F0502020204030204" pitchFamily="34" charset="0"/>
            </a:endParaRPr>
          </a:p>
          <a:p>
            <a:pPr defTabSz="914400">
              <a:spcBef>
                <a:spcPct val="20000"/>
              </a:spcBef>
              <a:buClr>
                <a:srgbClr val="102E54"/>
              </a:buClr>
              <a:buFont typeface="Wingdings" panose="05000000000000000000" pitchFamily="2" charset="2"/>
              <a:buChar char="Ø"/>
            </a:pPr>
            <a:r>
              <a:rPr lang="en-US" altLang="en-US" sz="2000" b="0" dirty="0">
                <a:latin typeface="Calibri" panose="020F0502020204030204" pitchFamily="34" charset="0"/>
                <a:ea typeface="ＭＳ Ｐゴシック" panose="020B0600070205080204" pitchFamily="34" charset="-128"/>
                <a:cs typeface="Calibri" panose="020F0502020204030204" pitchFamily="34" charset="0"/>
              </a:rPr>
              <a:t>Solvers, time-integration schemes.</a:t>
            </a:r>
          </a:p>
          <a:p>
            <a:pPr defTabSz="914400">
              <a:spcBef>
                <a:spcPct val="20000"/>
              </a:spcBef>
              <a:buClr>
                <a:srgbClr val="102E54"/>
              </a:buClr>
              <a:buFont typeface="Wingdings" panose="05000000000000000000" pitchFamily="2" charset="2"/>
              <a:buChar char="Ø"/>
            </a:pPr>
            <a:endParaRPr lang="en-US" altLang="en-US" sz="1000" b="0" dirty="0">
              <a:latin typeface="Calibri" panose="020F0502020204030204" pitchFamily="34" charset="0"/>
              <a:ea typeface="ＭＳ Ｐゴシック" panose="020B0600070205080204" pitchFamily="34" charset="-128"/>
              <a:cs typeface="Calibri" panose="020F0502020204030204" pitchFamily="34" charset="0"/>
            </a:endParaRPr>
          </a:p>
          <a:p>
            <a:pPr defTabSz="914400">
              <a:spcBef>
                <a:spcPct val="20000"/>
              </a:spcBef>
              <a:buClr>
                <a:srgbClr val="102E54"/>
              </a:buClr>
              <a:buFont typeface="Wingdings" panose="05000000000000000000" pitchFamily="2" charset="2"/>
              <a:buChar char="Ø"/>
            </a:pPr>
            <a:r>
              <a:rPr lang="en-US" altLang="en-US" sz="2000" b="0" dirty="0">
                <a:latin typeface="Calibri" panose="020F0502020204030204" pitchFamily="34" charset="0"/>
                <a:ea typeface="ＭＳ Ｐゴシック" panose="020B0600070205080204" pitchFamily="34" charset="-128"/>
                <a:cs typeface="Calibri" panose="020F0502020204030204" pitchFamily="34" charset="0"/>
              </a:rPr>
              <a:t>Performance-portable kernels.</a:t>
            </a:r>
          </a:p>
          <a:p>
            <a:pPr defTabSz="914400">
              <a:spcBef>
                <a:spcPct val="20000"/>
              </a:spcBef>
              <a:buClr>
                <a:srgbClr val="102E54"/>
              </a:buClr>
              <a:buFont typeface="Wingdings" panose="05000000000000000000" pitchFamily="2" charset="2"/>
              <a:buChar char="Ø"/>
            </a:pPr>
            <a:endParaRPr lang="en-US" altLang="en-US" sz="1000" b="0" dirty="0">
              <a:latin typeface="Calibri" panose="020F0502020204030204" pitchFamily="34" charset="0"/>
              <a:ea typeface="ＭＳ Ｐゴシック" panose="020B0600070205080204" pitchFamily="34" charset="-128"/>
              <a:cs typeface="Calibri" panose="020F0502020204030204" pitchFamily="34" charset="0"/>
            </a:endParaRPr>
          </a:p>
          <a:p>
            <a:pPr defTabSz="914400">
              <a:spcBef>
                <a:spcPct val="20000"/>
              </a:spcBef>
              <a:buClr>
                <a:srgbClr val="102E54"/>
              </a:buClr>
              <a:buFont typeface="Wingdings" panose="05000000000000000000" pitchFamily="2" charset="2"/>
              <a:buChar char="Ø"/>
            </a:pPr>
            <a:r>
              <a:rPr lang="en-US" altLang="en-US" sz="2000" dirty="0">
                <a:latin typeface="Calibri" panose="020F0502020204030204" pitchFamily="34" charset="0"/>
                <a:ea typeface="ＭＳ Ｐゴシック" panose="020B0600070205080204" pitchFamily="34" charset="-128"/>
                <a:cs typeface="Calibri" panose="020F0502020204030204" pitchFamily="34" charset="0"/>
              </a:rPr>
              <a:t>Software quality tools: git </a:t>
            </a:r>
            <a:r>
              <a:rPr lang="en-US" altLang="en-US" sz="2000" dirty="0" err="1">
                <a:latin typeface="Calibri" panose="020F0502020204030204" pitchFamily="34" charset="0"/>
                <a:ea typeface="ＭＳ Ｐゴシック" panose="020B0600070205080204" pitchFamily="34" charset="-128"/>
                <a:cs typeface="Calibri" panose="020F0502020204030204" pitchFamily="34" charset="0"/>
              </a:rPr>
              <a:t>cmake</a:t>
            </a:r>
            <a:r>
              <a:rPr lang="en-US" altLang="en-US" sz="2000" dirty="0">
                <a:latin typeface="Calibri" panose="020F0502020204030204" pitchFamily="34" charset="0"/>
                <a:ea typeface="ＭＳ Ｐゴシック" panose="020B0600070205080204" pitchFamily="34" charset="-128"/>
                <a:cs typeface="Calibri" panose="020F0502020204030204" pitchFamily="34" charset="0"/>
              </a:rPr>
              <a:t>, </a:t>
            </a:r>
            <a:r>
              <a:rPr lang="en-US" altLang="en-US" sz="2000" dirty="0" err="1">
                <a:latin typeface="Calibri" panose="020F0502020204030204" pitchFamily="34" charset="0"/>
                <a:ea typeface="ＭＳ Ｐゴシック" panose="020B0600070205080204" pitchFamily="34" charset="-128"/>
                <a:cs typeface="Calibri" panose="020F0502020204030204" pitchFamily="34" charset="0"/>
              </a:rPr>
              <a:t>ctest</a:t>
            </a:r>
            <a:r>
              <a:rPr lang="en-US" altLang="en-US" sz="2000" dirty="0">
                <a:latin typeface="Calibri" panose="020F0502020204030204" pitchFamily="34" charset="0"/>
                <a:ea typeface="ＭＳ Ｐゴシック" panose="020B0600070205080204" pitchFamily="34" charset="-128"/>
                <a:cs typeface="Calibri" panose="020F0502020204030204" pitchFamily="34" charset="0"/>
              </a:rPr>
              <a:t>, </a:t>
            </a:r>
            <a:r>
              <a:rPr lang="en-US" altLang="en-US" sz="2000" dirty="0" err="1">
                <a:latin typeface="Calibri" panose="020F0502020204030204" pitchFamily="34" charset="0"/>
                <a:ea typeface="ＭＳ Ｐゴシック" panose="020B0600070205080204" pitchFamily="34" charset="-128"/>
                <a:cs typeface="Calibri" panose="020F0502020204030204" pitchFamily="34" charset="0"/>
              </a:rPr>
              <a:t>CDash</a:t>
            </a:r>
            <a:r>
              <a:rPr lang="en-US" altLang="en-US" sz="2000" dirty="0">
                <a:latin typeface="Calibri" panose="020F0502020204030204" pitchFamily="34" charset="0"/>
                <a:ea typeface="ＭＳ Ｐゴシック" panose="020B0600070205080204" pitchFamily="34" charset="-128"/>
                <a:cs typeface="Calibri" panose="020F0502020204030204" pitchFamily="34" charset="0"/>
              </a:rPr>
              <a:t>.</a:t>
            </a:r>
            <a:endParaRPr lang="en-US" altLang="en-US" sz="2000" b="0" dirty="0">
              <a:latin typeface="Calibri" panose="020F0502020204030204" pitchFamily="34" charset="0"/>
              <a:ea typeface="ＭＳ Ｐゴシック" panose="020B0600070205080204" pitchFamily="34" charset="-128"/>
            </a:endParaRPr>
          </a:p>
        </p:txBody>
      </p:sp>
    </p:spTree>
    <p:extLst>
      <p:ext uri="{BB962C8B-B14F-4D97-AF65-F5344CB8AC3E}">
        <p14:creationId xmlns:p14="http://schemas.microsoft.com/office/powerpoint/2010/main" val="3355740577"/>
      </p:ext>
    </p:extLst>
  </p:cSld>
  <p:clrMapOvr>
    <a:masterClrMapping/>
  </p:clrMapOvr>
</p:sld>
</file>

<file path=ppt/slides/slide7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38" descr="phalanx">
            <a:extLst>
              <a:ext uri="{FF2B5EF4-FFF2-40B4-BE49-F238E27FC236}">
                <a16:creationId xmlns:a16="http://schemas.microsoft.com/office/drawing/2014/main" id="{C85F8389-3635-4EEE-9CCF-130EF52E13D3}"/>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084320" y="961538"/>
            <a:ext cx="4572000" cy="5449422"/>
          </a:xfrm>
          <a:prstGeom prst="rect">
            <a:avLst/>
          </a:prstGeom>
          <a:noFill/>
          <a:extLst>
            <a:ext uri="{909E8E84-426E-40dd-AFC4-6F175D3DCCD1}">
              <a14:hiddenFill xmlns="" xmlns:a14="http://schemas.microsoft.com/office/drawing/2010/main">
                <a:solidFill>
                  <a:srgbClr val="FFFFFF"/>
                </a:solidFill>
              </a14:hiddenFill>
            </a:ext>
          </a:extLst>
        </p:spPr>
      </p:pic>
      <p:sp>
        <p:nvSpPr>
          <p:cNvPr id="6" name="Oval 5">
            <a:extLst>
              <a:ext uri="{FF2B5EF4-FFF2-40B4-BE49-F238E27FC236}">
                <a16:creationId xmlns:a16="http://schemas.microsoft.com/office/drawing/2014/main" id="{5CD907FB-75D9-42E8-BE24-6E6161CCE295}"/>
              </a:ext>
            </a:extLst>
          </p:cNvPr>
          <p:cNvSpPr/>
          <p:nvPr/>
        </p:nvSpPr>
        <p:spPr bwMode="auto">
          <a:xfrm>
            <a:off x="4683760" y="961538"/>
            <a:ext cx="1676400" cy="381000"/>
          </a:xfrm>
          <a:prstGeom prst="ellipse">
            <a:avLst/>
          </a:prstGeom>
          <a:noFill/>
          <a:ln w="19050" cap="flat" cmpd="sng" algn="ctr">
            <a:solidFill>
              <a:srgbClr val="00B0F0"/>
            </a:solidFill>
            <a:prstDash val="solid"/>
            <a:round/>
            <a:headEnd type="none" w="med" len="med"/>
            <a:tailEnd type="none" w="med" len="med"/>
          </a:ln>
          <a:effectLst/>
          <a:extLst/>
        </p:spPr>
        <p:txBody>
          <a:bodyPr vert="horz" wrap="square" lIns="91440" tIns="45720" rIns="91440" bIns="45720" numCol="1" rtlCol="0" anchor="t" anchorCtr="0" compatLnSpc="1">
            <a:prstTxWarp prst="textNoShape">
              <a:avLst/>
            </a:prstTxWarp>
          </a:bodyPr>
          <a:lstStyle/>
          <a:p>
            <a:pPr marL="0" marR="0" indent="0" algn="r" defTabSz="914400" rtl="0" eaLnBrk="1" fontAlgn="base" latinLnBrk="0" hangingPunct="1">
              <a:lnSpc>
                <a:spcPct val="100000"/>
              </a:lnSpc>
              <a:spcBef>
                <a:spcPct val="0"/>
              </a:spcBef>
              <a:spcAft>
                <a:spcPct val="0"/>
              </a:spcAft>
              <a:buClrTx/>
              <a:buSzTx/>
              <a:buFontTx/>
              <a:buNone/>
              <a:tabLst/>
            </a:pPr>
            <a:endParaRPr kumimoji="0" lang="en-US" sz="1800" b="0" i="0" u="none" strike="noStrike" cap="none" normalizeH="0" baseline="0">
              <a:ln>
                <a:noFill/>
              </a:ln>
              <a:solidFill>
                <a:schemeClr val="tx1"/>
              </a:solidFill>
              <a:effectLst/>
              <a:latin typeface="Arial" charset="0"/>
              <a:ea typeface="ＭＳ Ｐゴシック" charset="0"/>
            </a:endParaRPr>
          </a:p>
        </p:txBody>
      </p:sp>
      <p:sp>
        <p:nvSpPr>
          <p:cNvPr id="7" name="Oval 6">
            <a:extLst>
              <a:ext uri="{FF2B5EF4-FFF2-40B4-BE49-F238E27FC236}">
                <a16:creationId xmlns:a16="http://schemas.microsoft.com/office/drawing/2014/main" id="{6FA3FE67-4AFF-4FD7-BB4F-4472EED94514}"/>
              </a:ext>
            </a:extLst>
          </p:cNvPr>
          <p:cNvSpPr/>
          <p:nvPr/>
        </p:nvSpPr>
        <p:spPr bwMode="auto">
          <a:xfrm>
            <a:off x="6436360" y="4390538"/>
            <a:ext cx="2219960" cy="304800"/>
          </a:xfrm>
          <a:prstGeom prst="ellipse">
            <a:avLst/>
          </a:prstGeom>
          <a:noFill/>
          <a:ln w="19050" cap="flat" cmpd="sng" algn="ctr">
            <a:solidFill>
              <a:srgbClr val="00B0F0"/>
            </a:solidFill>
            <a:prstDash val="solid"/>
            <a:round/>
            <a:headEnd type="none" w="med" len="med"/>
            <a:tailEnd type="none" w="med" len="med"/>
          </a:ln>
          <a:effectLst/>
          <a:extLst/>
        </p:spPr>
        <p:txBody>
          <a:bodyPr vert="horz" wrap="square" lIns="91440" tIns="45720" rIns="91440" bIns="45720" numCol="1" rtlCol="0" anchor="t" anchorCtr="0" compatLnSpc="1">
            <a:prstTxWarp prst="textNoShape">
              <a:avLst/>
            </a:prstTxWarp>
          </a:bodyPr>
          <a:lstStyle/>
          <a:p>
            <a:pPr marL="0" marR="0" indent="0" algn="r" defTabSz="914400" rtl="0" eaLnBrk="1" fontAlgn="base" latinLnBrk="0" hangingPunct="1">
              <a:lnSpc>
                <a:spcPct val="100000"/>
              </a:lnSpc>
              <a:spcBef>
                <a:spcPct val="0"/>
              </a:spcBef>
              <a:spcAft>
                <a:spcPct val="0"/>
              </a:spcAft>
              <a:buClrTx/>
              <a:buSzTx/>
              <a:buFontTx/>
              <a:buNone/>
              <a:tabLst/>
            </a:pPr>
            <a:endParaRPr kumimoji="0" lang="en-US" sz="1800" b="0" i="0" u="none" strike="noStrike" cap="none" normalizeH="0" baseline="0">
              <a:ln>
                <a:noFill/>
              </a:ln>
              <a:solidFill>
                <a:schemeClr val="tx1"/>
              </a:solidFill>
              <a:effectLst/>
              <a:latin typeface="Arial" charset="0"/>
              <a:ea typeface="ＭＳ Ｐゴシック" charset="0"/>
            </a:endParaRPr>
          </a:p>
        </p:txBody>
      </p:sp>
      <p:sp>
        <p:nvSpPr>
          <p:cNvPr id="8" name="Oval 7">
            <a:extLst>
              <a:ext uri="{FF2B5EF4-FFF2-40B4-BE49-F238E27FC236}">
                <a16:creationId xmlns:a16="http://schemas.microsoft.com/office/drawing/2014/main" id="{C67171F0-DBEE-4C49-937F-2129986E0E09}"/>
              </a:ext>
            </a:extLst>
          </p:cNvPr>
          <p:cNvSpPr/>
          <p:nvPr/>
        </p:nvSpPr>
        <p:spPr bwMode="auto">
          <a:xfrm>
            <a:off x="6741160" y="5228738"/>
            <a:ext cx="1600200" cy="304800"/>
          </a:xfrm>
          <a:prstGeom prst="ellipse">
            <a:avLst/>
          </a:prstGeom>
          <a:noFill/>
          <a:ln w="19050" cap="flat" cmpd="sng" algn="ctr">
            <a:solidFill>
              <a:srgbClr val="00B0F0"/>
            </a:solidFill>
            <a:prstDash val="solid"/>
            <a:round/>
            <a:headEnd type="none" w="med" len="med"/>
            <a:tailEnd type="none" w="med" len="med"/>
          </a:ln>
          <a:effectLst/>
          <a:extLst/>
        </p:spPr>
        <p:txBody>
          <a:bodyPr vert="horz" wrap="square" lIns="91440" tIns="45720" rIns="91440" bIns="45720" numCol="1" rtlCol="0" anchor="t" anchorCtr="0" compatLnSpc="1">
            <a:prstTxWarp prst="textNoShape">
              <a:avLst/>
            </a:prstTxWarp>
          </a:bodyPr>
          <a:lstStyle/>
          <a:p>
            <a:pPr marL="0" marR="0" indent="0" algn="r" defTabSz="914400" rtl="0" eaLnBrk="1" fontAlgn="base" latinLnBrk="0" hangingPunct="1">
              <a:lnSpc>
                <a:spcPct val="100000"/>
              </a:lnSpc>
              <a:spcBef>
                <a:spcPct val="0"/>
              </a:spcBef>
              <a:spcAft>
                <a:spcPct val="0"/>
              </a:spcAft>
              <a:buClrTx/>
              <a:buSzTx/>
              <a:buFontTx/>
              <a:buNone/>
              <a:tabLst/>
            </a:pPr>
            <a:endParaRPr kumimoji="0" lang="en-US" sz="1800" b="0" i="0" u="none" strike="noStrike" cap="none" normalizeH="0" baseline="0">
              <a:ln>
                <a:noFill/>
              </a:ln>
              <a:solidFill>
                <a:schemeClr val="tx1"/>
              </a:solidFill>
              <a:effectLst/>
              <a:latin typeface="Arial" charset="0"/>
              <a:ea typeface="ＭＳ Ｐゴシック" charset="0"/>
            </a:endParaRPr>
          </a:p>
        </p:txBody>
      </p:sp>
      <p:sp>
        <p:nvSpPr>
          <p:cNvPr id="9" name="Oval 8">
            <a:extLst>
              <a:ext uri="{FF2B5EF4-FFF2-40B4-BE49-F238E27FC236}">
                <a16:creationId xmlns:a16="http://schemas.microsoft.com/office/drawing/2014/main" id="{187AA309-01CF-4B36-B9DC-0A8F9A6C6375}"/>
              </a:ext>
            </a:extLst>
          </p:cNvPr>
          <p:cNvSpPr/>
          <p:nvPr/>
        </p:nvSpPr>
        <p:spPr bwMode="auto">
          <a:xfrm>
            <a:off x="4150360" y="5152538"/>
            <a:ext cx="2362200" cy="381000"/>
          </a:xfrm>
          <a:prstGeom prst="ellipse">
            <a:avLst/>
          </a:prstGeom>
          <a:noFill/>
          <a:ln w="19050" cap="flat" cmpd="sng" algn="ctr">
            <a:solidFill>
              <a:srgbClr val="00B0F0"/>
            </a:solidFill>
            <a:prstDash val="solid"/>
            <a:round/>
            <a:headEnd type="none" w="med" len="med"/>
            <a:tailEnd type="none" w="med" len="med"/>
          </a:ln>
          <a:effectLst/>
          <a:extLst/>
        </p:spPr>
        <p:txBody>
          <a:bodyPr vert="horz" wrap="square" lIns="91440" tIns="45720" rIns="91440" bIns="45720" numCol="1" rtlCol="0" anchor="t" anchorCtr="0" compatLnSpc="1">
            <a:prstTxWarp prst="textNoShape">
              <a:avLst/>
            </a:prstTxWarp>
          </a:bodyPr>
          <a:lstStyle/>
          <a:p>
            <a:pPr marL="0" marR="0" indent="0" algn="r" defTabSz="914400" rtl="0" eaLnBrk="1" fontAlgn="base" latinLnBrk="0" hangingPunct="1">
              <a:lnSpc>
                <a:spcPct val="100000"/>
              </a:lnSpc>
              <a:spcBef>
                <a:spcPct val="0"/>
              </a:spcBef>
              <a:spcAft>
                <a:spcPct val="0"/>
              </a:spcAft>
              <a:buClrTx/>
              <a:buSzTx/>
              <a:buFontTx/>
              <a:buNone/>
              <a:tabLst/>
            </a:pPr>
            <a:endParaRPr kumimoji="0" lang="en-US" sz="1800" b="0" i="0" u="none" strike="noStrike" cap="none" normalizeH="0" baseline="0">
              <a:ln>
                <a:noFill/>
              </a:ln>
              <a:solidFill>
                <a:schemeClr val="tx1"/>
              </a:solidFill>
              <a:effectLst/>
              <a:latin typeface="Arial" charset="0"/>
              <a:ea typeface="ＭＳ Ｐゴシック" charset="0"/>
            </a:endParaRPr>
          </a:p>
        </p:txBody>
      </p:sp>
      <p:sp>
        <p:nvSpPr>
          <p:cNvPr id="10" name="Oval 9">
            <a:extLst>
              <a:ext uri="{FF2B5EF4-FFF2-40B4-BE49-F238E27FC236}">
                <a16:creationId xmlns:a16="http://schemas.microsoft.com/office/drawing/2014/main" id="{C3FE03F4-1020-4557-86E7-80AB0079CBBB}"/>
              </a:ext>
            </a:extLst>
          </p:cNvPr>
          <p:cNvSpPr/>
          <p:nvPr/>
        </p:nvSpPr>
        <p:spPr bwMode="auto">
          <a:xfrm>
            <a:off x="4150360" y="5990738"/>
            <a:ext cx="2362200" cy="381000"/>
          </a:xfrm>
          <a:prstGeom prst="ellipse">
            <a:avLst/>
          </a:prstGeom>
          <a:noFill/>
          <a:ln w="19050" cap="flat" cmpd="sng" algn="ctr">
            <a:solidFill>
              <a:srgbClr val="00B0F0"/>
            </a:solidFill>
            <a:prstDash val="solid"/>
            <a:round/>
            <a:headEnd type="none" w="med" len="med"/>
            <a:tailEnd type="none" w="med" len="med"/>
          </a:ln>
          <a:effectLst/>
          <a:extLst/>
        </p:spPr>
        <p:txBody>
          <a:bodyPr vert="horz" wrap="square" lIns="91440" tIns="45720" rIns="91440" bIns="45720" numCol="1" rtlCol="0" anchor="t" anchorCtr="0" compatLnSpc="1">
            <a:prstTxWarp prst="textNoShape">
              <a:avLst/>
            </a:prstTxWarp>
          </a:bodyPr>
          <a:lstStyle/>
          <a:p>
            <a:pPr marL="0" marR="0" indent="0" algn="r" defTabSz="914400" rtl="0" eaLnBrk="1" fontAlgn="base" latinLnBrk="0" hangingPunct="1">
              <a:lnSpc>
                <a:spcPct val="100000"/>
              </a:lnSpc>
              <a:spcBef>
                <a:spcPct val="0"/>
              </a:spcBef>
              <a:spcAft>
                <a:spcPct val="0"/>
              </a:spcAft>
              <a:buClrTx/>
              <a:buSzTx/>
              <a:buFontTx/>
              <a:buNone/>
              <a:tabLst/>
            </a:pPr>
            <a:endParaRPr kumimoji="0" lang="en-US" sz="1800" b="0" i="0" u="none" strike="noStrike" cap="none" normalizeH="0" baseline="0">
              <a:ln>
                <a:noFill/>
              </a:ln>
              <a:solidFill>
                <a:schemeClr val="tx1"/>
              </a:solidFill>
              <a:effectLst/>
              <a:latin typeface="Arial" charset="0"/>
              <a:ea typeface="ＭＳ Ｐゴシック" charset="0"/>
            </a:endParaRPr>
          </a:p>
        </p:txBody>
      </p:sp>
      <p:sp>
        <p:nvSpPr>
          <p:cNvPr id="11" name="Oval 10">
            <a:extLst>
              <a:ext uri="{FF2B5EF4-FFF2-40B4-BE49-F238E27FC236}">
                <a16:creationId xmlns:a16="http://schemas.microsoft.com/office/drawing/2014/main" id="{5AD17301-A204-425C-A05C-8C1C68DA3722}"/>
              </a:ext>
            </a:extLst>
          </p:cNvPr>
          <p:cNvSpPr/>
          <p:nvPr/>
        </p:nvSpPr>
        <p:spPr bwMode="auto">
          <a:xfrm>
            <a:off x="4607560" y="885338"/>
            <a:ext cx="1828800" cy="533400"/>
          </a:xfrm>
          <a:prstGeom prst="ellipse">
            <a:avLst/>
          </a:prstGeom>
          <a:noFill/>
          <a:ln w="38100" cap="flat" cmpd="sng" algn="ctr">
            <a:solidFill>
              <a:srgbClr val="FF4747"/>
            </a:solidFill>
            <a:prstDash val="solid"/>
            <a:round/>
            <a:headEnd type="none" w="med" len="med"/>
            <a:tailEnd type="none" w="med" len="med"/>
          </a:ln>
          <a:effectLst/>
          <a:extLst/>
        </p:spPr>
        <p:txBody>
          <a:bodyPr vert="horz" wrap="square" lIns="91440" tIns="45720" rIns="91440" bIns="45720" numCol="1" rtlCol="0" anchor="t" anchorCtr="0" compatLnSpc="1">
            <a:prstTxWarp prst="textNoShape">
              <a:avLst/>
            </a:prstTxWarp>
          </a:bodyPr>
          <a:lstStyle/>
          <a:p>
            <a:pPr marL="0" marR="0" indent="0" algn="r" defTabSz="914400" rtl="0" eaLnBrk="1" fontAlgn="base" latinLnBrk="0" hangingPunct="1">
              <a:lnSpc>
                <a:spcPct val="100000"/>
              </a:lnSpc>
              <a:spcBef>
                <a:spcPct val="0"/>
              </a:spcBef>
              <a:spcAft>
                <a:spcPct val="0"/>
              </a:spcAft>
              <a:buClrTx/>
              <a:buSzTx/>
              <a:buFontTx/>
              <a:buNone/>
              <a:tabLst/>
            </a:pPr>
            <a:endParaRPr kumimoji="0" lang="en-US" sz="1800" b="0" i="0" u="none" strike="noStrike" cap="none" normalizeH="0" baseline="0">
              <a:ln>
                <a:noFill/>
              </a:ln>
              <a:solidFill>
                <a:schemeClr val="tx1"/>
              </a:solidFill>
              <a:effectLst/>
              <a:latin typeface="Arial" charset="0"/>
              <a:ea typeface="ＭＳ Ｐゴシック" charset="0"/>
            </a:endParaRPr>
          </a:p>
        </p:txBody>
      </p:sp>
      <p:sp>
        <p:nvSpPr>
          <p:cNvPr id="12" name="Oval 11">
            <a:extLst>
              <a:ext uri="{FF2B5EF4-FFF2-40B4-BE49-F238E27FC236}">
                <a16:creationId xmlns:a16="http://schemas.microsoft.com/office/drawing/2014/main" id="{72E0CFA5-2884-4EFF-AFF2-86C10BC217A4}"/>
              </a:ext>
            </a:extLst>
          </p:cNvPr>
          <p:cNvSpPr/>
          <p:nvPr/>
        </p:nvSpPr>
        <p:spPr bwMode="auto">
          <a:xfrm>
            <a:off x="6664960" y="5152538"/>
            <a:ext cx="1752600" cy="457200"/>
          </a:xfrm>
          <a:prstGeom prst="ellipse">
            <a:avLst/>
          </a:prstGeom>
          <a:noFill/>
          <a:ln w="38100" cap="flat" cmpd="sng" algn="ctr">
            <a:solidFill>
              <a:srgbClr val="FF4747"/>
            </a:solidFill>
            <a:prstDash val="solid"/>
            <a:round/>
            <a:headEnd type="none" w="med" len="med"/>
            <a:tailEnd type="none" w="med" len="med"/>
          </a:ln>
          <a:effectLst/>
          <a:extLst/>
        </p:spPr>
        <p:txBody>
          <a:bodyPr vert="horz" wrap="square" lIns="91440" tIns="45720" rIns="91440" bIns="45720" numCol="1" rtlCol="0" anchor="t" anchorCtr="0" compatLnSpc="1">
            <a:prstTxWarp prst="textNoShape">
              <a:avLst/>
            </a:prstTxWarp>
          </a:bodyPr>
          <a:lstStyle/>
          <a:p>
            <a:pPr marL="0" marR="0" indent="0" algn="r" defTabSz="914400" rtl="0" eaLnBrk="1" fontAlgn="base" latinLnBrk="0" hangingPunct="1">
              <a:lnSpc>
                <a:spcPct val="100000"/>
              </a:lnSpc>
              <a:spcBef>
                <a:spcPct val="0"/>
              </a:spcBef>
              <a:spcAft>
                <a:spcPct val="0"/>
              </a:spcAft>
              <a:buClrTx/>
              <a:buSzTx/>
              <a:buFontTx/>
              <a:buNone/>
              <a:tabLst/>
            </a:pPr>
            <a:endParaRPr kumimoji="0" lang="en-US" sz="1800" b="0" i="0" u="none" strike="noStrike" cap="none" normalizeH="0" baseline="0">
              <a:ln>
                <a:noFill/>
              </a:ln>
              <a:solidFill>
                <a:schemeClr val="tx1"/>
              </a:solidFill>
              <a:effectLst/>
              <a:latin typeface="Arial" charset="0"/>
              <a:ea typeface="ＭＳ Ｐゴシック" charset="0"/>
            </a:endParaRPr>
          </a:p>
        </p:txBody>
      </p:sp>
      <p:sp>
        <p:nvSpPr>
          <p:cNvPr id="3" name="TextBox 2">
            <a:extLst>
              <a:ext uri="{FF2B5EF4-FFF2-40B4-BE49-F238E27FC236}">
                <a16:creationId xmlns:a16="http://schemas.microsoft.com/office/drawing/2014/main" id="{B860ED6A-49A9-43DA-B3D5-49A4078E4333}"/>
              </a:ext>
            </a:extLst>
          </p:cNvPr>
          <p:cNvSpPr txBox="1"/>
          <p:nvPr/>
        </p:nvSpPr>
        <p:spPr>
          <a:xfrm>
            <a:off x="193896" y="2338083"/>
            <a:ext cx="4572000" cy="923330"/>
          </a:xfrm>
          <a:prstGeom prst="rect">
            <a:avLst/>
          </a:prstGeom>
          <a:noFill/>
          <a:ln>
            <a:solidFill>
              <a:schemeClr val="tx1"/>
            </a:solidFill>
          </a:ln>
        </p:spPr>
        <p:txBody>
          <a:bodyPr wrap="square" rtlCol="0">
            <a:spAutoFit/>
          </a:bodyPr>
          <a:lstStyle/>
          <a:p>
            <a:pPr algn="ctr"/>
            <a:r>
              <a:rPr lang="en-US" b="1" dirty="0">
                <a:latin typeface="Calibri" panose="020F0502020204030204" pitchFamily="34" charset="0"/>
                <a:cs typeface="Calibri" panose="020F0502020204030204" pitchFamily="34" charset="0"/>
              </a:rPr>
              <a:t>Phalanx package:  </a:t>
            </a:r>
            <a:r>
              <a:rPr lang="en-US" dirty="0">
                <a:latin typeface="Calibri" panose="020F0502020204030204" pitchFamily="34" charset="0"/>
                <a:cs typeface="Calibri" panose="020F0502020204030204" pitchFamily="34" charset="0"/>
              </a:rPr>
              <a:t>Local field evaluation kernel designed for assembly of arbitrary equation sets (i.e. evaluating residuals/Jacobians). </a:t>
            </a:r>
          </a:p>
        </p:txBody>
      </p:sp>
      <p:sp>
        <p:nvSpPr>
          <p:cNvPr id="13" name="Oval 12">
            <a:extLst>
              <a:ext uri="{FF2B5EF4-FFF2-40B4-BE49-F238E27FC236}">
                <a16:creationId xmlns:a16="http://schemas.microsoft.com/office/drawing/2014/main" id="{4ED24FC8-858F-4564-9402-497C7ED27B1B}"/>
              </a:ext>
            </a:extLst>
          </p:cNvPr>
          <p:cNvSpPr/>
          <p:nvPr/>
        </p:nvSpPr>
        <p:spPr bwMode="auto">
          <a:xfrm>
            <a:off x="347981" y="3788611"/>
            <a:ext cx="1524000" cy="457200"/>
          </a:xfrm>
          <a:prstGeom prst="ellipse">
            <a:avLst/>
          </a:prstGeom>
          <a:noFill/>
          <a:ln w="38100" cap="flat" cmpd="sng" algn="ctr">
            <a:solidFill>
              <a:srgbClr val="FF4747"/>
            </a:solidFill>
            <a:prstDash val="solid"/>
            <a:round/>
            <a:headEnd type="none" w="med" len="med"/>
            <a:tailEnd type="none" w="med" len="med"/>
          </a:ln>
          <a:effectLst/>
          <a:extLst/>
        </p:spPr>
        <p:txBody>
          <a:bodyPr vert="horz" wrap="square" lIns="91440" tIns="45720" rIns="91440" bIns="45720" numCol="1" rtlCol="0" anchor="t" anchorCtr="0" compatLnSpc="1">
            <a:prstTxWarp prst="textNoShape">
              <a:avLst/>
            </a:prstTxWarp>
          </a:bodyPr>
          <a:lstStyle/>
          <a:p>
            <a:pPr marL="0" marR="0" indent="0" algn="r" defTabSz="914400" rtl="0" eaLnBrk="1" fontAlgn="base" latinLnBrk="0" hangingPunct="1">
              <a:lnSpc>
                <a:spcPct val="100000"/>
              </a:lnSpc>
              <a:spcBef>
                <a:spcPct val="0"/>
              </a:spcBef>
              <a:spcAft>
                <a:spcPct val="0"/>
              </a:spcAft>
              <a:buClrTx/>
              <a:buSzTx/>
              <a:buFontTx/>
              <a:buNone/>
              <a:tabLst/>
            </a:pPr>
            <a:endParaRPr kumimoji="0" lang="en-US" sz="1800" b="0" i="0" u="none" strike="noStrike" cap="none" normalizeH="0" baseline="0">
              <a:ln>
                <a:noFill/>
              </a:ln>
              <a:solidFill>
                <a:schemeClr val="tx1"/>
              </a:solidFill>
              <a:effectLst/>
              <a:latin typeface="Arial" charset="0"/>
              <a:ea typeface="ＭＳ Ｐゴシック" charset="0"/>
            </a:endParaRPr>
          </a:p>
        </p:txBody>
      </p:sp>
      <p:sp>
        <p:nvSpPr>
          <p:cNvPr id="14" name="Oval 13">
            <a:extLst>
              <a:ext uri="{FF2B5EF4-FFF2-40B4-BE49-F238E27FC236}">
                <a16:creationId xmlns:a16="http://schemas.microsoft.com/office/drawing/2014/main" id="{2FFC0620-CB4C-4A8E-9EAF-2535C747DC55}"/>
              </a:ext>
            </a:extLst>
          </p:cNvPr>
          <p:cNvSpPr/>
          <p:nvPr/>
        </p:nvSpPr>
        <p:spPr bwMode="auto">
          <a:xfrm>
            <a:off x="347981" y="4564676"/>
            <a:ext cx="1524000" cy="457200"/>
          </a:xfrm>
          <a:prstGeom prst="ellipse">
            <a:avLst/>
          </a:prstGeom>
          <a:noFill/>
          <a:ln w="19050" cap="flat" cmpd="sng" algn="ctr">
            <a:solidFill>
              <a:srgbClr val="0070C0"/>
            </a:solidFill>
            <a:prstDash val="solid"/>
            <a:round/>
            <a:headEnd type="none" w="med" len="med"/>
            <a:tailEnd type="none" w="med" len="med"/>
          </a:ln>
          <a:effectLst/>
          <a:extLst/>
        </p:spPr>
        <p:txBody>
          <a:bodyPr vert="horz" wrap="square" lIns="91440" tIns="45720" rIns="91440" bIns="45720" numCol="1" rtlCol="0" anchor="t" anchorCtr="0" compatLnSpc="1">
            <a:prstTxWarp prst="textNoShape">
              <a:avLst/>
            </a:prstTxWarp>
          </a:bodyPr>
          <a:lstStyle/>
          <a:p>
            <a:pPr marL="0" marR="0" indent="0" algn="r" defTabSz="914400" rtl="0" eaLnBrk="1" fontAlgn="base" latinLnBrk="0" hangingPunct="1">
              <a:lnSpc>
                <a:spcPct val="100000"/>
              </a:lnSpc>
              <a:spcBef>
                <a:spcPct val="0"/>
              </a:spcBef>
              <a:spcAft>
                <a:spcPct val="0"/>
              </a:spcAft>
              <a:buClrTx/>
              <a:buSzTx/>
              <a:buFontTx/>
              <a:buNone/>
              <a:tabLst/>
            </a:pPr>
            <a:endParaRPr kumimoji="0" lang="en-US" sz="1800" b="0" i="0" u="none" strike="noStrike" cap="none" normalizeH="0" baseline="0">
              <a:ln>
                <a:noFill/>
              </a:ln>
              <a:solidFill>
                <a:schemeClr val="tx1"/>
              </a:solidFill>
              <a:effectLst/>
              <a:latin typeface="Arial" charset="0"/>
              <a:ea typeface="ＭＳ Ｐゴシック" charset="0"/>
            </a:endParaRPr>
          </a:p>
        </p:txBody>
      </p:sp>
      <p:sp>
        <p:nvSpPr>
          <p:cNvPr id="15" name="TextBox 14">
            <a:extLst>
              <a:ext uri="{FF2B5EF4-FFF2-40B4-BE49-F238E27FC236}">
                <a16:creationId xmlns:a16="http://schemas.microsoft.com/office/drawing/2014/main" id="{9C730212-D1AE-4DB3-B083-DED76223EBD7}"/>
              </a:ext>
            </a:extLst>
          </p:cNvPr>
          <p:cNvSpPr txBox="1"/>
          <p:nvPr/>
        </p:nvSpPr>
        <p:spPr>
          <a:xfrm>
            <a:off x="1948180" y="4457808"/>
            <a:ext cx="2283459" cy="646331"/>
          </a:xfrm>
          <a:prstGeom prst="rect">
            <a:avLst/>
          </a:prstGeom>
          <a:noFill/>
        </p:spPr>
        <p:txBody>
          <a:bodyPr wrap="square" rtlCol="0">
            <a:spAutoFit/>
          </a:bodyPr>
          <a:lstStyle/>
          <a:p>
            <a:r>
              <a:rPr lang="en-US" dirty="0">
                <a:latin typeface="Calibri" panose="020F0502020204030204" pitchFamily="34" charset="0"/>
                <a:cs typeface="Calibri" panose="020F0502020204030204" pitchFamily="34" charset="0"/>
              </a:rPr>
              <a:t>Evaluator common to all FEAs</a:t>
            </a:r>
          </a:p>
        </p:txBody>
      </p:sp>
      <p:sp>
        <p:nvSpPr>
          <p:cNvPr id="16" name="TextBox 15">
            <a:extLst>
              <a:ext uri="{FF2B5EF4-FFF2-40B4-BE49-F238E27FC236}">
                <a16:creationId xmlns:a16="http://schemas.microsoft.com/office/drawing/2014/main" id="{F4932BFE-52E3-44DA-B0E2-0577BFFEC7B1}"/>
              </a:ext>
            </a:extLst>
          </p:cNvPr>
          <p:cNvSpPr txBox="1"/>
          <p:nvPr/>
        </p:nvSpPr>
        <p:spPr>
          <a:xfrm>
            <a:off x="1943101" y="3694045"/>
            <a:ext cx="2133600" cy="646331"/>
          </a:xfrm>
          <a:prstGeom prst="rect">
            <a:avLst/>
          </a:prstGeom>
          <a:noFill/>
        </p:spPr>
        <p:txBody>
          <a:bodyPr wrap="square" rtlCol="0">
            <a:spAutoFit/>
          </a:bodyPr>
          <a:lstStyle/>
          <a:p>
            <a:r>
              <a:rPr lang="en-US" dirty="0">
                <a:latin typeface="Calibri" panose="020F0502020204030204" pitchFamily="34" charset="0"/>
                <a:cs typeface="Calibri" panose="020F0502020204030204" pitchFamily="34" charset="0"/>
              </a:rPr>
              <a:t>Template-specialized</a:t>
            </a:r>
          </a:p>
          <a:p>
            <a:r>
              <a:rPr lang="en-US" dirty="0">
                <a:latin typeface="Calibri" panose="020F0502020204030204" pitchFamily="34" charset="0"/>
                <a:cs typeface="Calibri" panose="020F0502020204030204" pitchFamily="34" charset="0"/>
              </a:rPr>
              <a:t>evaluators</a:t>
            </a:r>
          </a:p>
        </p:txBody>
      </p:sp>
      <p:sp>
        <p:nvSpPr>
          <p:cNvPr id="18" name="Oval 17">
            <a:extLst>
              <a:ext uri="{FF2B5EF4-FFF2-40B4-BE49-F238E27FC236}">
                <a16:creationId xmlns:a16="http://schemas.microsoft.com/office/drawing/2014/main" id="{A0637194-9466-49D6-AF2B-082953BF7791}"/>
              </a:ext>
            </a:extLst>
          </p:cNvPr>
          <p:cNvSpPr/>
          <p:nvPr/>
        </p:nvSpPr>
        <p:spPr bwMode="auto">
          <a:xfrm>
            <a:off x="347981" y="5367316"/>
            <a:ext cx="1524000" cy="457200"/>
          </a:xfrm>
          <a:prstGeom prst="ellipse">
            <a:avLst/>
          </a:prstGeom>
          <a:noFill/>
          <a:ln w="19050" cap="flat" cmpd="sng" algn="ctr">
            <a:solidFill>
              <a:srgbClr val="00B050"/>
            </a:solidFill>
            <a:prstDash val="solid"/>
            <a:round/>
            <a:headEnd type="none" w="med" len="med"/>
            <a:tailEnd type="none" w="med" len="med"/>
          </a:ln>
          <a:effectLst/>
          <a:extLst/>
        </p:spPr>
        <p:txBody>
          <a:bodyPr vert="horz" wrap="square" lIns="91440" tIns="45720" rIns="91440" bIns="45720" numCol="1" rtlCol="0" anchor="t" anchorCtr="0" compatLnSpc="1">
            <a:prstTxWarp prst="textNoShape">
              <a:avLst/>
            </a:prstTxWarp>
          </a:bodyPr>
          <a:lstStyle/>
          <a:p>
            <a:pPr marL="0" marR="0" indent="0" algn="r" defTabSz="914400" rtl="0" eaLnBrk="1" fontAlgn="base" latinLnBrk="0" hangingPunct="1">
              <a:lnSpc>
                <a:spcPct val="100000"/>
              </a:lnSpc>
              <a:spcBef>
                <a:spcPct val="0"/>
              </a:spcBef>
              <a:spcAft>
                <a:spcPct val="0"/>
              </a:spcAft>
              <a:buClrTx/>
              <a:buSzTx/>
              <a:buFontTx/>
              <a:buNone/>
              <a:tabLst/>
            </a:pPr>
            <a:endParaRPr kumimoji="0" lang="en-US" sz="1800" b="0" i="0" u="none" strike="noStrike" cap="none" normalizeH="0" baseline="0">
              <a:ln>
                <a:noFill/>
              </a:ln>
              <a:solidFill>
                <a:schemeClr val="tx1"/>
              </a:solidFill>
              <a:effectLst/>
              <a:latin typeface="Arial" charset="0"/>
              <a:ea typeface="ＭＳ Ｐゴシック" charset="0"/>
            </a:endParaRPr>
          </a:p>
        </p:txBody>
      </p:sp>
      <p:sp>
        <p:nvSpPr>
          <p:cNvPr id="19" name="TextBox 18">
            <a:extLst>
              <a:ext uri="{FF2B5EF4-FFF2-40B4-BE49-F238E27FC236}">
                <a16:creationId xmlns:a16="http://schemas.microsoft.com/office/drawing/2014/main" id="{A683FD3A-2236-45EF-8971-2E88E9CA36D1}"/>
              </a:ext>
            </a:extLst>
          </p:cNvPr>
          <p:cNvSpPr txBox="1"/>
          <p:nvPr/>
        </p:nvSpPr>
        <p:spPr>
          <a:xfrm>
            <a:off x="1927860" y="5280768"/>
            <a:ext cx="2283459" cy="646331"/>
          </a:xfrm>
          <a:prstGeom prst="rect">
            <a:avLst/>
          </a:prstGeom>
          <a:noFill/>
        </p:spPr>
        <p:txBody>
          <a:bodyPr wrap="square" rtlCol="0">
            <a:spAutoFit/>
          </a:bodyPr>
          <a:lstStyle/>
          <a:p>
            <a:r>
              <a:rPr lang="en-US" dirty="0">
                <a:latin typeface="Calibri" panose="020F0502020204030204" pitchFamily="34" charset="0"/>
                <a:cs typeface="Calibri" panose="020F0502020204030204" pitchFamily="34" charset="0"/>
              </a:rPr>
              <a:t>Problem-specific evaluator</a:t>
            </a:r>
          </a:p>
        </p:txBody>
      </p:sp>
      <p:sp>
        <p:nvSpPr>
          <p:cNvPr id="20" name="Oval 19">
            <a:extLst>
              <a:ext uri="{FF2B5EF4-FFF2-40B4-BE49-F238E27FC236}">
                <a16:creationId xmlns:a16="http://schemas.microsoft.com/office/drawing/2014/main" id="{9AE4987A-E506-4E32-9CEE-14DE94A2B0DB}"/>
              </a:ext>
            </a:extLst>
          </p:cNvPr>
          <p:cNvSpPr/>
          <p:nvPr/>
        </p:nvSpPr>
        <p:spPr bwMode="auto">
          <a:xfrm>
            <a:off x="4805680" y="1875938"/>
            <a:ext cx="1473200" cy="304800"/>
          </a:xfrm>
          <a:prstGeom prst="ellipse">
            <a:avLst/>
          </a:prstGeom>
          <a:noFill/>
          <a:ln w="19050" cap="flat" cmpd="sng" algn="ctr">
            <a:solidFill>
              <a:srgbClr val="00B050"/>
            </a:solidFill>
            <a:prstDash val="solid"/>
            <a:round/>
            <a:headEnd type="none" w="med" len="med"/>
            <a:tailEnd type="none" w="med" len="med"/>
          </a:ln>
          <a:effectLst/>
          <a:extLst/>
        </p:spPr>
        <p:txBody>
          <a:bodyPr vert="horz" wrap="square" lIns="91440" tIns="45720" rIns="91440" bIns="45720" numCol="1" rtlCol="0" anchor="t" anchorCtr="0" compatLnSpc="1">
            <a:prstTxWarp prst="textNoShape">
              <a:avLst/>
            </a:prstTxWarp>
          </a:bodyPr>
          <a:lstStyle/>
          <a:p>
            <a:pPr marL="0" marR="0" indent="0" algn="r" defTabSz="914400" rtl="0" eaLnBrk="1" fontAlgn="base" latinLnBrk="0" hangingPunct="1">
              <a:lnSpc>
                <a:spcPct val="100000"/>
              </a:lnSpc>
              <a:spcBef>
                <a:spcPct val="0"/>
              </a:spcBef>
              <a:spcAft>
                <a:spcPct val="0"/>
              </a:spcAft>
              <a:buClrTx/>
              <a:buSzTx/>
              <a:buFontTx/>
              <a:buNone/>
              <a:tabLst/>
            </a:pPr>
            <a:endParaRPr kumimoji="0" lang="en-US" sz="1800" b="0" i="0" u="none" strike="noStrike" cap="none" normalizeH="0" baseline="0">
              <a:ln>
                <a:noFill/>
              </a:ln>
              <a:solidFill>
                <a:schemeClr val="tx1"/>
              </a:solidFill>
              <a:effectLst/>
              <a:latin typeface="Arial" charset="0"/>
              <a:ea typeface="ＭＳ Ｐゴシック" charset="0"/>
            </a:endParaRPr>
          </a:p>
        </p:txBody>
      </p:sp>
      <p:sp>
        <p:nvSpPr>
          <p:cNvPr id="21" name="Oval 20">
            <a:extLst>
              <a:ext uri="{FF2B5EF4-FFF2-40B4-BE49-F238E27FC236}">
                <a16:creationId xmlns:a16="http://schemas.microsoft.com/office/drawing/2014/main" id="{B0CCA8B6-21A9-45E0-A6DA-A36456B43254}"/>
              </a:ext>
            </a:extLst>
          </p:cNvPr>
          <p:cNvSpPr/>
          <p:nvPr/>
        </p:nvSpPr>
        <p:spPr bwMode="auto">
          <a:xfrm>
            <a:off x="5542280" y="3541645"/>
            <a:ext cx="1620520" cy="304800"/>
          </a:xfrm>
          <a:prstGeom prst="ellipse">
            <a:avLst/>
          </a:prstGeom>
          <a:noFill/>
          <a:ln w="19050" cap="flat" cmpd="sng" algn="ctr">
            <a:solidFill>
              <a:srgbClr val="00B050"/>
            </a:solidFill>
            <a:prstDash val="solid"/>
            <a:round/>
            <a:headEnd type="none" w="med" len="med"/>
            <a:tailEnd type="none" w="med" len="med"/>
          </a:ln>
          <a:effectLst/>
          <a:extLst/>
        </p:spPr>
        <p:txBody>
          <a:bodyPr vert="horz" wrap="square" lIns="91440" tIns="45720" rIns="91440" bIns="45720" numCol="1" rtlCol="0" anchor="t" anchorCtr="0" compatLnSpc="1">
            <a:prstTxWarp prst="textNoShape">
              <a:avLst/>
            </a:prstTxWarp>
          </a:bodyPr>
          <a:lstStyle/>
          <a:p>
            <a:pPr marL="0" marR="0" indent="0" algn="r" defTabSz="914400" rtl="0" eaLnBrk="1" fontAlgn="base" latinLnBrk="0" hangingPunct="1">
              <a:lnSpc>
                <a:spcPct val="100000"/>
              </a:lnSpc>
              <a:spcBef>
                <a:spcPct val="0"/>
              </a:spcBef>
              <a:spcAft>
                <a:spcPct val="0"/>
              </a:spcAft>
              <a:buClrTx/>
              <a:buSzTx/>
              <a:buFontTx/>
              <a:buNone/>
              <a:tabLst/>
            </a:pPr>
            <a:endParaRPr kumimoji="0" lang="en-US" sz="1800" b="0" i="0" u="none" strike="noStrike" cap="none" normalizeH="0" baseline="0">
              <a:ln>
                <a:noFill/>
              </a:ln>
              <a:solidFill>
                <a:schemeClr val="tx1"/>
              </a:solidFill>
              <a:effectLst/>
              <a:latin typeface="Arial" charset="0"/>
              <a:ea typeface="ＭＳ Ｐゴシック" charset="0"/>
            </a:endParaRPr>
          </a:p>
        </p:txBody>
      </p:sp>
      <p:sp>
        <p:nvSpPr>
          <p:cNvPr id="22" name="Oval 21">
            <a:extLst>
              <a:ext uri="{FF2B5EF4-FFF2-40B4-BE49-F238E27FC236}">
                <a16:creationId xmlns:a16="http://schemas.microsoft.com/office/drawing/2014/main" id="{A01948C3-F474-45F1-A66D-E6FBD024F0CA}"/>
              </a:ext>
            </a:extLst>
          </p:cNvPr>
          <p:cNvSpPr/>
          <p:nvPr/>
        </p:nvSpPr>
        <p:spPr bwMode="auto">
          <a:xfrm>
            <a:off x="5928360" y="2663236"/>
            <a:ext cx="736600" cy="334316"/>
          </a:xfrm>
          <a:prstGeom prst="ellipse">
            <a:avLst/>
          </a:prstGeom>
          <a:noFill/>
          <a:ln w="19050" cap="flat" cmpd="sng" algn="ctr">
            <a:solidFill>
              <a:srgbClr val="00B050"/>
            </a:solidFill>
            <a:prstDash val="solid"/>
            <a:round/>
            <a:headEnd type="none" w="med" len="med"/>
            <a:tailEnd type="none" w="med" len="med"/>
          </a:ln>
          <a:effectLst/>
          <a:extLst/>
        </p:spPr>
        <p:txBody>
          <a:bodyPr vert="horz" wrap="square" lIns="91440" tIns="45720" rIns="91440" bIns="45720" numCol="1" rtlCol="0" anchor="t" anchorCtr="0" compatLnSpc="1">
            <a:prstTxWarp prst="textNoShape">
              <a:avLst/>
            </a:prstTxWarp>
          </a:bodyPr>
          <a:lstStyle/>
          <a:p>
            <a:pPr marL="0" marR="0" indent="0" algn="r" defTabSz="914400" rtl="0" eaLnBrk="1" fontAlgn="base" latinLnBrk="0" hangingPunct="1">
              <a:lnSpc>
                <a:spcPct val="100000"/>
              </a:lnSpc>
              <a:spcBef>
                <a:spcPct val="0"/>
              </a:spcBef>
              <a:spcAft>
                <a:spcPct val="0"/>
              </a:spcAft>
              <a:buClrTx/>
              <a:buSzTx/>
              <a:buFontTx/>
              <a:buNone/>
              <a:tabLst/>
            </a:pPr>
            <a:endParaRPr kumimoji="0" lang="en-US" sz="1800" b="0" i="0" u="none" strike="noStrike" cap="none" normalizeH="0" baseline="0">
              <a:ln>
                <a:noFill/>
              </a:ln>
              <a:solidFill>
                <a:schemeClr val="tx1"/>
              </a:solidFill>
              <a:effectLst/>
              <a:latin typeface="Arial" charset="0"/>
              <a:ea typeface="ＭＳ Ｐゴシック" charset="0"/>
            </a:endParaRPr>
          </a:p>
        </p:txBody>
      </p:sp>
      <p:sp>
        <p:nvSpPr>
          <p:cNvPr id="23" name="Oval 22">
            <a:extLst>
              <a:ext uri="{FF2B5EF4-FFF2-40B4-BE49-F238E27FC236}">
                <a16:creationId xmlns:a16="http://schemas.microsoft.com/office/drawing/2014/main" id="{C998BBAE-3B19-452B-8400-CDAAC7E256DC}"/>
              </a:ext>
            </a:extLst>
          </p:cNvPr>
          <p:cNvSpPr/>
          <p:nvPr/>
        </p:nvSpPr>
        <p:spPr bwMode="auto">
          <a:xfrm>
            <a:off x="7259321" y="3541646"/>
            <a:ext cx="707804" cy="304800"/>
          </a:xfrm>
          <a:prstGeom prst="ellipse">
            <a:avLst/>
          </a:prstGeom>
          <a:noFill/>
          <a:ln w="19050" cap="flat" cmpd="sng" algn="ctr">
            <a:solidFill>
              <a:srgbClr val="00B050"/>
            </a:solidFill>
            <a:prstDash val="solid"/>
            <a:round/>
            <a:headEnd type="none" w="med" len="med"/>
            <a:tailEnd type="none" w="med" len="med"/>
          </a:ln>
          <a:effectLst/>
          <a:extLst/>
        </p:spPr>
        <p:txBody>
          <a:bodyPr vert="horz" wrap="square" lIns="91440" tIns="45720" rIns="91440" bIns="45720" numCol="1" rtlCol="0" anchor="t" anchorCtr="0" compatLnSpc="1">
            <a:prstTxWarp prst="textNoShape">
              <a:avLst/>
            </a:prstTxWarp>
          </a:bodyPr>
          <a:lstStyle/>
          <a:p>
            <a:pPr marL="0" marR="0" indent="0" algn="r" defTabSz="914400" rtl="0" eaLnBrk="1" fontAlgn="base" latinLnBrk="0" hangingPunct="1">
              <a:lnSpc>
                <a:spcPct val="100000"/>
              </a:lnSpc>
              <a:spcBef>
                <a:spcPct val="0"/>
              </a:spcBef>
              <a:spcAft>
                <a:spcPct val="0"/>
              </a:spcAft>
              <a:buClrTx/>
              <a:buSzTx/>
              <a:buFontTx/>
              <a:buNone/>
              <a:tabLst/>
            </a:pPr>
            <a:endParaRPr kumimoji="0" lang="en-US" sz="1800" b="0" i="0" u="none" strike="noStrike" cap="none" normalizeH="0" baseline="0">
              <a:ln>
                <a:noFill/>
              </a:ln>
              <a:solidFill>
                <a:schemeClr val="tx1"/>
              </a:solidFill>
              <a:effectLst/>
              <a:latin typeface="Arial" charset="0"/>
              <a:ea typeface="ＭＳ Ｐゴシック" charset="0"/>
            </a:endParaRPr>
          </a:p>
        </p:txBody>
      </p:sp>
      <p:sp>
        <p:nvSpPr>
          <p:cNvPr id="24" name="TextBox 23">
            <a:extLst>
              <a:ext uri="{FF2B5EF4-FFF2-40B4-BE49-F238E27FC236}">
                <a16:creationId xmlns:a16="http://schemas.microsoft.com/office/drawing/2014/main" id="{32CD238F-FFF1-44B6-A770-0DDE651361E7}"/>
              </a:ext>
            </a:extLst>
          </p:cNvPr>
          <p:cNvSpPr txBox="1"/>
          <p:nvPr/>
        </p:nvSpPr>
        <p:spPr>
          <a:xfrm>
            <a:off x="6538814" y="859729"/>
            <a:ext cx="2285145" cy="646331"/>
          </a:xfrm>
          <a:prstGeom prst="rect">
            <a:avLst/>
          </a:prstGeom>
          <a:noFill/>
        </p:spPr>
        <p:txBody>
          <a:bodyPr wrap="square" rtlCol="0">
            <a:spAutoFit/>
          </a:bodyPr>
          <a:lstStyle/>
          <a:p>
            <a:pPr algn="ctr"/>
            <a:r>
              <a:rPr lang="en-US" b="1" u="sng" dirty="0">
                <a:latin typeface="Calibri" panose="020F0502020204030204" pitchFamily="34" charset="0"/>
                <a:cs typeface="Calibri" panose="020F0502020204030204" pitchFamily="34" charset="0"/>
              </a:rPr>
              <a:t>DAG from Albany: </a:t>
            </a:r>
            <a:r>
              <a:rPr lang="en-US" dirty="0">
                <a:latin typeface="Calibri" panose="020F0502020204030204" pitchFamily="34" charset="0"/>
                <a:cs typeface="Calibri" panose="020F0502020204030204" pitchFamily="34" charset="0"/>
              </a:rPr>
              <a:t>Elasticity </a:t>
            </a:r>
          </a:p>
        </p:txBody>
      </p:sp>
      <p:sp>
        <p:nvSpPr>
          <p:cNvPr id="26" name="Rectangle 25">
            <a:extLst>
              <a:ext uri="{FF2B5EF4-FFF2-40B4-BE49-F238E27FC236}">
                <a16:creationId xmlns:a16="http://schemas.microsoft.com/office/drawing/2014/main" id="{84BB9740-CDE6-48EC-BAB5-A19C43A11CE5}"/>
              </a:ext>
            </a:extLst>
          </p:cNvPr>
          <p:cNvSpPr/>
          <p:nvPr/>
        </p:nvSpPr>
        <p:spPr>
          <a:xfrm>
            <a:off x="0" y="6507765"/>
            <a:ext cx="7381982" cy="338554"/>
          </a:xfrm>
          <a:prstGeom prst="rect">
            <a:avLst/>
          </a:prstGeom>
        </p:spPr>
        <p:txBody>
          <a:bodyPr wrap="square">
            <a:spAutoFit/>
          </a:bodyPr>
          <a:lstStyle/>
          <a:p>
            <a:r>
              <a:rPr lang="en-US" sz="1600" dirty="0">
                <a:solidFill>
                  <a:schemeClr val="bg1"/>
                </a:solidFill>
                <a:latin typeface="Calibri" panose="020F0502020204030204" pitchFamily="34" charset="0"/>
                <a:cs typeface="Calibri" panose="020F0502020204030204" pitchFamily="34" charset="0"/>
              </a:rPr>
              <a:t>R. Pawlowski, Phalanx web site, http://trilinos.sandia.gov/packages/phalanx/ 2015.</a:t>
            </a:r>
          </a:p>
        </p:txBody>
      </p:sp>
      <p:sp>
        <p:nvSpPr>
          <p:cNvPr id="27" name="TextBox 26">
            <a:extLst>
              <a:ext uri="{FF2B5EF4-FFF2-40B4-BE49-F238E27FC236}">
                <a16:creationId xmlns:a16="http://schemas.microsoft.com/office/drawing/2014/main" id="{B9845E4A-B230-4128-BB5F-06DDC7CF1949}"/>
              </a:ext>
            </a:extLst>
          </p:cNvPr>
          <p:cNvSpPr txBox="1"/>
          <p:nvPr/>
        </p:nvSpPr>
        <p:spPr>
          <a:xfrm>
            <a:off x="513507" y="823955"/>
            <a:ext cx="3647440" cy="1323439"/>
          </a:xfrm>
          <a:prstGeom prst="rect">
            <a:avLst/>
          </a:prstGeom>
          <a:solidFill>
            <a:schemeClr val="accent5">
              <a:lumMod val="20000"/>
              <a:lumOff val="80000"/>
            </a:schemeClr>
          </a:solidFill>
        </p:spPr>
        <p:txBody>
          <a:bodyPr wrap="square" rtlCol="0">
            <a:spAutoFit/>
          </a:bodyPr>
          <a:lstStyle/>
          <a:p>
            <a:pPr algn="ctr"/>
            <a:r>
              <a:rPr lang="en-US" sz="2000" b="1" dirty="0">
                <a:latin typeface="Calibri" panose="020F0502020204030204" pitchFamily="34" charset="0"/>
                <a:cs typeface="Calibri" panose="020F0502020204030204" pitchFamily="34" charset="0"/>
              </a:rPr>
              <a:t>Assembly</a:t>
            </a:r>
            <a:r>
              <a:rPr lang="en-US" sz="2000" dirty="0">
                <a:latin typeface="Calibri" panose="020F0502020204030204" pitchFamily="34" charset="0"/>
                <a:cs typeface="Calibri" panose="020F0502020204030204" pitchFamily="34" charset="0"/>
              </a:rPr>
              <a:t> of physics pieces comes down to the evaluation</a:t>
            </a:r>
          </a:p>
          <a:p>
            <a:pPr algn="ctr"/>
            <a:r>
              <a:rPr lang="en-US" sz="2000" dirty="0">
                <a:latin typeface="Calibri" panose="020F0502020204030204" pitchFamily="34" charset="0"/>
                <a:cs typeface="Calibri" panose="020F0502020204030204" pitchFamily="34" charset="0"/>
              </a:rPr>
              <a:t>of a </a:t>
            </a:r>
            <a:r>
              <a:rPr lang="en-US" sz="2000" b="1" dirty="0">
                <a:latin typeface="Calibri" panose="020F0502020204030204" pitchFamily="34" charset="0"/>
                <a:cs typeface="Calibri" panose="020F0502020204030204" pitchFamily="34" charset="0"/>
              </a:rPr>
              <a:t>directed acyclic graph (DAG) </a:t>
            </a:r>
            <a:r>
              <a:rPr lang="en-US" sz="2000" dirty="0">
                <a:latin typeface="Calibri" panose="020F0502020204030204" pitchFamily="34" charset="0"/>
                <a:cs typeface="Calibri" panose="020F0502020204030204" pitchFamily="34" charset="0"/>
              </a:rPr>
              <a:t>of computations of field data.</a:t>
            </a:r>
          </a:p>
        </p:txBody>
      </p:sp>
      <p:sp>
        <p:nvSpPr>
          <p:cNvPr id="25" name="TextShape 1">
            <a:extLst>
              <a:ext uri="{FF2B5EF4-FFF2-40B4-BE49-F238E27FC236}">
                <a16:creationId xmlns:a16="http://schemas.microsoft.com/office/drawing/2014/main" id="{F20E5DD0-99A9-4D9C-818C-803BDE2E4B0E}"/>
              </a:ext>
            </a:extLst>
          </p:cNvPr>
          <p:cNvSpPr txBox="1"/>
          <p:nvPr/>
        </p:nvSpPr>
        <p:spPr>
          <a:xfrm>
            <a:off x="193896" y="-102512"/>
            <a:ext cx="8553863" cy="1064747"/>
          </a:xfrm>
          <a:prstGeom prst="rect">
            <a:avLst/>
          </a:prstGeom>
          <a:noFill/>
          <a:ln>
            <a:noFill/>
          </a:ln>
        </p:spPr>
        <p:txBody>
          <a:bodyPr lIns="0" tIns="0" rIns="0" bIns="0" anchor="ctr"/>
          <a:lstStyle/>
          <a:p>
            <a:r>
              <a:rPr lang="en-US" sz="3200" dirty="0">
                <a:latin typeface="Calibri"/>
              </a:rPr>
              <a:t>Graph-based finite element assembly (FEA)</a:t>
            </a:r>
            <a:endParaRPr sz="3200" dirty="0"/>
          </a:p>
        </p:txBody>
      </p:sp>
    </p:spTree>
    <p:extLst>
      <p:ext uri="{BB962C8B-B14F-4D97-AF65-F5344CB8AC3E}">
        <p14:creationId xmlns:p14="http://schemas.microsoft.com/office/powerpoint/2010/main" val="1232578593"/>
      </p:ext>
    </p:extLst>
  </p:cSld>
  <p:clrMapOvr>
    <a:masterClrMapping/>
  </p:clrMapOvr>
</p:sld>
</file>

<file path=ppt/slides/slide7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38" descr="phalanx">
            <a:extLst>
              <a:ext uri="{FF2B5EF4-FFF2-40B4-BE49-F238E27FC236}">
                <a16:creationId xmlns:a16="http://schemas.microsoft.com/office/drawing/2014/main" id="{C85F8389-3635-4EEE-9CCF-130EF52E13D3}"/>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084320" y="961538"/>
            <a:ext cx="4572000" cy="5449422"/>
          </a:xfrm>
          <a:prstGeom prst="rect">
            <a:avLst/>
          </a:prstGeom>
          <a:noFill/>
          <a:extLst>
            <a:ext uri="{909E8E84-426E-40dd-AFC4-6F175D3DCCD1}">
              <a14:hiddenFill xmlns="" xmlns:a14="http://schemas.microsoft.com/office/drawing/2010/main">
                <a:solidFill>
                  <a:srgbClr val="FFFFFF"/>
                </a:solidFill>
              </a14:hiddenFill>
            </a:ext>
          </a:extLst>
        </p:spPr>
      </p:pic>
      <p:sp>
        <p:nvSpPr>
          <p:cNvPr id="6" name="Oval 5">
            <a:extLst>
              <a:ext uri="{FF2B5EF4-FFF2-40B4-BE49-F238E27FC236}">
                <a16:creationId xmlns:a16="http://schemas.microsoft.com/office/drawing/2014/main" id="{5CD907FB-75D9-42E8-BE24-6E6161CCE295}"/>
              </a:ext>
            </a:extLst>
          </p:cNvPr>
          <p:cNvSpPr/>
          <p:nvPr/>
        </p:nvSpPr>
        <p:spPr bwMode="auto">
          <a:xfrm>
            <a:off x="4683760" y="961538"/>
            <a:ext cx="1676400" cy="381000"/>
          </a:xfrm>
          <a:prstGeom prst="ellipse">
            <a:avLst/>
          </a:prstGeom>
          <a:noFill/>
          <a:ln w="19050" cap="flat" cmpd="sng" algn="ctr">
            <a:solidFill>
              <a:srgbClr val="00B0F0"/>
            </a:solidFill>
            <a:prstDash val="solid"/>
            <a:round/>
            <a:headEnd type="none" w="med" len="med"/>
            <a:tailEnd type="none" w="med" len="med"/>
          </a:ln>
          <a:effectLst/>
          <a:extLst/>
        </p:spPr>
        <p:txBody>
          <a:bodyPr vert="horz" wrap="square" lIns="91440" tIns="45720" rIns="91440" bIns="45720" numCol="1" rtlCol="0" anchor="t" anchorCtr="0" compatLnSpc="1">
            <a:prstTxWarp prst="textNoShape">
              <a:avLst/>
            </a:prstTxWarp>
          </a:bodyPr>
          <a:lstStyle/>
          <a:p>
            <a:pPr marL="0" marR="0" indent="0" algn="r" defTabSz="914400" rtl="0" eaLnBrk="1" fontAlgn="base" latinLnBrk="0" hangingPunct="1">
              <a:lnSpc>
                <a:spcPct val="100000"/>
              </a:lnSpc>
              <a:spcBef>
                <a:spcPct val="0"/>
              </a:spcBef>
              <a:spcAft>
                <a:spcPct val="0"/>
              </a:spcAft>
              <a:buClrTx/>
              <a:buSzTx/>
              <a:buFontTx/>
              <a:buNone/>
              <a:tabLst/>
            </a:pPr>
            <a:endParaRPr kumimoji="0" lang="en-US" sz="1800" b="0" i="0" u="none" strike="noStrike" cap="none" normalizeH="0" baseline="0">
              <a:ln>
                <a:noFill/>
              </a:ln>
              <a:solidFill>
                <a:schemeClr val="tx1"/>
              </a:solidFill>
              <a:effectLst/>
              <a:latin typeface="Arial" charset="0"/>
              <a:ea typeface="ＭＳ Ｐゴシック" charset="0"/>
            </a:endParaRPr>
          </a:p>
        </p:txBody>
      </p:sp>
      <p:sp>
        <p:nvSpPr>
          <p:cNvPr id="7" name="Oval 6">
            <a:extLst>
              <a:ext uri="{FF2B5EF4-FFF2-40B4-BE49-F238E27FC236}">
                <a16:creationId xmlns:a16="http://schemas.microsoft.com/office/drawing/2014/main" id="{6FA3FE67-4AFF-4FD7-BB4F-4472EED94514}"/>
              </a:ext>
            </a:extLst>
          </p:cNvPr>
          <p:cNvSpPr/>
          <p:nvPr/>
        </p:nvSpPr>
        <p:spPr bwMode="auto">
          <a:xfrm>
            <a:off x="6436360" y="4390538"/>
            <a:ext cx="2219960" cy="304800"/>
          </a:xfrm>
          <a:prstGeom prst="ellipse">
            <a:avLst/>
          </a:prstGeom>
          <a:noFill/>
          <a:ln w="19050" cap="flat" cmpd="sng" algn="ctr">
            <a:solidFill>
              <a:srgbClr val="00B0F0"/>
            </a:solidFill>
            <a:prstDash val="solid"/>
            <a:round/>
            <a:headEnd type="none" w="med" len="med"/>
            <a:tailEnd type="none" w="med" len="med"/>
          </a:ln>
          <a:effectLst/>
          <a:extLst/>
        </p:spPr>
        <p:txBody>
          <a:bodyPr vert="horz" wrap="square" lIns="91440" tIns="45720" rIns="91440" bIns="45720" numCol="1" rtlCol="0" anchor="t" anchorCtr="0" compatLnSpc="1">
            <a:prstTxWarp prst="textNoShape">
              <a:avLst/>
            </a:prstTxWarp>
          </a:bodyPr>
          <a:lstStyle/>
          <a:p>
            <a:pPr marL="0" marR="0" indent="0" algn="r" defTabSz="914400" rtl="0" eaLnBrk="1" fontAlgn="base" latinLnBrk="0" hangingPunct="1">
              <a:lnSpc>
                <a:spcPct val="100000"/>
              </a:lnSpc>
              <a:spcBef>
                <a:spcPct val="0"/>
              </a:spcBef>
              <a:spcAft>
                <a:spcPct val="0"/>
              </a:spcAft>
              <a:buClrTx/>
              <a:buSzTx/>
              <a:buFontTx/>
              <a:buNone/>
              <a:tabLst/>
            </a:pPr>
            <a:endParaRPr kumimoji="0" lang="en-US" sz="1800" b="0" i="0" u="none" strike="noStrike" cap="none" normalizeH="0" baseline="0">
              <a:ln>
                <a:noFill/>
              </a:ln>
              <a:solidFill>
                <a:schemeClr val="tx1"/>
              </a:solidFill>
              <a:effectLst/>
              <a:latin typeface="Arial" charset="0"/>
              <a:ea typeface="ＭＳ Ｐゴシック" charset="0"/>
            </a:endParaRPr>
          </a:p>
        </p:txBody>
      </p:sp>
      <p:sp>
        <p:nvSpPr>
          <p:cNvPr id="8" name="Oval 7">
            <a:extLst>
              <a:ext uri="{FF2B5EF4-FFF2-40B4-BE49-F238E27FC236}">
                <a16:creationId xmlns:a16="http://schemas.microsoft.com/office/drawing/2014/main" id="{C67171F0-DBEE-4C49-937F-2129986E0E09}"/>
              </a:ext>
            </a:extLst>
          </p:cNvPr>
          <p:cNvSpPr/>
          <p:nvPr/>
        </p:nvSpPr>
        <p:spPr bwMode="auto">
          <a:xfrm>
            <a:off x="6741160" y="5228738"/>
            <a:ext cx="1600200" cy="304800"/>
          </a:xfrm>
          <a:prstGeom prst="ellipse">
            <a:avLst/>
          </a:prstGeom>
          <a:noFill/>
          <a:ln w="19050" cap="flat" cmpd="sng" algn="ctr">
            <a:solidFill>
              <a:srgbClr val="00B0F0"/>
            </a:solidFill>
            <a:prstDash val="solid"/>
            <a:round/>
            <a:headEnd type="none" w="med" len="med"/>
            <a:tailEnd type="none" w="med" len="med"/>
          </a:ln>
          <a:effectLst/>
          <a:extLst/>
        </p:spPr>
        <p:txBody>
          <a:bodyPr vert="horz" wrap="square" lIns="91440" tIns="45720" rIns="91440" bIns="45720" numCol="1" rtlCol="0" anchor="t" anchorCtr="0" compatLnSpc="1">
            <a:prstTxWarp prst="textNoShape">
              <a:avLst/>
            </a:prstTxWarp>
          </a:bodyPr>
          <a:lstStyle/>
          <a:p>
            <a:pPr marL="0" marR="0" indent="0" algn="r" defTabSz="914400" rtl="0" eaLnBrk="1" fontAlgn="base" latinLnBrk="0" hangingPunct="1">
              <a:lnSpc>
                <a:spcPct val="100000"/>
              </a:lnSpc>
              <a:spcBef>
                <a:spcPct val="0"/>
              </a:spcBef>
              <a:spcAft>
                <a:spcPct val="0"/>
              </a:spcAft>
              <a:buClrTx/>
              <a:buSzTx/>
              <a:buFontTx/>
              <a:buNone/>
              <a:tabLst/>
            </a:pPr>
            <a:endParaRPr kumimoji="0" lang="en-US" sz="1800" b="0" i="0" u="none" strike="noStrike" cap="none" normalizeH="0" baseline="0">
              <a:ln>
                <a:noFill/>
              </a:ln>
              <a:solidFill>
                <a:schemeClr val="tx1"/>
              </a:solidFill>
              <a:effectLst/>
              <a:latin typeface="Arial" charset="0"/>
              <a:ea typeface="ＭＳ Ｐゴシック" charset="0"/>
            </a:endParaRPr>
          </a:p>
        </p:txBody>
      </p:sp>
      <p:sp>
        <p:nvSpPr>
          <p:cNvPr id="9" name="Oval 8">
            <a:extLst>
              <a:ext uri="{FF2B5EF4-FFF2-40B4-BE49-F238E27FC236}">
                <a16:creationId xmlns:a16="http://schemas.microsoft.com/office/drawing/2014/main" id="{187AA309-01CF-4B36-B9DC-0A8F9A6C6375}"/>
              </a:ext>
            </a:extLst>
          </p:cNvPr>
          <p:cNvSpPr/>
          <p:nvPr/>
        </p:nvSpPr>
        <p:spPr bwMode="auto">
          <a:xfrm>
            <a:off x="4150360" y="5152538"/>
            <a:ext cx="2362200" cy="381000"/>
          </a:xfrm>
          <a:prstGeom prst="ellipse">
            <a:avLst/>
          </a:prstGeom>
          <a:noFill/>
          <a:ln w="19050" cap="flat" cmpd="sng" algn="ctr">
            <a:solidFill>
              <a:srgbClr val="00B0F0"/>
            </a:solidFill>
            <a:prstDash val="solid"/>
            <a:round/>
            <a:headEnd type="none" w="med" len="med"/>
            <a:tailEnd type="none" w="med" len="med"/>
          </a:ln>
          <a:effectLst/>
          <a:extLst/>
        </p:spPr>
        <p:txBody>
          <a:bodyPr vert="horz" wrap="square" lIns="91440" tIns="45720" rIns="91440" bIns="45720" numCol="1" rtlCol="0" anchor="t" anchorCtr="0" compatLnSpc="1">
            <a:prstTxWarp prst="textNoShape">
              <a:avLst/>
            </a:prstTxWarp>
          </a:bodyPr>
          <a:lstStyle/>
          <a:p>
            <a:pPr marL="0" marR="0" indent="0" algn="r" defTabSz="914400" rtl="0" eaLnBrk="1" fontAlgn="base" latinLnBrk="0" hangingPunct="1">
              <a:lnSpc>
                <a:spcPct val="100000"/>
              </a:lnSpc>
              <a:spcBef>
                <a:spcPct val="0"/>
              </a:spcBef>
              <a:spcAft>
                <a:spcPct val="0"/>
              </a:spcAft>
              <a:buClrTx/>
              <a:buSzTx/>
              <a:buFontTx/>
              <a:buNone/>
              <a:tabLst/>
            </a:pPr>
            <a:endParaRPr kumimoji="0" lang="en-US" sz="1800" b="0" i="0" u="none" strike="noStrike" cap="none" normalizeH="0" baseline="0">
              <a:ln>
                <a:noFill/>
              </a:ln>
              <a:solidFill>
                <a:schemeClr val="tx1"/>
              </a:solidFill>
              <a:effectLst/>
              <a:latin typeface="Arial" charset="0"/>
              <a:ea typeface="ＭＳ Ｐゴシック" charset="0"/>
            </a:endParaRPr>
          </a:p>
        </p:txBody>
      </p:sp>
      <p:sp>
        <p:nvSpPr>
          <p:cNvPr id="10" name="Oval 9">
            <a:extLst>
              <a:ext uri="{FF2B5EF4-FFF2-40B4-BE49-F238E27FC236}">
                <a16:creationId xmlns:a16="http://schemas.microsoft.com/office/drawing/2014/main" id="{C3FE03F4-1020-4557-86E7-80AB0079CBBB}"/>
              </a:ext>
            </a:extLst>
          </p:cNvPr>
          <p:cNvSpPr/>
          <p:nvPr/>
        </p:nvSpPr>
        <p:spPr bwMode="auto">
          <a:xfrm>
            <a:off x="4150360" y="5990738"/>
            <a:ext cx="2362200" cy="381000"/>
          </a:xfrm>
          <a:prstGeom prst="ellipse">
            <a:avLst/>
          </a:prstGeom>
          <a:noFill/>
          <a:ln w="19050" cap="flat" cmpd="sng" algn="ctr">
            <a:solidFill>
              <a:srgbClr val="00B0F0"/>
            </a:solidFill>
            <a:prstDash val="solid"/>
            <a:round/>
            <a:headEnd type="none" w="med" len="med"/>
            <a:tailEnd type="none" w="med" len="med"/>
          </a:ln>
          <a:effectLst/>
          <a:extLst/>
        </p:spPr>
        <p:txBody>
          <a:bodyPr vert="horz" wrap="square" lIns="91440" tIns="45720" rIns="91440" bIns="45720" numCol="1" rtlCol="0" anchor="t" anchorCtr="0" compatLnSpc="1">
            <a:prstTxWarp prst="textNoShape">
              <a:avLst/>
            </a:prstTxWarp>
          </a:bodyPr>
          <a:lstStyle/>
          <a:p>
            <a:pPr marL="0" marR="0" indent="0" algn="r" defTabSz="914400" rtl="0" eaLnBrk="1" fontAlgn="base" latinLnBrk="0" hangingPunct="1">
              <a:lnSpc>
                <a:spcPct val="100000"/>
              </a:lnSpc>
              <a:spcBef>
                <a:spcPct val="0"/>
              </a:spcBef>
              <a:spcAft>
                <a:spcPct val="0"/>
              </a:spcAft>
              <a:buClrTx/>
              <a:buSzTx/>
              <a:buFontTx/>
              <a:buNone/>
              <a:tabLst/>
            </a:pPr>
            <a:endParaRPr kumimoji="0" lang="en-US" sz="1800" b="0" i="0" u="none" strike="noStrike" cap="none" normalizeH="0" baseline="0">
              <a:ln>
                <a:noFill/>
              </a:ln>
              <a:solidFill>
                <a:schemeClr val="tx1"/>
              </a:solidFill>
              <a:effectLst/>
              <a:latin typeface="Arial" charset="0"/>
              <a:ea typeface="ＭＳ Ｐゴシック" charset="0"/>
            </a:endParaRPr>
          </a:p>
        </p:txBody>
      </p:sp>
      <p:sp>
        <p:nvSpPr>
          <p:cNvPr id="11" name="Oval 10">
            <a:extLst>
              <a:ext uri="{FF2B5EF4-FFF2-40B4-BE49-F238E27FC236}">
                <a16:creationId xmlns:a16="http://schemas.microsoft.com/office/drawing/2014/main" id="{5AD17301-A204-425C-A05C-8C1C68DA3722}"/>
              </a:ext>
            </a:extLst>
          </p:cNvPr>
          <p:cNvSpPr/>
          <p:nvPr/>
        </p:nvSpPr>
        <p:spPr bwMode="auto">
          <a:xfrm>
            <a:off x="4607560" y="885338"/>
            <a:ext cx="1828800" cy="533400"/>
          </a:xfrm>
          <a:prstGeom prst="ellipse">
            <a:avLst/>
          </a:prstGeom>
          <a:noFill/>
          <a:ln w="38100" cap="flat" cmpd="sng" algn="ctr">
            <a:solidFill>
              <a:srgbClr val="FF4747"/>
            </a:solidFill>
            <a:prstDash val="solid"/>
            <a:round/>
            <a:headEnd type="none" w="med" len="med"/>
            <a:tailEnd type="none" w="med" len="med"/>
          </a:ln>
          <a:effectLst/>
          <a:extLst/>
        </p:spPr>
        <p:txBody>
          <a:bodyPr vert="horz" wrap="square" lIns="91440" tIns="45720" rIns="91440" bIns="45720" numCol="1" rtlCol="0" anchor="t" anchorCtr="0" compatLnSpc="1">
            <a:prstTxWarp prst="textNoShape">
              <a:avLst/>
            </a:prstTxWarp>
          </a:bodyPr>
          <a:lstStyle/>
          <a:p>
            <a:pPr marL="0" marR="0" indent="0" algn="r" defTabSz="914400" rtl="0" eaLnBrk="1" fontAlgn="base" latinLnBrk="0" hangingPunct="1">
              <a:lnSpc>
                <a:spcPct val="100000"/>
              </a:lnSpc>
              <a:spcBef>
                <a:spcPct val="0"/>
              </a:spcBef>
              <a:spcAft>
                <a:spcPct val="0"/>
              </a:spcAft>
              <a:buClrTx/>
              <a:buSzTx/>
              <a:buFontTx/>
              <a:buNone/>
              <a:tabLst/>
            </a:pPr>
            <a:endParaRPr kumimoji="0" lang="en-US" sz="1800" b="0" i="0" u="none" strike="noStrike" cap="none" normalizeH="0" baseline="0">
              <a:ln>
                <a:noFill/>
              </a:ln>
              <a:solidFill>
                <a:schemeClr val="tx1"/>
              </a:solidFill>
              <a:effectLst/>
              <a:latin typeface="Arial" charset="0"/>
              <a:ea typeface="ＭＳ Ｐゴシック" charset="0"/>
            </a:endParaRPr>
          </a:p>
        </p:txBody>
      </p:sp>
      <p:sp>
        <p:nvSpPr>
          <p:cNvPr id="12" name="Oval 11">
            <a:extLst>
              <a:ext uri="{FF2B5EF4-FFF2-40B4-BE49-F238E27FC236}">
                <a16:creationId xmlns:a16="http://schemas.microsoft.com/office/drawing/2014/main" id="{72E0CFA5-2884-4EFF-AFF2-86C10BC217A4}"/>
              </a:ext>
            </a:extLst>
          </p:cNvPr>
          <p:cNvSpPr/>
          <p:nvPr/>
        </p:nvSpPr>
        <p:spPr bwMode="auto">
          <a:xfrm>
            <a:off x="6664960" y="5152538"/>
            <a:ext cx="1752600" cy="457200"/>
          </a:xfrm>
          <a:prstGeom prst="ellipse">
            <a:avLst/>
          </a:prstGeom>
          <a:noFill/>
          <a:ln w="38100" cap="flat" cmpd="sng" algn="ctr">
            <a:solidFill>
              <a:srgbClr val="FF4747"/>
            </a:solidFill>
            <a:prstDash val="solid"/>
            <a:round/>
            <a:headEnd type="none" w="med" len="med"/>
            <a:tailEnd type="none" w="med" len="med"/>
          </a:ln>
          <a:effectLst/>
          <a:extLst/>
        </p:spPr>
        <p:txBody>
          <a:bodyPr vert="horz" wrap="square" lIns="91440" tIns="45720" rIns="91440" bIns="45720" numCol="1" rtlCol="0" anchor="t" anchorCtr="0" compatLnSpc="1">
            <a:prstTxWarp prst="textNoShape">
              <a:avLst/>
            </a:prstTxWarp>
          </a:bodyPr>
          <a:lstStyle/>
          <a:p>
            <a:pPr marL="0" marR="0" indent="0" algn="r" defTabSz="914400" rtl="0" eaLnBrk="1" fontAlgn="base" latinLnBrk="0" hangingPunct="1">
              <a:lnSpc>
                <a:spcPct val="100000"/>
              </a:lnSpc>
              <a:spcBef>
                <a:spcPct val="0"/>
              </a:spcBef>
              <a:spcAft>
                <a:spcPct val="0"/>
              </a:spcAft>
              <a:buClrTx/>
              <a:buSzTx/>
              <a:buFontTx/>
              <a:buNone/>
              <a:tabLst/>
            </a:pPr>
            <a:endParaRPr kumimoji="0" lang="en-US" sz="1800" b="0" i="0" u="none" strike="noStrike" cap="none" normalizeH="0" baseline="0">
              <a:ln>
                <a:noFill/>
              </a:ln>
              <a:solidFill>
                <a:schemeClr val="tx1"/>
              </a:solidFill>
              <a:effectLst/>
              <a:latin typeface="Arial" charset="0"/>
              <a:ea typeface="ＭＳ Ｐゴシック" charset="0"/>
            </a:endParaRPr>
          </a:p>
        </p:txBody>
      </p:sp>
      <p:sp>
        <p:nvSpPr>
          <p:cNvPr id="3" name="TextBox 2">
            <a:extLst>
              <a:ext uri="{FF2B5EF4-FFF2-40B4-BE49-F238E27FC236}">
                <a16:creationId xmlns:a16="http://schemas.microsoft.com/office/drawing/2014/main" id="{B860ED6A-49A9-43DA-B3D5-49A4078E4333}"/>
              </a:ext>
            </a:extLst>
          </p:cNvPr>
          <p:cNvSpPr txBox="1"/>
          <p:nvPr/>
        </p:nvSpPr>
        <p:spPr>
          <a:xfrm>
            <a:off x="193896" y="2338083"/>
            <a:ext cx="4572000" cy="923330"/>
          </a:xfrm>
          <a:prstGeom prst="rect">
            <a:avLst/>
          </a:prstGeom>
          <a:noFill/>
          <a:ln>
            <a:solidFill>
              <a:schemeClr val="tx1"/>
            </a:solidFill>
          </a:ln>
        </p:spPr>
        <p:txBody>
          <a:bodyPr wrap="square" rtlCol="0">
            <a:spAutoFit/>
          </a:bodyPr>
          <a:lstStyle/>
          <a:p>
            <a:pPr algn="ctr"/>
            <a:r>
              <a:rPr lang="en-US" b="1" dirty="0">
                <a:latin typeface="Calibri" panose="020F0502020204030204" pitchFamily="34" charset="0"/>
                <a:cs typeface="Calibri" panose="020F0502020204030204" pitchFamily="34" charset="0"/>
              </a:rPr>
              <a:t>Phalanx package:  </a:t>
            </a:r>
            <a:r>
              <a:rPr lang="en-US" dirty="0">
                <a:latin typeface="Calibri" panose="020F0502020204030204" pitchFamily="34" charset="0"/>
                <a:cs typeface="Calibri" panose="020F0502020204030204" pitchFamily="34" charset="0"/>
              </a:rPr>
              <a:t>Local field evaluation kernel designed for assembly of arbitrary equation sets (i.e. evaluating residuals/Jacobians). </a:t>
            </a:r>
          </a:p>
        </p:txBody>
      </p:sp>
      <p:sp>
        <p:nvSpPr>
          <p:cNvPr id="13" name="Oval 12">
            <a:extLst>
              <a:ext uri="{FF2B5EF4-FFF2-40B4-BE49-F238E27FC236}">
                <a16:creationId xmlns:a16="http://schemas.microsoft.com/office/drawing/2014/main" id="{4ED24FC8-858F-4564-9402-497C7ED27B1B}"/>
              </a:ext>
            </a:extLst>
          </p:cNvPr>
          <p:cNvSpPr/>
          <p:nvPr/>
        </p:nvSpPr>
        <p:spPr bwMode="auto">
          <a:xfrm>
            <a:off x="347981" y="3788611"/>
            <a:ext cx="1524000" cy="457200"/>
          </a:xfrm>
          <a:prstGeom prst="ellipse">
            <a:avLst/>
          </a:prstGeom>
          <a:noFill/>
          <a:ln w="38100" cap="flat" cmpd="sng" algn="ctr">
            <a:solidFill>
              <a:srgbClr val="FF4747"/>
            </a:solidFill>
            <a:prstDash val="solid"/>
            <a:round/>
            <a:headEnd type="none" w="med" len="med"/>
            <a:tailEnd type="none" w="med" len="med"/>
          </a:ln>
          <a:effectLst/>
          <a:extLst/>
        </p:spPr>
        <p:txBody>
          <a:bodyPr vert="horz" wrap="square" lIns="91440" tIns="45720" rIns="91440" bIns="45720" numCol="1" rtlCol="0" anchor="t" anchorCtr="0" compatLnSpc="1">
            <a:prstTxWarp prst="textNoShape">
              <a:avLst/>
            </a:prstTxWarp>
          </a:bodyPr>
          <a:lstStyle/>
          <a:p>
            <a:pPr marL="0" marR="0" indent="0" algn="r" defTabSz="914400" rtl="0" eaLnBrk="1" fontAlgn="base" latinLnBrk="0" hangingPunct="1">
              <a:lnSpc>
                <a:spcPct val="100000"/>
              </a:lnSpc>
              <a:spcBef>
                <a:spcPct val="0"/>
              </a:spcBef>
              <a:spcAft>
                <a:spcPct val="0"/>
              </a:spcAft>
              <a:buClrTx/>
              <a:buSzTx/>
              <a:buFontTx/>
              <a:buNone/>
              <a:tabLst/>
            </a:pPr>
            <a:endParaRPr kumimoji="0" lang="en-US" sz="1800" b="0" i="0" u="none" strike="noStrike" cap="none" normalizeH="0" baseline="0">
              <a:ln>
                <a:noFill/>
              </a:ln>
              <a:solidFill>
                <a:schemeClr val="tx1"/>
              </a:solidFill>
              <a:effectLst/>
              <a:latin typeface="Arial" charset="0"/>
              <a:ea typeface="ＭＳ Ｐゴシック" charset="0"/>
            </a:endParaRPr>
          </a:p>
        </p:txBody>
      </p:sp>
      <p:sp>
        <p:nvSpPr>
          <p:cNvPr id="14" name="Oval 13">
            <a:extLst>
              <a:ext uri="{FF2B5EF4-FFF2-40B4-BE49-F238E27FC236}">
                <a16:creationId xmlns:a16="http://schemas.microsoft.com/office/drawing/2014/main" id="{2FFC0620-CB4C-4A8E-9EAF-2535C747DC55}"/>
              </a:ext>
            </a:extLst>
          </p:cNvPr>
          <p:cNvSpPr/>
          <p:nvPr/>
        </p:nvSpPr>
        <p:spPr bwMode="auto">
          <a:xfrm>
            <a:off x="347981" y="4564676"/>
            <a:ext cx="1524000" cy="457200"/>
          </a:xfrm>
          <a:prstGeom prst="ellipse">
            <a:avLst/>
          </a:prstGeom>
          <a:noFill/>
          <a:ln w="19050" cap="flat" cmpd="sng" algn="ctr">
            <a:solidFill>
              <a:srgbClr val="0070C0"/>
            </a:solidFill>
            <a:prstDash val="solid"/>
            <a:round/>
            <a:headEnd type="none" w="med" len="med"/>
            <a:tailEnd type="none" w="med" len="med"/>
          </a:ln>
          <a:effectLst/>
          <a:extLst/>
        </p:spPr>
        <p:txBody>
          <a:bodyPr vert="horz" wrap="square" lIns="91440" tIns="45720" rIns="91440" bIns="45720" numCol="1" rtlCol="0" anchor="t" anchorCtr="0" compatLnSpc="1">
            <a:prstTxWarp prst="textNoShape">
              <a:avLst/>
            </a:prstTxWarp>
          </a:bodyPr>
          <a:lstStyle/>
          <a:p>
            <a:pPr marL="0" marR="0" indent="0" algn="r" defTabSz="914400" rtl="0" eaLnBrk="1" fontAlgn="base" latinLnBrk="0" hangingPunct="1">
              <a:lnSpc>
                <a:spcPct val="100000"/>
              </a:lnSpc>
              <a:spcBef>
                <a:spcPct val="0"/>
              </a:spcBef>
              <a:spcAft>
                <a:spcPct val="0"/>
              </a:spcAft>
              <a:buClrTx/>
              <a:buSzTx/>
              <a:buFontTx/>
              <a:buNone/>
              <a:tabLst/>
            </a:pPr>
            <a:endParaRPr kumimoji="0" lang="en-US" sz="1800" b="0" i="0" u="none" strike="noStrike" cap="none" normalizeH="0" baseline="0">
              <a:ln>
                <a:noFill/>
              </a:ln>
              <a:solidFill>
                <a:schemeClr val="tx1"/>
              </a:solidFill>
              <a:effectLst/>
              <a:latin typeface="Arial" charset="0"/>
              <a:ea typeface="ＭＳ Ｐゴシック" charset="0"/>
            </a:endParaRPr>
          </a:p>
        </p:txBody>
      </p:sp>
      <p:sp>
        <p:nvSpPr>
          <p:cNvPr id="15" name="TextBox 14">
            <a:extLst>
              <a:ext uri="{FF2B5EF4-FFF2-40B4-BE49-F238E27FC236}">
                <a16:creationId xmlns:a16="http://schemas.microsoft.com/office/drawing/2014/main" id="{9C730212-D1AE-4DB3-B083-DED76223EBD7}"/>
              </a:ext>
            </a:extLst>
          </p:cNvPr>
          <p:cNvSpPr txBox="1"/>
          <p:nvPr/>
        </p:nvSpPr>
        <p:spPr>
          <a:xfrm>
            <a:off x="1948180" y="4457808"/>
            <a:ext cx="2283459" cy="646331"/>
          </a:xfrm>
          <a:prstGeom prst="rect">
            <a:avLst/>
          </a:prstGeom>
          <a:noFill/>
        </p:spPr>
        <p:txBody>
          <a:bodyPr wrap="square" rtlCol="0">
            <a:spAutoFit/>
          </a:bodyPr>
          <a:lstStyle/>
          <a:p>
            <a:r>
              <a:rPr lang="en-US" dirty="0">
                <a:latin typeface="Calibri" panose="020F0502020204030204" pitchFamily="34" charset="0"/>
                <a:cs typeface="Calibri" panose="020F0502020204030204" pitchFamily="34" charset="0"/>
              </a:rPr>
              <a:t>Evaluator common to all FEAs</a:t>
            </a:r>
          </a:p>
        </p:txBody>
      </p:sp>
      <p:sp>
        <p:nvSpPr>
          <p:cNvPr id="16" name="TextBox 15">
            <a:extLst>
              <a:ext uri="{FF2B5EF4-FFF2-40B4-BE49-F238E27FC236}">
                <a16:creationId xmlns:a16="http://schemas.microsoft.com/office/drawing/2014/main" id="{F4932BFE-52E3-44DA-B0E2-0577BFFEC7B1}"/>
              </a:ext>
            </a:extLst>
          </p:cNvPr>
          <p:cNvSpPr txBox="1"/>
          <p:nvPr/>
        </p:nvSpPr>
        <p:spPr>
          <a:xfrm>
            <a:off x="1943101" y="3694045"/>
            <a:ext cx="2133600" cy="646331"/>
          </a:xfrm>
          <a:prstGeom prst="rect">
            <a:avLst/>
          </a:prstGeom>
          <a:noFill/>
        </p:spPr>
        <p:txBody>
          <a:bodyPr wrap="square" rtlCol="0">
            <a:spAutoFit/>
          </a:bodyPr>
          <a:lstStyle/>
          <a:p>
            <a:r>
              <a:rPr lang="en-US" dirty="0">
                <a:latin typeface="Calibri" panose="020F0502020204030204" pitchFamily="34" charset="0"/>
                <a:cs typeface="Calibri" panose="020F0502020204030204" pitchFamily="34" charset="0"/>
              </a:rPr>
              <a:t>Template-specialized</a:t>
            </a:r>
          </a:p>
          <a:p>
            <a:r>
              <a:rPr lang="en-US" dirty="0">
                <a:latin typeface="Calibri" panose="020F0502020204030204" pitchFamily="34" charset="0"/>
                <a:cs typeface="Calibri" panose="020F0502020204030204" pitchFamily="34" charset="0"/>
              </a:rPr>
              <a:t>evaluators</a:t>
            </a:r>
          </a:p>
        </p:txBody>
      </p:sp>
      <p:sp>
        <p:nvSpPr>
          <p:cNvPr id="18" name="Oval 17">
            <a:extLst>
              <a:ext uri="{FF2B5EF4-FFF2-40B4-BE49-F238E27FC236}">
                <a16:creationId xmlns:a16="http://schemas.microsoft.com/office/drawing/2014/main" id="{A0637194-9466-49D6-AF2B-082953BF7791}"/>
              </a:ext>
            </a:extLst>
          </p:cNvPr>
          <p:cNvSpPr/>
          <p:nvPr/>
        </p:nvSpPr>
        <p:spPr bwMode="auto">
          <a:xfrm>
            <a:off x="347981" y="5367316"/>
            <a:ext cx="1524000" cy="457200"/>
          </a:xfrm>
          <a:prstGeom prst="ellipse">
            <a:avLst/>
          </a:prstGeom>
          <a:noFill/>
          <a:ln w="19050" cap="flat" cmpd="sng" algn="ctr">
            <a:solidFill>
              <a:srgbClr val="00B050"/>
            </a:solidFill>
            <a:prstDash val="solid"/>
            <a:round/>
            <a:headEnd type="none" w="med" len="med"/>
            <a:tailEnd type="none" w="med" len="med"/>
          </a:ln>
          <a:effectLst/>
          <a:extLst/>
        </p:spPr>
        <p:txBody>
          <a:bodyPr vert="horz" wrap="square" lIns="91440" tIns="45720" rIns="91440" bIns="45720" numCol="1" rtlCol="0" anchor="t" anchorCtr="0" compatLnSpc="1">
            <a:prstTxWarp prst="textNoShape">
              <a:avLst/>
            </a:prstTxWarp>
          </a:bodyPr>
          <a:lstStyle/>
          <a:p>
            <a:pPr marL="0" marR="0" indent="0" algn="r" defTabSz="914400" rtl="0" eaLnBrk="1" fontAlgn="base" latinLnBrk="0" hangingPunct="1">
              <a:lnSpc>
                <a:spcPct val="100000"/>
              </a:lnSpc>
              <a:spcBef>
                <a:spcPct val="0"/>
              </a:spcBef>
              <a:spcAft>
                <a:spcPct val="0"/>
              </a:spcAft>
              <a:buClrTx/>
              <a:buSzTx/>
              <a:buFontTx/>
              <a:buNone/>
              <a:tabLst/>
            </a:pPr>
            <a:endParaRPr kumimoji="0" lang="en-US" sz="1800" b="0" i="0" u="none" strike="noStrike" cap="none" normalizeH="0" baseline="0">
              <a:ln>
                <a:noFill/>
              </a:ln>
              <a:solidFill>
                <a:schemeClr val="tx1"/>
              </a:solidFill>
              <a:effectLst/>
              <a:latin typeface="Arial" charset="0"/>
              <a:ea typeface="ＭＳ Ｐゴシック" charset="0"/>
            </a:endParaRPr>
          </a:p>
        </p:txBody>
      </p:sp>
      <p:sp>
        <p:nvSpPr>
          <p:cNvPr id="19" name="TextBox 18">
            <a:extLst>
              <a:ext uri="{FF2B5EF4-FFF2-40B4-BE49-F238E27FC236}">
                <a16:creationId xmlns:a16="http://schemas.microsoft.com/office/drawing/2014/main" id="{A683FD3A-2236-45EF-8971-2E88E9CA36D1}"/>
              </a:ext>
            </a:extLst>
          </p:cNvPr>
          <p:cNvSpPr txBox="1"/>
          <p:nvPr/>
        </p:nvSpPr>
        <p:spPr>
          <a:xfrm>
            <a:off x="1927860" y="5280768"/>
            <a:ext cx="2283459" cy="646331"/>
          </a:xfrm>
          <a:prstGeom prst="rect">
            <a:avLst/>
          </a:prstGeom>
          <a:noFill/>
        </p:spPr>
        <p:txBody>
          <a:bodyPr wrap="square" rtlCol="0">
            <a:spAutoFit/>
          </a:bodyPr>
          <a:lstStyle/>
          <a:p>
            <a:r>
              <a:rPr lang="en-US" dirty="0">
                <a:latin typeface="Calibri" panose="020F0502020204030204" pitchFamily="34" charset="0"/>
                <a:cs typeface="Calibri" panose="020F0502020204030204" pitchFamily="34" charset="0"/>
              </a:rPr>
              <a:t>Problem-specific evaluator</a:t>
            </a:r>
          </a:p>
        </p:txBody>
      </p:sp>
      <p:sp>
        <p:nvSpPr>
          <p:cNvPr id="20" name="Oval 19">
            <a:extLst>
              <a:ext uri="{FF2B5EF4-FFF2-40B4-BE49-F238E27FC236}">
                <a16:creationId xmlns:a16="http://schemas.microsoft.com/office/drawing/2014/main" id="{9AE4987A-E506-4E32-9CEE-14DE94A2B0DB}"/>
              </a:ext>
            </a:extLst>
          </p:cNvPr>
          <p:cNvSpPr/>
          <p:nvPr/>
        </p:nvSpPr>
        <p:spPr bwMode="auto">
          <a:xfrm>
            <a:off x="4805680" y="1875938"/>
            <a:ext cx="1473200" cy="304800"/>
          </a:xfrm>
          <a:prstGeom prst="ellipse">
            <a:avLst/>
          </a:prstGeom>
          <a:noFill/>
          <a:ln w="19050" cap="flat" cmpd="sng" algn="ctr">
            <a:solidFill>
              <a:srgbClr val="00B050"/>
            </a:solidFill>
            <a:prstDash val="solid"/>
            <a:round/>
            <a:headEnd type="none" w="med" len="med"/>
            <a:tailEnd type="none" w="med" len="med"/>
          </a:ln>
          <a:effectLst/>
          <a:extLst/>
        </p:spPr>
        <p:txBody>
          <a:bodyPr vert="horz" wrap="square" lIns="91440" tIns="45720" rIns="91440" bIns="45720" numCol="1" rtlCol="0" anchor="t" anchorCtr="0" compatLnSpc="1">
            <a:prstTxWarp prst="textNoShape">
              <a:avLst/>
            </a:prstTxWarp>
          </a:bodyPr>
          <a:lstStyle/>
          <a:p>
            <a:pPr marL="0" marR="0" indent="0" algn="r" defTabSz="914400" rtl="0" eaLnBrk="1" fontAlgn="base" latinLnBrk="0" hangingPunct="1">
              <a:lnSpc>
                <a:spcPct val="100000"/>
              </a:lnSpc>
              <a:spcBef>
                <a:spcPct val="0"/>
              </a:spcBef>
              <a:spcAft>
                <a:spcPct val="0"/>
              </a:spcAft>
              <a:buClrTx/>
              <a:buSzTx/>
              <a:buFontTx/>
              <a:buNone/>
              <a:tabLst/>
            </a:pPr>
            <a:endParaRPr kumimoji="0" lang="en-US" sz="1800" b="0" i="0" u="none" strike="noStrike" cap="none" normalizeH="0" baseline="0">
              <a:ln>
                <a:noFill/>
              </a:ln>
              <a:solidFill>
                <a:schemeClr val="tx1"/>
              </a:solidFill>
              <a:effectLst/>
              <a:latin typeface="Arial" charset="0"/>
              <a:ea typeface="ＭＳ Ｐゴシック" charset="0"/>
            </a:endParaRPr>
          </a:p>
        </p:txBody>
      </p:sp>
      <p:sp>
        <p:nvSpPr>
          <p:cNvPr id="21" name="Oval 20">
            <a:extLst>
              <a:ext uri="{FF2B5EF4-FFF2-40B4-BE49-F238E27FC236}">
                <a16:creationId xmlns:a16="http://schemas.microsoft.com/office/drawing/2014/main" id="{B0CCA8B6-21A9-45E0-A6DA-A36456B43254}"/>
              </a:ext>
            </a:extLst>
          </p:cNvPr>
          <p:cNvSpPr/>
          <p:nvPr/>
        </p:nvSpPr>
        <p:spPr bwMode="auto">
          <a:xfrm>
            <a:off x="5542280" y="3541645"/>
            <a:ext cx="1620520" cy="304800"/>
          </a:xfrm>
          <a:prstGeom prst="ellipse">
            <a:avLst/>
          </a:prstGeom>
          <a:noFill/>
          <a:ln w="19050" cap="flat" cmpd="sng" algn="ctr">
            <a:solidFill>
              <a:srgbClr val="00B050"/>
            </a:solidFill>
            <a:prstDash val="solid"/>
            <a:round/>
            <a:headEnd type="none" w="med" len="med"/>
            <a:tailEnd type="none" w="med" len="med"/>
          </a:ln>
          <a:effectLst/>
          <a:extLst/>
        </p:spPr>
        <p:txBody>
          <a:bodyPr vert="horz" wrap="square" lIns="91440" tIns="45720" rIns="91440" bIns="45720" numCol="1" rtlCol="0" anchor="t" anchorCtr="0" compatLnSpc="1">
            <a:prstTxWarp prst="textNoShape">
              <a:avLst/>
            </a:prstTxWarp>
          </a:bodyPr>
          <a:lstStyle/>
          <a:p>
            <a:pPr marL="0" marR="0" indent="0" algn="r" defTabSz="914400" rtl="0" eaLnBrk="1" fontAlgn="base" latinLnBrk="0" hangingPunct="1">
              <a:lnSpc>
                <a:spcPct val="100000"/>
              </a:lnSpc>
              <a:spcBef>
                <a:spcPct val="0"/>
              </a:spcBef>
              <a:spcAft>
                <a:spcPct val="0"/>
              </a:spcAft>
              <a:buClrTx/>
              <a:buSzTx/>
              <a:buFontTx/>
              <a:buNone/>
              <a:tabLst/>
            </a:pPr>
            <a:endParaRPr kumimoji="0" lang="en-US" sz="1800" b="0" i="0" u="none" strike="noStrike" cap="none" normalizeH="0" baseline="0">
              <a:ln>
                <a:noFill/>
              </a:ln>
              <a:solidFill>
                <a:schemeClr val="tx1"/>
              </a:solidFill>
              <a:effectLst/>
              <a:latin typeface="Arial" charset="0"/>
              <a:ea typeface="ＭＳ Ｐゴシック" charset="0"/>
            </a:endParaRPr>
          </a:p>
        </p:txBody>
      </p:sp>
      <p:sp>
        <p:nvSpPr>
          <p:cNvPr id="22" name="Oval 21">
            <a:extLst>
              <a:ext uri="{FF2B5EF4-FFF2-40B4-BE49-F238E27FC236}">
                <a16:creationId xmlns:a16="http://schemas.microsoft.com/office/drawing/2014/main" id="{A01948C3-F474-45F1-A66D-E6FBD024F0CA}"/>
              </a:ext>
            </a:extLst>
          </p:cNvPr>
          <p:cNvSpPr/>
          <p:nvPr/>
        </p:nvSpPr>
        <p:spPr bwMode="auto">
          <a:xfrm>
            <a:off x="5928360" y="2663236"/>
            <a:ext cx="736600" cy="334316"/>
          </a:xfrm>
          <a:prstGeom prst="ellipse">
            <a:avLst/>
          </a:prstGeom>
          <a:noFill/>
          <a:ln w="19050" cap="flat" cmpd="sng" algn="ctr">
            <a:solidFill>
              <a:srgbClr val="00B050"/>
            </a:solidFill>
            <a:prstDash val="solid"/>
            <a:round/>
            <a:headEnd type="none" w="med" len="med"/>
            <a:tailEnd type="none" w="med" len="med"/>
          </a:ln>
          <a:effectLst/>
          <a:extLst/>
        </p:spPr>
        <p:txBody>
          <a:bodyPr vert="horz" wrap="square" lIns="91440" tIns="45720" rIns="91440" bIns="45720" numCol="1" rtlCol="0" anchor="t" anchorCtr="0" compatLnSpc="1">
            <a:prstTxWarp prst="textNoShape">
              <a:avLst/>
            </a:prstTxWarp>
          </a:bodyPr>
          <a:lstStyle/>
          <a:p>
            <a:pPr marL="0" marR="0" indent="0" algn="r" defTabSz="914400" rtl="0" eaLnBrk="1" fontAlgn="base" latinLnBrk="0" hangingPunct="1">
              <a:lnSpc>
                <a:spcPct val="100000"/>
              </a:lnSpc>
              <a:spcBef>
                <a:spcPct val="0"/>
              </a:spcBef>
              <a:spcAft>
                <a:spcPct val="0"/>
              </a:spcAft>
              <a:buClrTx/>
              <a:buSzTx/>
              <a:buFontTx/>
              <a:buNone/>
              <a:tabLst/>
            </a:pPr>
            <a:endParaRPr kumimoji="0" lang="en-US" sz="1800" b="0" i="0" u="none" strike="noStrike" cap="none" normalizeH="0" baseline="0">
              <a:ln>
                <a:noFill/>
              </a:ln>
              <a:solidFill>
                <a:schemeClr val="tx1"/>
              </a:solidFill>
              <a:effectLst/>
              <a:latin typeface="Arial" charset="0"/>
              <a:ea typeface="ＭＳ Ｐゴシック" charset="0"/>
            </a:endParaRPr>
          </a:p>
        </p:txBody>
      </p:sp>
      <p:sp>
        <p:nvSpPr>
          <p:cNvPr id="23" name="Oval 22">
            <a:extLst>
              <a:ext uri="{FF2B5EF4-FFF2-40B4-BE49-F238E27FC236}">
                <a16:creationId xmlns:a16="http://schemas.microsoft.com/office/drawing/2014/main" id="{C998BBAE-3B19-452B-8400-CDAAC7E256DC}"/>
              </a:ext>
            </a:extLst>
          </p:cNvPr>
          <p:cNvSpPr/>
          <p:nvPr/>
        </p:nvSpPr>
        <p:spPr bwMode="auto">
          <a:xfrm>
            <a:off x="7259321" y="3541646"/>
            <a:ext cx="707804" cy="304800"/>
          </a:xfrm>
          <a:prstGeom prst="ellipse">
            <a:avLst/>
          </a:prstGeom>
          <a:noFill/>
          <a:ln w="19050" cap="flat" cmpd="sng" algn="ctr">
            <a:solidFill>
              <a:srgbClr val="00B050"/>
            </a:solidFill>
            <a:prstDash val="solid"/>
            <a:round/>
            <a:headEnd type="none" w="med" len="med"/>
            <a:tailEnd type="none" w="med" len="med"/>
          </a:ln>
          <a:effectLst/>
          <a:extLst/>
        </p:spPr>
        <p:txBody>
          <a:bodyPr vert="horz" wrap="square" lIns="91440" tIns="45720" rIns="91440" bIns="45720" numCol="1" rtlCol="0" anchor="t" anchorCtr="0" compatLnSpc="1">
            <a:prstTxWarp prst="textNoShape">
              <a:avLst/>
            </a:prstTxWarp>
          </a:bodyPr>
          <a:lstStyle/>
          <a:p>
            <a:pPr marL="0" marR="0" indent="0" algn="r" defTabSz="914400" rtl="0" eaLnBrk="1" fontAlgn="base" latinLnBrk="0" hangingPunct="1">
              <a:lnSpc>
                <a:spcPct val="100000"/>
              </a:lnSpc>
              <a:spcBef>
                <a:spcPct val="0"/>
              </a:spcBef>
              <a:spcAft>
                <a:spcPct val="0"/>
              </a:spcAft>
              <a:buClrTx/>
              <a:buSzTx/>
              <a:buFontTx/>
              <a:buNone/>
              <a:tabLst/>
            </a:pPr>
            <a:endParaRPr kumimoji="0" lang="en-US" sz="1800" b="0" i="0" u="none" strike="noStrike" cap="none" normalizeH="0" baseline="0">
              <a:ln>
                <a:noFill/>
              </a:ln>
              <a:solidFill>
                <a:schemeClr val="tx1"/>
              </a:solidFill>
              <a:effectLst/>
              <a:latin typeface="Arial" charset="0"/>
              <a:ea typeface="ＭＳ Ｐゴシック" charset="0"/>
            </a:endParaRPr>
          </a:p>
        </p:txBody>
      </p:sp>
      <p:sp>
        <p:nvSpPr>
          <p:cNvPr id="26" name="TextBox 25">
            <a:extLst>
              <a:ext uri="{FF2B5EF4-FFF2-40B4-BE49-F238E27FC236}">
                <a16:creationId xmlns:a16="http://schemas.microsoft.com/office/drawing/2014/main" id="{7C197851-A4B7-46F5-B10A-AF245B06BF27}"/>
              </a:ext>
            </a:extLst>
          </p:cNvPr>
          <p:cNvSpPr txBox="1"/>
          <p:nvPr/>
        </p:nvSpPr>
        <p:spPr>
          <a:xfrm>
            <a:off x="6816502" y="1605169"/>
            <a:ext cx="1971468" cy="1200329"/>
          </a:xfrm>
          <a:prstGeom prst="rect">
            <a:avLst/>
          </a:prstGeom>
          <a:solidFill>
            <a:srgbClr val="CCFFCC"/>
          </a:solidFill>
          <a:ln>
            <a:solidFill>
              <a:schemeClr val="tx1"/>
            </a:solidFill>
          </a:ln>
        </p:spPr>
        <p:txBody>
          <a:bodyPr wrap="square" rtlCol="0">
            <a:spAutoFit/>
          </a:bodyPr>
          <a:lstStyle/>
          <a:p>
            <a:pPr algn="ctr"/>
            <a:r>
              <a:rPr lang="en-US" dirty="0">
                <a:latin typeface="Calibri" panose="020F0502020204030204" pitchFamily="34" charset="0"/>
                <a:cs typeface="Calibri" panose="020F0502020204030204" pitchFamily="34" charset="0"/>
              </a:rPr>
              <a:t>To add </a:t>
            </a:r>
            <a:r>
              <a:rPr lang="en-US" b="1" dirty="0">
                <a:latin typeface="Calibri" panose="020F0502020204030204" pitchFamily="34" charset="0"/>
                <a:cs typeface="Calibri" panose="020F0502020204030204" pitchFamily="34" charset="0"/>
              </a:rPr>
              <a:t>new PDE</a:t>
            </a:r>
            <a:r>
              <a:rPr lang="en-US" dirty="0">
                <a:latin typeface="Calibri" panose="020F0502020204030204" pitchFamily="34" charset="0"/>
                <a:cs typeface="Calibri" panose="020F0502020204030204" pitchFamily="34" charset="0"/>
              </a:rPr>
              <a:t>, all you need to code is problem-specific evaluator!</a:t>
            </a:r>
          </a:p>
        </p:txBody>
      </p:sp>
      <p:sp>
        <p:nvSpPr>
          <p:cNvPr id="27" name="Rectangle 26">
            <a:extLst>
              <a:ext uri="{FF2B5EF4-FFF2-40B4-BE49-F238E27FC236}">
                <a16:creationId xmlns:a16="http://schemas.microsoft.com/office/drawing/2014/main" id="{AC373D4B-E9B8-4C5D-855A-C338A3BE5BD0}"/>
              </a:ext>
            </a:extLst>
          </p:cNvPr>
          <p:cNvSpPr/>
          <p:nvPr/>
        </p:nvSpPr>
        <p:spPr>
          <a:xfrm>
            <a:off x="193896" y="5152537"/>
            <a:ext cx="3524664" cy="874931"/>
          </a:xfrm>
          <a:prstGeom prst="rect">
            <a:avLst/>
          </a:prstGeom>
          <a:no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28" name="TextBox 27">
            <a:extLst>
              <a:ext uri="{FF2B5EF4-FFF2-40B4-BE49-F238E27FC236}">
                <a16:creationId xmlns:a16="http://schemas.microsoft.com/office/drawing/2014/main" id="{E5B4852D-6E7E-428E-B9BB-5FAFC029ABC0}"/>
              </a:ext>
            </a:extLst>
          </p:cNvPr>
          <p:cNvSpPr txBox="1"/>
          <p:nvPr/>
        </p:nvSpPr>
        <p:spPr>
          <a:xfrm>
            <a:off x="6538814" y="859729"/>
            <a:ext cx="2285145" cy="646331"/>
          </a:xfrm>
          <a:prstGeom prst="rect">
            <a:avLst/>
          </a:prstGeom>
          <a:noFill/>
        </p:spPr>
        <p:txBody>
          <a:bodyPr wrap="square" rtlCol="0">
            <a:spAutoFit/>
          </a:bodyPr>
          <a:lstStyle/>
          <a:p>
            <a:pPr algn="ctr"/>
            <a:r>
              <a:rPr lang="en-US" b="1" u="sng" dirty="0">
                <a:latin typeface="Calibri" panose="020F0502020204030204" pitchFamily="34" charset="0"/>
                <a:cs typeface="Calibri" panose="020F0502020204030204" pitchFamily="34" charset="0"/>
              </a:rPr>
              <a:t>DAG from Albany: </a:t>
            </a:r>
            <a:r>
              <a:rPr lang="en-US" dirty="0">
                <a:latin typeface="Calibri" panose="020F0502020204030204" pitchFamily="34" charset="0"/>
                <a:cs typeface="Calibri" panose="020F0502020204030204" pitchFamily="34" charset="0"/>
              </a:rPr>
              <a:t>Elasticity </a:t>
            </a:r>
          </a:p>
        </p:txBody>
      </p:sp>
      <p:sp>
        <p:nvSpPr>
          <p:cNvPr id="29" name="Rectangle 28">
            <a:extLst>
              <a:ext uri="{FF2B5EF4-FFF2-40B4-BE49-F238E27FC236}">
                <a16:creationId xmlns:a16="http://schemas.microsoft.com/office/drawing/2014/main" id="{0D03654F-E27C-4354-8A77-80D08ABF43B6}"/>
              </a:ext>
            </a:extLst>
          </p:cNvPr>
          <p:cNvSpPr/>
          <p:nvPr/>
        </p:nvSpPr>
        <p:spPr>
          <a:xfrm>
            <a:off x="0" y="6507765"/>
            <a:ext cx="7381982" cy="338554"/>
          </a:xfrm>
          <a:prstGeom prst="rect">
            <a:avLst/>
          </a:prstGeom>
        </p:spPr>
        <p:txBody>
          <a:bodyPr wrap="square">
            <a:spAutoFit/>
          </a:bodyPr>
          <a:lstStyle/>
          <a:p>
            <a:r>
              <a:rPr lang="en-US" sz="1600" dirty="0">
                <a:solidFill>
                  <a:schemeClr val="bg1"/>
                </a:solidFill>
                <a:latin typeface="Calibri" panose="020F0502020204030204" pitchFamily="34" charset="0"/>
                <a:cs typeface="Calibri" panose="020F0502020204030204" pitchFamily="34" charset="0"/>
              </a:rPr>
              <a:t>R. Pawlowski, Phalanx web site, http://trilinos.sandia.gov/packages/phalanx/ 2015.</a:t>
            </a:r>
          </a:p>
        </p:txBody>
      </p:sp>
      <p:sp>
        <p:nvSpPr>
          <p:cNvPr id="30" name="TextBox 29">
            <a:extLst>
              <a:ext uri="{FF2B5EF4-FFF2-40B4-BE49-F238E27FC236}">
                <a16:creationId xmlns:a16="http://schemas.microsoft.com/office/drawing/2014/main" id="{EDC21898-988B-45BD-B0EE-95062FD3ECA4}"/>
              </a:ext>
            </a:extLst>
          </p:cNvPr>
          <p:cNvSpPr txBox="1"/>
          <p:nvPr/>
        </p:nvSpPr>
        <p:spPr>
          <a:xfrm>
            <a:off x="513507" y="823955"/>
            <a:ext cx="3647440" cy="1323439"/>
          </a:xfrm>
          <a:prstGeom prst="rect">
            <a:avLst/>
          </a:prstGeom>
          <a:solidFill>
            <a:schemeClr val="accent5">
              <a:lumMod val="20000"/>
              <a:lumOff val="80000"/>
            </a:schemeClr>
          </a:solidFill>
        </p:spPr>
        <p:txBody>
          <a:bodyPr wrap="square" rtlCol="0">
            <a:spAutoFit/>
          </a:bodyPr>
          <a:lstStyle/>
          <a:p>
            <a:pPr algn="ctr"/>
            <a:r>
              <a:rPr lang="en-US" sz="2000" b="1" dirty="0">
                <a:latin typeface="Calibri" panose="020F0502020204030204" pitchFamily="34" charset="0"/>
                <a:cs typeface="Calibri" panose="020F0502020204030204" pitchFamily="34" charset="0"/>
              </a:rPr>
              <a:t>Assembly</a:t>
            </a:r>
            <a:r>
              <a:rPr lang="en-US" sz="2000" dirty="0">
                <a:latin typeface="Calibri" panose="020F0502020204030204" pitchFamily="34" charset="0"/>
                <a:cs typeface="Calibri" panose="020F0502020204030204" pitchFamily="34" charset="0"/>
              </a:rPr>
              <a:t> of physics pieces comes down to the evaluation</a:t>
            </a:r>
          </a:p>
          <a:p>
            <a:pPr algn="ctr"/>
            <a:r>
              <a:rPr lang="en-US" sz="2000" dirty="0">
                <a:latin typeface="Calibri" panose="020F0502020204030204" pitchFamily="34" charset="0"/>
                <a:cs typeface="Calibri" panose="020F0502020204030204" pitchFamily="34" charset="0"/>
              </a:rPr>
              <a:t>of a </a:t>
            </a:r>
            <a:r>
              <a:rPr lang="en-US" sz="2000" b="1" dirty="0">
                <a:latin typeface="Calibri" panose="020F0502020204030204" pitchFamily="34" charset="0"/>
                <a:cs typeface="Calibri" panose="020F0502020204030204" pitchFamily="34" charset="0"/>
              </a:rPr>
              <a:t>directed acyclic graph (DAG) </a:t>
            </a:r>
            <a:r>
              <a:rPr lang="en-US" sz="2000" dirty="0">
                <a:latin typeface="Calibri" panose="020F0502020204030204" pitchFamily="34" charset="0"/>
                <a:cs typeface="Calibri" panose="020F0502020204030204" pitchFamily="34" charset="0"/>
              </a:rPr>
              <a:t>of computations of field data.</a:t>
            </a:r>
          </a:p>
        </p:txBody>
      </p:sp>
      <p:sp>
        <p:nvSpPr>
          <p:cNvPr id="31" name="TextShape 1">
            <a:extLst>
              <a:ext uri="{FF2B5EF4-FFF2-40B4-BE49-F238E27FC236}">
                <a16:creationId xmlns:a16="http://schemas.microsoft.com/office/drawing/2014/main" id="{F408C8D2-16DD-493D-B31F-244D8BAFBE2D}"/>
              </a:ext>
            </a:extLst>
          </p:cNvPr>
          <p:cNvSpPr txBox="1"/>
          <p:nvPr/>
        </p:nvSpPr>
        <p:spPr>
          <a:xfrm>
            <a:off x="193896" y="-102512"/>
            <a:ext cx="8553863" cy="1064747"/>
          </a:xfrm>
          <a:prstGeom prst="rect">
            <a:avLst/>
          </a:prstGeom>
          <a:noFill/>
          <a:ln>
            <a:noFill/>
          </a:ln>
        </p:spPr>
        <p:txBody>
          <a:bodyPr lIns="0" tIns="0" rIns="0" bIns="0" anchor="ctr"/>
          <a:lstStyle/>
          <a:p>
            <a:r>
              <a:rPr lang="en-US" sz="3200" dirty="0">
                <a:latin typeface="Calibri"/>
              </a:rPr>
              <a:t>Graph-based finite element assembly (FEA)</a:t>
            </a:r>
            <a:endParaRPr sz="3200" dirty="0"/>
          </a:p>
        </p:txBody>
      </p:sp>
    </p:spTree>
    <p:extLst>
      <p:ext uri="{BB962C8B-B14F-4D97-AF65-F5344CB8AC3E}">
        <p14:creationId xmlns:p14="http://schemas.microsoft.com/office/powerpoint/2010/main" val="2085038689"/>
      </p:ext>
    </p:extLst>
  </p:cSld>
  <p:clrMapOvr>
    <a:masterClrMapping/>
  </p:clrMapOvr>
</p:sld>
</file>

<file path=ppt/slides/slide7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 name="TextShape 1"/>
          <p:cNvSpPr txBox="1"/>
          <p:nvPr/>
        </p:nvSpPr>
        <p:spPr>
          <a:xfrm>
            <a:off x="254857" y="-91419"/>
            <a:ext cx="7643004" cy="1146027"/>
          </a:xfrm>
          <a:prstGeom prst="rect">
            <a:avLst/>
          </a:prstGeom>
          <a:noFill/>
          <a:ln>
            <a:noFill/>
          </a:ln>
        </p:spPr>
        <p:txBody>
          <a:bodyPr lIns="0" tIns="0" rIns="0" bIns="0" anchor="ctr"/>
          <a:lstStyle/>
          <a:p>
            <a:r>
              <a:rPr lang="en-US" sz="3200" dirty="0">
                <a:latin typeface="Calibri"/>
              </a:rPr>
              <a:t>Analysis tools abstraction &amp; libraries</a:t>
            </a:r>
            <a:endParaRPr sz="3200" dirty="0"/>
          </a:p>
        </p:txBody>
      </p:sp>
      <p:pic>
        <p:nvPicPr>
          <p:cNvPr id="6" name="Picture 5">
            <a:extLst>
              <a:ext uri="{FF2B5EF4-FFF2-40B4-BE49-F238E27FC236}">
                <a16:creationId xmlns:a16="http://schemas.microsoft.com/office/drawing/2014/main" id="{2F71DCBC-9C7B-466A-A154-301824710C4F}"/>
              </a:ext>
            </a:extLst>
          </p:cNvPr>
          <p:cNvPicPr>
            <a:picLocks noChangeAspect="1"/>
          </p:cNvPicPr>
          <p:nvPr/>
        </p:nvPicPr>
        <p:blipFill>
          <a:blip r:embed="rId2"/>
          <a:stretch>
            <a:fillRect/>
          </a:stretch>
        </p:blipFill>
        <p:spPr>
          <a:xfrm>
            <a:off x="4748794" y="3282190"/>
            <a:ext cx="4395206" cy="2780375"/>
          </a:xfrm>
          <a:prstGeom prst="rect">
            <a:avLst/>
          </a:prstGeom>
        </p:spPr>
      </p:pic>
      <p:sp>
        <p:nvSpPr>
          <p:cNvPr id="7" name="Rectangle 6">
            <a:extLst>
              <a:ext uri="{FF2B5EF4-FFF2-40B4-BE49-F238E27FC236}">
                <a16:creationId xmlns:a16="http://schemas.microsoft.com/office/drawing/2014/main" id="{C488339C-4725-401E-8EFD-E08B133CC408}"/>
              </a:ext>
            </a:extLst>
          </p:cNvPr>
          <p:cNvSpPr/>
          <p:nvPr/>
        </p:nvSpPr>
        <p:spPr>
          <a:xfrm>
            <a:off x="254857" y="3652786"/>
            <a:ext cx="4715323" cy="2431435"/>
          </a:xfrm>
          <a:prstGeom prst="rect">
            <a:avLst/>
          </a:prstGeom>
        </p:spPr>
        <p:txBody>
          <a:bodyPr wrap="square">
            <a:spAutoFit/>
          </a:bodyPr>
          <a:lstStyle/>
          <a:p>
            <a:r>
              <a:rPr lang="en-US" b="1" dirty="0">
                <a:latin typeface="Calibri" panose="020F0502020204030204" pitchFamily="34" charset="0"/>
                <a:cs typeface="Calibri" panose="020F0502020204030204" pitchFamily="34" charset="0"/>
              </a:rPr>
              <a:t>Optimization</a:t>
            </a:r>
            <a:r>
              <a:rPr lang="en-US" dirty="0">
                <a:latin typeface="Calibri" panose="020F0502020204030204" pitchFamily="34" charset="0"/>
                <a:cs typeface="Calibri" panose="020F0502020204030204" pitchFamily="34" charset="0"/>
              </a:rPr>
              <a:t> and </a:t>
            </a:r>
            <a:r>
              <a:rPr lang="en-US" b="1" dirty="0">
                <a:latin typeface="Calibri" panose="020F0502020204030204" pitchFamily="34" charset="0"/>
                <a:cs typeface="Calibri" panose="020F0502020204030204" pitchFamily="34" charset="0"/>
              </a:rPr>
              <a:t>UQ </a:t>
            </a:r>
            <a:r>
              <a:rPr lang="en-US" dirty="0">
                <a:latin typeface="Calibri" panose="020F0502020204030204" pitchFamily="34" charset="0"/>
                <a:cs typeface="Calibri" panose="020F0502020204030204" pitchFamily="34" charset="0"/>
              </a:rPr>
              <a:t>can be done through DAKOTA:</a:t>
            </a:r>
          </a:p>
          <a:p>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b="1" u="sng" dirty="0">
                <a:latin typeface="Calibri" panose="020F0502020204030204" pitchFamily="34" charset="0"/>
                <a:cs typeface="Calibri" panose="020F0502020204030204" pitchFamily="34" charset="0"/>
              </a:rPr>
              <a:t>Optimization algorithms</a:t>
            </a:r>
            <a:r>
              <a:rPr lang="en-US" dirty="0">
                <a:latin typeface="Calibri" panose="020F0502020204030204" pitchFamily="34" charset="0"/>
                <a:cs typeface="Calibri" panose="020F0502020204030204" pitchFamily="34" charset="0"/>
              </a:rPr>
              <a:t>: gradient-based local algorithms, pattern searches, and genetic algorithms, etc.</a:t>
            </a:r>
          </a:p>
          <a:p>
            <a:pPr marL="742950" lvl="1"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b="1" u="sng" dirty="0">
                <a:latin typeface="Calibri" panose="020F0502020204030204" pitchFamily="34" charset="0"/>
                <a:cs typeface="Calibri" panose="020F0502020204030204" pitchFamily="34" charset="0"/>
              </a:rPr>
              <a:t>UQ algorithms</a:t>
            </a:r>
            <a:r>
              <a:rPr lang="en-US" dirty="0">
                <a:latin typeface="Calibri" panose="020F0502020204030204" pitchFamily="34" charset="0"/>
                <a:cs typeface="Calibri" panose="020F0502020204030204" pitchFamily="34" charset="0"/>
              </a:rPr>
              <a:t>: Latin hypercube stochastic sampling, stochastic collocation, PCE, MCMC, etc. </a:t>
            </a:r>
          </a:p>
        </p:txBody>
      </p:sp>
      <p:pic>
        <p:nvPicPr>
          <p:cNvPr id="11" name="Picture 10">
            <a:extLst>
              <a:ext uri="{FF2B5EF4-FFF2-40B4-BE49-F238E27FC236}">
                <a16:creationId xmlns:a16="http://schemas.microsoft.com/office/drawing/2014/main" id="{58DE1351-53DF-4A88-A8DF-9809E6F21C23}"/>
              </a:ext>
            </a:extLst>
          </p:cNvPr>
          <p:cNvPicPr>
            <a:picLocks noChangeAspect="1"/>
          </p:cNvPicPr>
          <p:nvPr/>
        </p:nvPicPr>
        <p:blipFill>
          <a:blip r:embed="rId3"/>
          <a:stretch>
            <a:fillRect/>
          </a:stretch>
        </p:blipFill>
        <p:spPr>
          <a:xfrm>
            <a:off x="168229" y="964982"/>
            <a:ext cx="4903464" cy="2330922"/>
          </a:xfrm>
          <a:prstGeom prst="rect">
            <a:avLst/>
          </a:prstGeom>
        </p:spPr>
      </p:pic>
      <p:sp>
        <p:nvSpPr>
          <p:cNvPr id="12" name="Rectangle 11">
            <a:extLst>
              <a:ext uri="{FF2B5EF4-FFF2-40B4-BE49-F238E27FC236}">
                <a16:creationId xmlns:a16="http://schemas.microsoft.com/office/drawing/2014/main" id="{5A733047-4937-4CBD-AC14-097B114C5E66}"/>
              </a:ext>
            </a:extLst>
          </p:cNvPr>
          <p:cNvSpPr/>
          <p:nvPr/>
        </p:nvSpPr>
        <p:spPr>
          <a:xfrm>
            <a:off x="5197643" y="1268359"/>
            <a:ext cx="3778128" cy="1477328"/>
          </a:xfrm>
          <a:prstGeom prst="rect">
            <a:avLst/>
          </a:prstGeom>
          <a:ln>
            <a:solidFill>
              <a:schemeClr val="tx1"/>
            </a:solidFill>
          </a:ln>
        </p:spPr>
        <p:txBody>
          <a:bodyPr wrap="square">
            <a:spAutoFit/>
          </a:bodyPr>
          <a:lstStyle/>
          <a:p>
            <a:pPr algn="ctr"/>
            <a:r>
              <a:rPr lang="en-US" dirty="0">
                <a:latin typeface="Calibri" panose="020F0502020204030204" pitchFamily="34" charset="0"/>
                <a:cs typeface="Calibri" panose="020F0502020204030204" pitchFamily="34" charset="0"/>
              </a:rPr>
              <a:t>“</a:t>
            </a:r>
            <a:r>
              <a:rPr lang="en-US" b="1" dirty="0">
                <a:latin typeface="Calibri" panose="020F0502020204030204" pitchFamily="34" charset="0"/>
                <a:cs typeface="Calibri" panose="020F0502020204030204" pitchFamily="34" charset="0"/>
              </a:rPr>
              <a:t>Black box</a:t>
            </a:r>
            <a:r>
              <a:rPr lang="en-US" dirty="0">
                <a:latin typeface="Calibri" panose="020F0502020204030204" pitchFamily="34" charset="0"/>
                <a:cs typeface="Calibri" panose="020F0502020204030204" pitchFamily="34" charset="0"/>
              </a:rPr>
              <a:t>” analysis tools at top level of software stack can perform a single forward solve, sensitivity analysis, parameter studies, bifurcation analysis, optimization, and UQ runs.</a:t>
            </a:r>
          </a:p>
        </p:txBody>
      </p:sp>
      <p:cxnSp>
        <p:nvCxnSpPr>
          <p:cNvPr id="14" name="Straight Arrow Connector 13">
            <a:extLst>
              <a:ext uri="{FF2B5EF4-FFF2-40B4-BE49-F238E27FC236}">
                <a16:creationId xmlns:a16="http://schemas.microsoft.com/office/drawing/2014/main" id="{B17537ED-1044-4D3D-80B6-7DAB84C962AE}"/>
              </a:ext>
            </a:extLst>
          </p:cNvPr>
          <p:cNvCxnSpPr/>
          <p:nvPr/>
        </p:nvCxnSpPr>
        <p:spPr>
          <a:xfrm flipV="1">
            <a:off x="2348564" y="1886552"/>
            <a:ext cx="279133" cy="231006"/>
          </a:xfrm>
          <a:prstGeom prst="straightConnector1">
            <a:avLst/>
          </a:prstGeom>
          <a:ln w="6350">
            <a:solidFill>
              <a:schemeClr val="tx1"/>
            </a:solidFill>
            <a:tailEnd type="triangle"/>
          </a:ln>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912504216"/>
      </p:ext>
    </p:extLst>
  </p:cSld>
  <p:clrMapOvr>
    <a:masterClrMapping/>
  </p:clrMapOvr>
</p:sld>
</file>

<file path=ppt/slides/slide7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 name="TextShape 1"/>
          <p:cNvSpPr txBox="1"/>
          <p:nvPr/>
        </p:nvSpPr>
        <p:spPr>
          <a:xfrm>
            <a:off x="254857" y="121920"/>
            <a:ext cx="7643004" cy="1146027"/>
          </a:xfrm>
          <a:prstGeom prst="rect">
            <a:avLst/>
          </a:prstGeom>
          <a:noFill/>
          <a:ln>
            <a:noFill/>
          </a:ln>
        </p:spPr>
        <p:txBody>
          <a:bodyPr lIns="0" tIns="0" rIns="0" bIns="0" anchor="ctr"/>
          <a:lstStyle/>
          <a:p>
            <a:r>
              <a:rPr lang="en-US" sz="3200" dirty="0">
                <a:latin typeface="Calibri"/>
              </a:rPr>
              <a:t>Libraries/algorithms whose development was significantly aided by Albany</a:t>
            </a:r>
            <a:endParaRPr sz="3200" dirty="0"/>
          </a:p>
        </p:txBody>
      </p:sp>
      <p:sp>
        <p:nvSpPr>
          <p:cNvPr id="4" name="Rectangle 3">
            <a:extLst>
              <a:ext uri="{FF2B5EF4-FFF2-40B4-BE49-F238E27FC236}">
                <a16:creationId xmlns:a16="http://schemas.microsoft.com/office/drawing/2014/main" id="{538D1116-AF57-4FF1-97DF-F4849083C507}"/>
              </a:ext>
            </a:extLst>
          </p:cNvPr>
          <p:cNvSpPr/>
          <p:nvPr/>
        </p:nvSpPr>
        <p:spPr>
          <a:xfrm>
            <a:off x="4769321" y="1517862"/>
            <a:ext cx="3838338" cy="4093428"/>
          </a:xfrm>
          <a:prstGeom prst="rect">
            <a:avLst/>
          </a:prstGeom>
          <a:solidFill>
            <a:schemeClr val="bg1"/>
          </a:solidFill>
          <a:ln>
            <a:solidFill>
              <a:schemeClr val="tx1"/>
            </a:solidFill>
          </a:ln>
        </p:spPr>
        <p:txBody>
          <a:bodyPr wrap="square">
            <a:spAutoFit/>
          </a:bodyPr>
          <a:lstStyle/>
          <a:p>
            <a:r>
              <a:rPr lang="en-US" sz="2000" b="1" dirty="0">
                <a:latin typeface="Calibri" panose="020F0502020204030204" pitchFamily="34" charset="0"/>
                <a:cs typeface="Calibri" panose="020F0502020204030204" pitchFamily="34" charset="0"/>
              </a:rPr>
              <a:t>Libraries Matured in Albany:</a:t>
            </a:r>
          </a:p>
          <a:p>
            <a:pPr marL="285750" indent="-285750">
              <a:buFont typeface="Wingdings" panose="05000000000000000000" pitchFamily="2" charset="2"/>
              <a:buChar char="Ø"/>
            </a:pPr>
            <a:r>
              <a:rPr lang="en-US" sz="2000" dirty="0">
                <a:latin typeface="Calibri" panose="020F0502020204030204" pitchFamily="34" charset="0"/>
                <a:cs typeface="Calibri" panose="020F0502020204030204" pitchFamily="34" charset="0"/>
              </a:rPr>
              <a:t>Tempus</a:t>
            </a:r>
          </a:p>
          <a:p>
            <a:pPr marL="285750" indent="-285750">
              <a:buFont typeface="Wingdings" panose="05000000000000000000" pitchFamily="2" charset="2"/>
              <a:buChar char="Ø"/>
            </a:pPr>
            <a:r>
              <a:rPr lang="en-US" sz="2000" dirty="0">
                <a:latin typeface="Calibri" panose="020F0502020204030204" pitchFamily="34" charset="0"/>
                <a:cs typeface="Calibri" panose="020F0502020204030204" pitchFamily="34" charset="0"/>
              </a:rPr>
              <a:t>Phalanx</a:t>
            </a:r>
          </a:p>
          <a:p>
            <a:pPr marL="285750" indent="-285750">
              <a:buFont typeface="Wingdings" panose="05000000000000000000" pitchFamily="2" charset="2"/>
              <a:buChar char="Ø"/>
            </a:pPr>
            <a:r>
              <a:rPr lang="en-US" sz="2000" dirty="0">
                <a:latin typeface="Calibri" panose="020F0502020204030204" pitchFamily="34" charset="0"/>
                <a:cs typeface="Calibri" panose="020F0502020204030204" pitchFamily="34" charset="0"/>
              </a:rPr>
              <a:t>STK</a:t>
            </a:r>
            <a:endParaRPr lang="en-US" sz="2000" i="1"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sz="2000" dirty="0" err="1">
                <a:latin typeface="Calibri" panose="020F0502020204030204" pitchFamily="34" charset="0"/>
                <a:cs typeface="Calibri" panose="020F0502020204030204" pitchFamily="34" charset="0"/>
              </a:rPr>
              <a:t>ModelEvaluator</a:t>
            </a:r>
            <a:endParaRPr lang="en-US" sz="2000"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sz="2000" dirty="0" err="1">
                <a:latin typeface="Calibri" panose="020F0502020204030204" pitchFamily="34" charset="0"/>
                <a:cs typeface="Calibri" panose="020F0502020204030204" pitchFamily="34" charset="0"/>
              </a:rPr>
              <a:t>Stratimikos</a:t>
            </a:r>
            <a:endParaRPr lang="en-US" sz="2000"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sz="2000" dirty="0" err="1">
                <a:latin typeface="Calibri" panose="020F0502020204030204" pitchFamily="34" charset="0"/>
                <a:cs typeface="Calibri" panose="020F0502020204030204" pitchFamily="34" charset="0"/>
              </a:rPr>
              <a:t>TPetra</a:t>
            </a:r>
            <a:endParaRPr lang="en-US" sz="2000"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sz="2000" dirty="0">
                <a:latin typeface="Calibri" panose="020F0502020204030204" pitchFamily="34" charset="0"/>
                <a:cs typeface="Calibri" panose="020F0502020204030204" pitchFamily="34" charset="0"/>
              </a:rPr>
              <a:t>PUMI</a:t>
            </a:r>
          </a:p>
          <a:p>
            <a:pPr marL="285750" indent="-285750">
              <a:buFont typeface="Wingdings" panose="05000000000000000000" pitchFamily="2" charset="2"/>
              <a:buChar char="Ø"/>
            </a:pPr>
            <a:r>
              <a:rPr lang="en-US" sz="2000" dirty="0">
                <a:latin typeface="Calibri" panose="020F0502020204030204" pitchFamily="34" charset="0"/>
                <a:cs typeface="Calibri" panose="020F0502020204030204" pitchFamily="34" charset="0"/>
              </a:rPr>
              <a:t> ROL</a:t>
            </a:r>
          </a:p>
          <a:p>
            <a:pPr marL="285750" indent="-285750">
              <a:buFont typeface="Wingdings" panose="05000000000000000000" pitchFamily="2" charset="2"/>
              <a:buChar char="Ø"/>
            </a:pPr>
            <a:r>
              <a:rPr lang="en-US" sz="2000" dirty="0">
                <a:latin typeface="Calibri" panose="020F0502020204030204" pitchFamily="34" charset="0"/>
                <a:cs typeface="Calibri" panose="020F0502020204030204" pitchFamily="34" charset="0"/>
              </a:rPr>
              <a:t> DTK</a:t>
            </a:r>
          </a:p>
          <a:p>
            <a:pPr marL="285750" indent="-285750">
              <a:buFont typeface="Wingdings" panose="05000000000000000000" pitchFamily="2" charset="2"/>
              <a:buChar char="Ø"/>
            </a:pPr>
            <a:r>
              <a:rPr lang="en-US" sz="2000" dirty="0">
                <a:latin typeface="Calibri" panose="020F0502020204030204" pitchFamily="34" charset="0"/>
                <a:cs typeface="Calibri" panose="020F0502020204030204" pitchFamily="34" charset="0"/>
              </a:rPr>
              <a:t>Intrepid2/</a:t>
            </a:r>
            <a:r>
              <a:rPr lang="en-US" sz="2000" dirty="0" err="1">
                <a:latin typeface="Calibri" panose="020F0502020204030204" pitchFamily="34" charset="0"/>
                <a:cs typeface="Calibri" panose="020F0502020204030204" pitchFamily="34" charset="0"/>
              </a:rPr>
              <a:t>Kokkos</a:t>
            </a:r>
            <a:endParaRPr lang="en-US" sz="2000"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sz="2000" dirty="0" err="1">
                <a:latin typeface="Calibri" panose="020F0502020204030204" pitchFamily="34" charset="0"/>
                <a:cs typeface="Calibri" panose="020F0502020204030204" pitchFamily="34" charset="0"/>
              </a:rPr>
              <a:t>DynRankView</a:t>
            </a:r>
            <a:endParaRPr lang="en-US" sz="2000"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sz="2000" i="1" dirty="0">
                <a:latin typeface="Calibri" panose="020F0502020204030204" pitchFamily="34" charset="0"/>
                <a:cs typeface="Calibri" panose="020F0502020204030204" pitchFamily="34" charset="0"/>
              </a:rPr>
              <a:t>And counting…</a:t>
            </a:r>
          </a:p>
        </p:txBody>
      </p:sp>
      <p:sp>
        <p:nvSpPr>
          <p:cNvPr id="6" name="Rectangle 5">
            <a:extLst>
              <a:ext uri="{FF2B5EF4-FFF2-40B4-BE49-F238E27FC236}">
                <a16:creationId xmlns:a16="http://schemas.microsoft.com/office/drawing/2014/main" id="{413F2D44-E7B1-4BA2-BE78-A3A4360DFF85}"/>
              </a:ext>
            </a:extLst>
          </p:cNvPr>
          <p:cNvSpPr/>
          <p:nvPr/>
        </p:nvSpPr>
        <p:spPr>
          <a:xfrm>
            <a:off x="459338" y="1517862"/>
            <a:ext cx="3838341" cy="1938992"/>
          </a:xfrm>
          <a:prstGeom prst="rect">
            <a:avLst/>
          </a:prstGeom>
          <a:noFill/>
          <a:ln>
            <a:solidFill>
              <a:schemeClr val="tx1"/>
            </a:solidFill>
          </a:ln>
        </p:spPr>
        <p:txBody>
          <a:bodyPr wrap="square">
            <a:spAutoFit/>
          </a:bodyPr>
          <a:lstStyle/>
          <a:p>
            <a:r>
              <a:rPr lang="en-US" sz="2000" b="1" dirty="0">
                <a:latin typeface="Calibri" panose="020F0502020204030204" pitchFamily="34" charset="0"/>
                <a:cs typeface="Calibri" panose="020F0502020204030204" pitchFamily="34" charset="0"/>
              </a:rPr>
              <a:t>Libraries Developed in Albany:</a:t>
            </a:r>
          </a:p>
          <a:p>
            <a:pPr marL="285750" indent="-285750">
              <a:buFont typeface="Wingdings" panose="05000000000000000000" pitchFamily="2" charset="2"/>
              <a:buChar char="Ø"/>
            </a:pPr>
            <a:r>
              <a:rPr lang="en-US" sz="2000" dirty="0" err="1">
                <a:latin typeface="Calibri" panose="020F0502020204030204" pitchFamily="34" charset="0"/>
                <a:cs typeface="Calibri" panose="020F0502020204030204" pitchFamily="34" charset="0"/>
              </a:rPr>
              <a:t>Piro</a:t>
            </a:r>
            <a:endParaRPr lang="en-US" sz="2000"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sz="2000" dirty="0" err="1">
                <a:latin typeface="Calibri" panose="020F0502020204030204" pitchFamily="34" charset="0"/>
                <a:cs typeface="Calibri" panose="020F0502020204030204" pitchFamily="34" charset="0"/>
              </a:rPr>
              <a:t>TriKota</a:t>
            </a:r>
            <a:endParaRPr lang="en-US" sz="2000"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sz="2000" dirty="0" err="1">
                <a:latin typeface="Calibri" panose="020F0502020204030204" pitchFamily="34" charset="0"/>
                <a:cs typeface="Calibri" panose="020F0502020204030204" pitchFamily="34" charset="0"/>
              </a:rPr>
              <a:t>MiniTensor</a:t>
            </a:r>
            <a:endParaRPr lang="en-US" sz="2000"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sz="2000" dirty="0">
                <a:latin typeface="Calibri" panose="020F0502020204030204" pitchFamily="34" charset="0"/>
                <a:cs typeface="Calibri" panose="020F0502020204030204" pitchFamily="34" charset="0"/>
              </a:rPr>
              <a:t>Razor (MOR)</a:t>
            </a:r>
          </a:p>
          <a:p>
            <a:pPr marL="285750" indent="-285750">
              <a:buFont typeface="Wingdings" panose="05000000000000000000" pitchFamily="2" charset="2"/>
              <a:buChar char="Ø"/>
            </a:pPr>
            <a:r>
              <a:rPr lang="en-US" sz="2000" dirty="0" err="1">
                <a:latin typeface="Calibri" panose="020F0502020204030204" pitchFamily="34" charset="0"/>
                <a:cs typeface="Calibri" panose="020F0502020204030204" pitchFamily="34" charset="0"/>
              </a:rPr>
              <a:t>buildAgainstTrilinos</a:t>
            </a:r>
            <a:endParaRPr lang="en-US" sz="2000" dirty="0">
              <a:latin typeface="Calibri" panose="020F0502020204030204" pitchFamily="34" charset="0"/>
              <a:cs typeface="Calibri" panose="020F0502020204030204" pitchFamily="34" charset="0"/>
            </a:endParaRPr>
          </a:p>
        </p:txBody>
      </p:sp>
      <p:sp>
        <p:nvSpPr>
          <p:cNvPr id="5" name="Rectangle 4">
            <a:extLst>
              <a:ext uri="{FF2B5EF4-FFF2-40B4-BE49-F238E27FC236}">
                <a16:creationId xmlns:a16="http://schemas.microsoft.com/office/drawing/2014/main" id="{DC675A38-BE37-443A-BA61-DFA1FA75E527}"/>
              </a:ext>
            </a:extLst>
          </p:cNvPr>
          <p:cNvSpPr/>
          <p:nvPr/>
        </p:nvSpPr>
        <p:spPr>
          <a:xfrm>
            <a:off x="459339" y="3706769"/>
            <a:ext cx="3838340" cy="2246769"/>
          </a:xfrm>
          <a:prstGeom prst="rect">
            <a:avLst/>
          </a:prstGeom>
          <a:solidFill>
            <a:schemeClr val="bg1"/>
          </a:solidFill>
          <a:ln>
            <a:solidFill>
              <a:schemeClr val="tx1"/>
            </a:solidFill>
          </a:ln>
        </p:spPr>
        <p:txBody>
          <a:bodyPr wrap="square">
            <a:spAutoFit/>
          </a:bodyPr>
          <a:lstStyle/>
          <a:p>
            <a:r>
              <a:rPr lang="en-US" sz="2000" b="1" dirty="0">
                <a:latin typeface="Calibri" panose="020F0502020204030204" pitchFamily="34" charset="0"/>
                <a:cs typeface="Calibri" panose="020F0502020204030204" pitchFamily="34" charset="0"/>
              </a:rPr>
              <a:t>Libraries Driven by Albany:</a:t>
            </a:r>
          </a:p>
          <a:p>
            <a:pPr marL="285750" indent="-285750">
              <a:buFont typeface="Wingdings" panose="05000000000000000000" pitchFamily="2" charset="2"/>
              <a:buChar char="Ø"/>
            </a:pPr>
            <a:r>
              <a:rPr lang="en-US" sz="2000" dirty="0" err="1">
                <a:latin typeface="Calibri" panose="020F0502020204030204" pitchFamily="34" charset="0"/>
                <a:cs typeface="Calibri" panose="020F0502020204030204" pitchFamily="34" charset="0"/>
              </a:rPr>
              <a:t>Stokhos</a:t>
            </a:r>
            <a:r>
              <a:rPr lang="en-US" sz="2000" dirty="0">
                <a:latin typeface="Calibri" panose="020F0502020204030204" pitchFamily="34" charset="0"/>
                <a:cs typeface="Calibri" panose="020F0502020204030204" pitchFamily="34" charset="0"/>
              </a:rPr>
              <a:t> Embedded UQ</a:t>
            </a:r>
          </a:p>
          <a:p>
            <a:pPr marL="285750" indent="-285750">
              <a:buFont typeface="Wingdings" panose="05000000000000000000" pitchFamily="2" charset="2"/>
              <a:buChar char="Ø"/>
            </a:pPr>
            <a:r>
              <a:rPr lang="en-US" sz="2000" dirty="0">
                <a:latin typeface="Calibri" panose="020F0502020204030204" pitchFamily="34" charset="0"/>
                <a:cs typeface="Calibri" panose="020F0502020204030204" pitchFamily="34" charset="0"/>
              </a:rPr>
              <a:t>Semi-Coarsening AMG</a:t>
            </a:r>
          </a:p>
          <a:p>
            <a:pPr marL="285750" indent="-285750">
              <a:buFont typeface="Wingdings" panose="05000000000000000000" pitchFamily="2" charset="2"/>
              <a:buChar char="Ø"/>
            </a:pPr>
            <a:r>
              <a:rPr lang="en-US" sz="2000" dirty="0">
                <a:latin typeface="Calibri" panose="020F0502020204030204" pitchFamily="34" charset="0"/>
                <a:cs typeface="Calibri" panose="020F0502020204030204" pitchFamily="34" charset="0"/>
              </a:rPr>
              <a:t>PAALS</a:t>
            </a:r>
          </a:p>
          <a:p>
            <a:pPr marL="285750" indent="-285750">
              <a:buFont typeface="Wingdings" panose="05000000000000000000" pitchFamily="2" charset="2"/>
              <a:buChar char="Ø"/>
            </a:pPr>
            <a:r>
              <a:rPr lang="en-US" sz="2000" dirty="0">
                <a:latin typeface="Calibri" panose="020F0502020204030204" pitchFamily="34" charset="0"/>
                <a:cs typeface="Calibri" panose="020F0502020204030204" pitchFamily="34" charset="0"/>
              </a:rPr>
              <a:t>Advanced Topological </a:t>
            </a:r>
            <a:r>
              <a:rPr lang="en-US" sz="2000" dirty="0" err="1">
                <a:latin typeface="Calibri" panose="020F0502020204030204" pitchFamily="34" charset="0"/>
                <a:cs typeface="Calibri" panose="020F0502020204030204" pitchFamily="34" charset="0"/>
              </a:rPr>
              <a:t>Opt</a:t>
            </a:r>
            <a:endParaRPr lang="en-US" sz="2000"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sz="2000" dirty="0">
                <a:latin typeface="Calibri" panose="020F0502020204030204" pitchFamily="34" charset="0"/>
                <a:cs typeface="Calibri" panose="020F0502020204030204" pitchFamily="34" charset="0"/>
              </a:rPr>
              <a:t>Embedded Ensembles</a:t>
            </a:r>
          </a:p>
          <a:p>
            <a:pPr marL="285750" indent="-285750">
              <a:buFont typeface="Wingdings" panose="05000000000000000000" pitchFamily="2" charset="2"/>
              <a:buChar char="Ø"/>
            </a:pPr>
            <a:r>
              <a:rPr lang="en-US" sz="2000" dirty="0">
                <a:latin typeface="Calibri" panose="020F0502020204030204" pitchFamily="34" charset="0"/>
                <a:cs typeface="Calibri" panose="020F0502020204030204" pitchFamily="34" charset="0"/>
              </a:rPr>
              <a:t>CUBIT Mesh-</a:t>
            </a:r>
            <a:r>
              <a:rPr lang="en-US" sz="2000" dirty="0" err="1">
                <a:latin typeface="Calibri" panose="020F0502020204030204" pitchFamily="34" charset="0"/>
                <a:cs typeface="Calibri" panose="020F0502020204030204" pitchFamily="34" charset="0"/>
              </a:rPr>
              <a:t>Morpher</a:t>
            </a:r>
            <a:endParaRPr lang="en-US" sz="2000" dirty="0">
              <a:latin typeface="Calibri" panose="020F0502020204030204" pitchFamily="34" charset="0"/>
              <a:cs typeface="Calibri" panose="020F0502020204030204" pitchFamily="34" charset="0"/>
            </a:endParaRPr>
          </a:p>
        </p:txBody>
      </p:sp>
    </p:spTree>
    <p:extLst>
      <p:ext uri="{BB962C8B-B14F-4D97-AF65-F5344CB8AC3E}">
        <p14:creationId xmlns:p14="http://schemas.microsoft.com/office/powerpoint/2010/main" val="2876131336"/>
      </p:ext>
    </p:extLst>
  </p:cSld>
  <p:clrMapOvr>
    <a:masterClrMapping/>
  </p:clrMapOvr>
</p:sld>
</file>

<file path=ppt/slides/slide7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 name="TextShape 1"/>
          <p:cNvSpPr txBox="1"/>
          <p:nvPr/>
        </p:nvSpPr>
        <p:spPr>
          <a:xfrm>
            <a:off x="217098" y="-187453"/>
            <a:ext cx="7643004" cy="1146027"/>
          </a:xfrm>
          <a:prstGeom prst="rect">
            <a:avLst/>
          </a:prstGeom>
          <a:noFill/>
          <a:ln>
            <a:noFill/>
          </a:ln>
        </p:spPr>
        <p:txBody>
          <a:bodyPr lIns="0" tIns="0" rIns="0" bIns="0" anchor="ctr"/>
          <a:lstStyle/>
          <a:p>
            <a:r>
              <a:rPr lang="en-US" sz="3200" dirty="0">
                <a:latin typeface="Calibri"/>
              </a:rPr>
              <a:t>Quantum device modeling (QCAD)</a:t>
            </a:r>
            <a:endParaRPr sz="3200" dirty="0"/>
          </a:p>
        </p:txBody>
      </p:sp>
      <p:sp>
        <p:nvSpPr>
          <p:cNvPr id="2" name="TextBox 1">
            <a:extLst>
              <a:ext uri="{FF2B5EF4-FFF2-40B4-BE49-F238E27FC236}">
                <a16:creationId xmlns:a16="http://schemas.microsoft.com/office/drawing/2014/main" id="{C8B60244-B013-4AD7-B969-AF3A8EEA62A1}"/>
              </a:ext>
            </a:extLst>
          </p:cNvPr>
          <p:cNvSpPr txBox="1"/>
          <p:nvPr/>
        </p:nvSpPr>
        <p:spPr>
          <a:xfrm>
            <a:off x="427439" y="719193"/>
            <a:ext cx="8634370" cy="400110"/>
          </a:xfrm>
          <a:prstGeom prst="rect">
            <a:avLst/>
          </a:prstGeom>
          <a:solidFill>
            <a:srgbClr val="FFCC99"/>
          </a:solidFill>
        </p:spPr>
        <p:txBody>
          <a:bodyPr wrap="square" rtlCol="0">
            <a:spAutoFit/>
          </a:bodyPr>
          <a:lstStyle/>
          <a:p>
            <a:pPr algn="ctr"/>
            <a:r>
              <a:rPr lang="en-US" sz="2000" dirty="0">
                <a:latin typeface="Calibri" panose="020F0502020204030204" pitchFamily="34" charset="0"/>
                <a:cs typeface="Calibri" panose="020F0502020204030204" pitchFamily="34" charset="0"/>
              </a:rPr>
              <a:t>Albany enabled the rapid stand-up of a world-class </a:t>
            </a:r>
            <a:r>
              <a:rPr lang="en-US" sz="2000" b="1" dirty="0">
                <a:latin typeface="Calibri" panose="020F0502020204030204" pitchFamily="34" charset="0"/>
                <a:cs typeface="Calibri" panose="020F0502020204030204" pitchFamily="34" charset="0"/>
              </a:rPr>
              <a:t>quantum device design tool. </a:t>
            </a:r>
          </a:p>
        </p:txBody>
      </p:sp>
      <p:pic>
        <p:nvPicPr>
          <p:cNvPr id="5" name="Picture 10" descr="ishot-1">
            <a:extLst>
              <a:ext uri="{FF2B5EF4-FFF2-40B4-BE49-F238E27FC236}">
                <a16:creationId xmlns:a16="http://schemas.microsoft.com/office/drawing/2014/main" id="{705F064E-1E57-44CF-9A92-ABC043963631}"/>
              </a:ext>
            </a:extLst>
          </p:cNvPr>
          <p:cNvPicPr>
            <a:picLocks noChangeAspect="1" noChangeArrowheads="1"/>
          </p:cNvPicPr>
          <p:nvPr/>
        </p:nvPicPr>
        <p:blipFill>
          <a:blip r:embed="rId3"/>
          <a:srcRect/>
          <a:stretch>
            <a:fillRect/>
          </a:stretch>
        </p:blipFill>
        <p:spPr bwMode="auto">
          <a:xfrm>
            <a:off x="4327525" y="1330960"/>
            <a:ext cx="4816475" cy="5181600"/>
          </a:xfrm>
          <a:prstGeom prst="rect">
            <a:avLst/>
          </a:prstGeom>
          <a:noFill/>
          <a:ln w="9525">
            <a:noFill/>
            <a:miter lim="800000"/>
            <a:headEnd/>
            <a:tailEnd/>
          </a:ln>
        </p:spPr>
      </p:pic>
      <p:sp>
        <p:nvSpPr>
          <p:cNvPr id="8" name="Slide Number Placeholder 5">
            <a:extLst>
              <a:ext uri="{FF2B5EF4-FFF2-40B4-BE49-F238E27FC236}">
                <a16:creationId xmlns:a16="http://schemas.microsoft.com/office/drawing/2014/main" id="{AE0B0465-F243-4DAA-8F52-F09D9AE9622E}"/>
              </a:ext>
            </a:extLst>
          </p:cNvPr>
          <p:cNvSpPr txBox="1">
            <a:spLocks noGrp="1"/>
          </p:cNvSpPr>
          <p:nvPr/>
        </p:nvSpPr>
        <p:spPr>
          <a:xfrm>
            <a:off x="6553200" y="6163310"/>
            <a:ext cx="1524000" cy="365125"/>
          </a:xfrm>
          <a:prstGeom prst="rect">
            <a:avLst/>
          </a:prstGeom>
          <a:noFill/>
        </p:spPr>
        <p:txBody>
          <a:bodyPr anchor="ctr"/>
          <a:lstStyle/>
          <a:p>
            <a:pPr algn="r" fontAlgn="auto">
              <a:spcBef>
                <a:spcPts val="0"/>
              </a:spcBef>
              <a:spcAft>
                <a:spcPts val="0"/>
              </a:spcAft>
              <a:defRPr/>
            </a:pPr>
            <a:fld id="{C50E21EC-64E1-4705-9AA8-E72CA6BAF34A}" type="slidenum">
              <a:rPr lang="en-US" sz="1200">
                <a:solidFill>
                  <a:schemeClr val="tx1">
                    <a:tint val="75000"/>
                  </a:schemeClr>
                </a:solidFill>
                <a:latin typeface="+mn-lt"/>
              </a:rPr>
              <a:pPr algn="r" fontAlgn="auto">
                <a:spcBef>
                  <a:spcPts val="0"/>
                </a:spcBef>
                <a:spcAft>
                  <a:spcPts val="0"/>
                </a:spcAft>
                <a:defRPr/>
              </a:pPr>
              <a:t>76</a:t>
            </a:fld>
            <a:endParaRPr lang="en-US" sz="1200">
              <a:solidFill>
                <a:schemeClr val="tx1">
                  <a:tint val="75000"/>
                </a:schemeClr>
              </a:solidFill>
              <a:latin typeface="+mn-lt"/>
            </a:endParaRPr>
          </a:p>
        </p:txBody>
      </p:sp>
      <p:sp>
        <p:nvSpPr>
          <p:cNvPr id="9" name="Rectangle 13">
            <a:extLst>
              <a:ext uri="{FF2B5EF4-FFF2-40B4-BE49-F238E27FC236}">
                <a16:creationId xmlns:a16="http://schemas.microsoft.com/office/drawing/2014/main" id="{F50F53AF-80DD-4B9C-B86A-A00856F2C0A5}"/>
              </a:ext>
            </a:extLst>
          </p:cNvPr>
          <p:cNvSpPr>
            <a:spLocks noChangeArrowheads="1"/>
          </p:cNvSpPr>
          <p:nvPr/>
        </p:nvSpPr>
        <p:spPr bwMode="auto">
          <a:xfrm>
            <a:off x="4250356" y="1578743"/>
            <a:ext cx="4800600" cy="1752600"/>
          </a:xfrm>
          <a:prstGeom prst="rect">
            <a:avLst/>
          </a:prstGeom>
          <a:solidFill>
            <a:schemeClr val="bg1"/>
          </a:solidFill>
          <a:ln w="9525">
            <a:noFill/>
            <a:miter lim="800000"/>
            <a:headEnd/>
            <a:tailEnd/>
          </a:ln>
        </p:spPr>
        <p:txBody>
          <a:bodyPr wrap="none" anchor="ctr"/>
          <a:lstStyle/>
          <a:p>
            <a:endParaRPr lang="en-US"/>
          </a:p>
        </p:txBody>
      </p:sp>
      <p:pic>
        <p:nvPicPr>
          <p:cNvPr id="10" name="Picture 11" descr="mask">
            <a:extLst>
              <a:ext uri="{FF2B5EF4-FFF2-40B4-BE49-F238E27FC236}">
                <a16:creationId xmlns:a16="http://schemas.microsoft.com/office/drawing/2014/main" id="{70E903CB-3B9B-4A21-97FC-85C182A0DE8D}"/>
              </a:ext>
            </a:extLst>
          </p:cNvPr>
          <p:cNvPicPr>
            <a:picLocks noChangeAspect="1" noChangeArrowheads="1"/>
          </p:cNvPicPr>
          <p:nvPr/>
        </p:nvPicPr>
        <p:blipFill>
          <a:blip r:embed="rId4"/>
          <a:srcRect/>
          <a:stretch>
            <a:fillRect/>
          </a:stretch>
        </p:blipFill>
        <p:spPr bwMode="auto">
          <a:xfrm>
            <a:off x="4259684" y="1559560"/>
            <a:ext cx="1981200" cy="1616075"/>
          </a:xfrm>
          <a:prstGeom prst="rect">
            <a:avLst/>
          </a:prstGeom>
          <a:noFill/>
          <a:ln w="12700">
            <a:solidFill>
              <a:srgbClr val="000000"/>
            </a:solidFill>
            <a:miter lim="800000"/>
            <a:headEnd/>
            <a:tailEnd/>
          </a:ln>
        </p:spPr>
      </p:pic>
      <p:sp>
        <p:nvSpPr>
          <p:cNvPr id="11" name="Text Box 15">
            <a:extLst>
              <a:ext uri="{FF2B5EF4-FFF2-40B4-BE49-F238E27FC236}">
                <a16:creationId xmlns:a16="http://schemas.microsoft.com/office/drawing/2014/main" id="{967334E4-DBB6-439D-988C-38E12A95F2E8}"/>
              </a:ext>
            </a:extLst>
          </p:cNvPr>
          <p:cNvSpPr txBox="1">
            <a:spLocks noChangeArrowheads="1"/>
          </p:cNvSpPr>
          <p:nvPr/>
        </p:nvSpPr>
        <p:spPr bwMode="auto">
          <a:xfrm>
            <a:off x="6745122" y="2487032"/>
            <a:ext cx="1905000" cy="584775"/>
          </a:xfrm>
          <a:prstGeom prst="rect">
            <a:avLst/>
          </a:prstGeom>
          <a:noFill/>
          <a:ln w="9525">
            <a:noFill/>
            <a:miter lim="800000"/>
            <a:headEnd/>
            <a:tailEnd/>
          </a:ln>
        </p:spPr>
        <p:txBody>
          <a:bodyPr>
            <a:spAutoFit/>
          </a:bodyPr>
          <a:lstStyle/>
          <a:p>
            <a:pPr marL="342900" indent="-342900">
              <a:buFont typeface="+mj-lt"/>
              <a:buAutoNum type="arabicPeriod"/>
            </a:pPr>
            <a:r>
              <a:rPr lang="en-US" sz="1600" dirty="0">
                <a:latin typeface="Calibri" panose="020F0502020204030204" pitchFamily="34" charset="0"/>
                <a:cs typeface="Calibri" panose="020F0502020204030204" pitchFamily="34" charset="0"/>
              </a:rPr>
              <a:t>Solid Model</a:t>
            </a:r>
          </a:p>
          <a:p>
            <a:pPr marL="342900" indent="-342900">
              <a:buFontTx/>
              <a:buAutoNum type="arabicPeriod"/>
            </a:pPr>
            <a:r>
              <a:rPr lang="en-US" sz="1600" dirty="0">
                <a:latin typeface="Calibri" panose="020F0502020204030204" pitchFamily="34" charset="0"/>
                <a:cs typeface="Calibri" panose="020F0502020204030204" pitchFamily="34" charset="0"/>
              </a:rPr>
              <a:t>GUI</a:t>
            </a:r>
          </a:p>
        </p:txBody>
      </p:sp>
      <p:sp>
        <p:nvSpPr>
          <p:cNvPr id="13" name="Line 20">
            <a:extLst>
              <a:ext uri="{FF2B5EF4-FFF2-40B4-BE49-F238E27FC236}">
                <a16:creationId xmlns:a16="http://schemas.microsoft.com/office/drawing/2014/main" id="{B0FEADE8-4809-46EA-8D33-520EA5C445E1}"/>
              </a:ext>
            </a:extLst>
          </p:cNvPr>
          <p:cNvSpPr>
            <a:spLocks noChangeShapeType="1"/>
          </p:cNvSpPr>
          <p:nvPr/>
        </p:nvSpPr>
        <p:spPr bwMode="auto">
          <a:xfrm flipH="1" flipV="1">
            <a:off x="6229979" y="2410296"/>
            <a:ext cx="495300" cy="212724"/>
          </a:xfrm>
          <a:prstGeom prst="line">
            <a:avLst/>
          </a:prstGeom>
          <a:noFill/>
          <a:ln w="9525">
            <a:solidFill>
              <a:schemeClr val="tx1"/>
            </a:solidFill>
            <a:round/>
            <a:headEnd/>
            <a:tailEnd type="triangle" w="lg" len="med"/>
          </a:ln>
        </p:spPr>
        <p:txBody>
          <a:bodyPr/>
          <a:lstStyle/>
          <a:p>
            <a:endParaRPr lang="en-US" dirty="0"/>
          </a:p>
        </p:txBody>
      </p:sp>
      <p:sp>
        <p:nvSpPr>
          <p:cNvPr id="14" name="Line 21">
            <a:extLst>
              <a:ext uri="{FF2B5EF4-FFF2-40B4-BE49-F238E27FC236}">
                <a16:creationId xmlns:a16="http://schemas.microsoft.com/office/drawing/2014/main" id="{966BD645-E8DD-4B4F-8F63-6F0FB6A5E0EF}"/>
              </a:ext>
            </a:extLst>
          </p:cNvPr>
          <p:cNvSpPr>
            <a:spLocks noChangeShapeType="1"/>
          </p:cNvSpPr>
          <p:nvPr/>
        </p:nvSpPr>
        <p:spPr bwMode="auto">
          <a:xfrm flipH="1">
            <a:off x="6304766" y="2999233"/>
            <a:ext cx="495300" cy="403206"/>
          </a:xfrm>
          <a:prstGeom prst="line">
            <a:avLst/>
          </a:prstGeom>
          <a:noFill/>
          <a:ln w="9525">
            <a:solidFill>
              <a:schemeClr val="tx1"/>
            </a:solidFill>
            <a:round/>
            <a:headEnd/>
            <a:tailEnd type="triangle" w="lg" len="med"/>
          </a:ln>
        </p:spPr>
        <p:txBody>
          <a:bodyPr/>
          <a:lstStyle/>
          <a:p>
            <a:endParaRPr lang="en-US"/>
          </a:p>
        </p:txBody>
      </p:sp>
      <p:sp>
        <p:nvSpPr>
          <p:cNvPr id="3" name="TextBox 2">
            <a:extLst>
              <a:ext uri="{FF2B5EF4-FFF2-40B4-BE49-F238E27FC236}">
                <a16:creationId xmlns:a16="http://schemas.microsoft.com/office/drawing/2014/main" id="{0E58C187-6BCE-45A1-91B5-90DDA8065955}"/>
              </a:ext>
            </a:extLst>
          </p:cNvPr>
          <p:cNvSpPr txBox="1"/>
          <p:nvPr/>
        </p:nvSpPr>
        <p:spPr>
          <a:xfrm>
            <a:off x="6326868" y="1558236"/>
            <a:ext cx="2817132" cy="677108"/>
          </a:xfrm>
          <a:prstGeom prst="rect">
            <a:avLst/>
          </a:prstGeom>
          <a:noFill/>
          <a:ln>
            <a:solidFill>
              <a:schemeClr val="tx1"/>
            </a:solidFill>
          </a:ln>
        </p:spPr>
        <p:txBody>
          <a:bodyPr wrap="square" rtlCol="0">
            <a:spAutoFit/>
          </a:bodyPr>
          <a:lstStyle/>
          <a:p>
            <a:pPr algn="ctr"/>
            <a:r>
              <a:rPr lang="en-US" sz="1900" b="1" dirty="0">
                <a:latin typeface="Calibri" panose="020F0502020204030204" pitchFamily="34" charset="0"/>
                <a:cs typeface="Calibri" panose="020F0502020204030204" pitchFamily="34" charset="0"/>
              </a:rPr>
              <a:t>QCAD</a:t>
            </a:r>
            <a:r>
              <a:rPr lang="en-US" sz="1900" dirty="0">
                <a:latin typeface="Calibri" panose="020F0502020204030204" pitchFamily="34" charset="0"/>
                <a:cs typeface="Calibri" panose="020F0502020204030204" pitchFamily="34" charset="0"/>
              </a:rPr>
              <a:t> = “Quantum Computer Aided Design”</a:t>
            </a:r>
          </a:p>
        </p:txBody>
      </p:sp>
      <p:sp>
        <p:nvSpPr>
          <p:cNvPr id="12" name="Rectangle 11">
            <a:extLst>
              <a:ext uri="{FF2B5EF4-FFF2-40B4-BE49-F238E27FC236}">
                <a16:creationId xmlns:a16="http://schemas.microsoft.com/office/drawing/2014/main" id="{EFFEAAC1-8B58-4426-AC8A-949631088A04}"/>
              </a:ext>
            </a:extLst>
          </p:cNvPr>
          <p:cNvSpPr/>
          <p:nvPr/>
        </p:nvSpPr>
        <p:spPr>
          <a:xfrm>
            <a:off x="20906" y="1266771"/>
            <a:ext cx="4189763" cy="5170646"/>
          </a:xfrm>
          <a:prstGeom prst="rect">
            <a:avLst/>
          </a:prstGeom>
        </p:spPr>
        <p:txBody>
          <a:bodyPr wrap="square">
            <a:spAutoFit/>
          </a:bodyPr>
          <a:lstStyle/>
          <a:p>
            <a:pPr marL="285750" indent="-285750">
              <a:buFont typeface="Arial" panose="020B0604020202020204" pitchFamily="34" charset="0"/>
              <a:buChar char="•"/>
            </a:pPr>
            <a:r>
              <a:rPr lang="en-US" sz="1900" b="1" dirty="0">
                <a:latin typeface="Calibri" panose="020F0502020204030204" pitchFamily="34" charset="0"/>
                <a:cs typeface="Calibri" panose="020F0502020204030204" pitchFamily="34" charset="0"/>
              </a:rPr>
              <a:t>Application</a:t>
            </a:r>
            <a:r>
              <a:rPr lang="en-US" sz="1900" dirty="0">
                <a:latin typeface="Calibri" panose="020F0502020204030204" pitchFamily="34" charset="0"/>
                <a:cs typeface="Calibri" panose="020F0502020204030204" pitchFamily="34" charset="0"/>
              </a:rPr>
              <a:t>: quantum computing</a:t>
            </a:r>
          </a:p>
          <a:p>
            <a:pPr marL="285750" indent="-285750">
              <a:buFont typeface="Arial" panose="020B0604020202020204" pitchFamily="34" charset="0"/>
              <a:buChar char="•"/>
            </a:pPr>
            <a:endParaRPr lang="en-US" sz="400" b="1" kern="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b="1" kern="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1900" b="1" kern="0" dirty="0">
                <a:latin typeface="Calibri" panose="020F0502020204030204" pitchFamily="34" charset="0"/>
                <a:cs typeface="Calibri" panose="020F0502020204030204" pitchFamily="34" charset="0"/>
              </a:rPr>
              <a:t>Objective:</a:t>
            </a:r>
            <a:r>
              <a:rPr lang="en-US" sz="1900" kern="0" dirty="0">
                <a:latin typeface="Calibri" panose="020F0502020204030204" pitchFamily="34" charset="0"/>
                <a:cs typeface="Calibri" panose="020F0502020204030204" pitchFamily="34" charset="0"/>
              </a:rPr>
              <a:t> simulation/optimization of semiconductor quantum double dots</a:t>
            </a:r>
          </a:p>
          <a:p>
            <a:pPr marL="285750" indent="-285750">
              <a:buFont typeface="Arial" panose="020B0604020202020204" pitchFamily="34" charset="0"/>
              <a:buChar char="•"/>
            </a:pPr>
            <a:endParaRPr lang="en-US" sz="400" kern="0" dirty="0">
              <a:latin typeface="Calibri" panose="020F0502020204030204" pitchFamily="34" charset="0"/>
              <a:cs typeface="Calibri" panose="020F0502020204030204" pitchFamily="34" charset="0"/>
            </a:endParaRPr>
          </a:p>
          <a:p>
            <a:pPr marL="742950" lvl="1" indent="-285750">
              <a:buFont typeface="Wingdings" panose="05000000000000000000" pitchFamily="2" charset="2"/>
              <a:buChar char="Ø"/>
            </a:pPr>
            <a:r>
              <a:rPr lang="en-US" dirty="0">
                <a:latin typeface="Calibri" panose="020F0502020204030204" pitchFamily="34" charset="0"/>
                <a:cs typeface="Calibri" panose="020F0502020204030204" pitchFamily="34" charset="0"/>
              </a:rPr>
              <a:t>Provide fast feedback on which device layouts are most likely to lead to </a:t>
            </a:r>
            <a:r>
              <a:rPr lang="en-US" b="1" dirty="0">
                <a:latin typeface="Calibri" panose="020F0502020204030204" pitchFamily="34" charset="0"/>
                <a:cs typeface="Calibri" panose="020F0502020204030204" pitchFamily="34" charset="0"/>
              </a:rPr>
              <a:t>few-electron</a:t>
            </a:r>
            <a:r>
              <a:rPr lang="en-US" dirty="0">
                <a:latin typeface="Calibri" panose="020F0502020204030204" pitchFamily="34" charset="0"/>
                <a:cs typeface="Calibri" panose="020F0502020204030204" pitchFamily="34" charset="0"/>
              </a:rPr>
              <a:t> behavior </a:t>
            </a:r>
          </a:p>
          <a:p>
            <a:pPr marL="742950" lvl="1" indent="-285750">
              <a:buFont typeface="Wingdings" panose="05000000000000000000" pitchFamily="2" charset="2"/>
              <a:buChar char="Ø"/>
            </a:pPr>
            <a:endParaRPr lang="en-US" sz="400" dirty="0">
              <a:latin typeface="Calibri" panose="020F0502020204030204" pitchFamily="34" charset="0"/>
              <a:cs typeface="Calibri" panose="020F0502020204030204" pitchFamily="34" charset="0"/>
            </a:endParaRPr>
          </a:p>
          <a:p>
            <a:pPr marL="742950" lvl="1" indent="-285750">
              <a:buFont typeface="Wingdings" panose="05000000000000000000" pitchFamily="2" charset="2"/>
              <a:buChar char="Ø"/>
            </a:pPr>
            <a:endParaRPr lang="en-US" sz="400" dirty="0">
              <a:latin typeface="Calibri" panose="020F0502020204030204" pitchFamily="34" charset="0"/>
              <a:cs typeface="Calibri" panose="020F0502020204030204" pitchFamily="34" charset="0"/>
            </a:endParaRPr>
          </a:p>
          <a:p>
            <a:pPr marL="285750" indent="-285750" defTabSz="914400">
              <a:buFont typeface="Arial" panose="020B0604020202020204" pitchFamily="34" charset="0"/>
              <a:buChar char="•"/>
            </a:pPr>
            <a:r>
              <a:rPr lang="en-US" sz="1900" b="1" kern="0" dirty="0">
                <a:latin typeface="Calibri" panose="020F0502020204030204" pitchFamily="34" charset="0"/>
                <a:cs typeface="Calibri" panose="020F0502020204030204" pitchFamily="34" charset="0"/>
              </a:rPr>
              <a:t>Key to QCAD’s success</a:t>
            </a:r>
            <a:r>
              <a:rPr lang="en-US" sz="1900" kern="0" dirty="0">
                <a:latin typeface="Calibri" panose="020F0502020204030204" pitchFamily="34" charset="0"/>
                <a:cs typeface="Calibri" panose="020F0502020204030204" pitchFamily="34" charset="0"/>
              </a:rPr>
              <a:t>: interfaces</a:t>
            </a:r>
          </a:p>
          <a:p>
            <a:pPr marL="285750" indent="-285750" defTabSz="914400">
              <a:buFont typeface="Arial" panose="020B0604020202020204" pitchFamily="34" charset="0"/>
              <a:buChar char="•"/>
            </a:pPr>
            <a:endParaRPr lang="en-US" sz="400" kern="0" dirty="0">
              <a:latin typeface="Calibri" panose="020F0502020204030204" pitchFamily="34" charset="0"/>
              <a:cs typeface="Calibri" panose="020F0502020204030204" pitchFamily="34" charset="0"/>
            </a:endParaRPr>
          </a:p>
          <a:p>
            <a:pPr marL="742950" lvl="1" indent="-285750" defTabSz="914400">
              <a:buFont typeface="Wingdings" panose="05000000000000000000" pitchFamily="2" charset="2"/>
              <a:buChar char="Ø"/>
            </a:pPr>
            <a:r>
              <a:rPr lang="en-US" sz="1900" kern="0" dirty="0">
                <a:latin typeface="Calibri" panose="020F0502020204030204" pitchFamily="34" charset="0"/>
                <a:cs typeface="Calibri" panose="020F0502020204030204" pitchFamily="34" charset="0"/>
              </a:rPr>
              <a:t>Various </a:t>
            </a:r>
            <a:r>
              <a:rPr lang="en-US" sz="1900" b="1" kern="0" dirty="0">
                <a:latin typeface="Calibri" panose="020F0502020204030204" pitchFamily="34" charset="0"/>
                <a:cs typeface="Calibri" panose="020F0502020204030204" pitchFamily="34" charset="0"/>
              </a:rPr>
              <a:t>multi-physics couplings </a:t>
            </a:r>
            <a:r>
              <a:rPr lang="en-US" sz="1900" kern="0" dirty="0">
                <a:latin typeface="Calibri" panose="020F0502020204030204" pitchFamily="34" charset="0"/>
                <a:cs typeface="Calibri" panose="020F0502020204030204" pitchFamily="34" charset="0"/>
              </a:rPr>
              <a:t>of Poisson + Schrodinger</a:t>
            </a:r>
          </a:p>
          <a:p>
            <a:pPr marL="742950" lvl="1" indent="-285750" defTabSz="914400">
              <a:buFont typeface="Wingdings" panose="05000000000000000000" pitchFamily="2" charset="2"/>
              <a:buChar char="Ø"/>
            </a:pPr>
            <a:endParaRPr lang="en-US" sz="400" kern="0" dirty="0">
              <a:latin typeface="Calibri" panose="020F0502020204030204" pitchFamily="34" charset="0"/>
              <a:cs typeface="Calibri" panose="020F0502020204030204" pitchFamily="34" charset="0"/>
            </a:endParaRPr>
          </a:p>
          <a:p>
            <a:pPr marL="742950" lvl="1" indent="-285750" defTabSz="914400">
              <a:buFont typeface="Wingdings" panose="05000000000000000000" pitchFamily="2" charset="2"/>
              <a:buChar char="Ø"/>
            </a:pPr>
            <a:r>
              <a:rPr lang="en-US" sz="1900" kern="0" dirty="0">
                <a:latin typeface="Calibri" panose="020F0502020204030204" pitchFamily="34" charset="0"/>
                <a:cs typeface="Calibri" panose="020F0502020204030204" pitchFamily="34" charset="0"/>
              </a:rPr>
              <a:t>DAKOTA* for </a:t>
            </a:r>
            <a:r>
              <a:rPr lang="en-US" sz="1900" b="1" kern="0" dirty="0">
                <a:latin typeface="Calibri" panose="020F0502020204030204" pitchFamily="34" charset="0"/>
                <a:cs typeface="Calibri" panose="020F0502020204030204" pitchFamily="34" charset="0"/>
              </a:rPr>
              <a:t>optimization</a:t>
            </a:r>
            <a:r>
              <a:rPr lang="en-US" sz="1900" kern="0" dirty="0">
                <a:latin typeface="Calibri" panose="020F0502020204030204" pitchFamily="34" charset="0"/>
                <a:cs typeface="Calibri" panose="020F0502020204030204" pitchFamily="34" charset="0"/>
              </a:rPr>
              <a:t>.</a:t>
            </a:r>
          </a:p>
          <a:p>
            <a:pPr marL="742950" lvl="1" indent="-285750" defTabSz="914400">
              <a:buFont typeface="Wingdings" panose="05000000000000000000" pitchFamily="2" charset="2"/>
              <a:buChar char="Ø"/>
            </a:pPr>
            <a:endParaRPr lang="en-US" sz="400" kern="0" dirty="0">
              <a:latin typeface="Calibri" panose="020F0502020204030204" pitchFamily="34" charset="0"/>
              <a:cs typeface="Calibri" panose="020F0502020204030204" pitchFamily="34" charset="0"/>
            </a:endParaRPr>
          </a:p>
          <a:p>
            <a:pPr marL="742950" lvl="1" indent="-285750" defTabSz="914400">
              <a:buFont typeface="Wingdings" panose="05000000000000000000" pitchFamily="2" charset="2"/>
              <a:buChar char="Ø"/>
            </a:pPr>
            <a:endParaRPr lang="en-US" sz="400" kern="0" dirty="0">
              <a:latin typeface="Calibri" panose="020F0502020204030204" pitchFamily="34" charset="0"/>
              <a:cs typeface="Calibri" panose="020F0502020204030204" pitchFamily="34" charset="0"/>
            </a:endParaRPr>
          </a:p>
          <a:p>
            <a:pPr marL="285750" indent="-285750" defTabSz="914400">
              <a:buFont typeface="Arial" panose="020B0604020202020204" pitchFamily="34" charset="0"/>
              <a:buChar char="•"/>
            </a:pPr>
            <a:r>
              <a:rPr lang="en-US" sz="1900" kern="0" dirty="0">
                <a:latin typeface="Calibri" panose="020F0502020204030204" pitchFamily="34" charset="0"/>
                <a:cs typeface="Calibri" panose="020F0502020204030204" pitchFamily="34" charset="0"/>
              </a:rPr>
              <a:t>QCAD is used by experimentalist in Sandia’s </a:t>
            </a:r>
            <a:r>
              <a:rPr lang="en-US" sz="1900" b="1" kern="0" dirty="0">
                <a:latin typeface="Calibri" panose="020F0502020204030204" pitchFamily="34" charset="0"/>
                <a:cs typeface="Calibri" panose="020F0502020204030204" pitchFamily="34" charset="0"/>
              </a:rPr>
              <a:t>world-class experimental facilities (CINT) </a:t>
            </a:r>
            <a:r>
              <a:rPr lang="en-US" sz="1900" kern="0" dirty="0">
                <a:latin typeface="Calibri" panose="020F0502020204030204" pitchFamily="34" charset="0"/>
                <a:cs typeface="Calibri" panose="020F0502020204030204" pitchFamily="34" charset="0"/>
              </a:rPr>
              <a:t>as design tool for quantum </a:t>
            </a:r>
            <a:r>
              <a:rPr lang="en-US" sz="1900" b="1" kern="0" dirty="0">
                <a:latin typeface="Calibri" panose="020F0502020204030204" pitchFamily="34" charset="0"/>
                <a:cs typeface="Calibri" panose="020F0502020204030204" pitchFamily="34" charset="0"/>
              </a:rPr>
              <a:t>device fabrication</a:t>
            </a:r>
          </a:p>
          <a:p>
            <a:pPr marL="285750" indent="-285750" defTabSz="914400">
              <a:buFont typeface="Arial" panose="020B0604020202020204" pitchFamily="34" charset="0"/>
              <a:buChar char="•"/>
            </a:pPr>
            <a:endParaRPr lang="en-US" sz="400" b="1" kern="0" dirty="0">
              <a:latin typeface="Calibri" panose="020F0502020204030204" pitchFamily="34" charset="0"/>
              <a:cs typeface="Calibri" panose="020F0502020204030204" pitchFamily="34" charset="0"/>
            </a:endParaRPr>
          </a:p>
          <a:p>
            <a:pPr lvl="1" defTabSz="914400">
              <a:buFont typeface="Wingdings" panose="05000000000000000000" pitchFamily="2" charset="2"/>
              <a:buChar char="Ø"/>
            </a:pPr>
            <a:r>
              <a:rPr lang="en-US" kern="0" dirty="0">
                <a:latin typeface="Calibri" panose="020F0502020204030204" pitchFamily="34" charset="0"/>
                <a:cs typeface="Calibri" panose="020F0502020204030204" pitchFamily="34" charset="0"/>
              </a:rPr>
              <a:t> </a:t>
            </a:r>
            <a:r>
              <a:rPr lang="en-US" sz="1900" b="1" kern="0" dirty="0" err="1">
                <a:latin typeface="Calibri" panose="020F0502020204030204" pitchFamily="34" charset="0"/>
                <a:cs typeface="Calibri" panose="020F0502020204030204" pitchFamily="34" charset="0"/>
              </a:rPr>
              <a:t>iQCAD</a:t>
            </a:r>
            <a:r>
              <a:rPr lang="en-US" sz="1900" kern="0" dirty="0">
                <a:latin typeface="Calibri" panose="020F0502020204030204" pitchFamily="34" charset="0"/>
                <a:cs typeface="Calibri" panose="020F0502020204030204" pitchFamily="34" charset="0"/>
              </a:rPr>
              <a:t>: GUI for experimentalists</a:t>
            </a:r>
          </a:p>
          <a:p>
            <a:pPr lvl="1" defTabSz="914400">
              <a:buFont typeface="Wingdings" panose="05000000000000000000" pitchFamily="2" charset="2"/>
              <a:buChar char="Ø"/>
            </a:pPr>
            <a:endParaRPr lang="en-US" sz="400" kern="0" dirty="0">
              <a:latin typeface="Calibri" panose="020F0502020204030204" pitchFamily="34" charset="0"/>
              <a:cs typeface="Calibri" panose="020F0502020204030204" pitchFamily="34" charset="0"/>
            </a:endParaRPr>
          </a:p>
          <a:p>
            <a:pPr lvl="1" defTabSz="914400">
              <a:buFont typeface="Wingdings" panose="05000000000000000000" pitchFamily="2" charset="2"/>
              <a:buChar char="Ø"/>
            </a:pPr>
            <a:endParaRPr lang="en-US" sz="400" kern="0" dirty="0">
              <a:latin typeface="Calibri" panose="020F0502020204030204" pitchFamily="34" charset="0"/>
              <a:cs typeface="Calibri" panose="020F0502020204030204" pitchFamily="34" charset="0"/>
            </a:endParaRPr>
          </a:p>
        </p:txBody>
      </p:sp>
      <p:sp>
        <p:nvSpPr>
          <p:cNvPr id="4" name="Rectangle 3">
            <a:extLst>
              <a:ext uri="{FF2B5EF4-FFF2-40B4-BE49-F238E27FC236}">
                <a16:creationId xmlns:a16="http://schemas.microsoft.com/office/drawing/2014/main" id="{073F3E80-D671-4DFC-BC7E-F3D77A8C9978}"/>
              </a:ext>
            </a:extLst>
          </p:cNvPr>
          <p:cNvSpPr/>
          <p:nvPr/>
        </p:nvSpPr>
        <p:spPr>
          <a:xfrm>
            <a:off x="5330952" y="5664309"/>
            <a:ext cx="4572000" cy="338554"/>
          </a:xfrm>
          <a:prstGeom prst="rect">
            <a:avLst/>
          </a:prstGeom>
        </p:spPr>
        <p:txBody>
          <a:bodyPr>
            <a:spAutoFit/>
          </a:bodyPr>
          <a:lstStyle/>
          <a:p>
            <a:pPr>
              <a:spcAft>
                <a:spcPts val="600"/>
              </a:spcAft>
            </a:pPr>
            <a:r>
              <a:rPr lang="en-US" sz="1600" dirty="0">
                <a:latin typeface="Calibri" panose="020F0502020204030204" pitchFamily="34" charset="0"/>
                <a:cs typeface="Calibri" panose="020F0502020204030204" pitchFamily="34" charset="0"/>
              </a:rPr>
              <a:t>X. Gao, et al., J. Appl. Phys. 2013</a:t>
            </a:r>
          </a:p>
        </p:txBody>
      </p:sp>
      <p:sp>
        <p:nvSpPr>
          <p:cNvPr id="6" name="TextBox 5">
            <a:extLst>
              <a:ext uri="{FF2B5EF4-FFF2-40B4-BE49-F238E27FC236}">
                <a16:creationId xmlns:a16="http://schemas.microsoft.com/office/drawing/2014/main" id="{62260EAC-CE82-4301-9C16-FCC7189F2057}"/>
              </a:ext>
            </a:extLst>
          </p:cNvPr>
          <p:cNvSpPr txBox="1"/>
          <p:nvPr/>
        </p:nvSpPr>
        <p:spPr>
          <a:xfrm>
            <a:off x="20906" y="6528476"/>
            <a:ext cx="5119036" cy="338554"/>
          </a:xfrm>
          <a:prstGeom prst="rect">
            <a:avLst/>
          </a:prstGeom>
          <a:noFill/>
        </p:spPr>
        <p:txBody>
          <a:bodyPr wrap="square" rtlCol="0">
            <a:spAutoFit/>
          </a:bodyPr>
          <a:lstStyle/>
          <a:p>
            <a:r>
              <a:rPr lang="en-US" sz="1600" dirty="0">
                <a:solidFill>
                  <a:schemeClr val="bg1"/>
                </a:solidFill>
                <a:latin typeface="Calibri" panose="020F0502020204030204" pitchFamily="34" charset="0"/>
                <a:cs typeface="Calibri" panose="020F0502020204030204" pitchFamily="34" charset="0"/>
              </a:rPr>
              <a:t>* https://dakota.sandia.gov</a:t>
            </a:r>
          </a:p>
        </p:txBody>
      </p:sp>
      <p:pic>
        <p:nvPicPr>
          <p:cNvPr id="15" name="Picture 14">
            <a:extLst>
              <a:ext uri="{FF2B5EF4-FFF2-40B4-BE49-F238E27FC236}">
                <a16:creationId xmlns:a16="http://schemas.microsoft.com/office/drawing/2014/main" id="{538899CD-CEDA-4C9B-A6CF-560B5172D05C}"/>
              </a:ext>
            </a:extLst>
          </p:cNvPr>
          <p:cNvPicPr>
            <a:picLocks noChangeAspect="1"/>
          </p:cNvPicPr>
          <p:nvPr/>
        </p:nvPicPr>
        <p:blipFill>
          <a:blip r:embed="rId5"/>
          <a:stretch>
            <a:fillRect/>
          </a:stretch>
        </p:blipFill>
        <p:spPr>
          <a:xfrm>
            <a:off x="8295561" y="2483127"/>
            <a:ext cx="654404" cy="623107"/>
          </a:xfrm>
          <a:prstGeom prst="rect">
            <a:avLst/>
          </a:prstGeom>
        </p:spPr>
      </p:pic>
    </p:spTree>
    <p:extLst>
      <p:ext uri="{BB962C8B-B14F-4D97-AF65-F5344CB8AC3E}">
        <p14:creationId xmlns:p14="http://schemas.microsoft.com/office/powerpoint/2010/main" val="2353094082"/>
      </p:ext>
    </p:extLst>
  </p:cSld>
  <p:clrMapOvr>
    <a:masterClrMapping/>
  </p:clrMapOvr>
</p:sld>
</file>

<file path=ppt/slides/slide7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8" name="Picture 17">
            <a:extLst>
              <a:ext uri="{FF2B5EF4-FFF2-40B4-BE49-F238E27FC236}">
                <a16:creationId xmlns:a16="http://schemas.microsoft.com/office/drawing/2014/main" id="{42D9F19B-E7D5-4A20-BD27-FD26C514A0F4}"/>
              </a:ext>
            </a:extLst>
          </p:cNvPr>
          <p:cNvPicPr>
            <a:picLocks noChangeAspect="1"/>
          </p:cNvPicPr>
          <p:nvPr/>
        </p:nvPicPr>
        <p:blipFill>
          <a:blip r:embed="rId3"/>
          <a:stretch>
            <a:fillRect/>
          </a:stretch>
        </p:blipFill>
        <p:spPr>
          <a:xfrm>
            <a:off x="6922265" y="107653"/>
            <a:ext cx="1991228" cy="1352069"/>
          </a:xfrm>
          <a:prstGeom prst="rect">
            <a:avLst/>
          </a:prstGeom>
        </p:spPr>
      </p:pic>
      <p:sp>
        <p:nvSpPr>
          <p:cNvPr id="138" name="TextShape 1"/>
          <p:cNvSpPr txBox="1"/>
          <p:nvPr/>
        </p:nvSpPr>
        <p:spPr>
          <a:xfrm>
            <a:off x="214461" y="-178532"/>
            <a:ext cx="7643004" cy="1146027"/>
          </a:xfrm>
          <a:prstGeom prst="rect">
            <a:avLst/>
          </a:prstGeom>
          <a:noFill/>
          <a:ln>
            <a:noFill/>
          </a:ln>
        </p:spPr>
        <p:txBody>
          <a:bodyPr lIns="0" tIns="0" rIns="0" bIns="0" anchor="ctr"/>
          <a:lstStyle/>
          <a:p>
            <a:r>
              <a:rPr lang="en-US" sz="3200" dirty="0">
                <a:latin typeface="Calibri"/>
              </a:rPr>
              <a:t>Advanced Topology Optimization (ATO)</a:t>
            </a:r>
            <a:endParaRPr sz="3200" dirty="0"/>
          </a:p>
        </p:txBody>
      </p:sp>
      <p:sp>
        <p:nvSpPr>
          <p:cNvPr id="2" name="Rectangle 1">
            <a:extLst>
              <a:ext uri="{FF2B5EF4-FFF2-40B4-BE49-F238E27FC236}">
                <a16:creationId xmlns:a16="http://schemas.microsoft.com/office/drawing/2014/main" id="{B1A58498-4D2D-4330-AFF1-2A37EBB96E0C}"/>
              </a:ext>
            </a:extLst>
          </p:cNvPr>
          <p:cNvSpPr/>
          <p:nvPr/>
        </p:nvSpPr>
        <p:spPr>
          <a:xfrm>
            <a:off x="154047" y="1212350"/>
            <a:ext cx="6168012" cy="5201424"/>
          </a:xfrm>
          <a:prstGeom prst="rect">
            <a:avLst/>
          </a:prstGeom>
        </p:spPr>
        <p:txBody>
          <a:bodyPr wrap="square">
            <a:spAutoFit/>
          </a:bodyPr>
          <a:lstStyle/>
          <a:p>
            <a:pPr marL="285750" indent="-285750">
              <a:buFont typeface="Arial" panose="020B0604020202020204" pitchFamily="34" charset="0"/>
              <a:buChar char="•"/>
            </a:pPr>
            <a:endParaRPr lang="en-US" dirty="0">
              <a:solidFill>
                <a:srgbClr val="000000"/>
              </a:solidFill>
              <a:latin typeface="Calibri" panose="020F0502020204030204" pitchFamily="34" charset="0"/>
              <a:ea typeface="Calibri" panose="020F0502020204030204" pitchFamily="34" charset="0"/>
              <a:cs typeface="Calibri" panose="020F0502020204030204" pitchFamily="34" charset="0"/>
            </a:endParaRPr>
          </a:p>
          <a:p>
            <a:r>
              <a:rPr lang="en-US" sz="2000" b="1" dirty="0">
                <a:solidFill>
                  <a:srgbClr val="0070C0"/>
                </a:solidFill>
                <a:latin typeface="Calibri" panose="020F0502020204030204" pitchFamily="34" charset="0"/>
                <a:ea typeface="Calibri" panose="020F0502020204030204" pitchFamily="34" charset="0"/>
                <a:cs typeface="Calibri" panose="020F0502020204030204" pitchFamily="34" charset="0"/>
              </a:rPr>
              <a:t>Goals:</a:t>
            </a:r>
          </a:p>
          <a:p>
            <a:endParaRPr lang="en-US" sz="400" dirty="0">
              <a:solidFill>
                <a:srgbClr val="000000"/>
              </a:solidFill>
              <a:latin typeface="Calibri" panose="020F0502020204030204" pitchFamily="34" charset="0"/>
              <a:ea typeface="Calibri" panose="020F0502020204030204" pitchFamily="34" charset="0"/>
              <a:cs typeface="Calibri" panose="020F0502020204030204" pitchFamily="34" charset="0"/>
            </a:endParaRPr>
          </a:p>
          <a:p>
            <a:endParaRPr lang="en-US" sz="400" dirty="0">
              <a:solidFill>
                <a:srgbClr val="000000"/>
              </a:solidFill>
              <a:latin typeface="Calibri" panose="020F0502020204030204" pitchFamily="34" charset="0"/>
              <a:ea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sz="1900" b="1" dirty="0">
                <a:latin typeface="Calibri" panose="020F0502020204030204" pitchFamily="34" charset="0"/>
                <a:cs typeface="Calibri" panose="020F0502020204030204" pitchFamily="34" charset="0"/>
              </a:rPr>
              <a:t>Qualification</a:t>
            </a:r>
            <a:r>
              <a:rPr lang="en-US" sz="1900" dirty="0">
                <a:latin typeface="Calibri" panose="020F0502020204030204" pitchFamily="34" charset="0"/>
                <a:cs typeface="Calibri" panose="020F0502020204030204" pitchFamily="34" charset="0"/>
              </a:rPr>
              <a:t>: assure quality</a:t>
            </a:r>
          </a:p>
          <a:p>
            <a:pPr marL="285750" indent="-285750">
              <a:buFont typeface="Wingdings" panose="05000000000000000000" pitchFamily="2" charset="2"/>
              <a:buChar char="Ø"/>
            </a:pPr>
            <a:r>
              <a:rPr lang="en-US" sz="1900" b="1" dirty="0">
                <a:latin typeface="Calibri" panose="020F0502020204030204" pitchFamily="34" charset="0"/>
                <a:cs typeface="Calibri" panose="020F0502020204030204" pitchFamily="34" charset="0"/>
              </a:rPr>
              <a:t>Design</a:t>
            </a:r>
            <a:r>
              <a:rPr lang="en-US" sz="1900" dirty="0">
                <a:latin typeface="Calibri" panose="020F0502020204030204" pitchFamily="34" charset="0"/>
                <a:cs typeface="Calibri" panose="020F0502020204030204" pitchFamily="34" charset="0"/>
              </a:rPr>
              <a:t>:  effectively utilize AM</a:t>
            </a:r>
          </a:p>
          <a:p>
            <a:pPr marL="742950" lvl="1" indent="-285750">
              <a:buFont typeface="Wingdings" panose="05000000000000000000" pitchFamily="2" charset="2"/>
              <a:buChar char="Ø"/>
            </a:pPr>
            <a:endParaRPr lang="en-US" sz="1000" dirty="0">
              <a:latin typeface="Calibri" panose="020F0502020204030204" pitchFamily="34" charset="0"/>
              <a:cs typeface="Calibri" panose="020F0502020204030204" pitchFamily="34" charset="0"/>
            </a:endParaRPr>
          </a:p>
          <a:p>
            <a:r>
              <a:rPr lang="en-US" sz="2000" b="1" dirty="0">
                <a:solidFill>
                  <a:srgbClr val="0070C0"/>
                </a:solidFill>
                <a:latin typeface="Calibri" panose="020F0502020204030204" pitchFamily="34" charset="0"/>
                <a:ea typeface="Calibri" panose="020F0502020204030204" pitchFamily="34" charset="0"/>
                <a:cs typeface="Calibri" panose="020F0502020204030204" pitchFamily="34" charset="0"/>
              </a:rPr>
              <a:t>PDE-constrained optimization:</a:t>
            </a:r>
          </a:p>
          <a:p>
            <a:endParaRPr lang="en-US" sz="400" dirty="0">
              <a:solidFill>
                <a:srgbClr val="000000"/>
              </a:solidFill>
              <a:latin typeface="Calibri" panose="020F0502020204030204" pitchFamily="34" charset="0"/>
              <a:ea typeface="Calibri" panose="020F0502020204030204" pitchFamily="34" charset="0"/>
              <a:cs typeface="Calibri" panose="020F0502020204030204" pitchFamily="34" charset="0"/>
            </a:endParaRPr>
          </a:p>
          <a:p>
            <a:endParaRPr lang="en-US" sz="400" dirty="0">
              <a:solidFill>
                <a:srgbClr val="000000"/>
              </a:solidFill>
              <a:latin typeface="Calibri" panose="020F0502020204030204" pitchFamily="34" charset="0"/>
              <a:ea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sz="1900" b="1" dirty="0">
                <a:latin typeface="Calibri" panose="020F0502020204030204" pitchFamily="34" charset="0"/>
                <a:cs typeface="Calibri" panose="020F0502020204030204" pitchFamily="34" charset="0"/>
              </a:rPr>
              <a:t>Physics</a:t>
            </a:r>
            <a:r>
              <a:rPr lang="en-US" sz="1900" dirty="0">
                <a:latin typeface="Calibri" panose="020F0502020204030204" pitchFamily="34" charset="0"/>
                <a:cs typeface="Calibri" panose="020F0502020204030204" pitchFamily="34" charset="0"/>
              </a:rPr>
              <a:t>: </a:t>
            </a:r>
            <a:r>
              <a:rPr lang="en-US" sz="1900" dirty="0" err="1">
                <a:latin typeface="Calibri" panose="020F0502020204030204" pitchFamily="34" charset="0"/>
                <a:cs typeface="Calibri" panose="020F0502020204030204" pitchFamily="34" charset="0"/>
              </a:rPr>
              <a:t>elastostatics</a:t>
            </a:r>
            <a:r>
              <a:rPr lang="en-US" sz="1900" dirty="0">
                <a:latin typeface="Calibri" panose="020F0502020204030204" pitchFamily="34" charset="0"/>
                <a:cs typeface="Calibri" panose="020F0502020204030204" pitchFamily="34" charset="0"/>
              </a:rPr>
              <a:t>, Poisson</a:t>
            </a:r>
          </a:p>
          <a:p>
            <a:pPr marL="285750" indent="-285750">
              <a:buFont typeface="Wingdings" panose="05000000000000000000" pitchFamily="2" charset="2"/>
              <a:buChar char="Ø"/>
            </a:pPr>
            <a:r>
              <a:rPr lang="en-US" sz="1900" b="1" dirty="0">
                <a:latin typeface="Calibri" panose="020F0502020204030204" pitchFamily="34" charset="0"/>
                <a:cs typeface="Calibri" panose="020F0502020204030204" pitchFamily="34" charset="0"/>
              </a:rPr>
              <a:t>Objectives</a:t>
            </a:r>
            <a:r>
              <a:rPr lang="en-US" sz="1900" dirty="0">
                <a:latin typeface="Calibri" panose="020F0502020204030204" pitchFamily="34" charset="0"/>
                <a:cs typeface="Calibri" panose="020F0502020204030204" pitchFamily="34" charset="0"/>
              </a:rPr>
              <a:t>: compliance, p-norm</a:t>
            </a:r>
          </a:p>
          <a:p>
            <a:pPr marL="285750" indent="-285750">
              <a:buFont typeface="Wingdings" panose="05000000000000000000" pitchFamily="2" charset="2"/>
              <a:buChar char="Ø"/>
            </a:pPr>
            <a:r>
              <a:rPr lang="en-US" sz="1900" b="1" dirty="0">
                <a:latin typeface="Calibri" panose="020F0502020204030204" pitchFamily="34" charset="0"/>
                <a:cs typeface="Calibri" panose="020F0502020204030204" pitchFamily="34" charset="0"/>
              </a:rPr>
              <a:t>Constraints</a:t>
            </a:r>
            <a:r>
              <a:rPr lang="en-US" sz="1900" dirty="0">
                <a:latin typeface="Calibri" panose="020F0502020204030204" pitchFamily="34" charset="0"/>
                <a:cs typeface="Calibri" panose="020F0502020204030204" pitchFamily="34" charset="0"/>
              </a:rPr>
              <a:t>: volume/mass</a:t>
            </a:r>
          </a:p>
          <a:p>
            <a:pPr marL="285750" indent="-285750">
              <a:buFont typeface="Wingdings" panose="05000000000000000000" pitchFamily="2" charset="2"/>
              <a:buChar char="Ø"/>
            </a:pPr>
            <a:endParaRPr lang="en-US" sz="1000" dirty="0">
              <a:solidFill>
                <a:srgbClr val="000000"/>
              </a:solidFill>
              <a:latin typeface="Calibri" panose="020F0502020204030204" pitchFamily="34" charset="0"/>
              <a:ea typeface="Calibri" panose="020F0502020204030204" pitchFamily="34" charset="0"/>
              <a:cs typeface="Calibri" panose="020F0502020204030204" pitchFamily="34" charset="0"/>
            </a:endParaRPr>
          </a:p>
          <a:p>
            <a:r>
              <a:rPr lang="en-US" sz="2000" b="1" dirty="0">
                <a:solidFill>
                  <a:srgbClr val="0070C0"/>
                </a:solidFill>
                <a:latin typeface="Calibri" panose="020F0502020204030204" pitchFamily="34" charset="0"/>
                <a:cs typeface="Calibri" panose="020F0502020204030204" pitchFamily="34" charset="0"/>
              </a:rPr>
              <a:t>Multiple simultaneous Albany runs can inform                     a single design optimization by PLATO:</a:t>
            </a:r>
          </a:p>
          <a:p>
            <a:endParaRPr lang="en-US" sz="4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sz="1900" dirty="0">
                <a:latin typeface="Calibri" panose="020F0502020204030204" pitchFamily="34" charset="0"/>
                <a:cs typeface="Calibri" panose="020F0502020204030204" pitchFamily="34" charset="0"/>
              </a:rPr>
              <a:t>Albany implements objective + gradient               evaluation, optimization loop</a:t>
            </a:r>
          </a:p>
          <a:p>
            <a:pPr marL="285750" indent="-285750">
              <a:buFont typeface="Wingdings" panose="05000000000000000000" pitchFamily="2" charset="2"/>
              <a:buChar char="Ø"/>
            </a:pPr>
            <a:r>
              <a:rPr lang="en-US" sz="1900" b="1" dirty="0">
                <a:solidFill>
                  <a:srgbClr val="000000"/>
                </a:solidFill>
                <a:latin typeface="Calibri" panose="020F0502020204030204" pitchFamily="34" charset="0"/>
                <a:ea typeface="Calibri" panose="020F0502020204030204" pitchFamily="34" charset="0"/>
                <a:cs typeface="Calibri" panose="020F0502020204030204" pitchFamily="34" charset="0"/>
              </a:rPr>
              <a:t>New</a:t>
            </a:r>
            <a:r>
              <a:rPr lang="en-US" sz="1900" dirty="0">
                <a:solidFill>
                  <a:srgbClr val="000000"/>
                </a:solidFill>
                <a:latin typeface="Calibri" panose="020F0502020204030204" pitchFamily="34" charset="0"/>
                <a:ea typeface="Calibri" panose="020F0502020204030204" pitchFamily="34" charset="0"/>
                <a:cs typeface="Calibri" panose="020F0502020204030204" pitchFamily="34" charset="0"/>
              </a:rPr>
              <a:t> </a:t>
            </a:r>
            <a:r>
              <a:rPr lang="en-US" sz="1900" b="1" dirty="0">
                <a:solidFill>
                  <a:srgbClr val="000000"/>
                </a:solidFill>
                <a:latin typeface="Calibri" panose="020F0502020204030204" pitchFamily="34" charset="0"/>
                <a:ea typeface="Calibri" panose="020F0502020204030204" pitchFamily="34" charset="0"/>
                <a:cs typeface="Calibri" panose="020F0502020204030204" pitchFamily="34" charset="0"/>
              </a:rPr>
              <a:t>“meshless” ATO capability</a:t>
            </a:r>
            <a:r>
              <a:rPr lang="en-US" sz="1900" dirty="0">
                <a:solidFill>
                  <a:srgbClr val="000000"/>
                </a:solidFill>
                <a:latin typeface="Calibri" panose="020F0502020204030204" pitchFamily="34" charset="0"/>
                <a:ea typeface="Calibri" panose="020F0502020204030204" pitchFamily="34" charset="0"/>
                <a:cs typeface="Calibri" panose="020F0502020204030204" pitchFamily="34" charset="0"/>
              </a:rPr>
              <a:t>: allows user                         to include arbitrarily many simultaneous load                        cases (linear thermal/electrical, mechanical)</a:t>
            </a:r>
          </a:p>
        </p:txBody>
      </p:sp>
      <p:sp>
        <p:nvSpPr>
          <p:cNvPr id="3" name="TextBox 2">
            <a:extLst>
              <a:ext uri="{FF2B5EF4-FFF2-40B4-BE49-F238E27FC236}">
                <a16:creationId xmlns:a16="http://schemas.microsoft.com/office/drawing/2014/main" id="{6BDCC37C-3AAA-4D49-B35F-EB677063FD40}"/>
              </a:ext>
            </a:extLst>
          </p:cNvPr>
          <p:cNvSpPr txBox="1"/>
          <p:nvPr/>
        </p:nvSpPr>
        <p:spPr>
          <a:xfrm>
            <a:off x="214461" y="701642"/>
            <a:ext cx="5639615" cy="707886"/>
          </a:xfrm>
          <a:prstGeom prst="rect">
            <a:avLst/>
          </a:prstGeom>
          <a:solidFill>
            <a:srgbClr val="CCFFCC"/>
          </a:solidFill>
        </p:spPr>
        <p:txBody>
          <a:bodyPr wrap="square" rtlCol="0">
            <a:spAutoFit/>
          </a:bodyPr>
          <a:lstStyle/>
          <a:p>
            <a:pPr algn="ctr"/>
            <a:r>
              <a:rPr lang="en-US" sz="2000" dirty="0">
                <a:latin typeface="Calibri" panose="020F0502020204030204" pitchFamily="34" charset="0"/>
                <a:cs typeface="Calibri" panose="020F0502020204030204" pitchFamily="34" charset="0"/>
              </a:rPr>
              <a:t>Coupling of Albany code and </a:t>
            </a:r>
            <a:r>
              <a:rPr lang="en-US" sz="2000" b="1" dirty="0">
                <a:latin typeface="Calibri" panose="020F0502020204030204" pitchFamily="34" charset="0"/>
                <a:cs typeface="Calibri" panose="020F0502020204030204" pitchFamily="34" charset="0"/>
              </a:rPr>
              <a:t>PLATO*</a:t>
            </a:r>
            <a:r>
              <a:rPr lang="en-US" sz="2000" dirty="0">
                <a:latin typeface="Calibri" panose="020F0502020204030204" pitchFamily="34" charset="0"/>
                <a:cs typeface="Calibri" panose="020F0502020204030204" pitchFamily="34" charset="0"/>
              </a:rPr>
              <a:t> engine for </a:t>
            </a:r>
            <a:r>
              <a:rPr lang="en-US" sz="2000" b="1" dirty="0">
                <a:latin typeface="Calibri" panose="020F0502020204030204" pitchFamily="34" charset="0"/>
                <a:cs typeface="Calibri" panose="020F0502020204030204" pitchFamily="34" charset="0"/>
              </a:rPr>
              <a:t>optimization-based topology optimization</a:t>
            </a:r>
            <a:r>
              <a:rPr lang="en-US" sz="2000" dirty="0">
                <a:latin typeface="Calibri" panose="020F0502020204030204" pitchFamily="34" charset="0"/>
                <a:cs typeface="Calibri" panose="020F0502020204030204" pitchFamily="34" charset="0"/>
              </a:rPr>
              <a:t>.  </a:t>
            </a:r>
          </a:p>
        </p:txBody>
      </p:sp>
      <p:grpSp>
        <p:nvGrpSpPr>
          <p:cNvPr id="5" name="Group 4">
            <a:extLst>
              <a:ext uri="{FF2B5EF4-FFF2-40B4-BE49-F238E27FC236}">
                <a16:creationId xmlns:a16="http://schemas.microsoft.com/office/drawing/2014/main" id="{FCD257D7-5DD7-4D60-B6BF-CA1173CFC06A}"/>
              </a:ext>
            </a:extLst>
          </p:cNvPr>
          <p:cNvGrpSpPr/>
          <p:nvPr/>
        </p:nvGrpSpPr>
        <p:grpSpPr>
          <a:xfrm>
            <a:off x="5422211" y="1585951"/>
            <a:ext cx="3507328" cy="4583871"/>
            <a:chOff x="324551" y="1543939"/>
            <a:chExt cx="3507328" cy="4583871"/>
          </a:xfrm>
        </p:grpSpPr>
        <p:sp>
          <p:nvSpPr>
            <p:cNvPr id="6" name="Rectangle 5">
              <a:extLst>
                <a:ext uri="{FF2B5EF4-FFF2-40B4-BE49-F238E27FC236}">
                  <a16:creationId xmlns:a16="http://schemas.microsoft.com/office/drawing/2014/main" id="{13D8BAC3-CA3E-4AA0-B2B5-0C120783D2B6}"/>
                </a:ext>
              </a:extLst>
            </p:cNvPr>
            <p:cNvSpPr/>
            <p:nvPr/>
          </p:nvSpPr>
          <p:spPr>
            <a:xfrm>
              <a:off x="324551" y="1543939"/>
              <a:ext cx="3507328" cy="4583871"/>
            </a:xfrm>
            <a:prstGeom prst="rect">
              <a:avLst/>
            </a:prstGeom>
            <a:noFill/>
            <a:ln w="60325">
              <a:solidFill>
                <a:schemeClr val="accent5"/>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pic>
          <p:nvPicPr>
            <p:cNvPr id="7" name="Picture 6" descr="DMLS.png">
              <a:extLst>
                <a:ext uri="{FF2B5EF4-FFF2-40B4-BE49-F238E27FC236}">
                  <a16:creationId xmlns:a16="http://schemas.microsoft.com/office/drawing/2014/main" id="{08353ED9-84A8-4191-BC30-B3AAB281BD50}"/>
                </a:ext>
              </a:extLst>
            </p:cNvPr>
            <p:cNvPicPr>
              <a:picLocks noChangeAspect="1"/>
            </p:cNvPicPr>
            <p:nvPr/>
          </p:nvPicPr>
          <p:blipFill rotWithShape="1">
            <a:blip r:embed="rId4" cstate="screen">
              <a:extLst>
                <a:ext uri="{28A0092B-C50C-407E-A947-70E740481C1C}">
                  <a14:useLocalDpi xmlns:a14="http://schemas.microsoft.com/office/drawing/2010/main"/>
                </a:ext>
              </a:extLst>
            </a:blip>
            <a:srcRect/>
            <a:stretch/>
          </p:blipFill>
          <p:spPr>
            <a:xfrm>
              <a:off x="1956546" y="1650021"/>
              <a:ext cx="1766248" cy="1453465"/>
            </a:xfrm>
            <a:prstGeom prst="rect">
              <a:avLst/>
            </a:prstGeom>
            <a:ln>
              <a:solidFill>
                <a:srgbClr val="103160"/>
              </a:solidFill>
            </a:ln>
          </p:spPr>
        </p:pic>
        <p:sp>
          <p:nvSpPr>
            <p:cNvPr id="8" name="TextBox 7">
              <a:extLst>
                <a:ext uri="{FF2B5EF4-FFF2-40B4-BE49-F238E27FC236}">
                  <a16:creationId xmlns:a16="http://schemas.microsoft.com/office/drawing/2014/main" id="{C01C8B51-7552-40DB-A255-049EC6C374E1}"/>
                </a:ext>
              </a:extLst>
            </p:cNvPr>
            <p:cNvSpPr txBox="1"/>
            <p:nvPr/>
          </p:nvSpPr>
          <p:spPr>
            <a:xfrm>
              <a:off x="2209799" y="2818630"/>
              <a:ext cx="1486607" cy="292388"/>
            </a:xfrm>
            <a:prstGeom prst="rect">
              <a:avLst/>
            </a:prstGeom>
            <a:solidFill>
              <a:schemeClr val="bg1">
                <a:alpha val="32000"/>
              </a:schemeClr>
            </a:solidFill>
          </p:spPr>
          <p:txBody>
            <a:bodyPr wrap="square" rtlCol="0">
              <a:spAutoFit/>
            </a:bodyPr>
            <a:lstStyle/>
            <a:p>
              <a:pPr algn="ctr"/>
              <a:r>
                <a:rPr lang="en-US" sz="1300" b="1" dirty="0">
                  <a:latin typeface="Calibri" panose="020F0502020204030204" pitchFamily="34" charset="0"/>
                  <a:cs typeface="Calibri" panose="020F0502020204030204" pitchFamily="34" charset="0"/>
                </a:rPr>
                <a:t>Powder bed fusion</a:t>
              </a:r>
            </a:p>
          </p:txBody>
        </p:sp>
        <p:pic>
          <p:nvPicPr>
            <p:cNvPr id="9" name="Picture 8" descr="thermal_spray1.gif">
              <a:extLst>
                <a:ext uri="{FF2B5EF4-FFF2-40B4-BE49-F238E27FC236}">
                  <a16:creationId xmlns:a16="http://schemas.microsoft.com/office/drawing/2014/main" id="{5A35D1F4-C23A-491E-A0E1-AA8AC5889B4C}"/>
                </a:ext>
              </a:extLst>
            </p:cNvPr>
            <p:cNvPicPr>
              <a:picLocks noChangeAspect="1"/>
            </p:cNvPicPr>
            <p:nvPr/>
          </p:nvPicPr>
          <p:blipFill rotWithShape="1">
            <a:blip r:embed="rId5" cstate="screen">
              <a:extLst>
                <a:ext uri="{28A0092B-C50C-407E-A947-70E740481C1C}">
                  <a14:useLocalDpi xmlns:a14="http://schemas.microsoft.com/office/drawing/2010/main"/>
                </a:ext>
              </a:extLst>
            </a:blip>
            <a:srcRect r="9983"/>
            <a:stretch/>
          </p:blipFill>
          <p:spPr>
            <a:xfrm>
              <a:off x="1956547" y="3148464"/>
              <a:ext cx="1766248" cy="1522611"/>
            </a:xfrm>
            <a:prstGeom prst="rect">
              <a:avLst/>
            </a:prstGeom>
            <a:ln>
              <a:solidFill>
                <a:srgbClr val="103160"/>
              </a:solidFill>
            </a:ln>
          </p:spPr>
        </p:pic>
        <p:sp>
          <p:nvSpPr>
            <p:cNvPr id="10" name="TextBox 9">
              <a:extLst>
                <a:ext uri="{FF2B5EF4-FFF2-40B4-BE49-F238E27FC236}">
                  <a16:creationId xmlns:a16="http://schemas.microsoft.com/office/drawing/2014/main" id="{7A17E24A-B718-4AFA-8B09-3E55B730E963}"/>
                </a:ext>
              </a:extLst>
            </p:cNvPr>
            <p:cNvSpPr txBox="1"/>
            <p:nvPr/>
          </p:nvSpPr>
          <p:spPr>
            <a:xfrm>
              <a:off x="1987046" y="4155506"/>
              <a:ext cx="1112686" cy="492443"/>
            </a:xfrm>
            <a:prstGeom prst="rect">
              <a:avLst/>
            </a:prstGeom>
            <a:solidFill>
              <a:srgbClr val="FFFFFF">
                <a:alpha val="55000"/>
              </a:srgbClr>
            </a:solidFill>
          </p:spPr>
          <p:txBody>
            <a:bodyPr wrap="square" rtlCol="0">
              <a:spAutoFit/>
            </a:bodyPr>
            <a:lstStyle/>
            <a:p>
              <a:pPr algn="ctr"/>
              <a:r>
                <a:rPr lang="en-US" sz="1300" b="1" dirty="0">
                  <a:latin typeface="Calibri" panose="020F0502020204030204" pitchFamily="34" charset="0"/>
                  <a:cs typeface="Calibri" panose="020F0502020204030204" pitchFamily="34" charset="0"/>
                </a:rPr>
                <a:t>Thermal Spray</a:t>
              </a:r>
            </a:p>
          </p:txBody>
        </p:sp>
        <p:pic>
          <p:nvPicPr>
            <p:cNvPr id="11" name="Picture 57">
              <a:extLst>
                <a:ext uri="{FF2B5EF4-FFF2-40B4-BE49-F238E27FC236}">
                  <a16:creationId xmlns:a16="http://schemas.microsoft.com/office/drawing/2014/main" id="{4B58C925-1BC7-4E6F-8FF8-D5677E4EDE30}"/>
                </a:ext>
              </a:extLst>
            </p:cNvPr>
            <p:cNvPicPr>
              <a:picLocks noChangeAspect="1" noChangeArrowheads="1"/>
            </p:cNvPicPr>
            <p:nvPr/>
          </p:nvPicPr>
          <p:blipFill rotWithShape="1">
            <a:blip r:embed="rId6" cstate="screen">
              <a:extLst>
                <a:ext uri="{28A0092B-C50C-407E-A947-70E740481C1C}">
                  <a14:useLocalDpi xmlns:a14="http://schemas.microsoft.com/office/drawing/2010/main"/>
                </a:ext>
              </a:extLst>
            </a:blip>
            <a:srcRect/>
            <a:stretch/>
          </p:blipFill>
          <p:spPr bwMode="auto">
            <a:xfrm flipH="1">
              <a:off x="417990" y="2459784"/>
              <a:ext cx="1489855" cy="2209891"/>
            </a:xfrm>
            <a:prstGeom prst="rect">
              <a:avLst/>
            </a:prstGeom>
            <a:noFill/>
            <a:ln w="9525">
              <a:solidFill>
                <a:schemeClr val="tx1"/>
              </a:solidFill>
              <a:miter lim="800000"/>
              <a:headEnd/>
              <a:tailEnd/>
            </a:ln>
            <a:effectLst/>
            <a:extLst>
              <a:ext uri="{909E8E84-426E-40dd-AFC4-6F175D3DCCD1}">
                <a14:hiddenFill xmlns="" xmlns:a14="http://schemas.microsoft.com/office/drawing/2010/main">
                  <a:solidFill>
                    <a:schemeClr val="accent1"/>
                  </a:solidFill>
                </a14:hiddenFill>
              </a:ext>
              <a:ext uri="{AF507438-7753-43e0-B8FC-AC1667EBCBE1}">
                <a14:hiddenEffects xmlns="" xmlns:a14="http://schemas.microsoft.com/office/drawing/2010/main">
                  <a:effectLst>
                    <a:outerShdw blurRad="63500" dist="92892" dir="9788475" algn="ctr" rotWithShape="0">
                      <a:schemeClr val="bg2">
                        <a:alpha val="74998"/>
                      </a:schemeClr>
                    </a:outerShdw>
                  </a:effectLst>
                </a14:hiddenEffects>
              </a:ext>
            </a:extLst>
          </p:spPr>
        </p:pic>
        <p:sp>
          <p:nvSpPr>
            <p:cNvPr id="12" name="TextBox 11">
              <a:extLst>
                <a:ext uri="{FF2B5EF4-FFF2-40B4-BE49-F238E27FC236}">
                  <a16:creationId xmlns:a16="http://schemas.microsoft.com/office/drawing/2014/main" id="{FA96E005-73E1-4DE6-BECA-03BEE431843E}"/>
                </a:ext>
              </a:extLst>
            </p:cNvPr>
            <p:cNvSpPr txBox="1"/>
            <p:nvPr/>
          </p:nvSpPr>
          <p:spPr>
            <a:xfrm>
              <a:off x="421536" y="4155506"/>
              <a:ext cx="1482761" cy="492443"/>
            </a:xfrm>
            <a:prstGeom prst="rect">
              <a:avLst/>
            </a:prstGeom>
            <a:solidFill>
              <a:srgbClr val="FFFFFF">
                <a:alpha val="41000"/>
              </a:srgbClr>
            </a:solidFill>
          </p:spPr>
          <p:txBody>
            <a:bodyPr wrap="square" rtlCol="0">
              <a:spAutoFit/>
            </a:bodyPr>
            <a:lstStyle/>
            <a:p>
              <a:pPr algn="ctr"/>
              <a:r>
                <a:rPr lang="en-US" sz="1300" b="1" dirty="0">
                  <a:latin typeface="Calibri" panose="020F0502020204030204" pitchFamily="34" charset="0"/>
                  <a:cs typeface="Calibri" panose="020F0502020204030204" pitchFamily="34" charset="0"/>
                </a:rPr>
                <a:t>Laser Engineered Net Shaping</a:t>
              </a:r>
            </a:p>
          </p:txBody>
        </p:sp>
        <p:pic>
          <p:nvPicPr>
            <p:cNvPr id="13" name="Picture 12" descr="DirectWrite.png">
              <a:extLst>
                <a:ext uri="{FF2B5EF4-FFF2-40B4-BE49-F238E27FC236}">
                  <a16:creationId xmlns:a16="http://schemas.microsoft.com/office/drawing/2014/main" id="{B6522946-0AD8-4514-84A5-925B2C139D6E}"/>
                </a:ext>
              </a:extLst>
            </p:cNvPr>
            <p:cNvPicPr>
              <a:picLocks noChangeAspect="1"/>
            </p:cNvPicPr>
            <p:nvPr/>
          </p:nvPicPr>
          <p:blipFill>
            <a:blip r:embed="rId7" cstate="screen">
              <a:extLst>
                <a:ext uri="{28A0092B-C50C-407E-A947-70E740481C1C}">
                  <a14:useLocalDpi xmlns:a14="http://schemas.microsoft.com/office/drawing/2010/main"/>
                </a:ext>
              </a:extLst>
            </a:blip>
            <a:stretch>
              <a:fillRect/>
            </a:stretch>
          </p:blipFill>
          <p:spPr>
            <a:xfrm>
              <a:off x="1961645" y="4718490"/>
              <a:ext cx="1761149" cy="1308583"/>
            </a:xfrm>
            <a:prstGeom prst="rect">
              <a:avLst/>
            </a:prstGeom>
            <a:ln>
              <a:solidFill>
                <a:srgbClr val="103160"/>
              </a:solidFill>
            </a:ln>
          </p:spPr>
        </p:pic>
        <p:sp>
          <p:nvSpPr>
            <p:cNvPr id="14" name="TextBox 13">
              <a:extLst>
                <a:ext uri="{FF2B5EF4-FFF2-40B4-BE49-F238E27FC236}">
                  <a16:creationId xmlns:a16="http://schemas.microsoft.com/office/drawing/2014/main" id="{E2CA3260-4E12-4A87-9547-9F46C57C2C7F}"/>
                </a:ext>
              </a:extLst>
            </p:cNvPr>
            <p:cNvSpPr txBox="1"/>
            <p:nvPr/>
          </p:nvSpPr>
          <p:spPr>
            <a:xfrm>
              <a:off x="2026013" y="5735395"/>
              <a:ext cx="1073719" cy="292388"/>
            </a:xfrm>
            <a:prstGeom prst="rect">
              <a:avLst/>
            </a:prstGeom>
            <a:solidFill>
              <a:srgbClr val="FFFFFF">
                <a:alpha val="41000"/>
              </a:srgbClr>
            </a:solidFill>
          </p:spPr>
          <p:txBody>
            <a:bodyPr wrap="square" rtlCol="0">
              <a:spAutoFit/>
            </a:bodyPr>
            <a:lstStyle/>
            <a:p>
              <a:pPr algn="ctr"/>
              <a:r>
                <a:rPr lang="en-US" sz="1300" b="1" dirty="0">
                  <a:latin typeface="Calibri" panose="020F0502020204030204" pitchFamily="34" charset="0"/>
                  <a:cs typeface="Calibri" panose="020F0502020204030204" pitchFamily="34" charset="0"/>
                </a:rPr>
                <a:t>Direct Write</a:t>
              </a:r>
            </a:p>
          </p:txBody>
        </p:sp>
        <p:pic>
          <p:nvPicPr>
            <p:cNvPr id="15" name="Picture 14" descr="Robo.png">
              <a:extLst>
                <a:ext uri="{FF2B5EF4-FFF2-40B4-BE49-F238E27FC236}">
                  <a16:creationId xmlns:a16="http://schemas.microsoft.com/office/drawing/2014/main" id="{9450485E-A121-45BC-9E93-57BEA5433020}"/>
                </a:ext>
              </a:extLst>
            </p:cNvPr>
            <p:cNvPicPr>
              <a:picLocks noChangeAspect="1"/>
            </p:cNvPicPr>
            <p:nvPr/>
          </p:nvPicPr>
          <p:blipFill>
            <a:blip r:embed="rId8" cstate="screen">
              <a:extLst>
                <a:ext uri="{28A0092B-C50C-407E-A947-70E740481C1C}">
                  <a14:useLocalDpi xmlns:a14="http://schemas.microsoft.com/office/drawing/2010/main"/>
                </a:ext>
              </a:extLst>
            </a:blip>
            <a:stretch>
              <a:fillRect/>
            </a:stretch>
          </p:blipFill>
          <p:spPr>
            <a:xfrm>
              <a:off x="417994" y="4726957"/>
              <a:ext cx="1489855" cy="1308583"/>
            </a:xfrm>
            <a:prstGeom prst="rect">
              <a:avLst/>
            </a:prstGeom>
            <a:ln>
              <a:solidFill>
                <a:srgbClr val="103160"/>
              </a:solidFill>
            </a:ln>
          </p:spPr>
        </p:pic>
        <p:sp>
          <p:nvSpPr>
            <p:cNvPr id="16" name="TextBox 15">
              <a:extLst>
                <a:ext uri="{FF2B5EF4-FFF2-40B4-BE49-F238E27FC236}">
                  <a16:creationId xmlns:a16="http://schemas.microsoft.com/office/drawing/2014/main" id="{C51633CD-ADCF-43CA-B446-135326D49460}"/>
                </a:ext>
              </a:extLst>
            </p:cNvPr>
            <p:cNvSpPr txBox="1"/>
            <p:nvPr/>
          </p:nvSpPr>
          <p:spPr>
            <a:xfrm>
              <a:off x="473785" y="5720006"/>
              <a:ext cx="1109033" cy="292388"/>
            </a:xfrm>
            <a:prstGeom prst="rect">
              <a:avLst/>
            </a:prstGeom>
            <a:solidFill>
              <a:srgbClr val="FFFFFF">
                <a:alpha val="54000"/>
              </a:srgbClr>
            </a:solidFill>
          </p:spPr>
          <p:txBody>
            <a:bodyPr wrap="square" rtlCol="0" anchor="ctr" anchorCtr="0">
              <a:spAutoFit/>
            </a:bodyPr>
            <a:lstStyle/>
            <a:p>
              <a:pPr algn="ctr"/>
              <a:r>
                <a:rPr lang="en-US" sz="1300" b="1" dirty="0">
                  <a:latin typeface="Calibri" panose="020F0502020204030204" pitchFamily="34" charset="0"/>
                  <a:cs typeface="Calibri" panose="020F0502020204030204" pitchFamily="34" charset="0"/>
                </a:rPr>
                <a:t>Robocasting</a:t>
              </a:r>
            </a:p>
          </p:txBody>
        </p:sp>
        <p:sp>
          <p:nvSpPr>
            <p:cNvPr id="17" name="TextBox 16">
              <a:extLst>
                <a:ext uri="{FF2B5EF4-FFF2-40B4-BE49-F238E27FC236}">
                  <a16:creationId xmlns:a16="http://schemas.microsoft.com/office/drawing/2014/main" id="{1AFCDC29-34C3-4740-81CB-10FD3AB99B61}"/>
                </a:ext>
              </a:extLst>
            </p:cNvPr>
            <p:cNvSpPr txBox="1"/>
            <p:nvPr/>
          </p:nvSpPr>
          <p:spPr>
            <a:xfrm>
              <a:off x="417994" y="1659896"/>
              <a:ext cx="1489853" cy="738664"/>
            </a:xfrm>
            <a:prstGeom prst="rect">
              <a:avLst/>
            </a:prstGeom>
            <a:solidFill>
              <a:schemeClr val="bg2"/>
            </a:solidFill>
            <a:ln>
              <a:solidFill>
                <a:srgbClr val="103160"/>
              </a:solidFill>
            </a:ln>
          </p:spPr>
          <p:txBody>
            <a:bodyPr wrap="square" rtlCol="0">
              <a:spAutoFit/>
            </a:bodyPr>
            <a:lstStyle/>
            <a:p>
              <a:r>
                <a:rPr lang="en-US" sz="1400" b="1" dirty="0">
                  <a:latin typeface="Calibri" panose="020F0502020204030204" pitchFamily="34" charset="0"/>
                  <a:cs typeface="Calibri" panose="020F0502020204030204" pitchFamily="34" charset="0"/>
                </a:rPr>
                <a:t>Additive </a:t>
              </a:r>
            </a:p>
            <a:p>
              <a:r>
                <a:rPr lang="en-US" sz="1400" b="1" dirty="0">
                  <a:latin typeface="Calibri" panose="020F0502020204030204" pitchFamily="34" charset="0"/>
                  <a:cs typeface="Calibri" panose="020F0502020204030204" pitchFamily="34" charset="0"/>
                </a:rPr>
                <a:t>Manufacturing Processes</a:t>
              </a:r>
            </a:p>
          </p:txBody>
        </p:sp>
      </p:grpSp>
      <p:sp>
        <p:nvSpPr>
          <p:cNvPr id="19" name="Rectangle 18">
            <a:extLst>
              <a:ext uri="{FF2B5EF4-FFF2-40B4-BE49-F238E27FC236}">
                <a16:creationId xmlns:a16="http://schemas.microsoft.com/office/drawing/2014/main" id="{5F9CBA8B-4A1B-45C3-A825-F7020ECCF002}"/>
              </a:ext>
            </a:extLst>
          </p:cNvPr>
          <p:cNvSpPr/>
          <p:nvPr/>
        </p:nvSpPr>
        <p:spPr>
          <a:xfrm>
            <a:off x="52879" y="6540003"/>
            <a:ext cx="8392479" cy="338554"/>
          </a:xfrm>
          <a:prstGeom prst="rect">
            <a:avLst/>
          </a:prstGeom>
        </p:spPr>
        <p:txBody>
          <a:bodyPr wrap="square">
            <a:spAutoFit/>
          </a:bodyPr>
          <a:lstStyle/>
          <a:p>
            <a:r>
              <a:rPr lang="en-US" sz="1600" dirty="0">
                <a:solidFill>
                  <a:schemeClr val="bg1"/>
                </a:solidFill>
                <a:latin typeface="Calibri" panose="020F0502020204030204" pitchFamily="34" charset="0"/>
                <a:cs typeface="Calibri" panose="020F0502020204030204" pitchFamily="34" charset="0"/>
              </a:rPr>
              <a:t>* Topology optimization-based design environment developed by SNL.</a:t>
            </a:r>
          </a:p>
        </p:txBody>
      </p:sp>
    </p:spTree>
    <p:extLst>
      <p:ext uri="{BB962C8B-B14F-4D97-AF65-F5344CB8AC3E}">
        <p14:creationId xmlns:p14="http://schemas.microsoft.com/office/powerpoint/2010/main" val="1173649112"/>
      </p:ext>
    </p:extLst>
  </p:cSld>
  <p:clrMapOvr>
    <a:masterClrMapping/>
  </p:clrMapOvr>
</p:sld>
</file>

<file path=ppt/slides/slide7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8" name="Picture 17">
            <a:extLst>
              <a:ext uri="{FF2B5EF4-FFF2-40B4-BE49-F238E27FC236}">
                <a16:creationId xmlns:a16="http://schemas.microsoft.com/office/drawing/2014/main" id="{42D9F19B-E7D5-4A20-BD27-FD26C514A0F4}"/>
              </a:ext>
            </a:extLst>
          </p:cNvPr>
          <p:cNvPicPr>
            <a:picLocks noChangeAspect="1"/>
          </p:cNvPicPr>
          <p:nvPr/>
        </p:nvPicPr>
        <p:blipFill>
          <a:blip r:embed="rId3"/>
          <a:stretch>
            <a:fillRect/>
          </a:stretch>
        </p:blipFill>
        <p:spPr>
          <a:xfrm>
            <a:off x="6922265" y="107653"/>
            <a:ext cx="1991228" cy="1352069"/>
          </a:xfrm>
          <a:prstGeom prst="rect">
            <a:avLst/>
          </a:prstGeom>
        </p:spPr>
      </p:pic>
      <p:sp>
        <p:nvSpPr>
          <p:cNvPr id="138" name="TextShape 1"/>
          <p:cNvSpPr txBox="1"/>
          <p:nvPr/>
        </p:nvSpPr>
        <p:spPr>
          <a:xfrm>
            <a:off x="214461" y="-178532"/>
            <a:ext cx="7643004" cy="1146027"/>
          </a:xfrm>
          <a:prstGeom prst="rect">
            <a:avLst/>
          </a:prstGeom>
          <a:noFill/>
          <a:ln>
            <a:noFill/>
          </a:ln>
        </p:spPr>
        <p:txBody>
          <a:bodyPr lIns="0" tIns="0" rIns="0" bIns="0" anchor="ctr"/>
          <a:lstStyle/>
          <a:p>
            <a:r>
              <a:rPr lang="en-US" sz="3200" dirty="0">
                <a:latin typeface="Calibri"/>
              </a:rPr>
              <a:t>Advanced Topology Optimization (ATO)</a:t>
            </a:r>
            <a:endParaRPr sz="3200" dirty="0"/>
          </a:p>
        </p:txBody>
      </p:sp>
      <p:sp>
        <p:nvSpPr>
          <p:cNvPr id="3" name="TextBox 2">
            <a:extLst>
              <a:ext uri="{FF2B5EF4-FFF2-40B4-BE49-F238E27FC236}">
                <a16:creationId xmlns:a16="http://schemas.microsoft.com/office/drawing/2014/main" id="{6BDCC37C-3AAA-4D49-B35F-EB677063FD40}"/>
              </a:ext>
            </a:extLst>
          </p:cNvPr>
          <p:cNvSpPr txBox="1"/>
          <p:nvPr/>
        </p:nvSpPr>
        <p:spPr>
          <a:xfrm>
            <a:off x="214461" y="701642"/>
            <a:ext cx="5639615" cy="707886"/>
          </a:xfrm>
          <a:prstGeom prst="rect">
            <a:avLst/>
          </a:prstGeom>
          <a:solidFill>
            <a:srgbClr val="CCFFCC"/>
          </a:solidFill>
        </p:spPr>
        <p:txBody>
          <a:bodyPr wrap="square" rtlCol="0">
            <a:spAutoFit/>
          </a:bodyPr>
          <a:lstStyle/>
          <a:p>
            <a:pPr algn="ctr"/>
            <a:r>
              <a:rPr lang="en-US" sz="2000" dirty="0">
                <a:latin typeface="Calibri" panose="020F0502020204030204" pitchFamily="34" charset="0"/>
                <a:cs typeface="Calibri" panose="020F0502020204030204" pitchFamily="34" charset="0"/>
              </a:rPr>
              <a:t>Coupling of Albany code and </a:t>
            </a:r>
            <a:r>
              <a:rPr lang="en-US" sz="2000" b="1" dirty="0">
                <a:latin typeface="Calibri" panose="020F0502020204030204" pitchFamily="34" charset="0"/>
                <a:cs typeface="Calibri" panose="020F0502020204030204" pitchFamily="34" charset="0"/>
              </a:rPr>
              <a:t>PLATO*</a:t>
            </a:r>
            <a:r>
              <a:rPr lang="en-US" sz="2000" dirty="0">
                <a:latin typeface="Calibri" panose="020F0502020204030204" pitchFamily="34" charset="0"/>
                <a:cs typeface="Calibri" panose="020F0502020204030204" pitchFamily="34" charset="0"/>
              </a:rPr>
              <a:t> engine for </a:t>
            </a:r>
            <a:r>
              <a:rPr lang="en-US" sz="2000" b="1" dirty="0">
                <a:latin typeface="Calibri" panose="020F0502020204030204" pitchFamily="34" charset="0"/>
                <a:cs typeface="Calibri" panose="020F0502020204030204" pitchFamily="34" charset="0"/>
              </a:rPr>
              <a:t>optimization-based topology optimization</a:t>
            </a:r>
            <a:r>
              <a:rPr lang="en-US" sz="2000" dirty="0">
                <a:latin typeface="Calibri" panose="020F0502020204030204" pitchFamily="34" charset="0"/>
                <a:cs typeface="Calibri" panose="020F0502020204030204" pitchFamily="34" charset="0"/>
              </a:rPr>
              <a:t>.  </a:t>
            </a:r>
          </a:p>
        </p:txBody>
      </p:sp>
      <p:sp>
        <p:nvSpPr>
          <p:cNvPr id="19" name="Rectangle 18">
            <a:extLst>
              <a:ext uri="{FF2B5EF4-FFF2-40B4-BE49-F238E27FC236}">
                <a16:creationId xmlns:a16="http://schemas.microsoft.com/office/drawing/2014/main" id="{5F9CBA8B-4A1B-45C3-A825-F7020ECCF002}"/>
              </a:ext>
            </a:extLst>
          </p:cNvPr>
          <p:cNvSpPr/>
          <p:nvPr/>
        </p:nvSpPr>
        <p:spPr>
          <a:xfrm>
            <a:off x="0" y="6549396"/>
            <a:ext cx="9283145" cy="338554"/>
          </a:xfrm>
          <a:prstGeom prst="rect">
            <a:avLst/>
          </a:prstGeom>
        </p:spPr>
        <p:txBody>
          <a:bodyPr wrap="square">
            <a:spAutoFit/>
          </a:bodyPr>
          <a:lstStyle/>
          <a:p>
            <a:r>
              <a:rPr lang="en-US" sz="1600" dirty="0">
                <a:solidFill>
                  <a:schemeClr val="bg1"/>
                </a:solidFill>
                <a:latin typeface="Calibri" panose="020F0502020204030204" pitchFamily="34" charset="0"/>
                <a:cs typeface="Calibri" panose="020F0502020204030204" pitchFamily="34" charset="0"/>
              </a:rPr>
              <a:t>* </a:t>
            </a:r>
            <a:r>
              <a:rPr lang="en-US" sz="1600" dirty="0" err="1">
                <a:solidFill>
                  <a:schemeClr val="bg1"/>
                </a:solidFill>
                <a:latin typeface="Calibri" panose="020F0502020204030204" pitchFamily="34" charset="0"/>
                <a:cs typeface="Calibri" panose="020F0502020204030204" pitchFamily="34" charset="0"/>
              </a:rPr>
              <a:t>PLAtform</a:t>
            </a:r>
            <a:r>
              <a:rPr lang="en-US" sz="1600" dirty="0">
                <a:solidFill>
                  <a:schemeClr val="bg1"/>
                </a:solidFill>
                <a:latin typeface="Calibri" panose="020F0502020204030204" pitchFamily="34" charset="0"/>
                <a:cs typeface="Calibri" panose="020F0502020204030204" pitchFamily="34" charset="0"/>
              </a:rPr>
              <a:t> for Topology Optimization: topology optimization-based design environment developed by SNL.</a:t>
            </a:r>
          </a:p>
        </p:txBody>
      </p:sp>
      <p:grpSp>
        <p:nvGrpSpPr>
          <p:cNvPr id="20" name="Group 19">
            <a:extLst>
              <a:ext uri="{FF2B5EF4-FFF2-40B4-BE49-F238E27FC236}">
                <a16:creationId xmlns:a16="http://schemas.microsoft.com/office/drawing/2014/main" id="{4834E97B-DFC6-477D-B207-F93855828C34}"/>
              </a:ext>
            </a:extLst>
          </p:cNvPr>
          <p:cNvGrpSpPr/>
          <p:nvPr/>
        </p:nvGrpSpPr>
        <p:grpSpPr>
          <a:xfrm>
            <a:off x="6660028" y="1508143"/>
            <a:ext cx="2385527" cy="1740909"/>
            <a:chOff x="194004" y="1001798"/>
            <a:chExt cx="4202848" cy="2832847"/>
          </a:xfrm>
        </p:grpSpPr>
        <p:pic>
          <p:nvPicPr>
            <p:cNvPr id="21" name="Picture 20" descr="design10.png">
              <a:extLst>
                <a:ext uri="{FF2B5EF4-FFF2-40B4-BE49-F238E27FC236}">
                  <a16:creationId xmlns:a16="http://schemas.microsoft.com/office/drawing/2014/main" id="{DB33E4CB-82DF-40FF-A9D3-D6DC8BBD2CE9}"/>
                </a:ext>
              </a:extLst>
            </p:cNvPr>
            <p:cNvPicPr>
              <a:picLocks noChangeAspect="1"/>
            </p:cNvPicPr>
            <p:nvPr/>
          </p:nvPicPr>
          <p:blipFill>
            <a:blip r:embed="rId4" cstate="screen">
              <a:extLst>
                <a:ext uri="{28A0092B-C50C-407E-A947-70E740481C1C}">
                  <a14:useLocalDpi xmlns:a14="http://schemas.microsoft.com/office/drawing/2010/main"/>
                </a:ext>
              </a:extLst>
            </a:blip>
            <a:stretch>
              <a:fillRect/>
            </a:stretch>
          </p:blipFill>
          <p:spPr>
            <a:xfrm>
              <a:off x="194004" y="1091445"/>
              <a:ext cx="3970180" cy="2743200"/>
            </a:xfrm>
            <a:prstGeom prst="rect">
              <a:avLst/>
            </a:prstGeom>
          </p:spPr>
        </p:pic>
        <p:grpSp>
          <p:nvGrpSpPr>
            <p:cNvPr id="22" name="Group 21">
              <a:extLst>
                <a:ext uri="{FF2B5EF4-FFF2-40B4-BE49-F238E27FC236}">
                  <a16:creationId xmlns:a16="http://schemas.microsoft.com/office/drawing/2014/main" id="{0770F02D-2B71-496B-8D3B-8D40674ECE98}"/>
                </a:ext>
              </a:extLst>
            </p:cNvPr>
            <p:cNvGrpSpPr/>
            <p:nvPr/>
          </p:nvGrpSpPr>
          <p:grpSpPr>
            <a:xfrm>
              <a:off x="3033897" y="1001798"/>
              <a:ext cx="1130287" cy="1023469"/>
              <a:chOff x="1163655" y="907671"/>
              <a:chExt cx="1130287" cy="1023469"/>
            </a:xfrm>
          </p:grpSpPr>
          <p:sp>
            <p:nvSpPr>
              <p:cNvPr id="24" name="Oval Callout 18">
                <a:extLst>
                  <a:ext uri="{FF2B5EF4-FFF2-40B4-BE49-F238E27FC236}">
                    <a16:creationId xmlns:a16="http://schemas.microsoft.com/office/drawing/2014/main" id="{C0A9B6C2-9F9A-4F2E-828C-84909647A44B}"/>
                  </a:ext>
                </a:extLst>
              </p:cNvPr>
              <p:cNvSpPr/>
              <p:nvPr/>
            </p:nvSpPr>
            <p:spPr>
              <a:xfrm>
                <a:off x="1163655" y="907671"/>
                <a:ext cx="1130287" cy="1023469"/>
              </a:xfrm>
              <a:prstGeom prst="wedgeEllipseCallout">
                <a:avLst>
                  <a:gd name="adj1" fmla="val -33929"/>
                  <a:gd name="adj2" fmla="val 65987"/>
                </a:avLst>
              </a:prstGeom>
              <a:solidFill>
                <a:schemeClr val="bg1"/>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pic>
            <p:nvPicPr>
              <p:cNvPr id="25" name="Picture 24" descr="cell10.png">
                <a:extLst>
                  <a:ext uri="{FF2B5EF4-FFF2-40B4-BE49-F238E27FC236}">
                    <a16:creationId xmlns:a16="http://schemas.microsoft.com/office/drawing/2014/main" id="{E7F25EA8-FD5B-4735-8FA7-C0ECAFEE7B68}"/>
                  </a:ext>
                </a:extLst>
              </p:cNvPr>
              <p:cNvPicPr>
                <a:picLocks noChangeAspect="1"/>
              </p:cNvPicPr>
              <p:nvPr/>
            </p:nvPicPr>
            <p:blipFill rotWithShape="1">
              <a:blip r:embed="rId5" cstate="screen">
                <a:extLst>
                  <a:ext uri="{BEBA8EAE-BF5A-486C-A8C5-ECC9F3942E4B}">
                    <a14:imgProps xmlns:a14="http://schemas.microsoft.com/office/drawing/2010/main">
                      <a14:imgLayer r:embed="rId6">
                        <a14:imgEffect>
                          <a14:backgroundRemoval t="0" b="98390" l="0" r="100000"/>
                        </a14:imgEffect>
                      </a14:imgLayer>
                    </a14:imgProps>
                  </a:ext>
                  <a:ext uri="{28A0092B-C50C-407E-A947-70E740481C1C}">
                    <a14:useLocalDpi xmlns:a14="http://schemas.microsoft.com/office/drawing/2010/main"/>
                  </a:ext>
                </a:extLst>
              </a:blip>
              <a:srcRect/>
              <a:stretch/>
            </p:blipFill>
            <p:spPr>
              <a:xfrm>
                <a:off x="1306069" y="1001798"/>
                <a:ext cx="818674" cy="914400"/>
              </a:xfrm>
              <a:prstGeom prst="rect">
                <a:avLst/>
              </a:prstGeom>
            </p:spPr>
          </p:pic>
        </p:grpSp>
        <p:sp>
          <p:nvSpPr>
            <p:cNvPr id="23" name="TextBox 22">
              <a:extLst>
                <a:ext uri="{FF2B5EF4-FFF2-40B4-BE49-F238E27FC236}">
                  <a16:creationId xmlns:a16="http://schemas.microsoft.com/office/drawing/2014/main" id="{A610C21A-7C32-40D0-8DC2-A6F0A5CEC6B2}"/>
                </a:ext>
              </a:extLst>
            </p:cNvPr>
            <p:cNvSpPr txBox="1"/>
            <p:nvPr/>
          </p:nvSpPr>
          <p:spPr>
            <a:xfrm>
              <a:off x="1267426" y="2963474"/>
              <a:ext cx="3129426" cy="550903"/>
            </a:xfrm>
            <a:prstGeom prst="rect">
              <a:avLst/>
            </a:prstGeom>
            <a:solidFill>
              <a:schemeClr val="bg2">
                <a:alpha val="68000"/>
              </a:schemeClr>
            </a:solidFill>
            <a:ln>
              <a:solidFill>
                <a:srgbClr val="000000"/>
              </a:solidFill>
            </a:ln>
          </p:spPr>
          <p:txBody>
            <a:bodyPr wrap="none" rtlCol="0">
              <a:spAutoFit/>
            </a:bodyPr>
            <a:lstStyle/>
            <a:p>
              <a:r>
                <a:rPr lang="en-US" sz="1600" dirty="0">
                  <a:latin typeface="Calibri" panose="020F0502020204030204" pitchFamily="34" charset="0"/>
                  <a:cs typeface="Calibri" panose="020F0502020204030204" pitchFamily="34" charset="0"/>
                </a:rPr>
                <a:t>Deflection: 2.5 mm</a:t>
              </a:r>
            </a:p>
          </p:txBody>
        </p:sp>
      </p:grpSp>
      <p:pic>
        <p:nvPicPr>
          <p:cNvPr id="38" name="Picture 37" descr="design50.png">
            <a:extLst>
              <a:ext uri="{FF2B5EF4-FFF2-40B4-BE49-F238E27FC236}">
                <a16:creationId xmlns:a16="http://schemas.microsoft.com/office/drawing/2014/main" id="{B4286FB5-B422-46F0-943F-789024C41A90}"/>
              </a:ext>
            </a:extLst>
          </p:cNvPr>
          <p:cNvPicPr>
            <a:picLocks noChangeAspect="1"/>
          </p:cNvPicPr>
          <p:nvPr/>
        </p:nvPicPr>
        <p:blipFill rotWithShape="1">
          <a:blip r:embed="rId7" cstate="screen">
            <a:extLst>
              <a:ext uri="{28A0092B-C50C-407E-A947-70E740481C1C}">
                <a14:useLocalDpi xmlns:a14="http://schemas.microsoft.com/office/drawing/2010/main"/>
              </a:ext>
            </a:extLst>
          </a:blip>
          <a:srcRect/>
          <a:stretch/>
        </p:blipFill>
        <p:spPr>
          <a:xfrm>
            <a:off x="6776267" y="3250266"/>
            <a:ext cx="2283224" cy="1434133"/>
          </a:xfrm>
          <a:prstGeom prst="rect">
            <a:avLst/>
          </a:prstGeom>
        </p:spPr>
      </p:pic>
      <p:pic>
        <p:nvPicPr>
          <p:cNvPr id="39" name="Picture 38" descr="design75.png">
            <a:extLst>
              <a:ext uri="{FF2B5EF4-FFF2-40B4-BE49-F238E27FC236}">
                <a16:creationId xmlns:a16="http://schemas.microsoft.com/office/drawing/2014/main" id="{46D889B7-F869-42E5-B9BA-42A898B15218}"/>
              </a:ext>
            </a:extLst>
          </p:cNvPr>
          <p:cNvPicPr>
            <a:picLocks noChangeAspect="1"/>
          </p:cNvPicPr>
          <p:nvPr/>
        </p:nvPicPr>
        <p:blipFill rotWithShape="1">
          <a:blip r:embed="rId8" cstate="screen">
            <a:extLst>
              <a:ext uri="{28A0092B-C50C-407E-A947-70E740481C1C}">
                <a14:useLocalDpi xmlns:a14="http://schemas.microsoft.com/office/drawing/2010/main"/>
              </a:ext>
            </a:extLst>
          </a:blip>
          <a:srcRect/>
          <a:stretch/>
        </p:blipFill>
        <p:spPr>
          <a:xfrm>
            <a:off x="6431705" y="4826694"/>
            <a:ext cx="2643245" cy="1479263"/>
          </a:xfrm>
          <a:prstGeom prst="rect">
            <a:avLst/>
          </a:prstGeom>
        </p:spPr>
      </p:pic>
      <p:grpSp>
        <p:nvGrpSpPr>
          <p:cNvPr id="40" name="Group 39">
            <a:extLst>
              <a:ext uri="{FF2B5EF4-FFF2-40B4-BE49-F238E27FC236}">
                <a16:creationId xmlns:a16="http://schemas.microsoft.com/office/drawing/2014/main" id="{6C2B5D64-F674-4FAD-8817-F5648C34211A}"/>
              </a:ext>
            </a:extLst>
          </p:cNvPr>
          <p:cNvGrpSpPr/>
          <p:nvPr/>
        </p:nvGrpSpPr>
        <p:grpSpPr>
          <a:xfrm>
            <a:off x="8276385" y="3146312"/>
            <a:ext cx="660247" cy="605301"/>
            <a:chOff x="1728798" y="3747989"/>
            <a:chExt cx="1130287" cy="1023469"/>
          </a:xfrm>
        </p:grpSpPr>
        <p:sp>
          <p:nvSpPr>
            <p:cNvPr id="41" name="Oval Callout 19">
              <a:extLst>
                <a:ext uri="{FF2B5EF4-FFF2-40B4-BE49-F238E27FC236}">
                  <a16:creationId xmlns:a16="http://schemas.microsoft.com/office/drawing/2014/main" id="{7051AE23-FC03-448F-BA40-B48BEFA71ED5}"/>
                </a:ext>
              </a:extLst>
            </p:cNvPr>
            <p:cNvSpPr/>
            <p:nvPr/>
          </p:nvSpPr>
          <p:spPr>
            <a:xfrm>
              <a:off x="1728798" y="3747989"/>
              <a:ext cx="1130287" cy="1023469"/>
            </a:xfrm>
            <a:prstGeom prst="wedgeEllipseCallout">
              <a:avLst>
                <a:gd name="adj1" fmla="val -35912"/>
                <a:gd name="adj2" fmla="val 63067"/>
              </a:avLst>
            </a:prstGeom>
            <a:solidFill>
              <a:schemeClr val="bg1"/>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pic>
          <p:nvPicPr>
            <p:cNvPr id="42" name="Picture 41" descr="cell50.png">
              <a:extLst>
                <a:ext uri="{FF2B5EF4-FFF2-40B4-BE49-F238E27FC236}">
                  <a16:creationId xmlns:a16="http://schemas.microsoft.com/office/drawing/2014/main" id="{5D3FD04E-045D-4B4A-974D-78EE077D9402}"/>
                </a:ext>
              </a:extLst>
            </p:cNvPr>
            <p:cNvPicPr>
              <a:picLocks noChangeAspect="1"/>
            </p:cNvPicPr>
            <p:nvPr/>
          </p:nvPicPr>
          <p:blipFill>
            <a:blip r:embed="rId9" cstate="screen">
              <a:extLst>
                <a:ext uri="{BEBA8EAE-BF5A-486C-A8C5-ECC9F3942E4B}">
                  <a14:imgProps xmlns:a14="http://schemas.microsoft.com/office/drawing/2010/main">
                    <a14:imgLayer r:embed="rId10">
                      <a14:imgEffect>
                        <a14:backgroundRemoval t="0" b="98612" l="137" r="97592"/>
                      </a14:imgEffect>
                    </a14:imgLayer>
                  </a14:imgProps>
                </a:ext>
                <a:ext uri="{28A0092B-C50C-407E-A947-70E740481C1C}">
                  <a14:useLocalDpi xmlns:a14="http://schemas.microsoft.com/office/drawing/2010/main"/>
                </a:ext>
              </a:extLst>
            </a:blip>
            <a:stretch>
              <a:fillRect/>
            </a:stretch>
          </p:blipFill>
          <p:spPr>
            <a:xfrm>
              <a:off x="1830141" y="3824228"/>
              <a:ext cx="927601" cy="914400"/>
            </a:xfrm>
            <a:prstGeom prst="rect">
              <a:avLst/>
            </a:prstGeom>
          </p:spPr>
        </p:pic>
      </p:grpSp>
      <p:grpSp>
        <p:nvGrpSpPr>
          <p:cNvPr id="43" name="Group 42">
            <a:extLst>
              <a:ext uri="{FF2B5EF4-FFF2-40B4-BE49-F238E27FC236}">
                <a16:creationId xmlns:a16="http://schemas.microsoft.com/office/drawing/2014/main" id="{001D82EF-5E02-4074-8B0A-F0A299667271}"/>
              </a:ext>
            </a:extLst>
          </p:cNvPr>
          <p:cNvGrpSpPr/>
          <p:nvPr/>
        </p:nvGrpSpPr>
        <p:grpSpPr>
          <a:xfrm>
            <a:off x="8040843" y="4807277"/>
            <a:ext cx="748550" cy="657130"/>
            <a:chOff x="6145381" y="3954181"/>
            <a:chExt cx="1130287" cy="1023469"/>
          </a:xfrm>
        </p:grpSpPr>
        <p:sp>
          <p:nvSpPr>
            <p:cNvPr id="44" name="Oval Callout 21">
              <a:extLst>
                <a:ext uri="{FF2B5EF4-FFF2-40B4-BE49-F238E27FC236}">
                  <a16:creationId xmlns:a16="http://schemas.microsoft.com/office/drawing/2014/main" id="{89D1C9B1-FF38-42EE-B34C-209385425A20}"/>
                </a:ext>
              </a:extLst>
            </p:cNvPr>
            <p:cNvSpPr/>
            <p:nvPr/>
          </p:nvSpPr>
          <p:spPr>
            <a:xfrm>
              <a:off x="6145381" y="3954181"/>
              <a:ext cx="1130287" cy="1023469"/>
            </a:xfrm>
            <a:prstGeom prst="wedgeEllipseCallout">
              <a:avLst>
                <a:gd name="adj1" fmla="val -39878"/>
                <a:gd name="adj2" fmla="val 61607"/>
              </a:avLst>
            </a:prstGeom>
            <a:solidFill>
              <a:schemeClr val="bg1"/>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pic>
          <p:nvPicPr>
            <p:cNvPr id="45" name="Picture 44" descr="cell75.png">
              <a:extLst>
                <a:ext uri="{FF2B5EF4-FFF2-40B4-BE49-F238E27FC236}">
                  <a16:creationId xmlns:a16="http://schemas.microsoft.com/office/drawing/2014/main" id="{44F67267-FDC2-4097-872C-FB65EFA8FFF8}"/>
                </a:ext>
              </a:extLst>
            </p:cNvPr>
            <p:cNvPicPr>
              <a:picLocks noChangeAspect="1"/>
            </p:cNvPicPr>
            <p:nvPr/>
          </p:nvPicPr>
          <p:blipFill>
            <a:blip r:embed="rId11" cstate="screen">
              <a:extLst>
                <a:ext uri="{BEBA8EAE-BF5A-486C-A8C5-ECC9F3942E4B}">
                  <a14:imgProps xmlns:a14="http://schemas.microsoft.com/office/drawing/2010/main">
                    <a14:imgLayer r:embed="rId12">
                      <a14:imgEffect>
                        <a14:backgroundRemoval t="0" b="100000" l="1232" r="100000"/>
                      </a14:imgEffect>
                    </a14:imgLayer>
                  </a14:imgProps>
                </a:ext>
                <a:ext uri="{28A0092B-C50C-407E-A947-70E740481C1C}">
                  <a14:useLocalDpi xmlns:a14="http://schemas.microsoft.com/office/drawing/2010/main"/>
                </a:ext>
              </a:extLst>
            </a:blip>
            <a:stretch>
              <a:fillRect/>
            </a:stretch>
          </p:blipFill>
          <p:spPr>
            <a:xfrm>
              <a:off x="6238928" y="4024462"/>
              <a:ext cx="927601" cy="914400"/>
            </a:xfrm>
            <a:prstGeom prst="rect">
              <a:avLst/>
            </a:prstGeom>
          </p:spPr>
        </p:pic>
      </p:grpSp>
      <p:sp>
        <p:nvSpPr>
          <p:cNvPr id="48" name="TextBox 47">
            <a:extLst>
              <a:ext uri="{FF2B5EF4-FFF2-40B4-BE49-F238E27FC236}">
                <a16:creationId xmlns:a16="http://schemas.microsoft.com/office/drawing/2014/main" id="{5C2BB445-41BC-4107-A733-8C8BE554BC9B}"/>
              </a:ext>
            </a:extLst>
          </p:cNvPr>
          <p:cNvSpPr txBox="1"/>
          <p:nvPr/>
        </p:nvSpPr>
        <p:spPr>
          <a:xfrm>
            <a:off x="7326021" y="4306009"/>
            <a:ext cx="1776255" cy="338554"/>
          </a:xfrm>
          <a:prstGeom prst="rect">
            <a:avLst/>
          </a:prstGeom>
          <a:solidFill>
            <a:schemeClr val="bg2">
              <a:alpha val="68000"/>
            </a:schemeClr>
          </a:solidFill>
          <a:ln>
            <a:solidFill>
              <a:srgbClr val="000000"/>
            </a:solidFill>
          </a:ln>
        </p:spPr>
        <p:txBody>
          <a:bodyPr wrap="none" rtlCol="0">
            <a:spAutoFit/>
          </a:bodyPr>
          <a:lstStyle/>
          <a:p>
            <a:r>
              <a:rPr lang="en-US" sz="1600" dirty="0">
                <a:latin typeface="Calibri" panose="020F0502020204030204" pitchFamily="34" charset="0"/>
                <a:cs typeface="Calibri" panose="020F0502020204030204" pitchFamily="34" charset="0"/>
              </a:rPr>
              <a:t>Deflection: 5.4 mm</a:t>
            </a:r>
          </a:p>
        </p:txBody>
      </p:sp>
      <p:sp>
        <p:nvSpPr>
          <p:cNvPr id="49" name="TextBox 48">
            <a:extLst>
              <a:ext uri="{FF2B5EF4-FFF2-40B4-BE49-F238E27FC236}">
                <a16:creationId xmlns:a16="http://schemas.microsoft.com/office/drawing/2014/main" id="{E8198192-664A-4AB4-9B71-F9B5A6E32EB3}"/>
              </a:ext>
            </a:extLst>
          </p:cNvPr>
          <p:cNvSpPr txBox="1"/>
          <p:nvPr/>
        </p:nvSpPr>
        <p:spPr>
          <a:xfrm>
            <a:off x="7214668" y="5923487"/>
            <a:ext cx="1776255" cy="338554"/>
          </a:xfrm>
          <a:prstGeom prst="rect">
            <a:avLst/>
          </a:prstGeom>
          <a:solidFill>
            <a:schemeClr val="bg2">
              <a:alpha val="68000"/>
            </a:schemeClr>
          </a:solidFill>
          <a:ln>
            <a:solidFill>
              <a:srgbClr val="000000"/>
            </a:solidFill>
          </a:ln>
        </p:spPr>
        <p:txBody>
          <a:bodyPr wrap="none" rtlCol="0">
            <a:spAutoFit/>
          </a:bodyPr>
          <a:lstStyle/>
          <a:p>
            <a:r>
              <a:rPr lang="en-US" sz="1600" dirty="0">
                <a:latin typeface="Calibri" panose="020F0502020204030204" pitchFamily="34" charset="0"/>
                <a:cs typeface="Calibri" panose="020F0502020204030204" pitchFamily="34" charset="0"/>
              </a:rPr>
              <a:t>Deflection: 6.0 mm</a:t>
            </a:r>
          </a:p>
        </p:txBody>
      </p:sp>
      <p:pic>
        <p:nvPicPr>
          <p:cNvPr id="50" name="Picture 49" descr="tetoptim1.png">
            <a:extLst>
              <a:ext uri="{FF2B5EF4-FFF2-40B4-BE49-F238E27FC236}">
                <a16:creationId xmlns:a16="http://schemas.microsoft.com/office/drawing/2014/main" id="{1A3BD768-6EDC-4B93-9CF6-AE1C308F5EDC}"/>
              </a:ext>
            </a:extLst>
          </p:cNvPr>
          <p:cNvPicPr>
            <a:picLocks noChangeAspect="1"/>
          </p:cNvPicPr>
          <p:nvPr/>
        </p:nvPicPr>
        <p:blipFill>
          <a:blip r:embed="rId13" cstate="screen">
            <a:extLst>
              <a:ext uri="{BEBA8EAE-BF5A-486C-A8C5-ECC9F3942E4B}">
                <a14:imgProps xmlns:a14="http://schemas.microsoft.com/office/drawing/2010/main">
                  <a14:imgLayer r:embed="rId14">
                    <a14:imgEffect>
                      <a14:backgroundRemoval t="378" b="100000" l="0" r="100000"/>
                    </a14:imgEffect>
                  </a14:imgLayer>
                </a14:imgProps>
              </a:ext>
              <a:ext uri="{28A0092B-C50C-407E-A947-70E740481C1C}">
                <a14:useLocalDpi xmlns:a14="http://schemas.microsoft.com/office/drawing/2010/main"/>
              </a:ext>
            </a:extLst>
          </a:blip>
          <a:stretch>
            <a:fillRect/>
          </a:stretch>
        </p:blipFill>
        <p:spPr>
          <a:xfrm rot="15341700">
            <a:off x="3484920" y="1990090"/>
            <a:ext cx="1867822" cy="1407700"/>
          </a:xfrm>
          <a:prstGeom prst="rect">
            <a:avLst/>
          </a:prstGeom>
        </p:spPr>
      </p:pic>
      <p:pic>
        <p:nvPicPr>
          <p:cNvPr id="52" name="Picture 51">
            <a:extLst>
              <a:ext uri="{FF2B5EF4-FFF2-40B4-BE49-F238E27FC236}">
                <a16:creationId xmlns:a16="http://schemas.microsoft.com/office/drawing/2014/main" id="{74FABA19-71B5-4C35-91FF-415CE84BC911}"/>
              </a:ext>
            </a:extLst>
          </p:cNvPr>
          <p:cNvPicPr>
            <a:picLocks noChangeAspect="1"/>
          </p:cNvPicPr>
          <p:nvPr/>
        </p:nvPicPr>
        <p:blipFill rotWithShape="1">
          <a:blip r:embed="rId15"/>
          <a:srcRect l="17474" t="4837" r="19523" b="5721"/>
          <a:stretch/>
        </p:blipFill>
        <p:spPr>
          <a:xfrm flipH="1">
            <a:off x="5311064" y="1622890"/>
            <a:ext cx="1417332" cy="1852965"/>
          </a:xfrm>
          <a:prstGeom prst="rect">
            <a:avLst/>
          </a:prstGeom>
        </p:spPr>
      </p:pic>
      <p:pic>
        <p:nvPicPr>
          <p:cNvPr id="53" name="Picture 52">
            <a:extLst>
              <a:ext uri="{FF2B5EF4-FFF2-40B4-BE49-F238E27FC236}">
                <a16:creationId xmlns:a16="http://schemas.microsoft.com/office/drawing/2014/main" id="{2DB42751-D70F-46BA-A52C-B9AF7B22826D}"/>
              </a:ext>
            </a:extLst>
          </p:cNvPr>
          <p:cNvPicPr>
            <a:picLocks noChangeAspect="1"/>
          </p:cNvPicPr>
          <p:nvPr/>
        </p:nvPicPr>
        <p:blipFill rotWithShape="1">
          <a:blip r:embed="rId15"/>
          <a:srcRect l="50870" t="93579"/>
          <a:stretch/>
        </p:blipFill>
        <p:spPr>
          <a:xfrm>
            <a:off x="5331612" y="3475856"/>
            <a:ext cx="1380922" cy="166214"/>
          </a:xfrm>
          <a:prstGeom prst="rect">
            <a:avLst/>
          </a:prstGeom>
        </p:spPr>
      </p:pic>
      <p:sp>
        <p:nvSpPr>
          <p:cNvPr id="4" name="TextBox 3">
            <a:extLst>
              <a:ext uri="{FF2B5EF4-FFF2-40B4-BE49-F238E27FC236}">
                <a16:creationId xmlns:a16="http://schemas.microsoft.com/office/drawing/2014/main" id="{8BDB49A1-A378-46A6-849A-B190D09C7E1D}"/>
              </a:ext>
            </a:extLst>
          </p:cNvPr>
          <p:cNvSpPr txBox="1"/>
          <p:nvPr/>
        </p:nvSpPr>
        <p:spPr>
          <a:xfrm>
            <a:off x="4836691" y="4180511"/>
            <a:ext cx="1867297" cy="830997"/>
          </a:xfrm>
          <a:prstGeom prst="rect">
            <a:avLst/>
          </a:prstGeom>
          <a:noFill/>
          <a:ln>
            <a:solidFill>
              <a:schemeClr val="tx1"/>
            </a:solidFill>
          </a:ln>
        </p:spPr>
        <p:txBody>
          <a:bodyPr wrap="square" rtlCol="0">
            <a:spAutoFit/>
          </a:bodyPr>
          <a:lstStyle/>
          <a:p>
            <a:pPr algn="ctr"/>
            <a:r>
              <a:rPr lang="en-US" sz="1600" b="1" i="1" dirty="0">
                <a:latin typeface="Calibri" panose="020F0502020204030204" pitchFamily="34" charset="0"/>
                <a:cs typeface="Calibri" panose="020F0502020204030204" pitchFamily="34" charset="0"/>
              </a:rPr>
              <a:t>Right: </a:t>
            </a:r>
            <a:r>
              <a:rPr lang="en-US" sz="1600" dirty="0">
                <a:latin typeface="Calibri" panose="020F0502020204030204" pitchFamily="34" charset="0"/>
                <a:cs typeface="Calibri" panose="020F0502020204030204" pitchFamily="34" charset="0"/>
              </a:rPr>
              <a:t>cellular structures with optimized stiffness</a:t>
            </a:r>
          </a:p>
        </p:txBody>
      </p:sp>
      <p:sp>
        <p:nvSpPr>
          <p:cNvPr id="2" name="Rectangle 1">
            <a:extLst>
              <a:ext uri="{FF2B5EF4-FFF2-40B4-BE49-F238E27FC236}">
                <a16:creationId xmlns:a16="http://schemas.microsoft.com/office/drawing/2014/main" id="{B1A58498-4D2D-4330-AFF1-2A37EBB96E0C}"/>
              </a:ext>
            </a:extLst>
          </p:cNvPr>
          <p:cNvSpPr/>
          <p:nvPr/>
        </p:nvSpPr>
        <p:spPr>
          <a:xfrm>
            <a:off x="140834" y="1071801"/>
            <a:ext cx="6519194" cy="5309146"/>
          </a:xfrm>
          <a:prstGeom prst="rect">
            <a:avLst/>
          </a:prstGeom>
        </p:spPr>
        <p:txBody>
          <a:bodyPr wrap="square">
            <a:spAutoFit/>
          </a:bodyPr>
          <a:lstStyle/>
          <a:p>
            <a:pPr marL="285750" indent="-285750">
              <a:buFont typeface="Arial" panose="020B0604020202020204" pitchFamily="34" charset="0"/>
              <a:buChar char="•"/>
            </a:pPr>
            <a:endParaRPr lang="en-US" dirty="0">
              <a:solidFill>
                <a:srgbClr val="000000"/>
              </a:solidFill>
              <a:latin typeface="Calibri" panose="020F0502020204030204" pitchFamily="34" charset="0"/>
              <a:ea typeface="Calibri" panose="020F0502020204030204" pitchFamily="34" charset="0"/>
              <a:cs typeface="Calibri" panose="020F0502020204030204" pitchFamily="34" charset="0"/>
            </a:endParaRPr>
          </a:p>
          <a:p>
            <a:r>
              <a:rPr lang="en-US" sz="2000" b="1" dirty="0">
                <a:solidFill>
                  <a:srgbClr val="0070C0"/>
                </a:solidFill>
                <a:latin typeface="Calibri" panose="020F0502020204030204" pitchFamily="34" charset="0"/>
                <a:ea typeface="Calibri" panose="020F0502020204030204" pitchFamily="34" charset="0"/>
                <a:cs typeface="Calibri" panose="020F0502020204030204" pitchFamily="34" charset="0"/>
              </a:rPr>
              <a:t>Goals:</a:t>
            </a:r>
          </a:p>
          <a:p>
            <a:endParaRPr lang="en-US" sz="400" dirty="0">
              <a:solidFill>
                <a:srgbClr val="000000"/>
              </a:solidFill>
              <a:latin typeface="Calibri" panose="020F0502020204030204" pitchFamily="34" charset="0"/>
              <a:ea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sz="1900" b="1" dirty="0">
                <a:latin typeface="Calibri" panose="020F0502020204030204" pitchFamily="34" charset="0"/>
                <a:cs typeface="Calibri" panose="020F0502020204030204" pitchFamily="34" charset="0"/>
              </a:rPr>
              <a:t>Qualification</a:t>
            </a:r>
            <a:r>
              <a:rPr lang="en-US" sz="1900" dirty="0">
                <a:latin typeface="Calibri" panose="020F0502020204030204" pitchFamily="34" charset="0"/>
                <a:cs typeface="Calibri" panose="020F0502020204030204" pitchFamily="34" charset="0"/>
              </a:rPr>
              <a:t>: assure quality</a:t>
            </a:r>
          </a:p>
          <a:p>
            <a:pPr marL="285750" indent="-285750">
              <a:buFont typeface="Wingdings" panose="05000000000000000000" pitchFamily="2" charset="2"/>
              <a:buChar char="Ø"/>
            </a:pPr>
            <a:r>
              <a:rPr lang="en-US" sz="1900" b="1" dirty="0">
                <a:latin typeface="Calibri" panose="020F0502020204030204" pitchFamily="34" charset="0"/>
                <a:cs typeface="Calibri" panose="020F0502020204030204" pitchFamily="34" charset="0"/>
              </a:rPr>
              <a:t>Design</a:t>
            </a:r>
            <a:r>
              <a:rPr lang="en-US" sz="1900" dirty="0">
                <a:latin typeface="Calibri" panose="020F0502020204030204" pitchFamily="34" charset="0"/>
                <a:cs typeface="Calibri" panose="020F0502020204030204" pitchFamily="34" charset="0"/>
              </a:rPr>
              <a:t>:  effectively utilize AM</a:t>
            </a:r>
          </a:p>
          <a:p>
            <a:pPr marL="742950" lvl="1" indent="-285750">
              <a:buFont typeface="Wingdings" panose="05000000000000000000" pitchFamily="2" charset="2"/>
              <a:buChar char="Ø"/>
            </a:pPr>
            <a:endParaRPr lang="en-US" sz="1000" dirty="0">
              <a:latin typeface="Calibri" panose="020F0502020204030204" pitchFamily="34" charset="0"/>
              <a:cs typeface="Calibri" panose="020F0502020204030204" pitchFamily="34" charset="0"/>
            </a:endParaRPr>
          </a:p>
          <a:p>
            <a:r>
              <a:rPr lang="en-US" sz="2000" b="1" dirty="0">
                <a:solidFill>
                  <a:srgbClr val="0070C0"/>
                </a:solidFill>
                <a:latin typeface="Calibri" panose="020F0502020204030204" pitchFamily="34" charset="0"/>
                <a:ea typeface="Calibri" panose="020F0502020204030204" pitchFamily="34" charset="0"/>
                <a:cs typeface="Calibri" panose="020F0502020204030204" pitchFamily="34" charset="0"/>
              </a:rPr>
              <a:t>PDE-constrained optimization:</a:t>
            </a:r>
          </a:p>
          <a:p>
            <a:endParaRPr lang="en-US" sz="400" dirty="0">
              <a:solidFill>
                <a:srgbClr val="000000"/>
              </a:solidFill>
              <a:latin typeface="Calibri" panose="020F0502020204030204" pitchFamily="34" charset="0"/>
              <a:ea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sz="1900" b="1" dirty="0">
                <a:latin typeface="Calibri" panose="020F0502020204030204" pitchFamily="34" charset="0"/>
                <a:cs typeface="Calibri" panose="020F0502020204030204" pitchFamily="34" charset="0"/>
              </a:rPr>
              <a:t>Physics</a:t>
            </a:r>
            <a:r>
              <a:rPr lang="en-US" sz="1900" dirty="0">
                <a:latin typeface="Calibri" panose="020F0502020204030204" pitchFamily="34" charset="0"/>
                <a:cs typeface="Calibri" panose="020F0502020204030204" pitchFamily="34" charset="0"/>
              </a:rPr>
              <a:t>: </a:t>
            </a:r>
            <a:r>
              <a:rPr lang="en-US" sz="1900" dirty="0" err="1">
                <a:latin typeface="Calibri" panose="020F0502020204030204" pitchFamily="34" charset="0"/>
                <a:cs typeface="Calibri" panose="020F0502020204030204" pitchFamily="34" charset="0"/>
              </a:rPr>
              <a:t>elastostatics</a:t>
            </a:r>
            <a:r>
              <a:rPr lang="en-US" sz="1900" dirty="0">
                <a:latin typeface="Calibri" panose="020F0502020204030204" pitchFamily="34" charset="0"/>
                <a:cs typeface="Calibri" panose="020F0502020204030204" pitchFamily="34" charset="0"/>
              </a:rPr>
              <a:t>, Poisson</a:t>
            </a:r>
          </a:p>
          <a:p>
            <a:pPr marL="285750" indent="-285750">
              <a:buFont typeface="Wingdings" panose="05000000000000000000" pitchFamily="2" charset="2"/>
              <a:buChar char="Ø"/>
            </a:pPr>
            <a:r>
              <a:rPr lang="en-US" sz="1900" b="1" dirty="0">
                <a:latin typeface="Calibri" panose="020F0502020204030204" pitchFamily="34" charset="0"/>
                <a:cs typeface="Calibri" panose="020F0502020204030204" pitchFamily="34" charset="0"/>
              </a:rPr>
              <a:t>Objectives</a:t>
            </a:r>
            <a:r>
              <a:rPr lang="en-US" sz="1900" dirty="0">
                <a:latin typeface="Calibri" panose="020F0502020204030204" pitchFamily="34" charset="0"/>
                <a:cs typeface="Calibri" panose="020F0502020204030204" pitchFamily="34" charset="0"/>
              </a:rPr>
              <a:t>: compliance, p-norm</a:t>
            </a:r>
          </a:p>
          <a:p>
            <a:pPr marL="285750" indent="-285750">
              <a:buFont typeface="Wingdings" panose="05000000000000000000" pitchFamily="2" charset="2"/>
              <a:buChar char="Ø"/>
            </a:pPr>
            <a:r>
              <a:rPr lang="en-US" sz="1900" b="1" dirty="0">
                <a:latin typeface="Calibri" panose="020F0502020204030204" pitchFamily="34" charset="0"/>
                <a:cs typeface="Calibri" panose="020F0502020204030204" pitchFamily="34" charset="0"/>
              </a:rPr>
              <a:t>Constraints</a:t>
            </a:r>
            <a:r>
              <a:rPr lang="en-US" sz="1900" dirty="0">
                <a:latin typeface="Calibri" panose="020F0502020204030204" pitchFamily="34" charset="0"/>
                <a:cs typeface="Calibri" panose="020F0502020204030204" pitchFamily="34" charset="0"/>
              </a:rPr>
              <a:t>: volume/mass</a:t>
            </a:r>
          </a:p>
          <a:p>
            <a:pPr marL="285750" indent="-285750">
              <a:buFont typeface="Wingdings" panose="05000000000000000000" pitchFamily="2" charset="2"/>
              <a:buChar char="Ø"/>
            </a:pPr>
            <a:endParaRPr lang="en-US" sz="1000" dirty="0">
              <a:solidFill>
                <a:srgbClr val="000000"/>
              </a:solidFill>
              <a:latin typeface="Calibri" panose="020F0502020204030204" pitchFamily="34" charset="0"/>
              <a:ea typeface="Calibri" panose="020F0502020204030204" pitchFamily="34" charset="0"/>
              <a:cs typeface="Calibri" panose="020F0502020204030204" pitchFamily="34" charset="0"/>
            </a:endParaRPr>
          </a:p>
          <a:p>
            <a:r>
              <a:rPr lang="en-US" sz="2000" b="1" dirty="0">
                <a:solidFill>
                  <a:srgbClr val="0070C0"/>
                </a:solidFill>
                <a:latin typeface="Calibri" panose="020F0502020204030204" pitchFamily="34" charset="0"/>
                <a:cs typeface="Calibri" panose="020F0502020204030204" pitchFamily="34" charset="0"/>
              </a:rPr>
              <a:t>Multiple simultaneous Albany runs can inform                        a single design optimization by PLATO:</a:t>
            </a:r>
          </a:p>
          <a:p>
            <a:endParaRPr lang="en-US" sz="400"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sz="1900" dirty="0">
                <a:latin typeface="Calibri" panose="020F0502020204030204" pitchFamily="34" charset="0"/>
                <a:cs typeface="Calibri" panose="020F0502020204030204" pitchFamily="34" charset="0"/>
              </a:rPr>
              <a:t>Albany implements objective + gradient                                evaluation, optimization loop</a:t>
            </a:r>
          </a:p>
          <a:p>
            <a:pPr marL="285750" indent="-285750">
              <a:buFont typeface="Wingdings" panose="05000000000000000000" pitchFamily="2" charset="2"/>
              <a:buChar char="Ø"/>
            </a:pPr>
            <a:r>
              <a:rPr lang="en-US" sz="1900" b="1" dirty="0">
                <a:solidFill>
                  <a:srgbClr val="000000"/>
                </a:solidFill>
                <a:latin typeface="Calibri" panose="020F0502020204030204" pitchFamily="34" charset="0"/>
                <a:ea typeface="Calibri" panose="020F0502020204030204" pitchFamily="34" charset="0"/>
                <a:cs typeface="Calibri" panose="020F0502020204030204" pitchFamily="34" charset="0"/>
              </a:rPr>
              <a:t>New</a:t>
            </a:r>
            <a:r>
              <a:rPr lang="en-US" sz="1900" dirty="0">
                <a:solidFill>
                  <a:srgbClr val="000000"/>
                </a:solidFill>
                <a:latin typeface="Calibri" panose="020F0502020204030204" pitchFamily="34" charset="0"/>
                <a:ea typeface="Calibri" panose="020F0502020204030204" pitchFamily="34" charset="0"/>
                <a:cs typeface="Calibri" panose="020F0502020204030204" pitchFamily="34" charset="0"/>
              </a:rPr>
              <a:t> </a:t>
            </a:r>
            <a:r>
              <a:rPr lang="en-US" sz="1900" b="1" dirty="0">
                <a:solidFill>
                  <a:srgbClr val="000000"/>
                </a:solidFill>
                <a:latin typeface="Calibri" panose="020F0502020204030204" pitchFamily="34" charset="0"/>
                <a:ea typeface="Calibri" panose="020F0502020204030204" pitchFamily="34" charset="0"/>
                <a:cs typeface="Calibri" panose="020F0502020204030204" pitchFamily="34" charset="0"/>
              </a:rPr>
              <a:t>“meshless” capability</a:t>
            </a:r>
            <a:r>
              <a:rPr lang="en-US" sz="1900" dirty="0">
                <a:solidFill>
                  <a:srgbClr val="000000"/>
                </a:solidFill>
                <a:latin typeface="Calibri" panose="020F0502020204030204" pitchFamily="34" charset="0"/>
                <a:ea typeface="Calibri" panose="020F0502020204030204" pitchFamily="34" charset="0"/>
                <a:cs typeface="Calibri" panose="020F0502020204030204" pitchFamily="34" charset="0"/>
              </a:rPr>
              <a:t>: geometry defined in constructive solid geometry (CSG) format and meshed inline</a:t>
            </a:r>
          </a:p>
          <a:p>
            <a:pPr marL="800100" lvl="1" indent="-342900">
              <a:buFont typeface="Wingdings" panose="05000000000000000000" pitchFamily="2" charset="2"/>
              <a:buChar char="v"/>
            </a:pPr>
            <a:r>
              <a:rPr lang="en-US" sz="1900" dirty="0">
                <a:solidFill>
                  <a:srgbClr val="000000"/>
                </a:solidFill>
                <a:latin typeface="Calibri" panose="020F0502020204030204" pitchFamily="34" charset="0"/>
                <a:ea typeface="Calibri" panose="020F0502020204030204" pitchFamily="34" charset="0"/>
                <a:cs typeface="Calibri" panose="020F0502020204030204" pitchFamily="34" charset="0"/>
              </a:rPr>
              <a:t>Allows user to include arbitrarily many simultaneous load cases (linear thermal/electrical, mechanical, etc.)</a:t>
            </a:r>
          </a:p>
        </p:txBody>
      </p:sp>
    </p:spTree>
    <p:extLst>
      <p:ext uri="{BB962C8B-B14F-4D97-AF65-F5344CB8AC3E}">
        <p14:creationId xmlns:p14="http://schemas.microsoft.com/office/powerpoint/2010/main" val="3327002433"/>
      </p:ext>
    </p:extLst>
  </p:cSld>
  <p:clrMapOvr>
    <a:masterClrMapping/>
  </p:clrMapOvr>
</p:sld>
</file>

<file path=ppt/slides/slide7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4" name="ABUMIP_20km">
            <a:hlinkClick r:id="" action="ppaction://media"/>
            <a:extLst>
              <a:ext uri="{FF2B5EF4-FFF2-40B4-BE49-F238E27FC236}">
                <a16:creationId xmlns:a16="http://schemas.microsoft.com/office/drawing/2014/main" id="{CC916813-F3A4-499F-8964-96144245D390}"/>
              </a:ext>
            </a:extLst>
          </p:cNvPr>
          <p:cNvPicPr>
            <a:picLocks noChangeAspect="1"/>
          </p:cNvPicPr>
          <p:nvPr>
            <a:videoFile r:link="rId2"/>
            <p:extLst>
              <p:ext uri="{DAA4B4D4-6D71-4841-9C94-3DE7FCFB9230}">
                <p14:media xmlns:p14="http://schemas.microsoft.com/office/powerpoint/2010/main" r:embed="rId1"/>
              </p:ext>
            </p:extLst>
          </p:nvPr>
        </p:nvPicPr>
        <p:blipFill>
          <a:blip r:embed="rId6"/>
          <a:stretch>
            <a:fillRect/>
          </a:stretch>
        </p:blipFill>
        <p:spPr>
          <a:xfrm>
            <a:off x="254857" y="2075165"/>
            <a:ext cx="3657599" cy="2887578"/>
          </a:xfrm>
          <a:prstGeom prst="rect">
            <a:avLst/>
          </a:prstGeom>
        </p:spPr>
      </p:pic>
      <p:pic>
        <p:nvPicPr>
          <p:cNvPr id="15" name="one_run_melt_3d_animation_amp500_per20_nocapping.avi">
            <a:hlinkClick r:id="" action="ppaction://media"/>
            <a:extLst>
              <a:ext uri="{FF2B5EF4-FFF2-40B4-BE49-F238E27FC236}">
                <a16:creationId xmlns:a16="http://schemas.microsoft.com/office/drawing/2014/main" id="{BF6F4E5B-FDAF-4128-92BE-A4022DFC0C4D}"/>
              </a:ext>
            </a:extLst>
          </p:cNvPr>
          <p:cNvPicPr>
            <a:picLocks noChangeAspect="1"/>
          </p:cNvPicPr>
          <p:nvPr>
            <a:videoFile r:link="rId4"/>
            <p:extLst>
              <p:ext uri="{DAA4B4D4-6D71-4841-9C94-3DE7FCFB9230}">
                <p14:media xmlns:p14="http://schemas.microsoft.com/office/powerpoint/2010/main" r:embed="rId3"/>
              </p:ext>
            </p:extLst>
          </p:nvPr>
        </p:nvPicPr>
        <p:blipFill rotWithShape="1">
          <a:blip r:embed="rId7"/>
          <a:srcRect t="19496"/>
          <a:stretch/>
        </p:blipFill>
        <p:spPr>
          <a:xfrm>
            <a:off x="3999458" y="2075164"/>
            <a:ext cx="4218558" cy="4093523"/>
          </a:xfrm>
          <a:prstGeom prst="rect">
            <a:avLst/>
          </a:prstGeom>
        </p:spPr>
      </p:pic>
      <p:sp>
        <p:nvSpPr>
          <p:cNvPr id="17" name="TextBox 16">
            <a:extLst>
              <a:ext uri="{FF2B5EF4-FFF2-40B4-BE49-F238E27FC236}">
                <a16:creationId xmlns:a16="http://schemas.microsoft.com/office/drawing/2014/main" id="{F8DA6619-2642-49C4-8119-BA1E93B9EC11}"/>
              </a:ext>
            </a:extLst>
          </p:cNvPr>
          <p:cNvSpPr txBox="1"/>
          <p:nvPr/>
        </p:nvSpPr>
        <p:spPr>
          <a:xfrm>
            <a:off x="5296325" y="5729556"/>
            <a:ext cx="2052496" cy="307764"/>
          </a:xfrm>
          <a:prstGeom prst="rect">
            <a:avLst/>
          </a:prstGeom>
          <a:noFill/>
        </p:spPr>
        <p:txBody>
          <a:bodyPr wrap="square" lIns="91429" tIns="45714" rIns="91429" bIns="45714" rtlCol="0">
            <a:spAutoFit/>
          </a:bodyPr>
          <a:lstStyle/>
          <a:p>
            <a:pPr algn="ctr"/>
            <a:r>
              <a:rPr lang="en-US" sz="1400" dirty="0">
                <a:solidFill>
                  <a:schemeClr val="bg1"/>
                </a:solidFill>
                <a:latin typeface="Calibri" panose="020F0502020204030204" pitchFamily="34" charset="0"/>
                <a:cs typeface="Calibri" panose="020F0502020204030204" pitchFamily="34" charset="0"/>
              </a:rPr>
              <a:t>Hoffman et al. (in prep.)</a:t>
            </a:r>
          </a:p>
        </p:txBody>
      </p:sp>
      <p:sp>
        <p:nvSpPr>
          <p:cNvPr id="4" name="TextBox 3">
            <a:extLst>
              <a:ext uri="{FF2B5EF4-FFF2-40B4-BE49-F238E27FC236}">
                <a16:creationId xmlns:a16="http://schemas.microsoft.com/office/drawing/2014/main" id="{1CD92353-6D0F-454F-AE14-C60A3806309C}"/>
              </a:ext>
            </a:extLst>
          </p:cNvPr>
          <p:cNvSpPr txBox="1"/>
          <p:nvPr/>
        </p:nvSpPr>
        <p:spPr>
          <a:xfrm>
            <a:off x="144364" y="5241876"/>
            <a:ext cx="3884006" cy="984885"/>
          </a:xfrm>
          <a:prstGeom prst="rect">
            <a:avLst/>
          </a:prstGeom>
          <a:noFill/>
        </p:spPr>
        <p:txBody>
          <a:bodyPr wrap="square" rtlCol="0">
            <a:spAutoFit/>
          </a:bodyPr>
          <a:lstStyle/>
          <a:p>
            <a:r>
              <a:rPr lang="en-US" b="1" u="sng" dirty="0">
                <a:latin typeface="Calibri" panose="020F0502020204030204" pitchFamily="34" charset="0"/>
                <a:cs typeface="Calibri" panose="020F0502020204030204" pitchFamily="34" charset="0"/>
              </a:rPr>
              <a:t>Above</a:t>
            </a:r>
            <a:r>
              <a:rPr lang="en-US" u="sng" dirty="0">
                <a:latin typeface="Calibri" panose="020F0502020204030204" pitchFamily="34" charset="0"/>
                <a:cs typeface="Calibri" panose="020F0502020204030204" pitchFamily="34" charset="0"/>
              </a:rPr>
              <a:t>:</a:t>
            </a:r>
            <a:r>
              <a:rPr lang="en-US" dirty="0">
                <a:latin typeface="Calibri" panose="020F0502020204030204" pitchFamily="34" charset="0"/>
                <a:cs typeface="Calibri" panose="020F0502020204030204" pitchFamily="34" charset="0"/>
              </a:rPr>
              <a:t> ABUMIP-Antarctica experiment</a:t>
            </a:r>
          </a:p>
          <a:p>
            <a:endParaRPr lang="en-US" sz="400" dirty="0">
              <a:latin typeface="Calibri" panose="020F0502020204030204" pitchFamily="34" charset="0"/>
              <a:cs typeface="Calibri" panose="020F0502020204030204" pitchFamily="34" charset="0"/>
            </a:endParaRPr>
          </a:p>
          <a:p>
            <a:r>
              <a:rPr lang="en-US" b="1" u="sng" dirty="0">
                <a:latin typeface="Calibri" panose="020F0502020204030204" pitchFamily="34" charset="0"/>
                <a:cs typeface="Calibri" panose="020F0502020204030204" pitchFamily="34" charset="0"/>
              </a:rPr>
              <a:t>Right</a:t>
            </a:r>
            <a:r>
              <a:rPr lang="en-US" u="sng" dirty="0">
                <a:latin typeface="Calibri" panose="020F0502020204030204" pitchFamily="34" charset="0"/>
                <a:cs typeface="Calibri" panose="020F0502020204030204" pitchFamily="34" charset="0"/>
              </a:rPr>
              <a:t>:</a:t>
            </a:r>
            <a:r>
              <a:rPr lang="en-US" dirty="0">
                <a:latin typeface="Calibri" panose="020F0502020204030204" pitchFamily="34" charset="0"/>
                <a:cs typeface="Calibri" panose="020F0502020204030204" pitchFamily="34" charset="0"/>
              </a:rPr>
              <a:t> Thwaites glacier retreat under parametrized submarine melting.</a:t>
            </a:r>
          </a:p>
        </p:txBody>
      </p:sp>
      <p:sp>
        <p:nvSpPr>
          <p:cNvPr id="9" name="TextShape 1">
            <a:extLst>
              <a:ext uri="{FF2B5EF4-FFF2-40B4-BE49-F238E27FC236}">
                <a16:creationId xmlns:a16="http://schemas.microsoft.com/office/drawing/2014/main" id="{EF59128B-17E9-48CD-BEBD-415A33BF9547}"/>
              </a:ext>
            </a:extLst>
          </p:cNvPr>
          <p:cNvSpPr txBox="1"/>
          <p:nvPr/>
        </p:nvSpPr>
        <p:spPr>
          <a:xfrm>
            <a:off x="254857" y="-211043"/>
            <a:ext cx="7643004" cy="1146027"/>
          </a:xfrm>
          <a:prstGeom prst="rect">
            <a:avLst/>
          </a:prstGeom>
          <a:noFill/>
          <a:ln>
            <a:noFill/>
          </a:ln>
        </p:spPr>
        <p:txBody>
          <a:bodyPr lIns="0" tIns="0" rIns="0" bIns="0" anchor="ctr"/>
          <a:lstStyle/>
          <a:p>
            <a:r>
              <a:rPr lang="en-US" sz="3200" dirty="0">
                <a:latin typeface="Calibri"/>
              </a:rPr>
              <a:t>Ice sheets: Albany Land-Ice (ALI)</a:t>
            </a:r>
            <a:endParaRPr sz="3200" dirty="0"/>
          </a:p>
        </p:txBody>
      </p:sp>
      <p:sp>
        <p:nvSpPr>
          <p:cNvPr id="12" name="TextBox 11">
            <a:extLst>
              <a:ext uri="{FF2B5EF4-FFF2-40B4-BE49-F238E27FC236}">
                <a16:creationId xmlns:a16="http://schemas.microsoft.com/office/drawing/2014/main" id="{5D65EB00-E945-4BFD-BB7A-2FCC0B3DF939}"/>
              </a:ext>
            </a:extLst>
          </p:cNvPr>
          <p:cNvSpPr txBox="1"/>
          <p:nvPr/>
        </p:nvSpPr>
        <p:spPr>
          <a:xfrm>
            <a:off x="577516" y="713339"/>
            <a:ext cx="7643004" cy="1015663"/>
          </a:xfrm>
          <a:prstGeom prst="rect">
            <a:avLst/>
          </a:prstGeom>
          <a:solidFill>
            <a:srgbClr val="CCFFCC"/>
          </a:solidFill>
        </p:spPr>
        <p:txBody>
          <a:bodyPr wrap="square" rtlCol="0">
            <a:spAutoFit/>
          </a:bodyPr>
          <a:lstStyle/>
          <a:p>
            <a:pPr algn="ctr"/>
            <a:r>
              <a:rPr lang="en-US" sz="2000" dirty="0">
                <a:latin typeface="Calibri" panose="020F0502020204030204" pitchFamily="34" charset="0"/>
                <a:cs typeface="Calibri" panose="020F0502020204030204" pitchFamily="34" charset="0"/>
              </a:rPr>
              <a:t>Albany enabled the </a:t>
            </a:r>
            <a:r>
              <a:rPr lang="en-US" sz="2000" b="1" dirty="0">
                <a:latin typeface="Calibri" panose="020F0502020204030204" pitchFamily="34" charset="0"/>
                <a:cs typeface="Calibri" panose="020F0502020204030204" pitchFamily="34" charset="0"/>
              </a:rPr>
              <a:t>rapid development </a:t>
            </a:r>
            <a:r>
              <a:rPr lang="en-US" sz="2000" dirty="0">
                <a:latin typeface="Calibri" panose="020F0502020204030204" pitchFamily="34" charset="0"/>
                <a:cs typeface="Calibri" panose="020F0502020204030204" pitchFamily="34" charset="0"/>
              </a:rPr>
              <a:t>of a production </a:t>
            </a:r>
            <a:r>
              <a:rPr lang="en-US" sz="2000" b="1" dirty="0">
                <a:latin typeface="Calibri" panose="020F0502020204030204" pitchFamily="34" charset="0"/>
                <a:cs typeface="Calibri" panose="020F0502020204030204" pitchFamily="34" charset="0"/>
              </a:rPr>
              <a:t>land-ice </a:t>
            </a:r>
            <a:r>
              <a:rPr lang="en-US" sz="2000" b="1" dirty="0" err="1">
                <a:latin typeface="Calibri" panose="020F0502020204030204" pitchFamily="34" charset="0"/>
                <a:cs typeface="Calibri" panose="020F0502020204030204" pitchFamily="34" charset="0"/>
              </a:rPr>
              <a:t>dycore</a:t>
            </a:r>
            <a:r>
              <a:rPr lang="en-US" sz="2000" b="1" dirty="0">
                <a:latin typeface="Calibri" panose="020F0502020204030204" pitchFamily="34" charset="0"/>
                <a:cs typeface="Calibri" panose="020F0502020204030204" pitchFamily="34" charset="0"/>
              </a:rPr>
              <a:t> </a:t>
            </a:r>
            <a:r>
              <a:rPr lang="en-US" sz="2000" dirty="0">
                <a:latin typeface="Calibri" panose="020F0502020204030204" pitchFamily="34" charset="0"/>
                <a:cs typeface="Calibri" panose="020F0502020204030204" pitchFamily="34" charset="0"/>
              </a:rPr>
              <a:t>for providing </a:t>
            </a:r>
            <a:r>
              <a:rPr lang="en-US" sz="2000" b="1" dirty="0">
                <a:latin typeface="Calibri" panose="020F0502020204030204" pitchFamily="34" charset="0"/>
                <a:cs typeface="Calibri" panose="020F0502020204030204" pitchFamily="34" charset="0"/>
              </a:rPr>
              <a:t>actionable predictions </a:t>
            </a:r>
            <a:r>
              <a:rPr lang="en-US" sz="2000" dirty="0">
                <a:latin typeface="Calibri" panose="020F0502020204030204" pitchFamily="34" charset="0"/>
                <a:cs typeface="Calibri" panose="020F0502020204030204" pitchFamily="34" charset="0"/>
              </a:rPr>
              <a:t>of </a:t>
            </a:r>
            <a:r>
              <a:rPr lang="en-US" sz="2000" b="1" dirty="0">
                <a:latin typeface="Calibri" panose="020F0502020204030204" pitchFamily="34" charset="0"/>
                <a:cs typeface="Calibri" panose="020F0502020204030204" pitchFamily="34" charset="0"/>
              </a:rPr>
              <a:t>21</a:t>
            </a:r>
            <a:r>
              <a:rPr lang="en-US" sz="2000" b="1" baseline="30000" dirty="0">
                <a:latin typeface="Calibri" panose="020F0502020204030204" pitchFamily="34" charset="0"/>
                <a:cs typeface="Calibri" panose="020F0502020204030204" pitchFamily="34" charset="0"/>
              </a:rPr>
              <a:t>st</a:t>
            </a:r>
            <a:r>
              <a:rPr lang="en-US" sz="2000" b="1" dirty="0">
                <a:latin typeface="Calibri" panose="020F0502020204030204" pitchFamily="34" charset="0"/>
                <a:cs typeface="Calibri" panose="020F0502020204030204" pitchFamily="34" charset="0"/>
              </a:rPr>
              <a:t> century sea-level rise </a:t>
            </a:r>
            <a:r>
              <a:rPr lang="en-US" sz="2000" dirty="0">
                <a:latin typeface="Calibri" panose="020F0502020204030204" pitchFamily="34" charset="0"/>
                <a:cs typeface="Calibri" panose="020F0502020204030204" pitchFamily="34" charset="0"/>
              </a:rPr>
              <a:t>as a part of the DOE Energy </a:t>
            </a:r>
            <a:r>
              <a:rPr lang="en-US" sz="2000" dirty="0" err="1">
                <a:latin typeface="Calibri" panose="020F0502020204030204" pitchFamily="34" charset="0"/>
                <a:cs typeface="Calibri" panose="020F0502020204030204" pitchFamily="34" charset="0"/>
              </a:rPr>
              <a:t>Exascale</a:t>
            </a:r>
            <a:r>
              <a:rPr lang="en-US" sz="2000" dirty="0">
                <a:latin typeface="Calibri" panose="020F0502020204030204" pitchFamily="34" charset="0"/>
                <a:cs typeface="Calibri" panose="020F0502020204030204" pitchFamily="34" charset="0"/>
              </a:rPr>
              <a:t> Earth System Model (E3SM).</a:t>
            </a:r>
          </a:p>
        </p:txBody>
      </p:sp>
      <p:sp>
        <p:nvSpPr>
          <p:cNvPr id="13" name="Rectangle 12">
            <a:extLst>
              <a:ext uri="{FF2B5EF4-FFF2-40B4-BE49-F238E27FC236}">
                <a16:creationId xmlns:a16="http://schemas.microsoft.com/office/drawing/2014/main" id="{3CA473F7-C09A-4E04-A8A1-00783F2FAD33}"/>
              </a:ext>
            </a:extLst>
          </p:cNvPr>
          <p:cNvSpPr/>
          <p:nvPr/>
        </p:nvSpPr>
        <p:spPr>
          <a:xfrm>
            <a:off x="91935" y="6519446"/>
            <a:ext cx="4826447" cy="338554"/>
          </a:xfrm>
          <a:prstGeom prst="rect">
            <a:avLst/>
          </a:prstGeom>
        </p:spPr>
        <p:txBody>
          <a:bodyPr wrap="square">
            <a:spAutoFit/>
          </a:bodyPr>
          <a:lstStyle/>
          <a:p>
            <a:pPr>
              <a:spcAft>
                <a:spcPts val="400"/>
              </a:spcAft>
            </a:pPr>
            <a:r>
              <a:rPr lang="en-US" sz="1600" dirty="0">
                <a:solidFill>
                  <a:schemeClr val="bg1"/>
                </a:solidFill>
                <a:latin typeface="Calibri" panose="020F0502020204030204" pitchFamily="34" charset="0"/>
                <a:cs typeface="Calibri" panose="020F0502020204030204" pitchFamily="34" charset="0"/>
              </a:rPr>
              <a:t>I. Tezaur, </a:t>
            </a:r>
            <a:r>
              <a:rPr lang="en-US" sz="1600" i="1" dirty="0">
                <a:solidFill>
                  <a:schemeClr val="bg1"/>
                </a:solidFill>
                <a:latin typeface="Calibri" panose="020F0502020204030204" pitchFamily="34" charset="0"/>
                <a:cs typeface="Calibri" panose="020F0502020204030204" pitchFamily="34" charset="0"/>
              </a:rPr>
              <a:t>et. al.</a:t>
            </a:r>
            <a:r>
              <a:rPr lang="en-US" sz="1600" dirty="0">
                <a:solidFill>
                  <a:schemeClr val="bg1"/>
                </a:solidFill>
                <a:latin typeface="Calibri" panose="020F0502020204030204" pitchFamily="34" charset="0"/>
                <a:cs typeface="Calibri" panose="020F0502020204030204" pitchFamily="34" charset="0"/>
              </a:rPr>
              <a:t> </a:t>
            </a:r>
            <a:r>
              <a:rPr lang="en-US" sz="1600" i="1" dirty="0">
                <a:solidFill>
                  <a:schemeClr val="bg1"/>
                </a:solidFill>
                <a:latin typeface="Calibri" panose="020F0502020204030204" pitchFamily="34" charset="0"/>
                <a:cs typeface="Calibri" panose="020F0502020204030204" pitchFamily="34" charset="0"/>
              </a:rPr>
              <a:t>GMD. </a:t>
            </a:r>
            <a:r>
              <a:rPr lang="en-US" sz="1600" dirty="0">
                <a:solidFill>
                  <a:schemeClr val="bg1"/>
                </a:solidFill>
                <a:latin typeface="Calibri" panose="020F0502020204030204" pitchFamily="34" charset="0"/>
                <a:cs typeface="Calibri" panose="020F0502020204030204" pitchFamily="34" charset="0"/>
              </a:rPr>
              <a:t>(2015).</a:t>
            </a:r>
            <a:endParaRPr lang="en-US" sz="1600" i="1" dirty="0">
              <a:solidFill>
                <a:schemeClr val="bg1"/>
              </a:solidFill>
              <a:latin typeface="Calibri" panose="020F0502020204030204" pitchFamily="34" charset="0"/>
              <a:cs typeface="Calibri" panose="020F0502020204030204" pitchFamily="34" charset="0"/>
            </a:endParaRPr>
          </a:p>
        </p:txBody>
      </p:sp>
      <p:pic>
        <p:nvPicPr>
          <p:cNvPr id="7" name="Picture 6">
            <a:extLst>
              <a:ext uri="{FF2B5EF4-FFF2-40B4-BE49-F238E27FC236}">
                <a16:creationId xmlns:a16="http://schemas.microsoft.com/office/drawing/2014/main" id="{D843DC7F-EED4-4BEF-A1EC-0A40028D885B}"/>
              </a:ext>
            </a:extLst>
          </p:cNvPr>
          <p:cNvPicPr>
            <a:picLocks noChangeAspect="1"/>
          </p:cNvPicPr>
          <p:nvPr/>
        </p:nvPicPr>
        <p:blipFill>
          <a:blip r:embed="rId8"/>
          <a:stretch>
            <a:fillRect/>
          </a:stretch>
        </p:blipFill>
        <p:spPr>
          <a:xfrm>
            <a:off x="6339970" y="2031919"/>
            <a:ext cx="2804030" cy="836290"/>
          </a:xfrm>
          <a:prstGeom prst="round2DiagRect">
            <a:avLst>
              <a:gd name="adj1" fmla="val 16667"/>
              <a:gd name="adj2" fmla="val 0"/>
            </a:avLst>
          </a:prstGeom>
          <a:ln w="88900" cap="sq">
            <a:solidFill>
              <a:srgbClr val="FFFFFF"/>
            </a:solidFill>
            <a:miter lim="800000"/>
          </a:ln>
          <a:effectLst>
            <a:outerShdw blurRad="254000" algn="tl" rotWithShape="0">
              <a:srgbClr val="000000">
                <a:alpha val="43000"/>
              </a:srgbClr>
            </a:outerShdw>
          </a:effectLst>
        </p:spPr>
      </p:pic>
      <p:pic>
        <p:nvPicPr>
          <p:cNvPr id="16" name="Picture 15">
            <a:extLst>
              <a:ext uri="{FF2B5EF4-FFF2-40B4-BE49-F238E27FC236}">
                <a16:creationId xmlns:a16="http://schemas.microsoft.com/office/drawing/2014/main" id="{9A6DDD96-BDF6-4DD0-A999-D736FD908836}"/>
              </a:ext>
            </a:extLst>
          </p:cNvPr>
          <p:cNvPicPr>
            <a:picLocks noChangeAspect="1"/>
          </p:cNvPicPr>
          <p:nvPr/>
        </p:nvPicPr>
        <p:blipFill>
          <a:blip r:embed="rId9" cstate="print">
            <a:extLst>
              <a:ext uri="{28A0092B-C50C-407E-A947-70E740481C1C}">
                <a14:useLocalDpi xmlns:a14="http://schemas.microsoft.com/office/drawing/2010/main" val="0"/>
              </a:ext>
            </a:extLst>
          </a:blip>
          <a:stretch>
            <a:fillRect/>
          </a:stretch>
        </p:blipFill>
        <p:spPr>
          <a:xfrm>
            <a:off x="7503552" y="2822522"/>
            <a:ext cx="1640448" cy="1415097"/>
          </a:xfrm>
          <a:prstGeom prst="rect">
            <a:avLst/>
          </a:prstGeom>
        </p:spPr>
      </p:pic>
    </p:spTree>
    <p:extLst>
      <p:ext uri="{BB962C8B-B14F-4D97-AF65-F5344CB8AC3E}">
        <p14:creationId xmlns:p14="http://schemas.microsoft.com/office/powerpoint/2010/main" val="167313811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10050" fill="hold"/>
                                        <p:tgtEl>
                                          <p:spTgt spid="14"/>
                                        </p:tgtEl>
                                      </p:cBhvr>
                                    </p:cmd>
                                  </p:childTnLst>
                                </p:cTn>
                              </p:par>
                            </p:childTnLst>
                          </p:cTn>
                        </p:par>
                      </p:childTnLst>
                    </p:cTn>
                  </p:par>
                  <p:par>
                    <p:cTn id="7" fill="hold">
                      <p:stCondLst>
                        <p:cond delay="indefinite"/>
                      </p:stCondLst>
                      <p:childTnLst>
                        <p:par>
                          <p:cTn id="8" fill="hold">
                            <p:stCondLst>
                              <p:cond delay="0"/>
                            </p:stCondLst>
                            <p:childTnLst>
                              <p:par>
                                <p:cTn id="9" presetID="1" presetClass="mediacall" presetSubtype="0" fill="hold" nodeType="clickEffect">
                                  <p:stCondLst>
                                    <p:cond delay="0"/>
                                  </p:stCondLst>
                                  <p:childTnLst>
                                    <p:cmd type="call" cmd="playFrom(0.0)">
                                      <p:cBhvr>
                                        <p:cTn id="10" dur="25700" fill="hold"/>
                                        <p:tgtEl>
                                          <p:spTgt spid="15"/>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11" repeatCount="indefinite" fill="hold" display="0">
                  <p:stCondLst>
                    <p:cond delay="indefinite"/>
                  </p:stCondLst>
                </p:cTn>
                <p:tgtEl>
                  <p:spTgt spid="14"/>
                </p:tgtEl>
              </p:cMediaNode>
            </p:video>
            <p:seq concurrent="1" nextAc="seek">
              <p:cTn id="12" restart="whenNotActive" fill="hold" evtFilter="cancelBubble" nodeType="interactiveSeq">
                <p:stCondLst>
                  <p:cond evt="onClick" delay="0">
                    <p:tgtEl>
                      <p:spTgt spid="14"/>
                    </p:tgtEl>
                  </p:cond>
                </p:stCondLst>
                <p:endSync evt="end" delay="0">
                  <p:rtn val="all"/>
                </p:endSync>
                <p:childTnLst>
                  <p:par>
                    <p:cTn id="13" fill="hold">
                      <p:stCondLst>
                        <p:cond delay="0"/>
                      </p:stCondLst>
                      <p:childTnLst>
                        <p:par>
                          <p:cTn id="14" fill="hold">
                            <p:stCondLst>
                              <p:cond delay="0"/>
                            </p:stCondLst>
                            <p:childTnLst>
                              <p:par>
                                <p:cTn id="15" presetID="2" presetClass="mediacall" presetSubtype="0" fill="hold" nodeType="clickEffect">
                                  <p:stCondLst>
                                    <p:cond delay="0"/>
                                  </p:stCondLst>
                                  <p:childTnLst>
                                    <p:cmd type="call" cmd="togglePause">
                                      <p:cBhvr>
                                        <p:cTn id="16" dur="1" fill="hold"/>
                                        <p:tgtEl>
                                          <p:spTgt spid="14"/>
                                        </p:tgtEl>
                                      </p:cBhvr>
                                    </p:cmd>
                                  </p:childTnLst>
                                </p:cTn>
                              </p:par>
                            </p:childTnLst>
                          </p:cTn>
                        </p:par>
                      </p:childTnLst>
                    </p:cTn>
                  </p:par>
                </p:childTnLst>
              </p:cTn>
              <p:nextCondLst>
                <p:cond evt="onClick" delay="0">
                  <p:tgtEl>
                    <p:spTgt spid="14"/>
                  </p:tgtEl>
                </p:cond>
              </p:nextCondLst>
            </p:seq>
            <p:video>
              <p:cMediaNode vol="80000">
                <p:cTn id="17" repeatCount="indefinite" fill="hold" display="0">
                  <p:stCondLst>
                    <p:cond delay="indefinite"/>
                  </p:stCondLst>
                </p:cTn>
                <p:tgtEl>
                  <p:spTgt spid="15"/>
                </p:tgtEl>
              </p:cMediaNode>
            </p:video>
            <p:seq concurrent="1" nextAc="seek">
              <p:cTn id="18" restart="whenNotActive" fill="hold" evtFilter="cancelBubble" nodeType="interactiveSeq">
                <p:stCondLst>
                  <p:cond evt="onClick" delay="0">
                    <p:tgtEl>
                      <p:spTgt spid="15"/>
                    </p:tgtEl>
                  </p:cond>
                </p:stCondLst>
                <p:endSync evt="end" delay="0">
                  <p:rtn val="all"/>
                </p:endSync>
                <p:childTnLst>
                  <p:par>
                    <p:cTn id="19" fill="hold">
                      <p:stCondLst>
                        <p:cond delay="0"/>
                      </p:stCondLst>
                      <p:childTnLst>
                        <p:par>
                          <p:cTn id="20" fill="hold">
                            <p:stCondLst>
                              <p:cond delay="0"/>
                            </p:stCondLst>
                            <p:childTnLst>
                              <p:par>
                                <p:cTn id="21" presetID="2" presetClass="mediacall" presetSubtype="0" fill="hold" nodeType="clickEffect">
                                  <p:stCondLst>
                                    <p:cond delay="0"/>
                                  </p:stCondLst>
                                  <p:childTnLst>
                                    <p:cmd type="call" cmd="togglePause">
                                      <p:cBhvr>
                                        <p:cTn id="22" dur="1" fill="hold"/>
                                        <p:tgtEl>
                                          <p:spTgt spid="15"/>
                                        </p:tgtEl>
                                      </p:cBhvr>
                                    </p:cmd>
                                  </p:childTnLst>
                                </p:cTn>
                              </p:par>
                            </p:childTnLst>
                          </p:cTn>
                        </p:par>
                      </p:childTnLst>
                    </p:cTn>
                  </p:par>
                </p:childTnLst>
              </p:cTn>
              <p:nextCondLst>
                <p:cond evt="onClick" delay="0">
                  <p:tgtEl>
                    <p:spTgt spid="15"/>
                  </p:tgtEl>
                </p:cond>
              </p:nextCondLst>
            </p:seq>
          </p:childTnLst>
        </p:cTn>
      </p:par>
    </p:tnLst>
  </p:timing>
</p:sld>
</file>

<file path=ppt/slides/slide8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8" name="Rectangle 17">
            <a:extLst>
              <a:ext uri="{FF2B5EF4-FFF2-40B4-BE49-F238E27FC236}">
                <a16:creationId xmlns:a16="http://schemas.microsoft.com/office/drawing/2014/main" id="{C736FC89-9A82-4ADC-BDC8-C0170EEB5D46}"/>
              </a:ext>
            </a:extLst>
          </p:cNvPr>
          <p:cNvSpPr/>
          <p:nvPr/>
        </p:nvSpPr>
        <p:spPr>
          <a:xfrm>
            <a:off x="6748856" y="3807100"/>
            <a:ext cx="2193013" cy="2929849"/>
          </a:xfrm>
          <a:prstGeom prst="rect">
            <a:avLst/>
          </a:prstGeom>
          <a:solidFill>
            <a:schemeClr val="bg1"/>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38" name="TextShape 1"/>
          <p:cNvSpPr txBox="1"/>
          <p:nvPr/>
        </p:nvSpPr>
        <p:spPr>
          <a:xfrm>
            <a:off x="177855" y="-103118"/>
            <a:ext cx="7643004" cy="1146027"/>
          </a:xfrm>
          <a:prstGeom prst="rect">
            <a:avLst/>
          </a:prstGeom>
          <a:noFill/>
          <a:ln>
            <a:noFill/>
          </a:ln>
        </p:spPr>
        <p:txBody>
          <a:bodyPr lIns="0" tIns="0" rIns="0" bIns="0" anchor="ctr"/>
          <a:lstStyle/>
          <a:p>
            <a:r>
              <a:rPr lang="en-US" sz="3200" dirty="0">
                <a:latin typeface="Calibri"/>
              </a:rPr>
              <a:t>Multi-scale coupling via Schwarz</a:t>
            </a:r>
            <a:endParaRPr sz="3200" dirty="0"/>
          </a:p>
        </p:txBody>
      </p:sp>
      <p:sp>
        <p:nvSpPr>
          <p:cNvPr id="3" name="Rectangle 2">
            <a:extLst>
              <a:ext uri="{FF2B5EF4-FFF2-40B4-BE49-F238E27FC236}">
                <a16:creationId xmlns:a16="http://schemas.microsoft.com/office/drawing/2014/main" id="{67EC4277-E24A-4AB2-95CD-96E42EF01301}"/>
              </a:ext>
            </a:extLst>
          </p:cNvPr>
          <p:cNvSpPr/>
          <p:nvPr/>
        </p:nvSpPr>
        <p:spPr>
          <a:xfrm>
            <a:off x="3115" y="1530493"/>
            <a:ext cx="7683705" cy="2246769"/>
          </a:xfrm>
          <a:prstGeom prst="rect">
            <a:avLst/>
          </a:prstGeom>
        </p:spPr>
        <p:txBody>
          <a:bodyPr wrap="square">
            <a:spAutoFit/>
          </a:bodyPr>
          <a:lstStyle/>
          <a:p>
            <a:pPr marL="285750" indent="-285750">
              <a:buFont typeface="Arial" panose="020B0604020202020204" pitchFamily="34" charset="0"/>
              <a:buChar char="•"/>
            </a:pPr>
            <a:r>
              <a:rPr lang="en-US" sz="2000" b="1" u="sng" dirty="0">
                <a:latin typeface="Calibri" panose="020F0502020204030204" pitchFamily="34" charset="0"/>
                <a:cs typeface="Calibri" pitchFamily="34" charset="0"/>
              </a:rPr>
              <a:t>Crux of Method</a:t>
            </a:r>
            <a:r>
              <a:rPr lang="en-US" sz="2000" b="1" dirty="0">
                <a:latin typeface="Calibri" panose="020F0502020204030204" pitchFamily="34" charset="0"/>
                <a:cs typeface="Calibri" pitchFamily="34" charset="0"/>
              </a:rPr>
              <a:t>:</a:t>
            </a:r>
            <a:r>
              <a:rPr lang="en-US" sz="2000" dirty="0">
                <a:latin typeface="Calibri" panose="020F0502020204030204" pitchFamily="34" charset="0"/>
                <a:cs typeface="Calibri" pitchFamily="34" charset="0"/>
              </a:rPr>
              <a:t> use solutions in simple domains to iteratively                build a solution for the more complex domain.</a:t>
            </a:r>
          </a:p>
          <a:p>
            <a:pPr lvl="1">
              <a:buClrTx/>
              <a:buFont typeface="Wingdings" panose="05000000000000000000" pitchFamily="2" charset="2"/>
              <a:buChar char="Ø"/>
              <a:defRPr/>
            </a:pPr>
            <a:endParaRPr lang="en-US" sz="400" dirty="0">
              <a:latin typeface="Calibri" panose="020F0502020204030204" pitchFamily="34" charset="0"/>
              <a:cs typeface="Calibri" pitchFamily="34" charset="0"/>
            </a:endParaRPr>
          </a:p>
          <a:p>
            <a:pPr lvl="1">
              <a:buClrTx/>
              <a:buFont typeface="Wingdings" panose="05000000000000000000" pitchFamily="2" charset="2"/>
              <a:buChar char="Ø"/>
              <a:defRPr/>
            </a:pPr>
            <a:endParaRPr lang="en-US" sz="400" dirty="0">
              <a:latin typeface="Calibri" panose="020F0502020204030204" pitchFamily="34" charset="0"/>
              <a:cs typeface="Calibri" pitchFamily="34" charset="0"/>
            </a:endParaRPr>
          </a:p>
          <a:p>
            <a:pPr marL="285750" indent="-285750">
              <a:buFont typeface="Arial" panose="020B0604020202020204" pitchFamily="34" charset="0"/>
              <a:buChar char="•"/>
              <a:defRPr/>
            </a:pPr>
            <a:r>
              <a:rPr lang="en-US" sz="2000" b="1" u="sng" dirty="0">
                <a:latin typeface="Calibri" panose="020F0502020204030204" pitchFamily="34" charset="0"/>
                <a:cs typeface="Calibri" panose="020F0502020204030204" pitchFamily="34" charset="0"/>
              </a:rPr>
              <a:t>Targeted application</a:t>
            </a:r>
            <a:r>
              <a:rPr lang="en-US" sz="2000" dirty="0">
                <a:latin typeface="Calibri" panose="020F0502020204030204" pitchFamily="34" charset="0"/>
                <a:cs typeface="Calibri" panose="020F0502020204030204" pitchFamily="34" charset="0"/>
              </a:rPr>
              <a:t>: failure of </a:t>
            </a:r>
            <a:r>
              <a:rPr lang="en-US" sz="2000" b="1" dirty="0">
                <a:latin typeface="Calibri" panose="020F0502020204030204" pitchFamily="34" charset="0"/>
                <a:cs typeface="Calibri" panose="020F0502020204030204" pitchFamily="34" charset="0"/>
              </a:rPr>
              <a:t>bolted components</a:t>
            </a:r>
            <a:r>
              <a:rPr lang="en-US" sz="2000" dirty="0">
                <a:latin typeface="Calibri" panose="020F0502020204030204" pitchFamily="34" charset="0"/>
                <a:cs typeface="Calibri" panose="020F0502020204030204" pitchFamily="34" charset="0"/>
              </a:rPr>
              <a:t>.</a:t>
            </a:r>
          </a:p>
          <a:p>
            <a:pPr marL="285750" indent="-285750">
              <a:buFont typeface="Arial" panose="020B0604020202020204" pitchFamily="34" charset="0"/>
              <a:buChar char="•"/>
              <a:defRP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defRP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b="1" u="sng" dirty="0">
                <a:latin typeface="Calibri" panose="020F0502020204030204" pitchFamily="34" charset="0"/>
                <a:cs typeface="Calibri" panose="020F0502020204030204" pitchFamily="34" charset="0"/>
              </a:rPr>
              <a:t>“Plug-and-play” framework</a:t>
            </a:r>
            <a:r>
              <a:rPr lang="en-US" sz="2000" dirty="0">
                <a:latin typeface="Calibri" panose="020F0502020204030204" pitchFamily="34" charset="0"/>
                <a:cs typeface="Calibri" panose="020F0502020204030204" pitchFamily="34" charset="0"/>
              </a:rPr>
              <a:t>: simplifies meshing complex geometries! </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lvl="1">
              <a:buClrTx/>
              <a:buFont typeface="Wingdings" panose="05000000000000000000" pitchFamily="2" charset="2"/>
              <a:buChar char="Ø"/>
              <a:defRPr/>
            </a:pPr>
            <a:r>
              <a:rPr lang="en-US" sz="2000" dirty="0">
                <a:latin typeface="Calibri" panose="020F0502020204030204" pitchFamily="34" charset="0"/>
                <a:cs typeface="Calibri" panose="020F0502020204030204" pitchFamily="34" charset="0"/>
              </a:rPr>
              <a:t> Couple regions with </a:t>
            </a:r>
            <a:r>
              <a:rPr lang="en-US" sz="2000" b="1" dirty="0">
                <a:latin typeface="Calibri" panose="020F0502020204030204" pitchFamily="34" charset="0"/>
                <a:cs typeface="Calibri" panose="020F0502020204030204" pitchFamily="34" charset="0"/>
              </a:rPr>
              <a:t>different non-conformal meshes</a:t>
            </a:r>
            <a:r>
              <a:rPr lang="en-US" sz="2000" dirty="0">
                <a:latin typeface="Calibri" panose="020F0502020204030204" pitchFamily="34" charset="0"/>
                <a:cs typeface="Calibri" panose="020F0502020204030204" pitchFamily="34" charset="0"/>
              </a:rPr>
              <a:t>, </a:t>
            </a:r>
            <a:r>
              <a:rPr lang="en-US" sz="2000" b="1" dirty="0">
                <a:latin typeface="Calibri" panose="020F0502020204030204" pitchFamily="34" charset="0"/>
                <a:cs typeface="Calibri" panose="020F0502020204030204" pitchFamily="34" charset="0"/>
              </a:rPr>
              <a:t>element types,</a:t>
            </a:r>
            <a:r>
              <a:rPr lang="en-US" sz="2000" dirty="0">
                <a:latin typeface="Calibri" panose="020F0502020204030204" pitchFamily="34" charset="0"/>
                <a:cs typeface="Calibri" panose="020F0502020204030204" pitchFamily="34" charset="0"/>
              </a:rPr>
              <a:t> </a:t>
            </a:r>
            <a:r>
              <a:rPr lang="en-US" sz="2000" b="1" dirty="0">
                <a:latin typeface="Calibri" panose="020F0502020204030204" pitchFamily="34" charset="0"/>
                <a:cs typeface="Calibri" panose="020F0502020204030204" pitchFamily="34" charset="0"/>
              </a:rPr>
              <a:t>levels of refinement, solvers/time-integrators.</a:t>
            </a:r>
            <a:endParaRPr lang="en-US" sz="2000" dirty="0">
              <a:latin typeface="Calibri" panose="020F0502020204030204" pitchFamily="34" charset="0"/>
              <a:cs typeface="Calibri" panose="020F0502020204030204" pitchFamily="34" charset="0"/>
            </a:endParaRPr>
          </a:p>
        </p:txBody>
      </p:sp>
      <p:pic>
        <p:nvPicPr>
          <p:cNvPr id="7" name="Picture 6">
            <a:extLst>
              <a:ext uri="{FF2B5EF4-FFF2-40B4-BE49-F238E27FC236}">
                <a16:creationId xmlns:a16="http://schemas.microsoft.com/office/drawing/2014/main" id="{53F76263-C82A-42B4-8862-5C547F84CD43}"/>
              </a:ext>
            </a:extLst>
          </p:cNvPr>
          <p:cNvPicPr>
            <a:picLocks noChangeAspect="1"/>
          </p:cNvPicPr>
          <p:nvPr/>
        </p:nvPicPr>
        <p:blipFill>
          <a:blip r:embed="rId2"/>
          <a:stretch>
            <a:fillRect/>
          </a:stretch>
        </p:blipFill>
        <p:spPr>
          <a:xfrm>
            <a:off x="293358" y="3884053"/>
            <a:ext cx="5954316" cy="2754981"/>
          </a:xfrm>
          <a:prstGeom prst="snip2DiagRect">
            <a:avLst/>
          </a:prstGeom>
          <a:solidFill>
            <a:srgbClr val="FFFFFF">
              <a:shade val="85000"/>
            </a:srgbClr>
          </a:solidFill>
          <a:ln w="88900" cap="sq">
            <a:solidFill>
              <a:srgbClr val="FFFFFF"/>
            </a:solidFill>
            <a:miter lim="800000"/>
          </a:ln>
          <a:effectLst>
            <a:outerShdw blurRad="88900" algn="tl" rotWithShape="0">
              <a:srgbClr val="000000">
                <a:alpha val="45000"/>
              </a:srgbClr>
            </a:outerShdw>
          </a:effectLst>
          <a:scene3d>
            <a:camera prst="orthographicFront"/>
            <a:lightRig rig="twoPt" dir="t">
              <a:rot lat="0" lon="0" rev="7200000"/>
            </a:lightRig>
          </a:scene3d>
          <a:sp3d>
            <a:bevelT w="25400" h="19050"/>
            <a:contourClr>
              <a:srgbClr val="FFFFFF"/>
            </a:contourClr>
          </a:sp3d>
        </p:spPr>
      </p:pic>
      <p:grpSp>
        <p:nvGrpSpPr>
          <p:cNvPr id="8" name="Group 7">
            <a:extLst>
              <a:ext uri="{FF2B5EF4-FFF2-40B4-BE49-F238E27FC236}">
                <a16:creationId xmlns:a16="http://schemas.microsoft.com/office/drawing/2014/main" id="{3661055E-E32B-42BB-B659-5E2BCADDC064}"/>
              </a:ext>
            </a:extLst>
          </p:cNvPr>
          <p:cNvGrpSpPr/>
          <p:nvPr/>
        </p:nvGrpSpPr>
        <p:grpSpPr>
          <a:xfrm>
            <a:off x="7027780" y="3807100"/>
            <a:ext cx="1696339" cy="2666189"/>
            <a:chOff x="6153277" y="843141"/>
            <a:chExt cx="4642067" cy="5880808"/>
          </a:xfrm>
        </p:grpSpPr>
        <p:pic>
          <p:nvPicPr>
            <p:cNvPr id="11" name="Picture 10">
              <a:extLst>
                <a:ext uri="{FF2B5EF4-FFF2-40B4-BE49-F238E27FC236}">
                  <a16:creationId xmlns:a16="http://schemas.microsoft.com/office/drawing/2014/main" id="{551F491E-A58A-4259-A14D-329C3E74033B}"/>
                </a:ext>
              </a:extLst>
            </p:cNvPr>
            <p:cNvPicPr>
              <a:picLocks noChangeAspect="1"/>
            </p:cNvPicPr>
            <p:nvPr/>
          </p:nvPicPr>
          <p:blipFill rotWithShape="1">
            <a:blip r:embed="rId3"/>
            <a:srcRect l="38360" r="39735"/>
            <a:stretch/>
          </p:blipFill>
          <p:spPr>
            <a:xfrm>
              <a:off x="7525862" y="1583772"/>
              <a:ext cx="1618138" cy="5086032"/>
            </a:xfrm>
            <a:prstGeom prst="rect">
              <a:avLst/>
            </a:prstGeom>
          </p:spPr>
        </p:pic>
        <p:pic>
          <p:nvPicPr>
            <p:cNvPr id="12" name="Picture 11">
              <a:extLst>
                <a:ext uri="{FF2B5EF4-FFF2-40B4-BE49-F238E27FC236}">
                  <a16:creationId xmlns:a16="http://schemas.microsoft.com/office/drawing/2014/main" id="{C52FB7C2-AD1B-419B-922E-9E3528CB0CA0}"/>
                </a:ext>
              </a:extLst>
            </p:cNvPr>
            <p:cNvPicPr>
              <a:picLocks noChangeAspect="1"/>
            </p:cNvPicPr>
            <p:nvPr/>
          </p:nvPicPr>
          <p:blipFill rotWithShape="1">
            <a:blip r:embed="rId4"/>
            <a:srcRect l="34814" t="10587" r="34736" b="12469"/>
            <a:stretch/>
          </p:blipFill>
          <p:spPr>
            <a:xfrm>
              <a:off x="9670801" y="3085297"/>
              <a:ext cx="1124543" cy="1956459"/>
            </a:xfrm>
            <a:prstGeom prst="rect">
              <a:avLst/>
            </a:prstGeom>
          </p:spPr>
        </p:pic>
        <p:pic>
          <p:nvPicPr>
            <p:cNvPr id="13" name="Picture 12">
              <a:extLst>
                <a:ext uri="{FF2B5EF4-FFF2-40B4-BE49-F238E27FC236}">
                  <a16:creationId xmlns:a16="http://schemas.microsoft.com/office/drawing/2014/main" id="{6BCC41AE-709A-4303-9662-B4E1276C6E2E}"/>
                </a:ext>
              </a:extLst>
            </p:cNvPr>
            <p:cNvPicPr>
              <a:picLocks noChangeAspect="1"/>
            </p:cNvPicPr>
            <p:nvPr/>
          </p:nvPicPr>
          <p:blipFill rotWithShape="1">
            <a:blip r:embed="rId5"/>
            <a:srcRect l="40238" r="38990"/>
            <a:stretch/>
          </p:blipFill>
          <p:spPr>
            <a:xfrm>
              <a:off x="6153277" y="1529627"/>
              <a:ext cx="1567095" cy="5194322"/>
            </a:xfrm>
            <a:prstGeom prst="rect">
              <a:avLst/>
            </a:prstGeom>
          </p:spPr>
        </p:pic>
        <mc:AlternateContent xmlns:mc="http://schemas.openxmlformats.org/markup-compatibility/2006" xmlns:a14="http://schemas.microsoft.com/office/drawing/2010/main">
          <mc:Choice Requires="a14">
            <p:sp>
              <p:nvSpPr>
                <p:cNvPr id="14" name="TextBox 13">
                  <a:extLst>
                    <a:ext uri="{FF2B5EF4-FFF2-40B4-BE49-F238E27FC236}">
                      <a16:creationId xmlns:a16="http://schemas.microsoft.com/office/drawing/2014/main" id="{C3249BC8-8D1E-4FA8-AE70-F450ED05FDB2}"/>
                    </a:ext>
                  </a:extLst>
                </p:cNvPr>
                <p:cNvSpPr txBox="1"/>
                <p:nvPr/>
              </p:nvSpPr>
              <p:spPr>
                <a:xfrm>
                  <a:off x="9854895" y="2471670"/>
                  <a:ext cx="756355" cy="338555"/>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sz="1600" i="1" smtClean="0">
                                <a:latin typeface="Cambria Math" panose="02040503050406030204" pitchFamily="18" charset="0"/>
                              </a:rPr>
                            </m:ctrlPr>
                          </m:sSubPr>
                          <m:e>
                            <m:r>
                              <m:rPr>
                                <m:sty m:val="p"/>
                              </m:rPr>
                              <a:rPr lang="el-GR" sz="1600" i="1" smtClean="0">
                                <a:latin typeface="Cambria Math" panose="02040503050406030204" pitchFamily="18" charset="0"/>
                                <a:ea typeface="Cambria Math" panose="02040503050406030204" pitchFamily="18" charset="0"/>
                              </a:rPr>
                              <m:t>Ω</m:t>
                            </m:r>
                          </m:e>
                          <m:sub>
                            <m:r>
                              <a:rPr lang="en-US" sz="1600" b="0" i="1" smtClean="0">
                                <a:latin typeface="Cambria Math" panose="02040503050406030204" pitchFamily="18" charset="0"/>
                              </a:rPr>
                              <m:t>1</m:t>
                            </m:r>
                          </m:sub>
                        </m:sSub>
                      </m:oMath>
                    </m:oMathPara>
                  </a14:m>
                  <a:endParaRPr lang="en-US" sz="1600" dirty="0"/>
                </a:p>
              </p:txBody>
            </p:sp>
          </mc:Choice>
          <mc:Fallback xmlns="">
            <p:sp>
              <p:nvSpPr>
                <p:cNvPr id="14" name="TextBox 13">
                  <a:extLst>
                    <a:ext uri="{FF2B5EF4-FFF2-40B4-BE49-F238E27FC236}">
                      <a16:creationId xmlns:a16="http://schemas.microsoft.com/office/drawing/2014/main" id="{C3249BC8-8D1E-4FA8-AE70-F450ED05FDB2}"/>
                    </a:ext>
                  </a:extLst>
                </p:cNvPr>
                <p:cNvSpPr txBox="1">
                  <a:spLocks noRot="1" noChangeAspect="1" noMove="1" noResize="1" noEditPoints="1" noAdjustHandles="1" noChangeArrowheads="1" noChangeShapeType="1" noTextEdit="1"/>
                </p:cNvSpPr>
                <p:nvPr/>
              </p:nvSpPr>
              <p:spPr>
                <a:xfrm>
                  <a:off x="9854895" y="2471670"/>
                  <a:ext cx="756355" cy="338555"/>
                </a:xfrm>
                <a:prstGeom prst="rect">
                  <a:avLst/>
                </a:prstGeom>
                <a:blipFill>
                  <a:blip r:embed="rId7"/>
                  <a:stretch>
                    <a:fillRect r="-28889" b="-116000"/>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5" name="TextBox 14">
                  <a:extLst>
                    <a:ext uri="{FF2B5EF4-FFF2-40B4-BE49-F238E27FC236}">
                      <a16:creationId xmlns:a16="http://schemas.microsoft.com/office/drawing/2014/main" id="{43A621B7-2CE1-4C63-87F1-FEE96EB40915}"/>
                    </a:ext>
                  </a:extLst>
                </p:cNvPr>
                <p:cNvSpPr txBox="1"/>
                <p:nvPr/>
              </p:nvSpPr>
              <p:spPr>
                <a:xfrm>
                  <a:off x="7956753" y="843141"/>
                  <a:ext cx="756355" cy="338555"/>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sz="1600" i="1" smtClean="0">
                                <a:latin typeface="Cambria Math" panose="02040503050406030204" pitchFamily="18" charset="0"/>
                              </a:rPr>
                            </m:ctrlPr>
                          </m:sSubPr>
                          <m:e>
                            <m:r>
                              <m:rPr>
                                <m:sty m:val="p"/>
                              </m:rPr>
                              <a:rPr lang="el-GR" sz="1600" i="1" smtClean="0">
                                <a:latin typeface="Cambria Math" panose="02040503050406030204" pitchFamily="18" charset="0"/>
                                <a:ea typeface="Cambria Math" panose="02040503050406030204" pitchFamily="18" charset="0"/>
                              </a:rPr>
                              <m:t>Ω</m:t>
                            </m:r>
                          </m:e>
                          <m:sub>
                            <m:r>
                              <a:rPr lang="en-US" sz="1600" b="0" i="1" smtClean="0">
                                <a:latin typeface="Cambria Math" panose="02040503050406030204" pitchFamily="18" charset="0"/>
                              </a:rPr>
                              <m:t>0</m:t>
                            </m:r>
                          </m:sub>
                        </m:sSub>
                      </m:oMath>
                    </m:oMathPara>
                  </a14:m>
                  <a:endParaRPr lang="en-US" sz="1600" dirty="0"/>
                </a:p>
              </p:txBody>
            </p:sp>
          </mc:Choice>
          <mc:Fallback xmlns="">
            <p:sp>
              <p:nvSpPr>
                <p:cNvPr id="15" name="TextBox 14">
                  <a:extLst>
                    <a:ext uri="{FF2B5EF4-FFF2-40B4-BE49-F238E27FC236}">
                      <a16:creationId xmlns:a16="http://schemas.microsoft.com/office/drawing/2014/main" id="{43A621B7-2CE1-4C63-87F1-FEE96EB40915}"/>
                    </a:ext>
                  </a:extLst>
                </p:cNvPr>
                <p:cNvSpPr txBox="1">
                  <a:spLocks noRot="1" noChangeAspect="1" noMove="1" noResize="1" noEditPoints="1" noAdjustHandles="1" noChangeArrowheads="1" noChangeShapeType="1" noTextEdit="1"/>
                </p:cNvSpPr>
                <p:nvPr/>
              </p:nvSpPr>
              <p:spPr>
                <a:xfrm>
                  <a:off x="7956753" y="843141"/>
                  <a:ext cx="756355" cy="338555"/>
                </a:xfrm>
                <a:prstGeom prst="rect">
                  <a:avLst/>
                </a:prstGeom>
                <a:blipFill>
                  <a:blip r:embed="rId8"/>
                  <a:stretch>
                    <a:fillRect r="-31111" b="-116000"/>
                  </a:stretch>
                </a:blipFill>
              </p:spPr>
              <p:txBody>
                <a:bodyPr/>
                <a:lstStyle/>
                <a:p>
                  <a:r>
                    <a:rPr lang="en-US">
                      <a:noFill/>
                    </a:rPr>
                    <a:t> </a:t>
                  </a:r>
                </a:p>
              </p:txBody>
            </p:sp>
          </mc:Fallback>
        </mc:AlternateContent>
        <p:sp>
          <p:nvSpPr>
            <p:cNvPr id="16" name="Arrow: Right 15">
              <a:extLst>
                <a:ext uri="{FF2B5EF4-FFF2-40B4-BE49-F238E27FC236}">
                  <a16:creationId xmlns:a16="http://schemas.microsoft.com/office/drawing/2014/main" id="{C1368DD7-4CA9-4157-BA79-C97E61FC6316}"/>
                </a:ext>
              </a:extLst>
            </p:cNvPr>
            <p:cNvSpPr/>
            <p:nvPr/>
          </p:nvSpPr>
          <p:spPr>
            <a:xfrm>
              <a:off x="7377975" y="3787844"/>
              <a:ext cx="434443" cy="255397"/>
            </a:xfrm>
            <a:prstGeom prst="rightArrow">
              <a:avLst/>
            </a:prstGeom>
            <a:solidFill>
              <a:schemeClr val="bg1"/>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7" name="TextBox 16">
              <a:extLst>
                <a:ext uri="{FF2B5EF4-FFF2-40B4-BE49-F238E27FC236}">
                  <a16:creationId xmlns:a16="http://schemas.microsoft.com/office/drawing/2014/main" id="{6F449617-603F-4A86-92B7-1C8056B7B2DF}"/>
                </a:ext>
              </a:extLst>
            </p:cNvPr>
            <p:cNvSpPr txBox="1"/>
            <p:nvPr/>
          </p:nvSpPr>
          <p:spPr>
            <a:xfrm>
              <a:off x="8809773" y="3635442"/>
              <a:ext cx="518319" cy="746748"/>
            </a:xfrm>
            <a:prstGeom prst="rect">
              <a:avLst/>
            </a:prstGeom>
            <a:noFill/>
          </p:spPr>
          <p:txBody>
            <a:bodyPr wrap="square" rtlCol="0">
              <a:spAutoFit/>
            </a:bodyPr>
            <a:lstStyle/>
            <a:p>
              <a:r>
                <a:rPr lang="en-US" sz="1600" dirty="0">
                  <a:latin typeface="Calibri" panose="020F0502020204030204" pitchFamily="34" charset="0"/>
                  <a:cs typeface="Calibri" panose="020F0502020204030204" pitchFamily="34" charset="0"/>
                </a:rPr>
                <a:t>+</a:t>
              </a:r>
            </a:p>
          </p:txBody>
        </p:sp>
      </p:grpSp>
      <p:pic>
        <p:nvPicPr>
          <p:cNvPr id="19" name="Picture 18">
            <a:extLst>
              <a:ext uri="{FF2B5EF4-FFF2-40B4-BE49-F238E27FC236}">
                <a16:creationId xmlns:a16="http://schemas.microsoft.com/office/drawing/2014/main" id="{2084F2D8-210C-420A-9E3B-8988572B3BC0}"/>
              </a:ext>
            </a:extLst>
          </p:cNvPr>
          <p:cNvPicPr>
            <a:picLocks noChangeAspect="1"/>
          </p:cNvPicPr>
          <p:nvPr/>
        </p:nvPicPr>
        <p:blipFill>
          <a:blip r:embed="rId9">
            <a:extLst>
              <a:ext uri="{28A0092B-C50C-407E-A947-70E740481C1C}">
                <a14:useLocalDpi xmlns:a14="http://schemas.microsoft.com/office/drawing/2010/main" val="0"/>
              </a:ext>
            </a:extLst>
          </a:blip>
          <a:stretch>
            <a:fillRect/>
          </a:stretch>
        </p:blipFill>
        <p:spPr>
          <a:xfrm>
            <a:off x="7621916" y="2481754"/>
            <a:ext cx="1393911" cy="749227"/>
          </a:xfrm>
          <a:prstGeom prst="rect">
            <a:avLst/>
          </a:prstGeom>
        </p:spPr>
      </p:pic>
      <p:pic>
        <p:nvPicPr>
          <p:cNvPr id="20" name="Picture 19" descr="Screen Shot 2015-10-25 at 10.37.18 .png">
            <a:extLst>
              <a:ext uri="{FF2B5EF4-FFF2-40B4-BE49-F238E27FC236}">
                <a16:creationId xmlns:a16="http://schemas.microsoft.com/office/drawing/2014/main" id="{B05EB41D-DD21-4A75-905A-B401DF642DF4}"/>
              </a:ext>
            </a:extLst>
          </p:cNvPr>
          <p:cNvPicPr>
            <a:picLocks noChangeAspect="1"/>
          </p:cNvPicPr>
          <p:nvPr/>
        </p:nvPicPr>
        <p:blipFill>
          <a:blip r:embed="rId10">
            <a:extLst>
              <a:ext uri="{28A0092B-C50C-407E-A947-70E740481C1C}">
                <a14:useLocalDpi xmlns:a14="http://schemas.microsoft.com/office/drawing/2010/main" val="0"/>
              </a:ext>
            </a:extLst>
          </a:blip>
          <a:stretch>
            <a:fillRect/>
          </a:stretch>
        </p:blipFill>
        <p:spPr>
          <a:xfrm>
            <a:off x="7200811" y="1503416"/>
            <a:ext cx="1595452" cy="895864"/>
          </a:xfrm>
          <a:prstGeom prst="rect">
            <a:avLst/>
          </a:prstGeom>
        </p:spPr>
      </p:pic>
      <p:sp>
        <p:nvSpPr>
          <p:cNvPr id="22" name="Subtitle 2">
            <a:extLst>
              <a:ext uri="{FF2B5EF4-FFF2-40B4-BE49-F238E27FC236}">
                <a16:creationId xmlns:a16="http://schemas.microsoft.com/office/drawing/2014/main" id="{1A5AB9CC-12B8-4462-9AB9-EC86F1722E83}"/>
              </a:ext>
            </a:extLst>
          </p:cNvPr>
          <p:cNvSpPr txBox="1">
            <a:spLocks/>
          </p:cNvSpPr>
          <p:nvPr/>
        </p:nvSpPr>
        <p:spPr bwMode="auto">
          <a:xfrm>
            <a:off x="7003652" y="3307866"/>
            <a:ext cx="2475780" cy="465851"/>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200" dirty="0">
                <a:latin typeface="Calibri" panose="020F0502020204030204" pitchFamily="34" charset="0"/>
                <a:ea typeface="Andale Mono" charset="0"/>
                <a:cs typeface="Andale Mono" charset="0"/>
              </a:rPr>
              <a:t>https://</a:t>
            </a:r>
            <a:r>
              <a:rPr lang="en-US" sz="1200" dirty="0" err="1">
                <a:latin typeface="Calibri" panose="020F0502020204030204" pitchFamily="34" charset="0"/>
                <a:ea typeface="Andale Mono" charset="0"/>
                <a:cs typeface="Andale Mono" charset="0"/>
              </a:rPr>
              <a:t>github.com</a:t>
            </a:r>
            <a:r>
              <a:rPr lang="en-US" sz="1200" dirty="0">
                <a:latin typeface="Calibri" panose="020F0502020204030204" pitchFamily="34" charset="0"/>
                <a:ea typeface="Andale Mono" charset="0"/>
                <a:cs typeface="Andale Mono" charset="0"/>
              </a:rPr>
              <a:t>/ORNL-CEES/</a:t>
            </a:r>
            <a:r>
              <a:rPr lang="en-US" sz="1200" dirty="0" err="1">
                <a:latin typeface="Calibri" panose="020F0502020204030204" pitchFamily="34" charset="0"/>
                <a:ea typeface="Andale Mono" charset="0"/>
                <a:cs typeface="Andale Mono" charset="0"/>
              </a:rPr>
              <a:t>DataTransferKit</a:t>
            </a:r>
            <a:endParaRPr lang="en-US" sz="1200" dirty="0">
              <a:latin typeface="Calibri" panose="020F0502020204030204" pitchFamily="34" charset="0"/>
              <a:ea typeface="Andale Mono" charset="0"/>
              <a:cs typeface="Andale Mono" charset="0"/>
            </a:endParaRPr>
          </a:p>
        </p:txBody>
      </p:sp>
      <p:sp>
        <p:nvSpPr>
          <p:cNvPr id="23" name="TextBox 22">
            <a:extLst>
              <a:ext uri="{FF2B5EF4-FFF2-40B4-BE49-F238E27FC236}">
                <a16:creationId xmlns:a16="http://schemas.microsoft.com/office/drawing/2014/main" id="{96DF3F1D-04DC-4123-B66A-E95C3C6C089D}"/>
              </a:ext>
            </a:extLst>
          </p:cNvPr>
          <p:cNvSpPr txBox="1"/>
          <p:nvPr/>
        </p:nvSpPr>
        <p:spPr>
          <a:xfrm>
            <a:off x="379987" y="781685"/>
            <a:ext cx="8167247" cy="707886"/>
          </a:xfrm>
          <a:prstGeom prst="rect">
            <a:avLst/>
          </a:prstGeom>
          <a:solidFill>
            <a:schemeClr val="accent4">
              <a:lumMod val="20000"/>
              <a:lumOff val="80000"/>
            </a:schemeClr>
          </a:solidFill>
        </p:spPr>
        <p:txBody>
          <a:bodyPr wrap="square" rtlCol="0">
            <a:spAutoFit/>
          </a:bodyPr>
          <a:lstStyle/>
          <a:p>
            <a:pPr algn="ctr"/>
            <a:r>
              <a:rPr lang="en-US" sz="2000" dirty="0">
                <a:latin typeface="Calibri" panose="020F0502020204030204" pitchFamily="34" charset="0"/>
                <a:cs typeface="Calibri" panose="020F0502020204030204" pitchFamily="34" charset="0"/>
              </a:rPr>
              <a:t>A </a:t>
            </a:r>
            <a:r>
              <a:rPr lang="en-US" sz="2000" b="1" dirty="0">
                <a:latin typeface="Calibri" panose="020F0502020204030204" pitchFamily="34" charset="0"/>
                <a:cs typeface="Calibri" panose="020F0502020204030204" pitchFamily="34" charset="0"/>
              </a:rPr>
              <a:t>domain decomposition alternating-Schwarz</a:t>
            </a:r>
            <a:r>
              <a:rPr lang="en-US" sz="2000" dirty="0">
                <a:latin typeface="Calibri" panose="020F0502020204030204" pitchFamily="34" charset="0"/>
                <a:cs typeface="Calibri" panose="020F0502020204030204" pitchFamily="34" charset="0"/>
              </a:rPr>
              <a:t>-based method has been developed in Albany for </a:t>
            </a:r>
            <a:r>
              <a:rPr lang="en-US" sz="2000" b="1" dirty="0">
                <a:latin typeface="Calibri" panose="020F0502020204030204" pitchFamily="34" charset="0"/>
                <a:cs typeface="Calibri" panose="020F0502020204030204" pitchFamily="34" charset="0"/>
              </a:rPr>
              <a:t>concurrent multi-scale coupling </a:t>
            </a:r>
            <a:r>
              <a:rPr lang="en-US" sz="2000" dirty="0">
                <a:latin typeface="Calibri" panose="020F0502020204030204" pitchFamily="34" charset="0"/>
                <a:cs typeface="Calibri" panose="020F0502020204030204" pitchFamily="34" charset="0"/>
              </a:rPr>
              <a:t>in solid mechanics.</a:t>
            </a:r>
          </a:p>
        </p:txBody>
      </p:sp>
    </p:spTree>
    <p:extLst>
      <p:ext uri="{BB962C8B-B14F-4D97-AF65-F5344CB8AC3E}">
        <p14:creationId xmlns:p14="http://schemas.microsoft.com/office/powerpoint/2010/main" val="1869283617"/>
      </p:ext>
    </p:extLst>
  </p:cSld>
  <p:clrMapOvr>
    <a:masterClrMapping/>
  </p:clrMapOvr>
</p:sld>
</file>

<file path=ppt/slides/slide8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 name="TextShape 1"/>
          <p:cNvSpPr txBox="1"/>
          <p:nvPr/>
        </p:nvSpPr>
        <p:spPr>
          <a:xfrm>
            <a:off x="177855" y="-103118"/>
            <a:ext cx="7643004" cy="1146027"/>
          </a:xfrm>
          <a:prstGeom prst="rect">
            <a:avLst/>
          </a:prstGeom>
          <a:noFill/>
          <a:ln>
            <a:noFill/>
          </a:ln>
        </p:spPr>
        <p:txBody>
          <a:bodyPr lIns="0" tIns="0" rIns="0" bIns="0" anchor="ctr"/>
          <a:lstStyle/>
          <a:p>
            <a:r>
              <a:rPr lang="en-US" sz="3200" dirty="0">
                <a:latin typeface="Calibri"/>
              </a:rPr>
              <a:t>Multi-scale coupling via Schwarz</a:t>
            </a:r>
            <a:endParaRPr sz="3200" dirty="0"/>
          </a:p>
        </p:txBody>
      </p:sp>
      <p:pic>
        <p:nvPicPr>
          <p:cNvPr id="8" name="x_disp_bolted_joint_mesh">
            <a:hlinkClick r:id="" action="ppaction://media"/>
            <a:extLst>
              <a:ext uri="{FF2B5EF4-FFF2-40B4-BE49-F238E27FC236}">
                <a16:creationId xmlns:a16="http://schemas.microsoft.com/office/drawing/2014/main" id="{CD41C83C-CCE5-439E-A800-68FCC425BBCB}"/>
              </a:ext>
            </a:extLst>
          </p:cNvPr>
          <p:cNvPicPr>
            <a:picLocks noChangeAspect="1"/>
          </p:cNvPicPr>
          <p:nvPr>
            <a:videoFile r:link="rId2"/>
            <p:extLst>
              <p:ext uri="{DAA4B4D4-6D71-4841-9C94-3DE7FCFB9230}">
                <p14:media xmlns:p14="http://schemas.microsoft.com/office/powerpoint/2010/main" r:embed="rId1"/>
              </p:ext>
            </p:extLst>
          </p:nvPr>
        </p:nvPicPr>
        <p:blipFill>
          <a:blip r:embed="rId4"/>
          <a:stretch>
            <a:fillRect/>
          </a:stretch>
        </p:blipFill>
        <p:spPr>
          <a:xfrm>
            <a:off x="337648" y="1920288"/>
            <a:ext cx="6644327" cy="4338422"/>
          </a:xfrm>
          <a:prstGeom prst="rect">
            <a:avLst/>
          </a:prstGeom>
          <a:ln>
            <a:noFill/>
          </a:ln>
          <a:effectLst>
            <a:outerShdw blurRad="190500" algn="tl" rotWithShape="0">
              <a:srgbClr val="000000">
                <a:alpha val="70000"/>
              </a:srgbClr>
            </a:outerShdw>
          </a:effectLst>
        </p:spPr>
      </p:pic>
      <p:sp>
        <p:nvSpPr>
          <p:cNvPr id="9" name="TextBox 8">
            <a:extLst>
              <a:ext uri="{FF2B5EF4-FFF2-40B4-BE49-F238E27FC236}">
                <a16:creationId xmlns:a16="http://schemas.microsoft.com/office/drawing/2014/main" id="{187B7AE1-FE5F-43D2-96A8-04644C412096}"/>
              </a:ext>
            </a:extLst>
          </p:cNvPr>
          <p:cNvSpPr txBox="1"/>
          <p:nvPr/>
        </p:nvSpPr>
        <p:spPr>
          <a:xfrm>
            <a:off x="1422400" y="5499118"/>
            <a:ext cx="2534970" cy="338554"/>
          </a:xfrm>
          <a:prstGeom prst="rect">
            <a:avLst/>
          </a:prstGeom>
          <a:noFill/>
        </p:spPr>
        <p:txBody>
          <a:bodyPr wrap="square" rtlCol="0">
            <a:spAutoFit/>
          </a:bodyPr>
          <a:lstStyle/>
          <a:p>
            <a:r>
              <a:rPr lang="en-US" sz="1600" b="1" dirty="0">
                <a:latin typeface="Calibri" panose="020F0502020204030204" pitchFamily="34" charset="0"/>
                <a:cs typeface="Calibri" panose="020F0502020204030204" pitchFamily="34" charset="0"/>
              </a:rPr>
              <a:t>Single domain </a:t>
            </a:r>
          </a:p>
        </p:txBody>
      </p:sp>
      <p:sp>
        <p:nvSpPr>
          <p:cNvPr id="10" name="TextBox 9">
            <a:extLst>
              <a:ext uri="{FF2B5EF4-FFF2-40B4-BE49-F238E27FC236}">
                <a16:creationId xmlns:a16="http://schemas.microsoft.com/office/drawing/2014/main" id="{078963F8-E6FE-4408-9D3C-8B32B40B2286}"/>
              </a:ext>
            </a:extLst>
          </p:cNvPr>
          <p:cNvSpPr txBox="1"/>
          <p:nvPr/>
        </p:nvSpPr>
        <p:spPr>
          <a:xfrm>
            <a:off x="3784600" y="5423213"/>
            <a:ext cx="3197376" cy="830997"/>
          </a:xfrm>
          <a:prstGeom prst="rect">
            <a:avLst/>
          </a:prstGeom>
          <a:solidFill>
            <a:schemeClr val="bg1"/>
          </a:solidFill>
        </p:spPr>
        <p:txBody>
          <a:bodyPr wrap="square" rtlCol="0">
            <a:spAutoFit/>
          </a:bodyPr>
          <a:lstStyle/>
          <a:p>
            <a:pPr algn="ctr"/>
            <a:r>
              <a:rPr lang="en-US" sz="1600" b="1" dirty="0">
                <a:latin typeface="Calibri" panose="020F0502020204030204" pitchFamily="34" charset="0"/>
                <a:cs typeface="Calibri" panose="020F0502020204030204" pitchFamily="34" charset="0"/>
              </a:rPr>
              <a:t>Schwarz coupling </a:t>
            </a:r>
            <a:r>
              <a:rPr lang="en-US" sz="1600" dirty="0">
                <a:latin typeface="Calibri" panose="020F0502020204030204" pitchFamily="34" charset="0"/>
                <a:cs typeface="Calibri" panose="020F0502020204030204" pitchFamily="34" charset="0"/>
              </a:rPr>
              <a:t>of hex (parts) + composite </a:t>
            </a:r>
            <a:r>
              <a:rPr lang="en-US" sz="1600" dirty="0" err="1">
                <a:latin typeface="Calibri" panose="020F0502020204030204" pitchFamily="34" charset="0"/>
                <a:cs typeface="Calibri" panose="020F0502020204030204" pitchFamily="34" charset="0"/>
              </a:rPr>
              <a:t>tet</a:t>
            </a:r>
            <a:r>
              <a:rPr lang="en-US" sz="1600" dirty="0">
                <a:latin typeface="Calibri" panose="020F0502020204030204" pitchFamily="34" charset="0"/>
                <a:cs typeface="Calibri" panose="020F0502020204030204" pitchFamily="34" charset="0"/>
              </a:rPr>
              <a:t> 10 (bolts) elements               (J</a:t>
            </a:r>
            <a:r>
              <a:rPr lang="en-US" sz="1600" baseline="-25000" dirty="0">
                <a:latin typeface="Calibri" panose="020F0502020204030204" pitchFamily="34" charset="0"/>
                <a:cs typeface="Calibri" panose="020F0502020204030204" pitchFamily="34" charset="0"/>
              </a:rPr>
              <a:t>2</a:t>
            </a:r>
            <a:r>
              <a:rPr lang="en-US" sz="1600" dirty="0">
                <a:latin typeface="Calibri" panose="020F0502020204030204" pitchFamily="34" charset="0"/>
                <a:cs typeface="Calibri" panose="020F0502020204030204" pitchFamily="34" charset="0"/>
              </a:rPr>
              <a:t> material model from LCM suite)</a:t>
            </a:r>
          </a:p>
        </p:txBody>
      </p:sp>
      <p:sp>
        <p:nvSpPr>
          <p:cNvPr id="19" name="Rectangle 18">
            <a:extLst>
              <a:ext uri="{FF2B5EF4-FFF2-40B4-BE49-F238E27FC236}">
                <a16:creationId xmlns:a16="http://schemas.microsoft.com/office/drawing/2014/main" id="{0AAE561F-245A-4149-BA79-F5DB327B2791}"/>
              </a:ext>
            </a:extLst>
          </p:cNvPr>
          <p:cNvSpPr/>
          <p:nvPr/>
        </p:nvSpPr>
        <p:spPr>
          <a:xfrm>
            <a:off x="3875534" y="2041013"/>
            <a:ext cx="1886551" cy="1225427"/>
          </a:xfrm>
          <a:prstGeom prst="rect">
            <a:avLst/>
          </a:prstGeom>
          <a:ln>
            <a:solidFill>
              <a:schemeClr val="bg1"/>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sp>
        <p:nvSpPr>
          <p:cNvPr id="2" name="Rectangle 1">
            <a:extLst>
              <a:ext uri="{FF2B5EF4-FFF2-40B4-BE49-F238E27FC236}">
                <a16:creationId xmlns:a16="http://schemas.microsoft.com/office/drawing/2014/main" id="{4A71D76F-E79F-47F4-AA8D-891103B887A1}"/>
              </a:ext>
            </a:extLst>
          </p:cNvPr>
          <p:cNvSpPr/>
          <p:nvPr/>
        </p:nvSpPr>
        <p:spPr>
          <a:xfrm>
            <a:off x="1422400" y="2133600"/>
            <a:ext cx="1886551" cy="1011168"/>
          </a:xfrm>
          <a:prstGeom prst="rect">
            <a:avLst/>
          </a:prstGeom>
          <a:ln>
            <a:solidFill>
              <a:schemeClr val="bg1"/>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sp>
        <p:nvSpPr>
          <p:cNvPr id="18" name="Rectangle 17">
            <a:extLst>
              <a:ext uri="{FF2B5EF4-FFF2-40B4-BE49-F238E27FC236}">
                <a16:creationId xmlns:a16="http://schemas.microsoft.com/office/drawing/2014/main" id="{F8E5818D-4689-4FA6-AB85-7644A8367817}"/>
              </a:ext>
            </a:extLst>
          </p:cNvPr>
          <p:cNvSpPr/>
          <p:nvPr/>
        </p:nvSpPr>
        <p:spPr>
          <a:xfrm>
            <a:off x="1422400" y="2133599"/>
            <a:ext cx="5435600" cy="1097621"/>
          </a:xfrm>
          <a:prstGeom prst="rect">
            <a:avLst/>
          </a:prstGeom>
          <a:ln>
            <a:solidFill>
              <a:schemeClr val="bg1"/>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sp>
        <p:nvSpPr>
          <p:cNvPr id="3" name="Rectangle 2">
            <a:extLst>
              <a:ext uri="{FF2B5EF4-FFF2-40B4-BE49-F238E27FC236}">
                <a16:creationId xmlns:a16="http://schemas.microsoft.com/office/drawing/2014/main" id="{5E2BD750-C9BA-4AE3-B993-510ECF59DB0A}"/>
              </a:ext>
            </a:extLst>
          </p:cNvPr>
          <p:cNvSpPr/>
          <p:nvPr/>
        </p:nvSpPr>
        <p:spPr>
          <a:xfrm>
            <a:off x="60719" y="6519446"/>
            <a:ext cx="8807807" cy="338554"/>
          </a:xfrm>
          <a:prstGeom prst="rect">
            <a:avLst/>
          </a:prstGeom>
        </p:spPr>
        <p:txBody>
          <a:bodyPr wrap="square">
            <a:spAutoFit/>
          </a:bodyPr>
          <a:lstStyle/>
          <a:p>
            <a:pPr>
              <a:spcAft>
                <a:spcPts val="400"/>
              </a:spcAft>
            </a:pPr>
            <a:r>
              <a:rPr lang="en-US" sz="1600" dirty="0">
                <a:solidFill>
                  <a:schemeClr val="bg1"/>
                </a:solidFill>
                <a:latin typeface="Calibri" panose="020F0502020204030204" pitchFamily="34" charset="0"/>
                <a:cs typeface="Calibri" panose="020F0502020204030204" pitchFamily="34" charset="0"/>
              </a:rPr>
              <a:t>A. Mota </a:t>
            </a:r>
            <a:r>
              <a:rPr lang="en-US" sz="1600" i="1" dirty="0">
                <a:solidFill>
                  <a:schemeClr val="bg1"/>
                </a:solidFill>
                <a:latin typeface="Calibri" panose="020F0502020204030204" pitchFamily="34" charset="0"/>
                <a:cs typeface="Calibri" panose="020F0502020204030204" pitchFamily="34" charset="0"/>
              </a:rPr>
              <a:t>et. al. </a:t>
            </a:r>
            <a:r>
              <a:rPr lang="en-US" sz="1600" dirty="0">
                <a:solidFill>
                  <a:schemeClr val="bg1"/>
                </a:solidFill>
                <a:latin typeface="Calibri" panose="020F0502020204030204" pitchFamily="34" charset="0"/>
                <a:cs typeface="Calibri" panose="020F0502020204030204" pitchFamily="34" charset="0"/>
              </a:rPr>
              <a:t> "The Schwarz alternating method in solid mechanics", </a:t>
            </a:r>
            <a:r>
              <a:rPr lang="en-US" sz="1600" i="1" dirty="0">
                <a:solidFill>
                  <a:schemeClr val="bg1"/>
                </a:solidFill>
                <a:latin typeface="Calibri" panose="020F0502020204030204" pitchFamily="34" charset="0"/>
                <a:cs typeface="Calibri" panose="020F0502020204030204" pitchFamily="34" charset="0"/>
              </a:rPr>
              <a:t>CMAME.</a:t>
            </a:r>
            <a:r>
              <a:rPr lang="en-US" sz="1600" dirty="0">
                <a:solidFill>
                  <a:schemeClr val="bg1"/>
                </a:solidFill>
                <a:latin typeface="Calibri" panose="020F0502020204030204" pitchFamily="34" charset="0"/>
                <a:cs typeface="Calibri" panose="020F0502020204030204" pitchFamily="34" charset="0"/>
              </a:rPr>
              <a:t> 319 (2017), 19-51. </a:t>
            </a:r>
          </a:p>
        </p:txBody>
      </p:sp>
      <p:sp>
        <p:nvSpPr>
          <p:cNvPr id="23" name="TextBox 22">
            <a:extLst>
              <a:ext uri="{FF2B5EF4-FFF2-40B4-BE49-F238E27FC236}">
                <a16:creationId xmlns:a16="http://schemas.microsoft.com/office/drawing/2014/main" id="{6A9378FF-399E-4157-B1C4-9A87E0F0E380}"/>
              </a:ext>
            </a:extLst>
          </p:cNvPr>
          <p:cNvSpPr txBox="1"/>
          <p:nvPr/>
        </p:nvSpPr>
        <p:spPr>
          <a:xfrm>
            <a:off x="379987" y="781685"/>
            <a:ext cx="8167247" cy="707886"/>
          </a:xfrm>
          <a:prstGeom prst="rect">
            <a:avLst/>
          </a:prstGeom>
          <a:solidFill>
            <a:schemeClr val="accent4">
              <a:lumMod val="20000"/>
              <a:lumOff val="80000"/>
            </a:schemeClr>
          </a:solidFill>
        </p:spPr>
        <p:txBody>
          <a:bodyPr wrap="square" rtlCol="0">
            <a:spAutoFit/>
          </a:bodyPr>
          <a:lstStyle/>
          <a:p>
            <a:pPr algn="ctr"/>
            <a:r>
              <a:rPr lang="en-US" sz="2000" dirty="0">
                <a:latin typeface="Calibri" panose="020F0502020204030204" pitchFamily="34" charset="0"/>
                <a:cs typeface="Calibri" panose="020F0502020204030204" pitchFamily="34" charset="0"/>
              </a:rPr>
              <a:t>A </a:t>
            </a:r>
            <a:r>
              <a:rPr lang="en-US" sz="2000" b="1" dirty="0">
                <a:latin typeface="Calibri" panose="020F0502020204030204" pitchFamily="34" charset="0"/>
                <a:cs typeface="Calibri" panose="020F0502020204030204" pitchFamily="34" charset="0"/>
              </a:rPr>
              <a:t>domain decomposition alternating-Schwarz</a:t>
            </a:r>
            <a:r>
              <a:rPr lang="en-US" sz="2000" dirty="0">
                <a:latin typeface="Calibri" panose="020F0502020204030204" pitchFamily="34" charset="0"/>
                <a:cs typeface="Calibri" panose="020F0502020204030204" pitchFamily="34" charset="0"/>
              </a:rPr>
              <a:t>-based method has been developed in Albany for </a:t>
            </a:r>
            <a:r>
              <a:rPr lang="en-US" sz="2000" b="1" dirty="0">
                <a:latin typeface="Calibri" panose="020F0502020204030204" pitchFamily="34" charset="0"/>
                <a:cs typeface="Calibri" panose="020F0502020204030204" pitchFamily="34" charset="0"/>
              </a:rPr>
              <a:t>concurrent multi-scale coupling </a:t>
            </a:r>
            <a:r>
              <a:rPr lang="en-US" sz="2000" dirty="0">
                <a:latin typeface="Calibri" panose="020F0502020204030204" pitchFamily="34" charset="0"/>
                <a:cs typeface="Calibri" panose="020F0502020204030204" pitchFamily="34" charset="0"/>
              </a:rPr>
              <a:t>in solid mechanics.</a:t>
            </a:r>
          </a:p>
        </p:txBody>
      </p:sp>
      <p:grpSp>
        <p:nvGrpSpPr>
          <p:cNvPr id="21" name="Group 20">
            <a:extLst>
              <a:ext uri="{FF2B5EF4-FFF2-40B4-BE49-F238E27FC236}">
                <a16:creationId xmlns:a16="http://schemas.microsoft.com/office/drawing/2014/main" id="{91ED594B-5AAD-4560-A674-9CCB9D890486}"/>
              </a:ext>
            </a:extLst>
          </p:cNvPr>
          <p:cNvGrpSpPr/>
          <p:nvPr/>
        </p:nvGrpSpPr>
        <p:grpSpPr>
          <a:xfrm>
            <a:off x="5762085" y="1655760"/>
            <a:ext cx="3106441" cy="2771614"/>
            <a:chOff x="5167738" y="419837"/>
            <a:chExt cx="3715034" cy="3507331"/>
          </a:xfrm>
        </p:grpSpPr>
        <p:pic>
          <p:nvPicPr>
            <p:cNvPr id="24" name="Picture 23">
              <a:extLst>
                <a:ext uri="{FF2B5EF4-FFF2-40B4-BE49-F238E27FC236}">
                  <a16:creationId xmlns:a16="http://schemas.microsoft.com/office/drawing/2014/main" id="{4910AC66-2CEE-40A8-9C1F-C65695B81ECD}"/>
                </a:ext>
              </a:extLst>
            </p:cNvPr>
            <p:cNvPicPr>
              <a:picLocks noChangeAspect="1"/>
            </p:cNvPicPr>
            <p:nvPr/>
          </p:nvPicPr>
          <p:blipFill>
            <a:blip r:embed="rId5"/>
            <a:stretch>
              <a:fillRect/>
            </a:stretch>
          </p:blipFill>
          <p:spPr>
            <a:xfrm>
              <a:off x="7364908" y="419837"/>
              <a:ext cx="1517864" cy="2837484"/>
            </a:xfrm>
            <a:prstGeom prst="rect">
              <a:avLst/>
            </a:prstGeom>
            <a:ln>
              <a:noFill/>
            </a:ln>
            <a:effectLst>
              <a:outerShdw blurRad="292100" dist="139700" dir="2700000" algn="tl" rotWithShape="0">
                <a:srgbClr val="333333">
                  <a:alpha val="65000"/>
                </a:srgbClr>
              </a:outerShdw>
            </a:effectLst>
          </p:spPr>
        </p:pic>
        <p:sp>
          <p:nvSpPr>
            <p:cNvPr id="25" name="Rectangle 24">
              <a:extLst>
                <a:ext uri="{FF2B5EF4-FFF2-40B4-BE49-F238E27FC236}">
                  <a16:creationId xmlns:a16="http://schemas.microsoft.com/office/drawing/2014/main" id="{D6152AE4-7E6B-4AB2-B1AB-9A4631DD3ECC}"/>
                </a:ext>
              </a:extLst>
            </p:cNvPr>
            <p:cNvSpPr/>
            <p:nvPr/>
          </p:nvSpPr>
          <p:spPr>
            <a:xfrm>
              <a:off x="7656980" y="2670624"/>
              <a:ext cx="933718" cy="521596"/>
            </a:xfrm>
            <a:prstGeom prst="rect">
              <a:avLst/>
            </a:prstGeom>
            <a:no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cxnSp>
          <p:nvCxnSpPr>
            <p:cNvPr id="26" name="Straight Arrow Connector 25">
              <a:extLst>
                <a:ext uri="{FF2B5EF4-FFF2-40B4-BE49-F238E27FC236}">
                  <a16:creationId xmlns:a16="http://schemas.microsoft.com/office/drawing/2014/main" id="{2EA3CD4E-7A7A-4640-B330-C63E021AADEB}"/>
                </a:ext>
              </a:extLst>
            </p:cNvPr>
            <p:cNvCxnSpPr>
              <a:cxnSpLocks/>
            </p:cNvCxnSpPr>
            <p:nvPr/>
          </p:nvCxnSpPr>
          <p:spPr>
            <a:xfrm flipH="1" flipV="1">
              <a:off x="7337504" y="2458068"/>
              <a:ext cx="319476" cy="212557"/>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cxnSp>
          <p:nvCxnSpPr>
            <p:cNvPr id="27" name="Straight Arrow Connector 26">
              <a:extLst>
                <a:ext uri="{FF2B5EF4-FFF2-40B4-BE49-F238E27FC236}">
                  <a16:creationId xmlns:a16="http://schemas.microsoft.com/office/drawing/2014/main" id="{E38D7CCA-81B8-410F-9E9B-C9D81AF04F61}"/>
                </a:ext>
              </a:extLst>
            </p:cNvPr>
            <p:cNvCxnSpPr>
              <a:cxnSpLocks/>
            </p:cNvCxnSpPr>
            <p:nvPr/>
          </p:nvCxnSpPr>
          <p:spPr>
            <a:xfrm flipV="1">
              <a:off x="5931586" y="3192221"/>
              <a:ext cx="1725394" cy="734947"/>
            </a:xfrm>
            <a:prstGeom prst="straightConnector1">
              <a:avLst/>
            </a:prstGeom>
            <a:ln w="12700">
              <a:solidFill>
                <a:schemeClr val="tx1"/>
              </a:solidFill>
              <a:tailEnd type="triangle"/>
            </a:ln>
          </p:spPr>
          <p:style>
            <a:lnRef idx="2">
              <a:schemeClr val="accent1"/>
            </a:lnRef>
            <a:fillRef idx="0">
              <a:schemeClr val="accent1"/>
            </a:fillRef>
            <a:effectRef idx="1">
              <a:schemeClr val="accent1"/>
            </a:effectRef>
            <a:fontRef idx="minor">
              <a:schemeClr val="tx1"/>
            </a:fontRef>
          </p:style>
        </p:cxnSp>
        <p:pic>
          <p:nvPicPr>
            <p:cNvPr id="28" name="Picture 27">
              <a:extLst>
                <a:ext uri="{FF2B5EF4-FFF2-40B4-BE49-F238E27FC236}">
                  <a16:creationId xmlns:a16="http://schemas.microsoft.com/office/drawing/2014/main" id="{009E02FB-230D-458A-85F3-EC21C2AF3EC1}"/>
                </a:ext>
              </a:extLst>
            </p:cNvPr>
            <p:cNvPicPr>
              <a:picLocks noChangeAspect="1"/>
            </p:cNvPicPr>
            <p:nvPr/>
          </p:nvPicPr>
          <p:blipFill>
            <a:blip r:embed="rId6"/>
            <a:stretch>
              <a:fillRect/>
            </a:stretch>
          </p:blipFill>
          <p:spPr>
            <a:xfrm>
              <a:off x="5167738" y="922297"/>
              <a:ext cx="2169764" cy="1520958"/>
            </a:xfrm>
            <a:prstGeom prst="rect">
              <a:avLst/>
            </a:prstGeom>
            <a:ln>
              <a:noFill/>
            </a:ln>
            <a:effectLst>
              <a:outerShdw blurRad="292100" dist="139700" dir="2700000" algn="tl" rotWithShape="0">
                <a:srgbClr val="333333">
                  <a:alpha val="65000"/>
                </a:srgbClr>
              </a:outerShdw>
            </a:effectLst>
          </p:spPr>
        </p:pic>
      </p:grpSp>
      <p:sp>
        <p:nvSpPr>
          <p:cNvPr id="29" name="TextBox 28">
            <a:extLst>
              <a:ext uri="{FF2B5EF4-FFF2-40B4-BE49-F238E27FC236}">
                <a16:creationId xmlns:a16="http://schemas.microsoft.com/office/drawing/2014/main" id="{042FA810-3E19-4D48-A34E-42E360DA0BD3}"/>
              </a:ext>
            </a:extLst>
          </p:cNvPr>
          <p:cNvSpPr txBox="1"/>
          <p:nvPr/>
        </p:nvSpPr>
        <p:spPr>
          <a:xfrm>
            <a:off x="968888" y="2171663"/>
            <a:ext cx="4090157" cy="646331"/>
          </a:xfrm>
          <a:prstGeom prst="rect">
            <a:avLst/>
          </a:prstGeom>
          <a:noFill/>
          <a:ln>
            <a:solidFill>
              <a:schemeClr val="tx1"/>
            </a:solidFill>
          </a:ln>
        </p:spPr>
        <p:txBody>
          <a:bodyPr wrap="square" rtlCol="0">
            <a:spAutoFit/>
          </a:bodyPr>
          <a:lstStyle/>
          <a:p>
            <a:pPr algn="ctr"/>
            <a:r>
              <a:rPr lang="en-US" b="1" dirty="0">
                <a:latin typeface="Calibri" panose="020F0502020204030204" pitchFamily="34" charset="0"/>
                <a:cs typeface="Calibri" panose="020F0502020204030204" pitchFamily="34" charset="0"/>
              </a:rPr>
              <a:t>See talk by A. Mota</a:t>
            </a:r>
            <a:r>
              <a:rPr lang="en-US" dirty="0">
                <a:latin typeface="Calibri" panose="020F0502020204030204" pitchFamily="34" charset="0"/>
                <a:cs typeface="Calibri" panose="020F0502020204030204" pitchFamily="34" charset="0"/>
              </a:rPr>
              <a:t>: MS 350, Fri. Mar. 1, 10:10-10:30AM, Room 302B</a:t>
            </a:r>
          </a:p>
        </p:txBody>
      </p:sp>
      <p:sp>
        <p:nvSpPr>
          <p:cNvPr id="30" name="TextBox 29">
            <a:extLst>
              <a:ext uri="{FF2B5EF4-FFF2-40B4-BE49-F238E27FC236}">
                <a16:creationId xmlns:a16="http://schemas.microsoft.com/office/drawing/2014/main" id="{F72B90F6-760E-4165-8AA6-D6CDD1F95048}"/>
              </a:ext>
            </a:extLst>
          </p:cNvPr>
          <p:cNvSpPr txBox="1"/>
          <p:nvPr/>
        </p:nvSpPr>
        <p:spPr>
          <a:xfrm>
            <a:off x="7219995" y="4765975"/>
            <a:ext cx="1798320" cy="1200329"/>
          </a:xfrm>
          <a:prstGeom prst="rect">
            <a:avLst/>
          </a:prstGeom>
          <a:solidFill>
            <a:srgbClr val="FFFFCC"/>
          </a:solidFill>
        </p:spPr>
        <p:txBody>
          <a:bodyPr wrap="square" rtlCol="0">
            <a:spAutoFit/>
          </a:bodyPr>
          <a:lstStyle/>
          <a:p>
            <a:pPr algn="ctr"/>
            <a:r>
              <a:rPr lang="en-US" b="1" u="sng" dirty="0">
                <a:latin typeface="Calibri" panose="020F0502020204030204" pitchFamily="34" charset="0"/>
                <a:cs typeface="Calibri" panose="020F0502020204030204" pitchFamily="34" charset="0"/>
              </a:rPr>
              <a:t>Future work: </a:t>
            </a:r>
            <a:r>
              <a:rPr lang="en-US" dirty="0">
                <a:latin typeface="Calibri" panose="020F0502020204030204" pitchFamily="34" charset="0"/>
                <a:cs typeface="Calibri" panose="020F0502020204030204" pitchFamily="34" charset="0"/>
              </a:rPr>
              <a:t>extend method for </a:t>
            </a:r>
            <a:r>
              <a:rPr lang="en-US" b="1" dirty="0">
                <a:latin typeface="Calibri" panose="020F0502020204030204" pitchFamily="34" charset="0"/>
                <a:cs typeface="Calibri" panose="020F0502020204030204" pitchFamily="34" charset="0"/>
              </a:rPr>
              <a:t>multi-physics </a:t>
            </a:r>
            <a:r>
              <a:rPr lang="en-US" dirty="0">
                <a:latin typeface="Calibri" panose="020F0502020204030204" pitchFamily="34" charset="0"/>
                <a:cs typeface="Calibri" panose="020F0502020204030204" pitchFamily="34" charset="0"/>
              </a:rPr>
              <a:t>coupling</a:t>
            </a:r>
          </a:p>
        </p:txBody>
      </p:sp>
    </p:spTree>
    <p:extLst>
      <p:ext uri="{BB962C8B-B14F-4D97-AF65-F5344CB8AC3E}">
        <p14:creationId xmlns:p14="http://schemas.microsoft.com/office/powerpoint/2010/main" val="426222956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10200" fill="hold"/>
                                        <p:tgtEl>
                                          <p:spTgt spid="8"/>
                                        </p:tgtEl>
                                      </p:cBhvr>
                                    </p:cmd>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21"/>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29"/>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30"/>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video>
              <p:cMediaNode vol="80000">
                <p:cTn id="19" fill="hold" display="0">
                  <p:stCondLst>
                    <p:cond delay="indefinite"/>
                  </p:stCondLst>
                </p:cTn>
                <p:tgtEl>
                  <p:spTgt spid="8"/>
                </p:tgtEl>
              </p:cMediaNode>
            </p:video>
          </p:childTnLst>
        </p:cTn>
      </p:par>
    </p:tnLst>
    <p:bldLst>
      <p:bldP spid="29" grpId="0" animBg="1"/>
      <p:bldP spid="30" grpId="0" animBg="1"/>
    </p:bldLst>
  </p:timing>
</p:sld>
</file>

<file path=ppt/slides/slide8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 name="TextShape 1"/>
          <p:cNvSpPr txBox="1"/>
          <p:nvPr/>
        </p:nvSpPr>
        <p:spPr>
          <a:xfrm>
            <a:off x="254857" y="-186060"/>
            <a:ext cx="7643004" cy="1146027"/>
          </a:xfrm>
          <a:prstGeom prst="rect">
            <a:avLst/>
          </a:prstGeom>
          <a:noFill/>
          <a:ln>
            <a:noFill/>
          </a:ln>
        </p:spPr>
        <p:txBody>
          <a:bodyPr lIns="0" tIns="0" rIns="0" bIns="0" anchor="ctr"/>
          <a:lstStyle/>
          <a:p>
            <a:r>
              <a:rPr lang="en-US" sz="3200" dirty="0">
                <a:latin typeface="Calibri"/>
              </a:rPr>
              <a:t>Performance-portable FEM</a:t>
            </a:r>
            <a:endParaRPr sz="3200" dirty="0"/>
          </a:p>
        </p:txBody>
      </p:sp>
      <p:grpSp>
        <p:nvGrpSpPr>
          <p:cNvPr id="7" name="Group 6">
            <a:extLst>
              <a:ext uri="{FF2B5EF4-FFF2-40B4-BE49-F238E27FC236}">
                <a16:creationId xmlns:a16="http://schemas.microsoft.com/office/drawing/2014/main" id="{15D1293B-BB01-4EEC-8B74-7F8401C95F50}"/>
              </a:ext>
            </a:extLst>
          </p:cNvPr>
          <p:cNvGrpSpPr/>
          <p:nvPr/>
        </p:nvGrpSpPr>
        <p:grpSpPr>
          <a:xfrm>
            <a:off x="1137459" y="1535755"/>
            <a:ext cx="6400800" cy="3169920"/>
            <a:chOff x="1" y="1164772"/>
            <a:chExt cx="6400800" cy="3169920"/>
          </a:xfrm>
        </p:grpSpPr>
        <p:pic>
          <p:nvPicPr>
            <p:cNvPr id="3" name="Picture 2">
              <a:extLst>
                <a:ext uri="{FF2B5EF4-FFF2-40B4-BE49-F238E27FC236}">
                  <a16:creationId xmlns:a16="http://schemas.microsoft.com/office/drawing/2014/main" id="{F48DAE90-1D49-4D9D-9718-D2A77804B390}"/>
                </a:ext>
              </a:extLst>
            </p:cNvPr>
            <p:cNvPicPr>
              <a:picLocks noChangeAspect="1"/>
            </p:cNvPicPr>
            <p:nvPr/>
          </p:nvPicPr>
          <p:blipFill>
            <a:blip r:embed="rId2"/>
            <a:stretch>
              <a:fillRect/>
            </a:stretch>
          </p:blipFill>
          <p:spPr>
            <a:xfrm>
              <a:off x="1" y="1164772"/>
              <a:ext cx="6400800" cy="3169920"/>
            </a:xfrm>
            <a:prstGeom prst="rect">
              <a:avLst/>
            </a:prstGeom>
          </p:spPr>
        </p:pic>
        <p:sp>
          <p:nvSpPr>
            <p:cNvPr id="4" name="Rectangle: Rounded Corners 3">
              <a:extLst>
                <a:ext uri="{FF2B5EF4-FFF2-40B4-BE49-F238E27FC236}">
                  <a16:creationId xmlns:a16="http://schemas.microsoft.com/office/drawing/2014/main" id="{E4899767-575A-4398-9078-C57354DE8B15}"/>
                </a:ext>
              </a:extLst>
            </p:cNvPr>
            <p:cNvSpPr/>
            <p:nvPr/>
          </p:nvSpPr>
          <p:spPr>
            <a:xfrm>
              <a:off x="657547" y="1941815"/>
              <a:ext cx="5085708" cy="565079"/>
            </a:xfrm>
            <a:prstGeom prst="roundRect">
              <a:avLst/>
            </a:prstGeom>
            <a:solidFill>
              <a:srgbClr val="008000"/>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5" name="TextBox 4">
              <a:extLst>
                <a:ext uri="{FF2B5EF4-FFF2-40B4-BE49-F238E27FC236}">
                  <a16:creationId xmlns:a16="http://schemas.microsoft.com/office/drawing/2014/main" id="{7A209A1E-60AA-49EE-93A9-760EEC08FCC6}"/>
                </a:ext>
              </a:extLst>
            </p:cNvPr>
            <p:cNvSpPr txBox="1"/>
            <p:nvPr/>
          </p:nvSpPr>
          <p:spPr>
            <a:xfrm>
              <a:off x="339048" y="1901188"/>
              <a:ext cx="5722705" cy="646331"/>
            </a:xfrm>
            <a:prstGeom prst="rect">
              <a:avLst/>
            </a:prstGeom>
            <a:noFill/>
          </p:spPr>
          <p:txBody>
            <a:bodyPr wrap="square" rtlCol="0">
              <a:spAutoFit/>
            </a:bodyPr>
            <a:lstStyle/>
            <a:p>
              <a:pPr algn="ctr"/>
              <a:r>
                <a:rPr lang="en-US" b="1" i="1" dirty="0" err="1">
                  <a:solidFill>
                    <a:schemeClr val="bg1"/>
                  </a:solidFill>
                  <a:latin typeface="Calibri" panose="020F0502020204030204" pitchFamily="34" charset="0"/>
                  <a:cs typeface="Calibri" panose="020F0502020204030204" pitchFamily="34" charset="0"/>
                </a:rPr>
                <a:t>Kokkos</a:t>
              </a:r>
              <a:r>
                <a:rPr lang="en-US" b="1" i="1" dirty="0">
                  <a:solidFill>
                    <a:schemeClr val="bg1"/>
                  </a:solidFill>
                  <a:latin typeface="Calibri" panose="020F0502020204030204" pitchFamily="34" charset="0"/>
                  <a:cs typeface="Calibri" panose="020F0502020204030204" pitchFamily="34" charset="0"/>
                </a:rPr>
                <a:t>*: </a:t>
              </a:r>
              <a:r>
                <a:rPr lang="en-US" dirty="0">
                  <a:solidFill>
                    <a:schemeClr val="bg1"/>
                  </a:solidFill>
                  <a:latin typeface="Calibri" panose="020F0502020204030204" pitchFamily="34" charset="0"/>
                  <a:cs typeface="Calibri" panose="020F0502020204030204" pitchFamily="34" charset="0"/>
                </a:rPr>
                <a:t>C++ library/</a:t>
              </a:r>
              <a:r>
                <a:rPr lang="en-US" altLang="en-US" dirty="0">
                  <a:solidFill>
                    <a:schemeClr val="bg1"/>
                  </a:solidFill>
                  <a:latin typeface="Calibri" panose="020F0502020204030204" pitchFamily="34" charset="0"/>
                  <a:ea typeface="ＭＳ Ｐゴシック" panose="020B0600070205080204" pitchFamily="34" charset="-128"/>
                  <a:cs typeface="Calibri" panose="020F0502020204030204" pitchFamily="34" charset="0"/>
                </a:rPr>
                <a:t>programming model providing p</a:t>
              </a:r>
              <a:r>
                <a:rPr lang="en-US" dirty="0">
                  <a:solidFill>
                    <a:schemeClr val="bg1"/>
                  </a:solidFill>
                  <a:latin typeface="Calibri" panose="020F0502020204030204" pitchFamily="34" charset="0"/>
                  <a:cs typeface="Calibri" panose="020F0502020204030204" pitchFamily="34" charset="0"/>
                </a:rPr>
                <a:t>erformance portability for applications</a:t>
              </a:r>
            </a:p>
          </p:txBody>
        </p:sp>
      </p:grpSp>
      <p:sp>
        <p:nvSpPr>
          <p:cNvPr id="9" name="Text Box 19">
            <a:extLst>
              <a:ext uri="{FF2B5EF4-FFF2-40B4-BE49-F238E27FC236}">
                <a16:creationId xmlns:a16="http://schemas.microsoft.com/office/drawing/2014/main" id="{FF41C6F0-5D38-499C-8F5A-A2420AE7B453}"/>
              </a:ext>
            </a:extLst>
          </p:cNvPr>
          <p:cNvSpPr txBox="1">
            <a:spLocks noChangeArrowheads="1"/>
          </p:cNvSpPr>
          <p:nvPr/>
        </p:nvSpPr>
        <p:spPr bwMode="auto">
          <a:xfrm>
            <a:off x="0" y="6532880"/>
            <a:ext cx="8534400" cy="338554"/>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lvl1pPr>
              <a:defRPr>
                <a:solidFill>
                  <a:schemeClr val="tx1"/>
                </a:solidFill>
                <a:latin typeface="Arial" panose="020B0604020202020204" pitchFamily="34" charset="0"/>
                <a:cs typeface="Arial" panose="020B0604020202020204" pitchFamily="34" charset="0"/>
              </a:defRPr>
            </a:lvl1pPr>
            <a:lvl2pPr>
              <a:defRPr>
                <a:solidFill>
                  <a:schemeClr val="tx1"/>
                </a:solidFill>
                <a:latin typeface="Arial" panose="020B0604020202020204" pitchFamily="34" charset="0"/>
                <a:cs typeface="Arial" panose="020B0604020202020204" pitchFamily="34" charset="0"/>
              </a:defRPr>
            </a:lvl2pPr>
            <a:lvl3pPr>
              <a:defRPr>
                <a:solidFill>
                  <a:schemeClr val="tx1"/>
                </a:solidFill>
                <a:latin typeface="Arial" panose="020B0604020202020204" pitchFamily="34" charset="0"/>
                <a:cs typeface="Arial" panose="020B0604020202020204" pitchFamily="34" charset="0"/>
              </a:defRPr>
            </a:lvl3pPr>
            <a:lvl4pPr>
              <a:defRPr>
                <a:solidFill>
                  <a:schemeClr val="tx1"/>
                </a:solidFill>
                <a:latin typeface="Arial" panose="020B0604020202020204" pitchFamily="34" charset="0"/>
                <a:cs typeface="Arial" panose="020B0604020202020204" pitchFamily="34" charset="0"/>
              </a:defRPr>
            </a:lvl4pPr>
            <a:lvl5pPr>
              <a:defRPr>
                <a:solidFill>
                  <a:schemeClr val="tx1"/>
                </a:solidFill>
                <a:latin typeface="Arial" panose="020B0604020202020204" pitchFamily="34" charset="0"/>
                <a:cs typeface="Arial" panose="020B0604020202020204" pitchFamily="34" charset="0"/>
              </a:defRPr>
            </a:lvl5pPr>
            <a:lvl6pPr fontAlgn="base">
              <a:spcBef>
                <a:spcPct val="0"/>
              </a:spcBef>
              <a:spcAft>
                <a:spcPct val="0"/>
              </a:spcAft>
              <a:defRPr>
                <a:solidFill>
                  <a:schemeClr val="tx1"/>
                </a:solidFill>
                <a:latin typeface="Arial" panose="020B0604020202020204" pitchFamily="34" charset="0"/>
                <a:cs typeface="Arial" panose="020B0604020202020204" pitchFamily="34" charset="0"/>
              </a:defRPr>
            </a:lvl6pPr>
            <a:lvl7pPr fontAlgn="base">
              <a:spcBef>
                <a:spcPct val="0"/>
              </a:spcBef>
              <a:spcAft>
                <a:spcPct val="0"/>
              </a:spcAft>
              <a:defRPr>
                <a:solidFill>
                  <a:schemeClr val="tx1"/>
                </a:solidFill>
                <a:latin typeface="Arial" panose="020B0604020202020204" pitchFamily="34" charset="0"/>
                <a:cs typeface="Arial" panose="020B0604020202020204" pitchFamily="34" charset="0"/>
              </a:defRPr>
            </a:lvl7pPr>
            <a:lvl8pPr fontAlgn="base">
              <a:spcBef>
                <a:spcPct val="0"/>
              </a:spcBef>
              <a:spcAft>
                <a:spcPct val="0"/>
              </a:spcAft>
              <a:defRPr>
                <a:solidFill>
                  <a:schemeClr val="tx1"/>
                </a:solidFill>
                <a:latin typeface="Arial" panose="020B0604020202020204" pitchFamily="34" charset="0"/>
                <a:cs typeface="Arial" panose="020B0604020202020204" pitchFamily="34" charset="0"/>
              </a:defRPr>
            </a:lvl8pPr>
            <a:lvl9pPr fontAlgn="base">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defTabSz="914400">
              <a:spcBef>
                <a:spcPct val="50000"/>
              </a:spcBef>
            </a:pPr>
            <a:r>
              <a:rPr lang="en-US" altLang="en-US" sz="1600" b="1" dirty="0">
                <a:solidFill>
                  <a:schemeClr val="bg1"/>
                </a:solidFill>
                <a:latin typeface="Calibri" panose="020F0502020204030204" pitchFamily="34" charset="0"/>
              </a:rPr>
              <a:t>* </a:t>
            </a:r>
            <a:r>
              <a:rPr lang="en-US" altLang="en-US" sz="1600" b="1" dirty="0" err="1">
                <a:solidFill>
                  <a:schemeClr val="bg1"/>
                </a:solidFill>
                <a:latin typeface="Calibri" panose="020F0502020204030204" pitchFamily="34" charset="0"/>
              </a:rPr>
              <a:t>Kokkos</a:t>
            </a:r>
            <a:r>
              <a:rPr lang="en-US" altLang="en-US" sz="1600" b="1" dirty="0">
                <a:solidFill>
                  <a:schemeClr val="bg1"/>
                </a:solidFill>
                <a:latin typeface="Calibri" panose="020F0502020204030204" pitchFamily="34" charset="0"/>
              </a:rPr>
              <a:t> </a:t>
            </a:r>
            <a:r>
              <a:rPr lang="en-US" altLang="en-US" sz="1600" b="1" dirty="0" err="1">
                <a:solidFill>
                  <a:schemeClr val="bg1"/>
                </a:solidFill>
                <a:latin typeface="Calibri" panose="020F0502020204030204" pitchFamily="34" charset="0"/>
              </a:rPr>
              <a:t>github</a:t>
            </a:r>
            <a:r>
              <a:rPr lang="en-US" altLang="en-US" sz="1600" b="1" dirty="0">
                <a:solidFill>
                  <a:schemeClr val="bg1"/>
                </a:solidFill>
                <a:latin typeface="Calibri" panose="020F0502020204030204" pitchFamily="34" charset="0"/>
              </a:rPr>
              <a:t> repo:</a:t>
            </a:r>
            <a:r>
              <a:rPr lang="en-US" altLang="en-US" sz="1600" b="1" i="1" dirty="0">
                <a:solidFill>
                  <a:schemeClr val="bg1"/>
                </a:solidFill>
                <a:latin typeface="Calibri" panose="020F0502020204030204" pitchFamily="34" charset="0"/>
              </a:rPr>
              <a:t> </a:t>
            </a:r>
            <a:r>
              <a:rPr lang="en-US" altLang="en-US" sz="1600" b="0" dirty="0">
                <a:solidFill>
                  <a:schemeClr val="bg1"/>
                </a:solidFill>
                <a:latin typeface="Calibri" panose="020F0502020204030204" pitchFamily="34" charset="0"/>
              </a:rPr>
              <a:t>https://github.com/kokkos/Kokkos</a:t>
            </a:r>
          </a:p>
        </p:txBody>
      </p:sp>
      <p:sp>
        <p:nvSpPr>
          <p:cNvPr id="19" name="Rectangle 18">
            <a:extLst>
              <a:ext uri="{FF2B5EF4-FFF2-40B4-BE49-F238E27FC236}">
                <a16:creationId xmlns:a16="http://schemas.microsoft.com/office/drawing/2014/main" id="{F34A5E94-A37E-4A75-8C74-3A8117E45386}"/>
              </a:ext>
            </a:extLst>
          </p:cNvPr>
          <p:cNvSpPr/>
          <p:nvPr/>
        </p:nvSpPr>
        <p:spPr>
          <a:xfrm>
            <a:off x="5100263" y="6519446"/>
            <a:ext cx="6868274" cy="338554"/>
          </a:xfrm>
          <a:prstGeom prst="rect">
            <a:avLst/>
          </a:prstGeom>
        </p:spPr>
        <p:txBody>
          <a:bodyPr wrap="square">
            <a:spAutoFit/>
          </a:bodyPr>
          <a:lstStyle/>
          <a:p>
            <a:pPr>
              <a:spcAft>
                <a:spcPts val="400"/>
              </a:spcAft>
            </a:pPr>
            <a:r>
              <a:rPr lang="en-US" sz="1600" dirty="0">
                <a:solidFill>
                  <a:schemeClr val="bg1"/>
                </a:solidFill>
                <a:latin typeface="Calibri" panose="020F0502020204030204" pitchFamily="34" charset="0"/>
                <a:cs typeface="Calibri" panose="020F0502020204030204" pitchFamily="34" charset="0"/>
              </a:rPr>
              <a:t>I. </a:t>
            </a:r>
            <a:r>
              <a:rPr lang="en-US" sz="1600" dirty="0" err="1">
                <a:solidFill>
                  <a:schemeClr val="bg1"/>
                </a:solidFill>
                <a:latin typeface="Calibri" panose="020F0502020204030204" pitchFamily="34" charset="0"/>
                <a:cs typeface="Calibri" panose="020F0502020204030204" pitchFamily="34" charset="0"/>
              </a:rPr>
              <a:t>Demeshko</a:t>
            </a:r>
            <a:r>
              <a:rPr lang="en-US" sz="1600" dirty="0">
                <a:solidFill>
                  <a:schemeClr val="bg1"/>
                </a:solidFill>
                <a:latin typeface="Calibri" panose="020F0502020204030204" pitchFamily="34" charset="0"/>
                <a:cs typeface="Calibri" panose="020F0502020204030204" pitchFamily="34" charset="0"/>
              </a:rPr>
              <a:t> </a:t>
            </a:r>
            <a:r>
              <a:rPr lang="en-US" sz="1600" i="1" dirty="0">
                <a:solidFill>
                  <a:schemeClr val="bg1"/>
                </a:solidFill>
                <a:latin typeface="Calibri" panose="020F0502020204030204" pitchFamily="34" charset="0"/>
                <a:cs typeface="Calibri" panose="020F0502020204030204" pitchFamily="34" charset="0"/>
              </a:rPr>
              <a:t>et. al</a:t>
            </a:r>
            <a:r>
              <a:rPr lang="en-US" sz="1600" dirty="0">
                <a:solidFill>
                  <a:schemeClr val="bg1"/>
                </a:solidFill>
                <a:latin typeface="Calibri" panose="020F0502020204030204" pitchFamily="34" charset="0"/>
                <a:cs typeface="Calibri" panose="020F0502020204030204" pitchFamily="34" charset="0"/>
              </a:rPr>
              <a:t>., 2018.</a:t>
            </a:r>
          </a:p>
        </p:txBody>
      </p:sp>
      <p:pic>
        <p:nvPicPr>
          <p:cNvPr id="75" name="Picture 74">
            <a:extLst>
              <a:ext uri="{FF2B5EF4-FFF2-40B4-BE49-F238E27FC236}">
                <a16:creationId xmlns:a16="http://schemas.microsoft.com/office/drawing/2014/main" id="{EB227B64-C7EF-438C-9A34-707F77832AD1}"/>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967499" y="817878"/>
            <a:ext cx="1125976" cy="707886"/>
          </a:xfrm>
          <a:prstGeom prst="rect">
            <a:avLst/>
          </a:prstGeom>
        </p:spPr>
      </p:pic>
      <p:pic>
        <p:nvPicPr>
          <p:cNvPr id="77" name="Picture 8">
            <a:extLst>
              <a:ext uri="{FF2B5EF4-FFF2-40B4-BE49-F238E27FC236}">
                <a16:creationId xmlns:a16="http://schemas.microsoft.com/office/drawing/2014/main" id="{1497E130-C9E8-4F28-9802-E6C1AADA652F}"/>
              </a:ext>
            </a:extLst>
          </p:cNvPr>
          <p:cNvPicPr>
            <a:picLocks noChangeAspect="1"/>
          </p:cNvPicPr>
          <p:nvPr/>
        </p:nvPicPr>
        <p:blipFill>
          <a:blip r:embed="rId4" cstate="print">
            <a:extLst>
              <a:ext uri="{28A0092B-C50C-407E-A947-70E740481C1C}">
                <a14:useLocalDpi xmlns:a14="http://schemas.microsoft.com/office/drawing/2010/main" val="0"/>
              </a:ext>
            </a:extLst>
          </a:blip>
          <a:srcRect l="19524" t="19231" r="12350" b="19539"/>
          <a:stretch>
            <a:fillRect/>
          </a:stretch>
        </p:blipFill>
        <p:spPr bwMode="auto">
          <a:xfrm>
            <a:off x="0" y="709078"/>
            <a:ext cx="905943" cy="45989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78" name="Picture 14">
            <a:extLst>
              <a:ext uri="{FF2B5EF4-FFF2-40B4-BE49-F238E27FC236}">
                <a16:creationId xmlns:a16="http://schemas.microsoft.com/office/drawing/2014/main" id="{C5C75034-408D-4C68-9CA0-6916E66798ED}"/>
              </a:ext>
            </a:extLst>
          </p:cNvPr>
          <p:cNvPicPr>
            <a:picLocks noChangeAspect="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262136" y="970918"/>
            <a:ext cx="727238" cy="46219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81" name="Picture 80">
            <a:extLst>
              <a:ext uri="{FF2B5EF4-FFF2-40B4-BE49-F238E27FC236}">
                <a16:creationId xmlns:a16="http://schemas.microsoft.com/office/drawing/2014/main" id="{AF5F7067-4FC2-4C8D-B568-969194D2AC9F}"/>
              </a:ext>
            </a:extLst>
          </p:cNvPr>
          <p:cNvPicPr>
            <a:picLocks noChangeAspect="1"/>
          </p:cNvPicPr>
          <p:nvPr/>
        </p:nvPicPr>
        <p:blipFill>
          <a:blip r:embed="rId6"/>
          <a:stretch>
            <a:fillRect/>
          </a:stretch>
        </p:blipFill>
        <p:spPr>
          <a:xfrm>
            <a:off x="6369927" y="4681871"/>
            <a:ext cx="2646933" cy="1772195"/>
          </a:xfrm>
          <a:prstGeom prst="rect">
            <a:avLst/>
          </a:prstGeom>
        </p:spPr>
      </p:pic>
      <p:pic>
        <p:nvPicPr>
          <p:cNvPr id="82" name="Picture 81">
            <a:extLst>
              <a:ext uri="{FF2B5EF4-FFF2-40B4-BE49-F238E27FC236}">
                <a16:creationId xmlns:a16="http://schemas.microsoft.com/office/drawing/2014/main" id="{D8696625-68B4-4071-8FCE-7C93493E620C}"/>
              </a:ext>
            </a:extLst>
          </p:cNvPr>
          <p:cNvPicPr>
            <a:picLocks noChangeAspect="1"/>
          </p:cNvPicPr>
          <p:nvPr/>
        </p:nvPicPr>
        <p:blipFill>
          <a:blip r:embed="rId7"/>
          <a:stretch>
            <a:fillRect/>
          </a:stretch>
        </p:blipFill>
        <p:spPr>
          <a:xfrm>
            <a:off x="3646581" y="4691648"/>
            <a:ext cx="2723393" cy="1707412"/>
          </a:xfrm>
          <a:prstGeom prst="rect">
            <a:avLst/>
          </a:prstGeom>
        </p:spPr>
      </p:pic>
      <p:sp>
        <p:nvSpPr>
          <p:cNvPr id="83" name="TextBox 82">
            <a:extLst>
              <a:ext uri="{FF2B5EF4-FFF2-40B4-BE49-F238E27FC236}">
                <a16:creationId xmlns:a16="http://schemas.microsoft.com/office/drawing/2014/main" id="{E93E3B0F-61FD-434D-A976-06784D1F0EA7}"/>
              </a:ext>
            </a:extLst>
          </p:cNvPr>
          <p:cNvSpPr txBox="1"/>
          <p:nvPr/>
        </p:nvSpPr>
        <p:spPr>
          <a:xfrm>
            <a:off x="5015835" y="62747"/>
            <a:ext cx="2252441" cy="646331"/>
          </a:xfrm>
          <a:prstGeom prst="rect">
            <a:avLst/>
          </a:prstGeom>
          <a:noFill/>
          <a:ln>
            <a:solidFill>
              <a:schemeClr val="tx1"/>
            </a:solidFill>
          </a:ln>
        </p:spPr>
        <p:txBody>
          <a:bodyPr wrap="square" rtlCol="0">
            <a:spAutoFit/>
          </a:bodyPr>
          <a:lstStyle/>
          <a:p>
            <a:pPr algn="ctr"/>
            <a:r>
              <a:rPr lang="en-US" b="1" dirty="0">
                <a:latin typeface="Calibri" panose="020F0502020204030204" pitchFamily="34" charset="0"/>
                <a:cs typeface="Calibri" panose="020F0502020204030204" pitchFamily="34" charset="0"/>
              </a:rPr>
              <a:t>Talk by J. Watkins</a:t>
            </a:r>
            <a:r>
              <a:rPr lang="en-US" dirty="0">
                <a:latin typeface="Calibri" panose="020F0502020204030204" pitchFamily="34" charset="0"/>
                <a:cs typeface="Calibri" panose="020F0502020204030204" pitchFamily="34" charset="0"/>
              </a:rPr>
              <a:t>, MS 121, Tues. Feb. 26</a:t>
            </a:r>
          </a:p>
        </p:txBody>
      </p:sp>
      <p:sp>
        <p:nvSpPr>
          <p:cNvPr id="84" name="Rectangle 83">
            <a:extLst>
              <a:ext uri="{FF2B5EF4-FFF2-40B4-BE49-F238E27FC236}">
                <a16:creationId xmlns:a16="http://schemas.microsoft.com/office/drawing/2014/main" id="{319B7344-3E09-4859-AEA2-EFE411D2EBF8}"/>
              </a:ext>
            </a:extLst>
          </p:cNvPr>
          <p:cNvSpPr/>
          <p:nvPr/>
        </p:nvSpPr>
        <p:spPr>
          <a:xfrm>
            <a:off x="54447" y="4706400"/>
            <a:ext cx="3489418" cy="1692771"/>
          </a:xfrm>
          <a:prstGeom prst="rect">
            <a:avLst/>
          </a:prstGeom>
        </p:spPr>
        <p:txBody>
          <a:bodyPr wrap="square">
            <a:spAutoFit/>
          </a:bodyPr>
          <a:lstStyle/>
          <a:p>
            <a:pPr marL="285750" indent="-285750" defTabSz="914400">
              <a:spcBef>
                <a:spcPct val="20000"/>
              </a:spcBef>
              <a:buClr>
                <a:srgbClr val="102E54"/>
              </a:buClr>
              <a:buFont typeface="Arial" panose="020B0604020202020204" pitchFamily="34" charset="0"/>
              <a:buChar char="•"/>
            </a:pPr>
            <a:r>
              <a:rPr lang="en-US" altLang="en-US" sz="2000" dirty="0">
                <a:latin typeface="Calibri" panose="020F0502020204030204" pitchFamily="34" charset="0"/>
                <a:ea typeface="ＭＳ Ｐゴシック" panose="020B0600070205080204" pitchFamily="34" charset="-128"/>
                <a:cs typeface="Calibri" panose="020F0502020204030204" pitchFamily="34" charset="0"/>
              </a:rPr>
              <a:t>Algorithm is written </a:t>
            </a:r>
            <a:r>
              <a:rPr lang="en-US" altLang="en-US" sz="2000" b="1" dirty="0">
                <a:latin typeface="Calibri" panose="020F0502020204030204" pitchFamily="34" charset="0"/>
                <a:ea typeface="ＭＳ Ｐゴシック" panose="020B0600070205080204" pitchFamily="34" charset="-128"/>
                <a:cs typeface="Calibri" panose="020F0502020204030204" pitchFamily="34" charset="0"/>
              </a:rPr>
              <a:t>once</a:t>
            </a:r>
            <a:r>
              <a:rPr lang="en-US" altLang="en-US" sz="2000" dirty="0">
                <a:latin typeface="Calibri" panose="020F0502020204030204" pitchFamily="34" charset="0"/>
                <a:ea typeface="ＭＳ Ｐゴシック" panose="020B0600070205080204" pitchFamily="34" charset="-128"/>
                <a:cs typeface="Calibri" panose="020F0502020204030204" pitchFamily="34" charset="0"/>
              </a:rPr>
              <a:t> for multiple architectures</a:t>
            </a:r>
          </a:p>
          <a:p>
            <a:pPr marL="285750" indent="-285750" defTabSz="914400">
              <a:spcBef>
                <a:spcPct val="20000"/>
              </a:spcBef>
              <a:buClr>
                <a:srgbClr val="102E54"/>
              </a:buClr>
              <a:buFont typeface="Arial" panose="020B0604020202020204" pitchFamily="34" charset="0"/>
              <a:buChar char="•"/>
            </a:pPr>
            <a:r>
              <a:rPr lang="en-US" altLang="en-US" sz="2000" dirty="0">
                <a:latin typeface="Calibri" panose="020F0502020204030204" pitchFamily="34" charset="0"/>
                <a:ea typeface="ＭＳ Ｐゴシック" panose="020B0600070205080204" pitchFamily="34" charset="-128"/>
                <a:cs typeface="Calibri" panose="020F0502020204030204" pitchFamily="34" charset="0"/>
              </a:rPr>
              <a:t>Template parameters specify </a:t>
            </a:r>
            <a:r>
              <a:rPr lang="en-US" altLang="en-US" sz="2000" b="1" dirty="0">
                <a:latin typeface="Calibri" panose="020F0502020204030204" pitchFamily="34" charset="0"/>
                <a:ea typeface="ＭＳ Ｐゴシック" panose="020B0600070205080204" pitchFamily="34" charset="-128"/>
                <a:cs typeface="Calibri" panose="020F0502020204030204" pitchFamily="34" charset="0"/>
              </a:rPr>
              <a:t>optimal data layout </a:t>
            </a:r>
            <a:r>
              <a:rPr lang="en-US" altLang="en-US" sz="2000" dirty="0">
                <a:latin typeface="Calibri" panose="020F0502020204030204" pitchFamily="34" charset="0"/>
                <a:ea typeface="ＭＳ Ｐゴシック" panose="020B0600070205080204" pitchFamily="34" charset="-128"/>
                <a:cs typeface="Calibri" panose="020F0502020204030204" pitchFamily="34" charset="0"/>
              </a:rPr>
              <a:t>for a given architecture.</a:t>
            </a:r>
          </a:p>
        </p:txBody>
      </p:sp>
    </p:spTree>
    <p:extLst>
      <p:ext uri="{BB962C8B-B14F-4D97-AF65-F5344CB8AC3E}">
        <p14:creationId xmlns:p14="http://schemas.microsoft.com/office/powerpoint/2010/main" val="3850516421"/>
      </p:ext>
    </p:extLst>
  </p:cSld>
  <p:clrMapOvr>
    <a:masterClrMapping/>
  </p:clrMapOvr>
</p:sld>
</file>

<file path=ppt/slides/slide8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 name="TextShape 1"/>
          <p:cNvSpPr txBox="1"/>
          <p:nvPr/>
        </p:nvSpPr>
        <p:spPr>
          <a:xfrm>
            <a:off x="254857" y="-186060"/>
            <a:ext cx="7643004" cy="1146027"/>
          </a:xfrm>
          <a:prstGeom prst="rect">
            <a:avLst/>
          </a:prstGeom>
          <a:noFill/>
          <a:ln>
            <a:noFill/>
          </a:ln>
        </p:spPr>
        <p:txBody>
          <a:bodyPr lIns="0" tIns="0" rIns="0" bIns="0" anchor="ctr"/>
          <a:lstStyle/>
          <a:p>
            <a:r>
              <a:rPr lang="en-US" sz="3200" dirty="0">
                <a:latin typeface="Calibri"/>
              </a:rPr>
              <a:t>Performance-portable FEM</a:t>
            </a:r>
            <a:endParaRPr sz="3200" dirty="0"/>
          </a:p>
        </p:txBody>
      </p:sp>
      <p:grpSp>
        <p:nvGrpSpPr>
          <p:cNvPr id="7" name="Group 6">
            <a:extLst>
              <a:ext uri="{FF2B5EF4-FFF2-40B4-BE49-F238E27FC236}">
                <a16:creationId xmlns:a16="http://schemas.microsoft.com/office/drawing/2014/main" id="{15D1293B-BB01-4EEC-8B74-7F8401C95F50}"/>
              </a:ext>
            </a:extLst>
          </p:cNvPr>
          <p:cNvGrpSpPr/>
          <p:nvPr/>
        </p:nvGrpSpPr>
        <p:grpSpPr>
          <a:xfrm>
            <a:off x="1137459" y="1535755"/>
            <a:ext cx="6400800" cy="3169920"/>
            <a:chOff x="1" y="1164772"/>
            <a:chExt cx="6400800" cy="3169920"/>
          </a:xfrm>
        </p:grpSpPr>
        <p:pic>
          <p:nvPicPr>
            <p:cNvPr id="3" name="Picture 2">
              <a:extLst>
                <a:ext uri="{FF2B5EF4-FFF2-40B4-BE49-F238E27FC236}">
                  <a16:creationId xmlns:a16="http://schemas.microsoft.com/office/drawing/2014/main" id="{F48DAE90-1D49-4D9D-9718-D2A77804B390}"/>
                </a:ext>
              </a:extLst>
            </p:cNvPr>
            <p:cNvPicPr>
              <a:picLocks noChangeAspect="1"/>
            </p:cNvPicPr>
            <p:nvPr/>
          </p:nvPicPr>
          <p:blipFill>
            <a:blip r:embed="rId2"/>
            <a:stretch>
              <a:fillRect/>
            </a:stretch>
          </p:blipFill>
          <p:spPr>
            <a:xfrm>
              <a:off x="1" y="1164772"/>
              <a:ext cx="6400800" cy="3169920"/>
            </a:xfrm>
            <a:prstGeom prst="rect">
              <a:avLst/>
            </a:prstGeom>
          </p:spPr>
        </p:pic>
        <p:sp>
          <p:nvSpPr>
            <p:cNvPr id="4" name="Rectangle: Rounded Corners 3">
              <a:extLst>
                <a:ext uri="{FF2B5EF4-FFF2-40B4-BE49-F238E27FC236}">
                  <a16:creationId xmlns:a16="http://schemas.microsoft.com/office/drawing/2014/main" id="{E4899767-575A-4398-9078-C57354DE8B15}"/>
                </a:ext>
              </a:extLst>
            </p:cNvPr>
            <p:cNvSpPr/>
            <p:nvPr/>
          </p:nvSpPr>
          <p:spPr>
            <a:xfrm>
              <a:off x="657547" y="1941815"/>
              <a:ext cx="5085708" cy="565079"/>
            </a:xfrm>
            <a:prstGeom prst="roundRect">
              <a:avLst/>
            </a:prstGeom>
            <a:solidFill>
              <a:srgbClr val="008000"/>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5" name="TextBox 4">
              <a:extLst>
                <a:ext uri="{FF2B5EF4-FFF2-40B4-BE49-F238E27FC236}">
                  <a16:creationId xmlns:a16="http://schemas.microsoft.com/office/drawing/2014/main" id="{7A209A1E-60AA-49EE-93A9-760EEC08FCC6}"/>
                </a:ext>
              </a:extLst>
            </p:cNvPr>
            <p:cNvSpPr txBox="1"/>
            <p:nvPr/>
          </p:nvSpPr>
          <p:spPr>
            <a:xfrm>
              <a:off x="339048" y="1901188"/>
              <a:ext cx="5722705" cy="646331"/>
            </a:xfrm>
            <a:prstGeom prst="rect">
              <a:avLst/>
            </a:prstGeom>
            <a:noFill/>
          </p:spPr>
          <p:txBody>
            <a:bodyPr wrap="square" rtlCol="0">
              <a:spAutoFit/>
            </a:bodyPr>
            <a:lstStyle/>
            <a:p>
              <a:pPr algn="ctr"/>
              <a:r>
                <a:rPr lang="en-US" b="1" i="1" dirty="0" err="1">
                  <a:solidFill>
                    <a:schemeClr val="bg1"/>
                  </a:solidFill>
                  <a:latin typeface="Calibri" panose="020F0502020204030204" pitchFamily="34" charset="0"/>
                  <a:cs typeface="Calibri" panose="020F0502020204030204" pitchFamily="34" charset="0"/>
                </a:rPr>
                <a:t>Kokkos</a:t>
              </a:r>
              <a:r>
                <a:rPr lang="en-US" b="1" i="1" dirty="0">
                  <a:solidFill>
                    <a:schemeClr val="bg1"/>
                  </a:solidFill>
                  <a:latin typeface="Calibri" panose="020F0502020204030204" pitchFamily="34" charset="0"/>
                  <a:cs typeface="Calibri" panose="020F0502020204030204" pitchFamily="34" charset="0"/>
                </a:rPr>
                <a:t>*: </a:t>
              </a:r>
              <a:r>
                <a:rPr lang="en-US" dirty="0">
                  <a:solidFill>
                    <a:schemeClr val="bg1"/>
                  </a:solidFill>
                  <a:latin typeface="Calibri" panose="020F0502020204030204" pitchFamily="34" charset="0"/>
                  <a:cs typeface="Calibri" panose="020F0502020204030204" pitchFamily="34" charset="0"/>
                </a:rPr>
                <a:t>C++ library/</a:t>
              </a:r>
              <a:r>
                <a:rPr lang="en-US" altLang="en-US" dirty="0">
                  <a:solidFill>
                    <a:schemeClr val="bg1"/>
                  </a:solidFill>
                  <a:latin typeface="Calibri" panose="020F0502020204030204" pitchFamily="34" charset="0"/>
                  <a:ea typeface="ＭＳ Ｐゴシック" panose="020B0600070205080204" pitchFamily="34" charset="-128"/>
                  <a:cs typeface="Calibri" panose="020F0502020204030204" pitchFamily="34" charset="0"/>
                </a:rPr>
                <a:t>programming model providing p</a:t>
              </a:r>
              <a:r>
                <a:rPr lang="en-US" dirty="0">
                  <a:solidFill>
                    <a:schemeClr val="bg1"/>
                  </a:solidFill>
                  <a:latin typeface="Calibri" panose="020F0502020204030204" pitchFamily="34" charset="0"/>
                  <a:cs typeface="Calibri" panose="020F0502020204030204" pitchFamily="34" charset="0"/>
                </a:rPr>
                <a:t>erformance portability for applications</a:t>
              </a:r>
            </a:p>
          </p:txBody>
        </p:sp>
      </p:grpSp>
      <p:sp>
        <p:nvSpPr>
          <p:cNvPr id="9" name="Text Box 19">
            <a:extLst>
              <a:ext uri="{FF2B5EF4-FFF2-40B4-BE49-F238E27FC236}">
                <a16:creationId xmlns:a16="http://schemas.microsoft.com/office/drawing/2014/main" id="{FF41C6F0-5D38-499C-8F5A-A2420AE7B453}"/>
              </a:ext>
            </a:extLst>
          </p:cNvPr>
          <p:cNvSpPr txBox="1">
            <a:spLocks noChangeArrowheads="1"/>
          </p:cNvSpPr>
          <p:nvPr/>
        </p:nvSpPr>
        <p:spPr bwMode="auto">
          <a:xfrm>
            <a:off x="0" y="6532880"/>
            <a:ext cx="8534400" cy="338554"/>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lvl1pPr>
              <a:defRPr>
                <a:solidFill>
                  <a:schemeClr val="tx1"/>
                </a:solidFill>
                <a:latin typeface="Arial" panose="020B0604020202020204" pitchFamily="34" charset="0"/>
                <a:cs typeface="Arial" panose="020B0604020202020204" pitchFamily="34" charset="0"/>
              </a:defRPr>
            </a:lvl1pPr>
            <a:lvl2pPr>
              <a:defRPr>
                <a:solidFill>
                  <a:schemeClr val="tx1"/>
                </a:solidFill>
                <a:latin typeface="Arial" panose="020B0604020202020204" pitchFamily="34" charset="0"/>
                <a:cs typeface="Arial" panose="020B0604020202020204" pitchFamily="34" charset="0"/>
              </a:defRPr>
            </a:lvl2pPr>
            <a:lvl3pPr>
              <a:defRPr>
                <a:solidFill>
                  <a:schemeClr val="tx1"/>
                </a:solidFill>
                <a:latin typeface="Arial" panose="020B0604020202020204" pitchFamily="34" charset="0"/>
                <a:cs typeface="Arial" panose="020B0604020202020204" pitchFamily="34" charset="0"/>
              </a:defRPr>
            </a:lvl3pPr>
            <a:lvl4pPr>
              <a:defRPr>
                <a:solidFill>
                  <a:schemeClr val="tx1"/>
                </a:solidFill>
                <a:latin typeface="Arial" panose="020B0604020202020204" pitchFamily="34" charset="0"/>
                <a:cs typeface="Arial" panose="020B0604020202020204" pitchFamily="34" charset="0"/>
              </a:defRPr>
            </a:lvl4pPr>
            <a:lvl5pPr>
              <a:defRPr>
                <a:solidFill>
                  <a:schemeClr val="tx1"/>
                </a:solidFill>
                <a:latin typeface="Arial" panose="020B0604020202020204" pitchFamily="34" charset="0"/>
                <a:cs typeface="Arial" panose="020B0604020202020204" pitchFamily="34" charset="0"/>
              </a:defRPr>
            </a:lvl5pPr>
            <a:lvl6pPr fontAlgn="base">
              <a:spcBef>
                <a:spcPct val="0"/>
              </a:spcBef>
              <a:spcAft>
                <a:spcPct val="0"/>
              </a:spcAft>
              <a:defRPr>
                <a:solidFill>
                  <a:schemeClr val="tx1"/>
                </a:solidFill>
                <a:latin typeface="Arial" panose="020B0604020202020204" pitchFamily="34" charset="0"/>
                <a:cs typeface="Arial" panose="020B0604020202020204" pitchFamily="34" charset="0"/>
              </a:defRPr>
            </a:lvl6pPr>
            <a:lvl7pPr fontAlgn="base">
              <a:spcBef>
                <a:spcPct val="0"/>
              </a:spcBef>
              <a:spcAft>
                <a:spcPct val="0"/>
              </a:spcAft>
              <a:defRPr>
                <a:solidFill>
                  <a:schemeClr val="tx1"/>
                </a:solidFill>
                <a:latin typeface="Arial" panose="020B0604020202020204" pitchFamily="34" charset="0"/>
                <a:cs typeface="Arial" panose="020B0604020202020204" pitchFamily="34" charset="0"/>
              </a:defRPr>
            </a:lvl7pPr>
            <a:lvl8pPr fontAlgn="base">
              <a:spcBef>
                <a:spcPct val="0"/>
              </a:spcBef>
              <a:spcAft>
                <a:spcPct val="0"/>
              </a:spcAft>
              <a:defRPr>
                <a:solidFill>
                  <a:schemeClr val="tx1"/>
                </a:solidFill>
                <a:latin typeface="Arial" panose="020B0604020202020204" pitchFamily="34" charset="0"/>
                <a:cs typeface="Arial" panose="020B0604020202020204" pitchFamily="34" charset="0"/>
              </a:defRPr>
            </a:lvl8pPr>
            <a:lvl9pPr fontAlgn="base">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defTabSz="914400">
              <a:spcBef>
                <a:spcPct val="50000"/>
              </a:spcBef>
            </a:pPr>
            <a:r>
              <a:rPr lang="en-US" altLang="en-US" sz="1600" b="1" dirty="0">
                <a:solidFill>
                  <a:schemeClr val="bg1"/>
                </a:solidFill>
                <a:latin typeface="Calibri" panose="020F0502020204030204" pitchFamily="34" charset="0"/>
              </a:rPr>
              <a:t>* </a:t>
            </a:r>
            <a:r>
              <a:rPr lang="en-US" altLang="en-US" sz="1600" b="1" dirty="0" err="1">
                <a:solidFill>
                  <a:schemeClr val="bg1"/>
                </a:solidFill>
                <a:latin typeface="Calibri" panose="020F0502020204030204" pitchFamily="34" charset="0"/>
              </a:rPr>
              <a:t>Kokkos</a:t>
            </a:r>
            <a:r>
              <a:rPr lang="en-US" altLang="en-US" sz="1600" b="1" dirty="0">
                <a:solidFill>
                  <a:schemeClr val="bg1"/>
                </a:solidFill>
                <a:latin typeface="Calibri" panose="020F0502020204030204" pitchFamily="34" charset="0"/>
              </a:rPr>
              <a:t> </a:t>
            </a:r>
            <a:r>
              <a:rPr lang="en-US" altLang="en-US" sz="1600" b="1" dirty="0" err="1">
                <a:solidFill>
                  <a:schemeClr val="bg1"/>
                </a:solidFill>
                <a:latin typeface="Calibri" panose="020F0502020204030204" pitchFamily="34" charset="0"/>
              </a:rPr>
              <a:t>github</a:t>
            </a:r>
            <a:r>
              <a:rPr lang="en-US" altLang="en-US" sz="1600" b="1" dirty="0">
                <a:solidFill>
                  <a:schemeClr val="bg1"/>
                </a:solidFill>
                <a:latin typeface="Calibri" panose="020F0502020204030204" pitchFamily="34" charset="0"/>
              </a:rPr>
              <a:t> repo:</a:t>
            </a:r>
            <a:r>
              <a:rPr lang="en-US" altLang="en-US" sz="1600" b="1" i="1" dirty="0">
                <a:solidFill>
                  <a:schemeClr val="bg1"/>
                </a:solidFill>
                <a:latin typeface="Calibri" panose="020F0502020204030204" pitchFamily="34" charset="0"/>
              </a:rPr>
              <a:t> </a:t>
            </a:r>
            <a:r>
              <a:rPr lang="en-US" altLang="en-US" sz="1600" b="0" dirty="0">
                <a:solidFill>
                  <a:schemeClr val="bg1"/>
                </a:solidFill>
                <a:latin typeface="Calibri" panose="020F0502020204030204" pitchFamily="34" charset="0"/>
              </a:rPr>
              <a:t>https://github.com/kokkos/Kokkos</a:t>
            </a:r>
          </a:p>
        </p:txBody>
      </p:sp>
      <p:pic>
        <p:nvPicPr>
          <p:cNvPr id="16" name="Picture 15">
            <a:extLst>
              <a:ext uri="{FF2B5EF4-FFF2-40B4-BE49-F238E27FC236}">
                <a16:creationId xmlns:a16="http://schemas.microsoft.com/office/drawing/2014/main" id="{72C11037-D163-4BEA-AFFD-4219030E3F9D}"/>
              </a:ext>
            </a:extLst>
          </p:cNvPr>
          <p:cNvPicPr>
            <a:picLocks noChangeAspect="1"/>
          </p:cNvPicPr>
          <p:nvPr/>
        </p:nvPicPr>
        <p:blipFill>
          <a:blip r:embed="rId3"/>
          <a:stretch>
            <a:fillRect/>
          </a:stretch>
        </p:blipFill>
        <p:spPr>
          <a:xfrm>
            <a:off x="6369927" y="4681871"/>
            <a:ext cx="2646933" cy="1772195"/>
          </a:xfrm>
          <a:prstGeom prst="rect">
            <a:avLst/>
          </a:prstGeom>
        </p:spPr>
      </p:pic>
      <p:sp>
        <p:nvSpPr>
          <p:cNvPr id="19" name="Rectangle 18">
            <a:extLst>
              <a:ext uri="{FF2B5EF4-FFF2-40B4-BE49-F238E27FC236}">
                <a16:creationId xmlns:a16="http://schemas.microsoft.com/office/drawing/2014/main" id="{F34A5E94-A37E-4A75-8C74-3A8117E45386}"/>
              </a:ext>
            </a:extLst>
          </p:cNvPr>
          <p:cNvSpPr/>
          <p:nvPr/>
        </p:nvSpPr>
        <p:spPr>
          <a:xfrm>
            <a:off x="5100263" y="6519446"/>
            <a:ext cx="6868274" cy="338554"/>
          </a:xfrm>
          <a:prstGeom prst="rect">
            <a:avLst/>
          </a:prstGeom>
        </p:spPr>
        <p:txBody>
          <a:bodyPr wrap="square">
            <a:spAutoFit/>
          </a:bodyPr>
          <a:lstStyle/>
          <a:p>
            <a:pPr>
              <a:spcAft>
                <a:spcPts val="400"/>
              </a:spcAft>
            </a:pPr>
            <a:r>
              <a:rPr lang="en-US" sz="1600" dirty="0">
                <a:solidFill>
                  <a:schemeClr val="bg1"/>
                </a:solidFill>
                <a:latin typeface="Calibri" panose="020F0502020204030204" pitchFamily="34" charset="0"/>
                <a:cs typeface="Calibri" panose="020F0502020204030204" pitchFamily="34" charset="0"/>
              </a:rPr>
              <a:t>I. </a:t>
            </a:r>
            <a:r>
              <a:rPr lang="en-US" sz="1600" dirty="0" err="1">
                <a:solidFill>
                  <a:schemeClr val="bg1"/>
                </a:solidFill>
                <a:latin typeface="Calibri" panose="020F0502020204030204" pitchFamily="34" charset="0"/>
                <a:cs typeface="Calibri" panose="020F0502020204030204" pitchFamily="34" charset="0"/>
              </a:rPr>
              <a:t>Demeshko</a:t>
            </a:r>
            <a:r>
              <a:rPr lang="en-US" sz="1600" dirty="0">
                <a:solidFill>
                  <a:schemeClr val="bg1"/>
                </a:solidFill>
                <a:latin typeface="Calibri" panose="020F0502020204030204" pitchFamily="34" charset="0"/>
                <a:cs typeface="Calibri" panose="020F0502020204030204" pitchFamily="34" charset="0"/>
              </a:rPr>
              <a:t> </a:t>
            </a:r>
            <a:r>
              <a:rPr lang="en-US" sz="1600" i="1" dirty="0">
                <a:solidFill>
                  <a:schemeClr val="bg1"/>
                </a:solidFill>
                <a:latin typeface="Calibri" panose="020F0502020204030204" pitchFamily="34" charset="0"/>
                <a:cs typeface="Calibri" panose="020F0502020204030204" pitchFamily="34" charset="0"/>
              </a:rPr>
              <a:t>et. al</a:t>
            </a:r>
            <a:r>
              <a:rPr lang="en-US" sz="1600" dirty="0">
                <a:solidFill>
                  <a:schemeClr val="bg1"/>
                </a:solidFill>
                <a:latin typeface="Calibri" panose="020F0502020204030204" pitchFamily="34" charset="0"/>
                <a:cs typeface="Calibri" panose="020F0502020204030204" pitchFamily="34" charset="0"/>
              </a:rPr>
              <a:t>., 2018.</a:t>
            </a:r>
          </a:p>
        </p:txBody>
      </p:sp>
      <p:sp>
        <p:nvSpPr>
          <p:cNvPr id="30" name="TextBox 29">
            <a:extLst>
              <a:ext uri="{FF2B5EF4-FFF2-40B4-BE49-F238E27FC236}">
                <a16:creationId xmlns:a16="http://schemas.microsoft.com/office/drawing/2014/main" id="{EB569B59-3FBE-4F19-B3DD-76ACE34B669B}"/>
              </a:ext>
            </a:extLst>
          </p:cNvPr>
          <p:cNvSpPr txBox="1"/>
          <p:nvPr/>
        </p:nvSpPr>
        <p:spPr>
          <a:xfrm>
            <a:off x="1019123" y="803514"/>
            <a:ext cx="6914508" cy="707886"/>
          </a:xfrm>
          <a:prstGeom prst="rect">
            <a:avLst/>
          </a:prstGeom>
          <a:solidFill>
            <a:srgbClr val="CCFFCC"/>
          </a:solidFill>
        </p:spPr>
        <p:txBody>
          <a:bodyPr wrap="square" rtlCol="0">
            <a:spAutoFit/>
          </a:bodyPr>
          <a:lstStyle/>
          <a:p>
            <a:pPr algn="ctr"/>
            <a:r>
              <a:rPr lang="en-US" sz="2000" b="1" dirty="0">
                <a:latin typeface="Calibri" panose="020F0502020204030204" pitchFamily="34" charset="0"/>
                <a:cs typeface="Calibri" panose="020F0502020204030204" pitchFamily="34" charset="0"/>
              </a:rPr>
              <a:t>Performance-portability</a:t>
            </a:r>
            <a:r>
              <a:rPr lang="en-US" sz="2000" dirty="0">
                <a:latin typeface="Calibri" panose="020F0502020204030204" pitchFamily="34" charset="0"/>
                <a:cs typeface="Calibri" panose="020F0502020204030204" pitchFamily="34" charset="0"/>
              </a:rPr>
              <a:t> of Albany FEA achieved using </a:t>
            </a:r>
            <a:r>
              <a:rPr lang="en-US" sz="2000" b="1" i="1" dirty="0" err="1">
                <a:latin typeface="Calibri" panose="020F0502020204030204" pitchFamily="34" charset="0"/>
                <a:cs typeface="Calibri" panose="020F0502020204030204" pitchFamily="34" charset="0"/>
              </a:rPr>
              <a:t>Kokkos</a:t>
            </a:r>
            <a:r>
              <a:rPr lang="en-US" sz="2000" i="1" dirty="0">
                <a:latin typeface="Calibri" panose="020F0502020204030204" pitchFamily="34" charset="0"/>
                <a:cs typeface="Calibri" panose="020F0502020204030204" pitchFamily="34" charset="0"/>
              </a:rPr>
              <a:t>; </a:t>
            </a:r>
          </a:p>
          <a:p>
            <a:pPr algn="ctr"/>
            <a:r>
              <a:rPr lang="en-US" sz="2000" dirty="0">
                <a:latin typeface="Calibri" panose="020F0502020204030204" pitchFamily="34" charset="0"/>
                <a:cs typeface="Calibri" panose="020F0502020204030204" pitchFamily="34" charset="0"/>
              </a:rPr>
              <a:t>Albany usage has in turn led to </a:t>
            </a:r>
            <a:r>
              <a:rPr lang="en-US" sz="2000" b="1" i="1" dirty="0" err="1">
                <a:latin typeface="Calibri" panose="020F0502020204030204" pitchFamily="34" charset="0"/>
                <a:cs typeface="Calibri" panose="020F0502020204030204" pitchFamily="34" charset="0"/>
              </a:rPr>
              <a:t>Kokkos</a:t>
            </a:r>
            <a:r>
              <a:rPr lang="en-US" sz="2000" b="1" i="1" dirty="0">
                <a:latin typeface="Calibri" panose="020F0502020204030204" pitchFamily="34" charset="0"/>
                <a:cs typeface="Calibri" panose="020F0502020204030204" pitchFamily="34" charset="0"/>
              </a:rPr>
              <a:t> improvements</a:t>
            </a:r>
          </a:p>
        </p:txBody>
      </p:sp>
      <p:cxnSp>
        <p:nvCxnSpPr>
          <p:cNvPr id="133" name="Connector: Elbow 132">
            <a:extLst>
              <a:ext uri="{FF2B5EF4-FFF2-40B4-BE49-F238E27FC236}">
                <a16:creationId xmlns:a16="http://schemas.microsoft.com/office/drawing/2014/main" id="{B326B3F4-F58C-42C2-927F-F21D0ACCB63C}"/>
              </a:ext>
            </a:extLst>
          </p:cNvPr>
          <p:cNvCxnSpPr>
            <a:cxnSpLocks/>
          </p:cNvCxnSpPr>
          <p:nvPr/>
        </p:nvCxnSpPr>
        <p:spPr>
          <a:xfrm rot="16200000" flipH="1">
            <a:off x="20114" y="2441012"/>
            <a:ext cx="1961164" cy="641350"/>
          </a:xfrm>
          <a:prstGeom prst="bentConnector3">
            <a:avLst>
              <a:gd name="adj1" fmla="val 100511"/>
            </a:avLst>
          </a:prstGeom>
          <a:ln>
            <a:tailEnd type="triangle"/>
          </a:ln>
        </p:spPr>
        <p:style>
          <a:lnRef idx="2">
            <a:schemeClr val="accent1"/>
          </a:lnRef>
          <a:fillRef idx="0">
            <a:schemeClr val="accent1"/>
          </a:fillRef>
          <a:effectRef idx="1">
            <a:schemeClr val="accent1"/>
          </a:effectRef>
          <a:fontRef idx="minor">
            <a:schemeClr val="tx1"/>
          </a:fontRef>
        </p:style>
      </p:cxnSp>
      <p:cxnSp>
        <p:nvCxnSpPr>
          <p:cNvPr id="154" name="Connector: Elbow 153">
            <a:extLst>
              <a:ext uri="{FF2B5EF4-FFF2-40B4-BE49-F238E27FC236}">
                <a16:creationId xmlns:a16="http://schemas.microsoft.com/office/drawing/2014/main" id="{E505ED82-B02C-421D-AE00-9EEFC7B8122D}"/>
              </a:ext>
            </a:extLst>
          </p:cNvPr>
          <p:cNvCxnSpPr>
            <a:cxnSpLocks/>
          </p:cNvCxnSpPr>
          <p:nvPr/>
        </p:nvCxnSpPr>
        <p:spPr>
          <a:xfrm rot="16200000" flipV="1">
            <a:off x="6628201" y="2421184"/>
            <a:ext cx="2018419" cy="738262"/>
          </a:xfrm>
          <a:prstGeom prst="bentConnector3">
            <a:avLst>
              <a:gd name="adj1" fmla="val 100335"/>
            </a:avLst>
          </a:prstGeom>
          <a:ln>
            <a:tailEnd type="triangle"/>
          </a:ln>
        </p:spPr>
        <p:style>
          <a:lnRef idx="2">
            <a:schemeClr val="accent1"/>
          </a:lnRef>
          <a:fillRef idx="0">
            <a:schemeClr val="accent1"/>
          </a:fillRef>
          <a:effectRef idx="1">
            <a:schemeClr val="accent1"/>
          </a:effectRef>
          <a:fontRef idx="minor">
            <a:schemeClr val="tx1"/>
          </a:fontRef>
        </p:style>
      </p:cxnSp>
      <p:cxnSp>
        <p:nvCxnSpPr>
          <p:cNvPr id="163" name="Straight Connector 162">
            <a:extLst>
              <a:ext uri="{FF2B5EF4-FFF2-40B4-BE49-F238E27FC236}">
                <a16:creationId xmlns:a16="http://schemas.microsoft.com/office/drawing/2014/main" id="{1D954647-6126-4247-8476-206A7AB72B2D}"/>
              </a:ext>
            </a:extLst>
          </p:cNvPr>
          <p:cNvCxnSpPr/>
          <p:nvPr/>
        </p:nvCxnSpPr>
        <p:spPr>
          <a:xfrm>
            <a:off x="683562" y="1787134"/>
            <a:ext cx="721905" cy="0"/>
          </a:xfrm>
          <a:prstGeom prst="line">
            <a:avLst/>
          </a:prstGeom>
        </p:spPr>
        <p:style>
          <a:lnRef idx="2">
            <a:schemeClr val="accent1"/>
          </a:lnRef>
          <a:fillRef idx="0">
            <a:schemeClr val="accent1"/>
          </a:fillRef>
          <a:effectRef idx="1">
            <a:schemeClr val="accent1"/>
          </a:effectRef>
          <a:fontRef idx="minor">
            <a:schemeClr val="tx1"/>
          </a:fontRef>
        </p:style>
      </p:cxnSp>
      <p:cxnSp>
        <p:nvCxnSpPr>
          <p:cNvPr id="70" name="Straight Connector 69">
            <a:extLst>
              <a:ext uri="{FF2B5EF4-FFF2-40B4-BE49-F238E27FC236}">
                <a16:creationId xmlns:a16="http://schemas.microsoft.com/office/drawing/2014/main" id="{83ADAFC5-D68D-4064-8395-AF6FD9F5F703}"/>
              </a:ext>
            </a:extLst>
          </p:cNvPr>
          <p:cNvCxnSpPr>
            <a:cxnSpLocks/>
          </p:cNvCxnSpPr>
          <p:nvPr/>
        </p:nvCxnSpPr>
        <p:spPr>
          <a:xfrm flipV="1">
            <a:off x="7310038" y="3799525"/>
            <a:ext cx="707519" cy="1"/>
          </a:xfrm>
          <a:prstGeom prst="line">
            <a:avLst/>
          </a:prstGeom>
        </p:spPr>
        <p:style>
          <a:lnRef idx="2">
            <a:schemeClr val="accent1"/>
          </a:lnRef>
          <a:fillRef idx="0">
            <a:schemeClr val="accent1"/>
          </a:fillRef>
          <a:effectRef idx="1">
            <a:schemeClr val="accent1"/>
          </a:effectRef>
          <a:fontRef idx="minor">
            <a:schemeClr val="tx1"/>
          </a:fontRef>
        </p:style>
      </p:cxnSp>
      <mc:AlternateContent xmlns:mc="http://schemas.openxmlformats.org/markup-compatibility/2006" xmlns:a14="http://schemas.microsoft.com/office/drawing/2010/main">
        <mc:Choice Requires="a14">
          <p:sp>
            <p:nvSpPr>
              <p:cNvPr id="168" name="TextBox 167">
                <a:extLst>
                  <a:ext uri="{FF2B5EF4-FFF2-40B4-BE49-F238E27FC236}">
                    <a16:creationId xmlns:a16="http://schemas.microsoft.com/office/drawing/2014/main" id="{F9371419-C0B3-4F3C-9A40-D8064B76D8B1}"/>
                  </a:ext>
                </a:extLst>
              </p:cNvPr>
              <p:cNvSpPr txBox="1"/>
              <p:nvPr/>
            </p:nvSpPr>
            <p:spPr>
              <a:xfrm rot="16200000">
                <a:off x="6799154" y="2552092"/>
                <a:ext cx="2015066" cy="338554"/>
              </a:xfrm>
              <a:prstGeom prst="rect">
                <a:avLst/>
              </a:prstGeom>
              <a:noFill/>
            </p:spPr>
            <p:txBody>
              <a:bodyPr wrap="square" rtlCol="0">
                <a:spAutoFit/>
              </a:bodyPr>
              <a:lstStyle/>
              <a:p>
                <a:r>
                  <a:rPr lang="en-US" sz="1600" dirty="0">
                    <a:latin typeface="Calibri" panose="020F0502020204030204" pitchFamily="34" charset="0"/>
                    <a:cs typeface="Calibri" panose="020F0502020204030204" pitchFamily="34" charset="0"/>
                  </a:rPr>
                  <a:t>Leverage the base </a:t>
                </a:r>
                <a14:m>
                  <m:oMath xmlns:m="http://schemas.openxmlformats.org/officeDocument/2006/math">
                    <m:r>
                      <a:rPr lang="en-US" sz="1600" i="1">
                        <a:latin typeface="Cambria Math" panose="02040503050406030204" pitchFamily="18" charset="0"/>
                        <a:ea typeface="Cambria Math" panose="02040503050406030204" pitchFamily="18" charset="0"/>
                        <a:cs typeface="Calibri" panose="020F0502020204030204" pitchFamily="34" charset="0"/>
                      </a:rPr>
                      <m:t>→</m:t>
                    </m:r>
                  </m:oMath>
                </a14:m>
                <a:endParaRPr lang="en-US" sz="1600" dirty="0">
                  <a:latin typeface="Calibri" panose="020F0502020204030204" pitchFamily="34" charset="0"/>
                  <a:cs typeface="Calibri" panose="020F0502020204030204" pitchFamily="34" charset="0"/>
                </a:endParaRPr>
              </a:p>
            </p:txBody>
          </p:sp>
        </mc:Choice>
        <mc:Fallback xmlns="">
          <p:sp>
            <p:nvSpPr>
              <p:cNvPr id="168" name="TextBox 167">
                <a:extLst>
                  <a:ext uri="{FF2B5EF4-FFF2-40B4-BE49-F238E27FC236}">
                    <a16:creationId xmlns:a16="http://schemas.microsoft.com/office/drawing/2014/main" id="{F9371419-C0B3-4F3C-9A40-D8064B76D8B1}"/>
                  </a:ext>
                </a:extLst>
              </p:cNvPr>
              <p:cNvSpPr txBox="1">
                <a:spLocks noRot="1" noChangeAspect="1" noMove="1" noResize="1" noEditPoints="1" noAdjustHandles="1" noChangeArrowheads="1" noChangeShapeType="1" noTextEdit="1"/>
              </p:cNvSpPr>
              <p:nvPr/>
            </p:nvSpPr>
            <p:spPr>
              <a:xfrm rot="16200000">
                <a:off x="6799154" y="2552092"/>
                <a:ext cx="2015066" cy="338554"/>
              </a:xfrm>
              <a:prstGeom prst="rect">
                <a:avLst/>
              </a:prstGeom>
              <a:blipFill>
                <a:blip r:embed="rId5"/>
                <a:stretch>
                  <a:fillRect l="-5455" r="-23636" b="-1511"/>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74" name="TextBox 73">
                <a:extLst>
                  <a:ext uri="{FF2B5EF4-FFF2-40B4-BE49-F238E27FC236}">
                    <a16:creationId xmlns:a16="http://schemas.microsoft.com/office/drawing/2014/main" id="{7D8432FC-4ED8-40B3-8732-85A8E4F22CC7}"/>
                  </a:ext>
                </a:extLst>
              </p:cNvPr>
              <p:cNvSpPr txBox="1"/>
              <p:nvPr/>
            </p:nvSpPr>
            <p:spPr>
              <a:xfrm rot="16200000">
                <a:off x="-194486" y="2498154"/>
                <a:ext cx="2015066" cy="338554"/>
              </a:xfrm>
              <a:prstGeom prst="rect">
                <a:avLst/>
              </a:prstGeom>
              <a:noFill/>
            </p:spPr>
            <p:txBody>
              <a:bodyPr wrap="square" rtlCol="0">
                <a:spAutoFit/>
              </a:bodyPr>
              <a:lstStyle/>
              <a:p>
                <a14:m>
                  <m:oMath xmlns:m="http://schemas.openxmlformats.org/officeDocument/2006/math">
                    <m:r>
                      <a:rPr lang="en-US" sz="1600" b="0" i="1" smtClean="0">
                        <a:latin typeface="Cambria Math" panose="02040503050406030204" pitchFamily="18" charset="0"/>
                        <a:ea typeface="Cambria Math" panose="02040503050406030204" pitchFamily="18" charset="0"/>
                        <a:cs typeface="Calibri" panose="020F0502020204030204" pitchFamily="34" charset="0"/>
                      </a:rPr>
                      <m:t>←</m:t>
                    </m:r>
                  </m:oMath>
                </a14:m>
                <a:r>
                  <a:rPr lang="en-US" sz="1600" dirty="0">
                    <a:latin typeface="Calibri" panose="020F0502020204030204" pitchFamily="34" charset="0"/>
                    <a:cs typeface="Calibri" panose="020F0502020204030204" pitchFamily="34" charset="0"/>
                  </a:rPr>
                  <a:t> Grow the base</a:t>
                </a:r>
              </a:p>
            </p:txBody>
          </p:sp>
        </mc:Choice>
        <mc:Fallback xmlns="">
          <p:sp>
            <p:nvSpPr>
              <p:cNvPr id="74" name="TextBox 73">
                <a:extLst>
                  <a:ext uri="{FF2B5EF4-FFF2-40B4-BE49-F238E27FC236}">
                    <a16:creationId xmlns:a16="http://schemas.microsoft.com/office/drawing/2014/main" id="{7D8432FC-4ED8-40B3-8732-85A8E4F22CC7}"/>
                  </a:ext>
                </a:extLst>
              </p:cNvPr>
              <p:cNvSpPr txBox="1">
                <a:spLocks noRot="1" noChangeAspect="1" noMove="1" noResize="1" noEditPoints="1" noAdjustHandles="1" noChangeArrowheads="1" noChangeShapeType="1" noTextEdit="1"/>
              </p:cNvSpPr>
              <p:nvPr/>
            </p:nvSpPr>
            <p:spPr>
              <a:xfrm rot="16200000">
                <a:off x="-194486" y="2498154"/>
                <a:ext cx="2015066" cy="338554"/>
              </a:xfrm>
              <a:prstGeom prst="rect">
                <a:avLst/>
              </a:prstGeom>
              <a:blipFill>
                <a:blip r:embed="rId6"/>
                <a:stretch>
                  <a:fillRect l="-5455" r="-23636"/>
                </a:stretch>
              </a:blipFill>
            </p:spPr>
            <p:txBody>
              <a:bodyPr/>
              <a:lstStyle/>
              <a:p>
                <a:r>
                  <a:rPr lang="en-US">
                    <a:noFill/>
                  </a:rPr>
                  <a:t> </a:t>
                </a:r>
              </a:p>
            </p:txBody>
          </p:sp>
        </mc:Fallback>
      </mc:AlternateContent>
      <p:pic>
        <p:nvPicPr>
          <p:cNvPr id="75" name="Picture 74">
            <a:extLst>
              <a:ext uri="{FF2B5EF4-FFF2-40B4-BE49-F238E27FC236}">
                <a16:creationId xmlns:a16="http://schemas.microsoft.com/office/drawing/2014/main" id="{EB227B64-C7EF-438C-9A34-707F77832AD1}"/>
              </a:ext>
            </a:extLst>
          </p:cNvPr>
          <p:cNvPicPr>
            <a:picLocks noChangeAspect="1"/>
          </p:cNvPicPr>
          <p:nvPr/>
        </p:nvPicPr>
        <p:blipFill>
          <a:blip r:embed="rId7" cstate="print">
            <a:extLst>
              <a:ext uri="{28A0092B-C50C-407E-A947-70E740481C1C}">
                <a14:useLocalDpi xmlns:a14="http://schemas.microsoft.com/office/drawing/2010/main" val="0"/>
              </a:ext>
            </a:extLst>
          </a:blip>
          <a:stretch>
            <a:fillRect/>
          </a:stretch>
        </p:blipFill>
        <p:spPr>
          <a:xfrm>
            <a:off x="7967499" y="817878"/>
            <a:ext cx="1125976" cy="707886"/>
          </a:xfrm>
          <a:prstGeom prst="rect">
            <a:avLst/>
          </a:prstGeom>
        </p:spPr>
      </p:pic>
      <p:pic>
        <p:nvPicPr>
          <p:cNvPr id="77" name="Picture 8">
            <a:extLst>
              <a:ext uri="{FF2B5EF4-FFF2-40B4-BE49-F238E27FC236}">
                <a16:creationId xmlns:a16="http://schemas.microsoft.com/office/drawing/2014/main" id="{1497E130-C9E8-4F28-9802-E6C1AADA652F}"/>
              </a:ext>
            </a:extLst>
          </p:cNvPr>
          <p:cNvPicPr>
            <a:picLocks noChangeAspect="1"/>
          </p:cNvPicPr>
          <p:nvPr/>
        </p:nvPicPr>
        <p:blipFill>
          <a:blip r:embed="rId8" cstate="print">
            <a:extLst>
              <a:ext uri="{28A0092B-C50C-407E-A947-70E740481C1C}">
                <a14:useLocalDpi xmlns:a14="http://schemas.microsoft.com/office/drawing/2010/main" val="0"/>
              </a:ext>
            </a:extLst>
          </a:blip>
          <a:srcRect l="19524" t="19231" r="12350" b="19539"/>
          <a:stretch>
            <a:fillRect/>
          </a:stretch>
        </p:blipFill>
        <p:spPr bwMode="auto">
          <a:xfrm>
            <a:off x="0" y="709078"/>
            <a:ext cx="905943" cy="45989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78" name="Picture 14">
            <a:extLst>
              <a:ext uri="{FF2B5EF4-FFF2-40B4-BE49-F238E27FC236}">
                <a16:creationId xmlns:a16="http://schemas.microsoft.com/office/drawing/2014/main" id="{C5C75034-408D-4C68-9CA0-6916E66798ED}"/>
              </a:ext>
            </a:extLst>
          </p:cNvPr>
          <p:cNvPicPr>
            <a:picLocks noChangeAspect="1"/>
          </p:cNvPicPr>
          <p:nvPr/>
        </p:nvPicPr>
        <p:blipFill>
          <a:blip r:embed="rId9" cstate="print">
            <a:extLst>
              <a:ext uri="{28A0092B-C50C-407E-A947-70E740481C1C}">
                <a14:useLocalDpi xmlns:a14="http://schemas.microsoft.com/office/drawing/2010/main" val="0"/>
              </a:ext>
            </a:extLst>
          </a:blip>
          <a:srcRect/>
          <a:stretch>
            <a:fillRect/>
          </a:stretch>
        </p:blipFill>
        <p:spPr bwMode="auto">
          <a:xfrm>
            <a:off x="262136" y="970918"/>
            <a:ext cx="727238" cy="46219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4" name="TextBox 23">
            <a:extLst>
              <a:ext uri="{FF2B5EF4-FFF2-40B4-BE49-F238E27FC236}">
                <a16:creationId xmlns:a16="http://schemas.microsoft.com/office/drawing/2014/main" id="{AD231A74-E43B-4F88-95D2-66E94933B356}"/>
              </a:ext>
            </a:extLst>
          </p:cNvPr>
          <p:cNvSpPr txBox="1"/>
          <p:nvPr/>
        </p:nvSpPr>
        <p:spPr>
          <a:xfrm>
            <a:off x="5015835" y="62747"/>
            <a:ext cx="2252441" cy="646331"/>
          </a:xfrm>
          <a:prstGeom prst="rect">
            <a:avLst/>
          </a:prstGeom>
          <a:noFill/>
          <a:ln>
            <a:solidFill>
              <a:schemeClr val="tx1"/>
            </a:solidFill>
          </a:ln>
        </p:spPr>
        <p:txBody>
          <a:bodyPr wrap="square" rtlCol="0">
            <a:spAutoFit/>
          </a:bodyPr>
          <a:lstStyle/>
          <a:p>
            <a:pPr algn="ctr"/>
            <a:r>
              <a:rPr lang="en-US" b="1" dirty="0">
                <a:latin typeface="Calibri" panose="020F0502020204030204" pitchFamily="34" charset="0"/>
                <a:cs typeface="Calibri" panose="020F0502020204030204" pitchFamily="34" charset="0"/>
              </a:rPr>
              <a:t>Talk by J. Watkins</a:t>
            </a:r>
            <a:r>
              <a:rPr lang="en-US" dirty="0">
                <a:latin typeface="Calibri" panose="020F0502020204030204" pitchFamily="34" charset="0"/>
                <a:cs typeface="Calibri" panose="020F0502020204030204" pitchFamily="34" charset="0"/>
              </a:rPr>
              <a:t>, MS 121, Tues. Feb. 26</a:t>
            </a:r>
          </a:p>
        </p:txBody>
      </p:sp>
      <p:pic>
        <p:nvPicPr>
          <p:cNvPr id="26" name="Picture 25">
            <a:extLst>
              <a:ext uri="{FF2B5EF4-FFF2-40B4-BE49-F238E27FC236}">
                <a16:creationId xmlns:a16="http://schemas.microsoft.com/office/drawing/2014/main" id="{DF56F2AF-8C26-41A9-BFBC-F26D7B1DD708}"/>
              </a:ext>
            </a:extLst>
          </p:cNvPr>
          <p:cNvPicPr>
            <a:picLocks noChangeAspect="1"/>
          </p:cNvPicPr>
          <p:nvPr/>
        </p:nvPicPr>
        <p:blipFill>
          <a:blip r:embed="rId10"/>
          <a:stretch>
            <a:fillRect/>
          </a:stretch>
        </p:blipFill>
        <p:spPr>
          <a:xfrm>
            <a:off x="3646581" y="4691648"/>
            <a:ext cx="2723393" cy="1707412"/>
          </a:xfrm>
          <a:prstGeom prst="rect">
            <a:avLst/>
          </a:prstGeom>
        </p:spPr>
      </p:pic>
      <p:sp>
        <p:nvSpPr>
          <p:cNvPr id="27" name="Rectangle 26">
            <a:extLst>
              <a:ext uri="{FF2B5EF4-FFF2-40B4-BE49-F238E27FC236}">
                <a16:creationId xmlns:a16="http://schemas.microsoft.com/office/drawing/2014/main" id="{E1C5D5C3-27BB-46A8-B993-F464E158E61B}"/>
              </a:ext>
            </a:extLst>
          </p:cNvPr>
          <p:cNvSpPr/>
          <p:nvPr/>
        </p:nvSpPr>
        <p:spPr>
          <a:xfrm>
            <a:off x="54447" y="4706400"/>
            <a:ext cx="3489418" cy="1692771"/>
          </a:xfrm>
          <a:prstGeom prst="rect">
            <a:avLst/>
          </a:prstGeom>
        </p:spPr>
        <p:txBody>
          <a:bodyPr wrap="square">
            <a:spAutoFit/>
          </a:bodyPr>
          <a:lstStyle/>
          <a:p>
            <a:pPr marL="285750" indent="-285750" defTabSz="914400">
              <a:spcBef>
                <a:spcPct val="20000"/>
              </a:spcBef>
              <a:buClr>
                <a:srgbClr val="102E54"/>
              </a:buClr>
              <a:buFont typeface="Arial" panose="020B0604020202020204" pitchFamily="34" charset="0"/>
              <a:buChar char="•"/>
            </a:pPr>
            <a:r>
              <a:rPr lang="en-US" altLang="en-US" sz="2000" dirty="0">
                <a:latin typeface="Calibri" panose="020F0502020204030204" pitchFamily="34" charset="0"/>
                <a:ea typeface="ＭＳ Ｐゴシック" panose="020B0600070205080204" pitchFamily="34" charset="-128"/>
                <a:cs typeface="Calibri" panose="020F0502020204030204" pitchFamily="34" charset="0"/>
              </a:rPr>
              <a:t>Algorithm is written </a:t>
            </a:r>
            <a:r>
              <a:rPr lang="en-US" altLang="en-US" sz="2000" b="1" dirty="0">
                <a:latin typeface="Calibri" panose="020F0502020204030204" pitchFamily="34" charset="0"/>
                <a:ea typeface="ＭＳ Ｐゴシック" panose="020B0600070205080204" pitchFamily="34" charset="-128"/>
                <a:cs typeface="Calibri" panose="020F0502020204030204" pitchFamily="34" charset="0"/>
              </a:rPr>
              <a:t>once</a:t>
            </a:r>
            <a:r>
              <a:rPr lang="en-US" altLang="en-US" sz="2000" dirty="0">
                <a:latin typeface="Calibri" panose="020F0502020204030204" pitchFamily="34" charset="0"/>
                <a:ea typeface="ＭＳ Ｐゴシック" panose="020B0600070205080204" pitchFamily="34" charset="-128"/>
                <a:cs typeface="Calibri" panose="020F0502020204030204" pitchFamily="34" charset="0"/>
              </a:rPr>
              <a:t> for multiple architectures</a:t>
            </a:r>
          </a:p>
          <a:p>
            <a:pPr marL="285750" indent="-285750" defTabSz="914400">
              <a:spcBef>
                <a:spcPct val="20000"/>
              </a:spcBef>
              <a:buClr>
                <a:srgbClr val="102E54"/>
              </a:buClr>
              <a:buFont typeface="Arial" panose="020B0604020202020204" pitchFamily="34" charset="0"/>
              <a:buChar char="•"/>
            </a:pPr>
            <a:r>
              <a:rPr lang="en-US" altLang="en-US" sz="2000" dirty="0">
                <a:latin typeface="Calibri" panose="020F0502020204030204" pitchFamily="34" charset="0"/>
                <a:ea typeface="ＭＳ Ｐゴシック" panose="020B0600070205080204" pitchFamily="34" charset="-128"/>
                <a:cs typeface="Calibri" panose="020F0502020204030204" pitchFamily="34" charset="0"/>
              </a:rPr>
              <a:t>Template parameters specify </a:t>
            </a:r>
            <a:r>
              <a:rPr lang="en-US" altLang="en-US" sz="2000" b="1" dirty="0">
                <a:latin typeface="Calibri" panose="020F0502020204030204" pitchFamily="34" charset="0"/>
                <a:ea typeface="ＭＳ Ｐゴシック" panose="020B0600070205080204" pitchFamily="34" charset="-128"/>
                <a:cs typeface="Calibri" panose="020F0502020204030204" pitchFamily="34" charset="0"/>
              </a:rPr>
              <a:t>optimal data layout </a:t>
            </a:r>
            <a:r>
              <a:rPr lang="en-US" altLang="en-US" sz="2000" dirty="0">
                <a:latin typeface="Calibri" panose="020F0502020204030204" pitchFamily="34" charset="0"/>
                <a:ea typeface="ＭＳ Ｐゴシック" panose="020B0600070205080204" pitchFamily="34" charset="-128"/>
                <a:cs typeface="Calibri" panose="020F0502020204030204" pitchFamily="34" charset="0"/>
              </a:rPr>
              <a:t>for a given architecture.</a:t>
            </a:r>
          </a:p>
        </p:txBody>
      </p:sp>
    </p:spTree>
    <p:extLst>
      <p:ext uri="{BB962C8B-B14F-4D97-AF65-F5344CB8AC3E}">
        <p14:creationId xmlns:p14="http://schemas.microsoft.com/office/powerpoint/2010/main" val="2226362000"/>
      </p:ext>
    </p:extLst>
  </p:cSld>
  <p:clrMapOvr>
    <a:masterClrMapping/>
  </p:clrMapOvr>
</p:sld>
</file>

<file path=ppt/slides/slide8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13C0CE24-1003-435D-9341-541B7804C3CC}"/>
              </a:ext>
            </a:extLst>
          </p:cNvPr>
          <p:cNvSpPr/>
          <p:nvPr/>
        </p:nvSpPr>
        <p:spPr>
          <a:xfrm>
            <a:off x="6089733" y="6308332"/>
            <a:ext cx="2978153" cy="404553"/>
          </a:xfrm>
          <a:prstGeom prst="rect">
            <a:avLst/>
          </a:prstGeom>
          <a:ln>
            <a:solidFill>
              <a:schemeClr val="bg1"/>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sp>
        <p:nvSpPr>
          <p:cNvPr id="138" name="TextShape 1"/>
          <p:cNvSpPr txBox="1"/>
          <p:nvPr/>
        </p:nvSpPr>
        <p:spPr>
          <a:xfrm>
            <a:off x="102457" y="-162560"/>
            <a:ext cx="7643004" cy="1146027"/>
          </a:xfrm>
          <a:prstGeom prst="rect">
            <a:avLst/>
          </a:prstGeom>
          <a:noFill/>
          <a:ln>
            <a:noFill/>
          </a:ln>
        </p:spPr>
        <p:txBody>
          <a:bodyPr lIns="0" tIns="0" rIns="0" bIns="0" anchor="ctr"/>
          <a:lstStyle/>
          <a:p>
            <a:r>
              <a:rPr lang="en-US" sz="3200" dirty="0">
                <a:latin typeface="Calibri"/>
              </a:rPr>
              <a:t>In-memory mesh adaptation</a:t>
            </a:r>
            <a:endParaRPr sz="3200" dirty="0"/>
          </a:p>
        </p:txBody>
      </p:sp>
      <p:sp>
        <p:nvSpPr>
          <p:cNvPr id="2" name="TextBox 1">
            <a:extLst>
              <a:ext uri="{FF2B5EF4-FFF2-40B4-BE49-F238E27FC236}">
                <a16:creationId xmlns:a16="http://schemas.microsoft.com/office/drawing/2014/main" id="{B1C99E16-ED40-478E-9B37-39B67648EBF9}"/>
              </a:ext>
            </a:extLst>
          </p:cNvPr>
          <p:cNvSpPr txBox="1"/>
          <p:nvPr/>
        </p:nvSpPr>
        <p:spPr>
          <a:xfrm>
            <a:off x="251464" y="735616"/>
            <a:ext cx="5295138" cy="1015663"/>
          </a:xfrm>
          <a:prstGeom prst="rect">
            <a:avLst/>
          </a:prstGeom>
          <a:solidFill>
            <a:srgbClr val="FFCCCC"/>
          </a:solidFill>
        </p:spPr>
        <p:txBody>
          <a:bodyPr wrap="square" rtlCol="0">
            <a:spAutoFit/>
          </a:bodyPr>
          <a:lstStyle/>
          <a:p>
            <a:pPr algn="ctr"/>
            <a:r>
              <a:rPr lang="en-US" sz="2000" dirty="0">
                <a:latin typeface="Calibri" panose="020F0502020204030204" pitchFamily="34" charset="0"/>
                <a:cs typeface="Calibri" panose="020F0502020204030204" pitchFamily="34" charset="0"/>
              </a:rPr>
              <a:t>Collaboration with </a:t>
            </a:r>
            <a:r>
              <a:rPr lang="en-US" sz="2000" b="1" dirty="0">
                <a:latin typeface="Calibri" panose="020F0502020204030204" pitchFamily="34" charset="0"/>
                <a:cs typeface="Calibri" panose="020F0502020204030204" pitchFamily="34" charset="0"/>
              </a:rPr>
              <a:t>SCOREC</a:t>
            </a:r>
            <a:r>
              <a:rPr lang="en-US" sz="2000" dirty="0">
                <a:latin typeface="Calibri" panose="020F0502020204030204" pitchFamily="34" charset="0"/>
                <a:cs typeface="Calibri" panose="020F0502020204030204" pitchFamily="34" charset="0"/>
              </a:rPr>
              <a:t>*: development of  </a:t>
            </a:r>
            <a:r>
              <a:rPr lang="en-US" sz="2000" b="1" dirty="0">
                <a:latin typeface="Calibri" panose="020F0502020204030204" pitchFamily="34" charset="0"/>
                <a:cs typeface="Calibri" panose="020F0502020204030204" pitchFamily="34" charset="0"/>
              </a:rPr>
              <a:t>mesh adaptation </a:t>
            </a:r>
            <a:r>
              <a:rPr lang="en-US" sz="2000" dirty="0">
                <a:latin typeface="Calibri" panose="020F0502020204030204" pitchFamily="34" charset="0"/>
                <a:cs typeface="Calibri" panose="020F0502020204030204" pitchFamily="34" charset="0"/>
              </a:rPr>
              <a:t>capabilities</a:t>
            </a:r>
            <a:r>
              <a:rPr lang="en-US" sz="2000" b="1" dirty="0">
                <a:latin typeface="Calibri" panose="020F0502020204030204" pitchFamily="34" charset="0"/>
                <a:cs typeface="Calibri" panose="020F0502020204030204" pitchFamily="34" charset="0"/>
              </a:rPr>
              <a:t> </a:t>
            </a:r>
            <a:r>
              <a:rPr lang="en-US" sz="2000" dirty="0">
                <a:latin typeface="Calibri" panose="020F0502020204030204" pitchFamily="34" charset="0"/>
                <a:cs typeface="Calibri" panose="020F0502020204030204" pitchFamily="34" charset="0"/>
              </a:rPr>
              <a:t>in Albany to enable </a:t>
            </a:r>
            <a:r>
              <a:rPr lang="en-US" sz="2000" b="1" dirty="0">
                <a:latin typeface="Calibri" panose="020F0502020204030204" pitchFamily="34" charset="0"/>
                <a:cs typeface="Calibri" panose="020F0502020204030204" pitchFamily="34" charset="0"/>
              </a:rPr>
              <a:t>multi-scale/multi-physics adaptive simulation</a:t>
            </a:r>
          </a:p>
        </p:txBody>
      </p:sp>
      <mc:AlternateContent xmlns:mc="http://schemas.openxmlformats.org/markup-compatibility/2006" xmlns:a14="http://schemas.microsoft.com/office/drawing/2010/main">
        <mc:Choice Requires="a14">
          <p:sp>
            <p:nvSpPr>
              <p:cNvPr id="3" name="Rectangle 2">
                <a:extLst>
                  <a:ext uri="{FF2B5EF4-FFF2-40B4-BE49-F238E27FC236}">
                    <a16:creationId xmlns:a16="http://schemas.microsoft.com/office/drawing/2014/main" id="{E3025E15-BFC0-45DB-BE48-A4730B75814E}"/>
                  </a:ext>
                </a:extLst>
              </p:cNvPr>
              <p:cNvSpPr/>
              <p:nvPr/>
            </p:nvSpPr>
            <p:spPr>
              <a:xfrm>
                <a:off x="66617" y="1823197"/>
                <a:ext cx="6410512" cy="5170646"/>
              </a:xfrm>
              <a:prstGeom prst="rect">
                <a:avLst/>
              </a:prstGeom>
            </p:spPr>
            <p:txBody>
              <a:bodyPr wrap="square">
                <a:spAutoFit/>
              </a:bodyPr>
              <a:lstStyle/>
              <a:p>
                <a:pPr marL="0" lvl="2"/>
                <a:r>
                  <a:rPr lang="en-US" sz="2000" b="1" u="sng" dirty="0">
                    <a:latin typeface="Calibri" panose="020F0502020204030204" pitchFamily="34" charset="0"/>
                  </a:rPr>
                  <a:t>PAALS (Parallel Albany Adaptive Loop with SCOREC)</a:t>
                </a:r>
              </a:p>
              <a:p>
                <a:pPr marL="0" lvl="2"/>
                <a:endParaRPr lang="en-US" sz="400" b="1" u="sng" dirty="0">
                  <a:latin typeface="Calibri" panose="020F0502020204030204" pitchFamily="34" charset="0"/>
                </a:endParaRPr>
              </a:p>
              <a:p>
                <a:pPr marL="0" lvl="2"/>
                <a:endParaRPr lang="en-US" sz="400" b="1" dirty="0">
                  <a:latin typeface="Calibri" panose="020F0502020204030204" pitchFamily="34" charset="0"/>
                </a:endParaRPr>
              </a:p>
              <a:p>
                <a:pPr marL="285750" lvl="2" indent="-285750">
                  <a:buFont typeface="Wingdings" panose="05000000000000000000" pitchFamily="2" charset="2"/>
                  <a:buChar char="Ø"/>
                </a:pPr>
                <a:r>
                  <a:rPr lang="en-US" sz="2000" dirty="0">
                    <a:latin typeface="Calibri" panose="020F0502020204030204" pitchFamily="34" charset="0"/>
                  </a:rPr>
                  <a:t>Fully-coupled </a:t>
                </a:r>
                <a:r>
                  <a:rPr lang="en-US" sz="2000" b="1" i="1" dirty="0">
                    <a:latin typeface="Calibri" panose="020F0502020204030204" pitchFamily="34" charset="0"/>
                  </a:rPr>
                  <a:t>in-memory adaptation,</a:t>
                </a:r>
                <a:r>
                  <a:rPr lang="en-US" sz="2000" dirty="0">
                    <a:latin typeface="Calibri" panose="020F0502020204030204" pitchFamily="34" charset="0"/>
                  </a:rPr>
                  <a:t> </a:t>
                </a:r>
                <a:r>
                  <a:rPr lang="en-US" sz="2000" b="1" i="1" dirty="0">
                    <a:latin typeface="Calibri" panose="020F0502020204030204" pitchFamily="34" charset="0"/>
                  </a:rPr>
                  <a:t>solution transfer</a:t>
                </a:r>
                <a:r>
                  <a:rPr lang="en-US" sz="2000" dirty="0">
                    <a:latin typeface="Calibri" panose="020F0502020204030204" pitchFamily="34" charset="0"/>
                  </a:rPr>
                  <a:t>.</a:t>
                </a:r>
              </a:p>
              <a:p>
                <a:pPr marL="171450" lvl="2" indent="-171450">
                  <a:buFont typeface="Wingdings" panose="05000000000000000000" pitchFamily="2" charset="2"/>
                  <a:buChar char="Ø"/>
                </a:pPr>
                <a:endParaRPr lang="en-US" sz="400" dirty="0">
                  <a:latin typeface="Calibri" panose="020F0502020204030204" pitchFamily="34" charset="0"/>
                </a:endParaRPr>
              </a:p>
              <a:p>
                <a:pPr marL="285750" lvl="2" indent="-285750">
                  <a:buFont typeface="Wingdings" panose="05000000000000000000" pitchFamily="2" charset="2"/>
                  <a:buChar char="Ø"/>
                </a:pPr>
                <a:r>
                  <a:rPr lang="en-US" sz="2000" b="1" i="1" dirty="0">
                    <a:latin typeface="Calibri" panose="020F0502020204030204" pitchFamily="34" charset="0"/>
                  </a:rPr>
                  <a:t>Parallel mesh infrastructure </a:t>
                </a:r>
                <a:r>
                  <a:rPr lang="en-US" sz="2000" dirty="0">
                    <a:latin typeface="Calibri" panose="020F0502020204030204" pitchFamily="34" charset="0"/>
                  </a:rPr>
                  <a:t>and services via </a:t>
                </a:r>
                <a:r>
                  <a:rPr lang="en-US" sz="2000" b="1" i="1" dirty="0">
                    <a:latin typeface="Calibri" panose="020F0502020204030204" pitchFamily="34" charset="0"/>
                  </a:rPr>
                  <a:t>PUMI</a:t>
                </a:r>
                <a:r>
                  <a:rPr lang="en-US" sz="2000" dirty="0">
                    <a:latin typeface="Calibri" panose="020F0502020204030204" pitchFamily="34" charset="0"/>
                  </a:rPr>
                  <a:t>.</a:t>
                </a:r>
              </a:p>
              <a:p>
                <a:pPr marL="171450" lvl="2" indent="-171450">
                  <a:buFont typeface="Wingdings" panose="05000000000000000000" pitchFamily="2" charset="2"/>
                  <a:buChar char="Ø"/>
                </a:pPr>
                <a:endParaRPr lang="en-US" sz="400" dirty="0">
                  <a:latin typeface="Calibri" panose="020F0502020204030204" pitchFamily="34" charset="0"/>
                </a:endParaRPr>
              </a:p>
              <a:p>
                <a:pPr marL="285750" lvl="2" indent="-285750">
                  <a:buFont typeface="Wingdings" panose="05000000000000000000" pitchFamily="2" charset="2"/>
                  <a:buChar char="Ø"/>
                </a:pPr>
                <a:r>
                  <a:rPr lang="en-US" sz="2000" b="1" i="1" dirty="0">
                    <a:latin typeface="Calibri" panose="020F0502020204030204" pitchFamily="34" charset="0"/>
                  </a:rPr>
                  <a:t>Dynamic load balancing  </a:t>
                </a:r>
                <a:r>
                  <a:rPr lang="en-US" sz="2000" dirty="0">
                    <a:latin typeface="Calibri" panose="020F0502020204030204" pitchFamily="34" charset="0"/>
                  </a:rPr>
                  <a:t>(</a:t>
                </a:r>
                <a:r>
                  <a:rPr lang="en-US" sz="2000" dirty="0" err="1">
                    <a:latin typeface="Calibri" panose="020F0502020204030204" pitchFamily="34" charset="0"/>
                  </a:rPr>
                  <a:t>ParMetis</a:t>
                </a:r>
                <a:r>
                  <a:rPr lang="en-US" sz="2000" dirty="0">
                    <a:latin typeface="Calibri" panose="020F0502020204030204" pitchFamily="34" charset="0"/>
                  </a:rPr>
                  <a:t>/Zoltan, </a:t>
                </a:r>
                <a:r>
                  <a:rPr lang="en-US" sz="2000" dirty="0" err="1">
                    <a:latin typeface="Calibri" panose="020F0502020204030204" pitchFamily="34" charset="0"/>
                  </a:rPr>
                  <a:t>ParMA</a:t>
                </a:r>
                <a:r>
                  <a:rPr lang="en-US" sz="2000" dirty="0">
                    <a:latin typeface="Calibri" panose="020F0502020204030204" pitchFamily="34" charset="0"/>
                  </a:rPr>
                  <a:t>).</a:t>
                </a:r>
              </a:p>
              <a:p>
                <a:pPr marL="171450" indent="-171450">
                  <a:buFont typeface="Wingdings" panose="05000000000000000000" pitchFamily="2" charset="2"/>
                  <a:buChar char="Ø"/>
                </a:pPr>
                <a:endParaRPr lang="en-US" sz="400" dirty="0">
                  <a:latin typeface="Calibri" panose="020F0502020204030204" pitchFamily="34" charset="0"/>
                </a:endParaRPr>
              </a:p>
              <a:p>
                <a:pPr marL="300037" indent="-285750">
                  <a:buFont typeface="Wingdings" panose="05000000000000000000" pitchFamily="2" charset="2"/>
                  <a:buChar char="Ø"/>
                </a:pPr>
                <a:endParaRPr lang="en-US" sz="400" dirty="0">
                  <a:latin typeface="Calibri" panose="020F0502020204030204" pitchFamily="34" charset="0"/>
                  <a:cs typeface="Calibri" panose="020F0502020204030204" pitchFamily="34" charset="0"/>
                </a:endParaRPr>
              </a:p>
              <a:p>
                <a:pPr marL="300037" indent="-285750">
                  <a:buFont typeface="Wingdings" panose="05000000000000000000" pitchFamily="2" charset="2"/>
                  <a:buChar char="Ø"/>
                </a:pPr>
                <a:r>
                  <a:rPr lang="en-US" sz="2000" dirty="0">
                    <a:latin typeface="Calibri" panose="020F0502020204030204" pitchFamily="34" charset="0"/>
                    <a:cs typeface="Calibri" panose="020F0502020204030204" pitchFamily="34" charset="0"/>
                  </a:rPr>
                  <a:t>Automated </a:t>
                </a:r>
                <a:r>
                  <a:rPr lang="en-US" sz="2000" b="1" i="1" dirty="0">
                    <a:latin typeface="Calibri" panose="020F0502020204030204" pitchFamily="34" charset="0"/>
                    <a:cs typeface="Calibri" panose="020F0502020204030204" pitchFamily="34" charset="0"/>
                  </a:rPr>
                  <a:t>parallel goal-oriented adaptive simulation</a:t>
                </a:r>
              </a:p>
              <a:p>
                <a:pPr marL="300037" indent="-285750">
                  <a:buFont typeface="Wingdings" panose="05000000000000000000" pitchFamily="2" charset="2"/>
                  <a:buChar char="Ø"/>
                </a:pPr>
                <a:endParaRPr lang="en-US" sz="400" b="1" i="1" dirty="0">
                  <a:latin typeface="Calibri" panose="020F0502020204030204" pitchFamily="34" charset="0"/>
                  <a:cs typeface="Calibri" panose="020F0502020204030204" pitchFamily="34" charset="0"/>
                </a:endParaRPr>
              </a:p>
              <a:p>
                <a:pPr marL="742950" lvl="1" indent="-285750">
                  <a:buFont typeface="Arial" panose="020B0604020202020204" pitchFamily="34" charset="0"/>
                  <a:buChar char="•"/>
                </a:pPr>
                <a:r>
                  <a:rPr lang="en-US" sz="1900" dirty="0">
                    <a:latin typeface="Calibri" panose="020F0502020204030204" pitchFamily="34" charset="0"/>
                    <a:cs typeface="Calibri" panose="020F0502020204030204" pitchFamily="34" charset="0"/>
                  </a:rPr>
                  <a:t>Use </a:t>
                </a:r>
                <a:r>
                  <a:rPr lang="en-US" sz="1900" b="1" dirty="0">
                    <a:latin typeface="Calibri" panose="020F0502020204030204" pitchFamily="34" charset="0"/>
                    <a:cs typeface="Calibri" panose="020F0502020204030204" pitchFamily="34" charset="0"/>
                  </a:rPr>
                  <a:t>adjoint solution </a:t>
                </a:r>
                <a:r>
                  <a:rPr lang="en-US" sz="1900" dirty="0">
                    <a:latin typeface="Calibri" panose="020F0502020204030204" pitchFamily="34" charset="0"/>
                    <a:cs typeface="Calibri" panose="020F0502020204030204" pitchFamily="34" charset="0"/>
                  </a:rPr>
                  <a:t>to drive mesh adaptation</a:t>
                </a:r>
              </a:p>
              <a:p>
                <a:pPr marL="742950" lvl="1"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742950" lvl="1" indent="-285750">
                  <a:buFont typeface="Arial" panose="020B0604020202020204" pitchFamily="34" charset="0"/>
                  <a:buChar char="•"/>
                </a:pPr>
                <a:r>
                  <a:rPr lang="en-US" sz="1900" dirty="0">
                    <a:latin typeface="Calibri" panose="020F0502020204030204" pitchFamily="34" charset="0"/>
                    <a:cs typeface="Calibri" panose="020F0502020204030204" pitchFamily="34" charset="0"/>
                  </a:rPr>
                  <a:t>~100</a:t>
                </a:r>
                <a14:m>
                  <m:oMath xmlns:m="http://schemas.openxmlformats.org/officeDocument/2006/math">
                    <m:r>
                      <a:rPr lang="en-US" sz="1900" i="1" dirty="0" smtClean="0">
                        <a:latin typeface="Cambria Math" panose="02040503050406030204" pitchFamily="18" charset="0"/>
                        <a:ea typeface="Cambria Math" panose="02040503050406030204" pitchFamily="18" charset="0"/>
                        <a:cs typeface="Calibri" panose="020F0502020204030204" pitchFamily="34" charset="0"/>
                      </a:rPr>
                      <m:t>×</m:t>
                    </m:r>
                  </m:oMath>
                </a14:m>
                <a:r>
                  <a:rPr lang="en-US" sz="1900" dirty="0">
                    <a:latin typeface="Calibri" panose="020F0502020204030204" pitchFamily="34" charset="0"/>
                    <a:cs typeface="Calibri" panose="020F0502020204030204" pitchFamily="34" charset="0"/>
                  </a:rPr>
                  <a:t> </a:t>
                </a:r>
                <a:r>
                  <a:rPr lang="en-US" sz="1900" dirty="0" err="1">
                    <a:latin typeface="Calibri" panose="020F0502020204030204" pitchFamily="34" charset="0"/>
                    <a:cs typeface="Calibri" panose="020F0502020204030204" pitchFamily="34" charset="0"/>
                  </a:rPr>
                  <a:t>DoF</a:t>
                </a:r>
                <a:r>
                  <a:rPr lang="en-US" sz="1900" dirty="0">
                    <a:latin typeface="Calibri" panose="020F0502020204030204" pitchFamily="34" charset="0"/>
                    <a:cs typeface="Calibri" panose="020F0502020204030204" pitchFamily="34" charset="0"/>
                  </a:rPr>
                  <a:t>-efficiency observed</a:t>
                </a:r>
              </a:p>
              <a:p>
                <a:pPr marL="742950" lvl="1"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742950" lvl="1"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Scaling out to at least 8K MPI ranks</a:t>
                </a:r>
              </a:p>
              <a:p>
                <a:pPr marL="171450" indent="-171450">
                  <a:buFont typeface="Wingdings" panose="05000000000000000000" pitchFamily="2" charset="2"/>
                  <a:buChar char="Ø"/>
                </a:pPr>
                <a:endParaRPr lang="en-US" sz="400" dirty="0">
                  <a:latin typeface="Calibri" panose="020F0502020204030204" pitchFamily="34" charset="0"/>
                </a:endParaRPr>
              </a:p>
              <a:p>
                <a:pPr marL="285750" indent="-285750">
                  <a:buFont typeface="Wingdings" panose="05000000000000000000" pitchFamily="2" charset="2"/>
                  <a:buChar char="Ø"/>
                </a:pPr>
                <a:r>
                  <a:rPr lang="en-US" sz="2000" b="1" i="1" dirty="0">
                    <a:latin typeface="Calibri" panose="020F0502020204030204" pitchFamily="34" charset="0"/>
                  </a:rPr>
                  <a:t>Performance portability </a:t>
                </a:r>
                <a:r>
                  <a:rPr lang="en-US" sz="2000" dirty="0">
                    <a:latin typeface="Calibri" panose="020F0502020204030204" pitchFamily="34" charset="0"/>
                  </a:rPr>
                  <a:t>to GPUs via </a:t>
                </a:r>
                <a:r>
                  <a:rPr lang="en-US" sz="2000" b="1" i="1" dirty="0" err="1">
                    <a:latin typeface="Calibri" panose="020F0502020204030204" pitchFamily="34" charset="0"/>
                  </a:rPr>
                  <a:t>Kokkos</a:t>
                </a:r>
                <a:r>
                  <a:rPr lang="en-US" sz="2000" dirty="0">
                    <a:latin typeface="Calibri" panose="020F0502020204030204" pitchFamily="34" charset="0"/>
                  </a:rPr>
                  <a:t>.</a:t>
                </a:r>
                <a:r>
                  <a:rPr lang="en-US" sz="2000" b="1" i="1" dirty="0">
                    <a:latin typeface="Calibri" panose="020F0502020204030204" pitchFamily="34" charset="0"/>
                  </a:rPr>
                  <a:t> </a:t>
                </a:r>
              </a:p>
              <a:p>
                <a:pPr marL="285750" indent="-285750">
                  <a:buFont typeface="Wingdings" panose="05000000000000000000" pitchFamily="2" charset="2"/>
                  <a:buChar char="Ø"/>
                </a:pPr>
                <a:endParaRPr lang="en-US" sz="400" b="1" i="1" dirty="0">
                  <a:latin typeface="Calibri" panose="020F0502020204030204" pitchFamily="34" charset="0"/>
                </a:endParaRPr>
              </a:p>
              <a:p>
                <a:pPr marL="285750" indent="-285750">
                  <a:buFont typeface="Wingdings" panose="05000000000000000000" pitchFamily="2" charset="2"/>
                  <a:buChar char="Ø"/>
                </a:pPr>
                <a:endParaRPr lang="en-US" sz="400" b="1" i="1" dirty="0">
                  <a:latin typeface="Calibri" panose="020F0502020204030204" pitchFamily="34" charset="0"/>
                </a:endParaRPr>
              </a:p>
              <a:p>
                <a:pPr marL="285750" indent="-285750">
                  <a:buFont typeface="Wingdings" panose="05000000000000000000" pitchFamily="2" charset="2"/>
                  <a:buChar char="Ø"/>
                </a:pPr>
                <a:r>
                  <a:rPr lang="en-US" sz="2000" b="1" i="1" dirty="0">
                    <a:latin typeface="Calibri" panose="020F0502020204030204" pitchFamily="34" charset="0"/>
                  </a:rPr>
                  <a:t>Applications: </a:t>
                </a:r>
                <a:r>
                  <a:rPr lang="en-US" sz="2000" b="1" u="sng" dirty="0">
                    <a:solidFill>
                      <a:srgbClr val="C00000"/>
                    </a:solidFill>
                    <a:latin typeface="Calibri" panose="020F0502020204030204" pitchFamily="34" charset="0"/>
                  </a:rPr>
                  <a:t>3D manufacturing</a:t>
                </a:r>
                <a:r>
                  <a:rPr lang="en-US" sz="2000" dirty="0">
                    <a:latin typeface="Calibri" panose="020F0502020204030204" pitchFamily="34" charset="0"/>
                  </a:rPr>
                  <a:t>, </a:t>
                </a:r>
                <a:r>
                  <a:rPr lang="en-US" sz="2000" dirty="0">
                    <a:latin typeface="Calibri" panose="020F0502020204030204" pitchFamily="34" charset="0"/>
                    <a:cs typeface="Calibri" panose="020F0502020204030204" pitchFamily="34" charset="0"/>
                  </a:rPr>
                  <a:t>creep/plasticity in    large solder joint arrays, coupled dislocation dynamics (Albany + </a:t>
                </a:r>
                <a:r>
                  <a:rPr lang="en-US" sz="2000" dirty="0" err="1">
                    <a:latin typeface="Calibri" panose="020F0502020204030204" pitchFamily="34" charset="0"/>
                    <a:cs typeface="Calibri" panose="020F0502020204030204" pitchFamily="34" charset="0"/>
                  </a:rPr>
                  <a:t>ParaDis</a:t>
                </a:r>
                <a:r>
                  <a:rPr lang="en-US" sz="2000" dirty="0">
                    <a:latin typeface="Calibri" panose="020F0502020204030204" pitchFamily="34" charset="0"/>
                    <a:cs typeface="Calibri" panose="020F0502020204030204" pitchFamily="34" charset="0"/>
                  </a:rPr>
                  <a:t>), …</a:t>
                </a:r>
              </a:p>
              <a:p>
                <a:endParaRPr lang="en-US" sz="2000" i="1"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endParaRPr lang="en-US" sz="2000" b="1" i="1" dirty="0">
                  <a:latin typeface="Calibri" panose="020F0502020204030204" pitchFamily="34" charset="0"/>
                </a:endParaRPr>
              </a:p>
              <a:p>
                <a:pPr marL="285750" indent="-285750">
                  <a:buFont typeface="Wingdings" panose="05000000000000000000" pitchFamily="2" charset="2"/>
                  <a:buChar char="Ø"/>
                </a:pPr>
                <a:endParaRPr lang="en-US" sz="400" b="1" i="1" dirty="0">
                  <a:latin typeface="Calibri" panose="020F0502020204030204" pitchFamily="34" charset="0"/>
                </a:endParaRPr>
              </a:p>
            </p:txBody>
          </p:sp>
        </mc:Choice>
        <mc:Fallback xmlns="">
          <p:sp>
            <p:nvSpPr>
              <p:cNvPr id="3" name="Rectangle 2">
                <a:extLst>
                  <a:ext uri="{FF2B5EF4-FFF2-40B4-BE49-F238E27FC236}">
                    <a16:creationId xmlns:a16="http://schemas.microsoft.com/office/drawing/2014/main" id="{E3025E15-BFC0-45DB-BE48-A4730B75814E}"/>
                  </a:ext>
                </a:extLst>
              </p:cNvPr>
              <p:cNvSpPr>
                <a:spLocks noRot="1" noChangeAspect="1" noMove="1" noResize="1" noEditPoints="1" noAdjustHandles="1" noChangeArrowheads="1" noChangeShapeType="1" noTextEdit="1"/>
              </p:cNvSpPr>
              <p:nvPr/>
            </p:nvSpPr>
            <p:spPr>
              <a:xfrm>
                <a:off x="66617" y="1823197"/>
                <a:ext cx="6410512" cy="5170646"/>
              </a:xfrm>
              <a:prstGeom prst="rect">
                <a:avLst/>
              </a:prstGeom>
              <a:blipFill>
                <a:blip r:embed="rId3"/>
                <a:stretch>
                  <a:fillRect l="-1046" t="-590"/>
                </a:stretch>
              </a:blipFill>
            </p:spPr>
            <p:txBody>
              <a:bodyPr/>
              <a:lstStyle/>
              <a:p>
                <a:r>
                  <a:rPr lang="en-US">
                    <a:noFill/>
                  </a:rPr>
                  <a:t> </a:t>
                </a:r>
              </a:p>
            </p:txBody>
          </p:sp>
        </mc:Fallback>
      </mc:AlternateContent>
      <p:pic>
        <p:nvPicPr>
          <p:cNvPr id="10" name="Picture 9">
            <a:extLst>
              <a:ext uri="{FF2B5EF4-FFF2-40B4-BE49-F238E27FC236}">
                <a16:creationId xmlns:a16="http://schemas.microsoft.com/office/drawing/2014/main" id="{0A23A507-7EF8-4FA2-88BC-0CED2199CDD8}"/>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4917148" y="4162810"/>
            <a:ext cx="1131526" cy="381757"/>
          </a:xfrm>
          <a:prstGeom prst="rect">
            <a:avLst/>
          </a:prstGeom>
        </p:spPr>
      </p:pic>
      <p:sp>
        <p:nvSpPr>
          <p:cNvPr id="9" name="TextBox 8">
            <a:extLst>
              <a:ext uri="{FF2B5EF4-FFF2-40B4-BE49-F238E27FC236}">
                <a16:creationId xmlns:a16="http://schemas.microsoft.com/office/drawing/2014/main" id="{BD10AC36-A766-4D59-880B-FBD5B1E64143}"/>
              </a:ext>
            </a:extLst>
          </p:cNvPr>
          <p:cNvSpPr txBox="1"/>
          <p:nvPr/>
        </p:nvSpPr>
        <p:spPr>
          <a:xfrm>
            <a:off x="0" y="6519446"/>
            <a:ext cx="6341533" cy="338554"/>
          </a:xfrm>
          <a:prstGeom prst="rect">
            <a:avLst/>
          </a:prstGeom>
          <a:noFill/>
        </p:spPr>
        <p:txBody>
          <a:bodyPr wrap="square" rtlCol="0">
            <a:spAutoFit/>
          </a:bodyPr>
          <a:lstStyle/>
          <a:p>
            <a:r>
              <a:rPr lang="en-US" sz="1600" dirty="0">
                <a:solidFill>
                  <a:schemeClr val="bg1"/>
                </a:solidFill>
                <a:latin typeface="Calibri" panose="020F0502020204030204" pitchFamily="34" charset="0"/>
                <a:cs typeface="Calibri" panose="020F0502020204030204" pitchFamily="34" charset="0"/>
              </a:rPr>
              <a:t>* Scientific Computation Research Center at RPI (Mark Shephard </a:t>
            </a:r>
            <a:r>
              <a:rPr lang="en-US" sz="1600" i="1" dirty="0">
                <a:solidFill>
                  <a:schemeClr val="bg1"/>
                </a:solidFill>
                <a:latin typeface="Calibri" panose="020F0502020204030204" pitchFamily="34" charset="0"/>
                <a:cs typeface="Calibri" panose="020F0502020204030204" pitchFamily="34" charset="0"/>
              </a:rPr>
              <a:t>et al.</a:t>
            </a:r>
            <a:r>
              <a:rPr lang="en-US" sz="1600" dirty="0">
                <a:solidFill>
                  <a:schemeClr val="bg1"/>
                </a:solidFill>
                <a:latin typeface="Calibri" panose="020F0502020204030204" pitchFamily="34" charset="0"/>
                <a:cs typeface="Calibri" panose="020F0502020204030204" pitchFamily="34" charset="0"/>
              </a:rPr>
              <a:t>)</a:t>
            </a:r>
            <a:r>
              <a:rPr lang="en-US" sz="1600" i="1" dirty="0">
                <a:solidFill>
                  <a:schemeClr val="bg1"/>
                </a:solidFill>
                <a:latin typeface="Calibri" panose="020F0502020204030204" pitchFamily="34" charset="0"/>
                <a:cs typeface="Calibri" panose="020F0502020204030204" pitchFamily="34" charset="0"/>
              </a:rPr>
              <a:t> </a:t>
            </a:r>
          </a:p>
        </p:txBody>
      </p:sp>
      <p:pic>
        <p:nvPicPr>
          <p:cNvPr id="13" name="Picture 12">
            <a:extLst>
              <a:ext uri="{FF2B5EF4-FFF2-40B4-BE49-F238E27FC236}">
                <a16:creationId xmlns:a16="http://schemas.microsoft.com/office/drawing/2014/main" id="{36B159F9-6E2A-4275-91C5-87D946E42070}"/>
              </a:ext>
            </a:extLst>
          </p:cNvPr>
          <p:cNvPicPr>
            <a:picLocks noChangeAspect="1"/>
          </p:cNvPicPr>
          <p:nvPr/>
        </p:nvPicPr>
        <p:blipFill rotWithShape="1">
          <a:blip r:embed="rId5">
            <a:extLst>
              <a:ext uri="{28A0092B-C50C-407E-A947-70E740481C1C}">
                <a14:useLocalDpi xmlns:a14="http://schemas.microsoft.com/office/drawing/2010/main" val="0"/>
              </a:ext>
            </a:extLst>
          </a:blip>
          <a:srcRect b="3998"/>
          <a:stretch/>
        </p:blipFill>
        <p:spPr>
          <a:xfrm>
            <a:off x="6316857" y="2001252"/>
            <a:ext cx="2812673" cy="1777569"/>
          </a:xfrm>
          <a:prstGeom prst="rect">
            <a:avLst/>
          </a:prstGeom>
        </p:spPr>
      </p:pic>
      <p:pic>
        <p:nvPicPr>
          <p:cNvPr id="14" name="Picture 13">
            <a:extLst>
              <a:ext uri="{FF2B5EF4-FFF2-40B4-BE49-F238E27FC236}">
                <a16:creationId xmlns:a16="http://schemas.microsoft.com/office/drawing/2014/main" id="{9F589596-53E7-476A-B7F9-04356929B913}"/>
              </a:ext>
            </a:extLst>
          </p:cNvPr>
          <p:cNvPicPr>
            <a:picLocks noChangeAspect="1"/>
          </p:cNvPicPr>
          <p:nvPr/>
        </p:nvPicPr>
        <p:blipFill rotWithShape="1">
          <a:blip r:embed="rId6">
            <a:extLst>
              <a:ext uri="{28A0092B-C50C-407E-A947-70E740481C1C}">
                <a14:useLocalDpi xmlns:a14="http://schemas.microsoft.com/office/drawing/2010/main" val="0"/>
              </a:ext>
            </a:extLst>
          </a:blip>
          <a:srcRect b="3998"/>
          <a:stretch/>
        </p:blipFill>
        <p:spPr>
          <a:xfrm>
            <a:off x="6299102" y="-9384"/>
            <a:ext cx="2830428" cy="1788789"/>
          </a:xfrm>
          <a:prstGeom prst="rect">
            <a:avLst/>
          </a:prstGeom>
        </p:spPr>
      </p:pic>
      <p:grpSp>
        <p:nvGrpSpPr>
          <p:cNvPr id="15" name="Group 14">
            <a:extLst>
              <a:ext uri="{FF2B5EF4-FFF2-40B4-BE49-F238E27FC236}">
                <a16:creationId xmlns:a16="http://schemas.microsoft.com/office/drawing/2014/main" id="{C94AD38C-BA33-4C58-87D9-27A6354BD638}"/>
              </a:ext>
            </a:extLst>
          </p:cNvPr>
          <p:cNvGrpSpPr/>
          <p:nvPr/>
        </p:nvGrpSpPr>
        <p:grpSpPr>
          <a:xfrm>
            <a:off x="6141103" y="3789051"/>
            <a:ext cx="2854539" cy="2907790"/>
            <a:chOff x="4325081" y="4039723"/>
            <a:chExt cx="2854539" cy="2907790"/>
          </a:xfrm>
          <a:solidFill>
            <a:schemeClr val="bg1"/>
          </a:solidFill>
        </p:grpSpPr>
        <p:pic>
          <p:nvPicPr>
            <p:cNvPr id="16" name="Picture 15">
              <a:extLst>
                <a:ext uri="{FF2B5EF4-FFF2-40B4-BE49-F238E27FC236}">
                  <a16:creationId xmlns:a16="http://schemas.microsoft.com/office/drawing/2014/main" id="{E695873B-CF55-4FFE-934E-F489928CAA32}"/>
                </a:ext>
              </a:extLst>
            </p:cNvPr>
            <p:cNvPicPr>
              <a:picLocks noChangeAspect="1"/>
            </p:cNvPicPr>
            <p:nvPr/>
          </p:nvPicPr>
          <p:blipFill rotWithShape="1">
            <a:blip r:embed="rId7"/>
            <a:srcRect l="7918" t="9627" r="10833" b="8354"/>
            <a:stretch/>
          </p:blipFill>
          <p:spPr>
            <a:xfrm>
              <a:off x="4349334" y="4310572"/>
              <a:ext cx="2830286" cy="2351314"/>
            </a:xfrm>
            <a:prstGeom prst="rect">
              <a:avLst/>
            </a:prstGeom>
            <a:grpFill/>
          </p:spPr>
        </p:pic>
        <p:sp>
          <p:nvSpPr>
            <p:cNvPr id="17" name="TextBox 16">
              <a:extLst>
                <a:ext uri="{FF2B5EF4-FFF2-40B4-BE49-F238E27FC236}">
                  <a16:creationId xmlns:a16="http://schemas.microsoft.com/office/drawing/2014/main" id="{AC62AFD1-4BE6-4565-94BF-17BCB6DC574C}"/>
                </a:ext>
              </a:extLst>
            </p:cNvPr>
            <p:cNvSpPr txBox="1"/>
            <p:nvPr/>
          </p:nvSpPr>
          <p:spPr>
            <a:xfrm rot="16200000">
              <a:off x="4202933" y="5302435"/>
              <a:ext cx="552074" cy="307777"/>
            </a:xfrm>
            <a:prstGeom prst="rect">
              <a:avLst/>
            </a:prstGeom>
            <a:grpFill/>
          </p:spPr>
          <p:txBody>
            <a:bodyPr wrap="none" rtlCol="0">
              <a:spAutoFit/>
            </a:bodyPr>
            <a:lstStyle/>
            <a:p>
              <a:r>
                <a:rPr lang="en-US" sz="1400" dirty="0">
                  <a:latin typeface="Calibri" panose="020F0502020204030204" pitchFamily="34" charset="0"/>
                  <a:cs typeface="Calibri" panose="020F0502020204030204" pitchFamily="34" charset="0"/>
                </a:rPr>
                <a:t>Error</a:t>
              </a:r>
            </a:p>
          </p:txBody>
        </p:sp>
        <p:sp>
          <p:nvSpPr>
            <p:cNvPr id="18" name="TextBox 17">
              <a:extLst>
                <a:ext uri="{FF2B5EF4-FFF2-40B4-BE49-F238E27FC236}">
                  <a16:creationId xmlns:a16="http://schemas.microsoft.com/office/drawing/2014/main" id="{ACB5CBE3-5A21-4BC7-BF9A-8D45A3A249DE}"/>
                </a:ext>
              </a:extLst>
            </p:cNvPr>
            <p:cNvSpPr txBox="1"/>
            <p:nvPr/>
          </p:nvSpPr>
          <p:spPr>
            <a:xfrm>
              <a:off x="4987093" y="6639736"/>
              <a:ext cx="1662699" cy="307777"/>
            </a:xfrm>
            <a:prstGeom prst="rect">
              <a:avLst/>
            </a:prstGeom>
            <a:grpFill/>
          </p:spPr>
          <p:txBody>
            <a:bodyPr wrap="none" rtlCol="0">
              <a:spAutoFit/>
            </a:bodyPr>
            <a:lstStyle/>
            <a:p>
              <a:r>
                <a:rPr lang="en-US" sz="1400" dirty="0">
                  <a:latin typeface="Calibri" panose="020F0502020204030204" pitchFamily="34" charset="0"/>
                  <a:cs typeface="Calibri" panose="020F0502020204030204" pitchFamily="34" charset="0"/>
                </a:rPr>
                <a:t>Degrees of Freedom</a:t>
              </a:r>
            </a:p>
          </p:txBody>
        </p:sp>
        <p:sp>
          <p:nvSpPr>
            <p:cNvPr id="19" name="TextBox 18">
              <a:extLst>
                <a:ext uri="{FF2B5EF4-FFF2-40B4-BE49-F238E27FC236}">
                  <a16:creationId xmlns:a16="http://schemas.microsoft.com/office/drawing/2014/main" id="{8588514E-4CBE-4BCA-80F0-DE497D359122}"/>
                </a:ext>
              </a:extLst>
            </p:cNvPr>
            <p:cNvSpPr txBox="1"/>
            <p:nvPr/>
          </p:nvSpPr>
          <p:spPr>
            <a:xfrm>
              <a:off x="4836091" y="4039723"/>
              <a:ext cx="1964705" cy="307777"/>
            </a:xfrm>
            <a:prstGeom prst="rect">
              <a:avLst/>
            </a:prstGeom>
            <a:grpFill/>
          </p:spPr>
          <p:txBody>
            <a:bodyPr wrap="none" rtlCol="0">
              <a:spAutoFit/>
            </a:bodyPr>
            <a:lstStyle/>
            <a:p>
              <a:r>
                <a:rPr lang="en-US" sz="1400" dirty="0">
                  <a:latin typeface="Calibri" panose="020F0502020204030204" pitchFamily="34" charset="0"/>
                  <a:cs typeface="Calibri" panose="020F0502020204030204" pitchFamily="34" charset="0"/>
                </a:rPr>
                <a:t>Error in von Mises stress</a:t>
              </a:r>
            </a:p>
          </p:txBody>
        </p:sp>
      </p:grpSp>
      <p:pic>
        <p:nvPicPr>
          <p:cNvPr id="12" name="Picture 11">
            <a:extLst>
              <a:ext uri="{FF2B5EF4-FFF2-40B4-BE49-F238E27FC236}">
                <a16:creationId xmlns:a16="http://schemas.microsoft.com/office/drawing/2014/main" id="{45E59197-77AA-4A6F-83CB-B87D02DCC124}"/>
              </a:ext>
            </a:extLst>
          </p:cNvPr>
          <p:cNvPicPr>
            <a:picLocks noChangeAspect="1"/>
          </p:cNvPicPr>
          <p:nvPr/>
        </p:nvPicPr>
        <p:blipFill>
          <a:blip r:embed="rId8">
            <a:extLst>
              <a:ext uri="{28A0092B-C50C-407E-A947-70E740481C1C}">
                <a14:useLocalDpi xmlns:a14="http://schemas.microsoft.com/office/drawing/2010/main" val="0"/>
              </a:ext>
            </a:extLst>
          </a:blip>
          <a:stretch>
            <a:fillRect/>
          </a:stretch>
        </p:blipFill>
        <p:spPr>
          <a:xfrm>
            <a:off x="7163743" y="1642419"/>
            <a:ext cx="1955104" cy="371318"/>
          </a:xfrm>
          <a:prstGeom prst="rect">
            <a:avLst/>
          </a:prstGeom>
        </p:spPr>
      </p:pic>
      <p:pic>
        <p:nvPicPr>
          <p:cNvPr id="20" name="Picture 19">
            <a:extLst>
              <a:ext uri="{FF2B5EF4-FFF2-40B4-BE49-F238E27FC236}">
                <a16:creationId xmlns:a16="http://schemas.microsoft.com/office/drawing/2014/main" id="{576F0200-B5F5-4709-9FEA-38BCA5D6EF9A}"/>
              </a:ext>
            </a:extLst>
          </p:cNvPr>
          <p:cNvPicPr>
            <a:picLocks noChangeAspect="1"/>
          </p:cNvPicPr>
          <p:nvPr/>
        </p:nvPicPr>
        <p:blipFill>
          <a:blip r:embed="rId9"/>
          <a:stretch>
            <a:fillRect/>
          </a:stretch>
        </p:blipFill>
        <p:spPr>
          <a:xfrm>
            <a:off x="6032216" y="1641033"/>
            <a:ext cx="1131526" cy="380400"/>
          </a:xfrm>
          <a:prstGeom prst="rect">
            <a:avLst/>
          </a:prstGeom>
        </p:spPr>
      </p:pic>
    </p:spTree>
    <p:extLst>
      <p:ext uri="{BB962C8B-B14F-4D97-AF65-F5344CB8AC3E}">
        <p14:creationId xmlns:p14="http://schemas.microsoft.com/office/powerpoint/2010/main" val="5765622"/>
      </p:ext>
    </p:extLst>
  </p:cSld>
  <p:clrMapOvr>
    <a:masterClrMapping/>
  </p:clrMapOvr>
</p:sld>
</file>

<file path=ppt/slides/slide8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 name="TextShape 1"/>
          <p:cNvSpPr txBox="1"/>
          <p:nvPr/>
        </p:nvSpPr>
        <p:spPr>
          <a:xfrm>
            <a:off x="102457" y="-162560"/>
            <a:ext cx="8445642" cy="1146027"/>
          </a:xfrm>
          <a:prstGeom prst="rect">
            <a:avLst/>
          </a:prstGeom>
          <a:noFill/>
          <a:ln>
            <a:noFill/>
          </a:ln>
        </p:spPr>
        <p:txBody>
          <a:bodyPr lIns="0" tIns="0" rIns="0" bIns="0" anchor="ctr"/>
          <a:lstStyle/>
          <a:p>
            <a:r>
              <a:rPr lang="en-US" sz="3200" dirty="0">
                <a:latin typeface="Calibri"/>
              </a:rPr>
              <a:t>3D manufacturing </a:t>
            </a:r>
            <a:endParaRPr sz="3200" dirty="0"/>
          </a:p>
        </p:txBody>
      </p:sp>
      <p:pic>
        <p:nvPicPr>
          <p:cNvPr id="6" name="FullPartBuildMovie.mov">
            <a:hlinkClick r:id="" action="ppaction://media"/>
            <a:extLst>
              <a:ext uri="{FF2B5EF4-FFF2-40B4-BE49-F238E27FC236}">
                <a16:creationId xmlns:a16="http://schemas.microsoft.com/office/drawing/2014/main" id="{8AC79A5A-10E5-446A-B3D9-B21F52AEAEF9}"/>
              </a:ext>
            </a:extLst>
          </p:cNvPr>
          <p:cNvPicPr>
            <a:picLocks noChangeAspect="1"/>
          </p:cNvPicPr>
          <p:nvPr>
            <a:videoFile r:link="rId2"/>
            <p:extLst>
              <p:ext uri="{DAA4B4D4-6D71-4841-9C94-3DE7FCFB9230}">
                <p14:media xmlns:p14="http://schemas.microsoft.com/office/powerpoint/2010/main" r:embed="rId1"/>
              </p:ext>
            </p:extLst>
          </p:nvPr>
        </p:nvPicPr>
        <p:blipFill rotWithShape="1">
          <a:blip r:embed="rId5"/>
          <a:srcRect l="1416" t="4931" r="5057" b="12146"/>
          <a:stretch/>
        </p:blipFill>
        <p:spPr>
          <a:xfrm>
            <a:off x="198498" y="3012583"/>
            <a:ext cx="6519836" cy="3506882"/>
          </a:xfrm>
          <a:prstGeom prst="rect">
            <a:avLst/>
          </a:prstGeom>
        </p:spPr>
      </p:pic>
      <p:sp>
        <p:nvSpPr>
          <p:cNvPr id="4" name="TextBox 3">
            <a:extLst>
              <a:ext uri="{FF2B5EF4-FFF2-40B4-BE49-F238E27FC236}">
                <a16:creationId xmlns:a16="http://schemas.microsoft.com/office/drawing/2014/main" id="{D4EAC28C-C32A-4D72-AF17-EF2705E09386}"/>
              </a:ext>
            </a:extLst>
          </p:cNvPr>
          <p:cNvSpPr txBox="1"/>
          <p:nvPr/>
        </p:nvSpPr>
        <p:spPr>
          <a:xfrm>
            <a:off x="5866544" y="688368"/>
            <a:ext cx="1510301" cy="369332"/>
          </a:xfrm>
          <a:prstGeom prst="rect">
            <a:avLst/>
          </a:prstGeom>
          <a:noFill/>
        </p:spPr>
        <p:txBody>
          <a:bodyPr wrap="square" rtlCol="0">
            <a:spAutoFit/>
          </a:bodyPr>
          <a:lstStyle/>
          <a:p>
            <a:r>
              <a:rPr lang="en-US" dirty="0">
                <a:solidFill>
                  <a:schemeClr val="bg1"/>
                </a:solidFill>
                <a:latin typeface="Calibri" panose="020F0502020204030204" pitchFamily="34" charset="0"/>
                <a:cs typeface="Calibri" panose="020F0502020204030204" pitchFamily="34" charset="0"/>
              </a:rPr>
              <a:t>Temperature</a:t>
            </a:r>
          </a:p>
        </p:txBody>
      </p:sp>
      <p:grpSp>
        <p:nvGrpSpPr>
          <p:cNvPr id="10" name="Group 9">
            <a:extLst>
              <a:ext uri="{FF2B5EF4-FFF2-40B4-BE49-F238E27FC236}">
                <a16:creationId xmlns:a16="http://schemas.microsoft.com/office/drawing/2014/main" id="{69931B4B-014C-4EC2-A525-1EC3553A0447}"/>
              </a:ext>
            </a:extLst>
          </p:cNvPr>
          <p:cNvGrpSpPr/>
          <p:nvPr/>
        </p:nvGrpSpPr>
        <p:grpSpPr>
          <a:xfrm>
            <a:off x="5104288" y="512928"/>
            <a:ext cx="3848477" cy="2427738"/>
            <a:chOff x="5010758" y="1534949"/>
            <a:chExt cx="7071088" cy="5323051"/>
          </a:xfrm>
        </p:grpSpPr>
        <p:pic>
          <p:nvPicPr>
            <p:cNvPr id="11" name="Picture 10">
              <a:extLst>
                <a:ext uri="{FF2B5EF4-FFF2-40B4-BE49-F238E27FC236}">
                  <a16:creationId xmlns:a16="http://schemas.microsoft.com/office/drawing/2014/main" id="{D5D33DFE-BD17-4F0D-93D5-9F258779FD99}"/>
                </a:ext>
              </a:extLst>
            </p:cNvPr>
            <p:cNvPicPr>
              <a:picLocks noChangeAspect="1"/>
            </p:cNvPicPr>
            <p:nvPr/>
          </p:nvPicPr>
          <p:blipFill rotWithShape="1">
            <a:blip r:embed="rId6"/>
            <a:srcRect l="6398" t="6985" r="8263" b="3654"/>
            <a:stretch/>
          </p:blipFill>
          <p:spPr>
            <a:xfrm>
              <a:off x="5071446" y="1969560"/>
              <a:ext cx="7010400" cy="4888440"/>
            </a:xfrm>
            <a:prstGeom prst="rect">
              <a:avLst/>
            </a:prstGeom>
          </p:spPr>
        </p:pic>
        <p:sp>
          <p:nvSpPr>
            <p:cNvPr id="12" name="TextBox 11">
              <a:extLst>
                <a:ext uri="{FF2B5EF4-FFF2-40B4-BE49-F238E27FC236}">
                  <a16:creationId xmlns:a16="http://schemas.microsoft.com/office/drawing/2014/main" id="{FD593E54-80D0-46DA-967A-B594F2422E53}"/>
                </a:ext>
              </a:extLst>
            </p:cNvPr>
            <p:cNvSpPr txBox="1"/>
            <p:nvPr/>
          </p:nvSpPr>
          <p:spPr>
            <a:xfrm rot="19924944">
              <a:off x="5628408" y="5240575"/>
              <a:ext cx="931078" cy="628158"/>
            </a:xfrm>
            <a:prstGeom prst="rect">
              <a:avLst/>
            </a:prstGeom>
            <a:noFill/>
          </p:spPr>
          <p:txBody>
            <a:bodyPr wrap="none" rtlCol="0">
              <a:spAutoFit/>
            </a:bodyPr>
            <a:lstStyle/>
            <a:p>
              <a:r>
                <a:rPr lang="en-US" sz="1600" dirty="0">
                  <a:solidFill>
                    <a:schemeClr val="bg1"/>
                  </a:solidFill>
                  <a:latin typeface="Calibri" panose="020F0502020204030204" pitchFamily="34" charset="0"/>
                  <a:cs typeface="Calibri" panose="020F0502020204030204" pitchFamily="34" charset="0"/>
                </a:rPr>
                <a:t>Film</a:t>
              </a:r>
            </a:p>
          </p:txBody>
        </p:sp>
        <p:sp>
          <p:nvSpPr>
            <p:cNvPr id="13" name="TextBox 12">
              <a:extLst>
                <a:ext uri="{FF2B5EF4-FFF2-40B4-BE49-F238E27FC236}">
                  <a16:creationId xmlns:a16="http://schemas.microsoft.com/office/drawing/2014/main" id="{E38A7EF8-0AA2-4BF3-ACC6-ECA46E9B3B40}"/>
                </a:ext>
              </a:extLst>
            </p:cNvPr>
            <p:cNvSpPr txBox="1"/>
            <p:nvPr/>
          </p:nvSpPr>
          <p:spPr>
            <a:xfrm rot="19924944">
              <a:off x="5610462" y="5859700"/>
              <a:ext cx="1690872" cy="628158"/>
            </a:xfrm>
            <a:prstGeom prst="rect">
              <a:avLst/>
            </a:prstGeom>
            <a:noFill/>
          </p:spPr>
          <p:txBody>
            <a:bodyPr wrap="none" rtlCol="0">
              <a:spAutoFit/>
            </a:bodyPr>
            <a:lstStyle/>
            <a:p>
              <a:r>
                <a:rPr lang="en-US" sz="1600" dirty="0">
                  <a:solidFill>
                    <a:schemeClr val="bg1"/>
                  </a:solidFill>
                  <a:latin typeface="Calibri" panose="020F0502020204030204" pitchFamily="34" charset="0"/>
                  <a:cs typeface="Calibri" panose="020F0502020204030204" pitchFamily="34" charset="0"/>
                </a:rPr>
                <a:t>Substrate</a:t>
              </a:r>
            </a:p>
          </p:txBody>
        </p:sp>
        <p:sp>
          <p:nvSpPr>
            <p:cNvPr id="14" name="TextBox 13">
              <a:extLst>
                <a:ext uri="{FF2B5EF4-FFF2-40B4-BE49-F238E27FC236}">
                  <a16:creationId xmlns:a16="http://schemas.microsoft.com/office/drawing/2014/main" id="{A86FB9CF-31CD-40D8-AE95-26077AFC167F}"/>
                </a:ext>
              </a:extLst>
            </p:cNvPr>
            <p:cNvSpPr txBox="1"/>
            <p:nvPr/>
          </p:nvSpPr>
          <p:spPr>
            <a:xfrm>
              <a:off x="9224346" y="3436412"/>
              <a:ext cx="2673210" cy="970789"/>
            </a:xfrm>
            <a:prstGeom prst="rect">
              <a:avLst/>
            </a:prstGeom>
            <a:noFill/>
          </p:spPr>
          <p:txBody>
            <a:bodyPr wrap="none" rtlCol="0">
              <a:spAutoFit/>
            </a:bodyPr>
            <a:lstStyle/>
            <a:p>
              <a:r>
                <a:rPr lang="en-US" sz="1400" dirty="0">
                  <a:solidFill>
                    <a:schemeClr val="bg1"/>
                  </a:solidFill>
                  <a:latin typeface="Calibri" panose="020F0502020204030204" pitchFamily="34" charset="0"/>
                  <a:cs typeface="Calibri" panose="020F0502020204030204" pitchFamily="34" charset="0"/>
                </a:rPr>
                <a:t>Shoulder from </a:t>
              </a:r>
              <a:br>
                <a:rPr lang="en-US" sz="1400" dirty="0">
                  <a:solidFill>
                    <a:schemeClr val="bg1"/>
                  </a:solidFill>
                  <a:latin typeface="Calibri" panose="020F0502020204030204" pitchFamily="34" charset="0"/>
                  <a:cs typeface="Calibri" panose="020F0502020204030204" pitchFamily="34" charset="0"/>
                </a:rPr>
              </a:br>
              <a:r>
                <a:rPr lang="en-US" sz="1400" dirty="0">
                  <a:solidFill>
                    <a:schemeClr val="bg1"/>
                  </a:solidFill>
                  <a:latin typeface="Calibri" panose="020F0502020204030204" pitchFamily="34" charset="0"/>
                  <a:cs typeface="Calibri" panose="020F0502020204030204" pitchFamily="34" charset="0"/>
                </a:rPr>
                <a:t>material boundary</a:t>
              </a:r>
            </a:p>
          </p:txBody>
        </p:sp>
        <p:cxnSp>
          <p:nvCxnSpPr>
            <p:cNvPr id="15" name="Straight Arrow Connector 14">
              <a:extLst>
                <a:ext uri="{FF2B5EF4-FFF2-40B4-BE49-F238E27FC236}">
                  <a16:creationId xmlns:a16="http://schemas.microsoft.com/office/drawing/2014/main" id="{6D37D646-07BA-4491-8AE9-D186FD9AB47F}"/>
                </a:ext>
              </a:extLst>
            </p:cNvPr>
            <p:cNvCxnSpPr/>
            <p:nvPr/>
          </p:nvCxnSpPr>
          <p:spPr bwMode="auto">
            <a:xfrm flipH="1">
              <a:off x="8681421" y="3760261"/>
              <a:ext cx="533400" cy="409575"/>
            </a:xfrm>
            <a:prstGeom prst="straightConnector1">
              <a:avLst/>
            </a:prstGeom>
            <a:solidFill>
              <a:srgbClr val="00B8FF"/>
            </a:solidFill>
            <a:ln w="9525" cap="flat" cmpd="sng" algn="ctr">
              <a:solidFill>
                <a:schemeClr val="bg1"/>
              </a:solidFill>
              <a:prstDash val="solid"/>
              <a:round/>
              <a:headEnd type="none" w="med" len="med"/>
              <a:tailEnd type="triangle"/>
            </a:ln>
            <a:effectLst/>
            <a:extLst>
              <a:ext uri="{AF507438-7753-43E0-B8FC-AC1667EBCBE1}">
                <a14:hiddenEffects xmlns:a14="http://schemas.microsoft.com/office/drawing/2010/main">
                  <a:effectLst>
                    <a:outerShdw dist="35921" dir="2700000" algn="ctr" rotWithShape="0">
                      <a:schemeClr val="bg2"/>
                    </a:outerShdw>
                  </a:effectLst>
                </a14:hiddenEffects>
              </a:ext>
            </a:extLst>
          </p:spPr>
        </p:cxnSp>
        <p:sp>
          <p:nvSpPr>
            <p:cNvPr id="16" name="TextBox 15">
              <a:extLst>
                <a:ext uri="{FF2B5EF4-FFF2-40B4-BE49-F238E27FC236}">
                  <a16:creationId xmlns:a16="http://schemas.microsoft.com/office/drawing/2014/main" id="{BCC76059-1C66-4096-B385-5DF1B82F5B24}"/>
                </a:ext>
              </a:extLst>
            </p:cNvPr>
            <p:cNvSpPr txBox="1"/>
            <p:nvPr/>
          </p:nvSpPr>
          <p:spPr>
            <a:xfrm>
              <a:off x="5010758" y="1534949"/>
              <a:ext cx="321059" cy="513948"/>
            </a:xfrm>
            <a:prstGeom prst="rect">
              <a:avLst/>
            </a:prstGeom>
            <a:noFill/>
          </p:spPr>
          <p:txBody>
            <a:bodyPr wrap="none" rtlCol="0">
              <a:spAutoFit/>
            </a:bodyPr>
            <a:lstStyle/>
            <a:p>
              <a:endParaRPr lang="en-US" sz="1200" dirty="0"/>
            </a:p>
          </p:txBody>
        </p:sp>
      </p:grpSp>
      <p:sp>
        <p:nvSpPr>
          <p:cNvPr id="17" name="Rectangle 16">
            <a:extLst>
              <a:ext uri="{FF2B5EF4-FFF2-40B4-BE49-F238E27FC236}">
                <a16:creationId xmlns:a16="http://schemas.microsoft.com/office/drawing/2014/main" id="{F2322AF6-36C7-46EC-8D89-C460AC324BDA}"/>
              </a:ext>
            </a:extLst>
          </p:cNvPr>
          <p:cNvSpPr/>
          <p:nvPr/>
        </p:nvSpPr>
        <p:spPr>
          <a:xfrm>
            <a:off x="0" y="6519446"/>
            <a:ext cx="4572000" cy="338554"/>
          </a:xfrm>
          <a:prstGeom prst="rect">
            <a:avLst/>
          </a:prstGeom>
        </p:spPr>
        <p:txBody>
          <a:bodyPr wrap="square">
            <a:spAutoFit/>
          </a:bodyPr>
          <a:lstStyle/>
          <a:p>
            <a:r>
              <a:rPr lang="en-US" sz="1600" dirty="0">
                <a:solidFill>
                  <a:schemeClr val="bg1"/>
                </a:solidFill>
                <a:latin typeface="Calibri" panose="020F0502020204030204" pitchFamily="34" charset="0"/>
                <a:cs typeface="Calibri" panose="020F0502020204030204" pitchFamily="34" charset="0"/>
              </a:rPr>
              <a:t>* </a:t>
            </a:r>
            <a:r>
              <a:rPr lang="en-US" sz="1600" dirty="0" err="1">
                <a:solidFill>
                  <a:schemeClr val="bg1"/>
                </a:solidFill>
                <a:latin typeface="Calibri" panose="020F0502020204030204" pitchFamily="34" charset="0"/>
                <a:cs typeface="Calibri" panose="020F0502020204030204" pitchFamily="34" charset="0"/>
              </a:rPr>
              <a:t>Maniatty</a:t>
            </a:r>
            <a:r>
              <a:rPr lang="en-US" sz="1600" dirty="0">
                <a:solidFill>
                  <a:schemeClr val="bg1"/>
                </a:solidFill>
                <a:latin typeface="Calibri" panose="020F0502020204030204" pitchFamily="34" charset="0"/>
                <a:cs typeface="Calibri" panose="020F0502020204030204" pitchFamily="34" charset="0"/>
              </a:rPr>
              <a:t>, et al., </a:t>
            </a:r>
            <a:r>
              <a:rPr lang="en-US" sz="1600" i="1" dirty="0">
                <a:solidFill>
                  <a:schemeClr val="bg1"/>
                </a:solidFill>
                <a:latin typeface="Calibri" panose="020F0502020204030204" pitchFamily="34" charset="0"/>
                <a:cs typeface="Calibri" panose="020F0502020204030204" pitchFamily="34" charset="0"/>
              </a:rPr>
              <a:t>Comp. Mech.</a:t>
            </a:r>
            <a:r>
              <a:rPr lang="en-US" sz="1600" dirty="0">
                <a:solidFill>
                  <a:schemeClr val="bg1"/>
                </a:solidFill>
                <a:latin typeface="Calibri" panose="020F0502020204030204" pitchFamily="34" charset="0"/>
                <a:cs typeface="Calibri" panose="020F0502020204030204" pitchFamily="34" charset="0"/>
              </a:rPr>
              <a:t>, 62:273, 2018.</a:t>
            </a:r>
          </a:p>
        </p:txBody>
      </p:sp>
      <p:sp>
        <p:nvSpPr>
          <p:cNvPr id="7" name="Rectangle 6">
            <a:extLst>
              <a:ext uri="{FF2B5EF4-FFF2-40B4-BE49-F238E27FC236}">
                <a16:creationId xmlns:a16="http://schemas.microsoft.com/office/drawing/2014/main" id="{BE9E2CDE-EB29-4218-B33B-316147CA9D91}"/>
              </a:ext>
            </a:extLst>
          </p:cNvPr>
          <p:cNvSpPr/>
          <p:nvPr/>
        </p:nvSpPr>
        <p:spPr>
          <a:xfrm>
            <a:off x="6826015" y="3814371"/>
            <a:ext cx="2167847" cy="1938992"/>
          </a:xfrm>
          <a:prstGeom prst="rect">
            <a:avLst/>
          </a:prstGeom>
          <a:ln>
            <a:solidFill>
              <a:schemeClr val="tx1"/>
            </a:solidFill>
          </a:ln>
        </p:spPr>
        <p:txBody>
          <a:bodyPr wrap="square">
            <a:spAutoFit/>
          </a:bodyPr>
          <a:lstStyle/>
          <a:p>
            <a:pPr algn="ctr"/>
            <a:r>
              <a:rPr lang="en-US" sz="2000" b="1" i="1" u="sng" dirty="0">
                <a:latin typeface="Calibri" panose="020F0502020204030204" pitchFamily="34" charset="0"/>
                <a:cs typeface="Calibri" panose="020F0502020204030204" pitchFamily="34" charset="0"/>
              </a:rPr>
              <a:t>Left</a:t>
            </a:r>
            <a:r>
              <a:rPr lang="en-US" sz="2000" b="1" i="1" dirty="0">
                <a:latin typeface="Calibri" panose="020F0502020204030204" pitchFamily="34" charset="0"/>
                <a:cs typeface="Calibri" panose="020F0502020204030204" pitchFamily="34" charset="0"/>
              </a:rPr>
              <a:t>:</a:t>
            </a:r>
            <a:r>
              <a:rPr lang="en-US" sz="2000" dirty="0">
                <a:latin typeface="Calibri" panose="020F0502020204030204" pitchFamily="34" charset="0"/>
                <a:cs typeface="Calibri" panose="020F0502020204030204" pitchFamily="34" charset="0"/>
              </a:rPr>
              <a:t> Additive manufacturing simulation showing temperature in evolving geometry </a:t>
            </a:r>
          </a:p>
        </p:txBody>
      </p:sp>
      <p:sp>
        <p:nvSpPr>
          <p:cNvPr id="2" name="TextBox 1">
            <a:extLst>
              <a:ext uri="{FF2B5EF4-FFF2-40B4-BE49-F238E27FC236}">
                <a16:creationId xmlns:a16="http://schemas.microsoft.com/office/drawing/2014/main" id="{5853F4FC-2387-4370-ABE1-965823AF2720}"/>
              </a:ext>
            </a:extLst>
          </p:cNvPr>
          <p:cNvSpPr txBox="1"/>
          <p:nvPr/>
        </p:nvSpPr>
        <p:spPr>
          <a:xfrm>
            <a:off x="114835" y="695357"/>
            <a:ext cx="4841006" cy="1631216"/>
          </a:xfrm>
          <a:prstGeom prst="rect">
            <a:avLst/>
          </a:prstGeom>
          <a:solidFill>
            <a:schemeClr val="bg1"/>
          </a:solidFill>
        </p:spPr>
        <p:txBody>
          <a:bodyPr wrap="square" rtlCol="0">
            <a:spAutoFit/>
          </a:bodyPr>
          <a:lstStyle/>
          <a:p>
            <a:endParaRPr lang="en-US" sz="400" b="1"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b="1" dirty="0">
                <a:latin typeface="Calibri" panose="020F0502020204030204" pitchFamily="34" charset="0"/>
                <a:cs typeface="Calibri" panose="020F0502020204030204" pitchFamily="34" charset="0"/>
              </a:rPr>
              <a:t>Additive</a:t>
            </a:r>
            <a:r>
              <a:rPr lang="en-US" sz="2000" dirty="0">
                <a:latin typeface="Calibri" panose="020F0502020204030204" pitchFamily="34" charset="0"/>
                <a:cs typeface="Calibri" panose="020F0502020204030204" pitchFamily="34" charset="0"/>
              </a:rPr>
              <a:t> &amp; </a:t>
            </a:r>
            <a:r>
              <a:rPr lang="en-US" sz="2000" b="1" dirty="0">
                <a:latin typeface="Calibri" panose="020F0502020204030204" pitchFamily="34" charset="0"/>
                <a:cs typeface="Calibri" panose="020F0502020204030204" pitchFamily="34" charset="0"/>
              </a:rPr>
              <a:t>subtractive</a:t>
            </a:r>
            <a:r>
              <a:rPr lang="en-US" sz="2000" dirty="0">
                <a:latin typeface="Calibri" panose="020F0502020204030204" pitchFamily="34" charset="0"/>
                <a:cs typeface="Calibri" panose="020F0502020204030204" pitchFamily="34" charset="0"/>
              </a:rPr>
              <a:t> capabilities</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Employs </a:t>
            </a:r>
            <a:r>
              <a:rPr lang="en-US" sz="2000" b="1" dirty="0">
                <a:latin typeface="Calibri" panose="020F0502020204030204" pitchFamily="34" charset="0"/>
                <a:cs typeface="Calibri" panose="020F0502020204030204" pitchFamily="34" charset="0"/>
              </a:rPr>
              <a:t>advanced adaptive meshing </a:t>
            </a:r>
            <a:r>
              <a:rPr lang="en-US" sz="2000" dirty="0">
                <a:latin typeface="Calibri" panose="020F0502020204030204" pitchFamily="34" charset="0"/>
                <a:cs typeface="Calibri" panose="020F0502020204030204" pitchFamily="34" charset="0"/>
              </a:rPr>
              <a:t>and </a:t>
            </a:r>
            <a:r>
              <a:rPr lang="en-US" sz="2000" b="1" dirty="0">
                <a:latin typeface="Calibri" panose="020F0502020204030204" pitchFamily="34" charset="0"/>
                <a:cs typeface="Calibri" panose="020F0502020204030204" pitchFamily="34" charset="0"/>
              </a:rPr>
              <a:t>evolving geometries </a:t>
            </a:r>
            <a:r>
              <a:rPr lang="en-US" sz="2000" dirty="0">
                <a:latin typeface="Calibri" panose="020F0502020204030204" pitchFamily="34" charset="0"/>
                <a:cs typeface="Calibri" panose="020F0502020204030204" pitchFamily="34" charset="0"/>
              </a:rPr>
              <a:t>(using Symmetrix)</a:t>
            </a:r>
            <a:endParaRPr lang="en-US" sz="2000" b="1"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b="1"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Coupling with </a:t>
            </a:r>
            <a:r>
              <a:rPr lang="en-US" sz="2000" b="1" dirty="0">
                <a:latin typeface="Calibri" panose="020F0502020204030204" pitchFamily="34" charset="0"/>
                <a:cs typeface="Calibri" panose="020F0502020204030204" pitchFamily="34" charset="0"/>
              </a:rPr>
              <a:t>feedback control</a:t>
            </a:r>
          </a:p>
          <a:p>
            <a:pPr marL="285750" indent="-285750">
              <a:buFont typeface="Arial" panose="020B0604020202020204" pitchFamily="34" charset="0"/>
              <a:buChar char="•"/>
            </a:pPr>
            <a:endParaRPr lang="en-US" sz="400" b="1"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p:txBody>
      </p:sp>
      <p:sp>
        <p:nvSpPr>
          <p:cNvPr id="3" name="Rectangle 2">
            <a:extLst>
              <a:ext uri="{FF2B5EF4-FFF2-40B4-BE49-F238E27FC236}">
                <a16:creationId xmlns:a16="http://schemas.microsoft.com/office/drawing/2014/main" id="{9005660A-7DA1-47C0-9ACF-8ECC752A8979}"/>
              </a:ext>
            </a:extLst>
          </p:cNvPr>
          <p:cNvSpPr/>
          <p:nvPr/>
        </p:nvSpPr>
        <p:spPr>
          <a:xfrm>
            <a:off x="263018" y="2201976"/>
            <a:ext cx="4572000" cy="707886"/>
          </a:xfrm>
          <a:prstGeom prst="rect">
            <a:avLst/>
          </a:prstGeom>
          <a:ln>
            <a:solidFill>
              <a:schemeClr val="tx1"/>
            </a:solidFill>
          </a:ln>
        </p:spPr>
        <p:txBody>
          <a:bodyPr>
            <a:spAutoFit/>
          </a:bodyPr>
          <a:lstStyle/>
          <a:p>
            <a:pPr algn="ctr"/>
            <a:r>
              <a:rPr lang="en-US" sz="2000" b="1" i="1" u="sng" dirty="0">
                <a:latin typeface="Calibri" panose="020F0502020204030204" pitchFamily="34" charset="0"/>
                <a:cs typeface="Calibri" panose="020F0502020204030204" pitchFamily="34" charset="0"/>
              </a:rPr>
              <a:t>Right</a:t>
            </a:r>
            <a:r>
              <a:rPr lang="en-US" sz="2000" dirty="0">
                <a:latin typeface="Calibri" panose="020F0502020204030204" pitchFamily="34" charset="0"/>
                <a:cs typeface="Calibri" panose="020F0502020204030204" pitchFamily="34" charset="0"/>
              </a:rPr>
              <a:t>: simulation of subtractive manufacturing with picosecond laser*</a:t>
            </a:r>
          </a:p>
        </p:txBody>
      </p:sp>
    </p:spTree>
    <p:extLst>
      <p:ext uri="{BB962C8B-B14F-4D97-AF65-F5344CB8AC3E}">
        <p14:creationId xmlns:p14="http://schemas.microsoft.com/office/powerpoint/2010/main" val="143916611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24100" fill="hold"/>
                                        <p:tgtEl>
                                          <p:spTgt spid="6"/>
                                        </p:tgtEl>
                                      </p:cBhvr>
                                    </p:cmd>
                                  </p:childTnLst>
                                </p:cTn>
                              </p:par>
                            </p:childTnLst>
                          </p:cTn>
                        </p:par>
                      </p:childTnLst>
                    </p:cTn>
                  </p:par>
                </p:childTnLst>
              </p:cTn>
              <p:prevCondLst>
                <p:cond evt="onPrev" delay="0">
                  <p:tgtEl>
                    <p:sldTgt/>
                  </p:tgtEl>
                </p:cond>
              </p:prevCondLst>
              <p:nextCondLst>
                <p:cond evt="onNext" delay="0">
                  <p:tgtEl>
                    <p:sldTgt/>
                  </p:tgtEl>
                </p:cond>
              </p:nextCondLst>
            </p:seq>
            <p:seq concurrent="1" nextAc="seek">
              <p:cTn id="7" restart="whenNotActive" fill="hold" evtFilter="cancelBubble" nodeType="interactiveSeq">
                <p:stCondLst>
                  <p:cond evt="onClick" delay="0">
                    <p:tgtEl>
                      <p:spTgt spid="6"/>
                    </p:tgtEl>
                  </p:cond>
                </p:stCondLst>
                <p:endSync evt="end" delay="0">
                  <p:rtn val="all"/>
                </p:endSync>
                <p:childTnLst>
                  <p:par>
                    <p:cTn id="8" fill="hold">
                      <p:stCondLst>
                        <p:cond delay="0"/>
                      </p:stCondLst>
                      <p:childTnLst>
                        <p:par>
                          <p:cTn id="9" fill="hold">
                            <p:stCondLst>
                              <p:cond delay="0"/>
                            </p:stCondLst>
                            <p:childTnLst>
                              <p:par>
                                <p:cTn id="10" presetID="2" presetClass="mediacall" presetSubtype="0" fill="hold" nodeType="clickEffect">
                                  <p:stCondLst>
                                    <p:cond delay="0"/>
                                  </p:stCondLst>
                                  <p:childTnLst>
                                    <p:cmd type="call" cmd="togglePause">
                                      <p:cBhvr>
                                        <p:cTn id="11" dur="1" fill="hold"/>
                                        <p:tgtEl>
                                          <p:spTgt spid="6"/>
                                        </p:tgtEl>
                                      </p:cBhvr>
                                    </p:cmd>
                                  </p:childTnLst>
                                </p:cTn>
                              </p:par>
                            </p:childTnLst>
                          </p:cTn>
                        </p:par>
                      </p:childTnLst>
                    </p:cTn>
                  </p:par>
                </p:childTnLst>
              </p:cTn>
              <p:nextCondLst>
                <p:cond evt="onClick" delay="0">
                  <p:tgtEl>
                    <p:spTgt spid="6"/>
                  </p:tgtEl>
                </p:cond>
              </p:nextCondLst>
            </p:seq>
            <p:video>
              <p:cMediaNode vol="80000">
                <p:cTn id="12" fill="hold" display="0">
                  <p:stCondLst>
                    <p:cond delay="indefinite"/>
                  </p:stCondLst>
                </p:cTn>
                <p:tgtEl>
                  <p:spTgt spid="6"/>
                </p:tgtEl>
              </p:cMediaNode>
            </p:video>
          </p:childTnLst>
        </p:cTn>
      </p:par>
    </p:tnLst>
  </p:timing>
</p:sld>
</file>

<file path=ppt/slides/slide8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 name="Picture 9">
            <a:extLst>
              <a:ext uri="{FF2B5EF4-FFF2-40B4-BE49-F238E27FC236}">
                <a16:creationId xmlns:a16="http://schemas.microsoft.com/office/drawing/2014/main" id="{DD7B799E-27C6-4383-ADAB-23F99DF37361}"/>
              </a:ext>
            </a:extLst>
          </p:cNvPr>
          <p:cNvPicPr>
            <a:picLocks noChangeAspect="1"/>
          </p:cNvPicPr>
          <p:nvPr/>
        </p:nvPicPr>
        <p:blipFill>
          <a:blip r:embed="rId3"/>
          <a:stretch>
            <a:fillRect/>
          </a:stretch>
        </p:blipFill>
        <p:spPr>
          <a:xfrm>
            <a:off x="5185964" y="4503534"/>
            <a:ext cx="3958036" cy="1938993"/>
          </a:xfrm>
          <a:prstGeom prst="rect">
            <a:avLst/>
          </a:prstGeom>
        </p:spPr>
      </p:pic>
      <p:sp>
        <p:nvSpPr>
          <p:cNvPr id="138" name="TextShape 1"/>
          <p:cNvSpPr txBox="1"/>
          <p:nvPr/>
        </p:nvSpPr>
        <p:spPr>
          <a:xfrm>
            <a:off x="213761" y="-203728"/>
            <a:ext cx="7643004" cy="1146027"/>
          </a:xfrm>
          <a:prstGeom prst="rect">
            <a:avLst/>
          </a:prstGeom>
          <a:noFill/>
          <a:ln>
            <a:noFill/>
          </a:ln>
        </p:spPr>
        <p:txBody>
          <a:bodyPr lIns="0" tIns="0" rIns="0" bIns="0" anchor="ctr"/>
          <a:lstStyle/>
          <a:p>
            <a:r>
              <a:rPr lang="en-US" sz="3200" dirty="0">
                <a:latin typeface="Calibri"/>
              </a:rPr>
              <a:t>Albany-</a:t>
            </a:r>
            <a:r>
              <a:rPr lang="en-US" sz="3200" dirty="0" err="1">
                <a:latin typeface="Calibri"/>
              </a:rPr>
              <a:t>Peridigm</a:t>
            </a:r>
            <a:r>
              <a:rPr lang="en-US" sz="3200" dirty="0">
                <a:latin typeface="Calibri"/>
              </a:rPr>
              <a:t> </a:t>
            </a:r>
            <a:endParaRPr sz="3200" dirty="0"/>
          </a:p>
        </p:txBody>
      </p:sp>
      <p:sp>
        <p:nvSpPr>
          <p:cNvPr id="3" name="Rectangle 2">
            <a:extLst>
              <a:ext uri="{FF2B5EF4-FFF2-40B4-BE49-F238E27FC236}">
                <a16:creationId xmlns:a16="http://schemas.microsoft.com/office/drawing/2014/main" id="{5C54E478-FEF5-436A-972E-29AFB875D9BD}"/>
              </a:ext>
            </a:extLst>
          </p:cNvPr>
          <p:cNvSpPr/>
          <p:nvPr/>
        </p:nvSpPr>
        <p:spPr>
          <a:xfrm>
            <a:off x="0" y="6529764"/>
            <a:ext cx="6124305" cy="369332"/>
          </a:xfrm>
          <a:prstGeom prst="rect">
            <a:avLst/>
          </a:prstGeom>
        </p:spPr>
        <p:txBody>
          <a:bodyPr wrap="none">
            <a:spAutoFit/>
          </a:bodyPr>
          <a:lstStyle/>
          <a:p>
            <a:r>
              <a:rPr lang="en-US" b="1" dirty="0">
                <a:solidFill>
                  <a:schemeClr val="bg1"/>
                </a:solidFill>
                <a:latin typeface="Calibri" panose="020F0502020204030204" pitchFamily="34" charset="0"/>
                <a:cs typeface="Calibri" panose="020F0502020204030204" pitchFamily="34" charset="0"/>
              </a:rPr>
              <a:t>* </a:t>
            </a:r>
            <a:r>
              <a:rPr lang="en-US" b="1" dirty="0" err="1">
                <a:solidFill>
                  <a:schemeClr val="bg1"/>
                </a:solidFill>
                <a:latin typeface="Calibri" panose="020F0502020204030204" pitchFamily="34" charset="0"/>
                <a:cs typeface="Calibri" panose="020F0502020204030204" pitchFamily="34" charset="0"/>
              </a:rPr>
              <a:t>Peridigm</a:t>
            </a:r>
            <a:r>
              <a:rPr lang="en-US" b="1" dirty="0">
                <a:solidFill>
                  <a:schemeClr val="bg1"/>
                </a:solidFill>
                <a:latin typeface="Calibri" panose="020F0502020204030204" pitchFamily="34" charset="0"/>
                <a:cs typeface="Calibri" panose="020F0502020204030204" pitchFamily="34" charset="0"/>
              </a:rPr>
              <a:t> </a:t>
            </a:r>
            <a:r>
              <a:rPr lang="en-US" b="1" dirty="0" err="1">
                <a:solidFill>
                  <a:schemeClr val="bg1"/>
                </a:solidFill>
                <a:latin typeface="Calibri" panose="020F0502020204030204" pitchFamily="34" charset="0"/>
                <a:cs typeface="Calibri" panose="020F0502020204030204" pitchFamily="34" charset="0"/>
              </a:rPr>
              <a:t>github</a:t>
            </a:r>
            <a:r>
              <a:rPr lang="en-US" b="1" dirty="0">
                <a:solidFill>
                  <a:schemeClr val="bg1"/>
                </a:solidFill>
                <a:latin typeface="Calibri" panose="020F0502020204030204" pitchFamily="34" charset="0"/>
                <a:cs typeface="Calibri" panose="020F0502020204030204" pitchFamily="34" charset="0"/>
              </a:rPr>
              <a:t> repo</a:t>
            </a:r>
            <a:r>
              <a:rPr lang="en-US" dirty="0">
                <a:solidFill>
                  <a:schemeClr val="bg1"/>
                </a:solidFill>
                <a:latin typeface="Calibri" panose="020F0502020204030204" pitchFamily="34" charset="0"/>
                <a:cs typeface="Calibri" panose="020F0502020204030204" pitchFamily="34" charset="0"/>
              </a:rPr>
              <a:t>: https://github.com/peridigm/peridigm.</a:t>
            </a:r>
          </a:p>
        </p:txBody>
      </p:sp>
      <p:pic>
        <p:nvPicPr>
          <p:cNvPr id="5" name="Picture 4">
            <a:extLst>
              <a:ext uri="{FF2B5EF4-FFF2-40B4-BE49-F238E27FC236}">
                <a16:creationId xmlns:a16="http://schemas.microsoft.com/office/drawing/2014/main" id="{F75313EE-0A89-4BE3-8331-2ECB3A455DD0}"/>
              </a:ext>
            </a:extLst>
          </p:cNvPr>
          <p:cNvPicPr>
            <a:picLocks noChangeAspect="1"/>
          </p:cNvPicPr>
          <p:nvPr/>
        </p:nvPicPr>
        <p:blipFill>
          <a:blip r:embed="rId4"/>
          <a:stretch>
            <a:fillRect/>
          </a:stretch>
        </p:blipFill>
        <p:spPr>
          <a:xfrm>
            <a:off x="3205396" y="59042"/>
            <a:ext cx="3885562" cy="824960"/>
          </a:xfrm>
          <a:prstGeom prst="rect">
            <a:avLst/>
          </a:prstGeom>
        </p:spPr>
      </p:pic>
      <p:sp>
        <p:nvSpPr>
          <p:cNvPr id="6" name="TextBox 5">
            <a:extLst>
              <a:ext uri="{FF2B5EF4-FFF2-40B4-BE49-F238E27FC236}">
                <a16:creationId xmlns:a16="http://schemas.microsoft.com/office/drawing/2014/main" id="{0DDCF8AD-9717-445B-8477-B424D54A96D1}"/>
              </a:ext>
            </a:extLst>
          </p:cNvPr>
          <p:cNvSpPr txBox="1"/>
          <p:nvPr/>
        </p:nvSpPr>
        <p:spPr>
          <a:xfrm>
            <a:off x="118387" y="849141"/>
            <a:ext cx="6226138" cy="707886"/>
          </a:xfrm>
          <a:prstGeom prst="rect">
            <a:avLst/>
          </a:prstGeom>
          <a:solidFill>
            <a:srgbClr val="FFCCCC"/>
          </a:solidFill>
        </p:spPr>
        <p:txBody>
          <a:bodyPr wrap="square" rtlCol="0">
            <a:spAutoFit/>
          </a:bodyPr>
          <a:lstStyle/>
          <a:p>
            <a:pPr algn="ctr"/>
            <a:r>
              <a:rPr lang="en-US" sz="2000" b="1" dirty="0">
                <a:latin typeface="Calibri" panose="020F0502020204030204" pitchFamily="34" charset="0"/>
                <a:cs typeface="Calibri" panose="020F0502020204030204" pitchFamily="34" charset="0"/>
              </a:rPr>
              <a:t>Local</a:t>
            </a:r>
            <a:r>
              <a:rPr lang="en-US" sz="2000" dirty="0">
                <a:latin typeface="Calibri" panose="020F0502020204030204" pitchFamily="34" charset="0"/>
                <a:cs typeface="Calibri" panose="020F0502020204030204" pitchFamily="34" charset="0"/>
              </a:rPr>
              <a:t>-</a:t>
            </a:r>
            <a:r>
              <a:rPr lang="en-US" sz="2000" b="1" dirty="0">
                <a:latin typeface="Calibri" panose="020F0502020204030204" pitchFamily="34" charset="0"/>
                <a:cs typeface="Calibri" panose="020F0502020204030204" pitchFamily="34" charset="0"/>
              </a:rPr>
              <a:t>nonlocal</a:t>
            </a:r>
            <a:r>
              <a:rPr lang="en-US" sz="2000" dirty="0">
                <a:latin typeface="Calibri" panose="020F0502020204030204" pitchFamily="34" charset="0"/>
                <a:cs typeface="Calibri" panose="020F0502020204030204" pitchFamily="34" charset="0"/>
              </a:rPr>
              <a:t> coupling for </a:t>
            </a:r>
            <a:r>
              <a:rPr lang="en-US" sz="2000" b="1" dirty="0">
                <a:latin typeface="Calibri" panose="020F0502020204030204" pitchFamily="34" charset="0"/>
                <a:cs typeface="Calibri" panose="020F0502020204030204" pitchFamily="34" charset="0"/>
              </a:rPr>
              <a:t>integrated fracture modeling &amp;</a:t>
            </a:r>
            <a:r>
              <a:rPr lang="en-US" sz="2000" dirty="0">
                <a:latin typeface="Calibri" panose="020F0502020204030204" pitchFamily="34" charset="0"/>
                <a:cs typeface="Calibri" panose="020F0502020204030204" pitchFamily="34" charset="0"/>
              </a:rPr>
              <a:t> </a:t>
            </a:r>
            <a:r>
              <a:rPr lang="en-US" sz="2000" b="1" dirty="0">
                <a:latin typeface="Calibri" panose="020F0502020204030204" pitchFamily="34" charset="0"/>
                <a:cs typeface="Calibri" panose="020F0502020204030204" pitchFamily="34" charset="0"/>
              </a:rPr>
              <a:t>multi-physics </a:t>
            </a:r>
            <a:r>
              <a:rPr lang="en-US" sz="2000" b="1" dirty="0" err="1">
                <a:latin typeface="Calibri" panose="020F0502020204030204" pitchFamily="34" charset="0"/>
                <a:cs typeface="Calibri" panose="020F0502020204030204" pitchFamily="34" charset="0"/>
              </a:rPr>
              <a:t>peridynamics</a:t>
            </a:r>
            <a:r>
              <a:rPr lang="en-US" sz="2000" b="1" dirty="0">
                <a:latin typeface="Calibri" panose="020F0502020204030204" pitchFamily="34" charset="0"/>
                <a:cs typeface="Calibri" panose="020F0502020204030204" pitchFamily="34" charset="0"/>
              </a:rPr>
              <a:t> </a:t>
            </a:r>
            <a:r>
              <a:rPr lang="en-US" sz="2000" dirty="0">
                <a:latin typeface="Calibri" panose="020F0502020204030204" pitchFamily="34" charset="0"/>
                <a:cs typeface="Calibri" panose="020F0502020204030204" pitchFamily="34" charset="0"/>
              </a:rPr>
              <a:t>simulations</a:t>
            </a:r>
          </a:p>
        </p:txBody>
      </p:sp>
      <p:pic>
        <p:nvPicPr>
          <p:cNvPr id="14" name="Picture 13">
            <a:extLst>
              <a:ext uri="{FF2B5EF4-FFF2-40B4-BE49-F238E27FC236}">
                <a16:creationId xmlns:a16="http://schemas.microsoft.com/office/drawing/2014/main" id="{D3D22B8B-FC4F-433D-B038-36AEDD85BA2C}"/>
              </a:ext>
            </a:extLst>
          </p:cNvPr>
          <p:cNvPicPr>
            <a:picLocks noChangeAspect="1"/>
          </p:cNvPicPr>
          <p:nvPr/>
        </p:nvPicPr>
        <p:blipFill>
          <a:blip r:embed="rId5"/>
          <a:stretch>
            <a:fillRect/>
          </a:stretch>
        </p:blipFill>
        <p:spPr>
          <a:xfrm>
            <a:off x="68343" y="4813407"/>
            <a:ext cx="4980994" cy="1639394"/>
          </a:xfrm>
          <a:prstGeom prst="rect">
            <a:avLst/>
          </a:prstGeom>
        </p:spPr>
      </p:pic>
      <p:sp>
        <p:nvSpPr>
          <p:cNvPr id="15" name="Left Brace 14">
            <a:extLst>
              <a:ext uri="{FF2B5EF4-FFF2-40B4-BE49-F238E27FC236}">
                <a16:creationId xmlns:a16="http://schemas.microsoft.com/office/drawing/2014/main" id="{340FF194-4D1C-4109-B8BB-DC6F44CFF631}"/>
              </a:ext>
            </a:extLst>
          </p:cNvPr>
          <p:cNvSpPr/>
          <p:nvPr/>
        </p:nvSpPr>
        <p:spPr>
          <a:xfrm rot="4871380">
            <a:off x="421422" y="4630999"/>
            <a:ext cx="352168" cy="805576"/>
          </a:xfrm>
          <a:prstGeom prst="leftBrace">
            <a:avLst>
              <a:gd name="adj1" fmla="val 8333"/>
              <a:gd name="adj2" fmla="val 49736"/>
            </a:avLst>
          </a:prstGeom>
          <a:ln w="6350">
            <a:solidFill>
              <a:schemeClr val="tx1"/>
            </a:solidFill>
          </a:ln>
        </p:spPr>
        <p:style>
          <a:lnRef idx="2">
            <a:schemeClr val="accent1"/>
          </a:lnRef>
          <a:fillRef idx="0">
            <a:schemeClr val="accent1"/>
          </a:fillRef>
          <a:effectRef idx="1">
            <a:schemeClr val="accent1"/>
          </a:effectRef>
          <a:fontRef idx="minor">
            <a:schemeClr val="tx1"/>
          </a:fontRef>
        </p:style>
        <p:txBody>
          <a:bodyPr rtlCol="0" anchor="ctr"/>
          <a:lstStyle/>
          <a:p>
            <a:pPr algn="ctr"/>
            <a:endParaRPr lang="en-US"/>
          </a:p>
        </p:txBody>
      </p:sp>
      <p:sp>
        <p:nvSpPr>
          <p:cNvPr id="17" name="Left Brace 16">
            <a:extLst>
              <a:ext uri="{FF2B5EF4-FFF2-40B4-BE49-F238E27FC236}">
                <a16:creationId xmlns:a16="http://schemas.microsoft.com/office/drawing/2014/main" id="{4882463B-E0E1-42E2-AD40-79CD0AB23789}"/>
              </a:ext>
            </a:extLst>
          </p:cNvPr>
          <p:cNvSpPr/>
          <p:nvPr/>
        </p:nvSpPr>
        <p:spPr>
          <a:xfrm rot="5213873">
            <a:off x="2530164" y="3355279"/>
            <a:ext cx="362150" cy="3154167"/>
          </a:xfrm>
          <a:prstGeom prst="leftBrace">
            <a:avLst/>
          </a:prstGeom>
          <a:ln w="6350">
            <a:solidFill>
              <a:schemeClr val="tx1"/>
            </a:solidFill>
          </a:ln>
        </p:spPr>
        <p:style>
          <a:lnRef idx="2">
            <a:schemeClr val="accent1"/>
          </a:lnRef>
          <a:fillRef idx="0">
            <a:schemeClr val="accent1"/>
          </a:fillRef>
          <a:effectRef idx="1">
            <a:schemeClr val="accent1"/>
          </a:effectRef>
          <a:fontRef idx="minor">
            <a:schemeClr val="tx1"/>
          </a:fontRef>
        </p:style>
        <p:txBody>
          <a:bodyPr rtlCol="0" anchor="ctr"/>
          <a:lstStyle/>
          <a:p>
            <a:pPr algn="ctr"/>
            <a:endParaRPr lang="en-US"/>
          </a:p>
        </p:txBody>
      </p:sp>
      <p:sp>
        <p:nvSpPr>
          <p:cNvPr id="16" name="TextBox 15">
            <a:extLst>
              <a:ext uri="{FF2B5EF4-FFF2-40B4-BE49-F238E27FC236}">
                <a16:creationId xmlns:a16="http://schemas.microsoft.com/office/drawing/2014/main" id="{0D9CA403-7DA5-4879-A009-A886CE7A47D5}"/>
              </a:ext>
            </a:extLst>
          </p:cNvPr>
          <p:cNvSpPr txBox="1"/>
          <p:nvPr/>
        </p:nvSpPr>
        <p:spPr>
          <a:xfrm rot="21348676">
            <a:off x="2044901" y="4330337"/>
            <a:ext cx="2795784" cy="307777"/>
          </a:xfrm>
          <a:prstGeom prst="rect">
            <a:avLst/>
          </a:prstGeom>
          <a:noFill/>
        </p:spPr>
        <p:txBody>
          <a:bodyPr wrap="square" rtlCol="0">
            <a:spAutoFit/>
          </a:bodyPr>
          <a:lstStyle/>
          <a:p>
            <a:r>
              <a:rPr lang="en-US" sz="1400" dirty="0" err="1">
                <a:latin typeface="Calibri" panose="020F0502020204030204" pitchFamily="34" charset="0"/>
                <a:cs typeface="Calibri" panose="020F0502020204030204" pitchFamily="34" charset="0"/>
              </a:rPr>
              <a:t>peridynamics</a:t>
            </a:r>
            <a:endParaRPr lang="en-US" sz="1400" dirty="0">
              <a:latin typeface="Calibri" panose="020F0502020204030204" pitchFamily="34" charset="0"/>
              <a:cs typeface="Calibri" panose="020F0502020204030204" pitchFamily="34" charset="0"/>
            </a:endParaRPr>
          </a:p>
        </p:txBody>
      </p:sp>
      <p:sp>
        <p:nvSpPr>
          <p:cNvPr id="19" name="TextBox 18">
            <a:extLst>
              <a:ext uri="{FF2B5EF4-FFF2-40B4-BE49-F238E27FC236}">
                <a16:creationId xmlns:a16="http://schemas.microsoft.com/office/drawing/2014/main" id="{CD61C3CC-8D18-4DD6-B44A-2E319FA6C324}"/>
              </a:ext>
            </a:extLst>
          </p:cNvPr>
          <p:cNvSpPr txBox="1"/>
          <p:nvPr/>
        </p:nvSpPr>
        <p:spPr>
          <a:xfrm rot="21195235">
            <a:off x="-800386" y="4255632"/>
            <a:ext cx="2795784" cy="738664"/>
          </a:xfrm>
          <a:prstGeom prst="rect">
            <a:avLst/>
          </a:prstGeom>
          <a:noFill/>
        </p:spPr>
        <p:txBody>
          <a:bodyPr wrap="square" rtlCol="0">
            <a:spAutoFit/>
          </a:bodyPr>
          <a:lstStyle/>
          <a:p>
            <a:pPr algn="ctr"/>
            <a:r>
              <a:rPr lang="en-US" sz="1400" dirty="0">
                <a:latin typeface="Calibri" panose="020F0502020204030204" pitchFamily="34" charset="0"/>
                <a:cs typeface="Calibri" panose="020F0502020204030204" pitchFamily="34" charset="0"/>
              </a:rPr>
              <a:t>classical </a:t>
            </a:r>
          </a:p>
          <a:p>
            <a:pPr algn="ctr"/>
            <a:r>
              <a:rPr lang="en-US" sz="1400" dirty="0">
                <a:latin typeface="Calibri" panose="020F0502020204030204" pitchFamily="34" charset="0"/>
                <a:cs typeface="Calibri" panose="020F0502020204030204" pitchFamily="34" charset="0"/>
              </a:rPr>
              <a:t>continuum </a:t>
            </a:r>
          </a:p>
          <a:p>
            <a:pPr algn="ctr"/>
            <a:r>
              <a:rPr lang="en-US" sz="1400" dirty="0">
                <a:latin typeface="Calibri" panose="020F0502020204030204" pitchFamily="34" charset="0"/>
                <a:cs typeface="Calibri" panose="020F0502020204030204" pitchFamily="34" charset="0"/>
              </a:rPr>
              <a:t>mechanics</a:t>
            </a:r>
          </a:p>
        </p:txBody>
      </p:sp>
      <p:pic>
        <p:nvPicPr>
          <p:cNvPr id="8" name="Picture 7">
            <a:extLst>
              <a:ext uri="{FF2B5EF4-FFF2-40B4-BE49-F238E27FC236}">
                <a16:creationId xmlns:a16="http://schemas.microsoft.com/office/drawing/2014/main" id="{3114662E-F8D2-4622-88C4-970B95843425}"/>
              </a:ext>
            </a:extLst>
          </p:cNvPr>
          <p:cNvPicPr>
            <a:picLocks noChangeAspect="1"/>
          </p:cNvPicPr>
          <p:nvPr/>
        </p:nvPicPr>
        <p:blipFill>
          <a:blip r:embed="rId6"/>
          <a:stretch>
            <a:fillRect/>
          </a:stretch>
        </p:blipFill>
        <p:spPr>
          <a:xfrm>
            <a:off x="6729462" y="603056"/>
            <a:ext cx="2177260" cy="1087432"/>
          </a:xfrm>
          <a:prstGeom prst="rect">
            <a:avLst/>
          </a:prstGeom>
        </p:spPr>
      </p:pic>
      <p:sp>
        <p:nvSpPr>
          <p:cNvPr id="2" name="Rectangle 1">
            <a:extLst>
              <a:ext uri="{FF2B5EF4-FFF2-40B4-BE49-F238E27FC236}">
                <a16:creationId xmlns:a16="http://schemas.microsoft.com/office/drawing/2014/main" id="{09CB13DD-05C6-40DB-ACF1-81E2C8AD4A23}"/>
              </a:ext>
            </a:extLst>
          </p:cNvPr>
          <p:cNvSpPr/>
          <p:nvPr/>
        </p:nvSpPr>
        <p:spPr>
          <a:xfrm>
            <a:off x="0" y="1591383"/>
            <a:ext cx="8995105" cy="2677656"/>
          </a:xfrm>
          <a:prstGeom prst="rect">
            <a:avLst/>
          </a:prstGeom>
        </p:spPr>
        <p:txBody>
          <a:bodyPr wrap="square">
            <a:spAutoFit/>
          </a:bodyPr>
          <a:lstStyle/>
          <a:p>
            <a:pPr marL="285750" indent="-285750">
              <a:buFont typeface="Arial" panose="020B0604020202020204" pitchFamily="34" charset="0"/>
              <a:buChar char="•"/>
            </a:pPr>
            <a:r>
              <a:rPr lang="en-US" sz="2000" b="1" dirty="0" err="1">
                <a:latin typeface="Calibri" panose="020F0502020204030204" pitchFamily="34" charset="0"/>
                <a:cs typeface="Calibri" panose="020F0502020204030204" pitchFamily="34" charset="0"/>
              </a:rPr>
              <a:t>Peridynamics</a:t>
            </a:r>
            <a:r>
              <a:rPr lang="en-US" sz="2000" dirty="0">
                <a:latin typeface="Calibri" panose="020F0502020204030204" pitchFamily="34" charset="0"/>
                <a:cs typeface="Calibri" panose="020F0502020204030204" pitchFamily="34" charset="0"/>
              </a:rPr>
              <a:t>: nonlocal extension of continuum mechanics that remains valid at discontinuities/cracks</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b="1" dirty="0" err="1">
                <a:latin typeface="Calibri" panose="020F0502020204030204" pitchFamily="34" charset="0"/>
                <a:cs typeface="Calibri" panose="020F0502020204030204" pitchFamily="34" charset="0"/>
              </a:rPr>
              <a:t>Peridigm</a:t>
            </a:r>
            <a:r>
              <a:rPr lang="en-US" sz="2000" dirty="0">
                <a:latin typeface="Calibri" panose="020F0502020204030204" pitchFamily="34" charset="0"/>
                <a:cs typeface="Calibri" panose="020F0502020204030204" pitchFamily="34" charset="0"/>
              </a:rPr>
              <a:t> = open-source* </a:t>
            </a:r>
            <a:r>
              <a:rPr lang="en-US" sz="2000" dirty="0" err="1">
                <a:latin typeface="Calibri" panose="020F0502020204030204" pitchFamily="34" charset="0"/>
                <a:cs typeface="Calibri" panose="020F0502020204030204" pitchFamily="34" charset="0"/>
              </a:rPr>
              <a:t>peridynamics</a:t>
            </a:r>
            <a:r>
              <a:rPr lang="en-US" sz="2000" dirty="0">
                <a:latin typeface="Calibri" panose="020F0502020204030204" pitchFamily="34" charset="0"/>
                <a:cs typeface="Calibri" panose="020F0502020204030204" pitchFamily="34" charset="0"/>
              </a:rPr>
              <a:t> code</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Ø"/>
            </a:pPr>
            <a:r>
              <a:rPr lang="en-US" sz="2000" b="1" dirty="0">
                <a:latin typeface="Calibri" panose="020F0502020204030204" pitchFamily="34" charset="0"/>
                <a:cs typeface="Calibri" panose="020F0502020204030204" pitchFamily="34" charset="0"/>
              </a:rPr>
              <a:t>Nonlocal meshfree approach </a:t>
            </a:r>
            <a:r>
              <a:rPr lang="en-US" sz="2000" dirty="0">
                <a:latin typeface="Calibri" panose="020F0502020204030204" pitchFamily="34" charset="0"/>
                <a:cs typeface="Calibri" panose="020F0502020204030204" pitchFamily="34" charset="0"/>
              </a:rPr>
              <a:t>(Silling </a:t>
            </a:r>
            <a:r>
              <a:rPr lang="en-US" sz="2000" i="1" dirty="0">
                <a:latin typeface="Calibri" panose="020F0502020204030204" pitchFamily="34" charset="0"/>
                <a:cs typeface="Calibri" panose="020F0502020204030204" pitchFamily="34" charset="0"/>
              </a:rPr>
              <a:t>et al.</a:t>
            </a:r>
            <a:r>
              <a:rPr lang="en-US" sz="2000" dirty="0">
                <a:latin typeface="Calibri" panose="020F0502020204030204" pitchFamily="34" charset="0"/>
                <a:cs typeface="Calibri" panose="020F0502020204030204" pitchFamily="34" charset="0"/>
              </a:rPr>
              <a:t>, 2005).</a:t>
            </a:r>
          </a:p>
          <a:p>
            <a:pPr marL="800100" lvl="1" indent="-342900">
              <a:buFont typeface="Wingdings" panose="05000000000000000000" pitchFamily="2" charset="2"/>
              <a:buChar char="Ø"/>
            </a:pPr>
            <a:endParaRPr lang="en-US" sz="400"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Ø"/>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a:t>
            </a:r>
            <a:r>
              <a:rPr lang="en-US" sz="2000" b="1" dirty="0">
                <a:latin typeface="Calibri" panose="020F0502020204030204" pitchFamily="34" charset="0"/>
                <a:cs typeface="Calibri" panose="020F0502020204030204" pitchFamily="34" charset="0"/>
              </a:rPr>
              <a:t>Best of both worlds</a:t>
            </a:r>
            <a:r>
              <a:rPr lang="en-US" sz="2000" dirty="0">
                <a:latin typeface="Calibri" panose="020F0502020204030204" pitchFamily="34" charset="0"/>
                <a:cs typeface="Calibri" panose="020F0502020204030204" pitchFamily="34" charset="0"/>
              </a:rPr>
              <a:t>” by combining FEM + </a:t>
            </a:r>
            <a:r>
              <a:rPr lang="en-US" sz="2000" dirty="0" err="1">
                <a:latin typeface="Calibri" panose="020F0502020204030204" pitchFamily="34" charset="0"/>
                <a:cs typeface="Calibri" panose="020F0502020204030204" pitchFamily="34" charset="0"/>
              </a:rPr>
              <a:t>peridynamics</a:t>
            </a:r>
            <a:r>
              <a:rPr lang="en-US" sz="2000" dirty="0">
                <a:latin typeface="Calibri" panose="020F0502020204030204" pitchFamily="34" charset="0"/>
                <a:cs typeface="Calibri" panose="020F0502020204030204" pitchFamily="34" charset="0"/>
              </a:rPr>
              <a:t>: </a:t>
            </a:r>
            <a:r>
              <a:rPr lang="en-US" sz="2000" dirty="0" err="1">
                <a:latin typeface="Calibri" panose="020F0502020204030204" pitchFamily="34" charset="0"/>
                <a:cs typeface="Calibri" panose="020F0502020204030204" pitchFamily="34" charset="0"/>
              </a:rPr>
              <a:t>peridynamics</a:t>
            </a:r>
            <a:r>
              <a:rPr lang="en-US" sz="2000" dirty="0">
                <a:latin typeface="Calibri" panose="020F0502020204030204" pitchFamily="34" charset="0"/>
                <a:cs typeface="Calibri" panose="020F0502020204030204" pitchFamily="34" charset="0"/>
              </a:rPr>
              <a:t> applied in regions susceptible to material failure, easy delivery to applications via FEM.</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b="1" dirty="0">
                <a:latin typeface="Calibri" panose="020F0502020204030204" pitchFamily="34" charset="0"/>
                <a:cs typeface="Calibri" panose="020F0502020204030204" pitchFamily="34" charset="0"/>
              </a:rPr>
              <a:t>Optimization-based</a:t>
            </a:r>
            <a:r>
              <a:rPr lang="en-US" sz="2000" dirty="0">
                <a:latin typeface="Calibri" panose="020F0502020204030204" pitchFamily="34" charset="0"/>
                <a:cs typeface="Calibri" panose="020F0502020204030204" pitchFamily="34" charset="0"/>
              </a:rPr>
              <a:t> local-to-nonlocal </a:t>
            </a:r>
            <a:r>
              <a:rPr lang="en-US" sz="2000" b="1" dirty="0">
                <a:latin typeface="Calibri" panose="020F0502020204030204" pitchFamily="34" charset="0"/>
                <a:cs typeface="Calibri" panose="020F0502020204030204" pitchFamily="34" charset="0"/>
              </a:rPr>
              <a:t>coupling</a:t>
            </a:r>
            <a:r>
              <a:rPr lang="en-US" sz="2000" dirty="0">
                <a:latin typeface="Calibri" panose="020F0502020204030204" pitchFamily="34" charset="0"/>
                <a:cs typeface="Calibri" panose="020F0502020204030204" pitchFamily="34" charset="0"/>
              </a:rPr>
              <a:t> using ROL (D’Elia </a:t>
            </a:r>
            <a:r>
              <a:rPr lang="en-US" sz="2000" i="1" dirty="0">
                <a:latin typeface="Calibri" panose="020F0502020204030204" pitchFamily="34" charset="0"/>
                <a:cs typeface="Calibri" panose="020F0502020204030204" pitchFamily="34" charset="0"/>
              </a:rPr>
              <a:t>et al. </a:t>
            </a:r>
            <a:r>
              <a:rPr lang="en-US" sz="2000" dirty="0">
                <a:latin typeface="Calibri" panose="020F0502020204030204" pitchFamily="34" charset="0"/>
                <a:cs typeface="Calibri" panose="020F0502020204030204" pitchFamily="34" charset="0"/>
              </a:rPr>
              <a:t>2016).</a:t>
            </a:r>
          </a:p>
        </p:txBody>
      </p:sp>
      <p:pic>
        <p:nvPicPr>
          <p:cNvPr id="12" name="Picture 11">
            <a:extLst>
              <a:ext uri="{FF2B5EF4-FFF2-40B4-BE49-F238E27FC236}">
                <a16:creationId xmlns:a16="http://schemas.microsoft.com/office/drawing/2014/main" id="{7EF544C0-0BFA-45A2-A54F-51D2D0B93D55}"/>
              </a:ext>
            </a:extLst>
          </p:cNvPr>
          <p:cNvPicPr>
            <a:picLocks noChangeAspect="1"/>
          </p:cNvPicPr>
          <p:nvPr/>
        </p:nvPicPr>
        <p:blipFill>
          <a:blip r:embed="rId7"/>
          <a:stretch>
            <a:fillRect/>
          </a:stretch>
        </p:blipFill>
        <p:spPr>
          <a:xfrm>
            <a:off x="6344525" y="1953607"/>
            <a:ext cx="2177260" cy="880169"/>
          </a:xfrm>
          <a:prstGeom prst="rect">
            <a:avLst/>
          </a:prstGeom>
        </p:spPr>
      </p:pic>
    </p:spTree>
    <p:extLst>
      <p:ext uri="{BB962C8B-B14F-4D97-AF65-F5344CB8AC3E}">
        <p14:creationId xmlns:p14="http://schemas.microsoft.com/office/powerpoint/2010/main" val="3092882019"/>
      </p:ext>
    </p:extLst>
  </p:cSld>
  <p:clrMapOvr>
    <a:masterClrMapping/>
  </p:clrMapOvr>
</p:sld>
</file>

<file path=ppt/slides/slide8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 name="TextShape 1"/>
          <p:cNvSpPr txBox="1"/>
          <p:nvPr/>
        </p:nvSpPr>
        <p:spPr>
          <a:xfrm>
            <a:off x="408736" y="-203728"/>
            <a:ext cx="7643004" cy="1146027"/>
          </a:xfrm>
          <a:prstGeom prst="rect">
            <a:avLst/>
          </a:prstGeom>
          <a:noFill/>
          <a:ln>
            <a:noFill/>
          </a:ln>
        </p:spPr>
        <p:txBody>
          <a:bodyPr lIns="0" tIns="0" rIns="0" bIns="0" anchor="ctr"/>
          <a:lstStyle/>
          <a:p>
            <a:r>
              <a:rPr lang="en-US" sz="3200" dirty="0">
                <a:latin typeface="Calibri"/>
              </a:rPr>
              <a:t>Albany-PFLOTRAN (</a:t>
            </a:r>
            <a:r>
              <a:rPr lang="en-US" sz="3200" dirty="0" err="1">
                <a:latin typeface="Calibri"/>
              </a:rPr>
              <a:t>Albotran</a:t>
            </a:r>
            <a:r>
              <a:rPr lang="en-US" sz="3200" dirty="0">
                <a:latin typeface="Calibri"/>
              </a:rPr>
              <a:t>) </a:t>
            </a:r>
            <a:endParaRPr sz="3200" dirty="0"/>
          </a:p>
        </p:txBody>
      </p:sp>
      <p:sp>
        <p:nvSpPr>
          <p:cNvPr id="18" name="TextBox 17">
            <a:extLst>
              <a:ext uri="{FF2B5EF4-FFF2-40B4-BE49-F238E27FC236}">
                <a16:creationId xmlns:a16="http://schemas.microsoft.com/office/drawing/2014/main" id="{18CF7CEE-8A8F-4863-99BC-BA76FFD6D87C}"/>
              </a:ext>
            </a:extLst>
          </p:cNvPr>
          <p:cNvSpPr txBox="1"/>
          <p:nvPr/>
        </p:nvSpPr>
        <p:spPr>
          <a:xfrm>
            <a:off x="213761" y="785819"/>
            <a:ext cx="8521503" cy="707886"/>
          </a:xfrm>
          <a:prstGeom prst="rect">
            <a:avLst/>
          </a:prstGeom>
          <a:solidFill>
            <a:srgbClr val="CCFFCC"/>
          </a:solidFill>
        </p:spPr>
        <p:txBody>
          <a:bodyPr wrap="square" rtlCol="0">
            <a:spAutoFit/>
          </a:bodyPr>
          <a:lstStyle/>
          <a:p>
            <a:pPr algn="ctr"/>
            <a:r>
              <a:rPr lang="en-US" sz="2000" b="1" dirty="0" err="1">
                <a:latin typeface="Calibri" panose="020F0502020204030204" pitchFamily="34" charset="0"/>
                <a:cs typeface="Calibri" panose="020F0502020204030204" pitchFamily="34" charset="0"/>
              </a:rPr>
              <a:t>Albotran</a:t>
            </a:r>
            <a:r>
              <a:rPr lang="en-US" sz="2000" dirty="0">
                <a:latin typeface="Calibri" panose="020F0502020204030204" pitchFamily="34" charset="0"/>
                <a:cs typeface="Calibri" panose="020F0502020204030204" pitchFamily="34" charset="0"/>
              </a:rPr>
              <a:t> seeks to create a </a:t>
            </a:r>
            <a:r>
              <a:rPr lang="en-US" sz="2000" b="1" dirty="0">
                <a:latin typeface="Calibri" panose="020F0502020204030204" pitchFamily="34" charset="0"/>
                <a:cs typeface="Calibri" panose="020F0502020204030204" pitchFamily="34" charset="0"/>
              </a:rPr>
              <a:t>multi-physics</a:t>
            </a:r>
            <a:r>
              <a:rPr lang="en-US" sz="2000" dirty="0">
                <a:latin typeface="Calibri" panose="020F0502020204030204" pitchFamily="34" charset="0"/>
                <a:cs typeface="Calibri" panose="020F0502020204030204" pitchFamily="34" charset="0"/>
              </a:rPr>
              <a:t> </a:t>
            </a:r>
            <a:r>
              <a:rPr lang="en-US" sz="2000" dirty="0" err="1">
                <a:latin typeface="Calibri" panose="020F0502020204030204" pitchFamily="34" charset="0"/>
                <a:cs typeface="Calibri" panose="020F0502020204030204" pitchFamily="34" charset="0"/>
              </a:rPr>
              <a:t>geomechanical</a:t>
            </a:r>
            <a:r>
              <a:rPr lang="en-US" sz="2000" dirty="0">
                <a:latin typeface="Calibri" panose="020F0502020204030204" pitchFamily="34" charset="0"/>
                <a:cs typeface="Calibri" panose="020F0502020204030204" pitchFamily="34" charset="0"/>
              </a:rPr>
              <a:t> application that couples the flow response in </a:t>
            </a:r>
            <a:r>
              <a:rPr lang="en-US" sz="2000" b="1" dirty="0">
                <a:latin typeface="Calibri" panose="020F0502020204030204" pitchFamily="34" charset="0"/>
                <a:cs typeface="Calibri" panose="020F0502020204030204" pitchFamily="34" charset="0"/>
              </a:rPr>
              <a:t>PFLOTRAN</a:t>
            </a:r>
            <a:r>
              <a:rPr lang="en-US" sz="2000" dirty="0">
                <a:latin typeface="Calibri" panose="020F0502020204030204" pitchFamily="34" charset="0"/>
                <a:cs typeface="Calibri" panose="020F0502020204030204" pitchFamily="34" charset="0"/>
              </a:rPr>
              <a:t> with a mechanical response from </a:t>
            </a:r>
            <a:r>
              <a:rPr lang="en-US" sz="2000" b="1" dirty="0">
                <a:latin typeface="Calibri" panose="020F0502020204030204" pitchFamily="34" charset="0"/>
                <a:cs typeface="Calibri" panose="020F0502020204030204" pitchFamily="34" charset="0"/>
              </a:rPr>
              <a:t>Albany</a:t>
            </a:r>
            <a:r>
              <a:rPr lang="en-US" sz="2000" dirty="0">
                <a:latin typeface="Calibri" panose="020F0502020204030204" pitchFamily="34" charset="0"/>
                <a:cs typeface="Calibri" panose="020F0502020204030204" pitchFamily="34" charset="0"/>
              </a:rPr>
              <a:t>.</a:t>
            </a:r>
          </a:p>
        </p:txBody>
      </p:sp>
      <p:pic>
        <p:nvPicPr>
          <p:cNvPr id="22" name="Picture 21">
            <a:extLst>
              <a:ext uri="{FF2B5EF4-FFF2-40B4-BE49-F238E27FC236}">
                <a16:creationId xmlns:a16="http://schemas.microsoft.com/office/drawing/2014/main" id="{527BCC77-D65C-4848-A60B-8D94177843A1}"/>
              </a:ext>
            </a:extLst>
          </p:cNvPr>
          <p:cNvPicPr>
            <a:picLocks noChangeAspect="1"/>
          </p:cNvPicPr>
          <p:nvPr/>
        </p:nvPicPr>
        <p:blipFill>
          <a:blip r:embed="rId3"/>
          <a:stretch>
            <a:fillRect/>
          </a:stretch>
        </p:blipFill>
        <p:spPr>
          <a:xfrm>
            <a:off x="5944419" y="3854653"/>
            <a:ext cx="2898120" cy="2559420"/>
          </a:xfrm>
          <a:prstGeom prst="rect">
            <a:avLst/>
          </a:prstGeom>
        </p:spPr>
      </p:pic>
      <p:sp>
        <p:nvSpPr>
          <p:cNvPr id="23" name="TextBox 22">
            <a:extLst>
              <a:ext uri="{FF2B5EF4-FFF2-40B4-BE49-F238E27FC236}">
                <a16:creationId xmlns:a16="http://schemas.microsoft.com/office/drawing/2014/main" id="{881B602B-C2A2-43D2-A6FB-DD967F458F45}"/>
              </a:ext>
            </a:extLst>
          </p:cNvPr>
          <p:cNvSpPr txBox="1"/>
          <p:nvPr/>
        </p:nvSpPr>
        <p:spPr>
          <a:xfrm>
            <a:off x="227848" y="5685192"/>
            <a:ext cx="5637336" cy="646331"/>
          </a:xfrm>
          <a:prstGeom prst="rect">
            <a:avLst/>
          </a:prstGeom>
          <a:solidFill>
            <a:schemeClr val="tx2">
              <a:lumMod val="10000"/>
              <a:lumOff val="90000"/>
            </a:schemeClr>
          </a:solidFill>
        </p:spPr>
        <p:txBody>
          <a:bodyPr wrap="square" rtlCol="0">
            <a:spAutoFit/>
          </a:bodyPr>
          <a:lstStyle/>
          <a:p>
            <a:pPr algn="ctr"/>
            <a:r>
              <a:rPr lang="en-US" b="1" dirty="0">
                <a:latin typeface="Calibri" panose="020F0502020204030204" pitchFamily="34" charset="0"/>
                <a:cs typeface="Calibri" panose="020F0502020204030204" pitchFamily="34" charset="0"/>
              </a:rPr>
              <a:t>Right</a:t>
            </a:r>
            <a:r>
              <a:rPr lang="en-US" dirty="0">
                <a:latin typeface="Calibri" panose="020F0502020204030204" pitchFamily="34" charset="0"/>
                <a:cs typeface="Calibri" panose="020F0502020204030204" pitchFamily="34" charset="0"/>
              </a:rPr>
              <a:t>: </a:t>
            </a:r>
            <a:r>
              <a:rPr lang="en-US" dirty="0" err="1">
                <a:latin typeface="Calibri" panose="020F0502020204030204" pitchFamily="34" charset="0"/>
                <a:cs typeface="Calibri" panose="020F0502020204030204" pitchFamily="34" charset="0"/>
              </a:rPr>
              <a:t>Albotran</a:t>
            </a:r>
            <a:r>
              <a:rPr lang="en-US" dirty="0">
                <a:latin typeface="Calibri" panose="020F0502020204030204" pitchFamily="34" charset="0"/>
                <a:cs typeface="Calibri" panose="020F0502020204030204" pitchFamily="34" charset="0"/>
              </a:rPr>
              <a:t> consolidation problem results.  Porosities tracked independently in each code are identical</a:t>
            </a:r>
          </a:p>
        </p:txBody>
      </p:sp>
      <p:sp>
        <p:nvSpPr>
          <p:cNvPr id="4" name="TextBox 3">
            <a:extLst>
              <a:ext uri="{FF2B5EF4-FFF2-40B4-BE49-F238E27FC236}">
                <a16:creationId xmlns:a16="http://schemas.microsoft.com/office/drawing/2014/main" id="{35504474-03A9-4CA8-822B-0E12AA14C0D5}"/>
              </a:ext>
            </a:extLst>
          </p:cNvPr>
          <p:cNvSpPr txBox="1"/>
          <p:nvPr/>
        </p:nvSpPr>
        <p:spPr>
          <a:xfrm>
            <a:off x="227848" y="2399049"/>
            <a:ext cx="1220706" cy="830997"/>
          </a:xfrm>
          <a:prstGeom prst="rect">
            <a:avLst/>
          </a:prstGeom>
          <a:solidFill>
            <a:srgbClr val="FFFFCC"/>
          </a:solidFill>
        </p:spPr>
        <p:txBody>
          <a:bodyPr wrap="square" rtlCol="0">
            <a:spAutoFit/>
          </a:bodyPr>
          <a:lstStyle/>
          <a:p>
            <a:pPr algn="ctr"/>
            <a:r>
              <a:rPr lang="en-US" sz="1600" dirty="0">
                <a:latin typeface="Calibri" panose="020F0502020204030204" pitchFamily="34" charset="0"/>
                <a:cs typeface="Calibri" panose="020F0502020204030204" pitchFamily="34" charset="0"/>
              </a:rPr>
              <a:t>Balance of Linear Momentum</a:t>
            </a:r>
          </a:p>
        </p:txBody>
      </p:sp>
      <p:sp>
        <p:nvSpPr>
          <p:cNvPr id="24" name="TextBox 23">
            <a:extLst>
              <a:ext uri="{FF2B5EF4-FFF2-40B4-BE49-F238E27FC236}">
                <a16:creationId xmlns:a16="http://schemas.microsoft.com/office/drawing/2014/main" id="{DD239E77-87CF-4CB5-9832-E2E547537E57}"/>
              </a:ext>
            </a:extLst>
          </p:cNvPr>
          <p:cNvSpPr txBox="1"/>
          <p:nvPr/>
        </p:nvSpPr>
        <p:spPr>
          <a:xfrm>
            <a:off x="1917063" y="2522165"/>
            <a:ext cx="1527974" cy="584775"/>
          </a:xfrm>
          <a:prstGeom prst="rect">
            <a:avLst/>
          </a:prstGeom>
          <a:solidFill>
            <a:srgbClr val="FFFFCC"/>
          </a:solidFill>
        </p:spPr>
        <p:txBody>
          <a:bodyPr wrap="square" rtlCol="0">
            <a:spAutoFit/>
          </a:bodyPr>
          <a:lstStyle/>
          <a:p>
            <a:pPr algn="ctr"/>
            <a:r>
              <a:rPr lang="en-US" sz="1600" dirty="0">
                <a:latin typeface="Calibri" panose="020F0502020204030204" pitchFamily="34" charset="0"/>
                <a:cs typeface="Calibri" panose="020F0502020204030204" pitchFamily="34" charset="0"/>
              </a:rPr>
              <a:t>First </a:t>
            </a:r>
            <a:r>
              <a:rPr lang="en-US" sz="1600" dirty="0" err="1">
                <a:latin typeface="Calibri" panose="020F0502020204030204" pitchFamily="34" charset="0"/>
                <a:cs typeface="Calibri" panose="020F0502020204030204" pitchFamily="34" charset="0"/>
              </a:rPr>
              <a:t>Piola-Kirchoff</a:t>
            </a:r>
            <a:r>
              <a:rPr lang="en-US" sz="1600" dirty="0">
                <a:latin typeface="Calibri" panose="020F0502020204030204" pitchFamily="34" charset="0"/>
                <a:cs typeface="Calibri" panose="020F0502020204030204" pitchFamily="34" charset="0"/>
              </a:rPr>
              <a:t> Stress</a:t>
            </a:r>
          </a:p>
        </p:txBody>
      </p:sp>
      <p:sp>
        <p:nvSpPr>
          <p:cNvPr id="25" name="TextBox 24">
            <a:extLst>
              <a:ext uri="{FF2B5EF4-FFF2-40B4-BE49-F238E27FC236}">
                <a16:creationId xmlns:a16="http://schemas.microsoft.com/office/drawing/2014/main" id="{CAC38759-B9A3-43EF-AC7D-17A8F4874978}"/>
              </a:ext>
            </a:extLst>
          </p:cNvPr>
          <p:cNvSpPr txBox="1"/>
          <p:nvPr/>
        </p:nvSpPr>
        <p:spPr>
          <a:xfrm>
            <a:off x="3798099" y="1887802"/>
            <a:ext cx="1343918" cy="584775"/>
          </a:xfrm>
          <a:prstGeom prst="rect">
            <a:avLst/>
          </a:prstGeom>
          <a:solidFill>
            <a:srgbClr val="FFFFCC"/>
          </a:solidFill>
        </p:spPr>
        <p:txBody>
          <a:bodyPr wrap="square" rtlCol="0">
            <a:spAutoFit/>
          </a:bodyPr>
          <a:lstStyle/>
          <a:p>
            <a:pPr algn="ctr"/>
            <a:r>
              <a:rPr lang="en-US" sz="1600" dirty="0" err="1">
                <a:latin typeface="Calibri" panose="020F0502020204030204" pitchFamily="34" charset="0"/>
                <a:cs typeface="Calibri" panose="020F0502020204030204" pitchFamily="34" charset="0"/>
              </a:rPr>
              <a:t>Biot</a:t>
            </a:r>
            <a:r>
              <a:rPr lang="en-US" sz="1600" dirty="0">
                <a:latin typeface="Calibri" panose="020F0502020204030204" pitchFamily="34" charset="0"/>
                <a:cs typeface="Calibri" panose="020F0502020204030204" pitchFamily="34" charset="0"/>
              </a:rPr>
              <a:t> Coefficient</a:t>
            </a:r>
          </a:p>
        </p:txBody>
      </p:sp>
      <p:sp>
        <p:nvSpPr>
          <p:cNvPr id="26" name="TextBox 25">
            <a:extLst>
              <a:ext uri="{FF2B5EF4-FFF2-40B4-BE49-F238E27FC236}">
                <a16:creationId xmlns:a16="http://schemas.microsoft.com/office/drawing/2014/main" id="{95FC6DB5-B2C4-4270-9474-50FDB08643AF}"/>
              </a:ext>
            </a:extLst>
          </p:cNvPr>
          <p:cNvSpPr txBox="1"/>
          <p:nvPr/>
        </p:nvSpPr>
        <p:spPr>
          <a:xfrm>
            <a:off x="3798099" y="3127488"/>
            <a:ext cx="1343918" cy="338554"/>
          </a:xfrm>
          <a:prstGeom prst="rect">
            <a:avLst/>
          </a:prstGeom>
          <a:solidFill>
            <a:srgbClr val="FFFFCC"/>
          </a:solidFill>
        </p:spPr>
        <p:txBody>
          <a:bodyPr wrap="square" rtlCol="0">
            <a:spAutoFit/>
          </a:bodyPr>
          <a:lstStyle/>
          <a:p>
            <a:pPr algn="ctr"/>
            <a:r>
              <a:rPr lang="en-US" sz="1600" dirty="0">
                <a:latin typeface="Calibri" panose="020F0502020204030204" pitchFamily="34" charset="0"/>
                <a:cs typeface="Calibri" panose="020F0502020204030204" pitchFamily="34" charset="0"/>
              </a:rPr>
              <a:t>PFLOTRAN</a:t>
            </a:r>
          </a:p>
        </p:txBody>
      </p:sp>
      <p:sp>
        <p:nvSpPr>
          <p:cNvPr id="27" name="TextBox 26">
            <a:extLst>
              <a:ext uri="{FF2B5EF4-FFF2-40B4-BE49-F238E27FC236}">
                <a16:creationId xmlns:a16="http://schemas.microsoft.com/office/drawing/2014/main" id="{25EEB41B-A7B0-4701-85CB-0FAC013AB51F}"/>
              </a:ext>
            </a:extLst>
          </p:cNvPr>
          <p:cNvSpPr txBox="1"/>
          <p:nvPr/>
        </p:nvSpPr>
        <p:spPr>
          <a:xfrm>
            <a:off x="5579168" y="2503919"/>
            <a:ext cx="1492276" cy="584775"/>
          </a:xfrm>
          <a:prstGeom prst="rect">
            <a:avLst/>
          </a:prstGeom>
          <a:solidFill>
            <a:srgbClr val="FFFFCC"/>
          </a:solidFill>
        </p:spPr>
        <p:txBody>
          <a:bodyPr wrap="square" rtlCol="0">
            <a:spAutoFit/>
          </a:bodyPr>
          <a:lstStyle/>
          <a:p>
            <a:pPr algn="ctr"/>
            <a:r>
              <a:rPr lang="en-US" sz="1600" dirty="0">
                <a:latin typeface="Calibri" panose="020F0502020204030204" pitchFamily="34" charset="0"/>
                <a:cs typeface="Calibri" panose="020F0502020204030204" pitchFamily="34" charset="0"/>
              </a:rPr>
              <a:t>Material Parameters</a:t>
            </a:r>
          </a:p>
        </p:txBody>
      </p:sp>
      <p:sp>
        <p:nvSpPr>
          <p:cNvPr id="28" name="TextBox 27">
            <a:extLst>
              <a:ext uri="{FF2B5EF4-FFF2-40B4-BE49-F238E27FC236}">
                <a16:creationId xmlns:a16="http://schemas.microsoft.com/office/drawing/2014/main" id="{6B571B7E-4796-4DD1-8F11-65FBF14E8EC6}"/>
              </a:ext>
            </a:extLst>
          </p:cNvPr>
          <p:cNvSpPr txBox="1"/>
          <p:nvPr/>
        </p:nvSpPr>
        <p:spPr>
          <a:xfrm>
            <a:off x="5586243" y="3324668"/>
            <a:ext cx="1444105" cy="584775"/>
          </a:xfrm>
          <a:prstGeom prst="rect">
            <a:avLst/>
          </a:prstGeom>
          <a:solidFill>
            <a:srgbClr val="FFFFCC"/>
          </a:solidFill>
        </p:spPr>
        <p:txBody>
          <a:bodyPr wrap="square" rtlCol="0">
            <a:spAutoFit/>
          </a:bodyPr>
          <a:lstStyle/>
          <a:p>
            <a:pPr algn="ctr"/>
            <a:r>
              <a:rPr lang="en-US" sz="1600" dirty="0">
                <a:latin typeface="Calibri" panose="020F0502020204030204" pitchFamily="34" charset="0"/>
                <a:cs typeface="Calibri" panose="020F0502020204030204" pitchFamily="34" charset="0"/>
              </a:rPr>
              <a:t>Deformation Gradients</a:t>
            </a:r>
          </a:p>
        </p:txBody>
      </p:sp>
      <p:sp>
        <p:nvSpPr>
          <p:cNvPr id="29" name="TextBox 28">
            <a:extLst>
              <a:ext uri="{FF2B5EF4-FFF2-40B4-BE49-F238E27FC236}">
                <a16:creationId xmlns:a16="http://schemas.microsoft.com/office/drawing/2014/main" id="{6E7A9B3B-CCE7-4A15-B3A8-B5EFCFA4991B}"/>
              </a:ext>
            </a:extLst>
          </p:cNvPr>
          <p:cNvSpPr txBox="1"/>
          <p:nvPr/>
        </p:nvSpPr>
        <p:spPr>
          <a:xfrm>
            <a:off x="7393479" y="2607960"/>
            <a:ext cx="1527974" cy="338554"/>
          </a:xfrm>
          <a:prstGeom prst="rect">
            <a:avLst/>
          </a:prstGeom>
          <a:solidFill>
            <a:srgbClr val="FFFFCC"/>
          </a:solidFill>
        </p:spPr>
        <p:txBody>
          <a:bodyPr wrap="square" rtlCol="0">
            <a:spAutoFit/>
          </a:bodyPr>
          <a:lstStyle/>
          <a:p>
            <a:pPr algn="ctr"/>
            <a:r>
              <a:rPr lang="en-US" sz="1600" dirty="0">
                <a:latin typeface="Calibri" panose="020F0502020204030204" pitchFamily="34" charset="0"/>
                <a:cs typeface="Calibri" panose="020F0502020204030204" pitchFamily="34" charset="0"/>
              </a:rPr>
              <a:t>Displacements</a:t>
            </a:r>
          </a:p>
        </p:txBody>
      </p:sp>
      <p:cxnSp>
        <p:nvCxnSpPr>
          <p:cNvPr id="9" name="Straight Arrow Connector 8">
            <a:extLst>
              <a:ext uri="{FF2B5EF4-FFF2-40B4-BE49-F238E27FC236}">
                <a16:creationId xmlns:a16="http://schemas.microsoft.com/office/drawing/2014/main" id="{44998AFE-FB1C-49F2-A743-07FFA7084501}"/>
              </a:ext>
            </a:extLst>
          </p:cNvPr>
          <p:cNvCxnSpPr>
            <a:cxnSpLocks/>
            <a:stCxn id="4" idx="3"/>
            <a:endCxn id="24" idx="1"/>
          </p:cNvCxnSpPr>
          <p:nvPr/>
        </p:nvCxnSpPr>
        <p:spPr>
          <a:xfrm>
            <a:off x="1448554" y="2814548"/>
            <a:ext cx="468509" cy="5"/>
          </a:xfrm>
          <a:prstGeom prst="straightConnector1">
            <a:avLst/>
          </a:prstGeom>
          <a:ln w="6350">
            <a:solidFill>
              <a:schemeClr val="tx1"/>
            </a:solidFill>
            <a:tailEnd type="triangle"/>
          </a:ln>
        </p:spPr>
        <p:style>
          <a:lnRef idx="2">
            <a:schemeClr val="accent1"/>
          </a:lnRef>
          <a:fillRef idx="0">
            <a:schemeClr val="accent1"/>
          </a:fillRef>
          <a:effectRef idx="1">
            <a:schemeClr val="accent1"/>
          </a:effectRef>
          <a:fontRef idx="minor">
            <a:schemeClr val="tx1"/>
          </a:fontRef>
        </p:style>
      </p:cxnSp>
      <p:cxnSp>
        <p:nvCxnSpPr>
          <p:cNvPr id="30" name="Connector: Elbow 29">
            <a:extLst>
              <a:ext uri="{FF2B5EF4-FFF2-40B4-BE49-F238E27FC236}">
                <a16:creationId xmlns:a16="http://schemas.microsoft.com/office/drawing/2014/main" id="{90B45D94-9415-4FB9-BDB2-D2884D0F0FAF}"/>
              </a:ext>
            </a:extLst>
          </p:cNvPr>
          <p:cNvCxnSpPr>
            <a:cxnSpLocks/>
            <a:stCxn id="24" idx="0"/>
          </p:cNvCxnSpPr>
          <p:nvPr/>
        </p:nvCxnSpPr>
        <p:spPr>
          <a:xfrm rot="16200000" flipH="1">
            <a:off x="5376362" y="-173148"/>
            <a:ext cx="85793" cy="5476418"/>
          </a:xfrm>
          <a:prstGeom prst="bentConnector4">
            <a:avLst>
              <a:gd name="adj1" fmla="val -961036"/>
              <a:gd name="adj2" fmla="val 99937"/>
            </a:avLst>
          </a:prstGeom>
          <a:ln w="6350">
            <a:solidFill>
              <a:schemeClr val="tx1"/>
            </a:solidFill>
            <a:tailEnd type="triangle"/>
          </a:ln>
        </p:spPr>
        <p:style>
          <a:lnRef idx="2">
            <a:schemeClr val="accent1"/>
          </a:lnRef>
          <a:fillRef idx="0">
            <a:schemeClr val="accent1"/>
          </a:fillRef>
          <a:effectRef idx="1">
            <a:schemeClr val="accent1"/>
          </a:effectRef>
          <a:fontRef idx="minor">
            <a:schemeClr val="tx1"/>
          </a:fontRef>
        </p:style>
      </p:cxnSp>
      <p:cxnSp>
        <p:nvCxnSpPr>
          <p:cNvPr id="131" name="Straight Arrow Connector 130">
            <a:extLst>
              <a:ext uri="{FF2B5EF4-FFF2-40B4-BE49-F238E27FC236}">
                <a16:creationId xmlns:a16="http://schemas.microsoft.com/office/drawing/2014/main" id="{682C52C6-348A-434B-9216-8C798CC45B51}"/>
              </a:ext>
            </a:extLst>
          </p:cNvPr>
          <p:cNvCxnSpPr>
            <a:cxnSpLocks/>
            <a:endCxn id="25" idx="1"/>
          </p:cNvCxnSpPr>
          <p:nvPr/>
        </p:nvCxnSpPr>
        <p:spPr>
          <a:xfrm flipV="1">
            <a:off x="3445037" y="2180190"/>
            <a:ext cx="353062" cy="384872"/>
          </a:xfrm>
          <a:prstGeom prst="straightConnector1">
            <a:avLst/>
          </a:prstGeom>
          <a:ln w="6350">
            <a:solidFill>
              <a:schemeClr val="tx1"/>
            </a:solidFill>
            <a:tailEnd type="triangle"/>
          </a:ln>
        </p:spPr>
        <p:style>
          <a:lnRef idx="2">
            <a:schemeClr val="accent1"/>
          </a:lnRef>
          <a:fillRef idx="0">
            <a:schemeClr val="accent1"/>
          </a:fillRef>
          <a:effectRef idx="1">
            <a:schemeClr val="accent1"/>
          </a:effectRef>
          <a:fontRef idx="minor">
            <a:schemeClr val="tx1"/>
          </a:fontRef>
        </p:style>
      </p:cxnSp>
      <p:cxnSp>
        <p:nvCxnSpPr>
          <p:cNvPr id="37" name="Straight Arrow Connector 36">
            <a:extLst>
              <a:ext uri="{FF2B5EF4-FFF2-40B4-BE49-F238E27FC236}">
                <a16:creationId xmlns:a16="http://schemas.microsoft.com/office/drawing/2014/main" id="{E8013D3D-7765-48B3-B545-232D7010FF21}"/>
              </a:ext>
            </a:extLst>
          </p:cNvPr>
          <p:cNvCxnSpPr>
            <a:cxnSpLocks/>
            <a:stCxn id="24" idx="3"/>
            <a:endCxn id="27" idx="1"/>
          </p:cNvCxnSpPr>
          <p:nvPr/>
        </p:nvCxnSpPr>
        <p:spPr>
          <a:xfrm flipV="1">
            <a:off x="3445037" y="2796307"/>
            <a:ext cx="2134131" cy="18246"/>
          </a:xfrm>
          <a:prstGeom prst="straightConnector1">
            <a:avLst/>
          </a:prstGeom>
          <a:ln w="6350">
            <a:solidFill>
              <a:schemeClr val="tx1"/>
            </a:solidFill>
            <a:tailEnd type="triangle"/>
          </a:ln>
        </p:spPr>
        <p:style>
          <a:lnRef idx="2">
            <a:schemeClr val="accent1"/>
          </a:lnRef>
          <a:fillRef idx="0">
            <a:schemeClr val="accent1"/>
          </a:fillRef>
          <a:effectRef idx="1">
            <a:schemeClr val="accent1"/>
          </a:effectRef>
          <a:fontRef idx="minor">
            <a:schemeClr val="tx1"/>
          </a:fontRef>
        </p:style>
      </p:cxnSp>
      <p:cxnSp>
        <p:nvCxnSpPr>
          <p:cNvPr id="40" name="Straight Arrow Connector 39">
            <a:extLst>
              <a:ext uri="{FF2B5EF4-FFF2-40B4-BE49-F238E27FC236}">
                <a16:creationId xmlns:a16="http://schemas.microsoft.com/office/drawing/2014/main" id="{C9F8834A-1F3A-4EAC-89DF-344F63FF7E14}"/>
              </a:ext>
            </a:extLst>
          </p:cNvPr>
          <p:cNvCxnSpPr>
            <a:cxnSpLocks/>
            <a:endCxn id="26" idx="1"/>
          </p:cNvCxnSpPr>
          <p:nvPr/>
        </p:nvCxnSpPr>
        <p:spPr>
          <a:xfrm>
            <a:off x="3406154" y="3088694"/>
            <a:ext cx="391945" cy="208071"/>
          </a:xfrm>
          <a:prstGeom prst="straightConnector1">
            <a:avLst/>
          </a:prstGeom>
          <a:ln w="6350">
            <a:solidFill>
              <a:schemeClr val="tx1"/>
            </a:solidFill>
            <a:tailEnd type="triangle"/>
          </a:ln>
        </p:spPr>
        <p:style>
          <a:lnRef idx="2">
            <a:schemeClr val="accent1"/>
          </a:lnRef>
          <a:fillRef idx="0">
            <a:schemeClr val="accent1"/>
          </a:fillRef>
          <a:effectRef idx="1">
            <a:schemeClr val="accent1"/>
          </a:effectRef>
          <a:fontRef idx="minor">
            <a:schemeClr val="tx1"/>
          </a:fontRef>
        </p:style>
      </p:cxnSp>
      <p:cxnSp>
        <p:nvCxnSpPr>
          <p:cNvPr id="139" name="Connector: Elbow 138">
            <a:extLst>
              <a:ext uri="{FF2B5EF4-FFF2-40B4-BE49-F238E27FC236}">
                <a16:creationId xmlns:a16="http://schemas.microsoft.com/office/drawing/2014/main" id="{9D693535-6584-4259-97D0-6669F58E7AFE}"/>
              </a:ext>
            </a:extLst>
          </p:cNvPr>
          <p:cNvCxnSpPr>
            <a:stCxn id="24" idx="2"/>
          </p:cNvCxnSpPr>
          <p:nvPr/>
        </p:nvCxnSpPr>
        <p:spPr>
          <a:xfrm rot="16200000" flipH="1">
            <a:off x="3836642" y="1951348"/>
            <a:ext cx="586935" cy="2898118"/>
          </a:xfrm>
          <a:prstGeom prst="bentConnector2">
            <a:avLst/>
          </a:prstGeom>
          <a:ln w="6350">
            <a:solidFill>
              <a:schemeClr val="tx1"/>
            </a:solidFill>
            <a:tailEnd type="triangle"/>
          </a:ln>
        </p:spPr>
        <p:style>
          <a:lnRef idx="2">
            <a:schemeClr val="accent1"/>
          </a:lnRef>
          <a:fillRef idx="0">
            <a:schemeClr val="accent1"/>
          </a:fillRef>
          <a:effectRef idx="1">
            <a:schemeClr val="accent1"/>
          </a:effectRef>
          <a:fontRef idx="minor">
            <a:schemeClr val="tx1"/>
          </a:fontRef>
        </p:style>
      </p:cxnSp>
      <p:cxnSp>
        <p:nvCxnSpPr>
          <p:cNvPr id="141" name="Connector: Elbow 140">
            <a:extLst>
              <a:ext uri="{FF2B5EF4-FFF2-40B4-BE49-F238E27FC236}">
                <a16:creationId xmlns:a16="http://schemas.microsoft.com/office/drawing/2014/main" id="{505DC3A8-5E87-4C3A-ADA4-EAF1C3C45196}"/>
              </a:ext>
            </a:extLst>
          </p:cNvPr>
          <p:cNvCxnSpPr>
            <a:cxnSpLocks/>
            <a:stCxn id="28" idx="3"/>
            <a:endCxn id="29" idx="2"/>
          </p:cNvCxnSpPr>
          <p:nvPr/>
        </p:nvCxnSpPr>
        <p:spPr>
          <a:xfrm flipV="1">
            <a:off x="7030348" y="2946514"/>
            <a:ext cx="1127118" cy="670542"/>
          </a:xfrm>
          <a:prstGeom prst="bentConnector2">
            <a:avLst/>
          </a:prstGeom>
          <a:ln w="6350">
            <a:solidFill>
              <a:schemeClr val="tx1"/>
            </a:solidFill>
            <a:tailEnd type="triangle"/>
          </a:ln>
        </p:spPr>
        <p:style>
          <a:lnRef idx="2">
            <a:schemeClr val="accent1"/>
          </a:lnRef>
          <a:fillRef idx="0">
            <a:schemeClr val="accent1"/>
          </a:fillRef>
          <a:effectRef idx="1">
            <a:schemeClr val="accent1"/>
          </a:effectRef>
          <a:fontRef idx="minor">
            <a:schemeClr val="tx1"/>
          </a:fontRef>
        </p:style>
      </p:cxnSp>
      <p:sp>
        <p:nvSpPr>
          <p:cNvPr id="49" name="TextBox 48">
            <a:extLst>
              <a:ext uri="{FF2B5EF4-FFF2-40B4-BE49-F238E27FC236}">
                <a16:creationId xmlns:a16="http://schemas.microsoft.com/office/drawing/2014/main" id="{E7B2397F-EE0C-4AEE-AD7A-E5C51CCD1557}"/>
              </a:ext>
            </a:extLst>
          </p:cNvPr>
          <p:cNvSpPr txBox="1"/>
          <p:nvPr/>
        </p:nvSpPr>
        <p:spPr>
          <a:xfrm>
            <a:off x="0" y="4036021"/>
            <a:ext cx="7637890" cy="1446550"/>
          </a:xfrm>
          <a:custGeom>
            <a:avLst/>
            <a:gdLst>
              <a:gd name="connsiteX0" fmla="*/ 0 w 6739393"/>
              <a:gd name="connsiteY0" fmla="*/ 0 h 1754326"/>
              <a:gd name="connsiteX1" fmla="*/ 6739393 w 6739393"/>
              <a:gd name="connsiteY1" fmla="*/ 0 h 1754326"/>
              <a:gd name="connsiteX2" fmla="*/ 6739393 w 6739393"/>
              <a:gd name="connsiteY2" fmla="*/ 1754326 h 1754326"/>
              <a:gd name="connsiteX3" fmla="*/ 0 w 6739393"/>
              <a:gd name="connsiteY3" fmla="*/ 1754326 h 1754326"/>
              <a:gd name="connsiteX4" fmla="*/ 0 w 6739393"/>
              <a:gd name="connsiteY4" fmla="*/ 0 h 1754326"/>
              <a:gd name="connsiteX0" fmla="*/ 0 w 6739393"/>
              <a:gd name="connsiteY0" fmla="*/ 0 h 1754326"/>
              <a:gd name="connsiteX1" fmla="*/ 6739393 w 6739393"/>
              <a:gd name="connsiteY1" fmla="*/ 0 h 1754326"/>
              <a:gd name="connsiteX2" fmla="*/ 4592541 w 6739393"/>
              <a:gd name="connsiteY2" fmla="*/ 1754326 h 1754326"/>
              <a:gd name="connsiteX3" fmla="*/ 0 w 6739393"/>
              <a:gd name="connsiteY3" fmla="*/ 1754326 h 1754326"/>
              <a:gd name="connsiteX4" fmla="*/ 0 w 6739393"/>
              <a:gd name="connsiteY4" fmla="*/ 0 h 1754326"/>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6739393" h="1754326">
                <a:moveTo>
                  <a:pt x="0" y="0"/>
                </a:moveTo>
                <a:lnTo>
                  <a:pt x="6739393" y="0"/>
                </a:lnTo>
                <a:lnTo>
                  <a:pt x="4592541" y="1754326"/>
                </a:lnTo>
                <a:lnTo>
                  <a:pt x="0" y="1754326"/>
                </a:lnTo>
                <a:lnTo>
                  <a:pt x="0" y="0"/>
                </a:lnTo>
                <a:close/>
              </a:path>
            </a:pathLst>
          </a:custGeom>
          <a:noFill/>
        </p:spPr>
        <p:txBody>
          <a:bodyPr wrap="square" rtlCol="0">
            <a:spAutoFit/>
          </a:bodyPr>
          <a:lstStyle/>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Albany + PFLOTRAN coupling strategy can be viewed as </a:t>
            </a:r>
            <a:r>
              <a:rPr lang="en-US" sz="2000" b="1" dirty="0">
                <a:latin typeface="Calibri" panose="020F0502020204030204" pitchFamily="34" charset="0"/>
                <a:cs typeface="Calibri" panose="020F0502020204030204" pitchFamily="34" charset="0"/>
              </a:rPr>
              <a:t>hybrid</a:t>
            </a:r>
            <a:r>
              <a:rPr lang="en-US" sz="2000" dirty="0">
                <a:latin typeface="Calibri" panose="020F0502020204030204" pitchFamily="34" charset="0"/>
                <a:cs typeface="Calibri" panose="020F0502020204030204" pitchFamily="34" charset="0"/>
              </a:rPr>
              <a:t> of a fully-coupled implicit solver + more loosely coupled iterative-solvers</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742950" lvl="1" indent="-285750">
              <a:buFont typeface="Wingdings" panose="05000000000000000000" pitchFamily="2" charset="2"/>
              <a:buChar char="Ø"/>
            </a:pPr>
            <a:r>
              <a:rPr lang="en-US" sz="2000" dirty="0">
                <a:latin typeface="Calibri" panose="020F0502020204030204" pitchFamily="34" charset="0"/>
                <a:cs typeface="Calibri" panose="020F0502020204030204" pitchFamily="34" charset="0"/>
              </a:rPr>
              <a:t>Integrates extensive </a:t>
            </a:r>
            <a:r>
              <a:rPr lang="en-US" sz="2000" b="1" dirty="0">
                <a:latin typeface="Calibri" panose="020F0502020204030204" pitchFamily="34" charset="0"/>
                <a:cs typeface="Calibri" panose="020F0502020204030204" pitchFamily="34" charset="0"/>
              </a:rPr>
              <a:t>domain expertise </a:t>
            </a:r>
            <a:r>
              <a:rPr lang="en-US" sz="2000" dirty="0">
                <a:latin typeface="Calibri" panose="020F0502020204030204" pitchFamily="34" charset="0"/>
                <a:cs typeface="Calibri" panose="020F0502020204030204" pitchFamily="34" charset="0"/>
              </a:rPr>
              <a:t>(Albany/LCM) </a:t>
            </a:r>
          </a:p>
          <a:p>
            <a:pPr marL="742950" lvl="1" indent="-285750">
              <a:buFont typeface="Wingdings" panose="05000000000000000000" pitchFamily="2" charset="2"/>
              <a:buChar char="Ø"/>
            </a:pPr>
            <a:endParaRPr lang="en-US" sz="400" dirty="0">
              <a:latin typeface="Calibri" panose="020F0502020204030204" pitchFamily="34" charset="0"/>
              <a:cs typeface="Calibri" panose="020F0502020204030204" pitchFamily="34" charset="0"/>
            </a:endParaRPr>
          </a:p>
          <a:p>
            <a:pPr marL="742950" lvl="1" indent="-285750">
              <a:buFont typeface="Wingdings" panose="05000000000000000000" pitchFamily="2" charset="2"/>
              <a:buChar char="Ø"/>
            </a:pPr>
            <a:r>
              <a:rPr lang="en-US" sz="2000" dirty="0">
                <a:latin typeface="Calibri" panose="020F0502020204030204" pitchFamily="34" charset="0"/>
                <a:cs typeface="Calibri" panose="020F0502020204030204" pitchFamily="34" charset="0"/>
              </a:rPr>
              <a:t>Specialized solvers are </a:t>
            </a:r>
            <a:r>
              <a:rPr lang="en-US" sz="2000" b="1" dirty="0">
                <a:latin typeface="Calibri" panose="020F0502020204030204" pitchFamily="34" charset="0"/>
                <a:cs typeface="Calibri" panose="020F0502020204030204" pitchFamily="34" charset="0"/>
              </a:rPr>
              <a:t>not required </a:t>
            </a:r>
            <a:r>
              <a:rPr lang="en-US" sz="2000" dirty="0">
                <a:latin typeface="Calibri" panose="020F0502020204030204" pitchFamily="34" charset="0"/>
                <a:cs typeface="Calibri" panose="020F0502020204030204" pitchFamily="34" charset="0"/>
              </a:rPr>
              <a:t>for either code</a:t>
            </a:r>
          </a:p>
        </p:txBody>
      </p:sp>
    </p:spTree>
    <p:extLst>
      <p:ext uri="{BB962C8B-B14F-4D97-AF65-F5344CB8AC3E}">
        <p14:creationId xmlns:p14="http://schemas.microsoft.com/office/powerpoint/2010/main" val="3684798281"/>
      </p:ext>
    </p:extLst>
  </p:cSld>
  <p:clrMapOvr>
    <a:masterClrMapping/>
  </p:clrMapOvr>
</p:sld>
</file>

<file path=ppt/slides/slide8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 name="TextShape 1"/>
          <p:cNvSpPr txBox="1"/>
          <p:nvPr/>
        </p:nvSpPr>
        <p:spPr>
          <a:xfrm>
            <a:off x="102457" y="-162560"/>
            <a:ext cx="7643004" cy="1146027"/>
          </a:xfrm>
          <a:prstGeom prst="rect">
            <a:avLst/>
          </a:prstGeom>
          <a:noFill/>
          <a:ln>
            <a:noFill/>
          </a:ln>
        </p:spPr>
        <p:txBody>
          <a:bodyPr lIns="0" tIns="0" rIns="0" bIns="0" anchor="ctr"/>
          <a:lstStyle/>
          <a:p>
            <a:r>
              <a:rPr lang="en-US" sz="3200" dirty="0">
                <a:latin typeface="Calibri"/>
              </a:rPr>
              <a:t>Mesh adaptation applications </a:t>
            </a:r>
            <a:endParaRPr sz="3200" dirty="0"/>
          </a:p>
        </p:txBody>
      </p:sp>
      <p:sp>
        <p:nvSpPr>
          <p:cNvPr id="19" name="TextBox 18">
            <a:extLst>
              <a:ext uri="{FF2B5EF4-FFF2-40B4-BE49-F238E27FC236}">
                <a16:creationId xmlns:a16="http://schemas.microsoft.com/office/drawing/2014/main" id="{D356CAA4-C14D-4E41-9333-88457D9EF92A}"/>
              </a:ext>
            </a:extLst>
          </p:cNvPr>
          <p:cNvSpPr txBox="1"/>
          <p:nvPr/>
        </p:nvSpPr>
        <p:spPr>
          <a:xfrm>
            <a:off x="135151" y="805407"/>
            <a:ext cx="5799982" cy="2246769"/>
          </a:xfrm>
          <a:prstGeom prst="rect">
            <a:avLst/>
          </a:prstGeom>
          <a:noFill/>
        </p:spPr>
        <p:txBody>
          <a:bodyPr wrap="square" rtlCol="0">
            <a:spAutoFit/>
          </a:bodyPr>
          <a:lstStyle/>
          <a:p>
            <a:r>
              <a:rPr lang="en-US" sz="2000" b="1" u="sng" dirty="0">
                <a:latin typeface="Calibri" panose="020F0502020204030204" pitchFamily="34" charset="0"/>
                <a:cs typeface="Calibri" panose="020F0502020204030204" pitchFamily="34" charset="0"/>
              </a:rPr>
              <a:t>Creep/Plasticity in Large Solder Joint Arrays*</a:t>
            </a:r>
          </a:p>
          <a:p>
            <a:endParaRPr lang="en-US" sz="400" b="1" dirty="0">
              <a:latin typeface="Calibri" panose="020F0502020204030204" pitchFamily="34" charset="0"/>
              <a:cs typeface="Calibri" panose="020F0502020204030204" pitchFamily="34" charset="0"/>
            </a:endParaRPr>
          </a:p>
          <a:p>
            <a:endParaRPr lang="en-US" sz="400" b="1"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Strategic reliability process in semiconductor manufacturing</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Automated workflows with locally refined meshing</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Novel materials models</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Scaling out to 16K processors, 1B+ elements</a:t>
            </a:r>
          </a:p>
        </p:txBody>
      </p:sp>
      <p:pic>
        <p:nvPicPr>
          <p:cNvPr id="20" name="Picture 3" descr="C:\Users\maxim\Google Drive\Work\solderballpaper\May_06\patched_test\wetting_826s_cut_rescale.png">
            <a:extLst>
              <a:ext uri="{FF2B5EF4-FFF2-40B4-BE49-F238E27FC236}">
                <a16:creationId xmlns:a16="http://schemas.microsoft.com/office/drawing/2014/main" id="{235DFAFD-C89F-4979-938D-5E09DC052559}"/>
              </a:ext>
            </a:extLst>
          </p:cNvPr>
          <p:cNvPicPr>
            <a:picLocks noChangeAspect="1" noChangeArrowheads="1"/>
          </p:cNvPicPr>
          <p:nvPr/>
        </p:nvPicPr>
        <p:blipFill rotWithShape="1">
          <a:blip r:embed="rId3">
            <a:extLst>
              <a:ext uri="{28A0092B-C50C-407E-A947-70E740481C1C}">
                <a14:useLocalDpi xmlns:a14="http://schemas.microsoft.com/office/drawing/2010/main" val="0"/>
              </a:ext>
            </a:extLst>
          </a:blip>
          <a:srcRect l="17151" t="5543" r="8703" b="22019"/>
          <a:stretch/>
        </p:blipFill>
        <p:spPr bwMode="auto">
          <a:xfrm>
            <a:off x="5606727" y="410453"/>
            <a:ext cx="3170710" cy="1461586"/>
          </a:xfrm>
          <a:prstGeom prst="rect">
            <a:avLst/>
          </a:prstGeom>
          <a:noFill/>
          <a:extLst>
            <a:ext uri="{909E8E84-426E-40DD-AFC4-6F175D3DCCD1}">
              <a14:hiddenFill xmlns:a14="http://schemas.microsoft.com/office/drawing/2010/main">
                <a:solidFill>
                  <a:srgbClr val="FFFFFF"/>
                </a:solidFill>
              </a14:hiddenFill>
            </a:ext>
          </a:extLst>
        </p:spPr>
      </p:pic>
      <p:pic>
        <p:nvPicPr>
          <p:cNvPr id="21" name="Picture 3" descr="C:\Users\maxim\Google Drive\Work\solderballpaper\May_06\1_billion_test_18s\1billion_vm_side.png">
            <a:extLst>
              <a:ext uri="{FF2B5EF4-FFF2-40B4-BE49-F238E27FC236}">
                <a16:creationId xmlns:a16="http://schemas.microsoft.com/office/drawing/2014/main" id="{99968BF4-AE9D-48B0-BCE8-6D8E9D03DD68}"/>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5855724" y="1713058"/>
            <a:ext cx="3057149" cy="1463987"/>
          </a:xfrm>
          <a:prstGeom prst="rect">
            <a:avLst/>
          </a:prstGeom>
          <a:noFill/>
          <a:extLst>
            <a:ext uri="{909E8E84-426E-40DD-AFC4-6F175D3DCCD1}">
              <a14:hiddenFill xmlns:a14="http://schemas.microsoft.com/office/drawing/2010/main">
                <a:solidFill>
                  <a:srgbClr val="FFFFFF"/>
                </a:solidFill>
              </a14:hiddenFill>
            </a:ext>
          </a:extLst>
        </p:spPr>
      </p:pic>
      <p:pic>
        <p:nvPicPr>
          <p:cNvPr id="22" name="Picture 21">
            <a:extLst>
              <a:ext uri="{FF2B5EF4-FFF2-40B4-BE49-F238E27FC236}">
                <a16:creationId xmlns:a16="http://schemas.microsoft.com/office/drawing/2014/main" id="{F6422CDB-8639-4703-A073-F7A96B40A3F4}"/>
              </a:ext>
            </a:extLst>
          </p:cNvPr>
          <p:cNvPicPr>
            <a:picLocks noChangeAspect="1"/>
          </p:cNvPicPr>
          <p:nvPr/>
        </p:nvPicPr>
        <p:blipFill rotWithShape="1">
          <a:blip r:embed="rId5"/>
          <a:srcRect l="29088" t="14967" r="28818" b="12915"/>
          <a:stretch/>
        </p:blipFill>
        <p:spPr>
          <a:xfrm>
            <a:off x="490020" y="3787219"/>
            <a:ext cx="2465798" cy="2492312"/>
          </a:xfrm>
          <a:prstGeom prst="rect">
            <a:avLst/>
          </a:prstGeom>
        </p:spPr>
      </p:pic>
      <p:sp>
        <p:nvSpPr>
          <p:cNvPr id="24" name="TextBox 23">
            <a:extLst>
              <a:ext uri="{FF2B5EF4-FFF2-40B4-BE49-F238E27FC236}">
                <a16:creationId xmlns:a16="http://schemas.microsoft.com/office/drawing/2014/main" id="{B3026373-8AD9-4A12-8EA5-46F21C2717F5}"/>
              </a:ext>
            </a:extLst>
          </p:cNvPr>
          <p:cNvSpPr txBox="1"/>
          <p:nvPr/>
        </p:nvSpPr>
        <p:spPr>
          <a:xfrm>
            <a:off x="3404597" y="3762790"/>
            <a:ext cx="5567174" cy="2554545"/>
          </a:xfrm>
          <a:prstGeom prst="rect">
            <a:avLst/>
          </a:prstGeom>
          <a:noFill/>
        </p:spPr>
        <p:txBody>
          <a:bodyPr wrap="square" rtlCol="0">
            <a:spAutoFit/>
          </a:bodyPr>
          <a:lstStyle/>
          <a:p>
            <a:r>
              <a:rPr lang="en-US" sz="2000" b="1" u="sng" dirty="0">
                <a:latin typeface="Calibri" panose="020F0502020204030204" pitchFamily="34" charset="0"/>
                <a:cs typeface="Calibri" panose="020F0502020204030204" pitchFamily="34" charset="0"/>
              </a:rPr>
              <a:t>Coupled Dislocation Dynamics</a:t>
            </a:r>
          </a:p>
          <a:p>
            <a:endParaRPr lang="en-US" sz="400" u="sng"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Integrates Albany and </a:t>
            </a:r>
            <a:r>
              <a:rPr lang="en-US" sz="2000" dirty="0" err="1">
                <a:latin typeface="Calibri" panose="020F0502020204030204" pitchFamily="34" charset="0"/>
                <a:cs typeface="Calibri" panose="020F0502020204030204" pitchFamily="34" charset="0"/>
              </a:rPr>
              <a:t>ParaDis</a:t>
            </a:r>
            <a:endParaRPr lang="en-US" sz="20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Computes dislocation dynamics (DD) in complex geometry</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Allows intersection of dislocations with free surfaces</a:t>
            </a:r>
          </a:p>
          <a:p>
            <a:pPr marL="285750" indent="-285750">
              <a:buFont typeface="Arial" panose="020B0604020202020204" pitchFamily="34" charset="0"/>
              <a:buChar char="•"/>
            </a:pPr>
            <a:r>
              <a:rPr lang="en-US" sz="2000" b="1" i="1" u="sng" dirty="0">
                <a:latin typeface="Calibri" panose="020F0502020204030204" pitchFamily="34" charset="0"/>
                <a:cs typeface="Calibri" panose="020F0502020204030204" pitchFamily="34" charset="0"/>
              </a:rPr>
              <a:t>Left</a:t>
            </a:r>
            <a:r>
              <a:rPr lang="en-US" sz="2000" dirty="0">
                <a:latin typeface="Calibri" panose="020F0502020204030204" pitchFamily="34" charset="0"/>
                <a:cs typeface="Calibri" panose="020F0502020204030204" pitchFamily="34" charset="0"/>
              </a:rPr>
              <a:t>: prismatic dislocation loops in finite domain</a:t>
            </a:r>
          </a:p>
        </p:txBody>
      </p:sp>
      <p:sp>
        <p:nvSpPr>
          <p:cNvPr id="3" name="Rectangle 2">
            <a:extLst>
              <a:ext uri="{FF2B5EF4-FFF2-40B4-BE49-F238E27FC236}">
                <a16:creationId xmlns:a16="http://schemas.microsoft.com/office/drawing/2014/main" id="{11DCA8F7-B29C-4CCC-BA51-56E40A0C8372}"/>
              </a:ext>
            </a:extLst>
          </p:cNvPr>
          <p:cNvSpPr/>
          <p:nvPr/>
        </p:nvSpPr>
        <p:spPr>
          <a:xfrm>
            <a:off x="0" y="6488668"/>
            <a:ext cx="8571557" cy="369332"/>
          </a:xfrm>
          <a:prstGeom prst="rect">
            <a:avLst/>
          </a:prstGeom>
        </p:spPr>
        <p:txBody>
          <a:bodyPr wrap="square">
            <a:spAutoFit/>
          </a:bodyPr>
          <a:lstStyle/>
          <a:p>
            <a:r>
              <a:rPr lang="en-US" dirty="0">
                <a:solidFill>
                  <a:schemeClr val="bg1"/>
                </a:solidFill>
                <a:latin typeface="Calibri" panose="020F0502020204030204" pitchFamily="34" charset="0"/>
                <a:cs typeface="Calibri" panose="020F0502020204030204" pitchFamily="34" charset="0"/>
              </a:rPr>
              <a:t>* Li, et al. </a:t>
            </a:r>
            <a:r>
              <a:rPr lang="en-US" i="1" dirty="0">
                <a:solidFill>
                  <a:schemeClr val="bg1"/>
                </a:solidFill>
                <a:latin typeface="Calibri" panose="020F0502020204030204" pitchFamily="34" charset="0"/>
                <a:cs typeface="Calibri" panose="020F0502020204030204" pitchFamily="34" charset="0"/>
              </a:rPr>
              <a:t>Comp. Mech.</a:t>
            </a:r>
            <a:r>
              <a:rPr lang="en-US" dirty="0">
                <a:solidFill>
                  <a:schemeClr val="bg1"/>
                </a:solidFill>
                <a:latin typeface="Calibri" panose="020F0502020204030204" pitchFamily="34" charset="0"/>
                <a:cs typeface="Calibri" panose="020F0502020204030204" pitchFamily="34" charset="0"/>
              </a:rPr>
              <a:t>, 62:323, 2018.  Bloomfield, et al. </a:t>
            </a:r>
            <a:r>
              <a:rPr lang="en-US" i="1" dirty="0">
                <a:solidFill>
                  <a:schemeClr val="bg1"/>
                </a:solidFill>
                <a:latin typeface="Calibri" panose="020F0502020204030204" pitchFamily="34" charset="0"/>
                <a:cs typeface="Calibri" panose="020F0502020204030204" pitchFamily="34" charset="0"/>
              </a:rPr>
              <a:t>Eng. with </a:t>
            </a:r>
            <a:r>
              <a:rPr lang="en-US" dirty="0">
                <a:solidFill>
                  <a:schemeClr val="bg1"/>
                </a:solidFill>
                <a:latin typeface="Calibri" panose="020F0502020204030204" pitchFamily="34" charset="0"/>
                <a:cs typeface="Calibri" panose="020F0502020204030204" pitchFamily="34" charset="0"/>
              </a:rPr>
              <a:t>Comp., 33: 509, 2017. </a:t>
            </a:r>
          </a:p>
        </p:txBody>
      </p:sp>
      <p:cxnSp>
        <p:nvCxnSpPr>
          <p:cNvPr id="8" name="Straight Connector 7">
            <a:extLst>
              <a:ext uri="{FF2B5EF4-FFF2-40B4-BE49-F238E27FC236}">
                <a16:creationId xmlns:a16="http://schemas.microsoft.com/office/drawing/2014/main" id="{89401532-58C9-4422-8915-1B22D261D0C5}"/>
              </a:ext>
            </a:extLst>
          </p:cNvPr>
          <p:cNvCxnSpPr/>
          <p:nvPr/>
        </p:nvCxnSpPr>
        <p:spPr>
          <a:xfrm>
            <a:off x="0" y="3429000"/>
            <a:ext cx="9144000" cy="0"/>
          </a:xfrm>
          <a:prstGeom prst="line">
            <a:avLst/>
          </a:prstGeom>
          <a:ln w="12700">
            <a:solidFill>
              <a:schemeClr val="tx1"/>
            </a:solidFill>
          </a:ln>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670847656"/>
      </p:ext>
    </p:extLst>
  </p:cSld>
  <p:clrMapOvr>
    <a:masterClrMapping/>
  </p:clrMapOvr>
</p:sld>
</file>

<file path=ppt/slides/slide8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a:extLst>
              <a:ext uri="{FF2B5EF4-FFF2-40B4-BE49-F238E27FC236}">
                <a16:creationId xmlns:a16="http://schemas.microsoft.com/office/drawing/2014/main" id="{D901DAC7-4626-4F66-89C6-311D68D5E122}"/>
              </a:ext>
            </a:extLst>
          </p:cNvPr>
          <p:cNvSpPr/>
          <p:nvPr/>
        </p:nvSpPr>
        <p:spPr>
          <a:xfrm>
            <a:off x="108794" y="4058784"/>
            <a:ext cx="8778240" cy="2369880"/>
          </a:xfrm>
          <a:prstGeom prst="rect">
            <a:avLst/>
          </a:prstGeom>
        </p:spPr>
        <p:txBody>
          <a:bodyPr wrap="square">
            <a:spAutoFit/>
          </a:bodyPr>
          <a:lstStyle/>
          <a:p>
            <a:r>
              <a:rPr lang="en-US" sz="2000" b="1" dirty="0">
                <a:solidFill>
                  <a:srgbClr val="0070C0"/>
                </a:solidFill>
                <a:latin typeface="Calibri" panose="020F0502020204030204" pitchFamily="34" charset="0"/>
                <a:cs typeface="Calibri" panose="020F0502020204030204" pitchFamily="34" charset="0"/>
              </a:rPr>
              <a:t>Infrastructure work:</a:t>
            </a:r>
            <a:r>
              <a:rPr lang="en-US" sz="2000" b="1" dirty="0">
                <a:latin typeface="Calibri" panose="020F0502020204030204" pitchFamily="34" charset="0"/>
                <a:cs typeface="Calibri" panose="020F0502020204030204" pitchFamily="34" charset="0"/>
              </a:rPr>
              <a:t> </a:t>
            </a:r>
          </a:p>
          <a:p>
            <a:endParaRPr lang="en-US" sz="400" b="1"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Refactor of code to use </a:t>
            </a:r>
            <a:r>
              <a:rPr lang="en-US" sz="2000" b="1" dirty="0">
                <a:latin typeface="Calibri" panose="020F0502020204030204" pitchFamily="34" charset="0"/>
                <a:cs typeface="Calibri" panose="020F0502020204030204" pitchFamily="34" charset="0"/>
              </a:rPr>
              <a:t>block data structures </a:t>
            </a:r>
            <a:r>
              <a:rPr lang="en-US" sz="2000" dirty="0">
                <a:latin typeface="Calibri" panose="020F0502020204030204" pitchFamily="34" charset="0"/>
                <a:cs typeface="Calibri" panose="020F0502020204030204" pitchFamily="34" charset="0"/>
              </a:rPr>
              <a:t>to facilitate </a:t>
            </a:r>
            <a:r>
              <a:rPr lang="en-US" sz="2000" b="1" dirty="0">
                <a:latin typeface="Calibri" panose="020F0502020204030204" pitchFamily="34" charset="0"/>
                <a:cs typeface="Calibri" panose="020F0502020204030204" pitchFamily="34" charset="0"/>
              </a:rPr>
              <a:t>multi-physics</a:t>
            </a:r>
            <a:r>
              <a:rPr lang="en-US" sz="2000" dirty="0">
                <a:latin typeface="Calibri" panose="020F0502020204030204" pitchFamily="34" charset="0"/>
                <a:cs typeface="Calibri" panose="020F0502020204030204" pitchFamily="34" charset="0"/>
              </a:rPr>
              <a:t> coupling</a:t>
            </a:r>
          </a:p>
          <a:p>
            <a:pPr marL="800100" lvl="1" indent="-342900">
              <a:buFont typeface="Wingdings" panose="05000000000000000000" pitchFamily="2" charset="2"/>
              <a:buChar char="Ø"/>
            </a:pPr>
            <a:endParaRPr lang="en-US" sz="400"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Ø"/>
            </a:pPr>
            <a:r>
              <a:rPr lang="en-US" sz="2000" dirty="0">
                <a:latin typeface="Calibri" panose="020F0502020204030204" pitchFamily="34" charset="0"/>
                <a:cs typeface="Calibri" panose="020F0502020204030204" pitchFamily="34" charset="0"/>
              </a:rPr>
              <a:t>“</a:t>
            </a:r>
            <a:r>
              <a:rPr lang="en-US" sz="2000" b="1" dirty="0">
                <a:latin typeface="Calibri" panose="020F0502020204030204" pitchFamily="34" charset="0"/>
                <a:cs typeface="Calibri" panose="020F0502020204030204" pitchFamily="34" charset="0"/>
              </a:rPr>
              <a:t>Plug-and-play</a:t>
            </a:r>
            <a:r>
              <a:rPr lang="en-US" sz="2000" dirty="0">
                <a:latin typeface="Calibri" panose="020F0502020204030204" pitchFamily="34" charset="0"/>
                <a:cs typeface="Calibri" panose="020F0502020204030204" pitchFamily="34" charset="0"/>
              </a:rPr>
              <a:t>” different PDEs within Albany </a:t>
            </a:r>
          </a:p>
          <a:p>
            <a:pPr marL="800100" lvl="1" indent="-342900">
              <a:buFont typeface="Wingdings" panose="05000000000000000000" pitchFamily="2" charset="2"/>
              <a:buChar char="Ø"/>
            </a:pPr>
            <a:endParaRPr lang="en-US" sz="400"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Ø"/>
            </a:pPr>
            <a:r>
              <a:rPr lang="en-US" sz="2000" dirty="0">
                <a:latin typeface="Calibri" panose="020F0502020204030204" pitchFamily="34" charset="0"/>
                <a:cs typeface="Calibri" panose="020F0502020204030204" pitchFamily="34" charset="0"/>
              </a:rPr>
              <a:t>Ability to use </a:t>
            </a:r>
            <a:r>
              <a:rPr lang="en-US" sz="2000" b="1" dirty="0">
                <a:latin typeface="Calibri" panose="020F0502020204030204" pitchFamily="34" charset="0"/>
                <a:cs typeface="Calibri" panose="020F0502020204030204" pitchFamily="34" charset="0"/>
              </a:rPr>
              <a:t>block preconditioners </a:t>
            </a:r>
            <a:r>
              <a:rPr lang="en-US" sz="2000" dirty="0">
                <a:latin typeface="Calibri" panose="020F0502020204030204" pitchFamily="34" charset="0"/>
                <a:cs typeface="Calibri" panose="020F0502020204030204" pitchFamily="34" charset="0"/>
              </a:rPr>
              <a:t>(Teko*)</a:t>
            </a:r>
          </a:p>
          <a:p>
            <a:pPr marL="800100" lvl="1" indent="-342900">
              <a:buFont typeface="Wingdings" panose="05000000000000000000" pitchFamily="2" charset="2"/>
              <a:buChar char="Ø"/>
            </a:pPr>
            <a:endParaRPr lang="en-US" sz="400"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Ø"/>
            </a:pPr>
            <a:endParaRPr lang="en-US" sz="4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r>
              <a:rPr lang="en-US" sz="2000" dirty="0">
                <a:latin typeface="Calibri" panose="020F0502020204030204" pitchFamily="34" charset="0"/>
                <a:cs typeface="Calibri" panose="020F0502020204030204" pitchFamily="34" charset="0"/>
              </a:rPr>
              <a:t>Add support for </a:t>
            </a:r>
            <a:r>
              <a:rPr lang="en-US" sz="2000" b="1" dirty="0">
                <a:latin typeface="Calibri" panose="020F0502020204030204" pitchFamily="34" charset="0"/>
                <a:cs typeface="Calibri" panose="020F0502020204030204" pitchFamily="34" charset="0"/>
              </a:rPr>
              <a:t>mixed finite elements</a:t>
            </a:r>
          </a:p>
          <a:p>
            <a:pPr marL="342900" indent="-342900">
              <a:buFont typeface="Arial" panose="020B0604020202020204" pitchFamily="34" charset="0"/>
              <a:buChar char="•"/>
            </a:pPr>
            <a:endParaRPr lang="en-US" sz="400" b="1"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Ø"/>
            </a:pPr>
            <a:r>
              <a:rPr lang="en-US" sz="2000" dirty="0">
                <a:latin typeface="Calibri" panose="020F0502020204030204" pitchFamily="34" charset="0"/>
                <a:cs typeface="Calibri" panose="020F0502020204030204" pitchFamily="34" charset="0"/>
              </a:rPr>
              <a:t>Can be accomplished via incorporation of </a:t>
            </a:r>
            <a:r>
              <a:rPr lang="en-US" sz="2000" b="1" dirty="0">
                <a:latin typeface="Calibri" panose="020F0502020204030204" pitchFamily="34" charset="0"/>
                <a:cs typeface="Calibri" panose="020F0502020204030204" pitchFamily="34" charset="0"/>
              </a:rPr>
              <a:t>Panzer</a:t>
            </a:r>
            <a:r>
              <a:rPr lang="en-US" sz="2000" dirty="0">
                <a:latin typeface="Calibri" panose="020F0502020204030204" pitchFamily="34" charset="0"/>
                <a:cs typeface="Calibri" panose="020F0502020204030204" pitchFamily="34" charset="0"/>
              </a:rPr>
              <a:t> and </a:t>
            </a:r>
            <a:r>
              <a:rPr lang="en-US" sz="2000" b="1" dirty="0" err="1">
                <a:latin typeface="Calibri" panose="020F0502020204030204" pitchFamily="34" charset="0"/>
                <a:cs typeface="Calibri" panose="020F0502020204030204" pitchFamily="34" charset="0"/>
              </a:rPr>
              <a:t>DOFManager</a:t>
            </a:r>
            <a:r>
              <a:rPr lang="en-US" sz="2000" b="1" dirty="0">
                <a:latin typeface="Calibri" panose="020F0502020204030204" pitchFamily="34" charset="0"/>
                <a:cs typeface="Calibri" panose="020F0502020204030204" pitchFamily="34" charset="0"/>
              </a:rPr>
              <a:t>.</a:t>
            </a:r>
            <a:endParaRPr lang="en-US" sz="2000"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Ø"/>
            </a:pPr>
            <a:endParaRPr lang="en-US" sz="400" dirty="0">
              <a:latin typeface="Calibri" panose="020F0502020204030204" pitchFamily="34" charset="0"/>
              <a:cs typeface="Calibri" panose="020F0502020204030204" pitchFamily="34" charset="0"/>
            </a:endParaRPr>
          </a:p>
        </p:txBody>
      </p:sp>
      <p:sp>
        <p:nvSpPr>
          <p:cNvPr id="138" name="TextShape 1"/>
          <p:cNvSpPr txBox="1"/>
          <p:nvPr/>
        </p:nvSpPr>
        <p:spPr>
          <a:xfrm>
            <a:off x="256966" y="-86529"/>
            <a:ext cx="7643004" cy="1146027"/>
          </a:xfrm>
          <a:prstGeom prst="rect">
            <a:avLst/>
          </a:prstGeom>
          <a:noFill/>
          <a:ln>
            <a:noFill/>
          </a:ln>
        </p:spPr>
        <p:txBody>
          <a:bodyPr lIns="0" tIns="0" rIns="0" bIns="0" anchor="ctr"/>
          <a:lstStyle/>
          <a:p>
            <a:r>
              <a:rPr lang="en-US" sz="3200" dirty="0">
                <a:latin typeface="Calibri"/>
              </a:rPr>
              <a:t>Work in progress</a:t>
            </a:r>
            <a:endParaRPr sz="3200" dirty="0"/>
          </a:p>
        </p:txBody>
      </p:sp>
      <p:sp>
        <p:nvSpPr>
          <p:cNvPr id="3" name="TextBox 2">
            <a:extLst>
              <a:ext uri="{FF2B5EF4-FFF2-40B4-BE49-F238E27FC236}">
                <a16:creationId xmlns:a16="http://schemas.microsoft.com/office/drawing/2014/main" id="{2FF70BD0-4579-411D-B3C9-CC3B6A44FB7E}"/>
              </a:ext>
            </a:extLst>
          </p:cNvPr>
          <p:cNvSpPr txBox="1"/>
          <p:nvPr/>
        </p:nvSpPr>
        <p:spPr>
          <a:xfrm>
            <a:off x="80140" y="865539"/>
            <a:ext cx="8498783" cy="1508105"/>
          </a:xfrm>
          <a:prstGeom prst="rect">
            <a:avLst/>
          </a:prstGeom>
          <a:noFill/>
        </p:spPr>
        <p:txBody>
          <a:bodyPr wrap="square" rtlCol="0">
            <a:spAutoFit/>
          </a:bodyPr>
          <a:lstStyle/>
          <a:p>
            <a:r>
              <a:rPr lang="en-US" sz="2000" b="1" dirty="0">
                <a:solidFill>
                  <a:srgbClr val="0070C0"/>
                </a:solidFill>
                <a:latin typeface="Calibri" panose="020F0502020204030204" pitchFamily="34" charset="0"/>
                <a:cs typeface="Calibri" panose="020F0502020204030204" pitchFamily="34" charset="0"/>
              </a:rPr>
              <a:t>Performance portability:</a:t>
            </a:r>
            <a:endParaRPr lang="en-US" sz="2000" dirty="0">
              <a:solidFill>
                <a:srgbClr val="0070C0"/>
              </a:solidFill>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Ø"/>
            </a:pPr>
            <a:r>
              <a:rPr lang="en-US" sz="2000" b="1" dirty="0">
                <a:latin typeface="Calibri" panose="020F0502020204030204" pitchFamily="34" charset="0"/>
                <a:cs typeface="Calibri" panose="020F0502020204030204" pitchFamily="34" charset="0"/>
              </a:rPr>
              <a:t>Code optimizations </a:t>
            </a:r>
            <a:r>
              <a:rPr lang="en-US" sz="2000" dirty="0">
                <a:latin typeface="Calibri" panose="020F0502020204030204" pitchFamily="34" charset="0"/>
                <a:cs typeface="Calibri" panose="020F0502020204030204" pitchFamily="34" charset="0"/>
              </a:rPr>
              <a:t>for finite element assembly</a:t>
            </a:r>
          </a:p>
          <a:p>
            <a:pPr marL="800100" lvl="1" indent="-342900">
              <a:buFont typeface="Wingdings" panose="05000000000000000000" pitchFamily="2" charset="2"/>
              <a:buChar char="Ø"/>
            </a:pPr>
            <a:endParaRPr lang="en-US" sz="400"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Ø"/>
            </a:pPr>
            <a:r>
              <a:rPr lang="en-US" sz="2000" dirty="0">
                <a:latin typeface="Calibri" panose="020F0502020204030204" pitchFamily="34" charset="0"/>
                <a:cs typeface="Calibri" panose="020F0502020204030204" pitchFamily="34" charset="0"/>
              </a:rPr>
              <a:t>Performance portable </a:t>
            </a:r>
            <a:r>
              <a:rPr lang="en-US" sz="2000" b="1" dirty="0">
                <a:latin typeface="Calibri" panose="020F0502020204030204" pitchFamily="34" charset="0"/>
                <a:cs typeface="Calibri" panose="020F0502020204030204" pitchFamily="34" charset="0"/>
              </a:rPr>
              <a:t>solvers</a:t>
            </a:r>
            <a:r>
              <a:rPr lang="en-US" sz="2000" dirty="0">
                <a:latin typeface="Calibri" panose="020F0502020204030204" pitchFamily="34" charset="0"/>
                <a:cs typeface="Calibri" panose="020F0502020204030204" pitchFamily="34" charset="0"/>
              </a:rPr>
              <a:t> [WIP by </a:t>
            </a:r>
            <a:r>
              <a:rPr lang="en-US" sz="2000" dirty="0" err="1">
                <a:latin typeface="Calibri" panose="020F0502020204030204" pitchFamily="34" charset="0"/>
                <a:cs typeface="Calibri" panose="020F0502020204030204" pitchFamily="34" charset="0"/>
              </a:rPr>
              <a:t>Trilinos</a:t>
            </a:r>
            <a:r>
              <a:rPr lang="en-US" sz="2000" dirty="0">
                <a:latin typeface="Calibri" panose="020F0502020204030204" pitchFamily="34" charset="0"/>
                <a:cs typeface="Calibri" panose="020F0502020204030204" pitchFamily="34" charset="0"/>
              </a:rPr>
              <a:t> team]</a:t>
            </a:r>
          </a:p>
          <a:p>
            <a:pPr marL="285750" indent="-285750">
              <a:buFont typeface="Arial" panose="020B0604020202020204" pitchFamily="34" charset="0"/>
              <a:buChar char="•"/>
            </a:pPr>
            <a:endParaRPr lang="en-US" sz="2000" dirty="0">
              <a:latin typeface="Calibri" panose="020F0502020204030204" pitchFamily="34" charset="0"/>
              <a:cs typeface="Calibri" panose="020F0502020204030204" pitchFamily="34" charset="0"/>
            </a:endParaRPr>
          </a:p>
        </p:txBody>
      </p:sp>
      <p:pic>
        <p:nvPicPr>
          <p:cNvPr id="5" name="Picture 4">
            <a:extLst>
              <a:ext uri="{FF2B5EF4-FFF2-40B4-BE49-F238E27FC236}">
                <a16:creationId xmlns:a16="http://schemas.microsoft.com/office/drawing/2014/main" id="{CB63FDEA-BD5A-4A18-B79E-20DC7136D214}"/>
              </a:ext>
            </a:extLst>
          </p:cNvPr>
          <p:cNvPicPr>
            <a:picLocks noChangeAspect="1"/>
          </p:cNvPicPr>
          <p:nvPr/>
        </p:nvPicPr>
        <p:blipFill>
          <a:blip r:embed="rId3"/>
          <a:stretch>
            <a:fillRect/>
          </a:stretch>
        </p:blipFill>
        <p:spPr>
          <a:xfrm>
            <a:off x="5475556" y="2570149"/>
            <a:ext cx="3411478" cy="1023443"/>
          </a:xfrm>
          <a:prstGeom prst="rect">
            <a:avLst/>
          </a:prstGeom>
        </p:spPr>
      </p:pic>
      <p:sp>
        <p:nvSpPr>
          <p:cNvPr id="2" name="Rectangle 1">
            <a:extLst>
              <a:ext uri="{FF2B5EF4-FFF2-40B4-BE49-F238E27FC236}">
                <a16:creationId xmlns:a16="http://schemas.microsoft.com/office/drawing/2014/main" id="{1C450D42-E3AE-4090-8090-CF385666277B}"/>
              </a:ext>
            </a:extLst>
          </p:cNvPr>
          <p:cNvSpPr/>
          <p:nvPr/>
        </p:nvSpPr>
        <p:spPr>
          <a:xfrm>
            <a:off x="0" y="6540974"/>
            <a:ext cx="4572000" cy="338554"/>
          </a:xfrm>
          <a:prstGeom prst="rect">
            <a:avLst/>
          </a:prstGeom>
        </p:spPr>
        <p:txBody>
          <a:bodyPr>
            <a:spAutoFit/>
          </a:bodyPr>
          <a:lstStyle/>
          <a:p>
            <a:pPr>
              <a:spcAft>
                <a:spcPts val="600"/>
              </a:spcAft>
            </a:pPr>
            <a:r>
              <a:rPr lang="en-US" sz="1600" dirty="0">
                <a:solidFill>
                  <a:schemeClr val="bg1"/>
                </a:solidFill>
                <a:latin typeface="Calibri" panose="020F0502020204030204" pitchFamily="34" charset="0"/>
                <a:cs typeface="Calibri" panose="020F0502020204030204" pitchFamily="34" charset="0"/>
              </a:rPr>
              <a:t>* E. Cyr </a:t>
            </a:r>
            <a:r>
              <a:rPr lang="en-US" sz="1600" i="1" dirty="0">
                <a:solidFill>
                  <a:schemeClr val="bg1"/>
                </a:solidFill>
                <a:latin typeface="Calibri" panose="020F0502020204030204" pitchFamily="34" charset="0"/>
                <a:cs typeface="Calibri" panose="020F0502020204030204" pitchFamily="34" charset="0"/>
              </a:rPr>
              <a:t>et. al. </a:t>
            </a:r>
            <a:r>
              <a:rPr lang="en-US" sz="1600" dirty="0">
                <a:solidFill>
                  <a:schemeClr val="bg1"/>
                </a:solidFill>
                <a:latin typeface="Calibri" panose="020F0502020204030204" pitchFamily="34" charset="0"/>
                <a:cs typeface="Calibri" panose="020F0502020204030204" pitchFamily="34" charset="0"/>
              </a:rPr>
              <a:t>SIAM J. Sci. </a:t>
            </a:r>
            <a:r>
              <a:rPr lang="en-US" sz="1600" dirty="0" err="1">
                <a:solidFill>
                  <a:schemeClr val="bg1"/>
                </a:solidFill>
                <a:latin typeface="Calibri" panose="020F0502020204030204" pitchFamily="34" charset="0"/>
                <a:cs typeface="Calibri" panose="020F0502020204030204" pitchFamily="34" charset="0"/>
              </a:rPr>
              <a:t>Comput</a:t>
            </a:r>
            <a:r>
              <a:rPr lang="en-US" sz="1600" dirty="0">
                <a:solidFill>
                  <a:schemeClr val="bg1"/>
                </a:solidFill>
                <a:latin typeface="Calibri" panose="020F0502020204030204" pitchFamily="34" charset="0"/>
                <a:cs typeface="Calibri" panose="020F0502020204030204" pitchFamily="34" charset="0"/>
              </a:rPr>
              <a:t>. 2016.</a:t>
            </a:r>
          </a:p>
        </p:txBody>
      </p:sp>
      <p:pic>
        <p:nvPicPr>
          <p:cNvPr id="9" name="Picture 8">
            <a:extLst>
              <a:ext uri="{FF2B5EF4-FFF2-40B4-BE49-F238E27FC236}">
                <a16:creationId xmlns:a16="http://schemas.microsoft.com/office/drawing/2014/main" id="{7D9631C0-DBD6-4DEE-958B-12B2AD56BEEB}"/>
              </a:ext>
            </a:extLst>
          </p:cNvPr>
          <p:cNvPicPr>
            <a:picLocks noChangeAspect="1"/>
          </p:cNvPicPr>
          <p:nvPr/>
        </p:nvPicPr>
        <p:blipFill>
          <a:blip r:embed="rId4" cstate="print">
            <a:extLst>
              <a:ext uri="{28A0092B-C50C-407E-A947-70E740481C1C}">
                <a14:useLocalDpi xmlns:a14="http://schemas.microsoft.com/office/drawing/2010/main" val="0"/>
              </a:ext>
            </a:extLst>
          </a:blip>
          <a:srcRect l="19524" t="19231" r="12350" b="19539"/>
          <a:stretch>
            <a:fillRect/>
          </a:stretch>
        </p:blipFill>
        <p:spPr bwMode="auto">
          <a:xfrm>
            <a:off x="256966" y="2582555"/>
            <a:ext cx="1251886" cy="63551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0" name="Picture 14">
            <a:extLst>
              <a:ext uri="{FF2B5EF4-FFF2-40B4-BE49-F238E27FC236}">
                <a16:creationId xmlns:a16="http://schemas.microsoft.com/office/drawing/2014/main" id="{1F69CF6D-6F08-4380-BFE0-BD8561E87C3F}"/>
              </a:ext>
            </a:extLst>
          </p:cNvPr>
          <p:cNvPicPr>
            <a:picLocks noChangeAspect="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543914" y="2840925"/>
            <a:ext cx="1109804" cy="70534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2" name="Picture 11">
            <a:extLst>
              <a:ext uri="{FF2B5EF4-FFF2-40B4-BE49-F238E27FC236}">
                <a16:creationId xmlns:a16="http://schemas.microsoft.com/office/drawing/2014/main" id="{0D1D6101-B9F7-41D8-AA83-7058E0B0C1FD}"/>
              </a:ext>
            </a:extLst>
          </p:cNvPr>
          <p:cNvPicPr>
            <a:picLocks noChangeAspect="1"/>
          </p:cNvPicPr>
          <p:nvPr/>
        </p:nvPicPr>
        <p:blipFill>
          <a:blip r:embed="rId6"/>
          <a:stretch>
            <a:fillRect/>
          </a:stretch>
        </p:blipFill>
        <p:spPr>
          <a:xfrm>
            <a:off x="1880270" y="2431021"/>
            <a:ext cx="3335968" cy="1138023"/>
          </a:xfrm>
          <a:prstGeom prst="rect">
            <a:avLst/>
          </a:prstGeom>
        </p:spPr>
      </p:pic>
      <p:pic>
        <p:nvPicPr>
          <p:cNvPr id="13" name="Picture 12">
            <a:extLst>
              <a:ext uri="{FF2B5EF4-FFF2-40B4-BE49-F238E27FC236}">
                <a16:creationId xmlns:a16="http://schemas.microsoft.com/office/drawing/2014/main" id="{F6843DD8-721F-4CD7-85CE-EFDC004DA04F}"/>
              </a:ext>
            </a:extLst>
          </p:cNvPr>
          <p:cNvPicPr>
            <a:picLocks noChangeAspect="1"/>
          </p:cNvPicPr>
          <p:nvPr/>
        </p:nvPicPr>
        <p:blipFill>
          <a:blip r:embed="rId7"/>
          <a:stretch>
            <a:fillRect/>
          </a:stretch>
        </p:blipFill>
        <p:spPr>
          <a:xfrm>
            <a:off x="6843109" y="644593"/>
            <a:ext cx="1459964" cy="1312120"/>
          </a:xfrm>
          <a:prstGeom prst="rect">
            <a:avLst/>
          </a:prstGeom>
        </p:spPr>
      </p:pic>
    </p:spTree>
    <p:extLst>
      <p:ext uri="{BB962C8B-B14F-4D97-AF65-F5344CB8AC3E}">
        <p14:creationId xmlns:p14="http://schemas.microsoft.com/office/powerpoint/2010/main" val="204699486"/>
      </p:ext>
    </p:extLst>
  </p:cSld>
  <p:clrMapOvr>
    <a:masterClrMapping/>
  </p:clrMapOvr>
</p:sld>
</file>

<file path=ppt/slides/slide9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TextBox 7">
            <a:extLst>
              <a:ext uri="{FF2B5EF4-FFF2-40B4-BE49-F238E27FC236}">
                <a16:creationId xmlns:a16="http://schemas.microsoft.com/office/drawing/2014/main" id="{C03E6BC2-A062-4D3C-ACA6-0533C0850F8F}"/>
              </a:ext>
            </a:extLst>
          </p:cNvPr>
          <p:cNvSpPr txBox="1"/>
          <p:nvPr/>
        </p:nvSpPr>
        <p:spPr>
          <a:xfrm>
            <a:off x="173690" y="886964"/>
            <a:ext cx="8796620" cy="5324535"/>
          </a:xfrm>
          <a:prstGeom prst="rect">
            <a:avLst/>
          </a:prstGeom>
          <a:noFill/>
        </p:spPr>
        <p:txBody>
          <a:bodyPr wrap="square" rtlCol="0">
            <a:spAutoFit/>
          </a:bodyPr>
          <a:lstStyle/>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r>
              <a:rPr lang="en-US" sz="2000" b="1" dirty="0">
                <a:solidFill>
                  <a:srgbClr val="0070C0"/>
                </a:solidFill>
                <a:latin typeface="Calibri" panose="020F0502020204030204" pitchFamily="34" charset="0"/>
                <a:cs typeface="Calibri" panose="020F0502020204030204" pitchFamily="34" charset="0"/>
              </a:rPr>
              <a:t>Application-driven development:</a:t>
            </a:r>
            <a:endParaRPr lang="en-US" sz="2000" dirty="0">
              <a:solidFill>
                <a:srgbClr val="0070C0"/>
              </a:solidFill>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endParaRPr lang="en-US" sz="800" b="1" dirty="0">
              <a:latin typeface="Calibri" panose="020F0502020204030204" pitchFamily="34" charset="0"/>
              <a:cs typeface="Calibri" panose="020F0502020204030204" pitchFamily="34" charset="0"/>
            </a:endParaRPr>
          </a:p>
          <a:p>
            <a:r>
              <a:rPr lang="en-US" sz="2000" b="1" i="1" dirty="0">
                <a:latin typeface="Calibri" panose="020F0502020204030204" pitchFamily="34" charset="0"/>
                <a:cs typeface="Calibri" panose="020F0502020204030204" pitchFamily="34" charset="0"/>
              </a:rPr>
              <a:t>Land-ice: </a:t>
            </a:r>
          </a:p>
          <a:p>
            <a:endParaRPr lang="en-US" sz="400" b="1"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Ø"/>
            </a:pPr>
            <a:r>
              <a:rPr lang="en-US" sz="2000" dirty="0">
                <a:latin typeface="Calibri" panose="020F0502020204030204" pitchFamily="34" charset="0"/>
                <a:cs typeface="Calibri" panose="020F0502020204030204" pitchFamily="34" charset="0"/>
              </a:rPr>
              <a:t>Improved </a:t>
            </a:r>
            <a:r>
              <a:rPr lang="en-US" sz="2000" b="1" dirty="0">
                <a:latin typeface="Calibri" panose="020F0502020204030204" pitchFamily="34" charset="0"/>
                <a:cs typeface="Calibri" panose="020F0502020204030204" pitchFamily="34" charset="0"/>
              </a:rPr>
              <a:t>basal hydrology </a:t>
            </a:r>
            <a:r>
              <a:rPr lang="en-US" sz="2000" dirty="0">
                <a:latin typeface="Calibri" panose="020F0502020204030204" pitchFamily="34" charset="0"/>
                <a:cs typeface="Calibri" panose="020F0502020204030204" pitchFamily="34" charset="0"/>
              </a:rPr>
              <a:t>models for land-ice. </a:t>
            </a:r>
          </a:p>
          <a:p>
            <a:pPr marL="800100" lvl="1" indent="-342900">
              <a:buFont typeface="Wingdings" panose="05000000000000000000" pitchFamily="2" charset="2"/>
              <a:buChar char="Ø"/>
            </a:pPr>
            <a:endParaRPr lang="en-US" sz="400"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Ø"/>
            </a:pPr>
            <a:r>
              <a:rPr lang="en-US" sz="2000" b="1" dirty="0">
                <a:latin typeface="Calibri" panose="020F0502020204030204" pitchFamily="34" charset="0"/>
                <a:cs typeface="Calibri" panose="020F0502020204030204" pitchFamily="34" charset="0"/>
              </a:rPr>
              <a:t>Level set </a:t>
            </a:r>
            <a:r>
              <a:rPr lang="en-US" sz="2000" dirty="0">
                <a:latin typeface="Calibri" panose="020F0502020204030204" pitchFamily="34" charset="0"/>
                <a:cs typeface="Calibri" panose="020F0502020204030204" pitchFamily="34" charset="0"/>
              </a:rPr>
              <a:t>formulation to track better the calving.</a:t>
            </a:r>
          </a:p>
          <a:p>
            <a:pPr marL="800100" lvl="1" indent="-342900">
              <a:buFont typeface="Wingdings" panose="05000000000000000000" pitchFamily="2" charset="2"/>
              <a:buChar char="Ø"/>
            </a:pPr>
            <a:endParaRPr lang="en-US" sz="400"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Ø"/>
            </a:pPr>
            <a:r>
              <a:rPr lang="en-US" sz="2000" b="1" dirty="0">
                <a:latin typeface="Calibri" panose="020F0502020204030204" pitchFamily="34" charset="0"/>
                <a:cs typeface="Calibri" panose="020F0502020204030204" pitchFamily="34" charset="0"/>
              </a:rPr>
              <a:t>Uncertainty quantification </a:t>
            </a:r>
            <a:r>
              <a:rPr lang="en-US" sz="2000" dirty="0">
                <a:latin typeface="Calibri" panose="020F0502020204030204" pitchFamily="34" charset="0"/>
                <a:cs typeface="Calibri" panose="020F0502020204030204" pitchFamily="34" charset="0"/>
              </a:rPr>
              <a:t>(Bayesian inference, forward propagation).</a:t>
            </a:r>
          </a:p>
          <a:p>
            <a:pPr marL="800100" lvl="1" indent="-342900">
              <a:buFont typeface="Wingdings" panose="05000000000000000000" pitchFamily="2" charset="2"/>
              <a:buChar char="Ø"/>
            </a:pPr>
            <a:endParaRPr lang="en-US" sz="400"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Ø"/>
            </a:pPr>
            <a:r>
              <a:rPr lang="en-US" sz="2000" dirty="0">
                <a:latin typeface="Calibri" panose="020F0502020204030204" pitchFamily="34" charset="0"/>
                <a:cs typeface="Calibri" panose="020F0502020204030204" pitchFamily="34" charset="0"/>
              </a:rPr>
              <a:t>Seeking funding for developing </a:t>
            </a:r>
            <a:r>
              <a:rPr lang="en-US" sz="2000" b="1" dirty="0">
                <a:latin typeface="Calibri" panose="020F0502020204030204" pitchFamily="34" charset="0"/>
                <a:cs typeface="Calibri" panose="020F0502020204030204" pitchFamily="34" charset="0"/>
              </a:rPr>
              <a:t>solid-mechanics-based ice fracture/   calving models </a:t>
            </a:r>
            <a:r>
              <a:rPr lang="en-US" sz="2000" dirty="0">
                <a:latin typeface="Calibri" panose="020F0502020204030204" pitchFamily="34" charset="0"/>
                <a:cs typeface="Calibri" panose="020F0502020204030204" pitchFamily="34" charset="0"/>
              </a:rPr>
              <a:t>for improved ice sheet models.</a:t>
            </a:r>
          </a:p>
          <a:p>
            <a:pPr marL="800100" lvl="1" indent="-342900">
              <a:buFont typeface="Wingdings" panose="05000000000000000000" pitchFamily="2" charset="2"/>
              <a:buChar char="Ø"/>
            </a:pPr>
            <a:endParaRPr lang="en-US" sz="400" dirty="0">
              <a:latin typeface="Calibri" panose="020F0502020204030204" pitchFamily="34" charset="0"/>
              <a:cs typeface="Calibri" panose="020F0502020204030204" pitchFamily="34" charset="0"/>
            </a:endParaRPr>
          </a:p>
          <a:p>
            <a:r>
              <a:rPr lang="en-US" sz="2000" b="1" i="1" dirty="0">
                <a:latin typeface="Calibri" panose="020F0502020204030204" pitchFamily="34" charset="0"/>
                <a:cs typeface="Calibri" panose="020F0502020204030204" pitchFamily="34" charset="0"/>
              </a:rPr>
              <a:t>LCM: </a:t>
            </a:r>
          </a:p>
          <a:p>
            <a:pPr marL="342900" indent="-342900">
              <a:buFont typeface="Wingdings" panose="05000000000000000000" pitchFamily="2" charset="2"/>
              <a:buChar char="Ø"/>
            </a:pPr>
            <a:endParaRPr lang="en-US" sz="400"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Ø"/>
            </a:pPr>
            <a:r>
              <a:rPr lang="en-US" sz="2000" dirty="0">
                <a:latin typeface="Calibri" panose="020F0502020204030204" pitchFamily="34" charset="0"/>
                <a:cs typeface="Calibri" panose="020F0502020204030204" pitchFamily="34" charset="0"/>
              </a:rPr>
              <a:t>Modeling of structural components in </a:t>
            </a:r>
            <a:r>
              <a:rPr lang="en-US" sz="2000" b="1" dirty="0">
                <a:latin typeface="Calibri" panose="020F0502020204030204" pitchFamily="34" charset="0"/>
                <a:cs typeface="Calibri" panose="020F0502020204030204" pitchFamily="34" charset="0"/>
              </a:rPr>
              <a:t>hypersonic vehicles </a:t>
            </a:r>
            <a:r>
              <a:rPr lang="en-US" sz="2000" dirty="0">
                <a:latin typeface="Calibri" panose="020F0502020204030204" pitchFamily="34" charset="0"/>
                <a:cs typeface="Calibri" panose="020F0502020204030204" pitchFamily="34" charset="0"/>
              </a:rPr>
              <a:t>with large mechanical and thermal loads (USC).</a:t>
            </a:r>
          </a:p>
          <a:p>
            <a:endParaRPr lang="en-US" sz="400"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Ø"/>
            </a:pPr>
            <a:r>
              <a:rPr lang="en-US" sz="2000" dirty="0">
                <a:latin typeface="Calibri" panose="020F0502020204030204" pitchFamily="34" charset="0"/>
                <a:cs typeface="Calibri" panose="020F0502020204030204" pitchFamily="34" charset="0"/>
              </a:rPr>
              <a:t>Enhancement of </a:t>
            </a:r>
            <a:r>
              <a:rPr lang="en-US" sz="2000" b="1" dirty="0">
                <a:latin typeface="Calibri" panose="020F0502020204030204" pitchFamily="34" charset="0"/>
                <a:cs typeface="Calibri" panose="020F0502020204030204" pitchFamily="34" charset="0"/>
              </a:rPr>
              <a:t>subtractive manufacturing </a:t>
            </a:r>
            <a:r>
              <a:rPr lang="en-US" sz="2000" dirty="0">
                <a:latin typeface="Calibri" panose="020F0502020204030204" pitchFamily="34" charset="0"/>
                <a:cs typeface="Calibri" panose="020F0502020204030204" pitchFamily="34" charset="0"/>
              </a:rPr>
              <a:t>capabilities in Albany (RPI).</a:t>
            </a:r>
          </a:p>
          <a:p>
            <a:pPr marL="800100" lvl="1" indent="-342900">
              <a:buFont typeface="Wingdings" panose="05000000000000000000" pitchFamily="2" charset="2"/>
              <a:buChar char="Ø"/>
            </a:pPr>
            <a:endParaRPr lang="en-US" sz="400" dirty="0">
              <a:latin typeface="Calibri" panose="020F0502020204030204" pitchFamily="34" charset="0"/>
              <a:cs typeface="Calibri" panose="020F0502020204030204" pitchFamily="34" charset="0"/>
            </a:endParaRPr>
          </a:p>
          <a:p>
            <a:r>
              <a:rPr lang="en-US" sz="2000" b="1" i="1" dirty="0">
                <a:latin typeface="Calibri" panose="020F0502020204030204" pitchFamily="34" charset="0"/>
                <a:cs typeface="Calibri" panose="020F0502020204030204" pitchFamily="34" charset="0"/>
              </a:rPr>
              <a:t>ATO: </a:t>
            </a:r>
          </a:p>
          <a:p>
            <a:endParaRPr lang="en-US" sz="400"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Ø"/>
            </a:pPr>
            <a:r>
              <a:rPr lang="en-US" sz="2000" b="1" dirty="0">
                <a:latin typeface="Calibri" panose="020F0502020204030204" pitchFamily="34" charset="0"/>
                <a:cs typeface="Calibri" panose="020F0502020204030204" pitchFamily="34" charset="0"/>
              </a:rPr>
              <a:t>Meshless </a:t>
            </a:r>
            <a:r>
              <a:rPr lang="en-US" sz="2000" dirty="0">
                <a:latin typeface="Calibri" panose="020F0502020204030204" pitchFamily="34" charset="0"/>
                <a:cs typeface="Calibri" panose="020F0502020204030204" pitchFamily="34" charset="0"/>
              </a:rPr>
              <a:t>topology optimization using Albany-PLATO.</a:t>
            </a:r>
          </a:p>
          <a:p>
            <a:pPr marL="342900" indent="-342900">
              <a:buFont typeface="Wingdings" panose="05000000000000000000" pitchFamily="2" charset="2"/>
              <a:buChar char="Ø"/>
            </a:pPr>
            <a:endParaRPr lang="en-US" sz="800" dirty="0">
              <a:latin typeface="Calibri" panose="020F0502020204030204" pitchFamily="34" charset="0"/>
              <a:cs typeface="Calibri" panose="020F0502020204030204" pitchFamily="34" charset="0"/>
            </a:endParaRPr>
          </a:p>
          <a:p>
            <a:r>
              <a:rPr lang="en-US" sz="2000" b="1" i="1" dirty="0">
                <a:latin typeface="Calibri" panose="020F0502020204030204" pitchFamily="34" charset="0"/>
                <a:cs typeface="Calibri" panose="020F0502020204030204" pitchFamily="34" charset="0"/>
              </a:rPr>
              <a:t>Much more</a:t>
            </a:r>
            <a:r>
              <a:rPr lang="en-US" sz="2000" i="1" dirty="0">
                <a:latin typeface="Calibri" panose="020F0502020204030204" pitchFamily="34" charset="0"/>
                <a:cs typeface="Calibri" panose="020F0502020204030204" pitchFamily="34" charset="0"/>
              </a:rPr>
              <a:t>…!</a:t>
            </a:r>
          </a:p>
        </p:txBody>
      </p:sp>
      <p:sp>
        <p:nvSpPr>
          <p:cNvPr id="11" name="TextShape 1">
            <a:extLst>
              <a:ext uri="{FF2B5EF4-FFF2-40B4-BE49-F238E27FC236}">
                <a16:creationId xmlns:a16="http://schemas.microsoft.com/office/drawing/2014/main" id="{F7FF740C-F236-4089-BD91-E289A3C05332}"/>
              </a:ext>
            </a:extLst>
          </p:cNvPr>
          <p:cNvSpPr txBox="1"/>
          <p:nvPr/>
        </p:nvSpPr>
        <p:spPr>
          <a:xfrm>
            <a:off x="256966" y="-86529"/>
            <a:ext cx="7643004" cy="1146027"/>
          </a:xfrm>
          <a:prstGeom prst="rect">
            <a:avLst/>
          </a:prstGeom>
          <a:noFill/>
          <a:ln>
            <a:noFill/>
          </a:ln>
        </p:spPr>
        <p:txBody>
          <a:bodyPr lIns="0" tIns="0" rIns="0" bIns="0" anchor="ctr"/>
          <a:lstStyle/>
          <a:p>
            <a:r>
              <a:rPr lang="en-US" sz="3200" dirty="0">
                <a:latin typeface="Calibri"/>
              </a:rPr>
              <a:t>Work in progress</a:t>
            </a:r>
            <a:endParaRPr sz="3200" dirty="0"/>
          </a:p>
        </p:txBody>
      </p:sp>
      <p:pic>
        <p:nvPicPr>
          <p:cNvPr id="5" name="Picture 4">
            <a:extLst>
              <a:ext uri="{FF2B5EF4-FFF2-40B4-BE49-F238E27FC236}">
                <a16:creationId xmlns:a16="http://schemas.microsoft.com/office/drawing/2014/main" id="{D80ADAB3-4C2C-408A-8B8F-A9C29C9F28B3}"/>
              </a:ext>
            </a:extLst>
          </p:cNvPr>
          <p:cNvPicPr>
            <a:picLocks noChangeAspect="1"/>
          </p:cNvPicPr>
          <p:nvPr/>
        </p:nvPicPr>
        <p:blipFill>
          <a:blip r:embed="rId3"/>
          <a:stretch>
            <a:fillRect/>
          </a:stretch>
        </p:blipFill>
        <p:spPr>
          <a:xfrm>
            <a:off x="6843109" y="644593"/>
            <a:ext cx="1459964" cy="1312120"/>
          </a:xfrm>
          <a:prstGeom prst="rect">
            <a:avLst/>
          </a:prstGeom>
        </p:spPr>
      </p:pic>
    </p:spTree>
    <p:extLst>
      <p:ext uri="{BB962C8B-B14F-4D97-AF65-F5344CB8AC3E}">
        <p14:creationId xmlns:p14="http://schemas.microsoft.com/office/powerpoint/2010/main" val="2281188735"/>
      </p:ext>
    </p:extLst>
  </p:cSld>
  <p:clrMapOvr>
    <a:masterClrMapping/>
  </p:clrMapOvr>
</p:sld>
</file>

<file path=ppt/theme/theme1.xml><?xml version="1.0" encoding="utf-8"?>
<a:theme xmlns:a="http://schemas.openxmlformats.org/drawingml/2006/main" name="Sandia_CorpPresentation_Template1">
  <a:themeElements>
    <a:clrScheme name="Sandia Brand">
      <a:dk1>
        <a:sysClr val="windowText" lastClr="000000"/>
      </a:dk1>
      <a:lt1>
        <a:sysClr val="window" lastClr="FFFFFF"/>
      </a:lt1>
      <a:dk2>
        <a:srgbClr val="303030"/>
      </a:dk2>
      <a:lt2>
        <a:srgbClr val="DEDEE0"/>
      </a:lt2>
      <a:accent1>
        <a:srgbClr val="AD0101"/>
      </a:accent1>
      <a:accent2>
        <a:srgbClr val="726056"/>
      </a:accent2>
      <a:accent3>
        <a:srgbClr val="AC956E"/>
      </a:accent3>
      <a:accent4>
        <a:srgbClr val="808DA9"/>
      </a:accent4>
      <a:accent5>
        <a:srgbClr val="103160"/>
      </a:accent5>
      <a:accent6>
        <a:srgbClr val="730E00"/>
      </a:accent6>
      <a:hlink>
        <a:srgbClr val="37A6D2"/>
      </a:hlink>
      <a:folHlink>
        <a:srgbClr val="B71A22"/>
      </a:folHlink>
    </a:clrScheme>
    <a:fontScheme name="Default Design">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extraClrScheme>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Default Design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Default Design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Default Design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Default Design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Default Design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Default Design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Default Design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Default Design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Default Design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Default Design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Default Design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docProps/app.xml><?xml version="1.0" encoding="utf-8"?>
<Properties xmlns="http://schemas.openxmlformats.org/officeDocument/2006/extended-properties" xmlns:vt="http://schemas.openxmlformats.org/officeDocument/2006/docPropsVTypes">
  <Template>Sandia_CorpPresentation_Template1.thmx</Template>
  <TotalTime>29611</TotalTime>
  <Words>9630</Words>
  <Application>Microsoft Office PowerPoint</Application>
  <PresentationFormat>On-screen Show (4:3)</PresentationFormat>
  <Paragraphs>2290</Paragraphs>
  <Slides>90</Slides>
  <Notes>37</Notes>
  <HiddenSlides>0</HiddenSlides>
  <MMClips>10</MMClips>
  <ScaleCrop>false</ScaleCrop>
  <HeadingPairs>
    <vt:vector size="8" baseType="variant">
      <vt:variant>
        <vt:lpstr>Fonts Used</vt:lpstr>
      </vt:variant>
      <vt:variant>
        <vt:i4>11</vt:i4>
      </vt:variant>
      <vt:variant>
        <vt:lpstr>Theme</vt:lpstr>
      </vt:variant>
      <vt:variant>
        <vt:i4>1</vt:i4>
      </vt:variant>
      <vt:variant>
        <vt:lpstr>Embedded OLE Servers</vt:lpstr>
      </vt:variant>
      <vt:variant>
        <vt:i4>0</vt:i4>
      </vt:variant>
      <vt:variant>
        <vt:lpstr>Slide Titles</vt:lpstr>
      </vt:variant>
      <vt:variant>
        <vt:i4>90</vt:i4>
      </vt:variant>
    </vt:vector>
  </HeadingPairs>
  <TitlesOfParts>
    <vt:vector size="102" baseType="lpstr">
      <vt:lpstr>ＭＳ Ｐゴシック</vt:lpstr>
      <vt:lpstr>Andale Mono</vt:lpstr>
      <vt:lpstr>Arial</vt:lpstr>
      <vt:lpstr>Caibri</vt:lpstr>
      <vt:lpstr>Cailbri</vt:lpstr>
      <vt:lpstr>Calibri</vt:lpstr>
      <vt:lpstr>Cambria Math</vt:lpstr>
      <vt:lpstr>Comic Sans MS</vt:lpstr>
      <vt:lpstr>Times New Roman</vt:lpstr>
      <vt:lpstr>Wingdings</vt:lpstr>
      <vt:lpstr>Wingdings 2</vt:lpstr>
      <vt:lpstr>Sandia_CorpPresentation_Template1</vt:lpstr>
      <vt:lpstr>  Albany: a Trilinos-based multi-physics partial differential equation research tool created using the AgileComponents code development strategy </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Company>Sandia National Labs</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Slide 1</dc:title>
  <dc:creator>Vittitow, Michael P</dc:creator>
  <cp:lastModifiedBy>Irina Tezaur</cp:lastModifiedBy>
  <cp:revision>1318</cp:revision>
  <cp:lastPrinted>2015-07-21T17:54:29Z</cp:lastPrinted>
  <dcterms:created xsi:type="dcterms:W3CDTF">2011-10-03T16:15:05Z</dcterms:created>
  <dcterms:modified xsi:type="dcterms:W3CDTF">2019-02-28T05:52:47Z</dcterms:modified>
</cp:coreProperties>
</file>