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31"/>
  </p:notesMasterIdLst>
  <p:handoutMasterIdLst>
    <p:handoutMasterId r:id="rId32"/>
  </p:handoutMasterIdLst>
  <p:sldIdLst>
    <p:sldId id="256" r:id="rId2"/>
    <p:sldId id="1801" r:id="rId3"/>
    <p:sldId id="1822" r:id="rId4"/>
    <p:sldId id="1802" r:id="rId5"/>
    <p:sldId id="1823" r:id="rId6"/>
    <p:sldId id="1803" r:id="rId7"/>
    <p:sldId id="1817" r:id="rId8"/>
    <p:sldId id="1806" r:id="rId9"/>
    <p:sldId id="1825" r:id="rId10"/>
    <p:sldId id="1807" r:id="rId11"/>
    <p:sldId id="1804" r:id="rId12"/>
    <p:sldId id="1805" r:id="rId13"/>
    <p:sldId id="1826" r:id="rId14"/>
    <p:sldId id="1808" r:id="rId15"/>
    <p:sldId id="1809" r:id="rId16"/>
    <p:sldId id="1811" r:id="rId17"/>
    <p:sldId id="1827" r:id="rId18"/>
    <p:sldId id="1812" r:id="rId19"/>
    <p:sldId id="1813" r:id="rId20"/>
    <p:sldId id="1820" r:id="rId21"/>
    <p:sldId id="316" r:id="rId22"/>
    <p:sldId id="1828" r:id="rId23"/>
    <p:sldId id="1814" r:id="rId24"/>
    <p:sldId id="1829" r:id="rId25"/>
    <p:sldId id="1816" r:id="rId26"/>
    <p:sldId id="1830" r:id="rId27"/>
    <p:sldId id="1818" r:id="rId28"/>
    <p:sldId id="1821" r:id="rId29"/>
    <p:sldId id="1819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  <p:embeddedFont>
      <p:font typeface="Open Sans bold" panose="020B0604020202020204" charset="0"/>
      <p:regular r:id="rId42"/>
      <p:bold r:id="rId43"/>
      <p:italic r:id="rId44"/>
      <p:boldItalic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78F097-0A73-434B-97FE-ED3B8A0EF645}">
          <p14:sldIdLst>
            <p14:sldId id="256"/>
            <p14:sldId id="1801"/>
            <p14:sldId id="1822"/>
            <p14:sldId id="1802"/>
            <p14:sldId id="1823"/>
            <p14:sldId id="1803"/>
            <p14:sldId id="1817"/>
            <p14:sldId id="1806"/>
            <p14:sldId id="1825"/>
            <p14:sldId id="1807"/>
            <p14:sldId id="1804"/>
            <p14:sldId id="1805"/>
            <p14:sldId id="1826"/>
            <p14:sldId id="1808"/>
            <p14:sldId id="1809"/>
            <p14:sldId id="1811"/>
            <p14:sldId id="1827"/>
            <p14:sldId id="1812"/>
            <p14:sldId id="1813"/>
            <p14:sldId id="1820"/>
            <p14:sldId id="316"/>
            <p14:sldId id="1828"/>
            <p14:sldId id="1814"/>
            <p14:sldId id="1829"/>
            <p14:sldId id="1816"/>
            <p14:sldId id="1830"/>
            <p14:sldId id="1818"/>
            <p14:sldId id="1821"/>
            <p14:sldId id="1819"/>
          </p14:sldIdLst>
        </p14:section>
        <p14:section name="About" id="{7D1F2A88-9EF1-C940-B849-EE7D1949366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D5"/>
    <a:srgbClr val="CCFF99"/>
    <a:srgbClr val="FFFFCC"/>
    <a:srgbClr val="00AFDD"/>
    <a:srgbClr val="1A315D"/>
    <a:srgbClr val="339A2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82027" autoAdjust="0"/>
  </p:normalViewPr>
  <p:slideViewPr>
    <p:cSldViewPr snapToGrid="0" showGuides="1">
      <p:cViewPr varScale="1">
        <p:scale>
          <a:sx n="106" d="100"/>
          <a:sy n="106" d="100"/>
        </p:scale>
        <p:origin x="74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75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atkin\Desktop\Work\LandIceProject\SIAMCSE21\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atkin\Desktop\Work\LandIceProject\SIAMCSE21\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Finite Element Assembly Strong Scaling</a:t>
            </a:r>
          </a:p>
          <a:p>
            <a:pPr>
              <a:defRPr/>
            </a:pPr>
            <a:r>
              <a:rPr lang="en-US" dirty="0"/>
              <a:t>Wall-clock time</a:t>
            </a:r>
            <a:r>
              <a:rPr lang="en-US" baseline="0" dirty="0"/>
              <a:t>(s) vs. Nodes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Haswell CPUs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Sheet1!$C$4:$E$4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16</c:v>
                </c:pt>
              </c:numCache>
            </c:numRef>
          </c:cat>
          <c:val>
            <c:numRef>
              <c:f>Sheet1!$C$10:$E$10</c:f>
              <c:numCache>
                <c:formatCode>General</c:formatCode>
                <c:ptCount val="3"/>
                <c:pt idx="0">
                  <c:v>87.205100000000002</c:v>
                </c:pt>
                <c:pt idx="1">
                  <c:v>43.662599999999998</c:v>
                </c:pt>
                <c:pt idx="2">
                  <c:v>22.010100000000001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56-4CF6-9D46-8CB47A92AD00}"/>
            </c:ext>
          </c:extLst>
        </c:ser>
        <c:ser>
          <c:idx val="1"/>
          <c:order val="1"/>
          <c:tx>
            <c:v>V100 GPUs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Sheet1!$C$4:$E$4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16</c:v>
                </c:pt>
              </c:numCache>
            </c:numRef>
          </c:cat>
          <c:val>
            <c:numRef>
              <c:f>Sheet1!$C$19:$E$19</c:f>
              <c:numCache>
                <c:formatCode>General</c:formatCode>
                <c:ptCount val="3"/>
                <c:pt idx="0">
                  <c:v>7.8990900000000002</c:v>
                </c:pt>
                <c:pt idx="1">
                  <c:v>4.4141199999999996</c:v>
                </c:pt>
                <c:pt idx="2">
                  <c:v>2.8328000000000002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56-4CF6-9D46-8CB47A92AD00}"/>
            </c:ext>
          </c:extLst>
        </c:ser>
        <c:ser>
          <c:idx val="2"/>
          <c:order val="2"/>
          <c:tx>
            <c:v>Speedup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Sheet1!$C$28:$E$28</c:f>
              <c:numCache>
                <c:formatCode>General</c:formatCode>
                <c:ptCount val="3"/>
                <c:pt idx="0">
                  <c:v>11.039891936919316</c:v>
                </c:pt>
                <c:pt idx="1">
                  <c:v>9.8915752177104395</c:v>
                </c:pt>
                <c:pt idx="2">
                  <c:v>7.7697331262355265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56-4CF6-9D46-8CB47A92AD00}"/>
            </c:ext>
          </c:extLst>
        </c:ser>
        <c:ser>
          <c:idx val="3"/>
          <c:order val="3"/>
          <c:tx>
            <c:v>Cells/GPU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Sheet1!$C$5:$E$5</c:f>
              <c:numCache>
                <c:formatCode>General</c:formatCode>
                <c:ptCount val="3"/>
                <c:pt idx="0">
                  <c:v>87230</c:v>
                </c:pt>
                <c:pt idx="1">
                  <c:v>43615</c:v>
                </c:pt>
                <c:pt idx="2">
                  <c:v>21807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556-4CF6-9D46-8CB47A92A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4876840"/>
        <c:axId val="554872080"/>
      </c:lineChart>
      <c:catAx>
        <c:axId val="554876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872080"/>
        <c:crosses val="autoZero"/>
        <c:auto val="1"/>
        <c:lblAlgn val="ctr"/>
        <c:lblOffset val="100"/>
        <c:noMultiLvlLbl val="0"/>
      </c:catAx>
      <c:valAx>
        <c:axId val="554872080"/>
        <c:scaling>
          <c:logBase val="10"/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876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Solve</a:t>
            </a:r>
            <a:r>
              <a:rPr lang="en-US" baseline="0"/>
              <a:t> Time (s)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Assembly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Haswell CPUs</c:v>
              </c:pt>
              <c:pt idx="1">
                <c:v>V100 GPUs</c:v>
              </c:pt>
            </c:strLit>
          </c:cat>
          <c:val>
            <c:numRef>
              <c:f>('Solver Time'!$C$11,'Solver Time'!$D$20)</c:f>
              <c:numCache>
                <c:formatCode>General</c:formatCode>
                <c:ptCount val="2"/>
                <c:pt idx="0">
                  <c:v>11.9567</c:v>
                </c:pt>
                <c:pt idx="1">
                  <c:v>2.5263200000000001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24-4869-9EB6-5400E8FE9C2A}"/>
            </c:ext>
          </c:extLst>
        </c:ser>
        <c:ser>
          <c:idx val="1"/>
          <c:order val="1"/>
          <c:tx>
            <c:v>Linear Solve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Haswell CPUs</c:v>
              </c:pt>
              <c:pt idx="1">
                <c:v>V100 GPUs</c:v>
              </c:pt>
            </c:strLit>
          </c:cat>
          <c:val>
            <c:numRef>
              <c:f>('Solver Time'!$C$14,'Solver Time'!$D$23)</c:f>
              <c:numCache>
                <c:formatCode>General</c:formatCode>
                <c:ptCount val="2"/>
                <c:pt idx="0">
                  <c:v>18.710129999999999</c:v>
                </c:pt>
                <c:pt idx="1">
                  <c:v>16.431560000000001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24-4869-9EB6-5400E8FE9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455736"/>
        <c:axId val="238453768"/>
      </c:barChart>
      <c:catAx>
        <c:axId val="238455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453768"/>
        <c:crosses val="autoZero"/>
        <c:auto val="1"/>
        <c:lblAlgn val="ctr"/>
        <c:lblOffset val="100"/>
        <c:noMultiLvlLbl val="0"/>
      </c:catAx>
      <c:valAx>
        <c:axId val="238453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455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7/7/2021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7/7/2021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7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76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42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93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31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77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3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73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0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91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32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83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A generalized likelihood ratio test is used</a:t>
                </a:r>
              </a:p>
              <a:p>
                <a:pPr marL="726929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Null hypothesis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belongs to a single distribution</a:t>
                </a:r>
              </a:p>
              <a:p>
                <a:pPr marL="726929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Alternate hypothesis – there exists some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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such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are separate distributions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A generalized likelihood ratio test is used</a:t>
                </a:r>
              </a:p>
              <a:p>
                <a:pPr marL="726929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Null hypothesis – </a:t>
                </a:r>
                <a:r>
                  <a:rPr lang="en-US" i="0">
                    <a:latin typeface="Cambria Math" panose="02040503050406030204" pitchFamily="18" charset="0"/>
                  </a:rPr>
                  <a:t>〖</a:t>
                </a:r>
                <a:r>
                  <a:rPr lang="en-US" b="0" i="0">
                    <a:latin typeface="Cambria Math" panose="02040503050406030204" pitchFamily="18" charset="0"/>
                  </a:rPr>
                  <a:t>{𝑥}〗_(𝑖=1)^𝑛</a:t>
                </a:r>
                <a:r>
                  <a:rPr lang="en-US" dirty="0"/>
                  <a:t> belongs to a single distribution</a:t>
                </a:r>
              </a:p>
              <a:p>
                <a:pPr marL="726929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Alternate hypothesis – there exists some </a:t>
                </a:r>
                <a:r>
                  <a:rPr lang="en-US" i="0">
                    <a:latin typeface="Cambria Math" panose="02040503050406030204" pitchFamily="18" charset="0"/>
                    <a:sym typeface="Symbol" panose="05050102010706020507" pitchFamily="18" charset="2"/>
                  </a:rPr>
                  <a:t></a:t>
                </a:r>
                <a:r>
                  <a:rPr lang="en-US" i="0">
                    <a:latin typeface="Cambria Math" panose="02040503050406030204" pitchFamily="18" charset="0"/>
                  </a:rPr>
                  <a:t> </a:t>
                </a:r>
                <a:r>
                  <a:rPr lang="en-US" dirty="0"/>
                  <a:t>such that </a:t>
                </a:r>
                <a:r>
                  <a:rPr lang="en-US" i="0">
                    <a:latin typeface="Cambria Math" panose="02040503050406030204" pitchFamily="18" charset="0"/>
                  </a:rPr>
                  <a:t>〖{𝑥}〗_(𝑖=1)^(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𝜈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−1)</a:t>
                </a:r>
                <a:r>
                  <a:rPr lang="en-US" dirty="0"/>
                  <a:t> and </a:t>
                </a:r>
                <a:r>
                  <a:rPr lang="en-US" b="0" i="0">
                    <a:latin typeface="Cambria Math" panose="02040503050406030204" pitchFamily="18" charset="0"/>
                  </a:rPr>
                  <a:t>〖{𝑥}〗_(𝑖=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𝜈)^</a:t>
                </a:r>
                <a:r>
                  <a:rPr lang="en-US" b="0" i="0">
                    <a:latin typeface="Cambria Math" panose="02040503050406030204" pitchFamily="18" charset="0"/>
                  </a:rPr>
                  <a:t>𝑛</a:t>
                </a:r>
                <a:r>
                  <a:rPr lang="en-US" dirty="0"/>
                  <a:t> are separate distributions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2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02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CPU = 8 nodes, GPU = 2 nodes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05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70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00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1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3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855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8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0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7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7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2919047"/>
            <a:ext cx="4598377" cy="176725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87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71B262-AC2E-494D-B366-04431A29F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7/7/2021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9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3" r:id="rId2"/>
    <p:sldLayoutId id="2147483758" r:id="rId3"/>
    <p:sldLayoutId id="2147483763" r:id="rId4"/>
    <p:sldLayoutId id="2147483760" r:id="rId5"/>
    <p:sldLayoutId id="2147483761" r:id="rId6"/>
    <p:sldLayoutId id="2147483762" r:id="rId7"/>
    <p:sldLayoutId id="214748376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0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2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11" Type="http://schemas.openxmlformats.org/officeDocument/2006/relationships/hyperlink" Target="https://doe-prospect.github.io/" TargetMode="External"/><Relationship Id="rId5" Type="http://schemas.openxmlformats.org/officeDocument/2006/relationships/image" Target="../media/image42.png"/><Relationship Id="rId10" Type="http://schemas.openxmlformats.org/officeDocument/2006/relationships/image" Target="../media/image22.png"/><Relationship Id="rId4" Type="http://schemas.openxmlformats.org/officeDocument/2006/relationships/image" Target="../media/image39.png"/><Relationship Id="rId9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10" Type="http://schemas.microsoft.com/office/2007/relationships/hdphoto" Target="../media/hdphoto3.wdp"/><Relationship Id="rId4" Type="http://schemas.openxmlformats.org/officeDocument/2006/relationships/image" Target="../media/image5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g"/><Relationship Id="rId4" Type="http://schemas.openxmlformats.org/officeDocument/2006/relationships/hyperlink" Target="https://ikalash.github.io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github.com/SNLComputation/Albany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1.jp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hyperlink" Target="https://github.com/trilinos/Trilinos" TargetMode="Externa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10" Type="http://schemas.openxmlformats.org/officeDocument/2006/relationships/hyperlink" Target="https://github.com/kokkos/kokkos" TargetMode="External"/><Relationship Id="rId4" Type="http://schemas.openxmlformats.org/officeDocument/2006/relationships/image" Target="../media/image26.jp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5454-E631-0C49-B851-199442D65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599" y="1544265"/>
            <a:ext cx="6165850" cy="1317382"/>
          </a:xfrm>
        </p:spPr>
        <p:txBody>
          <a:bodyPr>
            <a:noAutofit/>
          </a:bodyPr>
          <a:lstStyle/>
          <a:p>
            <a:r>
              <a:rPr lang="en-US" sz="3000" dirty="0">
                <a:latin typeface="Trebuchet MS" panose="020B0603020202020204" pitchFamily="34" charset="0"/>
              </a:rPr>
              <a:t>Performance-portability of the Albany multi-physics finite element code on the road to </a:t>
            </a:r>
            <a:r>
              <a:rPr lang="en-US" sz="3000" dirty="0" err="1">
                <a:latin typeface="Trebuchet MS" panose="020B0603020202020204" pitchFamily="34" charset="0"/>
              </a:rPr>
              <a:t>exascale</a:t>
            </a:r>
            <a:endParaRPr lang="en-US" sz="3000" dirty="0">
              <a:latin typeface="Trebuchet MS" panose="020B06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8A7CD-3FDD-FB43-B4BD-D5CBF7DB5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599" y="3185651"/>
            <a:ext cx="5638801" cy="6671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Jerry Watkins</a:t>
            </a:r>
            <a:r>
              <a:rPr lang="en-US" baseline="30000" dirty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, Max Carlson</a:t>
            </a:r>
            <a:r>
              <a:rPr lang="en-US" baseline="30000" dirty="0">
                <a:solidFill>
                  <a:schemeClr val="bg1"/>
                </a:solidFill>
                <a:latin typeface="Trebuchet MS" panose="020B0603020202020204" pitchFamily="34" charset="0"/>
              </a:rPr>
              <a:t>1,2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en-US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Irina Tezaur</a:t>
            </a:r>
            <a:r>
              <a:rPr lang="en-US" baseline="30000" dirty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</a:p>
          <a:p>
            <a:endParaRPr lang="en-US" sz="200" baseline="300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baseline="30000" dirty="0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Trebuchet MS" panose="020B0603020202020204" pitchFamily="34" charset="0"/>
              </a:rPr>
              <a:t>Sandia National Laboratories, Livermore, CA.</a:t>
            </a:r>
          </a:p>
          <a:p>
            <a:pPr>
              <a:spcBef>
                <a:spcPts val="0"/>
              </a:spcBef>
            </a:pPr>
            <a:r>
              <a:rPr lang="en-US" sz="1400" baseline="30000" dirty="0">
                <a:solidFill>
                  <a:schemeClr val="bg1"/>
                </a:solidFill>
                <a:latin typeface="Trebuchet MS" panose="020B0603020202020204" pitchFamily="34" charset="0"/>
              </a:rPr>
              <a:t>2  </a:t>
            </a:r>
            <a:r>
              <a:rPr lang="en-US" sz="1400" dirty="0">
                <a:solidFill>
                  <a:schemeClr val="bg1"/>
                </a:solidFill>
                <a:latin typeface="Trebuchet MS" panose="020B0603020202020204" pitchFamily="34" charset="0"/>
              </a:rPr>
              <a:t>University of Utah, Salt Lake City, UT.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DB523-95ED-4242-AA40-A0776B7324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sz="1400" b="0" dirty="0">
                <a:latin typeface="Trebuchet MS" panose="020B0603020202020204" pitchFamily="34" charset="0"/>
              </a:rPr>
              <a:t>SAND2021-7742PE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075C1-36FC-1C41-91E6-BC59A3F2AF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90600" y="4509920"/>
            <a:ext cx="4812890" cy="667120"/>
          </a:xfrm>
        </p:spPr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Platform for Advanced Scientific Computing (PASC) 2021</a:t>
            </a:r>
          </a:p>
          <a:p>
            <a:r>
              <a:rPr lang="en-US" dirty="0">
                <a:latin typeface="Trebuchet MS" panose="020B0603020202020204" pitchFamily="34" charset="0"/>
              </a:rPr>
              <a:t>Wednesday, July 7, 2021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00200" y="261257"/>
                <a:ext cx="8572500" cy="811641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>
                    <a:latin typeface="Trebuchet MS" panose="020B0603020202020204" pitchFamily="34" charset="0"/>
                  </a:rPr>
                  <a:t>Albany supporting tools: Phalanx Evaluator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3600" dirty="0">
                    <a:latin typeface="Trebuchet MS" panose="020B0603020202020204" pitchFamily="34" charset="0"/>
                  </a:rPr>
                  <a:t> templated Phalanx node </a:t>
                </a:r>
              </a:p>
            </p:txBody>
          </p:sp>
        </mc:Choice>
        <mc:Fallback xmlns="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00200" y="261257"/>
                <a:ext cx="8572500" cy="811641"/>
              </a:xfrm>
              <a:blipFill>
                <a:blip r:embed="rId3"/>
                <a:stretch>
                  <a:fillRect l="-2916" t="-25564" b="-34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98B6B0BE-862A-4EE6-8410-A0B31305D2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226" y="1244772"/>
                <a:ext cx="5821604" cy="535197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92500"/>
              </a:bodyPr>
              <a:lstStyle>
                <a:lvl1pPr marL="0" indent="0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rebuchet MS" panose="020B0603020202020204" pitchFamily="34" charset="0"/>
                  </a:rPr>
                  <a:t>A Phalanx node (</a:t>
                </a:r>
                <a:r>
                  <a:rPr lang="en-US" b="1" dirty="0">
                    <a:latin typeface="Trebuchet MS" panose="020B0603020202020204" pitchFamily="34" charset="0"/>
                  </a:rPr>
                  <a:t>evaluator</a:t>
                </a:r>
                <a:r>
                  <a:rPr lang="en-US" dirty="0">
                    <a:latin typeface="Trebuchet MS" panose="020B0603020202020204" pitchFamily="34" charset="0"/>
                  </a:rPr>
                  <a:t>) is constructed as a C++ class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rebuchet MS" panose="020B0603020202020204" pitchFamily="34" charset="0"/>
                  </a:rPr>
                  <a:t>Each evaluator is templated on an </a:t>
                </a:r>
                <a:r>
                  <a:rPr lang="en-US" b="1" dirty="0">
                    <a:latin typeface="Trebuchet MS" panose="020B0603020202020204" pitchFamily="34" charset="0"/>
                  </a:rPr>
                  <a:t>evaluation type </a:t>
                </a:r>
                <a:r>
                  <a:rPr lang="en-US" dirty="0">
                    <a:latin typeface="Trebuchet MS" panose="020B0603020202020204" pitchFamily="34" charset="0"/>
                  </a:rPr>
                  <a:t>(e.g., residual, Jacobian)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rebuchet MS" panose="020B0603020202020204" pitchFamily="34" charset="0"/>
                  </a:rPr>
                  <a:t>The evaluation type is used to determine the </a:t>
                </a:r>
                <a:r>
                  <a:rPr lang="en-US" b="1" dirty="0">
                    <a:latin typeface="Trebuchet MS" panose="020B0603020202020204" pitchFamily="34" charset="0"/>
                  </a:rPr>
                  <a:t>data type </a:t>
                </a:r>
                <a:r>
                  <a:rPr lang="en-US" dirty="0">
                    <a:latin typeface="Trebuchet MS" panose="020B0603020202020204" pitchFamily="34" charset="0"/>
                  </a:rPr>
                  <a:t>(e.g., double, </a:t>
                </a:r>
                <a:r>
                  <a:rPr lang="en-US" dirty="0" err="1">
                    <a:latin typeface="Trebuchet MS" panose="020B0603020202020204" pitchFamily="34" charset="0"/>
                  </a:rPr>
                  <a:t>Sacado</a:t>
                </a:r>
                <a:r>
                  <a:rPr lang="en-US" dirty="0">
                    <a:latin typeface="Trebuchet MS" panose="020B0603020202020204" pitchFamily="34" charset="0"/>
                  </a:rPr>
                  <a:t> data types)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Trebuchet MS" panose="020B0603020202020204" pitchFamily="34" charset="0"/>
                  </a:rPr>
                  <a:t>Kokkos</a:t>
                </a:r>
                <a:r>
                  <a:rPr lang="en-US" dirty="0">
                    <a:latin typeface="Trebuchet MS" panose="020B0603020202020204" pitchFamily="34" charset="0"/>
                  </a:rPr>
                  <a:t> </a:t>
                </a:r>
                <a:r>
                  <a:rPr lang="en-US" b="1" dirty="0" err="1">
                    <a:latin typeface="Trebuchet MS" panose="020B0603020202020204" pitchFamily="34" charset="0"/>
                  </a:rPr>
                  <a:t>RangePolicy</a:t>
                </a:r>
                <a:r>
                  <a:rPr lang="en-US" dirty="0">
                    <a:latin typeface="Trebuchet MS" panose="020B0603020202020204" pitchFamily="34" charset="0"/>
                  </a:rPr>
                  <a:t> is used to parallelize over </a:t>
                </a:r>
                <a:r>
                  <a:rPr lang="en-US" b="1" dirty="0">
                    <a:latin typeface="Trebuchet MS" panose="020B0603020202020204" pitchFamily="34" charset="0"/>
                  </a:rPr>
                  <a:t>cells</a:t>
                </a:r>
                <a:r>
                  <a:rPr lang="en-US" dirty="0">
                    <a:latin typeface="Trebuchet MS" panose="020B0603020202020204" pitchFamily="34" charset="0"/>
                  </a:rPr>
                  <a:t> over an </a:t>
                </a:r>
                <a:r>
                  <a:rPr lang="en-US" b="1" dirty="0">
                    <a:latin typeface="Trebuchet MS" panose="020B0603020202020204" pitchFamily="34" charset="0"/>
                  </a:rPr>
                  <a:t>Execution Space</a:t>
                </a:r>
                <a:r>
                  <a:rPr lang="en-US" dirty="0">
                    <a:latin typeface="Trebuchet MS" panose="020B0603020202020204" pitchFamily="34" charset="0"/>
                  </a:rPr>
                  <a:t> (e.g., Serial, OpenMP, CUDA)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rebuchet MS" panose="020B0603020202020204" pitchFamily="34" charset="0"/>
                  </a:rPr>
                  <a:t>Inline </a:t>
                </a:r>
                <a:r>
                  <a:rPr lang="en-US" b="1" dirty="0" err="1">
                    <a:latin typeface="Trebuchet MS" panose="020B0603020202020204" pitchFamily="34" charset="0"/>
                  </a:rPr>
                  <a:t>functors</a:t>
                </a:r>
                <a:r>
                  <a:rPr lang="en-US" dirty="0">
                    <a:latin typeface="Trebuchet MS" panose="020B0603020202020204" pitchFamily="34" charset="0"/>
                  </a:rPr>
                  <a:t> are used as kernels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Trebuchet MS" panose="020B0603020202020204" pitchFamily="34" charset="0"/>
                  </a:rPr>
                  <a:t>MDField</a:t>
                </a:r>
                <a:r>
                  <a:rPr lang="en-US" dirty="0">
                    <a:latin typeface="Trebuchet MS" panose="020B0603020202020204" pitchFamily="34" charset="0"/>
                  </a:rPr>
                  <a:t> data layouts</a:t>
                </a:r>
              </a:p>
              <a:p>
                <a:pPr marL="726929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rebuchet MS" panose="020B0603020202020204" pitchFamily="34" charset="0"/>
                  </a:rPr>
                  <a:t>Serial/OpenMP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dirty="0">
                    <a:latin typeface="Trebuchet MS" panose="020B0603020202020204" pitchFamily="34" charset="0"/>
                  </a:rPr>
                  <a:t> </a:t>
                </a:r>
                <a:r>
                  <a:rPr lang="en-US" b="1" dirty="0" err="1">
                    <a:latin typeface="Trebuchet MS" panose="020B0603020202020204" pitchFamily="34" charset="0"/>
                  </a:rPr>
                  <a:t>LayoutRight</a:t>
                </a:r>
                <a:r>
                  <a:rPr lang="en-US" dirty="0">
                    <a:latin typeface="Trebuchet MS" panose="020B0603020202020204" pitchFamily="34" charset="0"/>
                  </a:rPr>
                  <a:t> (row-major)</a:t>
                </a:r>
              </a:p>
              <a:p>
                <a:pPr marL="726929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rebuchet MS" panose="020B0603020202020204" pitchFamily="34" charset="0"/>
                  </a:rPr>
                  <a:t>CUDA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dirty="0">
                    <a:latin typeface="Trebuchet MS" panose="020B0603020202020204" pitchFamily="34" charset="0"/>
                  </a:rPr>
                  <a:t> </a:t>
                </a:r>
                <a:r>
                  <a:rPr lang="en-US" b="1" dirty="0" err="1">
                    <a:latin typeface="Trebuchet MS" panose="020B0603020202020204" pitchFamily="34" charset="0"/>
                  </a:rPr>
                  <a:t>LayoutLeft</a:t>
                </a:r>
                <a:r>
                  <a:rPr lang="en-US" dirty="0">
                    <a:latin typeface="Trebuchet MS" panose="020B0603020202020204" pitchFamily="34" charset="0"/>
                  </a:rPr>
                  <a:t> (col-major)</a:t>
                </a:r>
              </a:p>
            </p:txBody>
          </p:sp>
        </mc:Choice>
        <mc:Fallback xmlns="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98B6B0BE-862A-4EE6-8410-A0B31305D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26" y="1244772"/>
                <a:ext cx="5821604" cy="5351971"/>
              </a:xfrm>
              <a:prstGeom prst="rect">
                <a:avLst/>
              </a:prstGeom>
              <a:blipFill>
                <a:blip r:embed="rId4"/>
                <a:stretch>
                  <a:fillRect l="-2723" t="-1481" r="-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600A65F-DDD5-4823-94CE-E2676978262F}"/>
              </a:ext>
            </a:extLst>
          </p:cNvPr>
          <p:cNvGrpSpPr/>
          <p:nvPr/>
        </p:nvGrpSpPr>
        <p:grpSpPr>
          <a:xfrm>
            <a:off x="6132172" y="1422764"/>
            <a:ext cx="5821604" cy="4995985"/>
            <a:chOff x="6132172" y="1311447"/>
            <a:chExt cx="5821604" cy="4995985"/>
          </a:xfrm>
        </p:grpSpPr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3EC53BD-A1B7-42A1-B922-4C103036E2EE}"/>
                </a:ext>
              </a:extLst>
            </p:cNvPr>
            <p:cNvSpPr txBox="1">
              <a:spLocks/>
            </p:cNvSpPr>
            <p:nvPr/>
          </p:nvSpPr>
          <p:spPr>
            <a:xfrm>
              <a:off x="6329177" y="1392446"/>
              <a:ext cx="5624599" cy="475996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 anchor="ctr">
              <a:normAutofit fontScale="70000" lnSpcReduction="20000"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400" b="0" i="0" kern="1200">
                  <a:solidFill>
                    <a:srgbClr val="FFFFFF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typedef </a:t>
              </a:r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Kokkos</a:t>
              </a:r>
              <a:r>
                <a:rPr lang="en-US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::CUDA </a:t>
              </a:r>
              <a:r>
                <a:rPr lang="en-US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ExeSpace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 </a:t>
              </a:r>
            </a:p>
            <a:p>
              <a:pPr algn="l" defTabSz="182880">
                <a:lnSpc>
                  <a:spcPct val="120000"/>
                </a:lnSpc>
              </a:pPr>
              <a:endParaRPr lang="en-US" dirty="0">
                <a:solidFill>
                  <a:srgbClr val="8000FF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template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void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StokesFOResid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&gt;::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evaluateFields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 err="1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::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EvalData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workset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Kokkos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::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parallel_for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Kokkos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::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RangePolicy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ExeSpace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workset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.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numCells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),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*</a:t>
              </a: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this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}</a:t>
              </a:r>
              <a:endParaRPr lang="en-US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endParaRPr lang="en-US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template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KOKKOS_INLINE_FUNCTION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void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StokesFOResid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&gt;::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operator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const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&amp;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const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for (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 cell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 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trike="sngStrike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numCells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++)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	  for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node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numNodes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  Residual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0.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endPara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  }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}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for (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 cell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 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trike="sngStrike" dirty="0" err="1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numCells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++)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endParaRPr lang="en-US" b="1" strike="sngStrik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  for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node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numNodes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  for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numQPs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  Residual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+=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		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Ugrad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)*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wGradBF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		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Ugrad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)*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wGradBF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		force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)*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wBF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 err="1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 err="1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  } 	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}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}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strike="sngStrike" dirty="0">
                  <a:solidFill>
                    <a:schemeClr val="tx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}</a:t>
              </a:r>
              <a:endParaRPr lang="en-US" strike="sngStrike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31CEEF-B206-4247-A239-AB25CF92006F}"/>
                </a:ext>
              </a:extLst>
            </p:cNvPr>
            <p:cNvSpPr/>
            <p:nvPr/>
          </p:nvSpPr>
          <p:spPr>
            <a:xfrm>
              <a:off x="6132172" y="1311447"/>
              <a:ext cx="5821604" cy="499598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7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00201" y="261257"/>
                <a:ext cx="7239000" cy="78357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>
                    <a:latin typeface="Trebuchet MS" panose="020B0603020202020204" pitchFamily="34" charset="0"/>
                  </a:rPr>
                  <a:t>Albany supporting tools: Phalanx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3600" dirty="0">
                    <a:latin typeface="Trebuchet MS" panose="020B0603020202020204" pitchFamily="34" charset="0"/>
                  </a:rPr>
                  <a:t> directed acyclic graph (DAG)</a:t>
                </a:r>
              </a:p>
            </p:txBody>
          </p:sp>
        </mc:Choice>
        <mc:Fallback xmlns="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00201" y="261257"/>
                <a:ext cx="7239000" cy="783575"/>
              </a:xfrm>
              <a:blipFill>
                <a:blip r:embed="rId3"/>
                <a:stretch>
                  <a:fillRect l="-3454" t="-28125" b="-38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99D171E-6FA1-41DC-9B98-B9C626649457}"/>
              </a:ext>
            </a:extLst>
          </p:cNvPr>
          <p:cNvSpPr txBox="1">
            <a:spLocks/>
          </p:cNvSpPr>
          <p:nvPr/>
        </p:nvSpPr>
        <p:spPr>
          <a:xfrm>
            <a:off x="4391978" y="1501148"/>
            <a:ext cx="4838937" cy="2673040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rgbClr val="0070C0"/>
                </a:solidFill>
                <a:latin typeface="Trebuchet MS" panose="020B0603020202020204" pitchFamily="34" charset="0"/>
              </a:rPr>
              <a:t>Advantages: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</a:p>
          <a:p>
            <a:pPr algn="l"/>
            <a:endParaRPr lang="en-US" sz="4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Increased flexibility, extensibility, usability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Arbitrary data type support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Potential for task parallelism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1800" b="1" dirty="0">
                <a:solidFill>
                  <a:srgbClr val="0070C0"/>
                </a:solidFill>
                <a:latin typeface="Trebuchet MS" panose="020B0603020202020204" pitchFamily="34" charset="0"/>
              </a:rPr>
              <a:t>Extension: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</a:p>
          <a:p>
            <a:pPr algn="l"/>
            <a:endParaRPr lang="en-US" sz="4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Performance gain through </a:t>
            </a:r>
            <a:r>
              <a:rPr lang="en-US" sz="1800" dirty="0" err="1">
                <a:solidFill>
                  <a:schemeClr val="tx1"/>
                </a:solidFill>
                <a:latin typeface="Trebuchet MS" panose="020B0603020202020204" pitchFamily="34" charset="0"/>
              </a:rPr>
              <a:t>memoization</a:t>
            </a:r>
            <a:endParaRPr lang="en-US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b="1" u="sng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1800" b="1" dirty="0">
                <a:solidFill>
                  <a:srgbClr val="0070C0"/>
                </a:solidFill>
                <a:latin typeface="Trebuchet MS" panose="020B0603020202020204" pitchFamily="34" charset="0"/>
              </a:rPr>
              <a:t>Disadvantage: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</a:p>
          <a:p>
            <a:pPr algn="l"/>
            <a:endParaRPr lang="en-US" sz="4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rebuchet MS" panose="020B0603020202020204" pitchFamily="34" charset="0"/>
              </a:rPr>
              <a:t>Performance loss through fragmentation</a:t>
            </a:r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9092470-54AB-4217-863D-9F199115E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5" b="98913" l="580" r="99089">
                        <a14:foregroundMark x1="29495" y1="4794" x2="33057" y2="13487"/>
                        <a14:foregroundMark x1="33057" y1="13487" x2="31152" y2="9140"/>
                        <a14:foregroundMark x1="31483" y1="4666" x2="28832" y2="13167"/>
                        <a14:foregroundMark x1="28832" y1="13167" x2="32229" y2="4410"/>
                        <a14:foregroundMark x1="32229" y1="4410" x2="29826" y2="11761"/>
                        <a14:foregroundMark x1="28832" y1="5593" x2="32229" y2="12560"/>
                        <a14:foregroundMark x1="29495" y1="4538" x2="27755" y2="4283"/>
                        <a14:foregroundMark x1="29826" y1="4410" x2="34217" y2="4283"/>
                        <a14:foregroundMark x1="29163" y1="4155" x2="42419" y2="6903"/>
                        <a14:foregroundMark x1="10439" y1="13327" x2="34383" y2="13327"/>
                        <a14:foregroundMark x1="34383" y1="13327" x2="8451" y2="13455"/>
                        <a14:foregroundMark x1="8451" y1="13455" x2="44739" y2="12816"/>
                        <a14:foregroundMark x1="44739" y1="12816" x2="20547" y2="15149"/>
                        <a14:foregroundMark x1="20547" y1="15149" x2="44076" y2="16491"/>
                        <a14:foregroundMark x1="44076" y1="16491" x2="15576" y2="19495"/>
                        <a14:foregroundMark x1="15576" y1="19495" x2="42916" y2="21732"/>
                        <a14:foregroundMark x1="42916" y1="21732" x2="16239" y2="23298"/>
                        <a14:foregroundMark x1="16239" y1="23298" x2="38360" y2="23298"/>
                        <a14:foregroundMark x1="38360" y1="23298" x2="11019" y2="23298"/>
                        <a14:foregroundMark x1="11019" y1="23298" x2="36537" y2="22084"/>
                        <a14:foregroundMark x1="36537" y1="22084" x2="14085" y2="21828"/>
                        <a14:foregroundMark x1="14085" y1="21828" x2="53438" y2="21732"/>
                        <a14:foregroundMark x1="53438" y1="21732" x2="2817" y2="18536"/>
                        <a14:foregroundMark x1="2817" y1="18536" x2="16239" y2="11377"/>
                        <a14:foregroundMark x1="16239" y1="11377" x2="12179" y2="20933"/>
                        <a14:foregroundMark x1="12179" y1="20933" x2="8036" y2="11985"/>
                        <a14:foregroundMark x1="8036" y1="11985" x2="2651" y2="21029"/>
                        <a14:foregroundMark x1="2651" y1="21029" x2="9279" y2="11857"/>
                        <a14:foregroundMark x1="9279" y1="11857" x2="2154" y2="19879"/>
                        <a14:foregroundMark x1="2154" y1="19879" x2="15244" y2="11377"/>
                        <a14:foregroundMark x1="15244" y1="11377" x2="37365" y2="12975"/>
                        <a14:foregroundMark x1="37365" y1="12975" x2="50953" y2="21093"/>
                        <a14:foregroundMark x1="50953" y1="21093" x2="20464" y2="21253"/>
                        <a14:foregroundMark x1="20464" y1="21253" x2="51698" y2="20294"/>
                        <a14:foregroundMark x1="51698" y1="20294" x2="25684" y2="19112"/>
                        <a14:foregroundMark x1="25684" y1="19112" x2="49544" y2="18824"/>
                        <a14:foregroundMark x1="49544" y1="18824" x2="16819" y2="17130"/>
                        <a14:foregroundMark x1="16819" y1="17130" x2="49710" y2="16874"/>
                        <a14:foregroundMark x1="49710" y1="16874" x2="17481" y2="15756"/>
                        <a14:foregroundMark x1="17481" y1="15756" x2="25766" y2="14382"/>
                        <a14:foregroundMark x1="25104" y1="14637" x2="31897" y2="15308"/>
                        <a14:foregroundMark x1="17896" y1="14254" x2="20961" y2="14126"/>
                        <a14:foregroundMark x1="19635" y1="14509" x2="18973" y2="13710"/>
                        <a14:foregroundMark x1="26761" y1="13583" x2="30820" y2="14509"/>
                        <a14:foregroundMark x1="18641" y1="13327" x2="26098" y2="15181"/>
                        <a14:foregroundMark x1="8036" y1="31703" x2="40928" y2="31544"/>
                        <a14:foregroundMark x1="40928" y1="31544" x2="12510" y2="31544"/>
                        <a14:foregroundMark x1="12510" y1="31544" x2="42833" y2="31544"/>
                        <a14:foregroundMark x1="42833" y1="31544" x2="15162" y2="32215"/>
                        <a14:foregroundMark x1="15162" y1="32215" x2="46065" y2="32598"/>
                        <a14:foregroundMark x1="46065" y1="32598" x2="17481" y2="34196"/>
                        <a14:foregroundMark x1="17481" y1="34196" x2="47307" y2="35091"/>
                        <a14:foregroundMark x1="47307" y1="35091" x2="6131" y2="38415"/>
                        <a14:foregroundMark x1="6131" y1="38415" x2="57498" y2="40205"/>
                        <a14:foregroundMark x1="57498" y1="40205" x2="30406" y2="40396"/>
                        <a14:foregroundMark x1="30406" y1="40396" x2="62303" y2="39150"/>
                        <a14:foregroundMark x1="62303" y1="39150" x2="23364" y2="38255"/>
                        <a14:foregroundMark x1="23364" y1="38255" x2="95443" y2="34580"/>
                        <a14:foregroundMark x1="95443" y1="34580" x2="65617" y2="35091"/>
                        <a14:foregroundMark x1="65617" y1="35091" x2="85253" y2="39150"/>
                        <a14:foregroundMark x1="85253" y1="39150" x2="67440" y2="32982"/>
                        <a14:foregroundMark x1="67440" y1="32982" x2="87241" y2="38127"/>
                        <a14:foregroundMark x1="87241" y1="38127" x2="65203" y2="38287"/>
                        <a14:foregroundMark x1="65203" y1="38287" x2="68600" y2="37200"/>
                        <a14:foregroundMark x1="7374" y1="39022" x2="8782" y2="37200"/>
                        <a14:foregroundMark x1="65534" y1="33781" x2="93289" y2="33781"/>
                        <a14:foregroundMark x1="93289" y1="33781" x2="73985" y2="39150"/>
                        <a14:foregroundMark x1="73985" y1="39150" x2="95029" y2="33653"/>
                        <a14:foregroundMark x1="95029" y1="33653" x2="79453" y2="35219"/>
                        <a14:foregroundMark x1="71997" y1="37712" x2="96189" y2="38127"/>
                        <a14:foregroundMark x1="96189" y1="38127" x2="72162" y2="38255"/>
                        <a14:foregroundMark x1="72162" y1="38255" x2="90886" y2="33046"/>
                        <a14:foregroundMark x1="90886" y1="33046" x2="89975" y2="37200"/>
                        <a14:foregroundMark x1="70588" y1="39310" x2="93289" y2="39438"/>
                        <a14:foregroundMark x1="93289" y1="39438" x2="88650" y2="38511"/>
                        <a14:foregroundMark x1="30489" y1="23937" x2="28500" y2="32566"/>
                        <a14:foregroundMark x1="28500" y1="32566" x2="29992" y2="23011"/>
                        <a14:foregroundMark x1="29992" y1="23011" x2="33389" y2="31959"/>
                        <a14:foregroundMark x1="33389" y1="31959" x2="36454" y2="22979"/>
                        <a14:foregroundMark x1="36454" y1="22979" x2="29826" y2="31416"/>
                        <a14:foregroundMark x1="29826" y1="31416" x2="34548" y2="26302"/>
                        <a14:foregroundMark x1="34548" y1="22915" x2="58326" y2="22883"/>
                        <a14:foregroundMark x1="58326" y1="22883" x2="63132" y2="21317"/>
                        <a14:foregroundMark x1="6048" y1="21860" x2="13836" y2="24992"/>
                        <a14:foregroundMark x1="4308" y1="49121" x2="38277" y2="48258"/>
                        <a14:foregroundMark x1="38277" y1="48258" x2="14002" y2="54458"/>
                        <a14:foregroundMark x1="14002" y1="54458" x2="66860" y2="54235"/>
                        <a14:foregroundMark x1="66860" y1="54235" x2="27755" y2="58453"/>
                        <a14:foregroundMark x1="27755" y1="58453" x2="69925" y2="53180"/>
                        <a14:foregroundMark x1="69925" y1="53180" x2="97432" y2="53180"/>
                        <a14:foregroundMark x1="97432" y1="53180" x2="69014" y2="58485"/>
                        <a14:foregroundMark x1="69014" y1="58485" x2="14085" y2="56216"/>
                        <a14:foregroundMark x1="14085" y1="56216" x2="59072" y2="53755"/>
                        <a14:foregroundMark x1="59072" y1="53755" x2="22618" y2="55513"/>
                        <a14:foregroundMark x1="22618" y1="55513" x2="41011" y2="55673"/>
                        <a14:foregroundMark x1="11848" y1="69319" x2="40597" y2="70086"/>
                        <a14:foregroundMark x1="40597" y1="70086" x2="11848" y2="73921"/>
                        <a14:foregroundMark x1="11848" y1="73921" x2="40431" y2="72100"/>
                        <a14:foregroundMark x1="40431" y1="72100" x2="16653" y2="78300"/>
                        <a14:foregroundMark x1="16653" y1="78300" x2="12759" y2="69958"/>
                        <a14:foregroundMark x1="12759" y1="69958" x2="30489" y2="76926"/>
                        <a14:foregroundMark x1="30489" y1="76926" x2="39685" y2="68968"/>
                        <a14:foregroundMark x1="39685" y1="68968" x2="56172" y2="80441"/>
                        <a14:foregroundMark x1="56172" y1="80441" x2="60729" y2="81528"/>
                        <a14:foregroundMark x1="29495" y1="78907" x2="30157" y2="88111"/>
                        <a14:foregroundMark x1="30157" y1="88111" x2="30820" y2="88207"/>
                        <a14:foregroundMark x1="31897" y1="78619" x2="31897" y2="87696"/>
                        <a14:foregroundMark x1="31897" y1="87696" x2="27175" y2="76606"/>
                        <a14:foregroundMark x1="27175" y1="76606" x2="27423" y2="76286"/>
                        <a14:foregroundMark x1="27755" y1="87536" x2="19884" y2="95558"/>
                        <a14:foregroundMark x1="19884" y1="95558" x2="38360" y2="95430"/>
                        <a14:foregroundMark x1="25766" y1="92394" x2="39022" y2="91467"/>
                        <a14:foregroundMark x1="25435" y1="94247" x2="16239" y2="94247"/>
                        <a14:foregroundMark x1="24027" y1="88335" x2="37614" y2="85586"/>
                        <a14:foregroundMark x1="29163" y1="80345" x2="31483" y2="88782"/>
                        <a14:foregroundMark x1="31483" y1="88782" x2="26761" y2="81783"/>
                        <a14:foregroundMark x1="28832" y1="60019" x2="28832" y2="68520"/>
                        <a14:foregroundMark x1="28832" y1="68520" x2="25269" y2="59636"/>
                        <a14:foregroundMark x1="25269" y1="59636" x2="29992" y2="67945"/>
                        <a14:foregroundMark x1="29992" y1="67945" x2="28086" y2="59476"/>
                        <a14:foregroundMark x1="28086" y1="59476" x2="33803" y2="68073"/>
                        <a14:foregroundMark x1="33803" y1="68073" x2="31317" y2="58006"/>
                        <a14:foregroundMark x1="31317" y1="58006" x2="32891" y2="67562"/>
                        <a14:foregroundMark x1="32891" y1="67562" x2="30903" y2="58613"/>
                        <a14:foregroundMark x1="30903" y1="58613" x2="28832" y2="66826"/>
                        <a14:foregroundMark x1="60398" y1="53340" x2="85336" y2="52956"/>
                        <a14:foregroundMark x1="85336" y1="52956" x2="97100" y2="55417"/>
                        <a14:foregroundMark x1="98177" y1="55034" x2="98177" y2="55034"/>
                        <a14:foregroundMark x1="71665" y1="53180" x2="99171" y2="52924"/>
                        <a14:foregroundMark x1="99171" y1="52924" x2="76968" y2="52157"/>
                        <a14:foregroundMark x1="76968" y1="52157" x2="83181" y2="54778"/>
                        <a14:foregroundMark x1="57001" y1="36529" x2="51947" y2="36274"/>
                        <a14:foregroundMark x1="69925" y1="52796" x2="76388" y2="52924"/>
                        <a14:foregroundMark x1="74731" y1="57654" x2="96686" y2="57622"/>
                        <a14:foregroundMark x1="96686" y1="57622" x2="74316" y2="57654"/>
                        <a14:foregroundMark x1="74316" y1="57654" x2="90307" y2="57143"/>
                        <a14:foregroundMark x1="67191" y1="52541" x2="94449" y2="52541"/>
                        <a14:foregroundMark x1="72328" y1="51486" x2="88318" y2="51742"/>
                        <a14:foregroundMark x1="30489" y1="42314" x2="33223" y2="38383"/>
                        <a14:foregroundMark x1="29495" y1="42697" x2="30820" y2="40876"/>
                        <a14:foregroundMark x1="30820" y1="42953" x2="26098" y2="48993"/>
                        <a14:foregroundMark x1="31483" y1="42186" x2="35377" y2="50591"/>
                        <a14:foregroundMark x1="35377" y1="50591" x2="33554" y2="44423"/>
                        <a14:foregroundMark x1="30820" y1="42058" x2="29163" y2="42570"/>
                        <a14:foregroundMark x1="26098" y1="41515" x2="28500" y2="41643"/>
                        <a14:foregroundMark x1="18641" y1="92777" x2="42336" y2="90700"/>
                        <a14:foregroundMark x1="42336" y1="90700" x2="47473" y2="88718"/>
                        <a14:foregroundMark x1="36951" y1="12688" x2="63049" y2="11633"/>
                        <a14:foregroundMark x1="63049" y1="11633" x2="36205" y2="12943"/>
                        <a14:foregroundMark x1="36205" y1="12943" x2="51201" y2="19239"/>
                        <a14:foregroundMark x1="51201" y1="19239" x2="46645" y2="9172"/>
                        <a14:foregroundMark x1="46645" y1="9172" x2="20878" y2="11058"/>
                        <a14:foregroundMark x1="20878" y1="11058" x2="52030" y2="10706"/>
                        <a14:foregroundMark x1="52030" y1="10706" x2="41342" y2="14509"/>
                        <a14:foregroundMark x1="52610" y1="12144" x2="50704" y2="22052"/>
                        <a14:foregroundMark x1="50704" y1="22052" x2="50539" y2="12208"/>
                        <a14:foregroundMark x1="50539" y1="12208" x2="50290" y2="23330"/>
                        <a14:foregroundMark x1="50290" y1="23330" x2="58078" y2="9268"/>
                        <a14:foregroundMark x1="51947" y1="31959" x2="29660" y2="31032"/>
                        <a14:foregroundMark x1="29660" y1="31032" x2="65949" y2="28028"/>
                        <a14:foregroundMark x1="65949" y1="28028" x2="10771" y2="28795"/>
                        <a14:foregroundMark x1="10771" y1="28795" x2="40762" y2="31416"/>
                        <a14:foregroundMark x1="40762" y1="31416" x2="11102" y2="31416"/>
                        <a14:foregroundMark x1="11102" y1="31416" x2="47390" y2="29466"/>
                        <a14:foregroundMark x1="47390" y1="29466" x2="23529" y2="31128"/>
                        <a14:foregroundMark x1="23529" y1="31128" x2="911" y2="29850"/>
                        <a14:foregroundMark x1="911" y1="29850" x2="31400" y2="28539"/>
                        <a14:foregroundMark x1="31400" y1="28539" x2="67440" y2="30169"/>
                        <a14:foregroundMark x1="67440" y1="30169" x2="68268" y2="30393"/>
                        <a14:foregroundMark x1="37945" y1="49377" x2="63712" y2="49952"/>
                        <a14:foregroundMark x1="63712" y1="49952" x2="54598" y2="52924"/>
                        <a14:foregroundMark x1="39022" y1="47683" x2="62138" y2="48993"/>
                        <a14:foregroundMark x1="62138" y1="48993" x2="38277" y2="48865"/>
                        <a14:foregroundMark x1="38277" y1="48865" x2="38360" y2="50975"/>
                        <a14:foregroundMark x1="50870" y1="68009" x2="52444" y2="77309"/>
                        <a14:foregroundMark x1="52444" y1="77309" x2="52941" y2="68329"/>
                        <a14:foregroundMark x1="52941" y1="68329" x2="50870" y2="77852"/>
                        <a14:foregroundMark x1="50870" y1="77852" x2="53273" y2="68009"/>
                        <a14:foregroundMark x1="53273" y1="68009" x2="55095" y2="79834"/>
                        <a14:foregroundMark x1="55095" y1="79834" x2="56338" y2="80217"/>
                        <a14:foregroundMark x1="29826" y1="68520" x2="60066" y2="67753"/>
                        <a14:foregroundMark x1="60066" y1="67753" x2="23861" y2="68009"/>
                        <a14:foregroundMark x1="23861" y1="68009" x2="48964" y2="68009"/>
                        <a14:foregroundMark x1="48964" y1="68009" x2="57664" y2="69447"/>
                        <a14:foregroundMark x1="43082" y1="23298" x2="64540" y2="25759"/>
                        <a14:foregroundMark x1="64540" y1="25759" x2="41342" y2="24257"/>
                        <a14:foregroundMark x1="41342" y1="24257" x2="65617" y2="23298"/>
                        <a14:foregroundMark x1="65617" y1="23298" x2="67854" y2="23298"/>
                        <a14:foregroundMark x1="30820" y1="4954" x2="28832" y2="10706"/>
                        <a14:foregroundMark x1="28832" y1="5209" x2="30489" y2="5721"/>
                        <a14:foregroundMark x1="26761" y1="11633" x2="30157" y2="11505"/>
                        <a14:foregroundMark x1="23364" y1="93065" x2="49544" y2="93065"/>
                        <a14:foregroundMark x1="49544" y1="93065" x2="25684" y2="92522"/>
                        <a14:foregroundMark x1="25684" y1="92522" x2="48882" y2="94247"/>
                        <a14:foregroundMark x1="48882" y1="94247" x2="23944" y2="94950"/>
                        <a14:foregroundMark x1="23944" y1="94950" x2="47473" y2="95877"/>
                        <a14:foregroundMark x1="47473" y1="95877" x2="48219" y2="95813"/>
                        <a14:foregroundMark x1="54267" y1="17130" x2="53935" y2="15948"/>
                        <a14:foregroundMark x1="7042" y1="11889" x2="5385" y2="11761"/>
                        <a14:foregroundMark x1="29495" y1="4794" x2="28086" y2="4666"/>
                        <a14:foregroundMark x1="27755" y1="89006" x2="18227" y2="92138"/>
                        <a14:foregroundMark x1="23695" y1="94503" x2="34548" y2="95558"/>
                        <a14:foregroundMark x1="9114" y1="12017" x2="16901" y2="12272"/>
                        <a14:foregroundMark x1="5385" y1="31288" x2="6048" y2="39565"/>
                        <a14:foregroundMark x1="6711" y1="68808" x2="6711" y2="77309"/>
                        <a14:foregroundMark x1="6711" y1="77309" x2="7374" y2="77597"/>
                        <a14:foregroundMark x1="6379" y1="50431" x2="6048" y2="59764"/>
                        <a14:foregroundMark x1="6048" y1="59764" x2="7042" y2="49824"/>
                        <a14:foregroundMark x1="7042" y1="49824" x2="7705" y2="62512"/>
                        <a14:foregroundMark x1="8782" y1="68936" x2="55261" y2="67082"/>
                        <a14:foregroundMark x1="55261" y1="67082" x2="580" y2="68137"/>
                        <a14:foregroundMark x1="580" y1="68137" x2="25104" y2="66890"/>
                        <a14:foregroundMark x1="25104" y1="66890" x2="1243" y2="69064"/>
                        <a14:foregroundMark x1="1243" y1="69064" x2="24689" y2="69447"/>
                        <a14:foregroundMark x1="24689" y1="69447" x2="10771" y2="71684"/>
                        <a14:foregroundMark x1="5717" y1="77597" x2="35128" y2="79674"/>
                        <a14:foregroundMark x1="35128" y1="79674" x2="7705" y2="79163"/>
                        <a14:foregroundMark x1="7705" y1="79163" x2="55095" y2="79163"/>
                        <a14:foregroundMark x1="55095" y1="79163" x2="31897" y2="81719"/>
                        <a14:foregroundMark x1="31897" y1="81719" x2="56918" y2="79291"/>
                        <a14:foregroundMark x1="56918" y1="79291" x2="9196" y2="79642"/>
                        <a14:foregroundMark x1="9196" y1="79642" x2="47556" y2="80089"/>
                        <a14:foregroundMark x1="47556" y1="80089" x2="22784" y2="80857"/>
                        <a14:foregroundMark x1="22784" y1="80857" x2="32560" y2="82295"/>
                        <a14:foregroundMark x1="22038" y1="88718" x2="45485" y2="86481"/>
                        <a14:foregroundMark x1="45485" y1="86481" x2="15907" y2="86417"/>
                        <a14:foregroundMark x1="15907" y1="86417" x2="37614" y2="88591"/>
                        <a14:foregroundMark x1="37614" y1="88591" x2="13919" y2="89198"/>
                        <a14:foregroundMark x1="13919" y1="89198" x2="51118" y2="88207"/>
                        <a14:foregroundMark x1="51118" y1="88207" x2="24441" y2="91659"/>
                        <a14:foregroundMark x1="24441" y1="91659" x2="46313" y2="95430"/>
                        <a14:foregroundMark x1="46313" y1="95430" x2="24938" y2="98913"/>
                        <a14:foregroundMark x1="24938" y1="98913" x2="32891" y2="95686"/>
                        <a14:foregroundMark x1="53273" y1="18185" x2="55344" y2="17801"/>
                        <a14:foregroundMark x1="57332" y1="15948" x2="54598" y2="23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7853" y="1272270"/>
            <a:ext cx="2169372" cy="5623830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CA96BE2-5C9C-4D28-8195-DAA9D127E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98" b="98945" l="3425" r="98873">
                        <a14:foregroundMark x1="13384" y1="4698" x2="45741" y2="6456"/>
                        <a14:foregroundMark x1="45741" y1="6456" x2="11582" y2="11154"/>
                        <a14:foregroundMark x1="11582" y1="11154" x2="29157" y2="6424"/>
                        <a14:foregroundMark x1="29157" y1="6424" x2="15097" y2="6616"/>
                        <a14:foregroundMark x1="15097" y1="6616" x2="22352" y2="18408"/>
                        <a14:foregroundMark x1="22352" y1="18408" x2="18927" y2="31608"/>
                        <a14:foregroundMark x1="18927" y1="31608" x2="23840" y2="13583"/>
                        <a14:foregroundMark x1="23840" y1="13583" x2="16494" y2="56152"/>
                        <a14:foregroundMark x1="16494" y1="56152" x2="18657" y2="12720"/>
                        <a14:foregroundMark x1="18657" y1="12720" x2="1397" y2="53276"/>
                        <a14:foregroundMark x1="1397" y1="53276" x2="4552" y2="86417"/>
                        <a14:foregroundMark x1="4552" y1="86417" x2="26093" y2="39406"/>
                        <a14:foregroundMark x1="26093" y1="39406" x2="28166" y2="29466"/>
                        <a14:foregroundMark x1="28166" y1="29466" x2="16269" y2="81719"/>
                        <a14:foregroundMark x1="16269" y1="81719" x2="43218" y2="25248"/>
                        <a14:foregroundMark x1="43218" y1="25248" x2="30870" y2="79099"/>
                        <a14:foregroundMark x1="30870" y1="79099" x2="58585" y2="36657"/>
                        <a14:foregroundMark x1="58585" y1="36657" x2="57053" y2="65836"/>
                        <a14:foregroundMark x1="57053" y1="65836" x2="97206" y2="37009"/>
                        <a14:foregroundMark x1="97206" y1="37009" x2="86751" y2="59891"/>
                        <a14:foregroundMark x1="86751" y1="59891" x2="28887" y2="92554"/>
                        <a14:foregroundMark x1="28887" y1="92554" x2="44479" y2="94823"/>
                        <a14:foregroundMark x1="44479" y1="94823" x2="946" y2="91914"/>
                        <a14:foregroundMark x1="946" y1="91914" x2="54259" y2="93448"/>
                        <a14:foregroundMark x1="54259" y1="93448" x2="4326" y2="92745"/>
                        <a14:foregroundMark x1="4326" y1="92745" x2="68049" y2="94215"/>
                        <a14:foregroundMark x1="68049" y1="94215" x2="2388" y2="85139"/>
                        <a14:foregroundMark x1="2388" y1="85139" x2="16900" y2="70118"/>
                        <a14:foregroundMark x1="16900" y1="70118" x2="67102" y2="63918"/>
                        <a14:foregroundMark x1="67102" y1="63918" x2="21316" y2="59284"/>
                        <a14:foregroundMark x1="21316" y1="59284" x2="54349" y2="51614"/>
                        <a14:foregroundMark x1="54349" y1="51614" x2="2974" y2="51103"/>
                        <a14:foregroundMark x1="2974" y1="51103" x2="68364" y2="48386"/>
                        <a14:foregroundMark x1="68364" y1="48386" x2="16945" y2="43688"/>
                        <a14:foregroundMark x1="16945" y1="43688" x2="88013" y2="39182"/>
                        <a14:foregroundMark x1="88013" y1="39182" x2="27490" y2="34867"/>
                        <a14:foregroundMark x1="27490" y1="34867" x2="54123" y2="34580"/>
                        <a14:foregroundMark x1="54123" y1="34580" x2="20234" y2="35507"/>
                        <a14:foregroundMark x1="20234" y1="35507" x2="5994" y2="29978"/>
                        <a14:foregroundMark x1="5994" y1="29978" x2="18567" y2="16459"/>
                        <a14:foregroundMark x1="18567" y1="16459" x2="13384" y2="36082"/>
                        <a14:foregroundMark x1="13384" y1="36082" x2="30464" y2="32662"/>
                        <a14:foregroundMark x1="30464" y1="32662" x2="29833" y2="41611"/>
                        <a14:foregroundMark x1="29833" y1="41611" x2="58044" y2="29722"/>
                        <a14:foregroundMark x1="58044" y1="29722" x2="49752" y2="46021"/>
                        <a14:foregroundMark x1="49752" y1="46021" x2="77963" y2="31032"/>
                        <a14:foregroundMark x1="77963" y1="31032" x2="68950" y2="42122"/>
                        <a14:foregroundMark x1="68950" y1="42122" x2="80487" y2="34644"/>
                        <a14:foregroundMark x1="80487" y1="34644" x2="95223" y2="33046"/>
                        <a14:foregroundMark x1="95223" y1="33046" x2="91077" y2="46980"/>
                        <a14:foregroundMark x1="91077" y1="46980" x2="69806" y2="57526"/>
                        <a14:foregroundMark x1="69806" y1="57526" x2="82560" y2="55161"/>
                        <a14:foregroundMark x1="82560" y1="55161" x2="63903" y2="53819"/>
                        <a14:foregroundMark x1="63903" y1="53819" x2="78459" y2="54043"/>
                        <a14:foregroundMark x1="78459" y1="54043" x2="39207" y2="53979"/>
                        <a14:foregroundMark x1="39207" y1="53979" x2="57999" y2="54298"/>
                        <a14:foregroundMark x1="57999" y1="54298" x2="22623" y2="55769"/>
                        <a14:foregroundMark x1="22623" y1="55769" x2="59802" y2="56536"/>
                        <a14:foregroundMark x1="59802" y1="56536" x2="5633" y2="60179"/>
                        <a14:foregroundMark x1="5633" y1="60179" x2="20595" y2="59156"/>
                        <a14:foregroundMark x1="20595" y1="59156" x2="11041" y2="64525"/>
                        <a14:foregroundMark x1="11041" y1="64525" x2="28932" y2="67050"/>
                        <a14:foregroundMark x1="28932" y1="67050" x2="15457" y2="71588"/>
                        <a14:foregroundMark x1="15457" y1="71588" x2="31005" y2="70374"/>
                        <a14:foregroundMark x1="31005" y1="70374" x2="16945" y2="74241"/>
                        <a14:foregroundMark x1="16945" y1="74241" x2="16404" y2="83413"/>
                        <a14:foregroundMark x1="16404" y1="83413" x2="21451" y2="92234"/>
                        <a14:foregroundMark x1="21451" y1="92234" x2="7075" y2="96772"/>
                        <a14:foregroundMark x1="7075" y1="96772" x2="24065" y2="87312"/>
                        <a14:foregroundMark x1="24065" y1="87312" x2="17575" y2="94887"/>
                        <a14:foregroundMark x1="17575" y1="94887" x2="35106" y2="90668"/>
                        <a14:foregroundMark x1="35106" y1="90668" x2="59306" y2="93480"/>
                        <a14:foregroundMark x1="59306" y1="93480" x2="48761" y2="87216"/>
                        <a14:foregroundMark x1="48761" y1="87216" x2="50608" y2="77469"/>
                        <a14:foregroundMark x1="50608" y1="77469" x2="49392" y2="86673"/>
                        <a14:foregroundMark x1="49392" y1="86673" x2="53042" y2="77373"/>
                        <a14:foregroundMark x1="53042" y1="77373" x2="47769" y2="88655"/>
                        <a14:foregroundMark x1="47769" y1="88655" x2="28932" y2="80121"/>
                        <a14:foregroundMark x1="28932" y1="80121" x2="48716" y2="75999"/>
                        <a14:foregroundMark x1="48716" y1="75999" x2="37449" y2="73027"/>
                        <a14:foregroundMark x1="37449" y1="73027" x2="66562" y2="68105"/>
                        <a14:foregroundMark x1="66562" y1="68105" x2="10455" y2="68840"/>
                        <a14:foregroundMark x1="10455" y1="68840" x2="38125" y2="66539"/>
                        <a14:foregroundMark x1="38125" y1="66539" x2="23164" y2="67913"/>
                        <a14:foregroundMark x1="23164" y1="67913" x2="49797" y2="66443"/>
                        <a14:foregroundMark x1="49797" y1="66443" x2="51329" y2="56056"/>
                        <a14:foregroundMark x1="51329" y1="56056" x2="49752" y2="69543"/>
                        <a14:foregroundMark x1="49752" y1="69543" x2="52817" y2="41643"/>
                        <a14:foregroundMark x1="52817" y1="41643" x2="47769" y2="53404"/>
                        <a14:foregroundMark x1="47769" y1="53404" x2="49301" y2="39438"/>
                        <a14:foregroundMark x1="49301" y1="39438" x2="92068" y2="42793"/>
                        <a14:foregroundMark x1="92068" y1="42793" x2="79676" y2="64621"/>
                        <a14:foregroundMark x1="79676" y1="64621" x2="83281" y2="43976"/>
                        <a14:foregroundMark x1="83281" y1="43976" x2="82785" y2="54650"/>
                        <a14:foregroundMark x1="82785" y1="54650" x2="86030" y2="46021"/>
                        <a14:foregroundMark x1="86030" y1="46021" x2="82515" y2="58741"/>
                        <a14:foregroundMark x1="82515" y1="58741" x2="23073" y2="44359"/>
                        <a14:foregroundMark x1="23073" y1="44359" x2="62506" y2="41962"/>
                        <a14:foregroundMark x1="62506" y1="41962" x2="89950" y2="41962"/>
                        <a14:foregroundMark x1="89950" y1="41962" x2="4326" y2="39725"/>
                        <a14:foregroundMark x1="4326" y1="39725" x2="43128" y2="38639"/>
                        <a14:foregroundMark x1="43128" y1="38639" x2="61785" y2="39469"/>
                        <a14:foregroundMark x1="61785" y1="39469" x2="4777" y2="38287"/>
                        <a14:foregroundMark x1="4777" y1="38287" x2="74223" y2="41195"/>
                        <a14:foregroundMark x1="74223" y1="41195" x2="9734" y2="34516"/>
                        <a14:foregroundMark x1="9734" y1="34516" x2="48400" y2="34292"/>
                        <a14:foregroundMark x1="48400" y1="34292" x2="68815" y2="35155"/>
                        <a14:foregroundMark x1="68815" y1="35155" x2="1172" y2="30105"/>
                        <a14:foregroundMark x1="1172" y1="30105" x2="42902" y2="29978"/>
                        <a14:foregroundMark x1="42902" y1="29978" x2="26183" y2="30553"/>
                        <a14:foregroundMark x1="26183" y1="30553" x2="39432" y2="28731"/>
                        <a14:foregroundMark x1="39432" y1="28731" x2="3831" y2="22723"/>
                        <a14:foregroundMark x1="3831" y1="22723" x2="20099" y2="18185"/>
                        <a14:foregroundMark x1="20099" y1="18185" x2="5498" y2="18089"/>
                        <a14:foregroundMark x1="5498" y1="18089" x2="32582" y2="17705"/>
                        <a14:foregroundMark x1="32582" y1="17705" x2="10230" y2="15404"/>
                        <a14:foregroundMark x1="10230" y1="15404" x2="27039" y2="15884"/>
                        <a14:foregroundMark x1="27039" y1="15884" x2="9599" y2="20518"/>
                        <a14:foregroundMark x1="9599" y1="20518" x2="23975" y2="21860"/>
                        <a14:foregroundMark x1="23975" y1="21860" x2="11131" y2="27900"/>
                        <a14:foregroundMark x1="11131" y1="27900" x2="23209" y2="28476"/>
                        <a14:foregroundMark x1="23209" y1="28476" x2="12528" y2="33653"/>
                        <a14:foregroundMark x1="12528" y1="33653" x2="5318" y2="41707"/>
                        <a14:foregroundMark x1="5318" y1="41707" x2="13384" y2="59668"/>
                        <a14:foregroundMark x1="13384" y1="59668" x2="22217" y2="46884"/>
                        <a14:foregroundMark x1="22217" y1="46884" x2="13429" y2="60978"/>
                        <a14:foregroundMark x1="13429" y1="60978" x2="18071" y2="51965"/>
                        <a14:foregroundMark x1="18071" y1="51965" x2="31996" y2="44807"/>
                        <a14:foregroundMark x1="31996" y1="44807" x2="36999" y2="31576"/>
                        <a14:foregroundMark x1="36999" y1="31576" x2="56151" y2="36529"/>
                        <a14:foregroundMark x1="56151" y1="36529" x2="45020" y2="39853"/>
                        <a14:foregroundMark x1="45020" y1="39853" x2="70888" y2="36401"/>
                        <a14:foregroundMark x1="70888" y1="36401" x2="49707" y2="38255"/>
                        <a14:foregroundMark x1="49707" y1="38255" x2="97431" y2="38894"/>
                        <a14:foregroundMark x1="97431" y1="38894" x2="49527" y2="34612"/>
                        <a14:foregroundMark x1="49527" y1="34612" x2="74178" y2="37808"/>
                        <a14:foregroundMark x1="74178" y1="37808" x2="52005" y2="58485"/>
                        <a14:foregroundMark x1="52005" y1="58485" x2="43263" y2="74593"/>
                        <a14:foregroundMark x1="43263" y1="74593" x2="53538" y2="67498"/>
                        <a14:foregroundMark x1="53538" y1="67498" x2="47859" y2="78428"/>
                        <a14:foregroundMark x1="47859" y1="78428" x2="65931" y2="67562"/>
                        <a14:foregroundMark x1="65931" y1="67562" x2="66426" y2="89965"/>
                        <a14:foregroundMark x1="66426" y1="89965" x2="53853" y2="92330"/>
                        <a14:foregroundMark x1="53853" y1="92330" x2="56782" y2="80026"/>
                        <a14:foregroundMark x1="56782" y1="80026" x2="47319" y2="92873"/>
                        <a14:foregroundMark x1="47319" y1="92873" x2="3831" y2="97411"/>
                        <a14:foregroundMark x1="3831" y1="97411" x2="19378" y2="93960"/>
                        <a14:foregroundMark x1="19378" y1="93960" x2="36458" y2="95813"/>
                        <a14:foregroundMark x1="36458" y1="95813" x2="27715" y2="93608"/>
                        <a14:foregroundMark x1="5228" y1="12656" x2="18522" y2="12528"/>
                        <a14:foregroundMark x1="18522" y1="12528" x2="3064" y2="12656"/>
                        <a14:foregroundMark x1="3064" y1="12656" x2="6444" y2="22883"/>
                        <a14:foregroundMark x1="6444" y1="22883" x2="5723" y2="12943"/>
                        <a14:foregroundMark x1="5723" y1="12943" x2="4281" y2="23841"/>
                        <a14:foregroundMark x1="4281" y1="23841" x2="5002" y2="13039"/>
                        <a14:foregroundMark x1="5002" y1="13039" x2="2839" y2="22691"/>
                        <a14:foregroundMark x1="2839" y1="22691" x2="6895" y2="31096"/>
                        <a14:foregroundMark x1="6895" y1="31096" x2="5498" y2="40332"/>
                        <a14:foregroundMark x1="5498" y1="40332" x2="5949" y2="31767"/>
                        <a14:foregroundMark x1="5949" y1="31767" x2="6174" y2="41004"/>
                        <a14:foregroundMark x1="6174" y1="41004" x2="5723" y2="31671"/>
                        <a14:foregroundMark x1="5723" y1="31671" x2="1983" y2="39917"/>
                        <a14:foregroundMark x1="1983" y1="39917" x2="6760" y2="48130"/>
                        <a14:foregroundMark x1="6760" y1="48130" x2="6444" y2="57910"/>
                        <a14:foregroundMark x1="6444" y1="57910" x2="8112" y2="49249"/>
                        <a14:foregroundMark x1="8112" y1="49249" x2="3290" y2="58933"/>
                        <a14:foregroundMark x1="3290" y1="58933" x2="7120" y2="48993"/>
                        <a14:foregroundMark x1="7120" y1="48993" x2="5002" y2="58134"/>
                        <a14:foregroundMark x1="5002" y1="58134" x2="2974" y2="48418"/>
                        <a14:foregroundMark x1="2974" y1="48418" x2="6129" y2="78907"/>
                        <a14:foregroundMark x1="6129" y1="78907" x2="7616" y2="68872"/>
                        <a14:foregroundMark x1="7616" y1="68872" x2="3831" y2="78140"/>
                        <a14:foregroundMark x1="3831" y1="78140" x2="6444" y2="65580"/>
                        <a14:foregroundMark x1="6444" y1="65580" x2="14781" y2="69223"/>
                        <a14:foregroundMark x1="4777" y1="12496" x2="18477" y2="13870"/>
                        <a14:foregroundMark x1="18477" y1="13870" x2="15502" y2="11793"/>
                        <a14:foregroundMark x1="16494" y1="4698" x2="17170" y2="5880"/>
                        <a14:foregroundMark x1="16719" y1="5880" x2="16719" y2="12816"/>
                        <a14:foregroundMark x1="23164" y1="11633" x2="23164" y2="11633"/>
                        <a14:foregroundMark x1="4552" y1="12496" x2="3560" y2="11473"/>
                        <a14:foregroundMark x1="3831" y1="13998" x2="3831" y2="13998"/>
                        <a14:foregroundMark x1="12663" y1="11985" x2="18882" y2="11473"/>
                        <a14:foregroundMark x1="27941" y1="11985" x2="29112" y2="20933"/>
                        <a14:foregroundMark x1="29112" y1="20933" x2="30735" y2="11697"/>
                        <a14:foregroundMark x1="30735" y1="11697" x2="27941" y2="20837"/>
                        <a14:foregroundMark x1="27941" y1="20837" x2="28166" y2="23650"/>
                        <a14:foregroundMark x1="13835" y1="99041" x2="25327" y2="96484"/>
                        <a14:foregroundMark x1="44660" y1="94120" x2="56782" y2="90508"/>
                        <a14:foregroundMark x1="56782" y1="90508" x2="50158" y2="98754"/>
                        <a14:foregroundMark x1="50158" y1="98754" x2="54664" y2="91243"/>
                        <a14:foregroundMark x1="14781" y1="42985" x2="17125" y2="51774"/>
                        <a14:foregroundMark x1="17125" y1="51774" x2="15277" y2="41962"/>
                        <a14:foregroundMark x1="15277" y1="41962" x2="15277" y2="53627"/>
                        <a14:foregroundMark x1="15277" y1="53627" x2="15277" y2="43113"/>
                        <a14:foregroundMark x1="15277" y1="43113" x2="14105" y2="42122"/>
                        <a14:foregroundMark x1="28887" y1="20262" x2="29112" y2="24161"/>
                        <a14:foregroundMark x1="4777" y1="12304" x2="13610" y2="11793"/>
                        <a14:foregroundMark x1="44885" y1="30777" x2="58405" y2="30841"/>
                        <a14:foregroundMark x1="58405" y1="30841" x2="41640" y2="30617"/>
                        <a14:foregroundMark x1="41640" y1="30617" x2="58630" y2="30681"/>
                        <a14:foregroundMark x1="58630" y1="30681" x2="61830" y2="35698"/>
                        <a14:foregroundMark x1="60162" y1="30265" x2="63767" y2="35858"/>
                        <a14:foregroundMark x1="73772" y1="30617" x2="89184" y2="30265"/>
                        <a14:foregroundMark x1="89184" y1="30265" x2="74448" y2="31608"/>
                        <a14:foregroundMark x1="74448" y1="31608" x2="87292" y2="31608"/>
                        <a14:foregroundMark x1="87292" y1="31608" x2="94096" y2="40268"/>
                        <a14:foregroundMark x1="94096" y1="40268" x2="92519" y2="31416"/>
                        <a14:foregroundMark x1="92519" y1="31416" x2="91708" y2="40492"/>
                        <a14:foregroundMark x1="91708" y1="40492" x2="94772" y2="31799"/>
                        <a14:foregroundMark x1="94772" y1="31799" x2="96665" y2="41771"/>
                        <a14:foregroundMark x1="96665" y1="41771" x2="96665" y2="32470"/>
                        <a14:foregroundMark x1="96665" y1="32470" x2="84903" y2="30745"/>
                        <a14:foregroundMark x1="84903" y1="30745" x2="76160" y2="31128"/>
                        <a14:foregroundMark x1="73321" y1="31128" x2="70437" y2="34004"/>
                        <a14:foregroundMark x1="60883" y1="30105" x2="63993" y2="30777"/>
                        <a14:foregroundMark x1="62551" y1="29754" x2="63993" y2="31608"/>
                        <a14:foregroundMark x1="63767" y1="34516" x2="63993" y2="33653"/>
                        <a14:foregroundMark x1="75935" y1="31128" x2="89905" y2="30393"/>
                        <a14:foregroundMark x1="89905" y1="30393" x2="97657" y2="33653"/>
                        <a14:foregroundMark x1="88598" y1="53308" x2="90762" y2="58229"/>
                        <a14:foregroundMark x1="70212" y1="32311" x2="73096" y2="28923"/>
                        <a14:foregroundMark x1="91483" y1="30936" x2="96936" y2="33142"/>
                        <a14:foregroundMark x1="90987" y1="30425" x2="97431" y2="34004"/>
                        <a14:foregroundMark x1="92429" y1="31288" x2="92880" y2="29594"/>
                        <a14:foregroundMark x1="94322" y1="29434" x2="98873" y2="32982"/>
                        <a14:foregroundMark x1="89094" y1="53468" x2="92429" y2="53979"/>
                        <a14:foregroundMark x1="92654" y1="51614" x2="91708" y2="56695"/>
                        <a14:foregroundMark x1="28662" y1="18408" x2="28662" y2="22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84" y="1044832"/>
            <a:ext cx="3988264" cy="5623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5AD883-B30C-4444-AD5E-8CFACACE2830}"/>
              </a:ext>
            </a:extLst>
          </p:cNvPr>
          <p:cNvSpPr txBox="1"/>
          <p:nvPr/>
        </p:nvSpPr>
        <p:spPr>
          <a:xfrm>
            <a:off x="9323604" y="829282"/>
            <a:ext cx="276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rebuchet MS" panose="020B0603020202020204" pitchFamily="34" charset="0"/>
                <a:cs typeface="Calibri" panose="020F0502020204030204" pitchFamily="34" charset="0"/>
              </a:rPr>
              <a:t>DAG Example (</a:t>
            </a:r>
            <a:r>
              <a:rPr lang="en-US" b="1" u="sng" dirty="0" err="1">
                <a:latin typeface="Trebuchet MS" panose="020B0603020202020204" pitchFamily="34" charset="0"/>
                <a:cs typeface="Calibri" panose="020F0502020204030204" pitchFamily="34" charset="0"/>
              </a:rPr>
              <a:t>memoization</a:t>
            </a:r>
            <a:r>
              <a:rPr lang="en-US" b="1" u="sng" dirty="0">
                <a:latin typeface="Trebuchet MS" panose="020B060302020202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E7ED2-1B94-4F5D-951D-774E15BC57BB}"/>
              </a:ext>
            </a:extLst>
          </p:cNvPr>
          <p:cNvSpPr txBox="1"/>
          <p:nvPr/>
        </p:nvSpPr>
        <p:spPr>
          <a:xfrm>
            <a:off x="365454" y="1560871"/>
            <a:ext cx="398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rebuchet MS" panose="020B0603020202020204" pitchFamily="34" charset="0"/>
                <a:cs typeface="Calibri" panose="020F0502020204030204" pitchFamily="34" charset="0"/>
              </a:rPr>
              <a:t>DAG Example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32AE65-4293-42E4-B31C-4AD11FE4D4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5" t="5746" r="3439" b="6797"/>
          <a:stretch/>
        </p:blipFill>
        <p:spPr>
          <a:xfrm>
            <a:off x="3785963" y="4482789"/>
            <a:ext cx="6077508" cy="2130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20DC3F-3157-4EBB-A971-6537D75FE771}"/>
              </a:ext>
            </a:extLst>
          </p:cNvPr>
          <p:cNvSpPr txBox="1"/>
          <p:nvPr/>
        </p:nvSpPr>
        <p:spPr>
          <a:xfrm>
            <a:off x="5248868" y="6471387"/>
            <a:ext cx="27991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rebuchet MS" panose="020B0603020202020204" pitchFamily="34" charset="0"/>
              </a:rPr>
              <a:t>Single CPU socket or GPU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4B464C-4D34-42B9-B23A-3D3774B57AEE}"/>
              </a:ext>
            </a:extLst>
          </p:cNvPr>
          <p:cNvSpPr/>
          <p:nvPr/>
        </p:nvSpPr>
        <p:spPr>
          <a:xfrm>
            <a:off x="4177596" y="1469583"/>
            <a:ext cx="5380832" cy="27880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z="3600" dirty="0">
                    <a:latin typeface="Trebuchet MS" panose="020B0603020202020204" pitchFamily="34" charset="0"/>
                  </a:rPr>
                  <a:t>Albany supporting tools: </a:t>
                </a:r>
                <a:r>
                  <a:rPr lang="en-US" sz="3600" dirty="0" err="1">
                    <a:latin typeface="Trebuchet MS" panose="020B0603020202020204" pitchFamily="34" charset="0"/>
                  </a:rPr>
                  <a:t>Sacado</a:t>
                </a:r>
                <a:r>
                  <a:rPr lang="en-US" sz="3600" dirty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3600" dirty="0">
                    <a:latin typeface="Trebuchet MS" panose="020B0603020202020204" pitchFamily="34" charset="0"/>
                  </a:rPr>
                  <a:t> automatic differentiation (AD)</a:t>
                </a:r>
              </a:p>
            </p:txBody>
          </p:sp>
        </mc:Choice>
        <mc:Fallback xmlns="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76" t="-29134" b="-38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7168CDB6-9F5F-49FF-AB88-22FF9E315C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914" y="1137921"/>
                <a:ext cx="11185130" cy="2836030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rm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400" b="0" i="0" kern="1200">
                    <a:solidFill>
                      <a:srgbClr val="FFFFFF"/>
                    </a:solidFill>
                    <a:latin typeface="Open Sans" panose="020B0606030504020204" pitchFamily="34" charset="0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AD provides </a:t>
                </a:r>
                <a:r>
                  <a:rPr lang="en-US" sz="2000" b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exact</a:t>
                </a:r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 derivatives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no Jacobian derivation or hand-coding required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Allows for </a:t>
                </a:r>
                <a:r>
                  <a:rPr lang="en-US" sz="2000" b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advanced analysis </a:t>
                </a:r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capabilities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 easily construct any derivative, Hessian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726929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Trebuchet MS" panose="020B0603020202020204" pitchFamily="34" charset="0"/>
                  </a:rPr>
                  <a:t>Examples: optimization, sensitivity analysis</a:t>
                </a:r>
              </a:p>
              <a:p>
                <a:pPr marL="726929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Trebuchet MS" panose="020B0603020202020204" pitchFamily="34" charset="0"/>
                </a:endParaRPr>
              </a:p>
              <a:p>
                <a:pPr marL="726929" lvl="1" indent="-342900">
                  <a:buFont typeface="Wingdings" panose="05000000000000000000" pitchFamily="2" charset="2"/>
                  <a:buChar char="Ø"/>
                </a:pPr>
                <a:endParaRPr lang="en-US" sz="400" dirty="0">
                  <a:latin typeface="Trebuchet MS" panose="020B060302020202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Sacado</a:t>
                </a:r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data types </a:t>
                </a:r>
                <a:r>
                  <a:rPr lang="en-US" sz="2000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are used for derivative components via class </a:t>
                </a:r>
                <a:r>
                  <a:rPr lang="en-US" sz="2000" b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templates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" b="1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" b="1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726929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dirty="0" err="1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DFad</a:t>
                </a:r>
                <a:r>
                  <a:rPr lang="en-US" sz="2000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2000" dirty="0">
                    <a:latin typeface="Trebuchet MS" panose="020B0603020202020204" pitchFamily="34" charset="0"/>
                  </a:rPr>
                  <a:t>(most flexible)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2000" dirty="0">
                    <a:latin typeface="Trebuchet MS" panose="020B0603020202020204" pitchFamily="34" charset="0"/>
                  </a:rPr>
                  <a:t> size set at run-time</a:t>
                </a:r>
              </a:p>
              <a:p>
                <a:pPr marL="726929" lvl="1" indent="-342900">
                  <a:buFont typeface="Wingdings" panose="05000000000000000000" pitchFamily="2" charset="2"/>
                  <a:buChar char="Ø"/>
                </a:pPr>
                <a:endParaRPr lang="en-US" sz="200" dirty="0">
                  <a:latin typeface="Trebuchet MS" panose="020B0603020202020204" pitchFamily="34" charset="0"/>
                </a:endParaRPr>
              </a:p>
              <a:p>
                <a:pPr marL="726929" lvl="1" indent="-342900">
                  <a:buFont typeface="Wingdings" panose="05000000000000000000" pitchFamily="2" charset="2"/>
                  <a:buChar char="Ø"/>
                </a:pPr>
                <a:endParaRPr lang="en-US" sz="200" dirty="0">
                  <a:latin typeface="Trebuchet MS" panose="020B0603020202020204" pitchFamily="34" charset="0"/>
                </a:endParaRPr>
              </a:p>
              <a:p>
                <a:pPr marL="726929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dirty="0" err="1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SLFad</a:t>
                </a:r>
                <a:r>
                  <a:rPr lang="en-US" sz="2000" dirty="0">
                    <a:latin typeface="Trebuchet MS" panose="020B0603020202020204" pitchFamily="34" charset="0"/>
                  </a:rPr>
                  <a:t> (flexible/efficient)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– </m:t>
                    </m:r>
                  </m:oMath>
                </a14:m>
                <a:r>
                  <a:rPr lang="en-US" sz="2000" dirty="0">
                    <a:latin typeface="Trebuchet MS" panose="020B0603020202020204" pitchFamily="34" charset="0"/>
                  </a:rPr>
                  <a:t>max size set at compile-time</a:t>
                </a:r>
              </a:p>
              <a:p>
                <a:pPr marL="726929" lvl="1" indent="-342900">
                  <a:buFont typeface="Wingdings" panose="05000000000000000000" pitchFamily="2" charset="2"/>
                  <a:buChar char="Ø"/>
                </a:pPr>
                <a:endParaRPr lang="en-US" sz="200" dirty="0">
                  <a:latin typeface="Trebuchet MS" panose="020B0603020202020204" pitchFamily="34" charset="0"/>
                </a:endParaRPr>
              </a:p>
              <a:p>
                <a:pPr marL="726929" lvl="1" indent="-342900">
                  <a:buFont typeface="Wingdings" panose="05000000000000000000" pitchFamily="2" charset="2"/>
                  <a:buChar char="Ø"/>
                </a:pPr>
                <a:endParaRPr lang="en-US" sz="200" dirty="0">
                  <a:latin typeface="Trebuchet MS" panose="020B0603020202020204" pitchFamily="34" charset="0"/>
                </a:endParaRPr>
              </a:p>
              <a:p>
                <a:pPr marL="726929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dirty="0" err="1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SFad</a:t>
                </a:r>
                <a:r>
                  <a:rPr lang="en-US" sz="2000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2000" dirty="0">
                    <a:latin typeface="Trebuchet MS" panose="020B0603020202020204" pitchFamily="34" charset="0"/>
                  </a:rPr>
                  <a:t>(most efficient)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– </m:t>
                    </m:r>
                  </m:oMath>
                </a14:m>
                <a:r>
                  <a:rPr lang="en-US" sz="2000" dirty="0">
                    <a:latin typeface="Trebuchet MS" panose="020B0603020202020204" pitchFamily="34" charset="0"/>
                  </a:rPr>
                  <a:t>size set at compile-time</a:t>
                </a:r>
              </a:p>
            </p:txBody>
          </p:sp>
        </mc:Choice>
        <mc:Fallback xmlns="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7168CDB6-9F5F-49FF-AB88-22FF9E31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14" y="1137921"/>
                <a:ext cx="11185130" cy="2836030"/>
              </a:xfrm>
              <a:prstGeom prst="rect">
                <a:avLst/>
              </a:prstGeom>
              <a:blipFill>
                <a:blip r:embed="rId4"/>
                <a:stretch>
                  <a:fillRect l="-1308" b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D3E75084-DCF6-4B62-9B85-E79127C020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9" t="5978" r="10271" b="5202"/>
          <a:stretch/>
        </p:blipFill>
        <p:spPr>
          <a:xfrm>
            <a:off x="7949715" y="4404528"/>
            <a:ext cx="3956063" cy="2007869"/>
          </a:xfrm>
          <a:prstGeom prst="rect">
            <a:avLst/>
          </a:prstGeom>
        </p:spPr>
      </p:pic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642901D5-C5DB-402B-BE57-BCA35820C9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7" t="5916" r="9743" b="4690"/>
          <a:stretch/>
        </p:blipFill>
        <p:spPr>
          <a:xfrm>
            <a:off x="4089243" y="4404528"/>
            <a:ext cx="3860472" cy="1995054"/>
          </a:xfrm>
          <a:prstGeom prst="rect">
            <a:avLst/>
          </a:prstGeom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EA20E9B4-172F-4747-8271-A31568CD22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9" t="6094" r="12914" b="5551"/>
          <a:stretch/>
        </p:blipFill>
        <p:spPr>
          <a:xfrm>
            <a:off x="260178" y="4404527"/>
            <a:ext cx="3829065" cy="1991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C5F0F2-06AA-4F7C-8FB3-E9A2FF159539}"/>
              </a:ext>
            </a:extLst>
          </p:cNvPr>
          <p:cNvSpPr txBox="1"/>
          <p:nvPr/>
        </p:nvSpPr>
        <p:spPr>
          <a:xfrm>
            <a:off x="260178" y="3933310"/>
            <a:ext cx="1164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rebuchet MS" panose="020B0603020202020204" pitchFamily="34" charset="0"/>
                <a:cs typeface="Calibri" panose="020F0502020204030204" pitchFamily="34" charset="0"/>
              </a:rPr>
              <a:t>Fad Type Comparison (Serial, OpenMP (12 threads), CUDA)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EC26B1-DF97-4BA0-B206-9D93561F4D4D}"/>
              </a:ext>
            </a:extLst>
          </p:cNvPr>
          <p:cNvSpPr/>
          <p:nvPr/>
        </p:nvSpPr>
        <p:spPr>
          <a:xfrm>
            <a:off x="1805501" y="6471387"/>
            <a:ext cx="8212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latin typeface="Trebuchet MS" panose="020B0603020202020204" pitchFamily="34" charset="0"/>
              </a:rPr>
              <a:t>Size Example: </a:t>
            </a:r>
            <a:r>
              <a:rPr lang="en-US" dirty="0">
                <a:latin typeface="Trebuchet MS" panose="020B0603020202020204" pitchFamily="34" charset="0"/>
              </a:rPr>
              <a:t>Tetrahedral elements (4 nodes), 2 equations, ND = 4*2 =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00855-EBC8-46FE-8AA6-A6D132214620}"/>
              </a:ext>
            </a:extLst>
          </p:cNvPr>
          <p:cNvSpPr txBox="1"/>
          <p:nvPr/>
        </p:nvSpPr>
        <p:spPr>
          <a:xfrm>
            <a:off x="9529011" y="2442753"/>
            <a:ext cx="2543503" cy="1489087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/>
              <a:t>There are </a:t>
            </a:r>
            <a:r>
              <a:rPr lang="en-US" b="1" dirty="0">
                <a:solidFill>
                  <a:srgbClr val="0070C0"/>
                </a:solidFill>
              </a:rPr>
              <a:t>significant speedups</a:t>
            </a:r>
            <a:r>
              <a:rPr lang="en-US" b="1" dirty="0"/>
              <a:t> </a:t>
            </a:r>
            <a:r>
              <a:rPr lang="en-US" dirty="0"/>
              <a:t>when derivative array sizes are known at compile time on </a:t>
            </a:r>
            <a:r>
              <a:rPr lang="en-US" b="1" dirty="0">
                <a:solidFill>
                  <a:srgbClr val="0070C0"/>
                </a:solidFill>
              </a:rPr>
              <a:t>GPU</a:t>
            </a:r>
            <a:r>
              <a:rPr lang="en-US" dirty="0"/>
              <a:t> (50-250x)</a:t>
            </a:r>
          </a:p>
        </p:txBody>
      </p:sp>
    </p:spTree>
    <p:extLst>
      <p:ext uri="{BB962C8B-B14F-4D97-AF65-F5344CB8AC3E}">
        <p14:creationId xmlns:p14="http://schemas.microsoft.com/office/powerpoint/2010/main" val="17433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611BD-8A19-4EFE-8FE0-163058748924}"/>
              </a:ext>
            </a:extLst>
          </p:cNvPr>
          <p:cNvSpPr txBox="1"/>
          <p:nvPr/>
        </p:nvSpPr>
        <p:spPr>
          <a:xfrm>
            <a:off x="877529" y="1275982"/>
            <a:ext cx="10331245" cy="49407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Motivation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Albany and its supporting tools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b="1" dirty="0">
                <a:latin typeface="Trebuchet MS" panose="020B0603020202020204" pitchFamily="34" charset="0"/>
              </a:rPr>
              <a:t> Case study: Albany Land Ice (ALI)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Overview of ALI model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Performance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performance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parameter/performance tuning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25050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62" y="130849"/>
            <a:ext cx="10096500" cy="774779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rebuchet MS" panose="020B0603020202020204" pitchFamily="34" charset="0"/>
              </a:rPr>
              <a:t>ProSPect</a:t>
            </a:r>
            <a:r>
              <a:rPr lang="en-US" sz="3600" dirty="0">
                <a:latin typeface="Trebuchet MS" panose="020B0603020202020204" pitchFamily="34" charset="0"/>
              </a:rPr>
              <a:t> project for land-ice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C1834-1869-4869-9606-700E2C12A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48" y="2281911"/>
            <a:ext cx="4706520" cy="4084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4AAC4-46DD-41DD-9105-AF488DF16D2A}"/>
                  </a:ext>
                </a:extLst>
              </p:cNvPr>
              <p:cNvSpPr txBox="1"/>
              <p:nvPr/>
            </p:nvSpPr>
            <p:spPr>
              <a:xfrm>
                <a:off x="516222" y="1820025"/>
                <a:ext cx="7894354" cy="64633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lvl="1" algn="ctr" eaLnBrk="1" hangingPunct="1"/>
                <a:r>
                  <a:rPr lang="en-US" b="1" u="sng" dirty="0">
                    <a:latin typeface="Trebuchet MS" panose="020B0603020202020204" pitchFamily="34" charset="0"/>
                  </a:rPr>
                  <a:t>Goal</a:t>
                </a:r>
                <a:r>
                  <a:rPr lang="en-US" b="1" dirty="0">
                    <a:latin typeface="Trebuchet MS" panose="020B0603020202020204" pitchFamily="34" charset="0"/>
                  </a:rPr>
                  <a:t>: </a:t>
                </a:r>
                <a:r>
                  <a:rPr lang="en-US" dirty="0">
                    <a:latin typeface="Trebuchet MS" panose="020B0603020202020204" pitchFamily="34" charset="0"/>
                  </a:rPr>
                  <a:t>to </a:t>
                </a:r>
                <a:r>
                  <a:rPr lang="en-US" b="1" dirty="0">
                    <a:latin typeface="Trebuchet MS" panose="020B0603020202020204" pitchFamily="34" charset="0"/>
                  </a:rPr>
                  <a:t>develop</a:t>
                </a:r>
                <a:r>
                  <a:rPr lang="en-US" dirty="0">
                    <a:latin typeface="Trebuchet MS" panose="020B0603020202020204" pitchFamily="34" charset="0"/>
                  </a:rPr>
                  <a:t> and </a:t>
                </a:r>
                <a:r>
                  <a:rPr lang="en-US" b="1" dirty="0">
                    <a:latin typeface="Trebuchet MS" panose="020B0603020202020204" pitchFamily="34" charset="0"/>
                  </a:rPr>
                  <a:t>support</a:t>
                </a:r>
                <a:r>
                  <a:rPr lang="en-US" dirty="0">
                    <a:latin typeface="Trebuchet MS" panose="020B0603020202020204" pitchFamily="34" charset="0"/>
                  </a:rPr>
                  <a:t> a robust and scalable land ice solver based on the “First-Order” (FO) Stokes equations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i="1" dirty="0">
                    <a:latin typeface="Trebuchet MS" panose="020B0603020202020204" pitchFamily="34" charset="0"/>
                  </a:rPr>
                  <a:t>Albany Land Ice (ALI)</a:t>
                </a:r>
                <a:endParaRPr lang="en-US" b="1" i="1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4AAC4-46DD-41DD-9105-AF488DF16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22" y="1820025"/>
                <a:ext cx="7894354" cy="646331"/>
              </a:xfrm>
              <a:prstGeom prst="rect">
                <a:avLst/>
              </a:prstGeom>
              <a:blipFill>
                <a:blip r:embed="rId5"/>
                <a:stretch>
                  <a:fillRect t="-6604" r="-309" b="-132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6DFA4EC-CC51-460E-B4C0-B809B4EF9430}"/>
              </a:ext>
            </a:extLst>
          </p:cNvPr>
          <p:cNvSpPr txBox="1"/>
          <p:nvPr/>
        </p:nvSpPr>
        <p:spPr>
          <a:xfrm>
            <a:off x="161932" y="2567552"/>
            <a:ext cx="68380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rebuchet MS" panose="020B0603020202020204" pitchFamily="34" charset="0"/>
              </a:rPr>
              <a:t> </a:t>
            </a:r>
            <a:r>
              <a:rPr lang="en-US" b="1" u="sng" dirty="0">
                <a:latin typeface="Trebuchet MS" panose="020B0603020202020204" pitchFamily="34" charset="0"/>
              </a:rPr>
              <a:t>Requirements for Albany Land Ice (ALI):</a:t>
            </a:r>
          </a:p>
          <a:p>
            <a:endParaRPr lang="en-US" sz="1000" dirty="0">
              <a:latin typeface="Trebuchet MS" panose="020B060302020202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Unstructured grid </a:t>
            </a:r>
            <a:r>
              <a:rPr lang="en-US" dirty="0">
                <a:latin typeface="Trebuchet MS" panose="020B0603020202020204" pitchFamily="34" charset="0"/>
              </a:rPr>
              <a:t>meshes.</a:t>
            </a:r>
          </a:p>
          <a:p>
            <a:pPr marL="231775" lvl="1"/>
            <a:endParaRPr lang="en-US" sz="400" dirty="0">
              <a:latin typeface="Trebuchet MS" panose="020B0603020202020204" pitchFamily="34" charset="0"/>
            </a:endParaRPr>
          </a:p>
          <a:p>
            <a:pPr marL="231775" lvl="1"/>
            <a:endParaRPr lang="en-US" sz="400" dirty="0">
              <a:latin typeface="Trebuchet MS" panose="020B060302020202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Scalable, fast </a:t>
            </a:r>
            <a:r>
              <a:rPr lang="en-US" dirty="0">
                <a:latin typeface="Trebuchet MS" panose="020B0603020202020204" pitchFamily="34" charset="0"/>
              </a:rPr>
              <a:t>and</a:t>
            </a:r>
            <a:r>
              <a:rPr lang="en-US" b="1" dirty="0">
                <a:latin typeface="Trebuchet MS" panose="020B0603020202020204" pitchFamily="34" charset="0"/>
              </a:rPr>
              <a:t> robust.</a:t>
            </a:r>
          </a:p>
          <a:p>
            <a:pPr marL="452438" lvl="1" indent="-220663">
              <a:buFont typeface="Arial"/>
              <a:buChar char="•"/>
            </a:pPr>
            <a:endParaRPr lang="en-US" sz="400" b="1" dirty="0">
              <a:latin typeface="Trebuchet MS" panose="020B0603020202020204" pitchFamily="34" charset="0"/>
            </a:endParaRPr>
          </a:p>
          <a:p>
            <a:pPr marL="452438" lvl="1" indent="-220663">
              <a:buFont typeface="Arial"/>
              <a:buChar char="•"/>
            </a:pPr>
            <a:endParaRPr lang="en-US" sz="400" b="1" dirty="0">
              <a:latin typeface="Trebuchet MS" panose="020B060302020202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Verified </a:t>
            </a:r>
            <a:r>
              <a:rPr lang="en-US" dirty="0">
                <a:latin typeface="Trebuchet MS" panose="020B0603020202020204" pitchFamily="34" charset="0"/>
              </a:rPr>
              <a:t>and </a:t>
            </a:r>
            <a:r>
              <a:rPr lang="en-US" b="1" dirty="0">
                <a:latin typeface="Trebuchet MS" panose="020B0603020202020204" pitchFamily="34" charset="0"/>
              </a:rPr>
              <a:t>validated.</a:t>
            </a:r>
          </a:p>
          <a:p>
            <a:pPr marL="231775" lvl="1"/>
            <a:endParaRPr lang="en-US" sz="400" b="1" dirty="0">
              <a:latin typeface="Trebuchet MS" panose="020B0603020202020204" pitchFamily="34" charset="0"/>
            </a:endParaRPr>
          </a:p>
          <a:p>
            <a:pPr marL="231775" lvl="1"/>
            <a:endParaRPr lang="en-US" sz="400" b="1" dirty="0">
              <a:latin typeface="Trebuchet MS" panose="020B060302020202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Portable </a:t>
            </a:r>
            <a:r>
              <a:rPr lang="en-US" dirty="0">
                <a:latin typeface="Trebuchet MS" panose="020B0603020202020204" pitchFamily="34" charset="0"/>
              </a:rPr>
              <a:t>to new architecture machines.</a:t>
            </a:r>
          </a:p>
          <a:p>
            <a:pPr marL="231775" lvl="1"/>
            <a:endParaRPr lang="en-US" sz="400" dirty="0">
              <a:latin typeface="Trebuchet MS" panose="020B0603020202020204" pitchFamily="34" charset="0"/>
            </a:endParaRPr>
          </a:p>
          <a:p>
            <a:pPr marL="231775" lvl="1"/>
            <a:endParaRPr lang="en-US" sz="400" dirty="0">
              <a:latin typeface="Trebuchet MS" panose="020B0603020202020204" pitchFamily="34" charset="0"/>
            </a:endParaRPr>
          </a:p>
          <a:p>
            <a:pPr marL="452438" lvl="1" indent="-220663">
              <a:buFont typeface="Arial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Advanced analysis </a:t>
            </a:r>
            <a:r>
              <a:rPr lang="en-US" dirty="0">
                <a:latin typeface="Trebuchet MS" panose="020B0603020202020204" pitchFamily="34" charset="0"/>
              </a:rPr>
              <a:t>capabilities: deterministic inversion, calibration, uncertainty quantification, sensitivity analysis.</a:t>
            </a:r>
            <a:endParaRPr lang="en-US" sz="500" dirty="0"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65D4D-CB50-48BE-9093-CD7A8C248F7D}"/>
              </a:ext>
            </a:extLst>
          </p:cNvPr>
          <p:cNvSpPr txBox="1"/>
          <p:nvPr/>
        </p:nvSpPr>
        <p:spPr>
          <a:xfrm>
            <a:off x="2234038" y="901953"/>
            <a:ext cx="817398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“ProSPect</a:t>
            </a:r>
            <a:r>
              <a:rPr lang="en-US" sz="2000" baseline="30000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1</a:t>
            </a:r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”</a:t>
            </a:r>
            <a:r>
              <a:rPr lang="en-US" sz="2000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Trebuchet MS" panose="020B0603020202020204" pitchFamily="34" charset="0"/>
                <a:cs typeface="Calibri" panose="020F0502020204030204" pitchFamily="34" charset="0"/>
              </a:rPr>
              <a:t>= </a:t>
            </a:r>
            <a:r>
              <a:rPr lang="en-US" sz="2000" u="sng" dirty="0">
                <a:latin typeface="Trebuchet MS" panose="020B0603020202020204" pitchFamily="34" charset="0"/>
                <a:cs typeface="Calibri" panose="020F0502020204030204" pitchFamily="34" charset="0"/>
              </a:rPr>
              <a:t>Pro</a:t>
            </a:r>
            <a:r>
              <a:rPr lang="en-US" sz="2000" dirty="0">
                <a:latin typeface="Trebuchet MS" panose="020B0603020202020204" pitchFamily="34" charset="0"/>
                <a:cs typeface="Calibri" panose="020F0502020204030204" pitchFamily="34" charset="0"/>
              </a:rPr>
              <a:t>babilistic </a:t>
            </a:r>
            <a:r>
              <a:rPr lang="en-US" sz="2000" u="sng" dirty="0">
                <a:latin typeface="Trebuchet MS" panose="020B0603020202020204" pitchFamily="34" charset="0"/>
                <a:cs typeface="Calibri" panose="020F0502020204030204" pitchFamily="34" charset="0"/>
              </a:rPr>
              <a:t>S</a:t>
            </a:r>
            <a:r>
              <a:rPr lang="en-US" sz="2000" dirty="0">
                <a:latin typeface="Trebuchet MS" panose="020B0603020202020204" pitchFamily="34" charset="0"/>
                <a:cs typeface="Calibri" panose="020F0502020204030204" pitchFamily="34" charset="0"/>
              </a:rPr>
              <a:t>ea Level </a:t>
            </a:r>
            <a:r>
              <a:rPr lang="en-US" sz="2000" u="sng" dirty="0">
                <a:latin typeface="Trebuchet MS" panose="020B060302020202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Trebuchet MS" panose="020B0603020202020204" pitchFamily="34" charset="0"/>
                <a:cs typeface="Calibri" panose="020F0502020204030204" pitchFamily="34" charset="0"/>
              </a:rPr>
              <a:t>roj</a:t>
            </a:r>
            <a:r>
              <a:rPr lang="en-US" sz="2000" u="sng" dirty="0">
                <a:latin typeface="Trebuchet MS" panose="020B0603020202020204" pitchFamily="34" charset="0"/>
                <a:cs typeface="Calibri" panose="020F0502020204030204" pitchFamily="34" charset="0"/>
              </a:rPr>
              <a:t>ect</a:t>
            </a:r>
            <a:r>
              <a:rPr lang="en-US" sz="2000" dirty="0">
                <a:latin typeface="Trebuchet MS" panose="020B0603020202020204" pitchFamily="34" charset="0"/>
                <a:cs typeface="Calibri" panose="020F0502020204030204" pitchFamily="34" charset="0"/>
              </a:rPr>
              <a:t>ions from Ice Sheet &amp; Earth System Models (5 year SciDAC4 project, 2017-2022)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C3942A7-3C2F-43C3-BCB8-D9B20DDB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44" y="861817"/>
            <a:ext cx="1632490" cy="71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7A478-FECC-4099-8BA2-93A7ED75B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9785" y="903120"/>
            <a:ext cx="1342730" cy="718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1A1E69-5A32-4202-A864-1B4E7F5AB127}"/>
              </a:ext>
            </a:extLst>
          </p:cNvPr>
          <p:cNvSpPr txBox="1"/>
          <p:nvPr/>
        </p:nvSpPr>
        <p:spPr>
          <a:xfrm>
            <a:off x="479045" y="5418458"/>
            <a:ext cx="6354516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As part of</a:t>
            </a:r>
            <a:r>
              <a:rPr lang="en-US" b="1" dirty="0">
                <a:latin typeface="Trebuchet MS" panose="020B0603020202020204" pitchFamily="34" charset="0"/>
              </a:rPr>
              <a:t> U.S. DOE E3SM</a:t>
            </a:r>
            <a:r>
              <a:rPr lang="en-US" baseline="30000" dirty="0">
                <a:latin typeface="Trebuchet MS" panose="020B0603020202020204" pitchFamily="34" charset="0"/>
              </a:rPr>
              <a:t>2</a:t>
            </a:r>
            <a:r>
              <a:rPr lang="en-US" b="1" dirty="0">
                <a:latin typeface="Trebuchet MS" panose="020B0603020202020204" pitchFamily="34" charset="0"/>
              </a:rPr>
              <a:t> Earth System Model</a:t>
            </a:r>
            <a:r>
              <a:rPr lang="en-US" dirty="0">
                <a:latin typeface="Trebuchet MS" panose="020B0603020202020204" pitchFamily="34" charset="0"/>
              </a:rPr>
              <a:t>, solver will provide actionable predictions of 21</a:t>
            </a:r>
            <a:r>
              <a:rPr lang="en-US" baseline="30000" dirty="0">
                <a:latin typeface="Trebuchet MS" panose="020B0603020202020204" pitchFamily="34" charset="0"/>
              </a:rPr>
              <a:t>st</a:t>
            </a:r>
            <a:r>
              <a:rPr lang="en-US" dirty="0">
                <a:latin typeface="Trebuchet MS" panose="020B0603020202020204" pitchFamily="34" charset="0"/>
              </a:rPr>
              <a:t> century sea-level change (including uncertainty bounds).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1F156D6-8427-4845-B225-241668879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347081"/>
              </p:ext>
            </p:extLst>
          </p:nvPr>
        </p:nvGraphicFramePr>
        <p:xfrm>
          <a:off x="5675405" y="2960646"/>
          <a:ext cx="1414633" cy="519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r:id="rId8" imgW="4698360" imgH="1726920" progId="">
                  <p:embed/>
                </p:oleObj>
              </mc:Choice>
              <mc:Fallback>
                <p:oleObj r:id="rId8" imgW="4698360" imgH="1726920" progId="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75405" y="2960646"/>
                        <a:ext cx="1414633" cy="519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2ECF70BB-3C3C-4823-9F50-AB52F6E13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5405" y="3679984"/>
            <a:ext cx="1218943" cy="600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24CCD0-B7D8-4601-8529-E457DB69F776}"/>
              </a:ext>
            </a:extLst>
          </p:cNvPr>
          <p:cNvSpPr txBox="1"/>
          <p:nvPr/>
        </p:nvSpPr>
        <p:spPr>
          <a:xfrm>
            <a:off x="63412" y="6445241"/>
            <a:ext cx="3973718" cy="4174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 baseline="30000" dirty="0">
                <a:latin typeface="Trebuchet MS" panose="020B0603020202020204" pitchFamily="34" charset="0"/>
              </a:rPr>
              <a:t>1</a:t>
            </a:r>
            <a:r>
              <a:rPr lang="en-US" sz="1600" dirty="0">
                <a:latin typeface="Trebuchet MS" panose="020B0603020202020204" pitchFamily="34" charset="0"/>
                <a:hlinkClick r:id="rId11"/>
              </a:rPr>
              <a:t>https://doe-prospect.github.io</a:t>
            </a:r>
            <a:r>
              <a:rPr lang="en-US" sz="1600" dirty="0">
                <a:latin typeface="Trebuchet MS" panose="020B0603020202020204" pitchFamily="34" charset="0"/>
              </a:rPr>
              <a:t>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D4AAE2-0794-4180-B269-ABD184E808FA}"/>
              </a:ext>
            </a:extLst>
          </p:cNvPr>
          <p:cNvSpPr/>
          <p:nvPr/>
        </p:nvSpPr>
        <p:spPr>
          <a:xfrm>
            <a:off x="385667" y="4138559"/>
            <a:ext cx="4664163" cy="42788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917D8-AC9F-400C-9B6F-A0E592CCFAA9}"/>
              </a:ext>
            </a:extLst>
          </p:cNvPr>
          <p:cNvSpPr txBox="1"/>
          <p:nvPr/>
        </p:nvSpPr>
        <p:spPr>
          <a:xfrm>
            <a:off x="3349830" y="6445241"/>
            <a:ext cx="3973718" cy="4174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 baseline="30000" dirty="0">
                <a:latin typeface="Trebuchet MS" panose="020B0603020202020204" pitchFamily="34" charset="0"/>
              </a:rPr>
              <a:t>2</a:t>
            </a:r>
            <a:r>
              <a:rPr lang="en-US" sz="1600" dirty="0">
                <a:latin typeface="Trebuchet MS" panose="020B0603020202020204" pitchFamily="34" charset="0"/>
              </a:rPr>
              <a:t>Energy </a:t>
            </a:r>
            <a:r>
              <a:rPr lang="en-US" sz="1600" dirty="0" err="1">
                <a:latin typeface="Trebuchet MS" panose="020B0603020202020204" pitchFamily="34" charset="0"/>
              </a:rPr>
              <a:t>Exascale</a:t>
            </a:r>
            <a:r>
              <a:rPr lang="en-US" sz="1600" dirty="0">
                <a:latin typeface="Trebuchet MS" panose="020B0603020202020204" pitchFamily="34" charset="0"/>
              </a:rPr>
              <a:t> Earth System Model</a:t>
            </a:r>
          </a:p>
        </p:txBody>
      </p:sp>
    </p:spTree>
    <p:extLst>
      <p:ext uri="{BB962C8B-B14F-4D97-AF65-F5344CB8AC3E}">
        <p14:creationId xmlns:p14="http://schemas.microsoft.com/office/powerpoint/2010/main" val="257457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Albany Land Ice (ALI)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6" descr="gis_adapt_mesh">
            <a:extLst>
              <a:ext uri="{FF2B5EF4-FFF2-40B4-BE49-F238E27FC236}">
                <a16:creationId xmlns:a16="http://schemas.microsoft.com/office/drawing/2014/main" id="{3E3BF388-284F-40F0-990D-4378C5F0D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1" b="92925" l="9796" r="89796">
                        <a14:foregroundMark x1="6122" y1="79245" x2="63673" y2="79245"/>
                        <a14:foregroundMark x1="63673" y1="79245" x2="22857" y2="83962"/>
                        <a14:foregroundMark x1="22857" y1="83962" x2="51020" y2="82311"/>
                        <a14:foregroundMark x1="51020" y1="82311" x2="15510" y2="86792"/>
                        <a14:foregroundMark x1="15510" y1="86792" x2="39184" y2="86792"/>
                        <a14:foregroundMark x1="39184" y1="86792" x2="9796" y2="90802"/>
                        <a14:foregroundMark x1="9796" y1="90802" x2="41224" y2="87736"/>
                        <a14:foregroundMark x1="41224" y1="87736" x2="20408" y2="94575"/>
                        <a14:foregroundMark x1="20408" y1="94575" x2="52653" y2="93868"/>
                        <a14:foregroundMark x1="52653" y1="93868" x2="19592" y2="92925"/>
                        <a14:foregroundMark x1="19592" y1="92925" x2="45306" y2="87736"/>
                        <a14:foregroundMark x1="45306" y1="87736" x2="38776" y2="72406"/>
                        <a14:foregroundMark x1="38776" y1="72406" x2="33878" y2="86321"/>
                        <a14:foregroundMark x1="33878" y1="86321" x2="34694" y2="81604"/>
                        <a14:foregroundMark x1="41224" y1="86085" x2="37959" y2="93160"/>
                        <a14:foregroundMark x1="21224" y1="81840" x2="22041" y2="84434"/>
                        <a14:foregroundMark x1="24898" y1="83491" x2="16735" y2="85142"/>
                        <a14:foregroundMark x1="30612" y1="5896" x2="53469" y2="9906"/>
                        <a14:foregroundMark x1="53469" y1="9906" x2="28163" y2="6604"/>
                        <a14:foregroundMark x1="28163" y1="6604" x2="56735" y2="3774"/>
                        <a14:foregroundMark x1="56735" y1="3774" x2="31837" y2="5189"/>
                        <a14:foregroundMark x1="31837" y1="5189" x2="68571" y2="5425"/>
                        <a14:foregroundMark x1="68571" y1="5425" x2="35102" y2="9434"/>
                        <a14:foregroundMark x1="35102" y1="9434" x2="73061" y2="7311"/>
                        <a14:foregroundMark x1="73061" y1="7311" x2="48980" y2="9670"/>
                        <a14:foregroundMark x1="48980" y1="9670" x2="66939" y2="8726"/>
                        <a14:foregroundMark x1="60408" y1="6368" x2="59184" y2="5189"/>
                        <a14:foregroundMark x1="42041" y1="6132" x2="37143" y2="5189"/>
                        <a14:foregroundMark x1="11020" y1="12500" x2="44082" y2="1651"/>
                        <a14:foregroundMark x1="44082" y1="1651" x2="66939" y2="6132"/>
                        <a14:foregroundMark x1="66939" y1="6132" x2="62857" y2="6604"/>
                        <a14:foregroundMark x1="12245" y1="12028" x2="25714" y2="21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238" y="2926357"/>
            <a:ext cx="2239127" cy="387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4781AE-E12C-4FEF-9079-8F426C3F59A0}"/>
              </a:ext>
            </a:extLst>
          </p:cNvPr>
          <p:cNvSpPr txBox="1">
            <a:spLocks/>
          </p:cNvSpPr>
          <p:nvPr/>
        </p:nvSpPr>
        <p:spPr>
          <a:xfrm>
            <a:off x="429802" y="1119043"/>
            <a:ext cx="10652896" cy="1270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Ice velocities given by the </a:t>
            </a:r>
            <a:r>
              <a:rPr lang="en-US" altLang="en-US" b="1" dirty="0"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“First-Order” Stokes PDEs</a:t>
            </a:r>
            <a:r>
              <a:rPr lang="en-US" altLang="en-US" dirty="0"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with nonlinear viscosity: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latin typeface="Trebuchet MS" panose="020B060302020202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8" name="Picture 4" descr="fo_Stokes">
            <a:extLst>
              <a:ext uri="{FF2B5EF4-FFF2-40B4-BE49-F238E27FC236}">
                <a16:creationId xmlns:a16="http://schemas.microsoft.com/office/drawing/2014/main" id="{92BD2885-DFBB-45D6-80F8-C70D2FEF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0" y="1633310"/>
            <a:ext cx="9500803" cy="14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FD09A-B9A6-459B-9AED-8298D5E95A0A}"/>
              </a:ext>
            </a:extLst>
          </p:cNvPr>
          <p:cNvGrpSpPr/>
          <p:nvPr/>
        </p:nvGrpSpPr>
        <p:grpSpPr>
          <a:xfrm>
            <a:off x="7438846" y="5025218"/>
            <a:ext cx="2265525" cy="1628731"/>
            <a:chOff x="4850402" y="4715333"/>
            <a:chExt cx="2265525" cy="16287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A9506E-CD42-4A73-BF3E-60970DA4E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4715333"/>
              <a:ext cx="2239127" cy="16287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B2F6E8-1622-4948-985F-D30440E7F9E8}"/>
                </a:ext>
              </a:extLst>
            </p:cNvPr>
            <p:cNvSpPr txBox="1"/>
            <p:nvPr/>
          </p:nvSpPr>
          <p:spPr>
            <a:xfrm>
              <a:off x="4850402" y="5560722"/>
              <a:ext cx="945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rebuchet MS" panose="020B0603020202020204" pitchFamily="34" charset="0"/>
                </a:rPr>
                <a:t>Ice sheet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4D06B2-7A59-4CF8-94A9-562591B11301}"/>
              </a:ext>
            </a:extLst>
          </p:cNvPr>
          <p:cNvGrpSpPr/>
          <p:nvPr/>
        </p:nvGrpSpPr>
        <p:grpSpPr>
          <a:xfrm>
            <a:off x="7505415" y="3240748"/>
            <a:ext cx="2162927" cy="1853863"/>
            <a:chOff x="4876800" y="2743200"/>
            <a:chExt cx="2162927" cy="18538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C3700E-0553-4D7E-8438-2AA35CD2C308}"/>
                </a:ext>
              </a:extLst>
            </p:cNvPr>
            <p:cNvSpPr/>
            <p:nvPr/>
          </p:nvSpPr>
          <p:spPr>
            <a:xfrm>
              <a:off x="4876800" y="2743200"/>
              <a:ext cx="2132389" cy="18538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FC0269-6EF3-4692-AAB7-24C4347AEEC1}"/>
                </a:ext>
              </a:extLst>
            </p:cNvPr>
            <p:cNvSpPr txBox="1"/>
            <p:nvPr/>
          </p:nvSpPr>
          <p:spPr>
            <a:xfrm>
              <a:off x="5029200" y="2743200"/>
              <a:ext cx="2010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Trebuchet MS" panose="020B0603020202020204" pitchFamily="34" charset="0"/>
                  <a:cs typeface="Calibri" panose="020F0502020204030204" pitchFamily="34" charset="0"/>
                </a:rPr>
                <a:t>Implicit solver:</a:t>
              </a: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308FD94A-3673-4B06-9407-42BA1EEB28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0927" y="3152001"/>
              <a:ext cx="1424645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0" dirty="0">
                  <a:latin typeface="Trebuchet MS" panose="020B0603020202020204" pitchFamily="34" charset="0"/>
                </a:rPr>
                <a:t>FEA = 50% CPU-time</a:t>
              </a:r>
            </a:p>
          </p:txBody>
        </p: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21203F69-7FB7-4D86-B3B5-0FD0F3122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3798332"/>
              <a:ext cx="1776166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0" dirty="0">
                  <a:latin typeface="Trebuchet MS" panose="020B0603020202020204" pitchFamily="34" charset="0"/>
                </a:rPr>
                <a:t>Linear solve = 50% CPU-time</a:t>
              </a:r>
            </a:p>
          </p:txBody>
        </p:sp>
      </p:grpSp>
      <p:sp>
        <p:nvSpPr>
          <p:cNvPr id="15" name="Text Box 19">
            <a:extLst>
              <a:ext uri="{FF2B5EF4-FFF2-40B4-BE49-F238E27FC236}">
                <a16:creationId xmlns:a16="http://schemas.microsoft.com/office/drawing/2014/main" id="{32E75A87-A1B5-4987-A577-E0539EFB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553200"/>
            <a:ext cx="704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* Finite Element Assembly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455697-1ED7-412E-B9BA-80F6600D7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554" y="5778421"/>
            <a:ext cx="1447488" cy="774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9A34A49-3BFE-41BB-8385-602BA4FBC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02" y="3240748"/>
                <a:ext cx="5723704" cy="4793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rgbClr val="102E54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0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E8C78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Calibri" panose="020F0502020204030204" pitchFamily="34" charset="0"/>
                  </a:defRPr>
                </a:lvl9pPr>
              </a:lstStyle>
              <a:p>
                <a:pPr marL="0" indent="0" defTabSz="914400">
                  <a:buNone/>
                </a:pPr>
                <a:r>
                  <a:rPr lang="en-US" altLang="en-US" sz="2000" b="1" u="sng" dirty="0">
                    <a:latin typeface="Trebuchet MS" panose="020B0603020202020204" pitchFamily="34" charset="0"/>
                  </a:rPr>
                  <a:t>Algorithmic choices for ALI:</a:t>
                </a:r>
              </a:p>
              <a:p>
                <a:pPr marL="0" indent="0" defTabSz="914400">
                  <a:buNone/>
                </a:pPr>
                <a:endParaRPr lang="en-US" altLang="en-US" sz="400" b="1" i="1" dirty="0">
                  <a:latin typeface="Trebuchet MS" panose="020B0603020202020204" pitchFamily="34" charset="0"/>
                </a:endParaRPr>
              </a:p>
              <a:p>
                <a:pPr defTabSz="914400">
                  <a:buFontTx/>
                  <a:buChar char="•"/>
                </a:pPr>
                <a:r>
                  <a:rPr lang="en-US" altLang="en-US" sz="2000" b="1" dirty="0">
                    <a:latin typeface="Trebuchet MS" panose="020B0603020202020204" pitchFamily="34" charset="0"/>
                  </a:rPr>
                  <a:t>3D unstructured grid </a:t>
                </a:r>
                <a:r>
                  <a:rPr lang="en-US" altLang="en-US" sz="2000" dirty="0">
                    <a:latin typeface="Trebuchet MS" panose="020B0603020202020204" pitchFamily="34" charset="0"/>
                  </a:rPr>
                  <a:t>FEM discretization (unstructured in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sz="2000" dirty="0">
                    <a:latin typeface="Trebuchet MS" panose="020B0603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en-US" sz="2000" dirty="0">
                    <a:latin typeface="Trebuchet MS" panose="020B0603020202020204" pitchFamily="34" charset="0"/>
                  </a:rPr>
                  <a:t>, structured in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en-US" sz="2000" dirty="0">
                    <a:latin typeface="Trebuchet MS" panose="020B0603020202020204" pitchFamily="34" charset="0"/>
                  </a:rPr>
                  <a:t>).</a:t>
                </a:r>
              </a:p>
              <a:p>
                <a:pPr marL="0" indent="0" defTabSz="914400">
                  <a:buNone/>
                </a:pPr>
                <a:endParaRPr lang="en-US" altLang="en-US" sz="300" dirty="0">
                  <a:latin typeface="Trebuchet MS" panose="020B0603020202020204" pitchFamily="34" charset="0"/>
                </a:endParaRPr>
              </a:p>
              <a:p>
                <a:pPr defTabSz="914400">
                  <a:buFontTx/>
                  <a:buChar char="•"/>
                </a:pPr>
                <a:r>
                  <a:rPr lang="en-US" altLang="en-US" sz="2000" b="1" dirty="0">
                    <a:latin typeface="Trebuchet MS" panose="020B0603020202020204" pitchFamily="34" charset="0"/>
                  </a:rPr>
                  <a:t>Newton method </a:t>
                </a:r>
                <a:r>
                  <a:rPr lang="en-US" altLang="en-US" sz="2000" dirty="0">
                    <a:latin typeface="Trebuchet MS" panose="020B0603020202020204" pitchFamily="34" charset="0"/>
                  </a:rPr>
                  <a:t>nonlinear solver with automatic differentiation Jacobians.</a:t>
                </a:r>
              </a:p>
              <a:p>
                <a:pPr marL="0" indent="0" defTabSz="914400">
                  <a:buNone/>
                </a:pPr>
                <a:endParaRPr lang="en-US" altLang="en-US" sz="300" dirty="0">
                  <a:latin typeface="Trebuchet MS" panose="020B0603020202020204" pitchFamily="34" charset="0"/>
                </a:endParaRPr>
              </a:p>
              <a:p>
                <a:pPr>
                  <a:buFontTx/>
                  <a:buChar char="•"/>
                </a:pPr>
                <a:r>
                  <a:rPr lang="en-US" altLang="en-US" sz="2000" dirty="0">
                    <a:latin typeface="Trebuchet MS" panose="020B0603020202020204" pitchFamily="34" charset="0"/>
                  </a:rPr>
                  <a:t>Preconditioned </a:t>
                </a:r>
                <a:r>
                  <a:rPr lang="en-US" altLang="en-US" sz="2000" b="1" dirty="0" err="1">
                    <a:latin typeface="Trebuchet MS" panose="020B0603020202020204" pitchFamily="34" charset="0"/>
                  </a:rPr>
                  <a:t>Krylov</a:t>
                </a:r>
                <a:r>
                  <a:rPr lang="en-US" altLang="en-US" sz="2000" b="1" dirty="0">
                    <a:latin typeface="Trebuchet MS" panose="020B0603020202020204" pitchFamily="34" charset="0"/>
                  </a:rPr>
                  <a:t> iterative linear solvers</a:t>
                </a:r>
                <a:r>
                  <a:rPr lang="en-US" altLang="en-US" sz="2000" dirty="0">
                    <a:latin typeface="Trebuchet MS" panose="020B0603020202020204" pitchFamily="34" charset="0"/>
                  </a:rPr>
                  <a:t>.</a:t>
                </a:r>
              </a:p>
              <a:p>
                <a:pPr>
                  <a:buFontTx/>
                  <a:buChar char="•"/>
                </a:pPr>
                <a:endParaRPr lang="en-US" altLang="en-US" sz="3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9A34A49-3BFE-41BB-8385-602BA4FBC6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9802" y="3240748"/>
                <a:ext cx="5723704" cy="4793240"/>
              </a:xfrm>
              <a:prstGeom prst="rect">
                <a:avLst/>
              </a:prstGeom>
              <a:blipFill>
                <a:blip r:embed="rId8"/>
                <a:stretch>
                  <a:fillRect l="-1173" t="-8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AA29E1B-25D7-45F6-8F12-208DFFD1E8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7123" y="3732459"/>
            <a:ext cx="880735" cy="434077"/>
          </a:xfrm>
          <a:prstGeom prst="rect">
            <a:avLst/>
          </a:prstGeom>
        </p:spPr>
      </p:pic>
      <p:pic>
        <p:nvPicPr>
          <p:cNvPr id="21" name="Picture 20" descr="trilinos_over">
            <a:extLst>
              <a:ext uri="{FF2B5EF4-FFF2-40B4-BE49-F238E27FC236}">
                <a16:creationId xmlns:a16="http://schemas.microsoft.com/office/drawing/2014/main" id="{D5BE72EA-40CB-4396-AB17-4ECFC846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94" y="4450155"/>
            <a:ext cx="840564" cy="469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7D2C8C-8D7E-4422-B4FD-DA8C7EF47DB0}"/>
              </a:ext>
            </a:extLst>
          </p:cNvPr>
          <p:cNvSpPr txBox="1"/>
          <p:nvPr/>
        </p:nvSpPr>
        <p:spPr>
          <a:xfrm>
            <a:off x="4110274" y="1664395"/>
            <a:ext cx="2979329" cy="37655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dirty="0">
                <a:latin typeface="Trebuchet MS" panose="020B0603020202020204" pitchFamily="34" charset="0"/>
              </a:rPr>
              <a:t>Glen’s Flow Law Viscosity</a:t>
            </a:r>
          </a:p>
        </p:txBody>
      </p:sp>
    </p:spTree>
    <p:extLst>
      <p:ext uri="{BB962C8B-B14F-4D97-AF65-F5344CB8AC3E}">
        <p14:creationId xmlns:p14="http://schemas.microsoft.com/office/powerpoint/2010/main" val="18162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24" y="245485"/>
            <a:ext cx="10096500" cy="77477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Specialized linear solvers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DEF24F1-3E0F-4192-BE9B-653E080CFC42}"/>
              </a:ext>
            </a:extLst>
          </p:cNvPr>
          <p:cNvSpPr txBox="1">
            <a:spLocks/>
          </p:cNvSpPr>
          <p:nvPr/>
        </p:nvSpPr>
        <p:spPr>
          <a:xfrm>
            <a:off x="220271" y="5617461"/>
            <a:ext cx="10566547" cy="12486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Status: </a:t>
            </a:r>
            <a:r>
              <a:rPr lang="en-US" sz="2000" dirty="0">
                <a:latin typeface="Trebuchet MS" panose="020B0603020202020204" pitchFamily="34" charset="0"/>
              </a:rPr>
              <a:t>Linear solve is </a:t>
            </a:r>
            <a:r>
              <a:rPr lang="en-US" sz="2000" b="1" dirty="0">
                <a:latin typeface="Trebuchet MS" panose="020B0603020202020204" pitchFamily="34" charset="0"/>
              </a:rPr>
              <a:t>ported to GPU </a:t>
            </a:r>
            <a:r>
              <a:rPr lang="en-US" sz="2000" dirty="0">
                <a:latin typeface="Trebuchet MS" panose="020B0603020202020204" pitchFamily="34" charset="0"/>
              </a:rPr>
              <a:t>but not optimized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Multigrid </a:t>
            </a:r>
            <a:r>
              <a:rPr lang="en-US" sz="1800" b="1" dirty="0">
                <a:latin typeface="Trebuchet MS" panose="020B0603020202020204" pitchFamily="34" charset="0"/>
              </a:rPr>
              <a:t>tuning</a:t>
            </a:r>
            <a:r>
              <a:rPr lang="en-US" sz="1800" dirty="0">
                <a:latin typeface="Trebuchet MS" panose="020B0603020202020204" pitchFamily="34" charset="0"/>
              </a:rPr>
              <a:t> for GPU is work in progress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Performance-portable </a:t>
            </a:r>
            <a:r>
              <a:rPr lang="en-US" sz="1800" b="1" dirty="0">
                <a:latin typeface="Trebuchet MS" panose="020B0603020202020204" pitchFamily="34" charset="0"/>
              </a:rPr>
              <a:t>block smoothers </a:t>
            </a:r>
            <a:r>
              <a:rPr lang="en-US" sz="1800" dirty="0">
                <a:latin typeface="Trebuchet MS" panose="020B0603020202020204" pitchFamily="34" charset="0"/>
              </a:rPr>
              <a:t>for fine grid coming soon (FY22)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F54F2D-4957-43D4-84D8-06581CD29D53}"/>
              </a:ext>
            </a:extLst>
          </p:cNvPr>
          <p:cNvGrpSpPr/>
          <p:nvPr/>
        </p:nvGrpSpPr>
        <p:grpSpPr>
          <a:xfrm>
            <a:off x="6830086" y="1008278"/>
            <a:ext cx="5183870" cy="4152900"/>
            <a:chOff x="6858661" y="2000250"/>
            <a:chExt cx="5183870" cy="41529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D1ACC6E-45B3-415C-9FAF-A6E697DCE7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58661" y="2296459"/>
              <a:ext cx="5183870" cy="3718907"/>
              <a:chOff x="3861134" y="1643447"/>
              <a:chExt cx="5359066" cy="3844592"/>
            </a:xfrm>
          </p:grpSpPr>
          <p:pic>
            <p:nvPicPr>
              <p:cNvPr id="11" name="Picture 10" descr="Lion:private:var:folders:h0:q6x8sxtn3zz1mzzdgjjy2khc000n18:T:TemporaryItems:tobi1.png">
                <a:extLst>
                  <a:ext uri="{FF2B5EF4-FFF2-40B4-BE49-F238E27FC236}">
                    <a16:creationId xmlns:a16="http://schemas.microsoft.com/office/drawing/2014/main" id="{9995031A-5693-4D38-A818-92BC0B227762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8" t="4985" r="10447" b="5272"/>
              <a:stretch/>
            </p:blipFill>
            <p:spPr bwMode="auto">
              <a:xfrm>
                <a:off x="3861134" y="1643447"/>
                <a:ext cx="4220562" cy="38445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5544B6-B116-4A5D-8E73-235CEBB0529E}"/>
                  </a:ext>
                </a:extLst>
              </p:cNvPr>
              <p:cNvSpPr txBox="1"/>
              <p:nvPr/>
            </p:nvSpPr>
            <p:spPr>
              <a:xfrm>
                <a:off x="8053414" y="2286000"/>
                <a:ext cx="1166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</a:rPr>
                  <a:t>Algebraic Structured MG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0B413D-8DC3-40AC-A947-FE2B6A15AA48}"/>
                  </a:ext>
                </a:extLst>
              </p:cNvPr>
              <p:cNvSpPr txBox="1"/>
              <p:nvPr/>
            </p:nvSpPr>
            <p:spPr>
              <a:xfrm>
                <a:off x="8077200" y="4141113"/>
                <a:ext cx="1061195" cy="477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</a:rPr>
                  <a:t>Unstructured AMG </a:t>
                </a:r>
              </a:p>
            </p:txBody>
          </p:sp>
          <p:sp>
            <p:nvSpPr>
              <p:cNvPr id="15" name="Curved Left Arrow 12">
                <a:extLst>
                  <a:ext uri="{FF2B5EF4-FFF2-40B4-BE49-F238E27FC236}">
                    <a16:creationId xmlns:a16="http://schemas.microsoft.com/office/drawing/2014/main" id="{A5A39815-FAA7-413C-94EB-6DAAC4397745}"/>
                  </a:ext>
                </a:extLst>
              </p:cNvPr>
              <p:cNvSpPr/>
              <p:nvPr/>
            </p:nvSpPr>
            <p:spPr>
              <a:xfrm>
                <a:off x="7848600" y="2286000"/>
                <a:ext cx="205979" cy="408953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urved Left Arrow 13">
                <a:extLst>
                  <a:ext uri="{FF2B5EF4-FFF2-40B4-BE49-F238E27FC236}">
                    <a16:creationId xmlns:a16="http://schemas.microsoft.com/office/drawing/2014/main" id="{A0C51017-94F4-4C9D-B574-403ED315E02A}"/>
                  </a:ext>
                </a:extLst>
              </p:cNvPr>
              <p:cNvSpPr/>
              <p:nvPr/>
            </p:nvSpPr>
            <p:spPr>
              <a:xfrm>
                <a:off x="7848600" y="3143310"/>
                <a:ext cx="205979" cy="408953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Curved Left Arrow 14">
                <a:extLst>
                  <a:ext uri="{FF2B5EF4-FFF2-40B4-BE49-F238E27FC236}">
                    <a16:creationId xmlns:a16="http://schemas.microsoft.com/office/drawing/2014/main" id="{896683A5-CCB7-4CA0-8BD1-DE8C7B61578B}"/>
                  </a:ext>
                </a:extLst>
              </p:cNvPr>
              <p:cNvSpPr/>
              <p:nvPr/>
            </p:nvSpPr>
            <p:spPr>
              <a:xfrm>
                <a:off x="7795021" y="4114800"/>
                <a:ext cx="205979" cy="408953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BC2CF9-803F-475F-B782-1309C626E9EA}"/>
                  </a:ext>
                </a:extLst>
              </p:cNvPr>
              <p:cNvSpPr txBox="1"/>
              <p:nvPr/>
            </p:nvSpPr>
            <p:spPr>
              <a:xfrm>
                <a:off x="8053414" y="3143310"/>
                <a:ext cx="11667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</a:rPr>
                  <a:t>Algebraic Structured MG</a:t>
                </a: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0F9D609-A6AA-443A-895E-6B79649D7990}"/>
                </a:ext>
              </a:extLst>
            </p:cNvPr>
            <p:cNvSpPr/>
            <p:nvPr/>
          </p:nvSpPr>
          <p:spPr>
            <a:xfrm>
              <a:off x="6858661" y="2000250"/>
              <a:ext cx="5183870" cy="415290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624BC-AE5B-4E39-86D0-98FB08F191E9}"/>
              </a:ext>
            </a:extLst>
          </p:cNvPr>
          <p:cNvSpPr/>
          <p:nvPr/>
        </p:nvSpPr>
        <p:spPr>
          <a:xfrm>
            <a:off x="178044" y="3864079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Solution: </a:t>
            </a:r>
            <a:r>
              <a:rPr lang="en-US" sz="2000" dirty="0">
                <a:latin typeface="Trebuchet MS" panose="020B0603020202020204" pitchFamily="34" charset="0"/>
              </a:rPr>
              <a:t>Matrix dependent semi-coarsening algebraic multigrid (MDSC-AMG)</a:t>
            </a:r>
            <a:r>
              <a:rPr lang="en-US" sz="2000" baseline="30000" dirty="0">
                <a:latin typeface="Trebuchet MS" panose="020B0603020202020204" pitchFamily="34" charset="0"/>
              </a:rPr>
              <a:t>1</a:t>
            </a:r>
          </a:p>
          <a:p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First, apply algebraic </a:t>
            </a:r>
            <a:r>
              <a:rPr lang="en-US" b="1" dirty="0">
                <a:latin typeface="Trebuchet MS" panose="020B0603020202020204" pitchFamily="34" charset="0"/>
              </a:rPr>
              <a:t>structured</a:t>
            </a:r>
            <a:r>
              <a:rPr lang="en-US" dirty="0">
                <a:latin typeface="Trebuchet MS" panose="020B0603020202020204" pitchFamily="34" charset="0"/>
              </a:rPr>
              <a:t> multigrid to coarsen vertically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Second, apply </a:t>
            </a:r>
            <a:r>
              <a:rPr lang="en-US" b="1" dirty="0">
                <a:latin typeface="Trebuchet MS" panose="020B0603020202020204" pitchFamily="34" charset="0"/>
              </a:rPr>
              <a:t>SA-AMG</a:t>
            </a:r>
            <a:r>
              <a:rPr lang="en-US" dirty="0">
                <a:latin typeface="Trebuchet MS" panose="020B0603020202020204" pitchFamily="34" charset="0"/>
              </a:rPr>
              <a:t> on single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" dirty="0">
              <a:latin typeface="Trebuchet MS" panose="020B0603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F427D0-36EB-4174-B4E5-1098736AF0AA}"/>
              </a:ext>
            </a:extLst>
          </p:cNvPr>
          <p:cNvGrpSpPr/>
          <p:nvPr/>
        </p:nvGrpSpPr>
        <p:grpSpPr>
          <a:xfrm>
            <a:off x="905726" y="1696822"/>
            <a:ext cx="4266349" cy="2038518"/>
            <a:chOff x="335366" y="601414"/>
            <a:chExt cx="6940550" cy="29195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E0470D-8B8C-4AB6-8B20-038E75350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6" y="601414"/>
              <a:ext cx="4953000" cy="291951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B994880-17D8-48DB-84C4-C4B617AE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366" y="1592014"/>
              <a:ext cx="1987550" cy="15748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E8D608-8880-4605-8EE1-56CA9B03401E}"/>
                </a:ext>
              </a:extLst>
            </p:cNvPr>
            <p:cNvSpPr/>
            <p:nvPr/>
          </p:nvSpPr>
          <p:spPr>
            <a:xfrm>
              <a:off x="2545166" y="2582614"/>
              <a:ext cx="457200" cy="3755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37BCDF2-9DBD-4071-9DCB-33A7DA4B8A09}"/>
                </a:ext>
              </a:extLst>
            </p:cNvPr>
            <p:cNvCxnSpPr>
              <a:stCxn id="23" idx="3"/>
              <a:endCxn id="22" idx="1"/>
            </p:cNvCxnSpPr>
            <p:nvPr/>
          </p:nvCxnSpPr>
          <p:spPr>
            <a:xfrm flipV="1">
              <a:off x="3002366" y="2379414"/>
              <a:ext cx="2286000" cy="3909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160A55-6AC0-4BBC-9A22-819D39AECB50}"/>
              </a:ext>
            </a:extLst>
          </p:cNvPr>
          <p:cNvSpPr txBox="1">
            <a:spLocks/>
          </p:cNvSpPr>
          <p:nvPr/>
        </p:nvSpPr>
        <p:spPr>
          <a:xfrm>
            <a:off x="320596" y="462493"/>
            <a:ext cx="6108778" cy="239907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Problem: 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Ice sheet meshes are thin with high aspect ratios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BF3711-9594-4183-ABE0-3AEDEEAD1A23}"/>
              </a:ext>
            </a:extLst>
          </p:cNvPr>
          <p:cNvSpPr/>
          <p:nvPr/>
        </p:nvSpPr>
        <p:spPr>
          <a:xfrm>
            <a:off x="3675954" y="5161178"/>
            <a:ext cx="11667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aseline="30000" dirty="0">
                <a:latin typeface="Trebuchet MS" panose="020B0603020202020204" pitchFamily="34" charset="0"/>
              </a:rPr>
              <a:t>1 </a:t>
            </a:r>
            <a:r>
              <a:rPr lang="en-US" sz="1600" dirty="0">
                <a:latin typeface="Trebuchet MS" panose="020B0603020202020204" pitchFamily="34" charset="0"/>
              </a:rPr>
              <a:t>See (Tezaur </a:t>
            </a:r>
            <a:r>
              <a:rPr lang="en-US" sz="1600" i="1" dirty="0">
                <a:latin typeface="Trebuchet MS" panose="020B0603020202020204" pitchFamily="34" charset="0"/>
              </a:rPr>
              <a:t>et al.,</a:t>
            </a:r>
            <a:r>
              <a:rPr lang="en-US" sz="1600" dirty="0">
                <a:latin typeface="Trebuchet MS" panose="020B0603020202020204" pitchFamily="34" charset="0"/>
              </a:rPr>
              <a:t> 2015), (Tuminaro </a:t>
            </a:r>
            <a:r>
              <a:rPr lang="en-US" sz="1600" i="1" dirty="0">
                <a:latin typeface="Trebuchet MS" panose="020B0603020202020204" pitchFamily="34" charset="0"/>
              </a:rPr>
              <a:t>et al., </a:t>
            </a:r>
            <a:r>
              <a:rPr lang="en-US" sz="1600" dirty="0">
                <a:latin typeface="Trebuchet MS" panose="020B0603020202020204" pitchFamily="34" charset="0"/>
              </a:rPr>
              <a:t>2016)</a:t>
            </a:r>
          </a:p>
        </p:txBody>
      </p:sp>
      <p:pic>
        <p:nvPicPr>
          <p:cNvPr id="27" name="Picture 20" descr="trilinos_over">
            <a:extLst>
              <a:ext uri="{FF2B5EF4-FFF2-40B4-BE49-F238E27FC236}">
                <a16:creationId xmlns:a16="http://schemas.microsoft.com/office/drawing/2014/main" id="{641C8C10-BB1D-484D-B68B-DEF5456C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71" y="5979428"/>
            <a:ext cx="972660" cy="543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L">
            <a:extLst>
              <a:ext uri="{FF2B5EF4-FFF2-40B4-BE49-F238E27FC236}">
                <a16:creationId xmlns:a16="http://schemas.microsoft.com/office/drawing/2014/main" id="{CA5ACB4A-28DA-4EC9-9AB3-6B8FE3CAB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142" y="5972493"/>
            <a:ext cx="447323" cy="5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D2DBC2-D316-464E-A67A-E13E7977F5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145" y="6032255"/>
            <a:ext cx="708167" cy="5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611BD-8A19-4EFE-8FE0-163058748924}"/>
              </a:ext>
            </a:extLst>
          </p:cNvPr>
          <p:cNvSpPr txBox="1"/>
          <p:nvPr/>
        </p:nvSpPr>
        <p:spPr>
          <a:xfrm>
            <a:off x="877529" y="1275982"/>
            <a:ext cx="10331245" cy="49407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Motivation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Albany and its supporting tools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b="1" dirty="0">
                <a:latin typeface="Trebuchet MS" panose="020B0603020202020204" pitchFamily="34" charset="0"/>
              </a:rPr>
              <a:t> Case study: Albany Land Ice (ALI)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Overview of ALI model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Performance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performance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parameter/performance tuning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5710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Performance study: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AD38FB-2299-4386-952D-CE93128BA171}"/>
              </a:ext>
            </a:extLst>
          </p:cNvPr>
          <p:cNvSpPr txBox="1">
            <a:spLocks/>
          </p:cNvSpPr>
          <p:nvPr/>
        </p:nvSpPr>
        <p:spPr>
          <a:xfrm>
            <a:off x="159610" y="1714461"/>
            <a:ext cx="9837174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u="sng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Architectures:</a:t>
            </a:r>
          </a:p>
          <a:p>
            <a:endParaRPr lang="en-US" sz="400" b="1" u="sng" kern="0" dirty="0">
              <a:solidFill>
                <a:sysClr val="windowText" lastClr="0000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endParaRPr lang="en-US" sz="400" b="1" u="sng" kern="0" dirty="0">
              <a:solidFill>
                <a:sysClr val="windowText" lastClr="0000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Trebuchet MS" panose="020B0603020202020204" pitchFamily="34" charset="0"/>
                <a:cs typeface="Calibri" panose="020F0502020204030204" pitchFamily="34" charset="0"/>
              </a:rPr>
              <a:t>Cori (NERSC): 2,388 Haswell nodes [2 Haswell (32 cores)] 			                  	            9,688 KNL nodes [1 Xeon Phi KNL (68 cores)] (Cray Aries)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Trebuchet MS" panose="020B0603020202020204" pitchFamily="34" charset="0"/>
                <a:cs typeface="Calibri" panose="020F0502020204030204" pitchFamily="34" charset="0"/>
              </a:rPr>
              <a:t>Blake (SNL): 40 nodes [2 Skylake (48 cores)] (Intel </a:t>
            </a:r>
            <a:r>
              <a:rPr lang="en-US" sz="1600" kern="0" dirty="0" err="1">
                <a:latin typeface="Trebuchet MS" panose="020B0603020202020204" pitchFamily="34" charset="0"/>
                <a:cs typeface="Calibri" panose="020F0502020204030204" pitchFamily="34" charset="0"/>
              </a:rPr>
              <a:t>OmniPath</a:t>
            </a:r>
            <a:r>
              <a:rPr lang="en-US" sz="1600" kern="0" dirty="0">
                <a:latin typeface="Trebuchet MS" panose="020B0603020202020204" pitchFamily="34" charset="0"/>
                <a:cs typeface="Calibri" panose="020F0502020204030204" pitchFamily="34" charset="0"/>
              </a:rPr>
              <a:t> Gen-1)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Trebuchet MS" panose="020B0603020202020204" pitchFamily="34" charset="0"/>
                <a:cs typeface="Calibri" panose="020F0502020204030204" pitchFamily="34" charset="0"/>
              </a:rPr>
              <a:t>Mayer (SNL): 43 nodes [2 ARM64 Cavium ThunderX2 (56 cores)] (Mx EDR IB)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Trebuchet MS" panose="020B0603020202020204" pitchFamily="34" charset="0"/>
                <a:cs typeface="Calibri" panose="020F0502020204030204" pitchFamily="34" charset="0"/>
              </a:rPr>
              <a:t>Ride (SNL): 12 nodes [2 POWER8 (16 cores) + P100 (4 GPUs)] (Mx C-X4 IB)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Trebuchet MS" panose="020B0603020202020204" pitchFamily="34" charset="0"/>
                <a:cs typeface="Calibri" panose="020F0502020204030204" pitchFamily="34" charset="0"/>
              </a:rPr>
              <a:t>Weaver (SNL): 10 nodes [2 POWER9 (40 cores) + V100 (4 GPUs)]</a:t>
            </a: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(Mx EDR IB)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latin typeface="Trebuchet MS" panose="020B0603020202020204" pitchFamily="34" charset="0"/>
                <a:cs typeface="Calibri" panose="020F0502020204030204" pitchFamily="34" charset="0"/>
              </a:rPr>
              <a:t>Summit (OLCF): </a:t>
            </a:r>
            <a:r>
              <a:rPr lang="en-US" altLang="en-US" sz="1600" dirty="0"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4600 nodes [2 P9 (22 cores) + V100 (6 GPUs)]</a:t>
            </a:r>
            <a:endParaRPr lang="en-US" sz="1600" b="1" kern="0" dirty="0">
              <a:solidFill>
                <a:srgbClr val="0070C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Kahuna (SNL): 4 nodes [2 Zen2 (64 cores) + A100 (1 GPU)] PCIe Gen 4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kern="0" dirty="0" err="1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Mutrino</a:t>
            </a:r>
            <a:r>
              <a:rPr lang="en-US" sz="1600" b="1" kern="0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(SNL):</a:t>
            </a:r>
            <a:r>
              <a:rPr lang="en-US" sz="1600" b="1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100 Haswell nodes [2 Haswell (32 cores)],</a:t>
            </a:r>
          </a:p>
          <a:p>
            <a:pPr>
              <a:buClr>
                <a:schemeClr val="tx1"/>
              </a:buClr>
            </a:pP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	              100 KNL nodes [1 KNL (68 cores)]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Vortex (SNL):</a:t>
            </a:r>
            <a:r>
              <a:rPr lang="en-US" sz="1600" b="1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72 nodes [2 POWER9 (44 cores) + V100 (4 GPUs)]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r>
              <a:rPr lang="en-US" sz="1600" b="1" u="sng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Future Targets:</a:t>
            </a: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Aurora Intel GPU (ALCF), Frontier AMD GPU (OLCF), Perlmutter (NERSC)</a:t>
            </a:r>
            <a:endParaRPr lang="en-US" sz="1600" kern="0" dirty="0">
              <a:solidFill>
                <a:sysClr val="windowText" lastClr="0000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0AB44B-BA72-4E84-8238-636C2D6212FB}"/>
              </a:ext>
            </a:extLst>
          </p:cNvPr>
          <p:cNvGrpSpPr/>
          <p:nvPr/>
        </p:nvGrpSpPr>
        <p:grpSpPr>
          <a:xfrm>
            <a:off x="10553039" y="2289447"/>
            <a:ext cx="1143661" cy="1525543"/>
            <a:chOff x="7834255" y="1485121"/>
            <a:chExt cx="1143661" cy="152554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BD0C991-EF46-4E12-988B-C9C6A9F8C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255" y="1485121"/>
              <a:ext cx="1143661" cy="152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7A80E202-6395-4F4F-8551-2BBA968E51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2270" y="2702887"/>
              <a:ext cx="6033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400" b="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Ride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19923AF-F52F-415A-9F65-FEDB10557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811" y="5459272"/>
            <a:ext cx="3962400" cy="1202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313E7-849E-47A7-8847-116CC8BE9D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8" b="92283" l="4015" r="94455">
                        <a14:foregroundMark x1="85851" y1="86174" x2="92925" y2="46302"/>
                        <a14:foregroundMark x1="92925" y1="46302" x2="91969" y2="4502"/>
                        <a14:foregroundMark x1="91969" y1="4502" x2="24474" y2="10611"/>
                        <a14:foregroundMark x1="24474" y1="10611" x2="11090" y2="42122"/>
                        <a14:foregroundMark x1="11090" y1="42122" x2="2486" y2="8039"/>
                        <a14:foregroundMark x1="2486" y1="8039" x2="8031" y2="90354"/>
                        <a14:foregroundMark x1="8031" y1="90354" x2="8413" y2="92283"/>
                        <a14:foregroundMark x1="92543" y1="78135" x2="92161" y2="19614"/>
                        <a14:foregroundMark x1="92161" y1="19614" x2="98088" y2="61415"/>
                        <a14:foregroundMark x1="98088" y1="61415" x2="95793" y2="15113"/>
                        <a14:foregroundMark x1="95793" y1="15113" x2="91969" y2="68489"/>
                        <a14:foregroundMark x1="91969" y1="68489" x2="94646" y2="81994"/>
                        <a14:foregroundMark x1="1530" y1="14148" x2="3250" y2="53376"/>
                        <a14:foregroundMark x1="3250" y1="53376" x2="8413" y2="12862"/>
                        <a14:foregroundMark x1="8413" y1="12862" x2="7075" y2="49839"/>
                        <a14:foregroundMark x1="7075" y1="49839" x2="4015" y2="10289"/>
                        <a14:foregroundMark x1="4015" y1="10289" x2="4015" y2="17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08" y="3980301"/>
            <a:ext cx="2177273" cy="1292317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C8FC52FA-7402-4713-A0B9-CEEE232A2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29" y="996130"/>
            <a:ext cx="10545095" cy="64633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b="0" dirty="0">
                <a:latin typeface="Trebuchet MS" panose="020B0603020202020204" pitchFamily="34" charset="0"/>
              </a:rPr>
              <a:t>Performance-portability of ALI has been tested across </a:t>
            </a:r>
            <a:r>
              <a:rPr lang="en-US" altLang="en-US" b="1" i="1" dirty="0">
                <a:latin typeface="Trebuchet MS" panose="020B0603020202020204" pitchFamily="34" charset="0"/>
              </a:rPr>
              <a:t>multiple architectures</a:t>
            </a:r>
            <a:r>
              <a:rPr lang="en-US" altLang="en-US" b="0" dirty="0">
                <a:latin typeface="Trebuchet MS" panose="020B0603020202020204" pitchFamily="34" charset="0"/>
              </a:rPr>
              <a:t>: Intel Sandy Bridge, Intel Skylake, IBM POWER8, IBM POWER9, </a:t>
            </a:r>
            <a:r>
              <a:rPr lang="en-US" altLang="en-US" b="0" dirty="0" err="1">
                <a:latin typeface="Trebuchet MS" panose="020B0603020202020204" pitchFamily="34" charset="0"/>
              </a:rPr>
              <a:t>Keplar</a:t>
            </a:r>
            <a:r>
              <a:rPr lang="en-US" altLang="en-US" b="0" dirty="0">
                <a:latin typeface="Trebuchet MS" panose="020B0603020202020204" pitchFamily="34" charset="0"/>
              </a:rPr>
              <a:t>/Pascal/Volta/Ampere GPUs, KNL Xeon Phi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F97E2B-3852-4124-AB47-64F6223013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" b="97188" l="2057" r="99743">
                        <a14:foregroundMark x1="7712" y1="55313" x2="7712" y2="55313"/>
                        <a14:foregroundMark x1="25193" y1="79688" x2="25193" y2="79688"/>
                        <a14:foregroundMark x1="17481" y1="71875" x2="17481" y2="71875"/>
                        <a14:foregroundMark x1="10026" y1="65625" x2="25193" y2="82188"/>
                        <a14:foregroundMark x1="32905" y1="86875" x2="2057" y2="58750"/>
                        <a14:foregroundMark x1="32648" y1="92813" x2="32648" y2="92813"/>
                        <a14:foregroundMark x1="37275" y1="97188" x2="37275" y2="97188"/>
                        <a14:foregroundMark x1="36761" y1="90938" x2="36761" y2="90938"/>
                        <a14:foregroundMark x1="74807" y1="5625" x2="74807" y2="5625"/>
                        <a14:foregroundMark x1="95630" y1="18125" x2="95630" y2="18125"/>
                        <a14:foregroundMark x1="99743" y1="19063" x2="99743" y2="19063"/>
                        <a14:foregroundMark x1="40617" y1="43750" x2="40617" y2="43750"/>
                        <a14:foregroundMark x1="41645" y1="44688" x2="41645" y2="44688"/>
                        <a14:backgroundMark x1="2828" y1="62813" x2="2828" y2="62813"/>
                        <a14:backgroundMark x1="99486" y1="26250" x2="9948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11" y="1821182"/>
            <a:ext cx="1487766" cy="1223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93C0E-0331-4768-8910-E602F194D7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78" b="94222" l="10000" r="90000">
                        <a14:foregroundMark x1="40000" y1="24889" x2="40000" y2="24889"/>
                        <a14:foregroundMark x1="74667" y1="58222" x2="74667" y2="58222"/>
                        <a14:foregroundMark x1="80333" y1="53333" x2="80333" y2="53333"/>
                        <a14:foregroundMark x1="49333" y1="56889" x2="49333" y2="56889"/>
                        <a14:foregroundMark x1="37333" y1="5778" x2="37333" y2="5778"/>
                        <a14:foregroundMark x1="73333" y1="84444" x2="73333" y2="84444"/>
                        <a14:foregroundMark x1="68333" y1="94222" x2="68333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941" y="2398938"/>
            <a:ext cx="1448638" cy="10864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74F39-8B25-425A-9E4A-53979868D4A1}"/>
              </a:ext>
            </a:extLst>
          </p:cNvPr>
          <p:cNvSpPr/>
          <p:nvPr/>
        </p:nvSpPr>
        <p:spPr>
          <a:xfrm>
            <a:off x="159611" y="5289890"/>
            <a:ext cx="7227850" cy="137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u="sng" kern="0" dirty="0">
              <a:solidFill>
                <a:sysClr val="windowText" lastClr="00000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r>
              <a:rPr lang="en-US" sz="1600" b="1" u="sng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Models: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2 models:</a:t>
            </a:r>
            <a:r>
              <a:rPr lang="en-US" sz="1600" kern="0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MPI-only, MPI+GPU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b="1" kern="0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MPI+GPU:</a:t>
            </a:r>
            <a:r>
              <a:rPr lang="en-US" sz="1600" kern="0" dirty="0">
                <a:solidFill>
                  <a:srgbClr val="0070C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MPI ranks assigned a </a:t>
            </a:r>
            <a:r>
              <a:rPr lang="en-US" sz="1600" b="1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single core per GPU, </a:t>
            </a:r>
            <a:r>
              <a:rPr lang="en-US" sz="1600" kern="0" dirty="0">
                <a:solidFill>
                  <a:sysClr val="windowText" lastClr="00000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CUDA UVM used for host to device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0607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062" y="83936"/>
            <a:ext cx="10096500" cy="77477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Performance study: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92875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27617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83D23-CD33-4382-8177-B0BA375BD939}"/>
              </a:ext>
            </a:extLst>
          </p:cNvPr>
          <p:cNvSpPr txBox="1"/>
          <p:nvPr/>
        </p:nvSpPr>
        <p:spPr>
          <a:xfrm>
            <a:off x="438150" y="1057524"/>
            <a:ext cx="7627943" cy="272413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Case 1: </a:t>
            </a:r>
            <a:r>
              <a:rPr lang="en-US" b="1" dirty="0">
                <a:latin typeface="Trebuchet MS" panose="020B0603020202020204" pitchFamily="34" charset="0"/>
              </a:rPr>
              <a:t>Antarctica’s Thwaites glacier</a:t>
            </a:r>
          </a:p>
          <a:p>
            <a:pPr algn="l"/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First-Order Stokes equations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1-10km variable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1,395,680 wedge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100 evaluations of FEA + linear solve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Strong scaling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Trebuchet MS" panose="020B0603020202020204" pitchFamily="34" charset="0"/>
              </a:rPr>
              <a:t>32-core Haswell per node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Trebuchet MS" panose="020B0603020202020204" pitchFamily="34" charset="0"/>
              </a:rPr>
              <a:t>4 V100 GPUs per node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4699D-76E2-4266-823F-344C792E3F33}"/>
              </a:ext>
            </a:extLst>
          </p:cNvPr>
          <p:cNvSpPr txBox="1"/>
          <p:nvPr/>
        </p:nvSpPr>
        <p:spPr>
          <a:xfrm>
            <a:off x="6287563" y="1037956"/>
            <a:ext cx="5815111" cy="255547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Case 2: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b="1" dirty="0">
                <a:latin typeface="Trebuchet MS" panose="020B0603020202020204" pitchFamily="34" charset="0"/>
              </a:rPr>
              <a:t>Greenland ice sheet</a:t>
            </a:r>
          </a:p>
          <a:p>
            <a:pPr algn="l"/>
            <a:endParaRPr lang="en-US" sz="400" dirty="0">
              <a:latin typeface="Trebuchet MS" panose="020B06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First-Order Stokes equations (+ Enthalpy equation)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1km-7km variable resolution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14.4 million tetrahedral elements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" dirty="0">
              <a:latin typeface="Trebuchet MS" panose="020B06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FEA-only results (100 evaluations) highlighting recent performance improvements in Albany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DE03A1-AF27-4183-869A-E314CA344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4737" y="4072808"/>
            <a:ext cx="3414191" cy="1831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9ED3AA-6C2B-46E9-9817-10535F020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6" y="3772717"/>
            <a:ext cx="3033775" cy="26860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718AC2-6FEA-4435-8605-02ECB15B3350}"/>
              </a:ext>
            </a:extLst>
          </p:cNvPr>
          <p:cNvSpPr/>
          <p:nvPr/>
        </p:nvSpPr>
        <p:spPr>
          <a:xfrm>
            <a:off x="1253613" y="5314950"/>
            <a:ext cx="114300" cy="1428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A0868E-6EED-495B-ACBD-691CABB86879}"/>
              </a:ext>
            </a:extLst>
          </p:cNvPr>
          <p:cNvCxnSpPr>
            <a:cxnSpLocks/>
          </p:cNvCxnSpPr>
          <p:nvPr/>
        </p:nvCxnSpPr>
        <p:spPr>
          <a:xfrm flipV="1">
            <a:off x="1367913" y="4050564"/>
            <a:ext cx="2379757" cy="1264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3E19C94-93A8-4A74-A1C7-1DAE033E66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5" t="8518" r="10286" b="7161"/>
          <a:stretch/>
        </p:blipFill>
        <p:spPr>
          <a:xfrm>
            <a:off x="3747670" y="4050563"/>
            <a:ext cx="1619251" cy="1971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6B8345-2674-4E09-A3EF-8D17B5FA862A}"/>
              </a:ext>
            </a:extLst>
          </p:cNvPr>
          <p:cNvCxnSpPr>
            <a:cxnSpLocks/>
          </p:cNvCxnSpPr>
          <p:nvPr/>
        </p:nvCxnSpPr>
        <p:spPr>
          <a:xfrm>
            <a:off x="1367913" y="5457825"/>
            <a:ext cx="2379757" cy="564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58F1F65-BD93-40D8-A463-97F84AA2CCC8}"/>
              </a:ext>
            </a:extLst>
          </p:cNvPr>
          <p:cNvSpPr/>
          <p:nvPr/>
        </p:nvSpPr>
        <p:spPr>
          <a:xfrm>
            <a:off x="9328536" y="3879063"/>
            <a:ext cx="1686051" cy="1631216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Architectures:</a:t>
            </a:r>
          </a:p>
          <a:p>
            <a:endParaRPr lang="en-US" sz="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Haswell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KNL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POWER9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V100 GPU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2A9976-4786-40E2-9EA9-2D860183C52F}"/>
              </a:ext>
            </a:extLst>
          </p:cNvPr>
          <p:cNvCxnSpPr/>
          <p:nvPr/>
        </p:nvCxnSpPr>
        <p:spPr>
          <a:xfrm>
            <a:off x="5876310" y="943828"/>
            <a:ext cx="0" cy="575183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5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611BD-8A19-4EFE-8FE0-163058748924}"/>
              </a:ext>
            </a:extLst>
          </p:cNvPr>
          <p:cNvSpPr txBox="1"/>
          <p:nvPr/>
        </p:nvSpPr>
        <p:spPr>
          <a:xfrm>
            <a:off x="877529" y="1275982"/>
            <a:ext cx="10331245" cy="49407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Motivation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Albany and its supporting tools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Case study: Albany Land Ice (ALI)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Overview of ALI model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Performance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performance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parameter/performance tuning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19938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1420019-360D-4E80-A709-3ADE40B88A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884954"/>
              </p:ext>
            </p:extLst>
          </p:nvPr>
        </p:nvGraphicFramePr>
        <p:xfrm>
          <a:off x="212026" y="1230902"/>
          <a:ext cx="5638800" cy="357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1B812-3360-4D50-8989-D19E4B41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BC8748-20A3-47BF-A929-1316FDD4D5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5566" y="5181725"/>
            <a:ext cx="5381804" cy="1425849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11x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 speedup V100 over Haswell node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WIP: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 Reduce memory usage</a:t>
            </a:r>
          </a:p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635493" lvl="1" indent="-342900">
              <a:buClrTx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tx1"/>
                </a:solidFill>
                <a:latin typeface="Trebuchet MS" panose="020B0603020202020204" pitchFamily="34" charset="0"/>
              </a:rPr>
              <a:t>UVM degrades performance when using more than 87,230 Cells/GPU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7E6AEAD-DA68-4347-9F3E-F5928D04F87A}"/>
              </a:ext>
            </a:extLst>
          </p:cNvPr>
          <p:cNvSpPr txBox="1">
            <a:spLocks/>
          </p:cNvSpPr>
          <p:nvPr/>
        </p:nvSpPr>
        <p:spPr>
          <a:xfrm>
            <a:off x="1482237" y="16277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rebuchet MS" panose="020B0603020202020204" pitchFamily="34" charset="0"/>
              </a:rPr>
              <a:t>Performance study: Thwaites Glacier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DDB82-C986-4A2A-9955-7F32E2CFA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96903" cy="40563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51ADD2D-F613-4042-AD39-75ED502BCC3F}"/>
              </a:ext>
            </a:extLst>
          </p:cNvPr>
          <p:cNvSpPr txBox="1">
            <a:spLocks/>
          </p:cNvSpPr>
          <p:nvPr/>
        </p:nvSpPr>
        <p:spPr>
          <a:xfrm>
            <a:off x="6224632" y="5181725"/>
            <a:ext cx="5976949" cy="16152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1.6x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 speedup V100 over Haswell (4 nodes)</a:t>
            </a:r>
          </a:p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US" sz="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US" sz="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US" sz="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WIP: 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Optimize GPU solve</a:t>
            </a:r>
          </a:p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endParaRPr lang="en-US" sz="5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635493" lvl="1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tx1"/>
                </a:solidFill>
                <a:latin typeface="Trebuchet MS" panose="020B0603020202020204" pitchFamily="34" charset="0"/>
              </a:rPr>
              <a:t>Linear solve is </a:t>
            </a:r>
            <a:r>
              <a:rPr lang="en-US" sz="1900" b="1" dirty="0">
                <a:solidFill>
                  <a:schemeClr val="tx1"/>
                </a:solidFill>
                <a:latin typeface="Trebuchet MS" panose="020B0603020202020204" pitchFamily="34" charset="0"/>
              </a:rPr>
              <a:t>86% </a:t>
            </a:r>
            <a:r>
              <a:rPr lang="en-US" sz="1900" dirty="0">
                <a:solidFill>
                  <a:schemeClr val="tx1"/>
                </a:solidFill>
                <a:latin typeface="Trebuchet MS" panose="020B0603020202020204" pitchFamily="34" charset="0"/>
              </a:rPr>
              <a:t>of total solve time on GPU!</a:t>
            </a:r>
          </a:p>
          <a:p>
            <a:pPr marL="635493" lvl="1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</a:pPr>
            <a:endParaRPr lang="en-US" sz="3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635493" lvl="1" indent="-34290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tx1"/>
                </a:solidFill>
                <a:latin typeface="Trebuchet MS" panose="020B0603020202020204" pitchFamily="34" charset="0"/>
              </a:rPr>
              <a:t>Linear solve needs block relaxation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388239A-4DD2-44E2-AF83-CD2673CEB2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76674"/>
              </p:ext>
            </p:extLst>
          </p:nvPr>
        </p:nvGraphicFramePr>
        <p:xfrm>
          <a:off x="7170118" y="1024372"/>
          <a:ext cx="3276600" cy="396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27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D5FAB4-FE81-4F92-BAD1-305AFFE8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66EE51F-1BB5-413F-81AD-2D93D8AF8D7C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21029" y="1026890"/>
                <a:ext cx="6153040" cy="4888035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b="1" u="sng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Implement </a:t>
                </a:r>
                <a:r>
                  <a:rPr lang="en-US" b="1" u="sng" dirty="0" err="1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Tpetra</a:t>
                </a:r>
                <a:r>
                  <a:rPr lang="en-US" b="1" u="sng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::</a:t>
                </a:r>
                <a:r>
                  <a:rPr lang="en-US" b="1" u="sng" dirty="0" err="1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FECrsMatrix</a:t>
                </a:r>
                <a:endParaRPr lang="en-US" b="1" u="sng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400" b="1" u="sng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400" b="1" u="sng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342900" indent="-342900">
                  <a:spcBef>
                    <a:spcPts val="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Original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 on-the-fly host memory allocations</a:t>
                </a:r>
              </a:p>
              <a:p>
                <a:pPr marL="342900" indent="-342900">
                  <a:spcBef>
                    <a:spcPts val="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2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342900" indent="-342900">
                  <a:spcBef>
                    <a:spcPts val="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2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342900" indent="-342900">
                  <a:spcBef>
                    <a:spcPts val="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Addressed by </a:t>
                </a:r>
                <a:r>
                  <a:rPr lang="en-US" dirty="0" err="1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Tpetra</a:t>
                </a:r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 via </a:t>
                </a:r>
                <a:r>
                  <a:rPr lang="en-US" dirty="0" err="1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FECrsMatrix</a:t>
                </a:r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 (</a:t>
                </a:r>
                <a:r>
                  <a:rPr lang="en-US" b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2.1x</a:t>
                </a:r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 single memory allocation during setup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66EE51F-1BB5-413F-81AD-2D93D8AF8D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21029" y="1026890"/>
                <a:ext cx="6153040" cy="4888035"/>
              </a:xfrm>
              <a:blipFill>
                <a:blip r:embed="rId3"/>
                <a:stretch>
                  <a:fillRect l="-2475" t="-1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5FB9470-2861-4A7E-9BED-DC480CDAE568}"/>
              </a:ext>
            </a:extLst>
          </p:cNvPr>
          <p:cNvSpPr txBox="1">
            <a:spLocks/>
          </p:cNvSpPr>
          <p:nvPr/>
        </p:nvSpPr>
        <p:spPr>
          <a:xfrm>
            <a:off x="6552897" y="1068930"/>
            <a:ext cx="4934486" cy="407523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Garamond" charset="0"/>
                <a:cs typeface="Calibri" panose="020F050202020403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solidFill>
                  <a:schemeClr val="tx1"/>
                </a:solidFill>
                <a:latin typeface="Trebuchet MS" panose="020B0603020202020204" pitchFamily="34" charset="0"/>
              </a:rPr>
              <a:t>Refactor of boundary conditions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" b="1" u="sng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" b="1" u="sng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Boundary data converted to contiguous data structures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Kernels constructed for boundary conditions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8.7x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 speedup on GPU relative to original* with boundary kernels on host (</a:t>
            </a:r>
            <a:r>
              <a:rPr lang="en-US" dirty="0" err="1">
                <a:solidFill>
                  <a:schemeClr val="tx1"/>
                </a:solidFill>
                <a:latin typeface="Trebuchet MS" panose="020B0603020202020204" pitchFamily="34" charset="0"/>
              </a:rPr>
              <a:t>StokesFO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chemeClr val="tx1"/>
                </a:solidFill>
                <a:latin typeface="Trebuchet MS" panose="020B0603020202020204" pitchFamily="34" charset="0"/>
              </a:rPr>
              <a:t>Refactor of Enthalpy equation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" b="1" u="sng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" b="1" u="sng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Kernels constructed using </a:t>
            </a:r>
            <a:r>
              <a:rPr lang="en-US" dirty="0" err="1">
                <a:solidFill>
                  <a:schemeClr val="tx1"/>
                </a:solidFill>
                <a:latin typeface="Trebuchet MS" panose="020B0603020202020204" pitchFamily="34" charset="0"/>
              </a:rPr>
              <a:t>Kokkos</a:t>
            </a: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66x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 speedup on GPU relative to original* with all kernels on host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93F8A0-3319-4983-9BE9-1C2F9CC944D0}"/>
              </a:ext>
            </a:extLst>
          </p:cNvPr>
          <p:cNvSpPr/>
          <p:nvPr/>
        </p:nvSpPr>
        <p:spPr>
          <a:xfrm>
            <a:off x="64951" y="6413032"/>
            <a:ext cx="11667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</a:rPr>
              <a:t>Tpetra</a:t>
            </a:r>
            <a:r>
              <a:rPr lang="en-US" sz="1600" b="1" dirty="0">
                <a:latin typeface="Calibri" panose="020F0502020204030204" pitchFamily="34" charset="0"/>
              </a:rPr>
              <a:t>::</a:t>
            </a:r>
            <a:r>
              <a:rPr lang="en-US" sz="1600" b="1" dirty="0" err="1">
                <a:latin typeface="Calibri" panose="020F0502020204030204" pitchFamily="34" charset="0"/>
              </a:rPr>
              <a:t>FECrsMatrix</a:t>
            </a:r>
            <a:r>
              <a:rPr lang="en-US" sz="1600" b="1" dirty="0">
                <a:latin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</a:rPr>
              <a:t>Luca </a:t>
            </a:r>
            <a:r>
              <a:rPr lang="en-US" sz="1600" dirty="0" err="1">
                <a:latin typeface="Calibri" panose="020F0502020204030204" pitchFamily="34" charset="0"/>
              </a:rPr>
              <a:t>Bertagna</a:t>
            </a:r>
            <a:r>
              <a:rPr lang="en-US" sz="1600" dirty="0">
                <a:latin typeface="Calibri" panose="020F0502020204030204" pitchFamily="34" charset="0"/>
              </a:rPr>
              <a:t>, Mauro </a:t>
            </a:r>
            <a:r>
              <a:rPr lang="en-US" sz="1600" dirty="0" err="1">
                <a:latin typeface="Calibri" panose="020F0502020204030204" pitchFamily="34" charset="0"/>
              </a:rPr>
              <a:t>Perego</a:t>
            </a:r>
            <a:r>
              <a:rPr lang="en-US" sz="1600" dirty="0">
                <a:latin typeface="Calibri" panose="020F0502020204030204" pitchFamily="34" charset="0"/>
              </a:rPr>
              <a:t>, Chris Siefert; </a:t>
            </a:r>
            <a:r>
              <a:rPr lang="en-US" sz="1600" b="1" dirty="0">
                <a:latin typeface="Calibri" panose="020F0502020204030204" pitchFamily="34" charset="0"/>
              </a:rPr>
              <a:t>Refactor:</a:t>
            </a:r>
            <a:r>
              <a:rPr lang="en-US" sz="1600" dirty="0">
                <a:latin typeface="Calibri" panose="020F0502020204030204" pitchFamily="34" charset="0"/>
              </a:rPr>
              <a:t> Max Carlson</a:t>
            </a:r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870E356A-CC93-4B88-A476-D37B3BDB3D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" t="2531" r="21429" b="2715"/>
          <a:stretch/>
        </p:blipFill>
        <p:spPr>
          <a:xfrm>
            <a:off x="392837" y="2475689"/>
            <a:ext cx="5590261" cy="3932690"/>
          </a:xfrm>
          <a:prstGeom prst="rect">
            <a:avLst/>
          </a:prstGeom>
        </p:spPr>
      </p:pic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54F12031-6A27-4FD8-BBE2-53EB24751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89" t="11706" r="7178" b="66173"/>
          <a:stretch/>
        </p:blipFill>
        <p:spPr>
          <a:xfrm>
            <a:off x="3251199" y="2731073"/>
            <a:ext cx="1337735" cy="1163594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280DD28C-C29D-4A24-A039-F1E033EFC5BB}"/>
              </a:ext>
            </a:extLst>
          </p:cNvPr>
          <p:cNvSpPr txBox="1">
            <a:spLocks/>
          </p:cNvSpPr>
          <p:nvPr/>
        </p:nvSpPr>
        <p:spPr>
          <a:xfrm>
            <a:off x="1193869" y="162777"/>
            <a:ext cx="10538313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rebuchet MS" panose="020B0603020202020204" pitchFamily="34" charset="0"/>
              </a:rPr>
              <a:t>Performance study: Greenland Perf. Improvements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5FEE4E-1AD3-4A3B-AC80-F32C7AB6BA95}"/>
              </a:ext>
            </a:extLst>
          </p:cNvPr>
          <p:cNvSpPr/>
          <p:nvPr/>
        </p:nvSpPr>
        <p:spPr>
          <a:xfrm>
            <a:off x="6402337" y="5732585"/>
            <a:ext cx="5085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*Original: running on host with device transfers</a:t>
            </a:r>
          </a:p>
        </p:txBody>
      </p:sp>
    </p:spTree>
    <p:extLst>
      <p:ext uri="{BB962C8B-B14F-4D97-AF65-F5344CB8AC3E}">
        <p14:creationId xmlns:p14="http://schemas.microsoft.com/office/powerpoint/2010/main" val="32903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611BD-8A19-4EFE-8FE0-163058748924}"/>
              </a:ext>
            </a:extLst>
          </p:cNvPr>
          <p:cNvSpPr txBox="1"/>
          <p:nvPr/>
        </p:nvSpPr>
        <p:spPr>
          <a:xfrm>
            <a:off x="877529" y="1275982"/>
            <a:ext cx="10331245" cy="49407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Motivation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Albany and its supporting tools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b="1" dirty="0">
                <a:latin typeface="Trebuchet MS" panose="020B0603020202020204" pitchFamily="34" charset="0"/>
              </a:rPr>
              <a:t> Case study: Albany Land Ice (ALI)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Overview of ALI model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Performance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Automated performance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parameter/performance tuning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22871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C92054-3407-4E56-97C2-9A8A425E3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7" y="3462271"/>
            <a:ext cx="4155423" cy="302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Performance testing: maintaining performance &amp; portability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D4EAC2-07E9-48BA-BC6C-9A40CC86E82C}"/>
              </a:ext>
            </a:extLst>
          </p:cNvPr>
          <p:cNvSpPr/>
          <p:nvPr/>
        </p:nvSpPr>
        <p:spPr>
          <a:xfrm>
            <a:off x="269837" y="1209928"/>
            <a:ext cx="118300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rebuchet MS" panose="020B0603020202020204" pitchFamily="34" charset="0"/>
              </a:rPr>
              <a:t>Nightly testing </a:t>
            </a:r>
            <a:r>
              <a:rPr lang="en-US" dirty="0">
                <a:latin typeface="Trebuchet MS" panose="020B0603020202020204" pitchFamily="34" charset="0"/>
              </a:rPr>
              <a:t>is needed to secure investments in </a:t>
            </a:r>
            <a:r>
              <a:rPr lang="en-US" b="1" dirty="0">
                <a:latin typeface="Trebuchet MS" panose="020B0603020202020204" pitchFamily="34" charset="0"/>
              </a:rPr>
              <a:t>performance</a:t>
            </a:r>
            <a:r>
              <a:rPr lang="en-US" dirty="0">
                <a:latin typeface="Trebuchet MS" panose="020B0603020202020204" pitchFamily="34" charset="0"/>
              </a:rPr>
              <a:t> &amp; </a:t>
            </a:r>
            <a:r>
              <a:rPr lang="en-US" b="1" dirty="0">
                <a:latin typeface="Trebuchet MS" panose="020B0603020202020204" pitchFamily="34" charset="0"/>
              </a:rPr>
              <a:t>portability</a:t>
            </a:r>
            <a:r>
              <a:rPr lang="en-US" dirty="0">
                <a:latin typeface="Trebuchet MS" panose="020B0603020202020204" pitchFamily="34" charset="0"/>
              </a:rPr>
              <a:t> in evolving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Trebuchet MS" panose="020B0603020202020204" pitchFamily="34" charset="0"/>
              </a:rPr>
              <a:t>Changes in code base could cause performance deterioration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Trebuchet MS" panose="020B060302020202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Trebuchet MS" panose="020B0603020202020204" pitchFamily="34" charset="0"/>
              </a:rPr>
              <a:t>Performance improvements in one architecture could decrease performance in another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Trebuchet MS" panose="020B060302020202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Trebuchet MS" panose="020B0603020202020204" pitchFamily="34" charset="0"/>
              </a:rPr>
              <a:t>Manual analysis is time consuming and imprecise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EDA1C-7B57-4115-A129-F819E5DFE157}"/>
              </a:ext>
            </a:extLst>
          </p:cNvPr>
          <p:cNvSpPr txBox="1"/>
          <p:nvPr/>
        </p:nvSpPr>
        <p:spPr>
          <a:xfrm>
            <a:off x="5257799" y="2676629"/>
            <a:ext cx="5600700" cy="933449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Solution: </a:t>
            </a:r>
            <a:r>
              <a:rPr lang="en-US" b="1" dirty="0">
                <a:latin typeface="Trebuchet MS" panose="020B0603020202020204" pitchFamily="34" charset="0"/>
              </a:rPr>
              <a:t>changepoint detection </a:t>
            </a:r>
            <a:r>
              <a:rPr lang="en-US" dirty="0">
                <a:latin typeface="Trebuchet MS" panose="020B0603020202020204" pitchFamily="34" charset="0"/>
              </a:rPr>
              <a:t>algorithm automatically applied to nightly performance test data to identify/flag large changes in performance.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ACD70-18E6-4848-852D-3180A4F38AEA}"/>
              </a:ext>
            </a:extLst>
          </p:cNvPr>
          <p:cNvSpPr txBox="1"/>
          <p:nvPr/>
        </p:nvSpPr>
        <p:spPr>
          <a:xfrm>
            <a:off x="4785328" y="3699049"/>
            <a:ext cx="7314559" cy="164674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Infrastructure is provided in a </a:t>
            </a:r>
            <a:r>
              <a:rPr lang="en-US" b="1" dirty="0" err="1">
                <a:latin typeface="Trebuchet MS" panose="020B0603020202020204" pitchFamily="34" charset="0"/>
              </a:rPr>
              <a:t>Jupyter</a:t>
            </a:r>
            <a:r>
              <a:rPr lang="en-US" b="1" dirty="0">
                <a:latin typeface="Trebuchet MS" panose="020B0603020202020204" pitchFamily="34" charset="0"/>
              </a:rPr>
              <a:t> notebook</a:t>
            </a:r>
            <a:r>
              <a:rPr lang="en-US" dirty="0">
                <a:latin typeface="Trebuchet MS" panose="020B0603020202020204" pitchFamily="34" charset="0"/>
              </a:rPr>
              <a:t>, exported as html to a website (</a:t>
            </a:r>
            <a:r>
              <a:rPr lang="en-US" dirty="0">
                <a:latin typeface="Trebuchet MS" panose="020B0603020202020204" pitchFamily="34" charset="0"/>
                <a:hlinkClick r:id="rId4"/>
              </a:rPr>
              <a:t>https://ikalash.github.io</a:t>
            </a:r>
            <a:r>
              <a:rPr lang="en-US" dirty="0">
                <a:latin typeface="Trebuchet MS" panose="020B0603020202020204" pitchFamily="34" charset="0"/>
              </a:rPr>
              <a:t>)</a:t>
            </a:r>
            <a:endParaRPr lang="en-US" b="1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Daily </a:t>
            </a:r>
            <a:r>
              <a:rPr lang="en-US" b="1" dirty="0">
                <a:latin typeface="Trebuchet MS" panose="020B0603020202020204" pitchFamily="34" charset="0"/>
              </a:rPr>
              <a:t>email </a:t>
            </a:r>
            <a:r>
              <a:rPr lang="en-US" dirty="0">
                <a:latin typeface="Trebuchet MS" panose="020B0603020202020204" pitchFamily="34" charset="0"/>
              </a:rPr>
              <a:t>provides nightly performance test summary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03CFAB-EBE4-4BCB-8C1A-2E8E151FB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80" y="4941197"/>
            <a:ext cx="4567338" cy="1712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40950D-65F9-44E5-B085-36CC88AF04BD}"/>
              </a:ext>
            </a:extLst>
          </p:cNvPr>
          <p:cNvSpPr txBox="1"/>
          <p:nvPr/>
        </p:nvSpPr>
        <p:spPr>
          <a:xfrm>
            <a:off x="193334" y="2810955"/>
            <a:ext cx="469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Trebuchet MS" panose="020B0603020202020204" pitchFamily="34" charset="0"/>
              </a:rPr>
              <a:t>Figure below: </a:t>
            </a:r>
            <a:r>
              <a:rPr lang="en-US" sz="1600" dirty="0">
                <a:latin typeface="Trebuchet MS" panose="020B0603020202020204" pitchFamily="34" charset="0"/>
              </a:rPr>
              <a:t>Total simulation time for a 2-20km resolution Antarctica problem, executed nightly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D8CC8E-2AD3-4915-AF8B-2C1E08634DB7}"/>
              </a:ext>
            </a:extLst>
          </p:cNvPr>
          <p:cNvSpPr txBox="1"/>
          <p:nvPr/>
        </p:nvSpPr>
        <p:spPr>
          <a:xfrm>
            <a:off x="4670900" y="772528"/>
            <a:ext cx="6364962" cy="368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With Kyle Shan (Micron Technology, formerly Stanford U)</a:t>
            </a:r>
          </a:p>
        </p:txBody>
      </p:sp>
    </p:spTree>
    <p:extLst>
      <p:ext uri="{BB962C8B-B14F-4D97-AF65-F5344CB8AC3E}">
        <p14:creationId xmlns:p14="http://schemas.microsoft.com/office/powerpoint/2010/main" val="24179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611BD-8A19-4EFE-8FE0-163058748924}"/>
              </a:ext>
            </a:extLst>
          </p:cNvPr>
          <p:cNvSpPr txBox="1"/>
          <p:nvPr/>
        </p:nvSpPr>
        <p:spPr>
          <a:xfrm>
            <a:off x="877529" y="1275982"/>
            <a:ext cx="10331245" cy="49407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Motivation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Albany and its supporting tools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b="1" dirty="0">
                <a:latin typeface="Trebuchet MS" panose="020B0603020202020204" pitchFamily="34" charset="0"/>
              </a:rPr>
              <a:t> Case study: Albany Land Ice (ALI)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Overview of ALI model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Performance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performance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ebuchet MS" panose="020B0603020202020204" pitchFamily="34" charset="0"/>
              </a:rPr>
              <a:t>Automated parameter/performance tuning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42474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64DCC92-4D77-4C16-8D6D-5F22FC0FC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9" y="2789613"/>
            <a:ext cx="6909468" cy="114838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Automated parameter/performance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3CD6A-8A19-4744-A08F-00801267437A}"/>
              </a:ext>
            </a:extLst>
          </p:cNvPr>
          <p:cNvSpPr txBox="1"/>
          <p:nvPr/>
        </p:nvSpPr>
        <p:spPr>
          <a:xfrm>
            <a:off x="459450" y="962178"/>
            <a:ext cx="11638160" cy="106631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Problem: </a:t>
            </a:r>
            <a:r>
              <a:rPr lang="en-US" b="1" dirty="0">
                <a:latin typeface="Trebuchet MS" panose="020B0603020202020204" pitchFamily="34" charset="0"/>
              </a:rPr>
              <a:t>hand-tuning</a:t>
            </a:r>
            <a:r>
              <a:rPr lang="en-US" dirty="0">
                <a:latin typeface="Trebuchet MS" panose="020B0603020202020204" pitchFamily="34" charset="0"/>
              </a:rPr>
              <a:t> solver parameters can be a long/painful process, does not translate b/w architectures.</a:t>
            </a:r>
          </a:p>
          <a:p>
            <a:pPr algn="l"/>
            <a:endParaRPr lang="en-US" sz="400" dirty="0">
              <a:latin typeface="Trebuchet MS" panose="020B0603020202020204" pitchFamily="34" charset="0"/>
            </a:endParaRPr>
          </a:p>
          <a:p>
            <a:pPr algn="l"/>
            <a:endParaRPr lang="en-US" sz="400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Solution: </a:t>
            </a:r>
            <a:r>
              <a:rPr lang="en-US" dirty="0">
                <a:latin typeface="Trebuchet MS" panose="020B0603020202020204" pitchFamily="34" charset="0"/>
              </a:rPr>
              <a:t>create a </a:t>
            </a:r>
            <a:r>
              <a:rPr lang="en-US" b="1" dirty="0">
                <a:latin typeface="Trebuchet MS" panose="020B0603020202020204" pitchFamily="34" charset="0"/>
              </a:rPr>
              <a:t>framework</a:t>
            </a:r>
            <a:r>
              <a:rPr lang="en-US" dirty="0">
                <a:latin typeface="Trebuchet MS" panose="020B0603020202020204" pitchFamily="34" charset="0"/>
              </a:rPr>
              <a:t> for determining </a:t>
            </a:r>
            <a:r>
              <a:rPr lang="en-US" b="1" dirty="0">
                <a:latin typeface="Trebuchet MS" panose="020B0603020202020204" pitchFamily="34" charset="0"/>
              </a:rPr>
              <a:t>optimal</a:t>
            </a:r>
            <a:r>
              <a:rPr lang="en-US" dirty="0">
                <a:latin typeface="Trebuchet MS" panose="020B0603020202020204" pitchFamily="34" charset="0"/>
              </a:rPr>
              <a:t> parameter values to achieve best performance (smallest CPU time) on HPC systems using offline and real-time data.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326363-8578-4AFA-84EA-B8A9EBA9C52F}"/>
              </a:ext>
            </a:extLst>
          </p:cNvPr>
          <p:cNvGrpSpPr/>
          <p:nvPr/>
        </p:nvGrpSpPr>
        <p:grpSpPr>
          <a:xfrm>
            <a:off x="0" y="4317982"/>
            <a:ext cx="7784517" cy="1602776"/>
            <a:chOff x="-90748" y="4322427"/>
            <a:chExt cx="7784517" cy="1602776"/>
          </a:xfrm>
        </p:grpSpPr>
        <p:pic>
          <p:nvPicPr>
            <p:cNvPr id="6" name="Content Placeholder 6" descr="Table&#10;&#10;Description automatically generated">
              <a:extLst>
                <a:ext uri="{FF2B5EF4-FFF2-40B4-BE49-F238E27FC236}">
                  <a16:creationId xmlns:a16="http://schemas.microsoft.com/office/drawing/2014/main" id="{2DCD8585-3467-4FB1-BBEC-7CEB37EE1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176" y="4322427"/>
              <a:ext cx="6978593" cy="160277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DEF640-7F90-4E11-9014-F929A3A956CA}"/>
                </a:ext>
              </a:extLst>
            </p:cNvPr>
            <p:cNvGrpSpPr/>
            <p:nvPr/>
          </p:nvGrpSpPr>
          <p:grpSpPr>
            <a:xfrm>
              <a:off x="-90748" y="4799704"/>
              <a:ext cx="805924" cy="921934"/>
              <a:chOff x="332923" y="3721614"/>
              <a:chExt cx="805924" cy="92193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06B243-C8CF-402A-BF32-91E9559108EC}"/>
                  </a:ext>
                </a:extLst>
              </p:cNvPr>
              <p:cNvSpPr txBox="1"/>
              <p:nvPr/>
            </p:nvSpPr>
            <p:spPr>
              <a:xfrm>
                <a:off x="332923" y="3721614"/>
                <a:ext cx="748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rebuchet MS" panose="020B0603020202020204" pitchFamily="34" charset="0"/>
                  </a:rPr>
                  <a:t>CPU</a:t>
                </a:r>
                <a:r>
                  <a:rPr lang="en-US" baseline="30000" dirty="0">
                    <a:latin typeface="Trebuchet MS" panose="020B0603020202020204" pitchFamily="34" charset="0"/>
                  </a:rPr>
                  <a:t>1</a:t>
                </a:r>
                <a:r>
                  <a:rPr lang="en-US" dirty="0">
                    <a:latin typeface="Trebuchet MS" panose="020B0603020202020204" pitchFamily="34" charset="0"/>
                  </a:rPr>
                  <a:t>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B348A2-C60E-4FF4-8C49-C6723C2B9640}"/>
                  </a:ext>
                </a:extLst>
              </p:cNvPr>
              <p:cNvSpPr txBox="1"/>
              <p:nvPr/>
            </p:nvSpPr>
            <p:spPr>
              <a:xfrm>
                <a:off x="332923" y="4274216"/>
                <a:ext cx="745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rebuchet MS" panose="020B0603020202020204" pitchFamily="34" charset="0"/>
                  </a:rPr>
                  <a:t>GPU</a:t>
                </a:r>
                <a:r>
                  <a:rPr lang="en-US" baseline="30000" dirty="0">
                    <a:latin typeface="Trebuchet MS" panose="020B0603020202020204" pitchFamily="34" charset="0"/>
                  </a:rPr>
                  <a:t>2</a:t>
                </a:r>
                <a:r>
                  <a:rPr lang="en-US" dirty="0">
                    <a:latin typeface="Trebuchet MS" panose="020B0603020202020204" pitchFamily="34" charset="0"/>
                  </a:rPr>
                  <a:t> </a:t>
                </a:r>
              </a:p>
            </p:txBody>
          </p:sp>
          <p:sp>
            <p:nvSpPr>
              <p:cNvPr id="11" name="Left Brace 10">
                <a:extLst>
                  <a:ext uri="{FF2B5EF4-FFF2-40B4-BE49-F238E27FC236}">
                    <a16:creationId xmlns:a16="http://schemas.microsoft.com/office/drawing/2014/main" id="{26D01419-AF09-47E7-A716-A0F5291A913A}"/>
                  </a:ext>
                </a:extLst>
              </p:cNvPr>
              <p:cNvSpPr/>
              <p:nvPr/>
            </p:nvSpPr>
            <p:spPr>
              <a:xfrm>
                <a:off x="1007330" y="3725457"/>
                <a:ext cx="131517" cy="368108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eft Brace 11">
                <a:extLst>
                  <a:ext uri="{FF2B5EF4-FFF2-40B4-BE49-F238E27FC236}">
                    <a16:creationId xmlns:a16="http://schemas.microsoft.com/office/drawing/2014/main" id="{E7007264-558E-42F1-B0DA-E9F7DBBBE81C}"/>
                  </a:ext>
                </a:extLst>
              </p:cNvPr>
              <p:cNvSpPr/>
              <p:nvPr/>
            </p:nvSpPr>
            <p:spPr>
              <a:xfrm>
                <a:off x="1007330" y="4274216"/>
                <a:ext cx="131516" cy="368108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95BFA34-003A-411B-B8B3-6E8714170B11}"/>
              </a:ext>
            </a:extLst>
          </p:cNvPr>
          <p:cNvSpPr txBox="1"/>
          <p:nvPr/>
        </p:nvSpPr>
        <p:spPr>
          <a:xfrm>
            <a:off x="459450" y="2069208"/>
            <a:ext cx="9825531" cy="8808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Preliminary results: </a:t>
            </a:r>
            <a:r>
              <a:rPr lang="en-US" b="1" dirty="0">
                <a:latin typeface="Trebuchet MS" panose="020B0603020202020204" pitchFamily="34" charset="0"/>
              </a:rPr>
              <a:t>optimization</a:t>
            </a:r>
            <a:r>
              <a:rPr lang="en-US" dirty="0">
                <a:latin typeface="Trebuchet MS" panose="020B0603020202020204" pitchFamily="34" charset="0"/>
              </a:rPr>
              <a:t> over linear solver parameter space using </a:t>
            </a:r>
            <a:r>
              <a:rPr lang="en-US" b="1" dirty="0">
                <a:latin typeface="Trebuchet MS" panose="020B0603020202020204" pitchFamily="34" charset="0"/>
              </a:rPr>
              <a:t>random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b="1" dirty="0">
                <a:latin typeface="Trebuchet MS" panose="020B0603020202020204" pitchFamily="34" charset="0"/>
              </a:rPr>
              <a:t>search </a:t>
            </a:r>
            <a:r>
              <a:rPr lang="en-US" dirty="0">
                <a:latin typeface="Trebuchet MS" panose="020B0603020202020204" pitchFamily="34" charset="0"/>
              </a:rPr>
              <a:t>for coarse resolution 3-20km mesh </a:t>
            </a:r>
            <a:r>
              <a:rPr lang="en-US" b="1" dirty="0">
                <a:latin typeface="Trebuchet MS" panose="020B0603020202020204" pitchFamily="34" charset="0"/>
              </a:rPr>
              <a:t>Greenland</a:t>
            </a:r>
            <a:r>
              <a:rPr lang="en-US" dirty="0">
                <a:latin typeface="Trebuchet MS" panose="020B0603020202020204" pitchFamily="34" charset="0"/>
              </a:rPr>
              <a:t> problem (100 iterations)</a:t>
            </a:r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18" name="Picture 2" descr="Hyperparameter Tuning Black Magic - Alteryx Community">
            <a:extLst>
              <a:ext uri="{FF2B5EF4-FFF2-40B4-BE49-F238E27FC236}">
                <a16:creationId xmlns:a16="http://schemas.microsoft.com/office/drawing/2014/main" id="{D13A3905-7F2F-4C12-8305-C1B0BBEA4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4" t="19687" r="5213" b="9302"/>
          <a:stretch/>
        </p:blipFill>
        <p:spPr bwMode="auto">
          <a:xfrm>
            <a:off x="10284981" y="2006878"/>
            <a:ext cx="1735424" cy="200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4CD084-731D-401E-88F9-4AC327101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96" y="2930759"/>
            <a:ext cx="1558640" cy="364357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1B3B02-4B5C-48F9-A11F-D3C2CFDA402D}"/>
              </a:ext>
            </a:extLst>
          </p:cNvPr>
          <p:cNvSpPr/>
          <p:nvPr/>
        </p:nvSpPr>
        <p:spPr>
          <a:xfrm>
            <a:off x="1170974" y="3409412"/>
            <a:ext cx="6473393" cy="49913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53A1AA-0330-44B9-B2CE-FAF145EEC298}"/>
              </a:ext>
            </a:extLst>
          </p:cNvPr>
          <p:cNvSpPr txBox="1"/>
          <p:nvPr/>
        </p:nvSpPr>
        <p:spPr>
          <a:xfrm>
            <a:off x="-163328" y="3370504"/>
            <a:ext cx="1441348" cy="56780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Parameters           to optimize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FFD2DA-70A4-4481-8400-BB763D24FD41}"/>
              </a:ext>
            </a:extLst>
          </p:cNvPr>
          <p:cNvSpPr txBox="1"/>
          <p:nvPr/>
        </p:nvSpPr>
        <p:spPr>
          <a:xfrm>
            <a:off x="9893153" y="4227980"/>
            <a:ext cx="2208099" cy="2086441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Future work: </a:t>
            </a:r>
            <a:r>
              <a:rPr lang="en-US" dirty="0">
                <a:latin typeface="Trebuchet MS" panose="020B0603020202020204" pitchFamily="34" charset="0"/>
              </a:rPr>
              <a:t>more sophisticated algorithms for parameter optimization (e.g., </a:t>
            </a:r>
            <a:r>
              <a:rPr lang="en-US" b="1" dirty="0">
                <a:latin typeface="Trebuchet MS" panose="020B0603020202020204" pitchFamily="34" charset="0"/>
              </a:rPr>
              <a:t>Bayesian optimization</a:t>
            </a:r>
            <a:r>
              <a:rPr lang="en-US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9FBACD-4C10-43C1-90E1-CB10FF37E8A1}"/>
              </a:ext>
            </a:extLst>
          </p:cNvPr>
          <p:cNvSpPr txBox="1"/>
          <p:nvPr/>
        </p:nvSpPr>
        <p:spPr>
          <a:xfrm>
            <a:off x="2926183" y="6146084"/>
            <a:ext cx="4261164" cy="368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With Carolyn Kao (Stanford U)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B4F53-F5D7-4128-9C42-4F5C853FA195}"/>
              </a:ext>
            </a:extLst>
          </p:cNvPr>
          <p:cNvSpPr txBox="1"/>
          <p:nvPr/>
        </p:nvSpPr>
        <p:spPr>
          <a:xfrm>
            <a:off x="238754" y="6130847"/>
            <a:ext cx="7472072" cy="63589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 baseline="30000" dirty="0"/>
              <a:t>1 </a:t>
            </a:r>
            <a:r>
              <a:rPr lang="en-US" sz="1600" dirty="0"/>
              <a:t>8 nodes, Skylake CPU</a:t>
            </a:r>
          </a:p>
          <a:p>
            <a:pPr algn="l"/>
            <a:r>
              <a:rPr lang="en-US" sz="1600" baseline="30000" dirty="0"/>
              <a:t>2 </a:t>
            </a:r>
            <a:r>
              <a:rPr lang="en-US" sz="1600" dirty="0"/>
              <a:t>2 nodes, V100 GPU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30C6A3-92C6-448C-A92C-576942BF9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13" y="6560726"/>
            <a:ext cx="1443623" cy="1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611BD-8A19-4EFE-8FE0-163058748924}"/>
              </a:ext>
            </a:extLst>
          </p:cNvPr>
          <p:cNvSpPr txBox="1"/>
          <p:nvPr/>
        </p:nvSpPr>
        <p:spPr>
          <a:xfrm>
            <a:off x="877529" y="1275982"/>
            <a:ext cx="10331245" cy="49407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Motivation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Albany and its supporting tools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Case study: Albany Land Ice (ALI)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Overview of ALI model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Performance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performance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parameter/performance tuning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b="1" dirty="0">
                <a:latin typeface="Trebuchet MS" panose="020B0603020202020204" pitchFamily="34" charset="0"/>
              </a:rPr>
              <a:t> 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36835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E7EA85D-3D29-47B9-B8B4-E7FF0B75703C}"/>
              </a:ext>
            </a:extLst>
          </p:cNvPr>
          <p:cNvSpPr txBox="1">
            <a:spLocks/>
          </p:cNvSpPr>
          <p:nvPr/>
        </p:nvSpPr>
        <p:spPr>
          <a:xfrm>
            <a:off x="364881" y="1313590"/>
            <a:ext cx="11582400" cy="50368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HPC architectures are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changing rapidly 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which poses a significant challenge for open-science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The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Albany/</a:t>
            </a:r>
            <a:r>
              <a:rPr lang="en-US" sz="20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Trilinos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/</a:t>
            </a:r>
            <a:r>
              <a:rPr lang="en-US" sz="20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Kokkos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software stack offers an efficient way to meet this challenge for large scale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finite element analysis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Albany Land Ice 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is currently being used to provide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sea-level change predictions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Performance 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on next generation computing architectures is a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work in progress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11x speedup of V100 node over Haswell node for finite element assembly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200" dirty="0">
              <a:latin typeface="Trebuchet MS" panose="020B060302020202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Performance on V100 is ~2x faster than on Haswell node for the full solve 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Maintaining performance 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and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 portability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is crucial for an active code base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A change-point detection algorithm can help identify performance variation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2000" dirty="0">
              <a:latin typeface="Trebuchet MS" panose="020B06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Optimal solver parameters 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can be determined for a specific architecture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automatically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using black-box optimization algorithms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A simple random grid search algorithm can improve performance by up to 1.5x.</a:t>
            </a:r>
            <a:endParaRPr lang="en-US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4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E7EA85D-3D29-47B9-B8B4-E7FF0B75703C}"/>
              </a:ext>
            </a:extLst>
          </p:cNvPr>
          <p:cNvSpPr txBox="1">
            <a:spLocks/>
          </p:cNvSpPr>
          <p:nvPr/>
        </p:nvSpPr>
        <p:spPr>
          <a:xfrm>
            <a:off x="364881" y="1313590"/>
            <a:ext cx="11582400" cy="50368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en-US" sz="2000" dirty="0"/>
              <a:t>Further optimizations of FEA (e.g., reduce memory footprint further)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Optimization of solver parameters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Block smoother for solver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Large-scale performance analysis – Summit, Perlmutter, Cori 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More sophisticated autotuning algorithms </a:t>
            </a:r>
          </a:p>
          <a:p>
            <a:pPr marL="171450" indent="-171450">
              <a:buFontTx/>
              <a:buChar char="-"/>
            </a:pPr>
            <a:r>
              <a:rPr lang="en-US" sz="2000" dirty="0"/>
              <a:t>Optimization, MALI, E3SM</a:t>
            </a:r>
          </a:p>
          <a:p>
            <a:pPr marL="171450" indent="-171450">
              <a:buFontTx/>
              <a:buChar char="-"/>
            </a:pP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CE761-B536-40CF-B276-677448FD708A}"/>
              </a:ext>
            </a:extLst>
          </p:cNvPr>
          <p:cNvSpPr txBox="1"/>
          <p:nvPr/>
        </p:nvSpPr>
        <p:spPr>
          <a:xfrm>
            <a:off x="561975" y="1313590"/>
            <a:ext cx="10658475" cy="528315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Trebuchet MS" panose="020B0603020202020204" pitchFamily="34" charset="0"/>
              </a:rPr>
              <a:t>Finite Element Assembly:</a:t>
            </a:r>
          </a:p>
          <a:p>
            <a:endParaRPr lang="en-US" sz="10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Further </a:t>
            </a:r>
            <a:r>
              <a:rPr lang="en-US" sz="2200" b="1" dirty="0">
                <a:latin typeface="Trebuchet MS" panose="020B0603020202020204" pitchFamily="34" charset="0"/>
              </a:rPr>
              <a:t>optimization </a:t>
            </a:r>
            <a:r>
              <a:rPr lang="en-US" sz="2200" dirty="0">
                <a:latin typeface="Trebuchet MS" panose="020B0603020202020204" pitchFamily="34" charset="0"/>
              </a:rPr>
              <a:t>of FEA (e.g., reduce memory footprint)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Remove </a:t>
            </a:r>
            <a:r>
              <a:rPr lang="en-US" sz="2200" b="1" dirty="0">
                <a:latin typeface="Trebuchet MS" panose="020B0603020202020204" pitchFamily="34" charset="0"/>
              </a:rPr>
              <a:t>UVM</a:t>
            </a:r>
            <a:r>
              <a:rPr lang="en-US" sz="2200" dirty="0">
                <a:latin typeface="Trebuchet MS" panose="020B0603020202020204" pitchFamily="34" charset="0"/>
              </a:rPr>
              <a:t> (work in progress in </a:t>
            </a:r>
            <a:r>
              <a:rPr lang="en-US" sz="2200" dirty="0" err="1">
                <a:latin typeface="Trebuchet MS" panose="020B0603020202020204" pitchFamily="34" charset="0"/>
              </a:rPr>
              <a:t>Trilinos</a:t>
            </a:r>
            <a:r>
              <a:rPr lang="en-US" sz="2200" dirty="0">
                <a:latin typeface="Trebuchet MS" panose="020B0603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rebuchet MS" panose="020B0603020202020204" pitchFamily="34" charset="0"/>
            </a:endParaRPr>
          </a:p>
          <a:p>
            <a:endParaRPr lang="en-US" sz="15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US" sz="2200" b="1" dirty="0">
                <a:solidFill>
                  <a:srgbClr val="0070C0"/>
                </a:solidFill>
                <a:latin typeface="Trebuchet MS" panose="020B0603020202020204" pitchFamily="34" charset="0"/>
              </a:rPr>
              <a:t>Linear Solver:</a:t>
            </a:r>
          </a:p>
          <a:p>
            <a:endParaRPr lang="en-US" sz="1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Trebuchet MS" panose="020B0603020202020204" pitchFamily="34" charset="0"/>
              </a:rPr>
              <a:t>Block smoother </a:t>
            </a:r>
            <a:r>
              <a:rPr lang="en-US" sz="2200" dirty="0">
                <a:latin typeface="Trebuchet MS" panose="020B0603020202020204" pitchFamily="34" charset="0"/>
              </a:rPr>
              <a:t>for linear solver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Optimization of </a:t>
            </a:r>
            <a:r>
              <a:rPr lang="en-US" sz="2200" b="1" dirty="0">
                <a:latin typeface="Trebuchet MS" panose="020B0603020202020204" pitchFamily="34" charset="0"/>
              </a:rPr>
              <a:t>linear solver </a:t>
            </a:r>
            <a:r>
              <a:rPr lang="en-US" sz="2200" dirty="0">
                <a:latin typeface="Trebuchet MS" panose="020B0603020202020204" pitchFamily="34" charset="0"/>
              </a:rPr>
              <a:t>for GPU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More sophisticated </a:t>
            </a:r>
            <a:r>
              <a:rPr lang="en-US" sz="2200" b="1" dirty="0">
                <a:latin typeface="Trebuchet MS" panose="020B0603020202020204" pitchFamily="34" charset="0"/>
              </a:rPr>
              <a:t>auto-tuning algorithms  </a:t>
            </a:r>
            <a:r>
              <a:rPr lang="en-US" sz="2200" dirty="0">
                <a:latin typeface="Trebuchet MS" panose="020B0603020202020204" pitchFamily="34" charset="0"/>
              </a:rPr>
              <a:t>(e.g., Bayesian optimization)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Trebuchet MS" panose="020B0603020202020204" pitchFamily="34" charset="0"/>
            </a:endParaRPr>
          </a:p>
          <a:p>
            <a:r>
              <a:rPr lang="en-US" sz="2200" b="1" dirty="0">
                <a:solidFill>
                  <a:srgbClr val="0070C0"/>
                </a:solidFill>
                <a:latin typeface="Trebuchet MS" panose="020B0603020202020204" pitchFamily="34" charset="0"/>
              </a:rPr>
              <a:t>General:</a:t>
            </a:r>
          </a:p>
          <a:p>
            <a:endParaRPr lang="en-US" sz="10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latin typeface="Trebuchet MS" panose="020B0603020202020204" pitchFamily="34" charset="0"/>
              </a:rPr>
              <a:t>Large-scale performance analysis </a:t>
            </a:r>
            <a:r>
              <a:rPr lang="en-US" sz="2200" dirty="0">
                <a:latin typeface="Trebuchet MS" panose="020B0603020202020204" pitchFamily="34" charset="0"/>
              </a:rPr>
              <a:t>on Cori, Summit and Perlmutter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Funding/Acknowledgements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0C79441-3F99-44FC-93B7-0BDD50BE07BB}"/>
              </a:ext>
            </a:extLst>
          </p:cNvPr>
          <p:cNvSpPr txBox="1">
            <a:spLocks/>
          </p:cNvSpPr>
          <p:nvPr/>
        </p:nvSpPr>
        <p:spPr bwMode="auto">
          <a:xfrm>
            <a:off x="771341" y="1118509"/>
            <a:ext cx="10649317" cy="95885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  <a:extLs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200" b="1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000" b="1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>
                <a:latin typeface="Trebuchet MS" panose="020B0603020202020204" pitchFamily="34" charset="0"/>
              </a:rPr>
              <a:t>Support for this work was provided by Scientific Discovery through Advanced Computing (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SciDAC</a:t>
            </a:r>
            <a:r>
              <a:rPr lang="en-US" sz="1800" b="0" dirty="0">
                <a:latin typeface="Trebuchet MS" panose="020B0603020202020204" pitchFamily="34" charset="0"/>
              </a:rPr>
              <a:t>) projects funded by the U.S. Department of Energy, Office of Science (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OS</a:t>
            </a:r>
            <a:r>
              <a:rPr lang="en-US" sz="1800" b="0" dirty="0">
                <a:latin typeface="Trebuchet MS" panose="020B0603020202020204" pitchFamily="34" charset="0"/>
              </a:rPr>
              <a:t>), Advanced Scientific Computing Research (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ASCR</a:t>
            </a:r>
            <a:r>
              <a:rPr lang="en-US" sz="1800" b="0" dirty="0">
                <a:latin typeface="Trebuchet MS" panose="020B0603020202020204" pitchFamily="34" charset="0"/>
              </a:rPr>
              <a:t>) and Biological and Environmental Research (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BER</a:t>
            </a:r>
            <a:r>
              <a:rPr lang="en-US" sz="1800" b="0" dirty="0">
                <a:latin typeface="Trebuchet MS" panose="020B0603020202020204" pitchFamily="34" charset="0"/>
              </a:rPr>
              <a:t>).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50E400F-2D5F-44F1-B202-3016C94E2545}"/>
              </a:ext>
            </a:extLst>
          </p:cNvPr>
          <p:cNvSpPr txBox="1">
            <a:spLocks/>
          </p:cNvSpPr>
          <p:nvPr/>
        </p:nvSpPr>
        <p:spPr bwMode="auto">
          <a:xfrm>
            <a:off x="1477297" y="5713032"/>
            <a:ext cx="8721244" cy="65611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  <a:extLs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200" b="1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sz="2000" b="1"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None/>
              <a:defRPr b="1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1800" b="0" dirty="0">
                <a:latin typeface="Trebuchet MS" panose="020B0603020202020204" pitchFamily="34" charset="0"/>
              </a:rPr>
              <a:t>Computing resources provided by the National Energy Research Scientific Computing Center (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NERSC</a:t>
            </a:r>
            <a:r>
              <a:rPr lang="en-US" sz="1800" b="0" dirty="0">
                <a:latin typeface="Trebuchet MS" panose="020B0603020202020204" pitchFamily="34" charset="0"/>
              </a:rPr>
              <a:t>) and Oak Ridge Leadership Computing Facility (</a:t>
            </a:r>
            <a:r>
              <a:rPr lang="en-US" sz="1800" dirty="0">
                <a:solidFill>
                  <a:srgbClr val="0070C0"/>
                </a:solidFill>
                <a:latin typeface="Trebuchet MS" panose="020B0603020202020204" pitchFamily="34" charset="0"/>
              </a:rPr>
              <a:t>OLCF</a:t>
            </a:r>
            <a:r>
              <a:rPr lang="en-US" sz="1800" b="0" dirty="0">
                <a:latin typeface="Trebuchet MS" panose="020B0603020202020204" pitchFamily="34" charset="0"/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638639-6665-48FA-9560-8DB7B0BF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8" y="4916012"/>
            <a:ext cx="1800739" cy="1210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E167EC-08D7-4722-93A2-BFD03CE85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06" y="5150388"/>
            <a:ext cx="1502065" cy="774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42626B-DBBD-4F62-8F15-C247B3F1F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39" y="2513790"/>
            <a:ext cx="1825737" cy="141922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7E0F5BB-063C-4820-9AF3-4041C55E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73" y="4344210"/>
            <a:ext cx="2650453" cy="87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482504-46EF-4072-A640-857793F9B1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74" y="4337763"/>
            <a:ext cx="2237002" cy="88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CA193D-6307-41D3-8A70-257254F16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13" y="2528062"/>
            <a:ext cx="3446112" cy="12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611BD-8A19-4EFE-8FE0-163058748924}"/>
              </a:ext>
            </a:extLst>
          </p:cNvPr>
          <p:cNvSpPr txBox="1"/>
          <p:nvPr/>
        </p:nvSpPr>
        <p:spPr>
          <a:xfrm>
            <a:off x="877529" y="1275982"/>
            <a:ext cx="10331245" cy="49407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3200" b="1" dirty="0">
                <a:latin typeface="Trebuchet MS" panose="020B0603020202020204" pitchFamily="34" charset="0"/>
              </a:rPr>
              <a:t> Motivation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Albany and its supporting tools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Case study: Albany Land Ice (ALI)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Overview of ALI model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Performance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performance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parameter/performance tuning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36559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498" y="91888"/>
            <a:ext cx="10096500" cy="77477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Motivation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1124664" y="276721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1035D9-044D-4291-92CB-9EF099DF27F5}"/>
              </a:ext>
            </a:extLst>
          </p:cNvPr>
          <p:cNvSpPr txBox="1">
            <a:spLocks/>
          </p:cNvSpPr>
          <p:nvPr/>
        </p:nvSpPr>
        <p:spPr>
          <a:xfrm>
            <a:off x="572902" y="-23726"/>
            <a:ext cx="12084256" cy="2228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The future is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GPUs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2" descr="Image result for summit supercomputer">
            <a:extLst>
              <a:ext uri="{FF2B5EF4-FFF2-40B4-BE49-F238E27FC236}">
                <a16:creationId xmlns:a16="http://schemas.microsoft.com/office/drawing/2014/main" id="{6449C6AE-0240-4711-9EF8-42BF02A8A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" y="1345853"/>
            <a:ext cx="3208882" cy="16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nersc perlmutter supercomputer">
            <a:extLst>
              <a:ext uri="{FF2B5EF4-FFF2-40B4-BE49-F238E27FC236}">
                <a16:creationId xmlns:a16="http://schemas.microsoft.com/office/drawing/2014/main" id="{C517945F-A43A-4E82-8FBB-0180FA72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9" y="3791717"/>
            <a:ext cx="50006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aurora supercomputer">
            <a:extLst>
              <a:ext uri="{FF2B5EF4-FFF2-40B4-BE49-F238E27FC236}">
                <a16:creationId xmlns:a16="http://schemas.microsoft.com/office/drawing/2014/main" id="{206A4F36-85A0-483D-B1B4-C00C05E39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06" y="1336571"/>
            <a:ext cx="2939513" cy="16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frontier supercomputer">
            <a:extLst>
              <a:ext uri="{FF2B5EF4-FFF2-40B4-BE49-F238E27FC236}">
                <a16:creationId xmlns:a16="http://schemas.microsoft.com/office/drawing/2014/main" id="{E843E759-29F0-4160-8857-DED90361E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9" b="14591"/>
          <a:stretch/>
        </p:blipFill>
        <p:spPr bwMode="auto">
          <a:xfrm>
            <a:off x="8354895" y="1336572"/>
            <a:ext cx="3442298" cy="16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0DFBFE-8C71-4255-B5F3-06628507659D}"/>
                  </a:ext>
                </a:extLst>
              </p:cNvPr>
              <p:cNvSpPr txBox="1"/>
              <p:nvPr/>
            </p:nvSpPr>
            <p:spPr>
              <a:xfrm>
                <a:off x="794543" y="3096361"/>
                <a:ext cx="32088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OLCF Summit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–</m:t>
                    </m:r>
                  </m:oMath>
                </a14:m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 IBM POWER9 CPU + NVIDIA V100 GPU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0DFBFE-8C71-4255-B5F3-066285076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43" y="3096361"/>
                <a:ext cx="3208882" cy="646331"/>
              </a:xfrm>
              <a:prstGeom prst="rect">
                <a:avLst/>
              </a:prstGeom>
              <a:blipFill>
                <a:blip r:embed="rId7"/>
                <a:stretch>
                  <a:fillRect t="-6604" r="-151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5FCBAC-3FFF-4020-90FF-8D3CECB54C00}"/>
                  </a:ext>
                </a:extLst>
              </p:cNvPr>
              <p:cNvSpPr txBox="1"/>
              <p:nvPr/>
            </p:nvSpPr>
            <p:spPr>
              <a:xfrm>
                <a:off x="4489390" y="3028261"/>
                <a:ext cx="34422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ALCF Aurora (2022, &gt;1 EF)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–</m:t>
                    </m:r>
                  </m:oMath>
                </a14:m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 Intel Xeon CPU + Intel </a:t>
                </a:r>
                <a:r>
                  <a:rPr lang="en-US" dirty="0" err="1">
                    <a:latin typeface="Trebuchet MS" panose="020B060302020202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 GPU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5FCBAC-3FFF-4020-90FF-8D3CECB54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390" y="3028261"/>
                <a:ext cx="3442298" cy="646331"/>
              </a:xfrm>
              <a:prstGeom prst="rect">
                <a:avLst/>
              </a:prstGeom>
              <a:blipFill>
                <a:blip r:embed="rId8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59FCDB-AF82-4FFD-BF2D-22B2B9930921}"/>
                  </a:ext>
                </a:extLst>
              </p:cNvPr>
              <p:cNvSpPr txBox="1"/>
              <p:nvPr/>
            </p:nvSpPr>
            <p:spPr>
              <a:xfrm>
                <a:off x="8354895" y="3096361"/>
                <a:ext cx="34422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OLCF Frontier (2021, &gt;1.5 EF)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–</m:t>
                    </m:r>
                  </m:oMath>
                </a14:m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 AMD EPYC CPU + AMD GPUs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59FCDB-AF82-4FFD-BF2D-22B2B9930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95" y="3096361"/>
                <a:ext cx="3442298" cy="646331"/>
              </a:xfrm>
              <a:prstGeom prst="rect">
                <a:avLst/>
              </a:prstGeom>
              <a:blipFill>
                <a:blip r:embed="rId9"/>
                <a:stretch>
                  <a:fillRect l="-1241"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115348-CD1A-4CEE-9B54-4583FC126FB3}"/>
                  </a:ext>
                </a:extLst>
              </p:cNvPr>
              <p:cNvSpPr txBox="1"/>
              <p:nvPr/>
            </p:nvSpPr>
            <p:spPr>
              <a:xfrm>
                <a:off x="4925140" y="3977069"/>
                <a:ext cx="52720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NERSC Perlmutter (2021)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–</m:t>
                    </m:r>
                  </m:oMath>
                </a14:m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AMD EPYC CPU + NVIDIA A100 GPU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115348-CD1A-4CEE-9B54-4583FC126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140" y="3977069"/>
                <a:ext cx="5272056" cy="646331"/>
              </a:xfrm>
              <a:prstGeom prst="rect">
                <a:avLst/>
              </a:prstGeom>
              <a:blipFill>
                <a:blip r:embed="rId10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7871691-3D96-4909-9C6E-7BC403A1D13E}"/>
                  </a:ext>
                </a:extLst>
              </p:cNvPr>
              <p:cNvSpPr/>
              <p:nvPr/>
            </p:nvSpPr>
            <p:spPr>
              <a:xfrm>
                <a:off x="4169846" y="275970"/>
                <a:ext cx="6782643" cy="7078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Trebuchet MS" panose="020B0603020202020204" pitchFamily="34" charset="0"/>
                  </a:rPr>
                  <a:t>“The </a:t>
                </a:r>
                <a:r>
                  <a:rPr lang="en-US" sz="2000" b="1" dirty="0">
                    <a:latin typeface="Trebuchet MS" panose="020B0603020202020204" pitchFamily="34" charset="0"/>
                  </a:rPr>
                  <a:t>top priority </a:t>
                </a:r>
                <a:r>
                  <a:rPr lang="en-US" sz="2000" dirty="0">
                    <a:latin typeface="Trebuchet MS" panose="020B0603020202020204" pitchFamily="34" charset="0"/>
                  </a:rPr>
                  <a:t>today is the continued progress to </a:t>
                </a:r>
                <a:r>
                  <a:rPr lang="en-US" sz="2000" b="1" dirty="0" err="1">
                    <a:latin typeface="Trebuchet MS" panose="020B0603020202020204" pitchFamily="34" charset="0"/>
                  </a:rPr>
                  <a:t>exascale</a:t>
                </a:r>
                <a:r>
                  <a:rPr lang="en-US" sz="2000" dirty="0">
                    <a:latin typeface="Trebuchet MS" panose="020B0603020202020204" pitchFamily="34" charset="0"/>
                  </a:rPr>
                  <a:t>.”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2000" dirty="0">
                    <a:latin typeface="Trebuchet MS" panose="020B0603020202020204" pitchFamily="34" charset="0"/>
                  </a:rPr>
                  <a:t> U.S. DOE Office of Science HPC Initiative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7871691-3D96-4909-9C6E-7BC403A1D1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846" y="275970"/>
                <a:ext cx="6782643" cy="707886"/>
              </a:xfrm>
              <a:prstGeom prst="rect">
                <a:avLst/>
              </a:prstGeom>
              <a:blipFill>
                <a:blip r:embed="rId11"/>
                <a:stretch>
                  <a:fillRect t="-5172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423F9AAA-D41A-4566-BC2C-98BEF8562B1F}"/>
              </a:ext>
            </a:extLst>
          </p:cNvPr>
          <p:cNvSpPr/>
          <p:nvPr/>
        </p:nvSpPr>
        <p:spPr>
          <a:xfrm>
            <a:off x="390546" y="4906605"/>
            <a:ext cx="116399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Current scientific software must </a:t>
            </a:r>
            <a:r>
              <a:rPr lang="en-US" sz="2000" b="1" dirty="0">
                <a:latin typeface="Trebuchet MS" panose="020B0603020202020204" pitchFamily="34" charset="0"/>
              </a:rPr>
              <a:t>adapt</a:t>
            </a:r>
            <a:r>
              <a:rPr lang="en-US" sz="2000" dirty="0">
                <a:latin typeface="Trebuchet MS" panose="020B0603020202020204" pitchFamily="34" charset="0"/>
              </a:rPr>
              <a:t> to changing HPC architectures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New scientific software must be designed to </a:t>
            </a:r>
            <a:r>
              <a:rPr lang="en-US" sz="2000" b="1" dirty="0">
                <a:latin typeface="Trebuchet MS" panose="020B0603020202020204" pitchFamily="34" charset="0"/>
              </a:rPr>
              <a:t>mitigate issues </a:t>
            </a:r>
            <a:r>
              <a:rPr lang="en-US" sz="2000" dirty="0">
                <a:latin typeface="Trebuchet MS" panose="020B0603020202020204" pitchFamily="34" charset="0"/>
              </a:rPr>
              <a:t>from </a:t>
            </a:r>
            <a:r>
              <a:rPr lang="en-US" sz="2000" b="1" dirty="0">
                <a:latin typeface="Trebuchet MS" panose="020B0603020202020204" pitchFamily="34" charset="0"/>
              </a:rPr>
              <a:t>changing HPC architectures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dirty="0">
              <a:latin typeface="Trebuchet MS" panose="020B0603020202020204" pitchFamily="34" charset="0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4F4E160-9BC7-46B8-898B-CF7FC44F4762}"/>
              </a:ext>
            </a:extLst>
          </p:cNvPr>
          <p:cNvSpPr txBox="1">
            <a:spLocks/>
          </p:cNvSpPr>
          <p:nvPr/>
        </p:nvSpPr>
        <p:spPr>
          <a:xfrm>
            <a:off x="11702562" y="6492875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149FD-26F7-3645-B4E7-BA8B8CC5EEA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FA691-858A-415C-B18D-107117310BEC}"/>
              </a:ext>
            </a:extLst>
          </p:cNvPr>
          <p:cNvSpPr txBox="1"/>
          <p:nvPr/>
        </p:nvSpPr>
        <p:spPr>
          <a:xfrm>
            <a:off x="1699018" y="5955020"/>
            <a:ext cx="8383443" cy="689489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Performance portability:</a:t>
            </a:r>
            <a:r>
              <a:rPr lang="en-US" sz="2000" dirty="0">
                <a:latin typeface="Trebuchet MS" panose="020B0603020202020204" pitchFamily="34" charset="0"/>
              </a:rPr>
              <a:t> achieving a reasonable level of </a:t>
            </a:r>
            <a:r>
              <a:rPr lang="en-US" sz="2000" b="1" dirty="0">
                <a:latin typeface="Trebuchet MS" panose="020B0603020202020204" pitchFamily="34" charset="0"/>
              </a:rPr>
              <a:t>performance </a:t>
            </a:r>
            <a:r>
              <a:rPr lang="en-US" sz="2000" dirty="0">
                <a:latin typeface="Trebuchet MS" panose="020B0603020202020204" pitchFamily="34" charset="0"/>
              </a:rPr>
              <a:t>across a </a:t>
            </a:r>
            <a:r>
              <a:rPr lang="en-US" sz="2000" b="1" dirty="0">
                <a:latin typeface="Trebuchet MS" panose="020B0603020202020204" pitchFamily="34" charset="0"/>
              </a:rPr>
              <a:t>wide range </a:t>
            </a:r>
            <a:r>
              <a:rPr lang="en-US" sz="2000" dirty="0">
                <a:latin typeface="Trebuchet MS" panose="020B0603020202020204" pitchFamily="34" charset="0"/>
              </a:rPr>
              <a:t>of </a:t>
            </a:r>
            <a:r>
              <a:rPr lang="en-US" sz="2000" b="1" dirty="0">
                <a:latin typeface="Trebuchet MS" panose="020B0603020202020204" pitchFamily="34" charset="0"/>
              </a:rPr>
              <a:t>architectures</a:t>
            </a:r>
            <a:r>
              <a:rPr lang="en-US" sz="2000" dirty="0">
                <a:latin typeface="Trebuchet MS" panose="020B0603020202020204" pitchFamily="34" charset="0"/>
              </a:rPr>
              <a:t> using the </a:t>
            </a:r>
            <a:r>
              <a:rPr lang="en-US" sz="2000" b="1" dirty="0">
                <a:latin typeface="Trebuchet MS" panose="020B0603020202020204" pitchFamily="34" charset="0"/>
              </a:rPr>
              <a:t>same</a:t>
            </a:r>
            <a:r>
              <a:rPr lang="en-US" sz="2000" dirty="0">
                <a:latin typeface="Trebuchet MS" panose="020B0603020202020204" pitchFamily="34" charset="0"/>
              </a:rPr>
              <a:t> code base.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578231-B97B-4354-89E4-0C25A63C049A}"/>
              </a:ext>
            </a:extLst>
          </p:cNvPr>
          <p:cNvGrpSpPr/>
          <p:nvPr/>
        </p:nvGrpSpPr>
        <p:grpSpPr>
          <a:xfrm>
            <a:off x="9877331" y="3889148"/>
            <a:ext cx="1267485" cy="1297515"/>
            <a:chOff x="9877331" y="3889148"/>
            <a:chExt cx="1267485" cy="129751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FE7B43-85D6-4D65-A850-CEF7CB3E46E1}"/>
                </a:ext>
              </a:extLst>
            </p:cNvPr>
            <p:cNvSpPr/>
            <p:nvPr/>
          </p:nvSpPr>
          <p:spPr>
            <a:xfrm>
              <a:off x="9877331" y="3889148"/>
              <a:ext cx="1267485" cy="129751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A28FF4B-F375-426A-8C9D-084E96122B5E}"/>
                </a:ext>
              </a:extLst>
            </p:cNvPr>
            <p:cNvGrpSpPr/>
            <p:nvPr/>
          </p:nvGrpSpPr>
          <p:grpSpPr>
            <a:xfrm>
              <a:off x="9964111" y="4019461"/>
              <a:ext cx="1084748" cy="1069771"/>
              <a:chOff x="5061568" y="-1274774"/>
              <a:chExt cx="1307443" cy="106977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2F632D-EA25-420A-BFA9-5D9AFF455EBB}"/>
                  </a:ext>
                </a:extLst>
              </p:cNvPr>
              <p:cNvSpPr txBox="1"/>
              <p:nvPr/>
            </p:nvSpPr>
            <p:spPr>
              <a:xfrm>
                <a:off x="5061568" y="-1274774"/>
                <a:ext cx="1307443" cy="369332"/>
              </a:xfrm>
              <a:prstGeom prst="rect">
                <a:avLst/>
              </a:prstGeom>
              <a:solidFill>
                <a:srgbClr val="A5F7BA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MPI-only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0172F7-1C35-41F0-AFAA-F9AC52331D61}"/>
                  </a:ext>
                </a:extLst>
              </p:cNvPr>
              <p:cNvSpPr txBox="1"/>
              <p:nvPr/>
            </p:nvSpPr>
            <p:spPr>
              <a:xfrm>
                <a:off x="5071604" y="-574335"/>
                <a:ext cx="1297403" cy="369332"/>
              </a:xfrm>
              <a:prstGeom prst="rect">
                <a:avLst/>
              </a:prstGeom>
              <a:solidFill>
                <a:srgbClr val="CC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rebuchet MS" panose="020B0603020202020204" pitchFamily="34" charset="0"/>
                    <a:cs typeface="Calibri" panose="020F0502020204030204" pitchFamily="34" charset="0"/>
                  </a:rPr>
                  <a:t>MPI+X</a:t>
                </a:r>
              </a:p>
            </p:txBody>
          </p:sp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85B453B7-18D8-48C4-8F8B-410FC8354984}"/>
                  </a:ext>
                </a:extLst>
              </p:cNvPr>
              <p:cNvSpPr/>
              <p:nvPr/>
            </p:nvSpPr>
            <p:spPr>
              <a:xfrm rot="5400000">
                <a:off x="5643616" y="-866301"/>
                <a:ext cx="191036" cy="244474"/>
              </a:xfrm>
              <a:prstGeom prst="rightArrow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26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611BD-8A19-4EFE-8FE0-163058748924}"/>
              </a:ext>
            </a:extLst>
          </p:cNvPr>
          <p:cNvSpPr txBox="1"/>
          <p:nvPr/>
        </p:nvSpPr>
        <p:spPr>
          <a:xfrm>
            <a:off x="877529" y="1275982"/>
            <a:ext cx="10331245" cy="49407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Motivation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b="1" dirty="0">
                <a:latin typeface="Trebuchet MS" panose="020B0603020202020204" pitchFamily="34" charset="0"/>
              </a:rPr>
              <a:t> Albany and its supporting tools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Case study: Albany Land Ice (ALI)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Overview of ALI model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Performance study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performance 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Automated parameter/performance tuning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3200" dirty="0">
                <a:latin typeface="Trebuchet MS" panose="020B0603020202020204" pitchFamily="34" charset="0"/>
              </a:rPr>
              <a:t> 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31756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335" y="69528"/>
            <a:ext cx="10096500" cy="77477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The Albany code 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111C7-B911-4289-9402-D2A7A7FFE922}"/>
              </a:ext>
            </a:extLst>
          </p:cNvPr>
          <p:cNvSpPr txBox="1"/>
          <p:nvPr/>
        </p:nvSpPr>
        <p:spPr>
          <a:xfrm>
            <a:off x="1151605" y="906501"/>
            <a:ext cx="10162866" cy="707886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Albany:</a:t>
            </a:r>
            <a:r>
              <a:rPr lang="en-US" sz="2000" b="1" dirty="0">
                <a:latin typeface="Trebuchet MS" panose="020B060302020202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en-US" sz="2000" dirty="0">
                <a:latin typeface="Trebuchet MS" panose="020B0603020202020204" pitchFamily="34" charset="0"/>
              </a:rPr>
              <a:t>open-source</a:t>
            </a:r>
            <a:r>
              <a:rPr lang="en-US" altLang="en-US" sz="2000" baseline="30000" dirty="0">
                <a:latin typeface="Trebuchet MS" panose="020B0603020202020204" pitchFamily="34" charset="0"/>
              </a:rPr>
              <a:t>1</a:t>
            </a:r>
            <a:r>
              <a:rPr lang="en-US" altLang="en-US" sz="2000" dirty="0">
                <a:latin typeface="Trebuchet MS" panose="020B0603020202020204" pitchFamily="34" charset="0"/>
              </a:rPr>
              <a:t>, parallel, C++, unstructured-grid multi-physics finite element code built for </a:t>
            </a:r>
            <a:r>
              <a:rPr lang="en-US" altLang="en-US" sz="2000" b="1" dirty="0">
                <a:latin typeface="Trebuchet MS" panose="020B0603020202020204" pitchFamily="34" charset="0"/>
              </a:rPr>
              <a:t>rapid application development </a:t>
            </a:r>
            <a:r>
              <a:rPr lang="en-US" altLang="en-US" sz="2000" dirty="0">
                <a:latin typeface="Trebuchet MS" panose="020B0603020202020204" pitchFamily="34" charset="0"/>
              </a:rPr>
              <a:t>from </a:t>
            </a:r>
            <a:r>
              <a:rPr lang="en-US" altLang="en-US" sz="2000" b="1" dirty="0">
                <a:latin typeface="Trebuchet MS" panose="020B0603020202020204" pitchFamily="34" charset="0"/>
              </a:rPr>
              <a:t>Trilinos</a:t>
            </a:r>
            <a:r>
              <a:rPr lang="en-US" altLang="en-US" sz="2000" baseline="30000" dirty="0">
                <a:latin typeface="Trebuchet MS" panose="020B0603020202020204" pitchFamily="34" charset="0"/>
              </a:rPr>
              <a:t>2</a:t>
            </a:r>
            <a:r>
              <a:rPr lang="en-US" altLang="en-US" sz="2000" b="1" dirty="0">
                <a:latin typeface="Trebuchet MS" panose="020B0603020202020204" pitchFamily="34" charset="0"/>
              </a:rPr>
              <a:t> Agile Components</a:t>
            </a:r>
            <a:endParaRPr lang="en-US" sz="2000" b="1" dirty="0">
              <a:latin typeface="Trebuchet MS" panose="020B06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3779D-8A39-42E8-82C5-767C75BEF71A}"/>
              </a:ext>
            </a:extLst>
          </p:cNvPr>
          <p:cNvSpPr/>
          <p:nvPr/>
        </p:nvSpPr>
        <p:spPr>
          <a:xfrm>
            <a:off x="563865" y="1948295"/>
            <a:ext cx="6096000" cy="41088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2000" b="1" u="sng" dirty="0">
                <a:latin typeface="Trebuchet MS" panose="020B0603020202020204" pitchFamily="34" charset="0"/>
              </a:rPr>
              <a:t>Component Examples (</a:t>
            </a:r>
            <a:r>
              <a:rPr lang="en-US" sz="2000" b="1" i="1" u="sng" dirty="0">
                <a:latin typeface="Trebuchet MS" panose="020B0603020202020204" pitchFamily="34" charset="0"/>
              </a:rPr>
              <a:t>package name</a:t>
            </a:r>
            <a:r>
              <a:rPr lang="en-US" sz="2000" b="1" u="sng" dirty="0">
                <a:latin typeface="Trebuchet MS" panose="020B0603020202020204" pitchFamily="34" charset="0"/>
              </a:rPr>
              <a:t>)</a:t>
            </a:r>
          </a:p>
          <a:p>
            <a:pPr>
              <a:buNone/>
            </a:pPr>
            <a:endParaRPr lang="en-US" sz="500" b="1" u="sng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Mesh tools (</a:t>
            </a:r>
            <a:r>
              <a:rPr lang="en-US" sz="2000" i="1" dirty="0">
                <a:latin typeface="Trebuchet MS" panose="020B0603020202020204" pitchFamily="34" charset="0"/>
              </a:rPr>
              <a:t>STK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Discretization tools (</a:t>
            </a:r>
            <a:r>
              <a:rPr lang="en-US" sz="2000" i="1" dirty="0">
                <a:latin typeface="Trebuchet MS" panose="020B0603020202020204" pitchFamily="34" charset="0"/>
              </a:rPr>
              <a:t>Intrepid2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Nonlinear solver (</a:t>
            </a:r>
            <a:r>
              <a:rPr lang="en-US" sz="2000" i="1" dirty="0">
                <a:latin typeface="Trebuchet MS" panose="020B0603020202020204" pitchFamily="34" charset="0"/>
              </a:rPr>
              <a:t>NOX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Preconditioners (</a:t>
            </a:r>
            <a:r>
              <a:rPr lang="en-US" sz="2000" i="1" dirty="0">
                <a:latin typeface="Trebuchet MS" panose="020B0603020202020204" pitchFamily="34" charset="0"/>
              </a:rPr>
              <a:t>Ifpack2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Linear solver (</a:t>
            </a:r>
            <a:r>
              <a:rPr lang="en-US" sz="2000" i="1" dirty="0" err="1">
                <a:latin typeface="Trebuchet MS" panose="020B0603020202020204" pitchFamily="34" charset="0"/>
              </a:rPr>
              <a:t>Belos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Field DAG (</a:t>
            </a:r>
            <a:r>
              <a:rPr lang="en-US" sz="2000" i="1" dirty="0">
                <a:latin typeface="Trebuchet MS" panose="020B0603020202020204" pitchFamily="34" charset="0"/>
              </a:rPr>
              <a:t>Phalanx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Automatic differentiation (</a:t>
            </a:r>
            <a:r>
              <a:rPr lang="en-US" sz="2000" i="1" dirty="0" err="1">
                <a:latin typeface="Trebuchet MS" panose="020B0603020202020204" pitchFamily="34" charset="0"/>
              </a:rPr>
              <a:t>Sacado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Distributed memory linear algebra (</a:t>
            </a:r>
            <a:r>
              <a:rPr lang="en-US" sz="2000" i="1" dirty="0" err="1">
                <a:latin typeface="Trebuchet MS" panose="020B0603020202020204" pitchFamily="34" charset="0"/>
              </a:rPr>
              <a:t>Tpetra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Shared memory parallelism (</a:t>
            </a:r>
            <a:r>
              <a:rPr lang="en-US" sz="2000" b="1" i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Kokkos</a:t>
            </a:r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Trebuchet MS" panose="020B0603020202020204" pitchFamily="34" charset="0"/>
              </a:rPr>
              <a:t>Many more…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60B266-D3D1-40B1-895A-141C00716B8C}"/>
              </a:ext>
            </a:extLst>
          </p:cNvPr>
          <p:cNvSpPr txBox="1"/>
          <p:nvPr/>
        </p:nvSpPr>
        <p:spPr>
          <a:xfrm>
            <a:off x="438686" y="6472915"/>
            <a:ext cx="9355949" cy="46045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baseline="30000" dirty="0">
                <a:latin typeface="Trebuchet MS" panose="020B0603020202020204" pitchFamily="34" charset="0"/>
              </a:rPr>
              <a:t>1</a:t>
            </a:r>
            <a:r>
              <a:rPr lang="en-US" sz="1400" dirty="0">
                <a:latin typeface="Trebuchet MS" panose="020B0603020202020204" pitchFamily="34" charset="0"/>
              </a:rPr>
              <a:t> </a:t>
            </a:r>
            <a:r>
              <a:rPr lang="en-US" sz="1400" dirty="0">
                <a:latin typeface="Trebuchet MS" panose="020B0603020202020204" pitchFamily="34" charset="0"/>
                <a:hlinkClick r:id="rId3"/>
              </a:rPr>
              <a:t>https://github.com/SNLComputation/Albany</a:t>
            </a:r>
            <a:r>
              <a:rPr lang="en-US" sz="1400" dirty="0">
                <a:latin typeface="Trebuchet MS" panose="020B0603020202020204" pitchFamily="34" charset="0"/>
              </a:rPr>
              <a:t>.  </a:t>
            </a:r>
            <a:r>
              <a:rPr lang="en-US" sz="1400" baseline="30000" dirty="0">
                <a:latin typeface="Trebuchet MS" panose="020B0603020202020204" pitchFamily="34" charset="0"/>
              </a:rPr>
              <a:t>2</a:t>
            </a:r>
            <a:r>
              <a:rPr lang="en-US" sz="1400" dirty="0">
                <a:latin typeface="Trebuchet MS" panose="020B0603020202020204" pitchFamily="34" charset="0"/>
              </a:rPr>
              <a:t> </a:t>
            </a:r>
            <a:r>
              <a:rPr lang="en-US" sz="1400" dirty="0">
                <a:latin typeface="Trebuchet MS" panose="020B0603020202020204" pitchFamily="34" charset="0"/>
                <a:hlinkClick r:id="rId4"/>
              </a:rPr>
              <a:t>https://github.com/trilinos/Trilinos</a:t>
            </a:r>
            <a:r>
              <a:rPr lang="en-US" sz="1400" dirty="0">
                <a:latin typeface="Trebuchet MS" panose="020B0603020202020204" pitchFamily="34" charset="0"/>
              </a:rPr>
              <a:t>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3CC6AB-79C5-45DF-A8FD-B2517CD4563E}"/>
              </a:ext>
            </a:extLst>
          </p:cNvPr>
          <p:cNvGrpSpPr/>
          <p:nvPr/>
        </p:nvGrpSpPr>
        <p:grpSpPr>
          <a:xfrm>
            <a:off x="5614981" y="1726203"/>
            <a:ext cx="5905621" cy="5221878"/>
            <a:chOff x="6093564" y="1754293"/>
            <a:chExt cx="5905621" cy="52218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21741CA-B6BA-468A-9043-5E194C02941C}"/>
                </a:ext>
              </a:extLst>
            </p:cNvPr>
            <p:cNvGrpSpPr/>
            <p:nvPr/>
          </p:nvGrpSpPr>
          <p:grpSpPr>
            <a:xfrm>
              <a:off x="6093564" y="1978583"/>
              <a:ext cx="5905621" cy="4997588"/>
              <a:chOff x="4564160" y="810728"/>
              <a:chExt cx="7557905" cy="617622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59E8141-CE2A-4D3D-AD41-6E15464D5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1527" y="2485338"/>
                <a:ext cx="7060538" cy="235351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15A1857-590A-4118-B918-F77FD9858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3719" y="958598"/>
                <a:ext cx="2067773" cy="192887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6BBA2EF-97BF-429F-86D4-8F526FA25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79" b="90575" l="8576" r="91194">
                            <a14:foregroundMark x1="29479" y1="37931" x2="76723" y2="37931"/>
                            <a14:foregroundMark x1="76723" y1="37931" x2="44946" y2="30881"/>
                            <a14:foregroundMark x1="44946" y1="30881" x2="70291" y2="37395"/>
                            <a14:foregroundMark x1="70291" y1="37395" x2="36907" y2="30192"/>
                            <a14:foregroundMark x1="36907" y1="30192" x2="75651" y2="24674"/>
                            <a14:foregroundMark x1="75651" y1="24674" x2="47473" y2="35096"/>
                            <a14:foregroundMark x1="47473" y1="35096" x2="58346" y2="32874"/>
                            <a14:foregroundMark x1="28637" y1="39080" x2="55590" y2="42835"/>
                            <a14:foregroundMark x1="55590" y1="42835" x2="23354" y2="54176"/>
                            <a14:foregroundMark x1="23354" y1="54176" x2="67152" y2="57088"/>
                            <a14:foregroundMark x1="67152" y1="57088" x2="43874" y2="43985"/>
                            <a14:foregroundMark x1="43874" y1="43985" x2="46478" y2="71188"/>
                            <a14:foregroundMark x1="46478" y1="71188" x2="53522" y2="44828"/>
                            <a14:foregroundMark x1="53522" y1="44828" x2="47473" y2="69885"/>
                            <a14:foregroundMark x1="47473" y1="69885" x2="58729" y2="43908"/>
                            <a14:foregroundMark x1="58729" y1="43908" x2="61945" y2="66590"/>
                            <a14:foregroundMark x1="41501" y1="32874" x2="25881" y2="53870"/>
                            <a14:foregroundMark x1="25881" y1="53870" x2="46248" y2="70728"/>
                            <a14:foregroundMark x1="46248" y1="70728" x2="66539" y2="48276"/>
                            <a14:foregroundMark x1="66539" y1="48276" x2="62557" y2="74330"/>
                            <a14:foregroundMark x1="62557" y1="74330" x2="67917" y2="48736"/>
                            <a14:foregroundMark x1="67917" y1="48736" x2="42190" y2="34789"/>
                            <a14:foregroundMark x1="42190" y1="34789" x2="27412" y2="57701"/>
                            <a14:foregroundMark x1="27412" y1="57701" x2="53063" y2="68123"/>
                            <a14:foregroundMark x1="53063" y1="68123" x2="30168" y2="49502"/>
                            <a14:foregroundMark x1="30168" y1="49502" x2="49617" y2="66590"/>
                            <a14:foregroundMark x1="49617" y1="66590" x2="37519" y2="71571"/>
                            <a14:foregroundMark x1="32695" y1="61533" x2="41501" y2="73180"/>
                            <a14:foregroundMark x1="45482" y1="71571" x2="67917" y2="62682"/>
                            <a14:foregroundMark x1="66309" y1="37931" x2="68070" y2="64138"/>
                            <a14:foregroundMark x1="68070" y1="64138" x2="68224" y2="36705"/>
                            <a14:foregroundMark x1="68224" y1="36705" x2="71133" y2="62759"/>
                            <a14:foregroundMark x1="71133" y1="62759" x2="69296" y2="36705"/>
                            <a14:foregroundMark x1="69296" y1="36705" x2="69525" y2="44904"/>
                            <a14:foregroundMark x1="53139" y1="70421" x2="62328" y2="68123"/>
                            <a14:foregroundMark x1="68760" y1="40230" x2="69908" y2="43372"/>
                            <a14:foregroundMark x1="70368" y1="43372" x2="64319" y2="40230"/>
                            <a14:foregroundMark x1="38668" y1="89042" x2="65161" y2="89425"/>
                            <a14:foregroundMark x1="59495" y1="88276" x2="53139" y2="90575"/>
                            <a14:foregroundMark x1="10260" y1="44138" x2="11868" y2="58084"/>
                            <a14:foregroundMark x1="44717" y1="11571" x2="45482" y2="10805"/>
                            <a14:foregroundMark x1="50689" y1="9655" x2="61562" y2="11188"/>
                            <a14:foregroundMark x1="11409" y1="44904" x2="8652" y2="45670"/>
                            <a14:foregroundMark x1="9418" y1="45287" x2="9801" y2="40613"/>
                            <a14:foregroundMark x1="90812" y1="60000" x2="88744" y2="42146"/>
                            <a14:foregroundMark x1="91194" y1="59617" x2="90812" y2="40996"/>
                            <a14:foregroundMark x1="90812" y1="44904" x2="91194" y2="5455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386406" y="4633439"/>
                <a:ext cx="2355316" cy="2353514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E14747E2-AEDD-45AB-8175-2D26D9C0F3A9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V="1">
                <a:off x="8693639" y="5676156"/>
                <a:ext cx="854485" cy="29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F03EF59-E6D9-484F-9A26-0964C3157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51953" y="4675717"/>
                <a:ext cx="0" cy="52145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2" name="Picture 11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4CFDE298-CFE6-4A81-AE5D-730107B16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1537" y="1379590"/>
                <a:ext cx="2067773" cy="905415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animal&#10;&#10;Description generated with high confidence">
                <a:extLst>
                  <a:ext uri="{FF2B5EF4-FFF2-40B4-BE49-F238E27FC236}">
                    <a16:creationId xmlns:a16="http://schemas.microsoft.com/office/drawing/2014/main" id="{963E7FBF-5D13-45AB-B654-3AF74E0D9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37270" y="810728"/>
                <a:ext cx="1779017" cy="2556200"/>
              </a:xfrm>
              <a:prstGeom prst="rect">
                <a:avLst/>
              </a:prstGeom>
            </p:spPr>
          </p:pic>
          <p:pic>
            <p:nvPicPr>
              <p:cNvPr id="15" name="Picture 14" descr="A close up of a sign&#10;&#10;Description generated with high confidence">
                <a:extLst>
                  <a:ext uri="{FF2B5EF4-FFF2-40B4-BE49-F238E27FC236}">
                    <a16:creationId xmlns:a16="http://schemas.microsoft.com/office/drawing/2014/main" id="{0FF1C916-9885-4A4A-A27B-3DC647E00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6523" y="5197172"/>
                <a:ext cx="1917116" cy="958559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clipart&#10;&#10;Description generated with very high confidence">
                <a:extLst>
                  <a:ext uri="{FF2B5EF4-FFF2-40B4-BE49-F238E27FC236}">
                    <a16:creationId xmlns:a16="http://schemas.microsoft.com/office/drawing/2014/main" id="{61B53F9B-5199-4FFB-9B00-F2F8623E2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64160" y="2338976"/>
                <a:ext cx="1908281" cy="908219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C0FE7AE-CC03-41CB-90F0-07BCA718E1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01164" y="2285006"/>
                <a:ext cx="276717" cy="553032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B834BF6-CDFB-4896-A070-45D07A21DA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66671" y="2694034"/>
                <a:ext cx="219725" cy="193437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265F244-DBC1-48BD-AAC5-80B84166AD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86396" y="2694035"/>
                <a:ext cx="2109313" cy="393768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F114FD-0D2E-443E-A81E-A00733E84E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02262" y="1231721"/>
                <a:ext cx="574271" cy="1462314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0FCF1F1-89A2-4707-804A-D2D8E0E136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7481" y="4675717"/>
                <a:ext cx="0" cy="52145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6732A9-CE6A-4A9C-9F28-754139CF9141}"/>
                </a:ext>
              </a:extLst>
            </p:cNvPr>
            <p:cNvSpPr txBox="1"/>
            <p:nvPr/>
          </p:nvSpPr>
          <p:spPr>
            <a:xfrm>
              <a:off x="6146556" y="1754293"/>
              <a:ext cx="2876213" cy="5927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600" dirty="0">
                  <a:latin typeface="Trebuchet MS" panose="020B0603020202020204" pitchFamily="34" charset="0"/>
                </a:rPr>
                <a:t>Funded entirely by applications residing within</a:t>
              </a:r>
              <a:br>
                <a:rPr lang="en-US" sz="1600" dirty="0">
                  <a:latin typeface="Trebuchet MS" panose="020B0603020202020204" pitchFamily="34" charset="0"/>
                </a:rPr>
              </a:br>
              <a:endParaRPr lang="en-US" sz="1600" dirty="0">
                <a:latin typeface="Trebuchet MS" panose="020B0603020202020204" pitchFamily="34" charset="0"/>
              </a:endParaRPr>
            </a:p>
            <a:p>
              <a:pPr algn="ctr">
                <a:spcAft>
                  <a:spcPts val="400"/>
                </a:spcAft>
              </a:pPr>
              <a:endParaRPr lang="en-US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84E751-AC5A-49B0-A124-39A76F595CF5}"/>
                </a:ext>
              </a:extLst>
            </p:cNvPr>
            <p:cNvSpPr txBox="1"/>
            <p:nvPr/>
          </p:nvSpPr>
          <p:spPr>
            <a:xfrm>
              <a:off x="9546485" y="4647966"/>
              <a:ext cx="2336436" cy="5428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600" dirty="0">
                  <a:latin typeface="Trebuchet MS" panose="020B0603020202020204" pitchFamily="34" charset="0"/>
                </a:rPr>
                <a:t>Both a “sand-box” and a production code</a:t>
              </a:r>
              <a:br>
                <a:rPr lang="en-US" sz="1600" dirty="0">
                  <a:latin typeface="Trebuchet MS" panose="020B0603020202020204" pitchFamily="34" charset="0"/>
                </a:rPr>
              </a:br>
              <a:endParaRPr lang="en-US" sz="1600" dirty="0">
                <a:latin typeface="Trebuchet MS" panose="020B0603020202020204" pitchFamily="34" charset="0"/>
              </a:endParaRPr>
            </a:p>
            <a:p>
              <a:pPr algn="ctr">
                <a:spcAft>
                  <a:spcPts val="400"/>
                </a:spcAft>
              </a:pPr>
              <a:endParaRPr lang="en-US" sz="16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8903DDA-7189-7C4B-8C3C-58042A74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335" y="69528"/>
            <a:ext cx="10096500" cy="77477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The Albany code base (cont’d)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C10A776-B23A-462F-A5FB-2D5DF2563923}"/>
              </a:ext>
            </a:extLst>
          </p:cNvPr>
          <p:cNvSpPr txBox="1">
            <a:spLocks/>
          </p:cNvSpPr>
          <p:nvPr/>
        </p:nvSpPr>
        <p:spPr>
          <a:xfrm>
            <a:off x="237563" y="636103"/>
            <a:ext cx="6510813" cy="43709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Albany finite element assembly (FEA):</a:t>
            </a:r>
          </a:p>
          <a:p>
            <a:pPr algn="l"/>
            <a:endParaRPr lang="en-US" sz="4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Tpetra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manages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distributed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memory linear algebra (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MPI+X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)</a:t>
            </a:r>
          </a:p>
          <a:p>
            <a:pPr algn="l"/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Phalanx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manages 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shared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 memory computations (</a:t>
            </a:r>
            <a:r>
              <a:rPr lang="en-US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Trebuchet MS" panose="020B0603020202020204" pitchFamily="34" charset="0"/>
              </a:rPr>
              <a:t>)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Trebuchet MS" panose="020B0603020202020204" pitchFamily="34" charset="0"/>
              </a:rPr>
              <a:t>Gather</a:t>
            </a:r>
            <a:r>
              <a:rPr lang="en-US" dirty="0">
                <a:latin typeface="Trebuchet MS" panose="020B0603020202020204" pitchFamily="34" charset="0"/>
              </a:rPr>
              <a:t> fills element local solution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Trebuchet MS" panose="020B0603020202020204" pitchFamily="34" charset="0"/>
              </a:rPr>
              <a:t>Interpolate</a:t>
            </a:r>
            <a:r>
              <a:rPr lang="en-US" dirty="0">
                <a:latin typeface="Trebuchet MS" panose="020B0603020202020204" pitchFamily="34" charset="0"/>
              </a:rPr>
              <a:t> solution/gradient to quad points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Trebuchet MS" panose="020B0603020202020204" pitchFamily="34" charset="0"/>
              </a:rPr>
              <a:t>Evaluate</a:t>
            </a:r>
            <a:r>
              <a:rPr lang="en-US" dirty="0">
                <a:latin typeface="Trebuchet MS" panose="020B0603020202020204" pitchFamily="34" charset="0"/>
              </a:rPr>
              <a:t> residual/Jacobian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Trebuchet MS" panose="020B0603020202020204" pitchFamily="34" charset="0"/>
              </a:rPr>
              <a:t>Scatter</a:t>
            </a:r>
            <a:r>
              <a:rPr lang="en-US" dirty="0">
                <a:latin typeface="Trebuchet MS" panose="020B0603020202020204" pitchFamily="34" charset="0"/>
              </a:rPr>
              <a:t> fills global residual/Jacobian</a:t>
            </a: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1085F8-121A-4C12-9EB6-6B9A8AC95EFA}"/>
              </a:ext>
            </a:extLst>
          </p:cNvPr>
          <p:cNvGrpSpPr/>
          <p:nvPr/>
        </p:nvGrpSpPr>
        <p:grpSpPr>
          <a:xfrm>
            <a:off x="6484972" y="946718"/>
            <a:ext cx="5765464" cy="5412344"/>
            <a:chOff x="6291161" y="716092"/>
            <a:chExt cx="5765464" cy="5412344"/>
          </a:xfrm>
        </p:grpSpPr>
        <p:pic>
          <p:nvPicPr>
            <p:cNvPr id="27" name="Picture 26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D11BD16E-25FC-49A1-87AA-8CF49F45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8310" y="1097280"/>
              <a:ext cx="3621641" cy="9928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01BCAF-83D9-46D9-ABDE-3B94DB34F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643"/>
            <a:stretch/>
          </p:blipFill>
          <p:spPr>
            <a:xfrm>
              <a:off x="6301637" y="2596850"/>
              <a:ext cx="5754988" cy="20795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A0D99E-9F18-4668-8AB3-96995E9CE966}"/>
                </a:ext>
              </a:extLst>
            </p:cNvPr>
            <p:cNvSpPr txBox="1"/>
            <p:nvPr/>
          </p:nvSpPr>
          <p:spPr>
            <a:xfrm>
              <a:off x="7368310" y="716092"/>
              <a:ext cx="3606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err="1">
                  <a:latin typeface="Trebuchet MS" panose="020B0603020202020204" pitchFamily="34" charset="0"/>
                  <a:cs typeface="Calibri" panose="020F0502020204030204" pitchFamily="34" charset="0"/>
                </a:rPr>
                <a:t>Trilinos</a:t>
              </a:r>
              <a:r>
                <a:rPr lang="en-US" b="1" u="sng" dirty="0">
                  <a:latin typeface="Trebuchet MS" panose="020B0603020202020204" pitchFamily="34" charset="0"/>
                  <a:cs typeface="Calibri" panose="020F0502020204030204" pitchFamily="34" charset="0"/>
                </a:rPr>
                <a:t> Packages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1A3767-5AE8-44FE-9FE9-A7952EAD6083}"/>
                </a:ext>
              </a:extLst>
            </p:cNvPr>
            <p:cNvSpPr txBox="1"/>
            <p:nvPr/>
          </p:nvSpPr>
          <p:spPr>
            <a:xfrm>
              <a:off x="6291161" y="2227518"/>
              <a:ext cx="5765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latin typeface="Trebuchet MS" panose="020B0603020202020204" pitchFamily="34" charset="0"/>
                  <a:cs typeface="Calibri" panose="020F0502020204030204" pitchFamily="34" charset="0"/>
                </a:rPr>
                <a:t>FEA Overview</a:t>
              </a:r>
            </a:p>
          </p:txBody>
        </p:sp>
        <p:pic>
          <p:nvPicPr>
            <p:cNvPr id="31" name="Picture 30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85C34BE3-08F5-4CAF-A8CF-4B09381B1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1153" y="5191703"/>
              <a:ext cx="3515955" cy="9367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0709CD-3C1F-443B-ADB9-DF822B52C0FF}"/>
                </a:ext>
              </a:extLst>
            </p:cNvPr>
            <p:cNvSpPr txBox="1"/>
            <p:nvPr/>
          </p:nvSpPr>
          <p:spPr>
            <a:xfrm>
              <a:off x="7421152" y="4813779"/>
              <a:ext cx="3515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latin typeface="Trebuchet MS" panose="020B0603020202020204" pitchFamily="34" charset="0"/>
                  <a:cs typeface="Calibri" panose="020F0502020204030204" pitchFamily="34" charset="0"/>
                </a:rPr>
                <a:t>Memory Model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0CDD451-99B3-4A85-AE19-511BD368502F}"/>
              </a:ext>
            </a:extLst>
          </p:cNvPr>
          <p:cNvSpPr txBox="1"/>
          <p:nvPr/>
        </p:nvSpPr>
        <p:spPr>
          <a:xfrm>
            <a:off x="974313" y="801846"/>
            <a:ext cx="5515897" cy="640447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000" b="1" dirty="0">
                <a:latin typeface="Trebuchet MS" panose="020B0603020202020204" pitchFamily="34" charset="0"/>
              </a:rPr>
              <a:t>Albany</a:t>
            </a:r>
            <a:r>
              <a:rPr lang="en-US" sz="2000" dirty="0">
                <a:latin typeface="Trebuchet MS" panose="020B0603020202020204" pitchFamily="34" charset="0"/>
              </a:rPr>
              <a:t> provides the “</a:t>
            </a:r>
            <a:r>
              <a:rPr lang="en-US" sz="2000" b="1" dirty="0">
                <a:latin typeface="Trebuchet MS" panose="020B0603020202020204" pitchFamily="34" charset="0"/>
              </a:rPr>
              <a:t>glue</a:t>
            </a:r>
            <a:r>
              <a:rPr lang="en-US" sz="2000" dirty="0">
                <a:latin typeface="Trebuchet MS" panose="020B0603020202020204" pitchFamily="34" charset="0"/>
              </a:rPr>
              <a:t>” that connects components (via abstract interfaces).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AE2FA6-2320-4EE8-BEDC-A4FF0F47C905}"/>
              </a:ext>
            </a:extLst>
          </p:cNvPr>
          <p:cNvSpPr txBox="1"/>
          <p:nvPr/>
        </p:nvSpPr>
        <p:spPr>
          <a:xfrm>
            <a:off x="993388" y="4184608"/>
            <a:ext cx="4734232" cy="6404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Adding new PDEs requires just implementing a new </a:t>
            </a:r>
            <a:r>
              <a:rPr lang="en-US" b="1" dirty="0">
                <a:latin typeface="Trebuchet MS" panose="020B0603020202020204" pitchFamily="34" charset="0"/>
              </a:rPr>
              <a:t>Evaluate </a:t>
            </a:r>
            <a:r>
              <a:rPr lang="en-US" dirty="0">
                <a:latin typeface="Trebuchet MS" panose="020B0603020202020204" pitchFamily="34" charset="0"/>
              </a:rPr>
              <a:t>routine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DC17D3-0447-453C-9DF1-A6411FFE8013}"/>
              </a:ext>
            </a:extLst>
          </p:cNvPr>
          <p:cNvSpPr/>
          <p:nvPr/>
        </p:nvSpPr>
        <p:spPr>
          <a:xfrm>
            <a:off x="130411" y="4972617"/>
            <a:ext cx="72037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Albany design highlights:</a:t>
            </a:r>
          </a:p>
          <a:p>
            <a:endParaRPr lang="en-US" sz="4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Trebuchet MS" panose="020B0603020202020204" pitchFamily="34" charset="0"/>
              </a:rPr>
              <a:t>Piro</a:t>
            </a:r>
            <a:r>
              <a:rPr lang="en-US" sz="2000" b="1" dirty="0">
                <a:latin typeface="Trebuchet MS" panose="020B0603020202020204" pitchFamily="34" charset="0"/>
              </a:rPr>
              <a:t> </a:t>
            </a:r>
            <a:r>
              <a:rPr lang="en-US" sz="2000" dirty="0">
                <a:latin typeface="Trebuchet MS" panose="020B0603020202020204" pitchFamily="34" charset="0"/>
              </a:rPr>
              <a:t>manages the solve (e.g., Newton, time-stepper)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Jacobians (+ sensitivities, Hessians, etc.) obtained via </a:t>
            </a:r>
            <a:r>
              <a:rPr lang="en-US" sz="2000" b="1" dirty="0">
                <a:latin typeface="Trebuchet MS" panose="020B0603020202020204" pitchFamily="34" charset="0"/>
              </a:rPr>
              <a:t>automatic differentiation </a:t>
            </a:r>
            <a:r>
              <a:rPr lang="en-US" sz="2000" dirty="0">
                <a:latin typeface="Trebuchet MS" panose="020B0603020202020204" pitchFamily="34" charset="0"/>
              </a:rPr>
              <a:t>(</a:t>
            </a:r>
            <a:r>
              <a:rPr lang="en-US" sz="2000" b="1" dirty="0" err="1">
                <a:latin typeface="Trebuchet MS" panose="020B0603020202020204" pitchFamily="34" charset="0"/>
              </a:rPr>
              <a:t>Sacado</a:t>
            </a:r>
            <a:r>
              <a:rPr lang="en-US" sz="2000" dirty="0"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Trebuchet MS" panose="020B0603020202020204" pitchFamily="34" charset="0"/>
              </a:rPr>
              <a:t>Kokkos</a:t>
            </a:r>
            <a:r>
              <a:rPr lang="en-US" sz="2000" dirty="0">
                <a:latin typeface="Trebuchet MS" panose="020B0603020202020204" pitchFamily="34" charset="0"/>
              </a:rPr>
              <a:t> achieves performance portability using </a:t>
            </a:r>
            <a:r>
              <a:rPr lang="en-US" sz="2000" b="1" dirty="0">
                <a:latin typeface="Trebuchet MS" panose="020B0603020202020204" pitchFamily="34" charset="0"/>
              </a:rPr>
              <a:t>MPI+X</a:t>
            </a:r>
          </a:p>
        </p:txBody>
      </p:sp>
    </p:spTree>
    <p:extLst>
      <p:ext uri="{BB962C8B-B14F-4D97-AF65-F5344CB8AC3E}">
        <p14:creationId xmlns:p14="http://schemas.microsoft.com/office/powerpoint/2010/main" val="103736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z="3600" dirty="0">
                    <a:latin typeface="Trebuchet MS" panose="020B0603020202020204" pitchFamily="34" charset="0"/>
                  </a:rPr>
                  <a:t>Albany supporting tools: </a:t>
                </a:r>
                <a:r>
                  <a:rPr lang="en-US" sz="3600" dirty="0" err="1">
                    <a:latin typeface="Trebuchet MS" panose="020B0603020202020204" pitchFamily="34" charset="0"/>
                  </a:rPr>
                  <a:t>Kokkos</a:t>
                </a:r>
                <a:r>
                  <a:rPr lang="en-US" sz="3600" dirty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3600" dirty="0">
                    <a:latin typeface="Trebuchet MS" panose="020B0603020202020204" pitchFamily="34" charset="0"/>
                  </a:rPr>
                  <a:t> performance portability</a:t>
                </a:r>
              </a:p>
            </p:txBody>
          </p:sp>
        </mc:Choice>
        <mc:Fallback xmlns="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76" t="-29134" b="-38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E1A6970-83DB-422A-B326-A24933867B98}"/>
              </a:ext>
            </a:extLst>
          </p:cNvPr>
          <p:cNvSpPr txBox="1">
            <a:spLocks/>
          </p:cNvSpPr>
          <p:nvPr/>
        </p:nvSpPr>
        <p:spPr>
          <a:xfrm>
            <a:off x="470688" y="1854225"/>
            <a:ext cx="7188324" cy="286806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0" i="0" kern="1200">
                <a:solidFill>
                  <a:srgbClr val="FFFFFF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Kokkos</a:t>
            </a:r>
            <a:r>
              <a:rPr lang="en-US" sz="2200" baseline="30000" dirty="0">
                <a:solidFill>
                  <a:schemeClr val="tx1"/>
                </a:solidFill>
                <a:latin typeface="Trebuchet MS" panose="020B0603020202020204" pitchFamily="34" charset="0"/>
              </a:rPr>
              <a:t>1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is a C++ library that provides 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performance portability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across multiple 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shared memory 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computing architectures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726929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Trebuchet MS" panose="020B0603020202020204" pitchFamily="34" charset="0"/>
              </a:rPr>
              <a:t>Examples:</a:t>
            </a:r>
            <a:r>
              <a:rPr lang="en-US" sz="2200" dirty="0">
                <a:latin typeface="Trebuchet MS" panose="020B0603020202020204" pitchFamily="34" charset="0"/>
              </a:rPr>
              <a:t> Multicore CPU, NVIDIA GPU, Intel KNL and much more…</a:t>
            </a:r>
          </a:p>
          <a:p>
            <a:pPr marL="726929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Abstract 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data layouts 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and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 hardware features 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for optimal performance on 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current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and 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future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architectures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Allows researchers to focus on 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application 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or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 algorithmic development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instead of </a:t>
            </a:r>
            <a:r>
              <a:rPr lang="en-US" sz="2200" b="1" dirty="0">
                <a:solidFill>
                  <a:schemeClr val="tx1"/>
                </a:solidFill>
                <a:latin typeface="Trebuchet MS" panose="020B0603020202020204" pitchFamily="34" charset="0"/>
              </a:rPr>
              <a:t>architecture specific programming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C5FEAE-20B3-4875-AB37-B8DC036F1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5470389"/>
            <a:ext cx="10416042" cy="7694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2200" b="0" dirty="0">
                <a:latin typeface="Trebuchet MS" panose="020B0603020202020204" pitchFamily="34" charset="0"/>
              </a:rPr>
              <a:t>With </a:t>
            </a:r>
            <a:r>
              <a:rPr lang="en-US" altLang="en-US" sz="2200" dirty="0" err="1">
                <a:latin typeface="Trebuchet MS" panose="020B0603020202020204" pitchFamily="34" charset="0"/>
              </a:rPr>
              <a:t>Kokkos</a:t>
            </a:r>
            <a:r>
              <a:rPr lang="en-US" altLang="en-US" sz="2200" b="0" dirty="0">
                <a:latin typeface="Trebuchet MS" panose="020B0603020202020204" pitchFamily="34" charset="0"/>
              </a:rPr>
              <a:t>, you write an algorithm </a:t>
            </a:r>
            <a:r>
              <a:rPr lang="en-US" altLang="en-US" sz="2200" b="1" dirty="0">
                <a:solidFill>
                  <a:srgbClr val="0070C0"/>
                </a:solidFill>
                <a:latin typeface="Trebuchet MS" panose="020B0603020202020204" pitchFamily="34" charset="0"/>
              </a:rPr>
              <a:t>once</a:t>
            </a:r>
            <a:r>
              <a:rPr lang="en-US" altLang="en-US" sz="2200" b="0" dirty="0">
                <a:latin typeface="Trebuchet MS" panose="020B0603020202020204" pitchFamily="34" charset="0"/>
              </a:rPr>
              <a:t> for multiple </a:t>
            </a:r>
            <a:r>
              <a:rPr lang="en-US" altLang="en-US" sz="2200" dirty="0">
                <a:latin typeface="Trebuchet MS" panose="020B0603020202020204" pitchFamily="34" charset="0"/>
              </a:rPr>
              <a:t>hardware architectures. </a:t>
            </a:r>
            <a:r>
              <a:rPr lang="en-US" altLang="en-US" sz="2200" b="1" dirty="0">
                <a:solidFill>
                  <a:srgbClr val="0070C0"/>
                </a:solidFill>
                <a:latin typeface="Trebuchet MS" panose="020B0603020202020204" pitchFamily="34" charset="0"/>
              </a:rPr>
              <a:t>Template parameters </a:t>
            </a:r>
            <a:r>
              <a:rPr lang="en-US" altLang="en-US" sz="2200" b="0" dirty="0">
                <a:latin typeface="Trebuchet MS" panose="020B0603020202020204" pitchFamily="34" charset="0"/>
              </a:rPr>
              <a:t>are used to get </a:t>
            </a:r>
            <a:r>
              <a:rPr lang="en-US" altLang="en-US" sz="2200" b="1" dirty="0">
                <a:solidFill>
                  <a:srgbClr val="0070C0"/>
                </a:solidFill>
                <a:latin typeface="Trebuchet MS" panose="020B0603020202020204" pitchFamily="34" charset="0"/>
              </a:rPr>
              <a:t>hardware specific features</a:t>
            </a:r>
            <a:r>
              <a:rPr lang="en-US" altLang="en-US" sz="2200" dirty="0">
                <a:latin typeface="Trebuchet MS" panose="020B0603020202020204" pitchFamily="34" charset="0"/>
              </a:rPr>
              <a:t>.</a:t>
            </a:r>
            <a:endParaRPr lang="en-US" altLang="en-US" sz="2200" b="0" dirty="0"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DBD78-CD57-4457-B366-7AC1F7A0E6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9636" y="1341453"/>
            <a:ext cx="1949653" cy="1460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44323-9F6E-4DE3-9DC3-FC2D0575F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5" b="97188" l="2057" r="99743">
                        <a14:foregroundMark x1="7712" y1="55313" x2="7712" y2="55313"/>
                        <a14:foregroundMark x1="25193" y1="79688" x2="25193" y2="79688"/>
                        <a14:foregroundMark x1="17481" y1="71875" x2="17481" y2="71875"/>
                        <a14:foregroundMark x1="10026" y1="65625" x2="25193" y2="82188"/>
                        <a14:foregroundMark x1="32905" y1="86875" x2="2057" y2="58750"/>
                        <a14:foregroundMark x1="32648" y1="92813" x2="32648" y2="92813"/>
                        <a14:foregroundMark x1="37275" y1="97188" x2="37275" y2="97188"/>
                        <a14:foregroundMark x1="36761" y1="90938" x2="36761" y2="90938"/>
                        <a14:foregroundMark x1="74807" y1="5625" x2="74807" y2="5625"/>
                        <a14:foregroundMark x1="95630" y1="18125" x2="95630" y2="18125"/>
                        <a14:foregroundMark x1="99743" y1="19063" x2="99743" y2="19063"/>
                        <a14:foregroundMark x1="40617" y1="43750" x2="40617" y2="43750"/>
                        <a14:foregroundMark x1="41645" y1="44688" x2="41645" y2="44688"/>
                        <a14:backgroundMark x1="2828" y1="62813" x2="2828" y2="62813"/>
                        <a14:backgroundMark x1="99486" y1="26250" x2="9948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306" y="899858"/>
            <a:ext cx="1487766" cy="1223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AADD9-D056-42D1-93AA-E7AA7FDEE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78" b="94222" l="10000" r="90000">
                        <a14:foregroundMark x1="40000" y1="24889" x2="40000" y2="24889"/>
                        <a14:foregroundMark x1="74667" y1="58222" x2="74667" y2="58222"/>
                        <a14:foregroundMark x1="80333" y1="53333" x2="80333" y2="53333"/>
                        <a14:foregroundMark x1="49333" y1="56889" x2="49333" y2="56889"/>
                        <a14:foregroundMark x1="37333" y1="5778" x2="37333" y2="5778"/>
                        <a14:foregroundMark x1="73333" y1="84444" x2="73333" y2="84444"/>
                        <a14:foregroundMark x1="68333" y1="94222" x2="68333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596" y="1370889"/>
            <a:ext cx="1556568" cy="1167426"/>
          </a:xfrm>
          <a:prstGeom prst="rect">
            <a:avLst/>
          </a:prstGeom>
        </p:spPr>
      </p:pic>
      <p:pic>
        <p:nvPicPr>
          <p:cNvPr id="11" name="Picture 2" descr="Image result for summit supercomputer">
            <a:extLst>
              <a:ext uri="{FF2B5EF4-FFF2-40B4-BE49-F238E27FC236}">
                <a16:creationId xmlns:a16="http://schemas.microsoft.com/office/drawing/2014/main" id="{9858C6A9-72D1-44D5-A410-9BC7954F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48" y="3344338"/>
            <a:ext cx="3208882" cy="16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12A24-0783-4F07-845D-B106C89D67BC}"/>
              </a:ext>
            </a:extLst>
          </p:cNvPr>
          <p:cNvSpPr txBox="1"/>
          <p:nvPr/>
        </p:nvSpPr>
        <p:spPr>
          <a:xfrm>
            <a:off x="793390" y="6470700"/>
            <a:ext cx="5318202" cy="48577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 baseline="30000" dirty="0">
                <a:latin typeface="Trebuchet MS" panose="020B0603020202020204" pitchFamily="34" charset="0"/>
              </a:rPr>
              <a:t>1</a:t>
            </a:r>
            <a:r>
              <a:rPr lang="en-US" sz="1600" dirty="0">
                <a:latin typeface="Trebuchet MS" panose="020B0603020202020204" pitchFamily="34" charset="0"/>
                <a:hlinkClick r:id="rId10"/>
              </a:rPr>
              <a:t>https://github.com/kokkos/</a:t>
            </a:r>
            <a:r>
              <a:rPr lang="en-US" sz="1600" dirty="0" err="1">
                <a:latin typeface="Trebuchet MS" panose="020B0603020202020204" pitchFamily="34" charset="0"/>
                <a:hlinkClick r:id="rId10"/>
              </a:rPr>
              <a:t>kokkos</a:t>
            </a:r>
            <a:r>
              <a:rPr lang="en-US" sz="1600" dirty="0">
                <a:latin typeface="Trebuchet MS" panose="020B06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165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00200" y="261257"/>
                <a:ext cx="8572500" cy="811641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600" dirty="0">
                    <a:latin typeface="Trebuchet MS" panose="020B0603020202020204" pitchFamily="34" charset="0"/>
                  </a:rPr>
                  <a:t>Albany supporting tools: Phalanx Evaluator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sz="3600" dirty="0">
                    <a:latin typeface="Trebuchet MS" panose="020B0603020202020204" pitchFamily="34" charset="0"/>
                  </a:rPr>
                  <a:t> templated Phalanx node </a:t>
                </a:r>
              </a:p>
            </p:txBody>
          </p:sp>
        </mc:Choice>
        <mc:Fallback xmlns="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28903DDA-7189-7C4B-8C3C-58042A748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00200" y="261257"/>
                <a:ext cx="8572500" cy="811641"/>
              </a:xfrm>
              <a:blipFill>
                <a:blip r:embed="rId3"/>
                <a:stretch>
                  <a:fillRect l="-2916" t="-25564" b="-34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63B87-664B-431E-83B4-59D8D064FBC1}"/>
              </a:ext>
            </a:extLst>
          </p:cNvPr>
          <p:cNvSpPr txBox="1"/>
          <p:nvPr/>
        </p:nvSpPr>
        <p:spPr>
          <a:xfrm>
            <a:off x="877529" y="1106129"/>
            <a:ext cx="9837174" cy="47489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98B6B0BE-862A-4EE6-8410-A0B31305D2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226" y="1244772"/>
                <a:ext cx="5821604" cy="535197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92500"/>
              </a:bodyPr>
              <a:lstStyle>
                <a:lvl1pPr marL="0" indent="0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600" kern="1200">
                    <a:solidFill>
                      <a:schemeClr val="tx1"/>
                    </a:solidFill>
                    <a:latin typeface="Calibri" panose="020F0502020204030204" pitchFamily="34" charset="0"/>
                    <a:ea typeface="Garamond" charset="0"/>
                    <a:cs typeface="Calibri" panose="020F0502020204030204" pitchFamily="34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rebuchet MS" panose="020B0603020202020204" pitchFamily="34" charset="0"/>
                  </a:rPr>
                  <a:t>A Phalanx node (</a:t>
                </a:r>
                <a:r>
                  <a:rPr lang="en-US" b="1" dirty="0">
                    <a:latin typeface="Trebuchet MS" panose="020B0603020202020204" pitchFamily="34" charset="0"/>
                  </a:rPr>
                  <a:t>evaluator</a:t>
                </a:r>
                <a:r>
                  <a:rPr lang="en-US" dirty="0">
                    <a:latin typeface="Trebuchet MS" panose="020B0603020202020204" pitchFamily="34" charset="0"/>
                  </a:rPr>
                  <a:t>) is constructed as a C++ class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rebuchet MS" panose="020B0603020202020204" pitchFamily="34" charset="0"/>
                  </a:rPr>
                  <a:t>Each evaluator is templated on an </a:t>
                </a:r>
                <a:r>
                  <a:rPr lang="en-US" b="1" dirty="0">
                    <a:latin typeface="Trebuchet MS" panose="020B0603020202020204" pitchFamily="34" charset="0"/>
                  </a:rPr>
                  <a:t>evaluation type </a:t>
                </a:r>
                <a:r>
                  <a:rPr lang="en-US" dirty="0">
                    <a:latin typeface="Trebuchet MS" panose="020B0603020202020204" pitchFamily="34" charset="0"/>
                  </a:rPr>
                  <a:t>(e.g., residual, Jacobian)</a:t>
                </a: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rebuchet MS" panose="020B0603020202020204" pitchFamily="34" charset="0"/>
                  </a:rPr>
                  <a:t>The evaluation type is used to determine the </a:t>
                </a:r>
                <a:r>
                  <a:rPr lang="en-US" b="1" dirty="0">
                    <a:latin typeface="Trebuchet MS" panose="020B0603020202020204" pitchFamily="34" charset="0"/>
                  </a:rPr>
                  <a:t>data type </a:t>
                </a:r>
                <a:r>
                  <a:rPr lang="en-US" dirty="0">
                    <a:latin typeface="Trebuchet MS" panose="020B0603020202020204" pitchFamily="34" charset="0"/>
                  </a:rPr>
                  <a:t>(e.g., double, </a:t>
                </a:r>
                <a:r>
                  <a:rPr lang="en-US" dirty="0" err="1">
                    <a:latin typeface="Trebuchet MS" panose="020B0603020202020204" pitchFamily="34" charset="0"/>
                  </a:rPr>
                  <a:t>Sacado</a:t>
                </a:r>
                <a:r>
                  <a:rPr lang="en-US" dirty="0">
                    <a:latin typeface="Trebuchet MS" panose="020B0603020202020204" pitchFamily="34" charset="0"/>
                  </a:rPr>
                  <a:t> data types)</a:t>
                </a:r>
              </a:p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Kokkos </a:t>
                </a:r>
                <a:r>
                  <a:rPr lang="en-US" b="1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RangePolicy</a:t>
                </a: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is used to parallelize over </a:t>
                </a:r>
                <a:r>
                  <a:rPr lang="en-US" b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cells</a:t>
                </a: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over an </a:t>
                </a:r>
                <a:r>
                  <a:rPr lang="en-US" b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Execution Space</a:t>
                </a: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(e.g., Serial, OpenMP, CUDA)</a:t>
                </a:r>
              </a:p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Inline </a:t>
                </a:r>
                <a:r>
                  <a:rPr lang="en-US" b="1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functors</a:t>
                </a: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are used as kernels</a:t>
                </a:r>
              </a:p>
              <a:p>
                <a:pPr marL="342900" indent="-34290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:r>
                  <a:rPr lang="en-US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MDField</a:t>
                </a: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data layouts</a:t>
                </a:r>
              </a:p>
              <a:p>
                <a:pPr marL="726929" lvl="1" indent="-342900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Serial/OpenMP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b="1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LayoutRight</a:t>
                </a: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(row-major)</a:t>
                </a:r>
              </a:p>
              <a:p>
                <a:pPr marL="726929" lvl="1" indent="-342900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CUDA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b="1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LayoutLeft</a:t>
                </a:r>
                <a:r>
                  <a:rPr lang="en-US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(col-major)</a:t>
                </a:r>
              </a:p>
            </p:txBody>
          </p:sp>
        </mc:Choice>
        <mc:Fallback xmlns="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98B6B0BE-862A-4EE6-8410-A0B31305D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26" y="1244772"/>
                <a:ext cx="5821604" cy="5351971"/>
              </a:xfrm>
              <a:prstGeom prst="rect">
                <a:avLst/>
              </a:prstGeom>
              <a:blipFill>
                <a:blip r:embed="rId4"/>
                <a:stretch>
                  <a:fillRect l="-2723" t="-1481" r="-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600A65F-DDD5-4823-94CE-E2676978262F}"/>
              </a:ext>
            </a:extLst>
          </p:cNvPr>
          <p:cNvGrpSpPr/>
          <p:nvPr/>
        </p:nvGrpSpPr>
        <p:grpSpPr>
          <a:xfrm>
            <a:off x="6132172" y="1422764"/>
            <a:ext cx="5821604" cy="4995985"/>
            <a:chOff x="6132172" y="1311447"/>
            <a:chExt cx="5821604" cy="4995985"/>
          </a:xfrm>
        </p:grpSpPr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3EC53BD-A1B7-42A1-B922-4C103036E2EE}"/>
                </a:ext>
              </a:extLst>
            </p:cNvPr>
            <p:cNvSpPr txBox="1">
              <a:spLocks/>
            </p:cNvSpPr>
            <p:nvPr/>
          </p:nvSpPr>
          <p:spPr>
            <a:xfrm>
              <a:off x="6329177" y="1392446"/>
              <a:ext cx="5624599" cy="475996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 anchor="ctr">
              <a:normAutofit fontScale="70000" lnSpcReduction="20000"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400" b="0" i="0" kern="1200">
                  <a:solidFill>
                    <a:srgbClr val="FFFFFF"/>
                  </a:solidFill>
                  <a:latin typeface="Open Sans" panose="020B0606030504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typedef 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Kokkos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::CUDA Execution Space; </a:t>
              </a:r>
            </a:p>
            <a:p>
              <a:pPr algn="l" defTabSz="182880">
                <a:lnSpc>
                  <a:spcPct val="120000"/>
                </a:lnSpc>
              </a:pPr>
              <a:endPara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template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EvalT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void 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StokesFOResid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EvalT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&gt;::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evaluateFields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::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EvalData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workset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Kokkos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::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parallel_for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Kokkos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::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RangePolicy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ExeSpace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workset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.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numCells</a:t>
              </a: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),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*this);</a:t>
              </a:r>
              <a:r>
                <a:rPr lang="en-US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}</a:t>
              </a:r>
              <a:endPara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endParaRPr lang="en-US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template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typename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KOKKOS_INLINE_FUNCTION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void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StokesFOResid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EvalT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Traits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&gt;::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operator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const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&amp;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const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for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numCells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	  for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node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numNodes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  Residual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0.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endPara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  }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}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for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numCells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endParaRPr lang="en-US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  for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node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numNodes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  for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8000FF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=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&lt;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numQPs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++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  Residual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+=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		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Ugrad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)*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wGradBF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		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Ugrad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)*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wGradBF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			force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>
                  <a:solidFill>
                    <a:srgbClr val="FF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)*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wBF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cell</a:t>
              </a:r>
              <a:r>
                <a:rPr lang="en-US" b="1" dirty="0" err="1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</a:t>
              </a:r>
              <a:r>
                <a:rPr lang="en-US" b="1" dirty="0" err="1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,</a:t>
              </a:r>
              <a:r>
                <a:rPr lang="en-US" dirty="0" err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qp</a:t>
              </a: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);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	  } 	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}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	}</a:t>
              </a:r>
              <a:r>
                <a:rPr lang="en-US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 defTabSz="182880">
                <a:lnSpc>
                  <a:spcPct val="120000"/>
                </a:lnSpc>
              </a:pPr>
              <a:r>
                <a:rPr lang="en-US" b="1" dirty="0">
                  <a:solidFill>
                    <a:srgbClr val="00008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}</a:t>
              </a:r>
              <a:endParaRPr lang="en-US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31CEEF-B206-4247-A239-AB25CF92006F}"/>
                </a:ext>
              </a:extLst>
            </p:cNvPr>
            <p:cNvSpPr/>
            <p:nvPr/>
          </p:nvSpPr>
          <p:spPr>
            <a:xfrm>
              <a:off x="6132172" y="1311447"/>
              <a:ext cx="5821604" cy="499598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5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Angles">
  <a:themeElements>
    <a:clrScheme name="Sandia">
      <a:dk1>
        <a:srgbClr val="373434"/>
      </a:dk1>
      <a:lt1>
        <a:srgbClr val="FFFFFF"/>
      </a:lt1>
      <a:dk2>
        <a:srgbClr val="005376"/>
      </a:dk2>
      <a:lt2>
        <a:srgbClr val="E7E6E6"/>
      </a:lt2>
      <a:accent1>
        <a:srgbClr val="27ADCF"/>
      </a:accent1>
      <a:accent2>
        <a:srgbClr val="269077"/>
      </a:accent2>
      <a:accent3>
        <a:srgbClr val="6AB344"/>
      </a:accent3>
      <a:accent4>
        <a:srgbClr val="F69B45"/>
      </a:accent4>
      <a:accent5>
        <a:srgbClr val="A93F36"/>
      </a:accent5>
      <a:accent6>
        <a:srgbClr val="7F3A7F"/>
      </a:accent6>
      <a:hlink>
        <a:srgbClr val="27ADCF"/>
      </a:hlink>
      <a:folHlink>
        <a:srgbClr val="285C7B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4784</TotalTime>
  <Words>3330</Words>
  <Application>Microsoft Office PowerPoint</Application>
  <PresentationFormat>Widescreen</PresentationFormat>
  <Paragraphs>589</Paragraphs>
  <Slides>29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Open Sans</vt:lpstr>
      <vt:lpstr>Cambria Math</vt:lpstr>
      <vt:lpstr>Courier New</vt:lpstr>
      <vt:lpstr>Wingdings</vt:lpstr>
      <vt:lpstr>Trebuchet MS</vt:lpstr>
      <vt:lpstr>Open Sans bold</vt:lpstr>
      <vt:lpstr>Arial</vt:lpstr>
      <vt:lpstr>Calibri</vt:lpstr>
      <vt:lpstr>Open Sans Light</vt:lpstr>
      <vt:lpstr>Sandia Angles</vt:lpstr>
      <vt:lpstr>Performance-portability of the Albany multi-physics finite element code on the road to exascale</vt:lpstr>
      <vt:lpstr>Outline</vt:lpstr>
      <vt:lpstr>Outline</vt:lpstr>
      <vt:lpstr>Motivation</vt:lpstr>
      <vt:lpstr>Outline</vt:lpstr>
      <vt:lpstr>The Albany code base</vt:lpstr>
      <vt:lpstr>The Albany code base (cont’d) </vt:lpstr>
      <vt:lpstr>Albany supporting tools: Kokkos – performance portability</vt:lpstr>
      <vt:lpstr>Albany supporting tools: Phalanx Evaluator – templated Phalanx node </vt:lpstr>
      <vt:lpstr>Albany supporting tools: Phalanx Evaluator – templated Phalanx node </vt:lpstr>
      <vt:lpstr>Albany supporting tools: Phalanx – directed acyclic graph (DAG)</vt:lpstr>
      <vt:lpstr>Albany supporting tools: Sacado – automatic differentiation (AD)</vt:lpstr>
      <vt:lpstr>Outline</vt:lpstr>
      <vt:lpstr>ProSPect project for land-ice modeling</vt:lpstr>
      <vt:lpstr>Albany Land Ice (ALI) model</vt:lpstr>
      <vt:lpstr>Specialized linear solvers</vt:lpstr>
      <vt:lpstr>Outline</vt:lpstr>
      <vt:lpstr>Performance study: Architectures</vt:lpstr>
      <vt:lpstr>Performance study: Cases</vt:lpstr>
      <vt:lpstr>PowerPoint Presentation</vt:lpstr>
      <vt:lpstr>PowerPoint Presentation</vt:lpstr>
      <vt:lpstr>Outline</vt:lpstr>
      <vt:lpstr>Performance testing: maintaining performance &amp; portability</vt:lpstr>
      <vt:lpstr>Outline</vt:lpstr>
      <vt:lpstr>Automated parameter/performance tuning</vt:lpstr>
      <vt:lpstr>Outline</vt:lpstr>
      <vt:lpstr>Summary</vt:lpstr>
      <vt:lpstr>Future work</vt:lpstr>
      <vt:lpstr>Funding/Acknowledgements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Irina</cp:lastModifiedBy>
  <cp:revision>543</cp:revision>
  <dcterms:created xsi:type="dcterms:W3CDTF">2018-07-21T13:25:45Z</dcterms:created>
  <dcterms:modified xsi:type="dcterms:W3CDTF">2021-07-07T19:06:22Z</dcterms:modified>
</cp:coreProperties>
</file>