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30"/>
  </p:notesMasterIdLst>
  <p:sldIdLst>
    <p:sldId id="256" r:id="rId2"/>
    <p:sldId id="286" r:id="rId3"/>
    <p:sldId id="299" r:id="rId4"/>
    <p:sldId id="287" r:id="rId5"/>
    <p:sldId id="288" r:id="rId6"/>
    <p:sldId id="289" r:id="rId7"/>
    <p:sldId id="290" r:id="rId8"/>
    <p:sldId id="292" r:id="rId9"/>
    <p:sldId id="301" r:id="rId10"/>
    <p:sldId id="302" r:id="rId11"/>
    <p:sldId id="303" r:id="rId12"/>
    <p:sldId id="291" r:id="rId13"/>
    <p:sldId id="300" r:id="rId14"/>
    <p:sldId id="294" r:id="rId15"/>
    <p:sldId id="304" r:id="rId16"/>
    <p:sldId id="307" r:id="rId17"/>
    <p:sldId id="308" r:id="rId18"/>
    <p:sldId id="309" r:id="rId19"/>
    <p:sldId id="310" r:id="rId20"/>
    <p:sldId id="311" r:id="rId21"/>
    <p:sldId id="293" r:id="rId22"/>
    <p:sldId id="305" r:id="rId23"/>
    <p:sldId id="279" r:id="rId24"/>
    <p:sldId id="280" r:id="rId25"/>
    <p:sldId id="281" r:id="rId26"/>
    <p:sldId id="295" r:id="rId27"/>
    <p:sldId id="296" r:id="rId28"/>
    <p:sldId id="30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Tezaur, Irina" initials="TI" lastIdx="3" clrIdx="1">
    <p:extLst>
      <p:ext uri="{19B8F6BF-5375-455C-9EA6-DF929625EA0E}">
        <p15:presenceInfo xmlns:p15="http://schemas.microsoft.com/office/powerpoint/2012/main" userId="S::ikalash@sandia.gov::ab5855ef-b775-481e-b851-5311ff5a5b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D7"/>
    <a:srgbClr val="EFF9B3"/>
    <a:srgbClr val="00ACD9"/>
    <a:srgbClr val="663300"/>
    <a:srgbClr val="00407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8" autoAdjust="0"/>
    <p:restoredTop sz="83941" autoAdjust="0"/>
  </p:normalViewPr>
  <p:slideViewPr>
    <p:cSldViewPr snapToGrid="0" snapToObjects="1">
      <p:cViewPr varScale="1">
        <p:scale>
          <a:sx n="95" d="100"/>
          <a:sy n="95" d="100"/>
        </p:scale>
        <p:origin x="12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9B6-0167-0549-A9D3-815C20C90D3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0F75-B5EC-044F-A636-30352D0A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5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87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41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21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5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49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33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52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76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9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80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29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29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67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4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74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2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11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0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9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99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0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M 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228439"/>
            <a:ext cx="12192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572" y="2915624"/>
            <a:ext cx="4626429" cy="47827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565572" y="0"/>
            <a:ext cx="2623459" cy="6858000"/>
          </a:xfrm>
          <a:prstGeom prst="rect">
            <a:avLst/>
          </a:prstGeom>
          <a:solidFill>
            <a:srgbClr val="00ACD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7681" y="1228439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412" y="5306898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459789"/>
            <a:ext cx="72429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4A6BEF6-8B5D-3A41-931E-E68E91FD74C0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65572" y="6459789"/>
            <a:ext cx="2623459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8003737" y="282288"/>
            <a:ext cx="1834523" cy="71041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" y="1228439"/>
            <a:ext cx="203131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 userDrawn="1"/>
        </p:nvSpPr>
        <p:spPr>
          <a:xfrm>
            <a:off x="789245" y="2915627"/>
            <a:ext cx="2037083" cy="9051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2865811" y="2915627"/>
            <a:ext cx="1345972" cy="9051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4251265" y="2915627"/>
            <a:ext cx="3314307" cy="90516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Rectangle 22"/>
          <p:cNvSpPr/>
          <p:nvPr userDrawn="1"/>
        </p:nvSpPr>
        <p:spPr>
          <a:xfrm>
            <a:off x="7565572" y="1363919"/>
            <a:ext cx="2623459" cy="142101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700411" y="5019736"/>
            <a:ext cx="222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pc="300" dirty="0">
                <a:solidFill>
                  <a:srgbClr val="00ACD9"/>
                </a:solidFill>
              </a:rPr>
              <a:t>PRESENTED BY</a:t>
            </a:r>
          </a:p>
        </p:txBody>
      </p:sp>
      <p:pic>
        <p:nvPicPr>
          <p:cNvPr id="30" name="Picture 29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5" y="5673785"/>
            <a:ext cx="9399784" cy="36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6794" y="5626954"/>
            <a:ext cx="564475" cy="163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371" y="5595527"/>
            <a:ext cx="776320" cy="19488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0280342" y="5912353"/>
            <a:ext cx="1832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367-8E19-584D-AFFE-3EFBBA0295C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5B1B-1234-434F-BA64-2F5E81CEE720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4934487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887330" y="1125414"/>
            <a:ext cx="4891718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A3E-72A3-094D-BE9C-748891D343E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98F-B1FD-6E40-922F-164F08E1858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8" y="1429233"/>
            <a:ext cx="100584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51" y="6599583"/>
            <a:ext cx="2472271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51B0C17D-9FEF-794A-8300-E98122063809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599583"/>
            <a:ext cx="4822804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37652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9425" y="380825"/>
            <a:ext cx="259675" cy="25161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5" r:id="rId2"/>
    <p:sldLayoutId id="2147483686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8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9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5" Type="http://schemas.openxmlformats.org/officeDocument/2006/relationships/image" Target="../media/image82.png"/><Relationship Id="rId4" Type="http://schemas.openxmlformats.org/officeDocument/2006/relationships/image" Target="../media/image9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680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image" Target="../media/image88.png"/><Relationship Id="rId15" Type="http://schemas.openxmlformats.org/officeDocument/2006/relationships/image" Target="../media/image720.png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85.png"/><Relationship Id="rId7" Type="http://schemas.openxmlformats.org/officeDocument/2006/relationships/image" Target="../media/image6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11" Type="http://schemas.openxmlformats.org/officeDocument/2006/relationships/image" Target="../media/image112.png"/><Relationship Id="rId5" Type="http://schemas.openxmlformats.org/officeDocument/2006/relationships/image" Target="../media/image109.png"/><Relationship Id="rId15" Type="http://schemas.openxmlformats.org/officeDocument/2006/relationships/image" Target="../media/image720.png"/><Relationship Id="rId10" Type="http://schemas.openxmlformats.org/officeDocument/2006/relationships/image" Target="../media/image111.png"/><Relationship Id="rId4" Type="http://schemas.openxmlformats.org/officeDocument/2006/relationships/image" Target="../media/image87.png"/><Relationship Id="rId9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png"/><Relationship Id="rId18" Type="http://schemas.openxmlformats.org/officeDocument/2006/relationships/image" Target="../media/image37.emf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em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emf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20" Type="http://schemas.openxmlformats.org/officeDocument/2006/relationships/image" Target="../media/image39.emf"/><Relationship Id="rId29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emf"/><Relationship Id="rId32" Type="http://schemas.openxmlformats.org/officeDocument/2006/relationships/image" Target="../media/image51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emf"/><Relationship Id="rId10" Type="http://schemas.openxmlformats.org/officeDocument/2006/relationships/image" Target="../media/image29.png"/><Relationship Id="rId19" Type="http://schemas.openxmlformats.org/officeDocument/2006/relationships/image" Target="../media/image38.emf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emf"/><Relationship Id="rId14" Type="http://schemas.openxmlformats.org/officeDocument/2006/relationships/image" Target="../media/image33.emf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1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trilinos/trilinos" TargetMode="External"/><Relationship Id="rId4" Type="http://schemas.openxmlformats.org/officeDocument/2006/relationships/hyperlink" Target="https://github.com/SNLComputation/Albany/releases/tag/MOR_support_en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4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9F3A1C2-0853-46D0-B90D-A3BD784F5F60}"/>
              </a:ext>
            </a:extLst>
          </p:cNvPr>
          <p:cNvSpPr/>
          <p:nvPr/>
        </p:nvSpPr>
        <p:spPr>
          <a:xfrm>
            <a:off x="-492369" y="2928220"/>
            <a:ext cx="8044012" cy="1840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Preconditioned Least-Squares Petrov-</a:t>
            </a:r>
            <a:r>
              <a:rPr lang="en-US" sz="3000" dirty="0" err="1"/>
              <a:t>Galerkin</a:t>
            </a:r>
            <a:r>
              <a:rPr lang="en-US" sz="3000" dirty="0"/>
              <a:t> Reduced Order Models for Fluid and Solid Mechanics Problems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850F1A-A991-8944-9855-49FE78446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961" y="1228439"/>
            <a:ext cx="2652129" cy="1690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B2C75-A600-4E12-B07D-0D7ADD0A9A95}"/>
              </a:ext>
            </a:extLst>
          </p:cNvPr>
          <p:cNvSpPr txBox="1"/>
          <p:nvPr/>
        </p:nvSpPr>
        <p:spPr>
          <a:xfrm>
            <a:off x="687681" y="4890499"/>
            <a:ext cx="6452170" cy="7335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Payton Lindsay</a:t>
            </a:r>
            <a:r>
              <a:rPr lang="en-US" baseline="30000" dirty="0"/>
              <a:t>1</a:t>
            </a:r>
            <a:r>
              <a:rPr lang="en-US" dirty="0"/>
              <a:t>, Jeff Fike</a:t>
            </a:r>
            <a:r>
              <a:rPr lang="en-US" baseline="30000" dirty="0"/>
              <a:t>1</a:t>
            </a:r>
            <a:r>
              <a:rPr lang="en-US" dirty="0"/>
              <a:t>, Kevin Carlberg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b="1" dirty="0"/>
              <a:t>Irina Tezaur</a:t>
            </a:r>
            <a:r>
              <a:rPr lang="en-US" baseline="30000" dirty="0"/>
              <a:t>1</a:t>
            </a:r>
          </a:p>
          <a:p>
            <a:endParaRPr lang="en-US" sz="1000" baseline="30000" dirty="0"/>
          </a:p>
          <a:p>
            <a:r>
              <a:rPr lang="en-US" sz="1700" baseline="30000" dirty="0"/>
              <a:t>1</a:t>
            </a:r>
            <a:r>
              <a:rPr lang="en-US" sz="1700" dirty="0"/>
              <a:t>Sandia National Labs, </a:t>
            </a:r>
            <a:r>
              <a:rPr lang="en-US" sz="1700" baseline="30000" dirty="0"/>
              <a:t>2</a:t>
            </a:r>
            <a:r>
              <a:rPr lang="en-US" sz="1700" dirty="0"/>
              <a:t>Facebook Reality Labs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D30EF3-62B5-47EF-B524-5154524896B8}"/>
              </a:ext>
            </a:extLst>
          </p:cNvPr>
          <p:cNvSpPr txBox="1"/>
          <p:nvPr/>
        </p:nvSpPr>
        <p:spPr>
          <a:xfrm>
            <a:off x="687681" y="5856271"/>
            <a:ext cx="60521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MMLDT-CSET2021</a:t>
            </a:r>
          </a:p>
          <a:p>
            <a:endParaRPr lang="en-US" sz="1000" dirty="0"/>
          </a:p>
          <a:p>
            <a:r>
              <a:rPr lang="en-US" dirty="0"/>
              <a:t>Wednesday, September 28,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AA43F-312F-44D4-83B0-2AFFA3F19430}"/>
              </a:ext>
            </a:extLst>
          </p:cNvPr>
          <p:cNvSpPr txBox="1"/>
          <p:nvPr/>
        </p:nvSpPr>
        <p:spPr>
          <a:xfrm>
            <a:off x="7880278" y="6256380"/>
            <a:ext cx="249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SAND2021-11141C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64F253-7ED7-44E9-BA1A-2D21BE4A20FA}"/>
              </a:ext>
            </a:extLst>
          </p:cNvPr>
          <p:cNvSpPr/>
          <p:nvPr/>
        </p:nvSpPr>
        <p:spPr>
          <a:xfrm>
            <a:off x="361950" y="2928220"/>
            <a:ext cx="1076325" cy="1702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3CBBF2-82BF-4F72-937C-ED84D4DFD145}"/>
              </a:ext>
            </a:extLst>
          </p:cNvPr>
          <p:cNvSpPr/>
          <p:nvPr/>
        </p:nvSpPr>
        <p:spPr>
          <a:xfrm>
            <a:off x="6475318" y="2928220"/>
            <a:ext cx="1076325" cy="1702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79A29A5D-3617-4A46-B547-9F44B10B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06" y="2928220"/>
            <a:ext cx="2344573" cy="170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8C77BD-C85F-4B6D-92B7-656668AD9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214" y="3112011"/>
            <a:ext cx="1439545" cy="13350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A565A2E-BCA5-4482-B09D-CF5C565127B8}"/>
              </a:ext>
            </a:extLst>
          </p:cNvPr>
          <p:cNvGrpSpPr/>
          <p:nvPr/>
        </p:nvGrpSpPr>
        <p:grpSpPr>
          <a:xfrm>
            <a:off x="20839" y="3029296"/>
            <a:ext cx="2025236" cy="1555697"/>
            <a:chOff x="771507" y="2928220"/>
            <a:chExt cx="2025236" cy="15556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643023-9187-4823-8961-2EF6F0DC0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353" y="2964652"/>
              <a:ext cx="1996390" cy="151926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74E25E-CCC3-4C52-984D-983E1A38849D}"/>
                </a:ext>
              </a:extLst>
            </p:cNvPr>
            <p:cNvSpPr/>
            <p:nvPr/>
          </p:nvSpPr>
          <p:spPr>
            <a:xfrm>
              <a:off x="771507" y="2928220"/>
              <a:ext cx="747507" cy="14003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13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Thermo-Mechanical Pressure Vessel (Albany)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266A38-9488-498C-90D6-0F2DB9479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118" y="986261"/>
            <a:ext cx="36576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8FAA49-676D-4691-93CF-7AD4B2FA1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118" y="3869377"/>
            <a:ext cx="36576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D347B5-30A2-4DA8-B508-7057710A9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321" y="986261"/>
            <a:ext cx="36576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D6BB01-F320-4A5E-BFD9-929685346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321" y="3939715"/>
            <a:ext cx="3657600" cy="274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8D6D17-0A8F-4543-A655-730FAD44E9D4}"/>
              </a:ext>
            </a:extLst>
          </p:cNvPr>
          <p:cNvSpPr txBox="1"/>
          <p:nvPr/>
        </p:nvSpPr>
        <p:spPr>
          <a:xfrm>
            <a:off x="422031" y="1917539"/>
            <a:ext cx="146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Top figures: </a:t>
            </a:r>
            <a:r>
              <a:rPr lang="en-US" dirty="0"/>
              <a:t>CPU times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28DECD-C72C-441F-A162-938E73F655EF}"/>
              </a:ext>
            </a:extLst>
          </p:cNvPr>
          <p:cNvSpPr txBox="1"/>
          <p:nvPr/>
        </p:nvSpPr>
        <p:spPr>
          <a:xfrm>
            <a:off x="169986" y="4714135"/>
            <a:ext cx="182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Bottom figures: </a:t>
            </a:r>
            <a:r>
              <a:rPr lang="en-US" dirty="0"/>
              <a:t># nonlinear iterations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F0082E-4C54-4D0E-9128-3002407C03E5}"/>
              </a:ext>
            </a:extLst>
          </p:cNvPr>
          <p:cNvSpPr txBox="1"/>
          <p:nvPr/>
        </p:nvSpPr>
        <p:spPr>
          <a:xfrm>
            <a:off x="8894483" y="1298843"/>
            <a:ext cx="310408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Preconditioned LSPG ROMs are up to </a:t>
            </a:r>
            <a:r>
              <a:rPr lang="en-US" b="1" dirty="0"/>
              <a:t>12x faster </a:t>
            </a:r>
            <a:r>
              <a:rPr lang="en-US" dirty="0"/>
              <a:t>than vanilla LSPG ROMs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sophisticated preconditioners lead to </a:t>
            </a:r>
            <a:r>
              <a:rPr lang="en-US" b="1" dirty="0"/>
              <a:t>greater CPU </a:t>
            </a:r>
            <a:r>
              <a:rPr lang="en-US" dirty="0"/>
              <a:t>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437584-405F-4554-8D7C-C665EA571252}"/>
              </a:ext>
            </a:extLst>
          </p:cNvPr>
          <p:cNvSpPr txBox="1"/>
          <p:nvPr/>
        </p:nvSpPr>
        <p:spPr>
          <a:xfrm>
            <a:off x="8894483" y="4596162"/>
            <a:ext cx="2945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Speed-ups are largely due to </a:t>
            </a:r>
            <a:r>
              <a:rPr lang="en-US" b="1" dirty="0"/>
              <a:t>reduction in # nonlinear iterations </a:t>
            </a:r>
            <a:r>
              <a:rPr lang="en-US" dirty="0"/>
              <a:t>(by factor of &gt;12x)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7DB16-9656-4507-85E9-1D5E37AC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483086-8B43-4C1D-B84E-5781B458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Thermo-Mechanical Pressure Vessel (Albany)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3D9BC-3B41-425E-BF9B-FF2D7837D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16" y="968509"/>
            <a:ext cx="6821909" cy="5116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4ECA12-FF0C-4C75-BF37-81FF9680E74D}"/>
              </a:ext>
            </a:extLst>
          </p:cNvPr>
          <p:cNvSpPr/>
          <p:nvPr/>
        </p:nvSpPr>
        <p:spPr>
          <a:xfrm>
            <a:off x="6151440" y="2020377"/>
            <a:ext cx="1650322" cy="33052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1C9FCE-14A2-4305-9B7B-BB7B23C53320}"/>
              </a:ext>
            </a:extLst>
          </p:cNvPr>
          <p:cNvCxnSpPr>
            <a:cxnSpLocks/>
          </p:cNvCxnSpPr>
          <p:nvPr/>
        </p:nvCxnSpPr>
        <p:spPr>
          <a:xfrm flipH="1">
            <a:off x="4857750" y="4009938"/>
            <a:ext cx="1293690" cy="390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6182BC2-D983-4745-B04E-55F4398C4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9" y="3007978"/>
            <a:ext cx="4708687" cy="3531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6FBBBA-F46D-4F9A-B367-2A66F485200C}"/>
              </a:ext>
            </a:extLst>
          </p:cNvPr>
          <p:cNvSpPr txBox="1"/>
          <p:nvPr/>
        </p:nvSpPr>
        <p:spPr>
          <a:xfrm>
            <a:off x="274649" y="1541522"/>
            <a:ext cx="460029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Pareto plot confirms </a:t>
            </a:r>
            <a:r>
              <a:rPr lang="en-US" sz="2000" b="1" dirty="0"/>
              <a:t>competitiveness </a:t>
            </a:r>
            <a:r>
              <a:rPr lang="en-US" sz="2000" dirty="0"/>
              <a:t>of preconditioned LSPG ROMs.</a:t>
            </a:r>
          </a:p>
        </p:txBody>
      </p:sp>
    </p:spTree>
    <p:extLst>
      <p:ext uri="{BB962C8B-B14F-4D97-AF65-F5344CB8AC3E}">
        <p14:creationId xmlns:p14="http://schemas.microsoft.com/office/powerpoint/2010/main" val="14492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3F91DDF-DD28-4D72-B41C-DD1D6F480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11" y="691618"/>
            <a:ext cx="9858376" cy="263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Compressible Cavity Flow (SPARC)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7DD9F-8FFF-4C8A-837B-258084A54222}"/>
                  </a:ext>
                </a:extLst>
              </p:cNvPr>
              <p:cNvSpPr txBox="1"/>
              <p:nvPr/>
            </p:nvSpPr>
            <p:spPr>
              <a:xfrm>
                <a:off x="274649" y="3331744"/>
                <a:ext cx="6724650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2D </a:t>
                </a:r>
                <a:r>
                  <a:rPr lang="en-US" b="1" dirty="0"/>
                  <a:t>viscous laminar flow </a:t>
                </a:r>
                <a:r>
                  <a:rPr lang="en-US" dirty="0"/>
                  <a:t>around an </a:t>
                </a:r>
                <a:r>
                  <a:rPr lang="en-US" b="1" dirty="0"/>
                  <a:t>open cavity</a:t>
                </a:r>
                <a:r>
                  <a:rPr lang="en-US" dirty="0"/>
                  <a:t> geometry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Simple model for the </a:t>
                </a:r>
                <a:r>
                  <a:rPr lang="en-US" b="1" dirty="0"/>
                  <a:t>captive carry scenario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Mach number = 0.6, Reynolds number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3000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Problem is run </a:t>
                </a:r>
                <a:r>
                  <a:rPr lang="en-US" b="1" dirty="0"/>
                  <a:t>non-dimensionally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Domain is discretized using 104,500 hexahedral cells (right)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Of primary interest are </a:t>
                </a:r>
                <a:r>
                  <a:rPr lang="en-US" b="1" dirty="0"/>
                  <a:t>long-time predictive simulations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ROM is run at </a:t>
                </a:r>
                <a:r>
                  <a:rPr lang="en-US" b="1" dirty="0"/>
                  <a:t>same parameters </a:t>
                </a:r>
                <a:r>
                  <a:rPr lang="en-US" dirty="0"/>
                  <a:t>as FOM but </a:t>
                </a:r>
                <a:r>
                  <a:rPr lang="en-US" b="1" dirty="0"/>
                  <a:t>much longer in time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40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b="1" dirty="0"/>
                  <a:t>Relevant QOIs: </a:t>
                </a:r>
                <a:r>
                  <a:rPr lang="en-US" dirty="0"/>
                  <a:t>statistics of the flow (e.g., pressure power spectral densities or PSDs)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7DD9F-8FFF-4C8A-837B-258084A54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49" y="3331744"/>
                <a:ext cx="6724650" cy="3354765"/>
              </a:xfrm>
              <a:prstGeom prst="rect">
                <a:avLst/>
              </a:prstGeom>
              <a:blipFill>
                <a:blip r:embed="rId4"/>
                <a:stretch>
                  <a:fillRect l="-544" t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FD2A1DC-34C0-480F-95F1-09B0CCE09F77}"/>
              </a:ext>
            </a:extLst>
          </p:cNvPr>
          <p:cNvGrpSpPr/>
          <p:nvPr/>
        </p:nvGrpSpPr>
        <p:grpSpPr>
          <a:xfrm>
            <a:off x="7511089" y="3061696"/>
            <a:ext cx="4265960" cy="3409583"/>
            <a:chOff x="7511089" y="2933718"/>
            <a:chExt cx="4265960" cy="34095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59FC3B-0929-4BD5-A077-66D9D0AB2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3862" y="2933718"/>
              <a:ext cx="4213187" cy="32652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B793BEE-2785-4973-8B52-A098368CFAAD}"/>
                    </a:ext>
                  </a:extLst>
                </p:cNvPr>
                <p:cNvSpPr txBox="1"/>
                <p:nvPr/>
              </p:nvSpPr>
              <p:spPr>
                <a:xfrm>
                  <a:off x="9471500" y="6004747"/>
                  <a:ext cx="19145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1600" dirty="0"/>
                    <a:t>-axis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B793BEE-2785-4973-8B52-A098368CF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1500" y="6004747"/>
                  <a:ext cx="1914525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7143" b="-196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5FB06A2-8987-490E-8FAD-738D6B394C56}"/>
                    </a:ext>
                  </a:extLst>
                </p:cNvPr>
                <p:cNvSpPr txBox="1"/>
                <p:nvPr/>
              </p:nvSpPr>
              <p:spPr>
                <a:xfrm rot="16200000">
                  <a:off x="6723103" y="3750278"/>
                  <a:ext cx="19145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sz="1600" dirty="0"/>
                    <a:t>-axis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5FB06A2-8987-490E-8FAD-738D6B394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723103" y="3750278"/>
                  <a:ext cx="1914525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7143" r="-196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DBABE7-CD5B-4A82-B9B9-8EF4D11CD1E7}"/>
              </a:ext>
            </a:extLst>
          </p:cNvPr>
          <p:cNvSpPr txBox="1"/>
          <p:nvPr/>
        </p:nvSpPr>
        <p:spPr>
          <a:xfrm>
            <a:off x="7849643" y="6433978"/>
            <a:ext cx="602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[Tezaur </a:t>
            </a:r>
            <a:r>
              <a:rPr lang="en-US" i="1" dirty="0"/>
              <a:t>et al. </a:t>
            </a:r>
            <a:r>
              <a:rPr lang="en-US" dirty="0"/>
              <a:t>2017; Fike </a:t>
            </a:r>
            <a:r>
              <a:rPr lang="en-US" i="1" dirty="0"/>
              <a:t>et al. </a:t>
            </a:r>
            <a:r>
              <a:rPr lang="en-US" dirty="0"/>
              <a:t>2018]</a:t>
            </a:r>
          </a:p>
        </p:txBody>
      </p:sp>
    </p:spTree>
    <p:extLst>
      <p:ext uri="{BB962C8B-B14F-4D97-AF65-F5344CB8AC3E}">
        <p14:creationId xmlns:p14="http://schemas.microsoft.com/office/powerpoint/2010/main" val="18856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Compressible Cavity Flow (SPARC)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0EEC2-9549-4351-B60A-6CC9A5623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49" y="905326"/>
            <a:ext cx="4722647" cy="2848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4B1E8-93F7-4C6A-A30B-B3EE6C594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12" y="3856288"/>
            <a:ext cx="4849715" cy="2813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DBB832FE-06A3-4A18-A841-082ACA763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957773"/>
                  </p:ext>
                </p:extLst>
              </p:nvPr>
            </p:nvGraphicFramePr>
            <p:xfrm>
              <a:off x="5295397" y="4231150"/>
              <a:ext cx="5850739" cy="1955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8480">
                      <a:extLst>
                        <a:ext uri="{9D8B030D-6E8A-4147-A177-3AD203B41FA5}">
                          <a16:colId xmlns:a16="http://schemas.microsoft.com/office/drawing/2014/main" val="3716437489"/>
                        </a:ext>
                      </a:extLst>
                    </a:gridCol>
                    <a:gridCol w="1905317">
                      <a:extLst>
                        <a:ext uri="{9D8B030D-6E8A-4147-A177-3AD203B41FA5}">
                          <a16:colId xmlns:a16="http://schemas.microsoft.com/office/drawing/2014/main" val="3407020220"/>
                        </a:ext>
                      </a:extLst>
                    </a:gridCol>
                    <a:gridCol w="2136942">
                      <a:extLst>
                        <a:ext uri="{9D8B030D-6E8A-4147-A177-3AD203B41FA5}">
                          <a16:colId xmlns:a16="http://schemas.microsoft.com/office/drawing/2014/main" val="367864155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Method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RMS OASPL</a:t>
                          </a:r>
                          <a:r>
                            <a:rPr lang="en-US" sz="1600" b="0" baseline="30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in dB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% Difference from FOM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2353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FOM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66.176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8052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Ideal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67.552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2.08%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82742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LSPG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N/A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N/A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2238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LSPG + Jacobi PC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68.033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2.80%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0959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DBB832FE-06A3-4A18-A841-082ACA763A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957773"/>
                  </p:ext>
                </p:extLst>
              </p:nvPr>
            </p:nvGraphicFramePr>
            <p:xfrm>
              <a:off x="5295397" y="4231150"/>
              <a:ext cx="5850739" cy="1955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8480">
                      <a:extLst>
                        <a:ext uri="{9D8B030D-6E8A-4147-A177-3AD203B41FA5}">
                          <a16:colId xmlns:a16="http://schemas.microsoft.com/office/drawing/2014/main" val="3716437489"/>
                        </a:ext>
                      </a:extLst>
                    </a:gridCol>
                    <a:gridCol w="1905317">
                      <a:extLst>
                        <a:ext uri="{9D8B030D-6E8A-4147-A177-3AD203B41FA5}">
                          <a16:colId xmlns:a16="http://schemas.microsoft.com/office/drawing/2014/main" val="3407020220"/>
                        </a:ext>
                      </a:extLst>
                    </a:gridCol>
                    <a:gridCol w="2136942">
                      <a:extLst>
                        <a:ext uri="{9D8B030D-6E8A-4147-A177-3AD203B41FA5}">
                          <a16:colId xmlns:a16="http://schemas.microsoft.com/office/drawing/2014/main" val="367864155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Method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RMS OASPL</a:t>
                          </a:r>
                          <a:r>
                            <a:rPr lang="en-US" sz="1600" b="0" baseline="30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in dB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% Difference from FOM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23539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FOM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66.176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4074" t="-180000" r="-570" b="-3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80527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Ideal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67.552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2.08%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827423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LSPG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N/A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N/A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2238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LSPG + Jacobi PC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68.033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2.80%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0959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F51A300-321E-49F7-9EE0-51DD683FA2EC}"/>
              </a:ext>
            </a:extLst>
          </p:cNvPr>
          <p:cNvSpPr txBox="1"/>
          <p:nvPr/>
        </p:nvSpPr>
        <p:spPr>
          <a:xfrm>
            <a:off x="5172075" y="6347400"/>
            <a:ext cx="672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Overall sound pressure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2077B9-5F2D-44E2-B4E0-9CCFB74E86DF}"/>
              </a:ext>
            </a:extLst>
          </p:cNvPr>
          <p:cNvSpPr txBox="1"/>
          <p:nvPr/>
        </p:nvSpPr>
        <p:spPr>
          <a:xfrm>
            <a:off x="5172075" y="1065775"/>
            <a:ext cx="67246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Figure top left</a:t>
            </a:r>
            <a:r>
              <a:rPr lang="en-US" dirty="0"/>
              <a:t>: pressure time history for a point halfway up the downstream wall of the cavity for an LSPG ROM having 327 modes with a Jacobi preconditioner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Figure bottom left</a:t>
            </a:r>
            <a:r>
              <a:rPr lang="en-US" dirty="0"/>
              <a:t>: pressure PSD for the signal in the top left figure (solid line is mean PSD, shaded regions indicate range of values used to construct the mean)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Preconditioned LSPG ROM </a:t>
            </a:r>
            <a:r>
              <a:rPr lang="en-US" dirty="0"/>
              <a:t>captures well the </a:t>
            </a:r>
            <a:r>
              <a:rPr lang="en-US" b="1" dirty="0"/>
              <a:t>pressure PSD</a:t>
            </a:r>
            <a:r>
              <a:rPr lang="en-US" dirty="0"/>
              <a:t>, including its peaks (Rossiter modes) and the </a:t>
            </a:r>
            <a:r>
              <a:rPr lang="en-US" b="1" dirty="0"/>
              <a:t>RMS OASPL</a:t>
            </a:r>
            <a:r>
              <a:rPr lang="en-US" baseline="30000" dirty="0"/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Vanilla LSPG ROM </a:t>
            </a:r>
            <a:r>
              <a:rPr lang="en-US" b="1" dirty="0"/>
              <a:t>did not run successfully</a:t>
            </a:r>
          </a:p>
        </p:txBody>
      </p:sp>
    </p:spTree>
    <p:extLst>
      <p:ext uri="{BB962C8B-B14F-4D97-AF65-F5344CB8AC3E}">
        <p14:creationId xmlns:p14="http://schemas.microsoft.com/office/powerpoint/2010/main" val="13871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Summary &amp;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1843F-8C3B-4719-98CD-686F26C3AEEE}"/>
              </a:ext>
            </a:extLst>
          </p:cNvPr>
          <p:cNvSpPr txBox="1"/>
          <p:nvPr/>
        </p:nvSpPr>
        <p:spPr>
          <a:xfrm>
            <a:off x="171450" y="918762"/>
            <a:ext cx="118491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Summary:</a:t>
            </a:r>
          </a:p>
          <a:p>
            <a:endParaRPr lang="en-US" sz="10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Adding </a:t>
            </a:r>
            <a:r>
              <a:rPr lang="en-US" b="1" dirty="0"/>
              <a:t>preconditioning</a:t>
            </a:r>
            <a:r>
              <a:rPr lang="en-US" dirty="0"/>
              <a:t> to the LSPG formulation gives rise to ROMs with </a:t>
            </a:r>
            <a:r>
              <a:rPr lang="en-US" b="1" dirty="0"/>
              <a:t>improved accuracy</a:t>
            </a:r>
            <a:r>
              <a:rPr lang="en-US" dirty="0"/>
              <a:t> and </a:t>
            </a:r>
            <a:r>
              <a:rPr lang="en-US" b="1" dirty="0"/>
              <a:t>robustness</a:t>
            </a:r>
            <a:r>
              <a:rPr lang="en-US" dirty="0"/>
              <a:t>, especially in the predictive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Preconditioning attempts to </a:t>
            </a:r>
            <a:r>
              <a:rPr lang="en-US" b="1" dirty="0"/>
              <a:t>emulate projection of FOM solution increment onto POD basis </a:t>
            </a:r>
            <a:r>
              <a:rPr lang="en-US" dirty="0"/>
              <a:t>(the ROM “best-case scenario” for a given basis)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Preconditioning </a:t>
            </a:r>
            <a:r>
              <a:rPr lang="en-US" b="1" dirty="0"/>
              <a:t>ensures all components of residual </a:t>
            </a:r>
            <a:r>
              <a:rPr lang="en-US" dirty="0"/>
              <a:t>being minimized are of the </a:t>
            </a:r>
            <a:r>
              <a:rPr lang="en-US" b="1" dirty="0"/>
              <a:t>same magnitude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Results on </a:t>
            </a:r>
            <a:r>
              <a:rPr lang="en-US" b="1" dirty="0"/>
              <a:t>predictive (across parameter space) thermo-mechanical</a:t>
            </a:r>
            <a:r>
              <a:rPr lang="en-US" dirty="0"/>
              <a:t> and </a:t>
            </a:r>
            <a:r>
              <a:rPr lang="en-US" b="1" dirty="0"/>
              <a:t>predictive (in time) compressible flow</a:t>
            </a:r>
            <a:r>
              <a:rPr lang="en-US" dirty="0"/>
              <a:t> problems are </a:t>
            </a:r>
            <a:r>
              <a:rPr lang="en-US" b="1" dirty="0"/>
              <a:t>compelling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8CB78-77BA-4434-BB31-BAD53214793F}"/>
              </a:ext>
            </a:extLst>
          </p:cNvPr>
          <p:cNvSpPr txBox="1"/>
          <p:nvPr/>
        </p:nvSpPr>
        <p:spPr>
          <a:xfrm>
            <a:off x="171450" y="3644929"/>
            <a:ext cx="118491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Ongoing/future work:</a:t>
            </a:r>
          </a:p>
          <a:p>
            <a:endParaRPr lang="en-US" sz="10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Two manuscripts</a:t>
            </a:r>
            <a:r>
              <a:rPr lang="en-US" dirty="0"/>
              <a:t> on this work are in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P. Lindsay, J. Fike, K. Carlberg, I. Tezaur.  “Preconditioned LSPG Reduced Order Models”, </a:t>
            </a:r>
            <a:r>
              <a:rPr lang="en-US" i="1" dirty="0"/>
              <a:t>in prep.</a:t>
            </a:r>
            <a:endParaRPr lang="en-US" dirty="0"/>
          </a:p>
          <a:p>
            <a:pPr lvl="1"/>
            <a:endParaRPr lang="en-US" sz="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J. Fike, P. Lindsay, K. Carlberg, I. Tezaur.  “Preconditioned Least-Squares Petrov-</a:t>
            </a:r>
            <a:r>
              <a:rPr lang="en-US" dirty="0" err="1"/>
              <a:t>Galerkin</a:t>
            </a:r>
            <a:r>
              <a:rPr lang="en-US" dirty="0"/>
              <a:t> Reduced Order Models for Compressible Flows”, </a:t>
            </a:r>
            <a:r>
              <a:rPr lang="en-US" i="1" dirty="0"/>
              <a:t>in prep.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Application </a:t>
            </a:r>
            <a:r>
              <a:rPr lang="en-US" dirty="0"/>
              <a:t>of preconditioned LSPG approach to </a:t>
            </a:r>
            <a:r>
              <a:rPr lang="en-US" b="1" dirty="0"/>
              <a:t>more sophisticated problems </a:t>
            </a:r>
            <a:r>
              <a:rPr lang="en-US" dirty="0"/>
              <a:t>relevant to Sandia’s mission spaces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Preconditioning LSPG ROMs has been helpful for </a:t>
            </a:r>
            <a:r>
              <a:rPr lang="en-US" b="1" dirty="0"/>
              <a:t>hypersonic aero</a:t>
            </a:r>
            <a:r>
              <a:rPr lang="en-US" dirty="0"/>
              <a:t>, </a:t>
            </a:r>
            <a:r>
              <a:rPr lang="en-US" b="1" dirty="0"/>
              <a:t>thermal/ablation </a:t>
            </a:r>
            <a:r>
              <a:rPr lang="en-US" dirty="0"/>
              <a:t>and </a:t>
            </a:r>
            <a:r>
              <a:rPr lang="en-US" b="1" dirty="0"/>
              <a:t>reacting hypersonic flow</a:t>
            </a:r>
            <a:r>
              <a:rPr lang="en-US" dirty="0"/>
              <a:t> problems</a:t>
            </a:r>
          </a:p>
        </p:txBody>
      </p:sp>
    </p:spTree>
    <p:extLst>
      <p:ext uri="{BB962C8B-B14F-4D97-AF65-F5344CB8AC3E}">
        <p14:creationId xmlns:p14="http://schemas.microsoft.com/office/powerpoint/2010/main" val="255335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CC18A-3ADA-4732-9204-4797E46B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29ED0-EF6F-49CA-9F4B-4E31A21A7477}"/>
              </a:ext>
            </a:extLst>
          </p:cNvPr>
          <p:cNvSpPr txBox="1"/>
          <p:nvPr/>
        </p:nvSpPr>
        <p:spPr>
          <a:xfrm>
            <a:off x="3798277" y="2844225"/>
            <a:ext cx="729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Start of Backup Slides</a:t>
            </a:r>
          </a:p>
        </p:txBody>
      </p:sp>
    </p:spTree>
    <p:extLst>
      <p:ext uri="{BB962C8B-B14F-4D97-AF65-F5344CB8AC3E}">
        <p14:creationId xmlns:p14="http://schemas.microsoft.com/office/powerpoint/2010/main" val="53693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Mechanical Beam (Albany)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51" y="382108"/>
            <a:ext cx="392249" cy="352924"/>
          </a:xfrm>
        </p:spPr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D84EC-D706-4AC9-BEE4-29749C1FA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48" y="1148539"/>
            <a:ext cx="2813320" cy="1637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43EDAA-4A1F-45D4-A159-548E829F4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0" y="1057026"/>
            <a:ext cx="2950866" cy="1637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55F1FF-B9C6-4865-91B9-A79BD4A6E339}"/>
                  </a:ext>
                </a:extLst>
              </p:cNvPr>
              <p:cNvSpPr txBox="1"/>
              <p:nvPr/>
            </p:nvSpPr>
            <p:spPr>
              <a:xfrm>
                <a:off x="64951" y="3072255"/>
                <a:ext cx="8962812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Mechanical</a:t>
                </a:r>
                <a:r>
                  <a:rPr lang="en-US" dirty="0">
                    <a:solidFill>
                      <a:schemeClr val="tx1"/>
                    </a:solidFill>
                  </a:rPr>
                  <a:t> problem involving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Neohookean</a:t>
                </a:r>
                <a:r>
                  <a:rPr lang="en-US" dirty="0">
                    <a:solidFill>
                      <a:schemeClr val="tx1"/>
                    </a:solidFill>
                  </a:rPr>
                  <a:t> material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2 sets of </a:t>
                </a:r>
                <a:r>
                  <a:rPr lang="en-US" b="1" dirty="0">
                    <a:solidFill>
                      <a:schemeClr val="tx1"/>
                    </a:solidFill>
                  </a:rPr>
                  <a:t>material blocks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each having set of material params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Material parameters in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fixed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Material parameters in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varied (see Table 2)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Linearly varying </a:t>
                </a:r>
                <a:r>
                  <a:rPr lang="en-US" b="1" dirty="0">
                    <a:solidFill>
                      <a:schemeClr val="tx1"/>
                    </a:solidFill>
                  </a:rPr>
                  <a:t>time-dependent pressure </a:t>
                </a:r>
                <a:r>
                  <a:rPr lang="en-US" dirty="0">
                    <a:solidFill>
                      <a:schemeClr val="tx1"/>
                    </a:solidFill>
                  </a:rPr>
                  <a:t>BC is prescribed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; other boundaries are fixed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Problem is run </a:t>
                </a:r>
                <a:r>
                  <a:rPr lang="en-US" b="1" dirty="0">
                    <a:solidFill>
                      <a:schemeClr val="tx1"/>
                    </a:solidFill>
                  </a:rPr>
                  <a:t>quasi-statically</a:t>
                </a:r>
                <a:r>
                  <a:rPr lang="en-US" dirty="0">
                    <a:solidFill>
                      <a:schemeClr val="tx1"/>
                    </a:solidFill>
                  </a:rPr>
                  <a:t> to pseudo-time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7200s with 1340 </a:t>
                </a:r>
                <a:r>
                  <a:rPr lang="en-US" dirty="0" err="1">
                    <a:solidFill>
                      <a:schemeClr val="tx1"/>
                    </a:solidFill>
                  </a:rPr>
                  <a:t>dofs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55F1FF-B9C6-4865-91B9-A79BD4A6E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1" y="3072255"/>
                <a:ext cx="8962812" cy="2400657"/>
              </a:xfrm>
              <a:prstGeom prst="rect">
                <a:avLst/>
              </a:prstGeom>
              <a:blipFill>
                <a:blip r:embed="rId5"/>
                <a:stretch>
                  <a:fillRect l="-476" t="-1777" b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5155C1-59AA-4829-8B75-6A8BD68D76B3}"/>
                  </a:ext>
                </a:extLst>
              </p:cNvPr>
              <p:cNvSpPr/>
              <p:nvPr/>
            </p:nvSpPr>
            <p:spPr>
              <a:xfrm>
                <a:off x="709785" y="2222661"/>
                <a:ext cx="4014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5155C1-59AA-4829-8B75-6A8BD68D7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85" y="2222661"/>
                <a:ext cx="4014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09F9FB-5D2B-4915-B6D1-3113DC567BC0}"/>
              </a:ext>
            </a:extLst>
          </p:cNvPr>
          <p:cNvCxnSpPr>
            <a:cxnSpLocks/>
          </p:cNvCxnSpPr>
          <p:nvPr/>
        </p:nvCxnSpPr>
        <p:spPr>
          <a:xfrm flipH="1" flipV="1">
            <a:off x="860326" y="1712220"/>
            <a:ext cx="11110" cy="510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A18DB9-AA28-4E4D-AABB-52C5A82E2CF6}"/>
              </a:ext>
            </a:extLst>
          </p:cNvPr>
          <p:cNvCxnSpPr>
            <a:cxnSpLocks/>
          </p:cNvCxnSpPr>
          <p:nvPr/>
        </p:nvCxnSpPr>
        <p:spPr>
          <a:xfrm flipV="1">
            <a:off x="1132326" y="2209552"/>
            <a:ext cx="1441174" cy="234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FB57C6-6B94-4A21-A6E4-D1566961460E}"/>
              </a:ext>
            </a:extLst>
          </p:cNvPr>
          <p:cNvCxnSpPr>
            <a:cxnSpLocks/>
          </p:cNvCxnSpPr>
          <p:nvPr/>
        </p:nvCxnSpPr>
        <p:spPr>
          <a:xfrm flipV="1">
            <a:off x="1046779" y="1998845"/>
            <a:ext cx="604888" cy="323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9A55AD1-293E-40D1-AF7B-8013E688F726}"/>
                  </a:ext>
                </a:extLst>
              </p:cNvPr>
              <p:cNvSpPr/>
              <p:nvPr/>
            </p:nvSpPr>
            <p:spPr>
              <a:xfrm>
                <a:off x="2082183" y="981775"/>
                <a:ext cx="39810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9A55AD1-293E-40D1-AF7B-8013E688F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183" y="981775"/>
                <a:ext cx="39810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094F8DA-A3C8-4A7E-9C2D-FFEA334CE27D}"/>
              </a:ext>
            </a:extLst>
          </p:cNvPr>
          <p:cNvCxnSpPr>
            <a:cxnSpLocks/>
          </p:cNvCxnSpPr>
          <p:nvPr/>
        </p:nvCxnSpPr>
        <p:spPr>
          <a:xfrm flipH="1">
            <a:off x="1619462" y="1277582"/>
            <a:ext cx="520522" cy="23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501392-8C68-42F8-A284-3809CCF3DD41}"/>
              </a:ext>
            </a:extLst>
          </p:cNvPr>
          <p:cNvCxnSpPr>
            <a:cxnSpLocks/>
          </p:cNvCxnSpPr>
          <p:nvPr/>
        </p:nvCxnSpPr>
        <p:spPr>
          <a:xfrm>
            <a:off x="2317997" y="1313247"/>
            <a:ext cx="75366" cy="5185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B2F453-1DE7-478F-AB30-0E6056C4FFE7}"/>
                  </a:ext>
                </a:extLst>
              </p:cNvPr>
              <p:cNvSpPr txBox="1"/>
              <p:nvPr/>
            </p:nvSpPr>
            <p:spPr>
              <a:xfrm>
                <a:off x="7465797" y="181839"/>
                <a:ext cx="36382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Table 2.  Parameters in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400" dirty="0"/>
                  <a:t> for mechanical beam problem.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B2F453-1DE7-478F-AB30-0E6056C4F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97" y="181839"/>
                <a:ext cx="3638228" cy="523220"/>
              </a:xfrm>
              <a:prstGeom prst="rect">
                <a:avLst/>
              </a:prstGeom>
              <a:blipFill>
                <a:blip r:embed="rId8"/>
                <a:stretch>
                  <a:fillRect t="-3488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17D83ADC-1E34-4819-9C75-265112CA578E}"/>
              </a:ext>
            </a:extLst>
          </p:cNvPr>
          <p:cNvSpPr/>
          <p:nvPr/>
        </p:nvSpPr>
        <p:spPr>
          <a:xfrm>
            <a:off x="64951" y="5382319"/>
            <a:ext cx="1181687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Training</a:t>
            </a:r>
            <a:r>
              <a:rPr lang="en-US" dirty="0"/>
              <a:t> is performed for 6 sets of parameters; </a:t>
            </a:r>
            <a:r>
              <a:rPr lang="en-US" b="1" dirty="0"/>
              <a:t>testing/prediction </a:t>
            </a:r>
            <a:r>
              <a:rPr lang="en-US" dirty="0"/>
              <a:t>is                                                     performed for 4 sets of parameters (see Table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742950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Nontrivial variations </a:t>
            </a:r>
            <a:r>
              <a:rPr lang="en-US" dirty="0"/>
              <a:t>in displacement (up to 20%) are observed with the parameter variations considered (right figure)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5B40DA-1B67-4D24-8E1D-5CFA1DD392BD}"/>
              </a:ext>
            </a:extLst>
          </p:cNvPr>
          <p:cNvSpPr txBox="1"/>
          <p:nvPr/>
        </p:nvSpPr>
        <p:spPr>
          <a:xfrm>
            <a:off x="8867775" y="6417112"/>
            <a:ext cx="523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[Lindsay </a:t>
            </a:r>
            <a:r>
              <a:rPr lang="en-US" i="1" dirty="0"/>
              <a:t>et al., </a:t>
            </a:r>
            <a:r>
              <a:rPr lang="en-US" dirty="0"/>
              <a:t>in prep.]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6F09C7-B4AB-4F8D-A160-B9A95FB5AB31}"/>
                  </a:ext>
                </a:extLst>
              </p:cNvPr>
              <p:cNvSpPr txBox="1"/>
              <p:nvPr/>
            </p:nvSpPr>
            <p:spPr>
              <a:xfrm>
                <a:off x="4493002" y="2433910"/>
                <a:ext cx="20978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6F09C7-B4AB-4F8D-A160-B9A95FB5A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002" y="2433910"/>
                <a:ext cx="209789" cy="246221"/>
              </a:xfrm>
              <a:prstGeom prst="rect">
                <a:avLst/>
              </a:prstGeom>
              <a:blipFill>
                <a:blip r:embed="rId15"/>
                <a:stretch>
                  <a:fillRect l="-23529" r="-11765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72436E-310D-4B7A-9102-F1608ADC45A4}"/>
              </a:ext>
            </a:extLst>
          </p:cNvPr>
          <p:cNvCxnSpPr>
            <a:cxnSpLocks/>
          </p:cNvCxnSpPr>
          <p:nvPr/>
        </p:nvCxnSpPr>
        <p:spPr>
          <a:xfrm flipV="1">
            <a:off x="4553154" y="2160366"/>
            <a:ext cx="0" cy="236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6184654-05AE-4E0C-AB9E-3DA4615B142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52154" y="805369"/>
            <a:ext cx="4548583" cy="2204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816E3F-511F-46BB-B05E-6C556617CF7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27743" y="3159152"/>
            <a:ext cx="3654085" cy="27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Mechanical Beam (Albany)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51" y="376198"/>
            <a:ext cx="485768" cy="358833"/>
          </a:xfrm>
        </p:spPr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A6504-8503-4F17-A8D8-8613BA656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50" y="802854"/>
            <a:ext cx="36576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CB156-DD05-48E8-901A-6711E7FEB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50" y="829606"/>
            <a:ext cx="36576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A3EB5E-8200-46BB-814F-6B796E939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50" y="3699722"/>
            <a:ext cx="36576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074E61-0187-45A3-91E3-FB3EB28060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50" y="3753225"/>
            <a:ext cx="3657600" cy="274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2A95E4-8E90-4F46-98D1-DF08A08DC267}"/>
              </a:ext>
            </a:extLst>
          </p:cNvPr>
          <p:cNvSpPr txBox="1"/>
          <p:nvPr/>
        </p:nvSpPr>
        <p:spPr>
          <a:xfrm>
            <a:off x="170482" y="1294294"/>
            <a:ext cx="518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Figure plots </a:t>
            </a:r>
            <a:r>
              <a:rPr lang="en-US" b="1" dirty="0"/>
              <a:t>global relative error </a:t>
            </a:r>
            <a:r>
              <a:rPr lang="en-US" dirty="0"/>
              <a:t>in approximate ROM solutions: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1641C2-8C58-48A1-988D-948DBF19BCA6}"/>
                  </a:ext>
                </a:extLst>
              </p:cNvPr>
              <p:cNvSpPr txBox="1"/>
              <p:nvPr/>
            </p:nvSpPr>
            <p:spPr>
              <a:xfrm>
                <a:off x="1053885" y="2174454"/>
                <a:ext cx="3223647" cy="82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1641C2-8C58-48A1-988D-948DBF19B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85" y="2174454"/>
                <a:ext cx="3223647" cy="8296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B09064-3307-4EE2-8324-9060E0AE3457}"/>
                  </a:ext>
                </a:extLst>
              </p:cNvPr>
              <p:cNvSpPr txBox="1"/>
              <p:nvPr/>
            </p:nvSpPr>
            <p:spPr>
              <a:xfrm>
                <a:off x="170482" y="3308420"/>
                <a:ext cx="4720666" cy="2788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Preconditioners evaluated</a:t>
                </a:r>
                <a:r>
                  <a:rPr lang="en-US" dirty="0">
                    <a:solidFill>
                      <a:schemeClr val="tx1"/>
                    </a:solidFill>
                  </a:rPr>
                  <a:t>: Jacobi, Gauss-Seidel, ILU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(denoted by “Ideal”)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Nonlinear solver for </a:t>
                </a:r>
                <a:r>
                  <a:rPr lang="en-US" dirty="0" err="1"/>
                  <a:t>unpreconditioned</a:t>
                </a:r>
                <a:r>
                  <a:rPr lang="en-US" dirty="0"/>
                  <a:t> LSPG ROM </a:t>
                </a:r>
                <a:r>
                  <a:rPr lang="en-US" b="1" dirty="0"/>
                  <a:t>did not converge </a:t>
                </a:r>
                <a:r>
                  <a:rPr lang="en-US" dirty="0"/>
                  <a:t>for any of the basis sizes considered.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More sophisticated preconditioners deliver </a:t>
                </a:r>
                <a:r>
                  <a:rPr lang="en-US" b="1" dirty="0"/>
                  <a:t>smaller errors.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B09064-3307-4EE2-8324-9060E0AE3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82" y="3308420"/>
                <a:ext cx="4720666" cy="2788584"/>
              </a:xfrm>
              <a:prstGeom prst="rect">
                <a:avLst/>
              </a:prstGeom>
              <a:blipFill>
                <a:blip r:embed="rId8"/>
                <a:stretch>
                  <a:fillRect l="-904" t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3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Mechanical Beam (Albany)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51" y="376198"/>
            <a:ext cx="485768" cy="358833"/>
          </a:xfrm>
        </p:spPr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8DEF53-097D-4E92-BA00-745DED5C6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43" y="1034718"/>
            <a:ext cx="3657600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6C04A2-8CF8-4861-9E16-F6849FB83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43" y="962799"/>
            <a:ext cx="3657600" cy="2743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94BA4F-459B-44CE-9AF3-9B80619AA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43" y="3884828"/>
            <a:ext cx="3657600" cy="2743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1FB66A-9776-4CDB-95A7-D3ACFA77E4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43" y="3913322"/>
            <a:ext cx="365760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A1AFB9-F5B6-4960-B2FE-3E3B3A706110}"/>
                  </a:ext>
                </a:extLst>
              </p:cNvPr>
              <p:cNvSpPr txBox="1"/>
              <p:nvPr/>
            </p:nvSpPr>
            <p:spPr>
              <a:xfrm>
                <a:off x="166957" y="1935528"/>
                <a:ext cx="4320328" cy="3337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Figure plots </a:t>
                </a:r>
                <a:r>
                  <a:rPr lang="en-US" b="1" dirty="0">
                    <a:solidFill>
                      <a:schemeClr val="tx1"/>
                    </a:solidFill>
                  </a:rPr>
                  <a:t>condition numbers </a:t>
                </a:r>
                <a:r>
                  <a:rPr lang="en-US" dirty="0">
                    <a:solidFill>
                      <a:schemeClr val="tx1"/>
                    </a:solidFill>
                  </a:rPr>
                  <a:t>of reduced Jacobian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PPG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PG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for each ROM.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A </a:t>
                </a:r>
                <a:r>
                  <a:rPr lang="en-US" b="1" dirty="0">
                    <a:solidFill>
                      <a:schemeClr val="tx1"/>
                    </a:solidFill>
                  </a:rPr>
                  <a:t>moderate reduction in condition number </a:t>
                </a:r>
                <a:r>
                  <a:rPr lang="en-US" dirty="0">
                    <a:solidFill>
                      <a:schemeClr val="tx1"/>
                    </a:solidFill>
                  </a:rPr>
                  <a:t>is obtained through preconditioning strategies.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Most sophisticated ILU preconditioner gives rise to a reduced Jacobian with the </a:t>
                </a:r>
                <a:r>
                  <a:rPr lang="en-US" b="1" dirty="0"/>
                  <a:t>smallest condition number.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A1AFB9-F5B6-4960-B2FE-3E3B3A706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57" y="1935528"/>
                <a:ext cx="4320328" cy="3337260"/>
              </a:xfrm>
              <a:prstGeom prst="rect">
                <a:avLst/>
              </a:prstGeom>
              <a:blipFill>
                <a:blip r:embed="rId7"/>
                <a:stretch>
                  <a:fillRect l="-846" t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2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Mechanical Beam (Albany)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51" y="376198"/>
            <a:ext cx="485768" cy="358833"/>
          </a:xfrm>
        </p:spPr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F2EE8-6675-4298-8463-C36E3C374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50" y="922013"/>
            <a:ext cx="36576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86AB0C-E650-419C-A29A-BC5B2B1BA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50" y="922013"/>
            <a:ext cx="36576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0F440D-4E55-4ABF-A8E1-6922A05F3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50" y="3831750"/>
            <a:ext cx="36576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760186-892D-4D0E-A8CA-968927382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50" y="3831750"/>
            <a:ext cx="3657600" cy="274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DBFF7D-E93A-49DE-8779-38BD1A749F24}"/>
              </a:ext>
            </a:extLst>
          </p:cNvPr>
          <p:cNvSpPr txBox="1"/>
          <p:nvPr/>
        </p:nvSpPr>
        <p:spPr>
          <a:xfrm>
            <a:off x="64951" y="2259462"/>
            <a:ext cx="50080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Figures shows </a:t>
            </a:r>
            <a:r>
              <a:rPr lang="en-US" b="1" dirty="0"/>
              <a:t>CPU-times</a:t>
            </a:r>
            <a:r>
              <a:rPr lang="en-US" dirty="0"/>
              <a:t> for all ROMs considered</a:t>
            </a:r>
            <a:endParaRPr lang="en-US" sz="800" dirty="0"/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expected, the </a:t>
            </a:r>
            <a:r>
              <a:rPr lang="en-US" b="1" dirty="0"/>
              <a:t>projected solution increment</a:t>
            </a:r>
            <a:r>
              <a:rPr lang="en-US" dirty="0"/>
              <a:t> is the </a:t>
            </a:r>
            <a:r>
              <a:rPr lang="en-US" b="1" dirty="0"/>
              <a:t>most expensive</a:t>
            </a:r>
            <a:r>
              <a:rPr lang="en-US" dirty="0"/>
              <a:t> to compute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8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D5723-502C-46C5-A627-0508C05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6EE5A9-F928-4BF3-A50A-4AAEC01A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471608" cy="570225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FE535-F2F1-4641-ABA8-45DF985B3B87}"/>
              </a:ext>
            </a:extLst>
          </p:cNvPr>
          <p:cNvSpPr txBox="1"/>
          <p:nvPr/>
        </p:nvSpPr>
        <p:spPr>
          <a:xfrm>
            <a:off x="883916" y="876935"/>
            <a:ext cx="10086898" cy="78513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Despite improved algorithms and powerful supercomputers, </a:t>
            </a:r>
            <a:r>
              <a:rPr lang="en-US" sz="2200" b="1" dirty="0"/>
              <a:t>“high-fidelity” models</a:t>
            </a:r>
            <a:r>
              <a:rPr lang="en-US" sz="2200" dirty="0"/>
              <a:t> are often too expensive for use in a design or analysis setting.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FB5F4-B7D0-4725-8C01-3227EFE012B7}"/>
              </a:ext>
            </a:extLst>
          </p:cNvPr>
          <p:cNvSpPr txBox="1"/>
          <p:nvPr/>
        </p:nvSpPr>
        <p:spPr>
          <a:xfrm>
            <a:off x="170881" y="1984622"/>
            <a:ext cx="75206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Sandia application areas in which this situation arises:</a:t>
            </a:r>
          </a:p>
          <a:p>
            <a:endParaRPr lang="en-US" sz="12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Captive-carry </a:t>
            </a:r>
            <a:r>
              <a:rPr lang="en-US" sz="2000" dirty="0"/>
              <a:t>and</a:t>
            </a:r>
            <a:r>
              <a:rPr lang="en-US" sz="2000" b="1" dirty="0"/>
              <a:t> re-entry environments: </a:t>
            </a:r>
            <a:r>
              <a:rPr lang="en-US" sz="2000" dirty="0"/>
              <a:t>Large Eddy Simulations (LES) runs require very fine meshes and can take on the order of </a:t>
            </a:r>
            <a:r>
              <a:rPr lang="en-US" sz="2000" i="1" dirty="0"/>
              <a:t>weeks</a:t>
            </a:r>
            <a:r>
              <a:rPr lang="en-US" sz="200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F07F87-2D08-461E-9150-A7F223E4E71A}"/>
              </a:ext>
            </a:extLst>
          </p:cNvPr>
          <p:cNvSpPr/>
          <p:nvPr/>
        </p:nvSpPr>
        <p:spPr>
          <a:xfrm>
            <a:off x="2712213" y="3701515"/>
            <a:ext cx="60598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Fastener failure modeling: </a:t>
            </a:r>
            <a:r>
              <a:rPr lang="en-US" sz="2000" dirty="0"/>
              <a:t>modeling fastener behavior in a full system presents meshing and computational challenges, which limits the number of configurations that can be studied.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8114A-E771-418D-AEC9-6C676C3B79AE}"/>
              </a:ext>
            </a:extLst>
          </p:cNvPr>
          <p:cNvSpPr txBox="1"/>
          <p:nvPr/>
        </p:nvSpPr>
        <p:spPr>
          <a:xfrm>
            <a:off x="2712214" y="5224447"/>
            <a:ext cx="75206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Climate modeling </a:t>
            </a:r>
            <a:r>
              <a:rPr lang="en-US" sz="2000" dirty="0"/>
              <a:t>(e.g., land-ice, atmosphere): high-fidelity simulations too costly for uncertainty quantification (UQ); Bayesian inference of high-dimensional parameter fields is intractable.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F1FA1AE-FBB3-4A71-9AF4-22DC7A16C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316" y="5161105"/>
            <a:ext cx="1746968" cy="149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3AB5D5-01DA-4625-BC4A-931090633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69" y="1961078"/>
            <a:ext cx="2222930" cy="1375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65E674-17D0-4BDC-A653-FFCDDB7CAE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17" y="3706431"/>
            <a:ext cx="2668641" cy="1244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8C5400-84DF-457F-966A-99D1D5A7FC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170" y="1961078"/>
            <a:ext cx="1314163" cy="13667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42D5F5-D03D-4F6C-AC13-9315EC4AE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881" y="3706431"/>
            <a:ext cx="2541333" cy="2772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000865-47E8-4454-BEA8-7643371091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5334" y="4304447"/>
            <a:ext cx="413075" cy="9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Mechanical Beam (Albany)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51" y="376198"/>
            <a:ext cx="485768" cy="358833"/>
          </a:xfrm>
        </p:spPr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DC32BC-6E1F-4D1E-A017-B646C0FC9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91" y="735031"/>
            <a:ext cx="6705600" cy="5029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92EEE4-FA4E-48C8-882B-2837661B5742}"/>
              </a:ext>
            </a:extLst>
          </p:cNvPr>
          <p:cNvSpPr/>
          <p:nvPr/>
        </p:nvSpPr>
        <p:spPr>
          <a:xfrm>
            <a:off x="6181725" y="2361362"/>
            <a:ext cx="3926917" cy="26025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085D29-0E8D-4C1A-B125-39BE83A105C4}"/>
              </a:ext>
            </a:extLst>
          </p:cNvPr>
          <p:cNvCxnSpPr>
            <a:cxnSpLocks/>
          </p:cNvCxnSpPr>
          <p:nvPr/>
        </p:nvCxnSpPr>
        <p:spPr>
          <a:xfrm flipV="1">
            <a:off x="4724400" y="3915549"/>
            <a:ext cx="1457325" cy="3230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0891DF9-38B9-46A5-AE78-859387BAF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7" y="2589922"/>
            <a:ext cx="4776827" cy="3582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1145AB8-ECB1-419F-9A69-9642616E3ABA}"/>
              </a:ext>
            </a:extLst>
          </p:cNvPr>
          <p:cNvSpPr/>
          <p:nvPr/>
        </p:nvSpPr>
        <p:spPr>
          <a:xfrm>
            <a:off x="283500" y="1261827"/>
            <a:ext cx="462874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 </a:t>
            </a:r>
            <a:r>
              <a:rPr lang="en-US" sz="2000" b="1" dirty="0"/>
              <a:t>best preconditioner </a:t>
            </a:r>
            <a:r>
              <a:rPr lang="en-US" sz="2000" dirty="0"/>
              <a:t>given error/CPU-time requirements can be inferred from </a:t>
            </a:r>
            <a:r>
              <a:rPr lang="en-US" sz="2000" b="1" dirty="0"/>
              <a:t>Pareto plot </a:t>
            </a:r>
            <a:r>
              <a:rPr lang="en-US" sz="2000" dirty="0"/>
              <a:t>shown here.</a:t>
            </a:r>
          </a:p>
        </p:txBody>
      </p:sp>
    </p:spTree>
    <p:extLst>
      <p:ext uri="{BB962C8B-B14F-4D97-AF65-F5344CB8AC3E}">
        <p14:creationId xmlns:p14="http://schemas.microsoft.com/office/powerpoint/2010/main" val="37740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Thermo-Mechanical Beam (Albany)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51" y="382108"/>
            <a:ext cx="392249" cy="352924"/>
          </a:xfrm>
        </p:spPr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D84EC-D706-4AC9-BEE4-29749C1FA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48" y="1148539"/>
            <a:ext cx="2813320" cy="1637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43EDAA-4A1F-45D4-A159-548E829F4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0" y="1057026"/>
            <a:ext cx="2950866" cy="1637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55F1FF-B9C6-4865-91B9-A79BD4A6E339}"/>
                  </a:ext>
                </a:extLst>
              </p:cNvPr>
              <p:cNvSpPr txBox="1"/>
              <p:nvPr/>
            </p:nvSpPr>
            <p:spPr>
              <a:xfrm>
                <a:off x="64951" y="3072255"/>
                <a:ext cx="8962812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Coupled </a:t>
                </a:r>
                <a:r>
                  <a:rPr lang="en-US" b="1" dirty="0">
                    <a:solidFill>
                      <a:schemeClr val="tx1"/>
                    </a:solidFill>
                  </a:rPr>
                  <a:t>thermo-mechanical</a:t>
                </a:r>
                <a:r>
                  <a:rPr lang="en-US" dirty="0">
                    <a:solidFill>
                      <a:schemeClr val="tx1"/>
                    </a:solidFill>
                  </a:rPr>
                  <a:t> problem involving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Neohookean</a:t>
                </a:r>
                <a:r>
                  <a:rPr lang="en-US" dirty="0">
                    <a:solidFill>
                      <a:schemeClr val="tx1"/>
                    </a:solidFill>
                  </a:rPr>
                  <a:t> material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2 sets of </a:t>
                </a:r>
                <a:r>
                  <a:rPr lang="en-US" b="1" dirty="0">
                    <a:solidFill>
                      <a:schemeClr val="tx1"/>
                    </a:solidFill>
                  </a:rPr>
                  <a:t>material blocks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each having set of material params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Material parameters in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fixed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Material parameters in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varied (see Table </a:t>
                </a:r>
                <a:r>
                  <a:rPr lang="en-US" dirty="0"/>
                  <a:t>3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Linearly varying </a:t>
                </a:r>
                <a:r>
                  <a:rPr lang="en-US" b="1" dirty="0">
                    <a:solidFill>
                      <a:schemeClr val="tx1"/>
                    </a:solidFill>
                  </a:rPr>
                  <a:t>time-dependent pressure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:r>
                  <a:rPr lang="en-US" b="1" dirty="0">
                    <a:solidFill>
                      <a:schemeClr val="tx1"/>
                    </a:solidFill>
                  </a:rPr>
                  <a:t>temperature </a:t>
                </a:r>
                <a:r>
                  <a:rPr lang="en-US" dirty="0">
                    <a:solidFill>
                      <a:schemeClr val="tx1"/>
                    </a:solidFill>
                  </a:rPr>
                  <a:t>BC is                       prescribed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</a:t>
                </a:r>
                <a:r>
                  <a:rPr lang="en-US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respectively; other boundaries are fixed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Problem is run </a:t>
                </a:r>
                <a:r>
                  <a:rPr lang="en-US" b="1" dirty="0">
                    <a:solidFill>
                      <a:schemeClr val="tx1"/>
                    </a:solidFill>
                  </a:rPr>
                  <a:t>quasi-statically</a:t>
                </a:r>
                <a:r>
                  <a:rPr lang="en-US" dirty="0">
                    <a:solidFill>
                      <a:schemeClr val="tx1"/>
                    </a:solidFill>
                  </a:rPr>
                  <a:t> to pseudo-time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7200s with 2100 </a:t>
                </a:r>
                <a:r>
                  <a:rPr lang="en-US" dirty="0" err="1">
                    <a:solidFill>
                      <a:schemeClr val="tx1"/>
                    </a:solidFill>
                  </a:rPr>
                  <a:t>dofs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55F1FF-B9C6-4865-91B9-A79BD4A6E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1" y="3072255"/>
                <a:ext cx="8962812" cy="2400657"/>
              </a:xfrm>
              <a:prstGeom prst="rect">
                <a:avLst/>
              </a:prstGeom>
              <a:blipFill>
                <a:blip r:embed="rId5"/>
                <a:stretch>
                  <a:fillRect l="-476" t="-1777" b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5155C1-59AA-4829-8B75-6A8BD68D76B3}"/>
                  </a:ext>
                </a:extLst>
              </p:cNvPr>
              <p:cNvSpPr/>
              <p:nvPr/>
            </p:nvSpPr>
            <p:spPr>
              <a:xfrm>
                <a:off x="709785" y="2222661"/>
                <a:ext cx="4014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5155C1-59AA-4829-8B75-6A8BD68D7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85" y="2222661"/>
                <a:ext cx="4014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09F9FB-5D2B-4915-B6D1-3113DC567BC0}"/>
              </a:ext>
            </a:extLst>
          </p:cNvPr>
          <p:cNvCxnSpPr>
            <a:cxnSpLocks/>
          </p:cNvCxnSpPr>
          <p:nvPr/>
        </p:nvCxnSpPr>
        <p:spPr>
          <a:xfrm flipH="1" flipV="1">
            <a:off x="860326" y="1712220"/>
            <a:ext cx="11110" cy="510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A18DB9-AA28-4E4D-AABB-52C5A82E2CF6}"/>
              </a:ext>
            </a:extLst>
          </p:cNvPr>
          <p:cNvCxnSpPr>
            <a:cxnSpLocks/>
          </p:cNvCxnSpPr>
          <p:nvPr/>
        </p:nvCxnSpPr>
        <p:spPr>
          <a:xfrm flipV="1">
            <a:off x="1132326" y="2209552"/>
            <a:ext cx="1441174" cy="234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FB57C6-6B94-4A21-A6E4-D1566961460E}"/>
              </a:ext>
            </a:extLst>
          </p:cNvPr>
          <p:cNvCxnSpPr>
            <a:cxnSpLocks/>
          </p:cNvCxnSpPr>
          <p:nvPr/>
        </p:nvCxnSpPr>
        <p:spPr>
          <a:xfrm flipV="1">
            <a:off x="1046779" y="1998845"/>
            <a:ext cx="604888" cy="323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9A55AD1-293E-40D1-AF7B-8013E688F726}"/>
                  </a:ext>
                </a:extLst>
              </p:cNvPr>
              <p:cNvSpPr/>
              <p:nvPr/>
            </p:nvSpPr>
            <p:spPr>
              <a:xfrm>
                <a:off x="2082183" y="981775"/>
                <a:ext cx="39810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9A55AD1-293E-40D1-AF7B-8013E688F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183" y="981775"/>
                <a:ext cx="39810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094F8DA-A3C8-4A7E-9C2D-FFEA334CE27D}"/>
              </a:ext>
            </a:extLst>
          </p:cNvPr>
          <p:cNvCxnSpPr>
            <a:cxnSpLocks/>
          </p:cNvCxnSpPr>
          <p:nvPr/>
        </p:nvCxnSpPr>
        <p:spPr>
          <a:xfrm flipH="1">
            <a:off x="1619462" y="1277582"/>
            <a:ext cx="520522" cy="238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501392-8C68-42F8-A284-3809CCF3DD41}"/>
              </a:ext>
            </a:extLst>
          </p:cNvPr>
          <p:cNvCxnSpPr>
            <a:cxnSpLocks/>
          </p:cNvCxnSpPr>
          <p:nvPr/>
        </p:nvCxnSpPr>
        <p:spPr>
          <a:xfrm>
            <a:off x="2317997" y="1313247"/>
            <a:ext cx="75366" cy="5185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8A89E1-0510-4918-B680-2CA2FC90DA18}"/>
                  </a:ext>
                </a:extLst>
              </p:cNvPr>
              <p:cNvSpPr txBox="1"/>
              <p:nvPr/>
            </p:nvSpPr>
            <p:spPr>
              <a:xfrm>
                <a:off x="3540986" y="1367861"/>
                <a:ext cx="31468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8A89E1-0510-4918-B680-2CA2FC90D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986" y="1367861"/>
                <a:ext cx="314683" cy="246221"/>
              </a:xfrm>
              <a:prstGeom prst="rect">
                <a:avLst/>
              </a:prstGeom>
              <a:blipFill>
                <a:blip r:embed="rId8"/>
                <a:stretch>
                  <a:fillRect l="-1961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B2F453-1DE7-478F-AB30-0E6056C4FFE7}"/>
                  </a:ext>
                </a:extLst>
              </p:cNvPr>
              <p:cNvSpPr txBox="1"/>
              <p:nvPr/>
            </p:nvSpPr>
            <p:spPr>
              <a:xfrm>
                <a:off x="7264830" y="382107"/>
                <a:ext cx="36382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Table 3.  Parameters in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400" dirty="0"/>
                  <a:t> for thermo-mechanical beam problem.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B2F453-1DE7-478F-AB30-0E6056C4F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830" y="382107"/>
                <a:ext cx="3638228" cy="523220"/>
              </a:xfrm>
              <a:prstGeom prst="rect">
                <a:avLst/>
              </a:prstGeom>
              <a:blipFill>
                <a:blip r:embed="rId9"/>
                <a:stretch>
                  <a:fillRect t="-3488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17D83ADC-1E34-4819-9C75-265112CA578E}"/>
              </a:ext>
            </a:extLst>
          </p:cNvPr>
          <p:cNvSpPr/>
          <p:nvPr/>
        </p:nvSpPr>
        <p:spPr>
          <a:xfrm>
            <a:off x="64951" y="5382319"/>
            <a:ext cx="1181687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Training</a:t>
            </a:r>
            <a:r>
              <a:rPr lang="en-US" dirty="0"/>
              <a:t> is performed for 6 sets of parameters; </a:t>
            </a:r>
            <a:r>
              <a:rPr lang="en-US" b="1" dirty="0"/>
              <a:t>testing/prediction </a:t>
            </a:r>
            <a:r>
              <a:rPr lang="en-US" dirty="0"/>
              <a:t>is                                                     performed for 4 sets of parameters (see Table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742950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Significant variations </a:t>
            </a:r>
            <a:r>
              <a:rPr lang="en-US" dirty="0"/>
              <a:t>in displacement (up to 60%) are observed with the parameter variations considered (right figure)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79410CE-3728-48EE-96E7-9AC800EE8A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3535" y="933130"/>
            <a:ext cx="4871772" cy="197740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7A0B31C-BDEC-48EB-9059-1A170ED98D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7614" y="3403882"/>
            <a:ext cx="3192621" cy="252098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A5B40DA-1B67-4D24-8E1D-5CFA1DD392BD}"/>
              </a:ext>
            </a:extLst>
          </p:cNvPr>
          <p:cNvSpPr txBox="1"/>
          <p:nvPr/>
        </p:nvSpPr>
        <p:spPr>
          <a:xfrm>
            <a:off x="8867775" y="6417112"/>
            <a:ext cx="523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[Lindsay </a:t>
            </a:r>
            <a:r>
              <a:rPr lang="en-US" i="1" dirty="0"/>
              <a:t>et al., </a:t>
            </a:r>
            <a:r>
              <a:rPr lang="en-US" dirty="0"/>
              <a:t>in prep.]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6F09C7-B4AB-4F8D-A160-B9A95FB5AB31}"/>
                  </a:ext>
                </a:extLst>
              </p:cNvPr>
              <p:cNvSpPr txBox="1"/>
              <p:nvPr/>
            </p:nvSpPr>
            <p:spPr>
              <a:xfrm>
                <a:off x="4493002" y="2433910"/>
                <a:ext cx="20978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66F09C7-B4AB-4F8D-A160-B9A95FB5A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002" y="2433910"/>
                <a:ext cx="209789" cy="246221"/>
              </a:xfrm>
              <a:prstGeom prst="rect">
                <a:avLst/>
              </a:prstGeom>
              <a:blipFill>
                <a:blip r:embed="rId15"/>
                <a:stretch>
                  <a:fillRect l="-23529" r="-11765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72436E-310D-4B7A-9102-F1608ADC45A4}"/>
              </a:ext>
            </a:extLst>
          </p:cNvPr>
          <p:cNvCxnSpPr>
            <a:cxnSpLocks/>
          </p:cNvCxnSpPr>
          <p:nvPr/>
        </p:nvCxnSpPr>
        <p:spPr>
          <a:xfrm flipV="1">
            <a:off x="4553154" y="2160366"/>
            <a:ext cx="0" cy="236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4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Thermo-Mechanical Beam (Albany)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51" y="376198"/>
            <a:ext cx="485768" cy="358833"/>
          </a:xfrm>
        </p:spPr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2799F7-921F-47BB-B24B-8DE334140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601"/>
            <a:ext cx="7315200" cy="5486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426A9FC-20B3-4C11-9FBB-41E8436F8703}"/>
              </a:ext>
            </a:extLst>
          </p:cNvPr>
          <p:cNvSpPr/>
          <p:nvPr/>
        </p:nvSpPr>
        <p:spPr>
          <a:xfrm>
            <a:off x="952500" y="4257675"/>
            <a:ext cx="1885950" cy="10287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5D8045-7093-40CA-8C2A-E1CE215FEFCE}"/>
              </a:ext>
            </a:extLst>
          </p:cNvPr>
          <p:cNvCxnSpPr/>
          <p:nvPr/>
        </p:nvCxnSpPr>
        <p:spPr>
          <a:xfrm flipV="1">
            <a:off x="2838450" y="4067175"/>
            <a:ext cx="4381500" cy="552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C413D01F-A77E-4818-AB2D-E500402E9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816" y="1800225"/>
            <a:ext cx="48768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3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D1B810-0D89-4E5B-A4AC-A4348C108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7315200" cy="5486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2CA7CF-C0B6-431D-BDF5-D3FFDE0E6A33}"/>
              </a:ext>
            </a:extLst>
          </p:cNvPr>
          <p:cNvSpPr/>
          <p:nvPr/>
        </p:nvSpPr>
        <p:spPr>
          <a:xfrm>
            <a:off x="952500" y="4191000"/>
            <a:ext cx="1885950" cy="10287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D4376B-C4F9-488D-8577-FDF5D4417D40}"/>
              </a:ext>
            </a:extLst>
          </p:cNvPr>
          <p:cNvCxnSpPr/>
          <p:nvPr/>
        </p:nvCxnSpPr>
        <p:spPr>
          <a:xfrm flipV="1">
            <a:off x="2838450" y="4000500"/>
            <a:ext cx="4381500" cy="552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EB2E9D2-9BE1-4650-A448-D9DA59F3E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93" y="2047875"/>
            <a:ext cx="48768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9EE39E8B-EB58-4252-91BA-3B68ACB9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Thermo-Mechanical Beam (Albany)</a:t>
            </a:r>
          </a:p>
        </p:txBody>
      </p:sp>
    </p:spTree>
    <p:extLst>
      <p:ext uri="{BB962C8B-B14F-4D97-AF65-F5344CB8AC3E}">
        <p14:creationId xmlns:p14="http://schemas.microsoft.com/office/powerpoint/2010/main" val="24055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300A5-24D0-4E4A-A7CF-172136266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7315200" cy="5486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2CA7CF-C0B6-431D-BDF5-D3FFDE0E6A33}"/>
              </a:ext>
            </a:extLst>
          </p:cNvPr>
          <p:cNvSpPr/>
          <p:nvPr/>
        </p:nvSpPr>
        <p:spPr>
          <a:xfrm>
            <a:off x="952500" y="4171950"/>
            <a:ext cx="1885950" cy="10287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D4376B-C4F9-488D-8577-FDF5D4417D40}"/>
              </a:ext>
            </a:extLst>
          </p:cNvPr>
          <p:cNvCxnSpPr/>
          <p:nvPr/>
        </p:nvCxnSpPr>
        <p:spPr>
          <a:xfrm flipV="1">
            <a:off x="2838450" y="3981450"/>
            <a:ext cx="4381500" cy="552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B495359-C0C1-40CA-BF66-4BFB71EAE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1704975"/>
            <a:ext cx="48768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A7062FC6-7E7C-4D7D-B1C0-E80F8C56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Thermo-Mechanical Beam (Albany)</a:t>
            </a:r>
          </a:p>
        </p:txBody>
      </p:sp>
    </p:spTree>
    <p:extLst>
      <p:ext uri="{BB962C8B-B14F-4D97-AF65-F5344CB8AC3E}">
        <p14:creationId xmlns:p14="http://schemas.microsoft.com/office/powerpoint/2010/main" val="6897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C6D9C-173D-4038-9D1F-E1437CF14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625"/>
            <a:ext cx="7315200" cy="5486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2CA7CF-C0B6-431D-BDF5-D3FFDE0E6A33}"/>
              </a:ext>
            </a:extLst>
          </p:cNvPr>
          <p:cNvSpPr/>
          <p:nvPr/>
        </p:nvSpPr>
        <p:spPr>
          <a:xfrm>
            <a:off x="952500" y="4171950"/>
            <a:ext cx="1885950" cy="10287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D4376B-C4F9-488D-8577-FDF5D4417D40}"/>
              </a:ext>
            </a:extLst>
          </p:cNvPr>
          <p:cNvCxnSpPr/>
          <p:nvPr/>
        </p:nvCxnSpPr>
        <p:spPr>
          <a:xfrm flipV="1">
            <a:off x="2838450" y="3981450"/>
            <a:ext cx="4381500" cy="552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78F8647-7A37-4675-9CE7-277891EBF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1543050"/>
            <a:ext cx="48768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732875ED-1E1E-4EBF-BE81-1565542A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Thermo-Mechanical Beam (Albany)</a:t>
            </a:r>
          </a:p>
        </p:txBody>
      </p:sp>
    </p:spTree>
    <p:extLst>
      <p:ext uri="{BB962C8B-B14F-4D97-AF65-F5344CB8AC3E}">
        <p14:creationId xmlns:p14="http://schemas.microsoft.com/office/powerpoint/2010/main" val="4336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Thermo-Mechanical Beam (Albany)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51" y="376198"/>
            <a:ext cx="485768" cy="358833"/>
          </a:xfrm>
        </p:spPr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EB60F1-3A06-4025-8F98-63C55407FD86}"/>
                  </a:ext>
                </a:extLst>
              </p:cNvPr>
              <p:cNvSpPr txBox="1"/>
              <p:nvPr/>
            </p:nvSpPr>
            <p:spPr>
              <a:xfrm>
                <a:off x="89515" y="1191230"/>
                <a:ext cx="4906152" cy="5030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Figure plots </a:t>
                </a:r>
                <a:r>
                  <a:rPr lang="en-US" b="1" dirty="0">
                    <a:solidFill>
                      <a:schemeClr val="tx1"/>
                    </a:solidFill>
                  </a:rPr>
                  <a:t>condition numbers </a:t>
                </a:r>
                <a:r>
                  <a:rPr lang="en-US" dirty="0">
                    <a:solidFill>
                      <a:schemeClr val="tx1"/>
                    </a:solidFill>
                  </a:rPr>
                  <a:t>of reduced Jacobian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PPG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PG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for each ROM.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Reduced Jacobians for regular LSPG ROM are </a:t>
                </a:r>
                <a:r>
                  <a:rPr lang="en-US" b="1" dirty="0">
                    <a:solidFill>
                      <a:schemeClr val="tx1"/>
                    </a:solidFill>
                  </a:rPr>
                  <a:t>very ill-conditioned</a:t>
                </a:r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Ill-conditioning is due to extreme differences in scale b/w displacement and temperature solutions (9 orders of magnitude)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Results demonstrate that </a:t>
                </a:r>
                <a:r>
                  <a:rPr lang="en-US" b="1" dirty="0">
                    <a:solidFill>
                      <a:schemeClr val="tx1"/>
                    </a:solidFill>
                  </a:rPr>
                  <a:t>simple preconditioning </a:t>
                </a:r>
                <a:r>
                  <a:rPr lang="en-US" dirty="0">
                    <a:solidFill>
                      <a:schemeClr val="tx1"/>
                    </a:solidFill>
                  </a:rPr>
                  <a:t>strategy can reduce condition numbers by as many as </a:t>
                </a:r>
                <a:r>
                  <a:rPr lang="en-US" b="1" dirty="0">
                    <a:solidFill>
                      <a:schemeClr val="tx1"/>
                    </a:solidFill>
                  </a:rPr>
                  <a:t>10 orders of magnitude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As expected, projected solution increment reduced Jacobian has </a:t>
                </a:r>
                <a:r>
                  <a:rPr lang="en-US" b="1" dirty="0">
                    <a:solidFill>
                      <a:schemeClr val="tx1"/>
                    </a:solidFill>
                  </a:rPr>
                  <a:t>perfect condition number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EB60F1-3A06-4025-8F98-63C55407F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5" y="1191230"/>
                <a:ext cx="4906152" cy="5030031"/>
              </a:xfrm>
              <a:prstGeom prst="rect">
                <a:avLst/>
              </a:prstGeom>
              <a:blipFill>
                <a:blip r:embed="rId3"/>
                <a:stretch>
                  <a:fillRect l="-871" t="-726" r="-2239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6364A51-C2B3-4552-A079-2CD63A351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65" y="868680"/>
            <a:ext cx="3413760" cy="2560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70C93-339C-444C-B409-81BB192CC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25" y="868680"/>
            <a:ext cx="3413760" cy="2560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1D511D-17EE-408D-AFDB-D99DF4839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65" y="3937940"/>
            <a:ext cx="3413760" cy="2560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83BADF-449E-49A4-B128-0D05457B7D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25" y="3937940"/>
            <a:ext cx="341376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3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Thermo-Mechanical Beam (Albany)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51" y="376198"/>
            <a:ext cx="485768" cy="358833"/>
          </a:xfrm>
        </p:spPr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B95273-3367-4B0C-B266-FE6128E5127F}"/>
              </a:ext>
            </a:extLst>
          </p:cNvPr>
          <p:cNvSpPr txBox="1"/>
          <p:nvPr/>
        </p:nvSpPr>
        <p:spPr>
          <a:xfrm>
            <a:off x="307835" y="2219977"/>
            <a:ext cx="50080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Figures shows </a:t>
            </a:r>
            <a:r>
              <a:rPr lang="en-US" b="1" dirty="0"/>
              <a:t>CPU-times</a:t>
            </a:r>
            <a:r>
              <a:rPr lang="en-US" dirty="0"/>
              <a:t> for all ROMs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general, </a:t>
            </a:r>
            <a:r>
              <a:rPr lang="en-US" b="1" dirty="0"/>
              <a:t>preconditioned LSPG ROMs </a:t>
            </a:r>
            <a:r>
              <a:rPr lang="en-US" dirty="0"/>
              <a:t>achieve </a:t>
            </a:r>
            <a:r>
              <a:rPr lang="en-US" b="1" dirty="0"/>
              <a:t>CPU-times smaller than </a:t>
            </a:r>
            <a:r>
              <a:rPr lang="en-US" dirty="0" err="1"/>
              <a:t>unpreconditioned</a:t>
            </a:r>
            <a:r>
              <a:rPr lang="en-US" dirty="0"/>
              <a:t> LSPG 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expected, the </a:t>
            </a:r>
            <a:r>
              <a:rPr lang="en-US" b="1" dirty="0"/>
              <a:t>projected solution increment</a:t>
            </a:r>
            <a:r>
              <a:rPr lang="en-US" dirty="0"/>
              <a:t> is the </a:t>
            </a:r>
            <a:r>
              <a:rPr lang="en-US" b="1" dirty="0"/>
              <a:t>most expensive</a:t>
            </a:r>
            <a:r>
              <a:rPr lang="en-US" dirty="0"/>
              <a:t> to compute in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18BB63-A841-4A12-BA68-E21983077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05" y="1043765"/>
            <a:ext cx="3413760" cy="2560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8793CC-B5A0-498F-B494-58637A5A5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405" y="1043765"/>
            <a:ext cx="3413760" cy="2560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CCD82E-1D43-43F3-95FD-B4B748D40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05" y="3786965"/>
            <a:ext cx="3413760" cy="25603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E7C1F4-3445-40D6-8385-35E2E8FA6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405" y="3786965"/>
            <a:ext cx="341376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Thermo-Mechanical Beam (Albany)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51" y="376198"/>
            <a:ext cx="485768" cy="358833"/>
          </a:xfrm>
        </p:spPr>
        <p:txBody>
          <a:bodyPr/>
          <a:lstStyle/>
          <a:p>
            <a:fld id="{6113E31D-E2AB-40D1-8B51-AFA5AFEF393A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79E538-730C-4C99-8081-C00731372C85}"/>
              </a:ext>
            </a:extLst>
          </p:cNvPr>
          <p:cNvSpPr/>
          <p:nvPr/>
        </p:nvSpPr>
        <p:spPr>
          <a:xfrm>
            <a:off x="283500" y="1261827"/>
            <a:ext cx="462874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Pareto plot results confirm that there is a </a:t>
            </a:r>
            <a:r>
              <a:rPr lang="en-US" sz="2000" b="1" dirty="0"/>
              <a:t>significant computational advantage </a:t>
            </a:r>
            <a:r>
              <a:rPr lang="en-US" sz="2000" dirty="0"/>
              <a:t>in applying preconditioning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F4C2B8-CEB6-4AD2-98B0-F48109CCA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51" y="905326"/>
            <a:ext cx="7071360" cy="53035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059C1F-39E7-4974-BD11-81FA1D9F8ECA}"/>
              </a:ext>
            </a:extLst>
          </p:cNvPr>
          <p:cNvSpPr/>
          <p:nvPr/>
        </p:nvSpPr>
        <p:spPr>
          <a:xfrm>
            <a:off x="5904397" y="3967160"/>
            <a:ext cx="2826435" cy="11144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7986E8-F758-40DC-BF87-98336928049D}"/>
              </a:ext>
            </a:extLst>
          </p:cNvPr>
          <p:cNvCxnSpPr>
            <a:cxnSpLocks/>
          </p:cNvCxnSpPr>
          <p:nvPr/>
        </p:nvCxnSpPr>
        <p:spPr>
          <a:xfrm flipV="1">
            <a:off x="3342172" y="4289407"/>
            <a:ext cx="2562225" cy="466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1CE1D-B2DB-42CD-A298-FC2458372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9" y="2980311"/>
            <a:ext cx="4267200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3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167230"/>
            <a:ext cx="10577065" cy="570225"/>
          </a:xfrm>
        </p:spPr>
        <p:txBody>
          <a:bodyPr/>
          <a:lstStyle/>
          <a:p>
            <a:r>
              <a:rPr lang="en-US" dirty="0"/>
              <a:t>POD/LSPG* Approach to Model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F1629D0-95ED-F74C-8DEB-0A5C2253BB5A}"/>
              </a:ext>
            </a:extLst>
          </p:cNvPr>
          <p:cNvSpPr txBox="1">
            <a:spLocks/>
          </p:cNvSpPr>
          <p:nvPr/>
        </p:nvSpPr>
        <p:spPr>
          <a:xfrm>
            <a:off x="1274627" y="745138"/>
            <a:ext cx="6494585" cy="368773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n-lt"/>
              </a:rPr>
              <a:t>Full Order Model (FOM) = Ordinary Differential Equation (ODE):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D88858CE-E89A-384E-AE31-01332057A311}"/>
              </a:ext>
            </a:extLst>
          </p:cNvPr>
          <p:cNvSpPr/>
          <p:nvPr/>
        </p:nvSpPr>
        <p:spPr>
          <a:xfrm>
            <a:off x="3231296" y="2388208"/>
            <a:ext cx="306616" cy="307777"/>
          </a:xfrm>
          <a:prstGeom prst="rightArrow">
            <a:avLst>
              <a:gd name="adj1" fmla="val 50000"/>
              <a:gd name="adj2" fmla="val 482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A47A8F-FE22-1C44-95E7-4447F404F311}"/>
              </a:ext>
            </a:extLst>
          </p:cNvPr>
          <p:cNvGrpSpPr/>
          <p:nvPr/>
        </p:nvGrpSpPr>
        <p:grpSpPr>
          <a:xfrm>
            <a:off x="9376789" y="3097221"/>
            <a:ext cx="1663700" cy="1194408"/>
            <a:chOff x="6050334" y="5224185"/>
            <a:chExt cx="1663700" cy="119440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8BC7EBA-BC1D-8A4A-92FB-628999636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0334" y="5224185"/>
              <a:ext cx="1663700" cy="2032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464407C-87FA-3B4C-96B2-7D167697D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1717" y="5453393"/>
              <a:ext cx="63500" cy="9652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EF8DD96-772C-4540-92AB-8F6541963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5781" y="5453393"/>
              <a:ext cx="63500" cy="9652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7C2C3A3-9D86-7F4B-B873-31142F09F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8962" y="5453393"/>
              <a:ext cx="254000" cy="9652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EE853F2-CD10-9B41-A415-8BEDC700F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75318" y="5465485"/>
              <a:ext cx="50800" cy="266700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C71DD41D-9277-474E-B123-D16D41137E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2901" y="2612318"/>
            <a:ext cx="2690240" cy="2305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279B380-16F9-D74B-8C22-2960876E2B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9545" y="606311"/>
            <a:ext cx="1339003" cy="467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0809C6-0CA0-8146-85FD-DF15A43EE7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6506" y="4834889"/>
            <a:ext cx="2882900" cy="1282700"/>
          </a:xfrm>
          <a:prstGeom prst="rect">
            <a:avLst/>
          </a:pr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C8EC4E6-1213-A24A-9A26-21947460FC0C}"/>
              </a:ext>
            </a:extLst>
          </p:cNvPr>
          <p:cNvGrpSpPr/>
          <p:nvPr/>
        </p:nvGrpSpPr>
        <p:grpSpPr>
          <a:xfrm>
            <a:off x="951029" y="4833680"/>
            <a:ext cx="1330455" cy="1288095"/>
            <a:chOff x="773160" y="5202145"/>
            <a:chExt cx="1330455" cy="128809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F8CBD7-1F76-A945-9BDE-292CFB45317F}"/>
                </a:ext>
              </a:extLst>
            </p:cNvPr>
            <p:cNvGrpSpPr/>
            <p:nvPr/>
          </p:nvGrpSpPr>
          <p:grpSpPr>
            <a:xfrm>
              <a:off x="1274627" y="5202145"/>
              <a:ext cx="828988" cy="1288095"/>
              <a:chOff x="6994965" y="3205731"/>
              <a:chExt cx="828988" cy="128809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4825E05-A84C-4D49-8C53-4B9D67897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55734" y="3211126"/>
                <a:ext cx="292100" cy="128270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A912C53-1FC1-354F-A0EC-BC278E923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29366" y="3205731"/>
                <a:ext cx="294587" cy="128081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6E93666-4B6E-2E4B-996A-07DCC28A7B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94965" y="3210806"/>
                <a:ext cx="292100" cy="1282700"/>
              </a:xfrm>
              <a:prstGeom prst="rect">
                <a:avLst/>
              </a:prstGeom>
            </p:spPr>
          </p:pic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213EA9F-1EA4-E440-9E2C-0DE01FAF7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73160" y="5536007"/>
              <a:ext cx="435934" cy="18805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64CD227-375D-4047-8997-3709496BD17B}"/>
              </a:ext>
            </a:extLst>
          </p:cNvPr>
          <p:cNvSpPr txBox="1"/>
          <p:nvPr/>
        </p:nvSpPr>
        <p:spPr>
          <a:xfrm>
            <a:off x="1126239" y="4345941"/>
            <a:ext cx="421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Proper Orthogonal Decomposition (POD):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ACDFA0-2D1D-904B-B8E3-D0C72E83E044}"/>
              </a:ext>
            </a:extLst>
          </p:cNvPr>
          <p:cNvSpPr txBox="1"/>
          <p:nvPr/>
        </p:nvSpPr>
        <p:spPr>
          <a:xfrm>
            <a:off x="690657" y="3194837"/>
            <a:ext cx="209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Solve ODE at different design points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427FD6-8DA0-7E49-8CDF-E3AD524D9C75}"/>
              </a:ext>
            </a:extLst>
          </p:cNvPr>
          <p:cNvGrpSpPr/>
          <p:nvPr/>
        </p:nvGrpSpPr>
        <p:grpSpPr>
          <a:xfrm>
            <a:off x="347277" y="1201838"/>
            <a:ext cx="5589135" cy="2516219"/>
            <a:chOff x="169408" y="1792427"/>
            <a:chExt cx="5589135" cy="229409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40CA836-0835-924B-B7EF-F78C48744FB6}"/>
                </a:ext>
              </a:extLst>
            </p:cNvPr>
            <p:cNvSpPr/>
            <p:nvPr/>
          </p:nvSpPr>
          <p:spPr>
            <a:xfrm>
              <a:off x="176609" y="1834317"/>
              <a:ext cx="5581934" cy="22522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85038E-4DCC-C141-8C9B-63DDBC513958}"/>
                </a:ext>
              </a:extLst>
            </p:cNvPr>
            <p:cNvSpPr txBox="1"/>
            <p:nvPr/>
          </p:nvSpPr>
          <p:spPr>
            <a:xfrm>
              <a:off x="169408" y="1792427"/>
              <a:ext cx="2194075" cy="420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1. Acquisition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24DAAF-DE05-3B43-9CB8-9FE0E6266686}"/>
              </a:ext>
            </a:extLst>
          </p:cNvPr>
          <p:cNvGrpSpPr/>
          <p:nvPr/>
        </p:nvGrpSpPr>
        <p:grpSpPr>
          <a:xfrm>
            <a:off x="347277" y="3736801"/>
            <a:ext cx="5589135" cy="2543652"/>
            <a:chOff x="169408" y="4105266"/>
            <a:chExt cx="5589135" cy="250176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CE2B41F-332C-D843-94DB-4D815FC50477}"/>
                </a:ext>
              </a:extLst>
            </p:cNvPr>
            <p:cNvSpPr/>
            <p:nvPr/>
          </p:nvSpPr>
          <p:spPr>
            <a:xfrm>
              <a:off x="176609" y="4130440"/>
              <a:ext cx="5581934" cy="24765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0E89F9E-85B7-764E-A577-39DC6ABB01D6}"/>
                </a:ext>
              </a:extLst>
            </p:cNvPr>
            <p:cNvSpPr txBox="1"/>
            <p:nvPr/>
          </p:nvSpPr>
          <p:spPr>
            <a:xfrm>
              <a:off x="169408" y="4105266"/>
              <a:ext cx="17419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2. Learning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A051604-5C13-1147-9068-E51B9BD4AC0B}"/>
              </a:ext>
            </a:extLst>
          </p:cNvPr>
          <p:cNvGrpSpPr/>
          <p:nvPr/>
        </p:nvGrpSpPr>
        <p:grpSpPr>
          <a:xfrm>
            <a:off x="6197181" y="1240107"/>
            <a:ext cx="5589135" cy="5036728"/>
            <a:chOff x="6350453" y="1843255"/>
            <a:chExt cx="5589135" cy="478159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F98F57E-A32B-6944-A6DB-127413F939CA}"/>
                </a:ext>
              </a:extLst>
            </p:cNvPr>
            <p:cNvSpPr/>
            <p:nvPr/>
          </p:nvSpPr>
          <p:spPr>
            <a:xfrm>
              <a:off x="6350453" y="1843255"/>
              <a:ext cx="5589135" cy="47815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5BC953A-0626-7346-A869-8DA41CA56FFE}"/>
                </a:ext>
              </a:extLst>
            </p:cNvPr>
            <p:cNvSpPr txBox="1"/>
            <p:nvPr/>
          </p:nvSpPr>
          <p:spPr>
            <a:xfrm>
              <a:off x="6373044" y="1865668"/>
              <a:ext cx="1943492" cy="438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3. Reduction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8A6715-0104-9045-8C43-8CA9D3DF8BF7}"/>
              </a:ext>
            </a:extLst>
          </p:cNvPr>
          <p:cNvGrpSpPr/>
          <p:nvPr/>
        </p:nvGrpSpPr>
        <p:grpSpPr>
          <a:xfrm>
            <a:off x="3588044" y="1470771"/>
            <a:ext cx="1821559" cy="1773866"/>
            <a:chOff x="3431947" y="1719493"/>
            <a:chExt cx="1821559" cy="177386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41826E-4434-264E-8738-700982C9FA29}"/>
                </a:ext>
              </a:extLst>
            </p:cNvPr>
            <p:cNvSpPr txBox="1"/>
            <p:nvPr/>
          </p:nvSpPr>
          <p:spPr>
            <a:xfrm>
              <a:off x="3486554" y="1719493"/>
              <a:ext cx="10787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Number of time steps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6030D47-CD87-5C4B-A9DF-ACAFB7C7DEC7}"/>
                </a:ext>
              </a:extLst>
            </p:cNvPr>
            <p:cNvGrpSpPr/>
            <p:nvPr/>
          </p:nvGrpSpPr>
          <p:grpSpPr>
            <a:xfrm>
              <a:off x="3431947" y="2147388"/>
              <a:ext cx="1821559" cy="1345971"/>
              <a:chOff x="3431947" y="2147388"/>
              <a:chExt cx="1821559" cy="1345971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12A3B5A-C536-2C49-B0D1-38A1B83E0C63}"/>
                  </a:ext>
                </a:extLst>
              </p:cNvPr>
              <p:cNvSpPr txBox="1"/>
              <p:nvPr/>
            </p:nvSpPr>
            <p:spPr>
              <a:xfrm rot="16200000">
                <a:off x="3016485" y="2662400"/>
                <a:ext cx="124642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Number of State Variables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7A4E8510-F103-154A-832F-A4EB57DFD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78404" y="2206892"/>
                <a:ext cx="292100" cy="1282700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7F521F6-9B42-0745-B6F4-665E7A7E9F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61406" y="2203079"/>
                <a:ext cx="292100" cy="1270000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E0A17134-13C1-394D-BABF-87FF6BD13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19235" y="2195391"/>
                <a:ext cx="292100" cy="1282700"/>
              </a:xfrm>
              <a:prstGeom prst="rect">
                <a:avLst/>
              </a:prstGeom>
            </p:spPr>
          </p:pic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03B90BE4-5584-E843-BF06-0584A856E841}"/>
                  </a:ext>
                </a:extLst>
              </p:cNvPr>
              <p:cNvCxnSpPr/>
              <p:nvPr/>
            </p:nvCxnSpPr>
            <p:spPr>
              <a:xfrm>
                <a:off x="3878404" y="2147388"/>
                <a:ext cx="2921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A3030ACD-8D3E-3446-89D1-61E8F35F2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6482" y="2210376"/>
                <a:ext cx="0" cy="127875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F4F874-DC83-1F41-A223-338EA355428E}"/>
              </a:ext>
            </a:extLst>
          </p:cNvPr>
          <p:cNvGrpSpPr/>
          <p:nvPr/>
        </p:nvGrpSpPr>
        <p:grpSpPr>
          <a:xfrm>
            <a:off x="490938" y="1867181"/>
            <a:ext cx="2654507" cy="1271187"/>
            <a:chOff x="5743106" y="1272423"/>
            <a:chExt cx="2654507" cy="127118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157D173-D8FD-B848-9321-BAD0AE906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33063" y="1445570"/>
              <a:ext cx="1651000" cy="10287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4B317EB-12C5-3E48-94A7-758C787274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r="87451" b="57581"/>
            <a:stretch/>
          </p:blipFill>
          <p:spPr>
            <a:xfrm>
              <a:off x="5748815" y="1272423"/>
              <a:ext cx="431961" cy="60019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84309B5-1191-A24C-B9F1-55ED45B28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35" t="52734" r="87416" b="4847"/>
            <a:stretch/>
          </p:blipFill>
          <p:spPr>
            <a:xfrm>
              <a:off x="5743106" y="1935487"/>
              <a:ext cx="437670" cy="60812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D719F60-6119-AE4A-BE1C-7BAA7545F1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88421" t="54289" r="-970" b="3292"/>
            <a:stretch/>
          </p:blipFill>
          <p:spPr>
            <a:xfrm>
              <a:off x="7942061" y="1597065"/>
              <a:ext cx="455552" cy="632970"/>
            </a:xfrm>
            <a:prstGeom prst="rect">
              <a:avLst/>
            </a:prstGeom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3067F3F7-5406-A149-A46B-265F310C3684}"/>
                </a:ext>
              </a:extLst>
            </p:cNvPr>
            <p:cNvCxnSpPr>
              <a:stCxn id="45" idx="3"/>
            </p:cNvCxnSpPr>
            <p:nvPr/>
          </p:nvCxnSpPr>
          <p:spPr>
            <a:xfrm>
              <a:off x="6180776" y="1572519"/>
              <a:ext cx="966098" cy="703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D398552-E959-4740-8A27-149F41AA76B4}"/>
                </a:ext>
              </a:extLst>
            </p:cNvPr>
            <p:cNvCxnSpPr>
              <a:stCxn id="50" idx="3"/>
            </p:cNvCxnSpPr>
            <p:nvPr/>
          </p:nvCxnSpPr>
          <p:spPr>
            <a:xfrm flipV="1">
              <a:off x="6180776" y="1958620"/>
              <a:ext cx="550501" cy="280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A92B4C4-6F24-B444-9B67-95403EE54954}"/>
                </a:ext>
              </a:extLst>
            </p:cNvPr>
            <p:cNvCxnSpPr>
              <a:cxnSpLocks/>
              <a:stCxn id="59" idx="1"/>
            </p:cNvCxnSpPr>
            <p:nvPr/>
          </p:nvCxnSpPr>
          <p:spPr>
            <a:xfrm flipH="1">
              <a:off x="7365075" y="1913550"/>
              <a:ext cx="576986" cy="259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970D9D2-543D-6C42-8BF9-0326FE08103F}"/>
              </a:ext>
            </a:extLst>
          </p:cNvPr>
          <p:cNvSpPr txBox="1"/>
          <p:nvPr/>
        </p:nvSpPr>
        <p:spPr>
          <a:xfrm>
            <a:off x="3588043" y="3301555"/>
            <a:ext cx="2098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Save solution data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1408AD4A-31AC-6A4C-ACA4-76B6E2785A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9962" y="1834879"/>
            <a:ext cx="1262846" cy="440994"/>
          </a:xfrm>
          <a:prstGeom prst="rect">
            <a:avLst/>
          </a:prstGeom>
        </p:spPr>
      </p:pic>
      <p:sp>
        <p:nvSpPr>
          <p:cNvPr id="28" name="Down Arrow 27">
            <a:extLst>
              <a:ext uri="{FF2B5EF4-FFF2-40B4-BE49-F238E27FC236}">
                <a16:creationId xmlns:a16="http://schemas.microsoft.com/office/drawing/2014/main" id="{DF983B9C-7CF4-EC4E-BBEC-D120D0B8EEEA}"/>
              </a:ext>
            </a:extLst>
          </p:cNvPr>
          <p:cNvSpPr/>
          <p:nvPr/>
        </p:nvSpPr>
        <p:spPr>
          <a:xfrm>
            <a:off x="9343503" y="2291566"/>
            <a:ext cx="201133" cy="22779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6644F91-120A-0C4A-9A7E-C3401B7CAB74}"/>
              </a:ext>
            </a:extLst>
          </p:cNvPr>
          <p:cNvGrpSpPr/>
          <p:nvPr/>
        </p:nvGrpSpPr>
        <p:grpSpPr>
          <a:xfrm>
            <a:off x="6343447" y="1778576"/>
            <a:ext cx="5269922" cy="1165097"/>
            <a:chOff x="6502854" y="2168137"/>
            <a:chExt cx="5269922" cy="98428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9FC9173-1C83-7245-A0DB-81C8F9E389DE}"/>
                </a:ext>
              </a:extLst>
            </p:cNvPr>
            <p:cNvSpPr txBox="1"/>
            <p:nvPr/>
          </p:nvSpPr>
          <p:spPr>
            <a:xfrm>
              <a:off x="6606026" y="2229088"/>
              <a:ext cx="17369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Choose ODE Temporal Discretization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99F7920-2FCC-BD44-9D47-B711F3A1C1CB}"/>
                </a:ext>
              </a:extLst>
            </p:cNvPr>
            <p:cNvSpPr/>
            <p:nvPr/>
          </p:nvSpPr>
          <p:spPr>
            <a:xfrm>
              <a:off x="6502854" y="2168137"/>
              <a:ext cx="5269922" cy="97668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029032C-A2A6-C64C-AB77-8E9CF00C6126}"/>
              </a:ext>
            </a:extLst>
          </p:cNvPr>
          <p:cNvGrpSpPr/>
          <p:nvPr/>
        </p:nvGrpSpPr>
        <p:grpSpPr>
          <a:xfrm>
            <a:off x="6349582" y="3019634"/>
            <a:ext cx="5269922" cy="1389610"/>
            <a:chOff x="6502854" y="3436483"/>
            <a:chExt cx="5269922" cy="138961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30932DE-73B5-904B-BB68-A36F5AEDAEA8}"/>
                </a:ext>
              </a:extLst>
            </p:cNvPr>
            <p:cNvSpPr txBox="1"/>
            <p:nvPr/>
          </p:nvSpPr>
          <p:spPr>
            <a:xfrm>
              <a:off x="6602340" y="3565860"/>
              <a:ext cx="17476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Reduce the number of unknowns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CECA9EF-B087-8646-9A1C-411C31BB6D2A}"/>
                </a:ext>
              </a:extLst>
            </p:cNvPr>
            <p:cNvSpPr/>
            <p:nvPr/>
          </p:nvSpPr>
          <p:spPr>
            <a:xfrm>
              <a:off x="6502854" y="3436483"/>
              <a:ext cx="5269922" cy="138961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47E4F52-1C3D-374A-BDAA-C1D2AA515099}"/>
              </a:ext>
            </a:extLst>
          </p:cNvPr>
          <p:cNvGrpSpPr/>
          <p:nvPr/>
        </p:nvGrpSpPr>
        <p:grpSpPr>
          <a:xfrm>
            <a:off x="6349582" y="4494199"/>
            <a:ext cx="5269922" cy="1693209"/>
            <a:chOff x="6502854" y="4824395"/>
            <a:chExt cx="5269922" cy="169320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6C5A8B-7EC0-5143-8E2D-A21A41ED90F8}"/>
                </a:ext>
              </a:extLst>
            </p:cNvPr>
            <p:cNvSpPr txBox="1"/>
            <p:nvPr/>
          </p:nvSpPr>
          <p:spPr>
            <a:xfrm>
              <a:off x="6584130" y="4889676"/>
              <a:ext cx="1553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Minimize </a:t>
              </a:r>
            </a:p>
            <a:p>
              <a:r>
                <a:rPr lang="en-US" dirty="0"/>
                <a:t>the Residual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18398AA-A3AC-A645-B631-FBBBCA46EAA0}"/>
                </a:ext>
              </a:extLst>
            </p:cNvPr>
            <p:cNvSpPr/>
            <p:nvPr/>
          </p:nvSpPr>
          <p:spPr>
            <a:xfrm>
              <a:off x="6502854" y="4824395"/>
              <a:ext cx="5269922" cy="169320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FA7CDA3-D435-D149-83F9-24F657F73DAA}"/>
              </a:ext>
            </a:extLst>
          </p:cNvPr>
          <p:cNvGrpSpPr/>
          <p:nvPr/>
        </p:nvGrpSpPr>
        <p:grpSpPr>
          <a:xfrm>
            <a:off x="8157358" y="4657648"/>
            <a:ext cx="3333342" cy="312251"/>
            <a:chOff x="5314950" y="3143250"/>
            <a:chExt cx="6100880" cy="571500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77FDAF75-86C0-E043-98A6-65108D6F2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314950" y="3143250"/>
              <a:ext cx="1562100" cy="571500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C21AB911-B367-2643-8F23-5541C7F4A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810701" y="3143250"/>
              <a:ext cx="266700" cy="304800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7F2174AC-3FCD-6A49-A079-6F66DC14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74744" y="3143250"/>
              <a:ext cx="457200" cy="41910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7D70D0EB-E4C3-8C4A-8E50-6F350677F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773653" y="3200400"/>
              <a:ext cx="266700" cy="30480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CBF9C04E-88ED-A94B-A336-69BCCF75C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247430" y="3143250"/>
              <a:ext cx="1168400" cy="419100"/>
            </a:xfrm>
            <a:prstGeom prst="rect">
              <a:avLst/>
            </a:prstGeom>
          </p:spPr>
        </p:pic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D2368CB-7327-E944-ABA4-DD56A8DE75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57242" y="4935278"/>
            <a:ext cx="1054714" cy="10547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6A00F36-9C40-F445-94D9-57D4913D50C3}"/>
              </a:ext>
            </a:extLst>
          </p:cNvPr>
          <p:cNvGrpSpPr/>
          <p:nvPr/>
        </p:nvGrpSpPr>
        <p:grpSpPr>
          <a:xfrm>
            <a:off x="8918354" y="4857927"/>
            <a:ext cx="2573368" cy="1192836"/>
            <a:chOff x="9039190" y="5268011"/>
            <a:chExt cx="2573368" cy="1192836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7D6B10E-5661-3742-B1E7-48B60949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039190" y="5345362"/>
              <a:ext cx="83267" cy="1054715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EFA1DE02-8A6B-D341-BD27-92F2A2CCC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2220" y="5350292"/>
              <a:ext cx="69389" cy="1054715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3A9F98B2-2FFA-9D45-B373-4CBCA8E07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0557387" y="5329804"/>
              <a:ext cx="117961" cy="1131043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5E330464-557A-824E-8A9B-BDC9C9C57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678836" y="5345362"/>
              <a:ext cx="291434" cy="1054715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348C4376-0654-334E-9A08-4DCCC24D1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0993900" y="5345362"/>
              <a:ext cx="69389" cy="291434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EC56761B-27F5-B446-92FE-C61F197D5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213735" y="5345362"/>
              <a:ext cx="69389" cy="222045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0215BF6C-761C-F74A-B55A-714C50A36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335622" y="5268011"/>
              <a:ext cx="97145" cy="1124104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4C8FA8A-0BAE-AC43-A119-39CD6681B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435652" y="5345362"/>
              <a:ext cx="83267" cy="1054715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8EC29046-85B9-FE49-8DE9-92043363B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1515413" y="6225143"/>
              <a:ext cx="97145" cy="180412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333A122-71CD-914E-9C8D-CAFBA2CB083C}"/>
              </a:ext>
            </a:extLst>
          </p:cNvPr>
          <p:cNvGrpSpPr/>
          <p:nvPr/>
        </p:nvGrpSpPr>
        <p:grpSpPr>
          <a:xfrm>
            <a:off x="9057242" y="4935278"/>
            <a:ext cx="1330061" cy="1054715"/>
            <a:chOff x="6978851" y="3666022"/>
            <a:chExt cx="2434357" cy="1930400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5D3D39F7-3DB6-9A41-820E-77EAD74F5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6978851" y="3666022"/>
              <a:ext cx="1930400" cy="72390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61AB5055-F37E-5248-8315-01A41201F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298908" y="3831122"/>
              <a:ext cx="114300" cy="17653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0A3DA70-0A8F-8C45-810C-4DD53F73D0A7}"/>
              </a:ext>
            </a:extLst>
          </p:cNvPr>
          <p:cNvSpPr txBox="1"/>
          <p:nvPr/>
        </p:nvSpPr>
        <p:spPr>
          <a:xfrm>
            <a:off x="389121" y="6440774"/>
            <a:ext cx="874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*Least-Squares Petrov-</a:t>
            </a:r>
            <a:r>
              <a:rPr lang="en-US" sz="1600" dirty="0" err="1"/>
              <a:t>Galerkin</a:t>
            </a:r>
            <a:r>
              <a:rPr lang="en-US" sz="1600" dirty="0"/>
              <a:t> Projection [K. Carlberg </a:t>
            </a:r>
            <a:r>
              <a:rPr lang="en-US" sz="1600" i="1" dirty="0"/>
              <a:t>et al.</a:t>
            </a:r>
            <a:r>
              <a:rPr lang="en-US" sz="1600" dirty="0"/>
              <a:t>, 2011; K. Carlberg </a:t>
            </a:r>
            <a:r>
              <a:rPr lang="en-US" sz="1600" i="1" dirty="0"/>
              <a:t>et al.</a:t>
            </a:r>
            <a:r>
              <a:rPr lang="en-US" sz="1600" dirty="0"/>
              <a:t>, 2017]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EF5174C-CAAA-4F0C-8F26-49B38B2AF04A}"/>
              </a:ext>
            </a:extLst>
          </p:cNvPr>
          <p:cNvSpPr/>
          <p:nvPr/>
        </p:nvSpPr>
        <p:spPr>
          <a:xfrm>
            <a:off x="9034386" y="5330172"/>
            <a:ext cx="1085373" cy="664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C3F2D-761B-4EFB-BFE2-6B0FCD17F44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73704" y="5191301"/>
            <a:ext cx="1105841" cy="640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5B393-D193-48D4-A675-EA894C0F1C6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540949" y="5136087"/>
            <a:ext cx="1122183" cy="640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4BA7D5-D11D-4283-A433-CFBA9DD44E3D}"/>
              </a:ext>
            </a:extLst>
          </p:cNvPr>
          <p:cNvSpPr txBox="1"/>
          <p:nvPr/>
        </p:nvSpPr>
        <p:spPr>
          <a:xfrm>
            <a:off x="6456782" y="5870895"/>
            <a:ext cx="249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Hyper-reduction/sample mesh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43E341-A782-4B49-B14D-E7C8FC440E5A}"/>
              </a:ext>
            </a:extLst>
          </p:cNvPr>
          <p:cNvSpPr/>
          <p:nvPr/>
        </p:nvSpPr>
        <p:spPr>
          <a:xfrm>
            <a:off x="8663132" y="4969900"/>
            <a:ext cx="251343" cy="900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6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167230"/>
            <a:ext cx="10577065" cy="570225"/>
          </a:xfrm>
        </p:spPr>
        <p:txBody>
          <a:bodyPr/>
          <a:lstStyle/>
          <a:p>
            <a:r>
              <a:rPr lang="en-US" dirty="0"/>
              <a:t>POD/LSPG Approach to Model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8E274E-0F00-40C6-BC89-1A2960CED223}"/>
                  </a:ext>
                </a:extLst>
              </p:cNvPr>
              <p:cNvSpPr txBox="1"/>
              <p:nvPr/>
            </p:nvSpPr>
            <p:spPr>
              <a:xfrm>
                <a:off x="179947" y="832223"/>
                <a:ext cx="11807992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0070C0"/>
                    </a:solidFill>
                  </a:rPr>
                  <a:t>Advantages of POD/LSPG projection:</a:t>
                </a:r>
              </a:p>
              <a:p>
                <a:endParaRPr lang="en-US" sz="800" b="1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Computes a solution that </a:t>
                </a:r>
                <a:r>
                  <a:rPr lang="en-US" sz="2000" b="1" dirty="0"/>
                  <a:t>minimizes the </a:t>
                </a:r>
                <a:r>
                  <a:rPr lang="en-US" sz="2000" b="1" i="1" dirty="0"/>
                  <a:t>l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-norm </a:t>
                </a:r>
                <a:r>
                  <a:rPr lang="en-US" sz="2000" dirty="0"/>
                  <a:t>of the time-discrete residual arising in each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Ensures that adding basis vectors yields a </a:t>
                </a:r>
                <a:r>
                  <a:rPr lang="en-US" sz="2000" b="1" dirty="0"/>
                  <a:t>monotonic decrease </a:t>
                </a:r>
                <a:r>
                  <a:rPr lang="en-US" sz="2000" dirty="0"/>
                  <a:t>in the least-squares objective function defining the underlying minimization problem [Carlberg </a:t>
                </a:r>
                <a:r>
                  <a:rPr lang="en-US" sz="2000" i="1" dirty="0"/>
                  <a:t>et al.,</a:t>
                </a:r>
                <a:r>
                  <a:rPr lang="en-US" sz="2000" dirty="0"/>
                  <a:t> 2011]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20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20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Possesses </a:t>
                </a:r>
                <a:r>
                  <a:rPr lang="en-US" sz="2000" b="1" dirty="0"/>
                  <a:t>better stability </a:t>
                </a:r>
                <a:r>
                  <a:rPr lang="en-US" sz="2000" dirty="0"/>
                  <a:t>and </a:t>
                </a:r>
                <a:r>
                  <a:rPr lang="en-US" sz="2000" b="1" dirty="0"/>
                  <a:t>accuracy </a:t>
                </a:r>
                <a:r>
                  <a:rPr lang="en-US" sz="2000" dirty="0"/>
                  <a:t>than POD/</a:t>
                </a:r>
                <a:r>
                  <a:rPr lang="en-US" sz="2000" dirty="0" err="1"/>
                  <a:t>Galerkin</a:t>
                </a:r>
                <a:r>
                  <a:rPr lang="en-US" sz="2000" dirty="0"/>
                  <a:t> for certain classes of problems (e.g., compressible flow) [Carlberg </a:t>
                </a:r>
                <a:r>
                  <a:rPr lang="en-US" sz="2000" i="1" dirty="0"/>
                  <a:t>et al., </a:t>
                </a:r>
                <a:r>
                  <a:rPr lang="en-US" sz="2000" dirty="0"/>
                  <a:t>2013; Carlberg </a:t>
                </a:r>
                <a:r>
                  <a:rPr lang="en-US" sz="2000" i="1" dirty="0"/>
                  <a:t>et al.</a:t>
                </a:r>
                <a:r>
                  <a:rPr lang="en-US" sz="2000" dirty="0"/>
                  <a:t>, 2017; Tezaur </a:t>
                </a:r>
                <a:r>
                  <a:rPr lang="en-US" sz="2000" i="1" dirty="0"/>
                  <a:t>et al., </a:t>
                </a:r>
                <a:r>
                  <a:rPr lang="en-US" sz="2000" dirty="0"/>
                  <a:t>2018].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8E274E-0F00-40C6-BC89-1A2960CED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7" y="832223"/>
                <a:ext cx="11807992" cy="2339102"/>
              </a:xfrm>
              <a:prstGeom prst="rect">
                <a:avLst/>
              </a:prstGeom>
              <a:blipFill>
                <a:blip r:embed="rId3"/>
                <a:stretch>
                  <a:fillRect l="-671" t="-2089" b="-3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4B979EA-6F34-43B4-B603-678B9CA4F69D}"/>
              </a:ext>
            </a:extLst>
          </p:cNvPr>
          <p:cNvSpPr txBox="1"/>
          <p:nvPr/>
        </p:nvSpPr>
        <p:spPr>
          <a:xfrm>
            <a:off x="193500" y="3925842"/>
            <a:ext cx="7994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Accuracy for </a:t>
            </a:r>
            <a:r>
              <a:rPr lang="en-US" sz="2000" b="1" dirty="0"/>
              <a:t>predictive problems </a:t>
            </a:r>
            <a:r>
              <a:rPr lang="en-US" sz="2000" dirty="0"/>
              <a:t>can be inadequate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Method may </a:t>
            </a:r>
            <a:r>
              <a:rPr lang="en-US" sz="2000" b="1" dirty="0"/>
              <a:t>fail to converge </a:t>
            </a:r>
            <a:r>
              <a:rPr lang="en-US" sz="2000" dirty="0"/>
              <a:t>for some realistic problems run      in the predictive regime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Method may struggle when applied to </a:t>
            </a:r>
            <a:r>
              <a:rPr lang="en-US" sz="2000" b="1" dirty="0"/>
              <a:t>problems </a:t>
            </a:r>
            <a:r>
              <a:rPr lang="en-US" sz="2000" dirty="0"/>
              <a:t>with </a:t>
            </a:r>
            <a:r>
              <a:rPr lang="en-US" sz="2000" b="1" dirty="0"/>
              <a:t>disparate</a:t>
            </a:r>
            <a:r>
              <a:rPr lang="en-US" sz="2000" dirty="0"/>
              <a:t> </a:t>
            </a:r>
            <a:r>
              <a:rPr lang="en-US" sz="2000" b="1" dirty="0"/>
              <a:t>scales</a:t>
            </a:r>
            <a:r>
              <a:rPr lang="en-US" sz="2000" dirty="0"/>
              <a:t> [</a:t>
            </a:r>
            <a:r>
              <a:rPr lang="en-US" sz="2000" dirty="0" err="1"/>
              <a:t>Washabaugh</a:t>
            </a:r>
            <a:r>
              <a:rPr lang="en-US" sz="2000" dirty="0"/>
              <a:t>, 2016]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7E10F-42E4-4A6B-BE8A-5DF91F626AF4}"/>
              </a:ext>
            </a:extLst>
          </p:cNvPr>
          <p:cNvSpPr txBox="1"/>
          <p:nvPr/>
        </p:nvSpPr>
        <p:spPr>
          <a:xfrm>
            <a:off x="1018567" y="6211613"/>
            <a:ext cx="9266558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Solution: </a:t>
            </a:r>
            <a:r>
              <a:rPr lang="en-US" sz="2200" dirty="0"/>
              <a:t>introduction of preconditioning into LSPG ROM formulation.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47E2F-555F-494B-B1DE-20693AB9285B}"/>
              </a:ext>
            </a:extLst>
          </p:cNvPr>
          <p:cNvGrpSpPr/>
          <p:nvPr/>
        </p:nvGrpSpPr>
        <p:grpSpPr>
          <a:xfrm>
            <a:off x="7803638" y="3533769"/>
            <a:ext cx="4277396" cy="2592229"/>
            <a:chOff x="8254121" y="3466523"/>
            <a:chExt cx="4277396" cy="259222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0EEA5E-113B-4276-AA5F-A45880B70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5939" y="3768027"/>
              <a:ext cx="3775095" cy="21830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D63BC9A-FB35-40D0-909A-901B10F7736C}"/>
                    </a:ext>
                  </a:extLst>
                </p:cNvPr>
                <p:cNvSpPr txBox="1"/>
                <p:nvPr/>
              </p:nvSpPr>
              <p:spPr>
                <a:xfrm>
                  <a:off x="8488301" y="3895532"/>
                  <a:ext cx="1543987" cy="523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7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700" dirty="0"/>
                    <a:t> FOM</a:t>
                  </a:r>
                </a:p>
                <a:p>
                  <a:r>
                    <a:rPr lang="en-US" sz="7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-- </a:t>
                  </a:r>
                  <a:r>
                    <a:rPr lang="en-US" sz="700" dirty="0"/>
                    <a:t>1000 mode POD/LSPG ROM</a:t>
                  </a:r>
                </a:p>
                <a:p>
                  <a14:m>
                    <m:oMath xmlns:m="http://schemas.openxmlformats.org/officeDocument/2006/math">
                      <m:r>
                        <a:rPr lang="en-US" sz="7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700" dirty="0"/>
                    <a:t> 2000 mode POD/LSPG ROM</a:t>
                  </a:r>
                </a:p>
                <a:p>
                  <a14:m>
                    <m:oMath xmlns:m="http://schemas.openxmlformats.org/officeDocument/2006/math">
                      <m:r>
                        <a:rPr lang="en-US" sz="7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700" dirty="0"/>
                    <a:t> 3000 mode POD/LSPG ROM</a:t>
                  </a:r>
                  <a:endParaRPr lang="en-US" sz="7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D63BC9A-FB35-40D0-909A-901B10F773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8301" y="3895532"/>
                  <a:ext cx="154398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387ECD-1D7F-4CFD-877D-E40B13FD8A68}"/>
                </a:ext>
              </a:extLst>
            </p:cNvPr>
            <p:cNvSpPr txBox="1"/>
            <p:nvPr/>
          </p:nvSpPr>
          <p:spPr>
            <a:xfrm>
              <a:off x="10080366" y="5843308"/>
              <a:ext cx="16863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Time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314C4A-99A0-48DF-B185-953E87AE2FB1}"/>
                </a:ext>
              </a:extLst>
            </p:cNvPr>
            <p:cNvSpPr txBox="1"/>
            <p:nvPr/>
          </p:nvSpPr>
          <p:spPr>
            <a:xfrm rot="16200000">
              <a:off x="7518646" y="4201998"/>
              <a:ext cx="16863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Pressure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15EF7E-70B7-41CE-82D8-A595DEA38A48}"/>
                </a:ext>
              </a:extLst>
            </p:cNvPr>
            <p:cNvSpPr txBox="1"/>
            <p:nvPr/>
          </p:nvSpPr>
          <p:spPr>
            <a:xfrm>
              <a:off x="11002001" y="5528351"/>
              <a:ext cx="1529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Predictive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7EB092-AD39-4C32-9936-04BAA07586D8}"/>
                </a:ext>
              </a:extLst>
            </p:cNvPr>
            <p:cNvSpPr txBox="1"/>
            <p:nvPr/>
          </p:nvSpPr>
          <p:spPr>
            <a:xfrm>
              <a:off x="8663970" y="5528350"/>
              <a:ext cx="1529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Reproductive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ACFF64C-5F70-4EEB-8286-61BF4842B842}"/>
              </a:ext>
            </a:extLst>
          </p:cNvPr>
          <p:cNvSpPr/>
          <p:nvPr/>
        </p:nvSpPr>
        <p:spPr>
          <a:xfrm>
            <a:off x="179947" y="3496517"/>
            <a:ext cx="83893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Room for improvement for realistic predictive applications:</a:t>
            </a:r>
          </a:p>
        </p:txBody>
      </p:sp>
    </p:spTree>
    <p:extLst>
      <p:ext uri="{BB962C8B-B14F-4D97-AF65-F5344CB8AC3E}">
        <p14:creationId xmlns:p14="http://schemas.microsoft.com/office/powerpoint/2010/main" val="36298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Preconditioned LSPG ROMs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541E8-2566-47C3-BD9C-B62D838EEA2D}"/>
              </a:ext>
            </a:extLst>
          </p:cNvPr>
          <p:cNvSpPr txBox="1"/>
          <p:nvPr/>
        </p:nvSpPr>
        <p:spPr>
          <a:xfrm>
            <a:off x="241049" y="1196523"/>
            <a:ext cx="780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LSPG Formulation: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B3C194-9CD7-44A6-807C-9266D1DD102F}"/>
                  </a:ext>
                </a:extLst>
              </p:cNvPr>
              <p:cNvSpPr txBox="1"/>
              <p:nvPr/>
            </p:nvSpPr>
            <p:spPr>
              <a:xfrm>
                <a:off x="241049" y="1822799"/>
                <a:ext cx="3133725" cy="5622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𝜱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B3C194-9CD7-44A6-807C-9266D1DD1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9" y="1822799"/>
                <a:ext cx="3133725" cy="562205"/>
              </a:xfrm>
              <a:prstGeom prst="rect">
                <a:avLst/>
              </a:prstGeom>
              <a:blipFill>
                <a:blip r:embed="rId3"/>
                <a:stretch>
                  <a:fillRect t="-1064" b="-10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5D5A39-0CDC-4545-B6EF-915AD76FDFFA}"/>
                  </a:ext>
                </a:extLst>
              </p:cNvPr>
              <p:cNvSpPr txBox="1"/>
              <p:nvPr/>
            </p:nvSpPr>
            <p:spPr>
              <a:xfrm>
                <a:off x="4065876" y="1525621"/>
                <a:ext cx="4323127" cy="131625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PG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𝜱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PG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PG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PG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̃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PG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PG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5D5A39-0CDC-4545-B6EF-915AD76FD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76" y="1525621"/>
                <a:ext cx="4323127" cy="1316258"/>
              </a:xfrm>
              <a:prstGeom prst="rect">
                <a:avLst/>
              </a:prstGeom>
              <a:blipFill>
                <a:blip r:embed="rId4"/>
                <a:stretch>
                  <a:fillRect b="-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D5A03B-6C74-484A-9292-C6B52384B863}"/>
                  </a:ext>
                </a:extLst>
              </p:cNvPr>
              <p:cNvSpPr txBox="1"/>
              <p:nvPr/>
            </p:nvSpPr>
            <p:spPr>
              <a:xfrm>
                <a:off x="9095410" y="1589089"/>
                <a:ext cx="2375942" cy="11442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PG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PG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PG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PG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PG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D5A03B-6C74-484A-9292-C6B52384B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410" y="1589089"/>
                <a:ext cx="2375942" cy="1144224"/>
              </a:xfrm>
              <a:prstGeom prst="rect">
                <a:avLst/>
              </a:prstGeom>
              <a:blipFill>
                <a:blip r:embed="rId5"/>
                <a:stretch>
                  <a:fillRect l="-255" b="-10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17C11AB-99BA-4F88-9AD9-07952FB11167}"/>
              </a:ext>
            </a:extLst>
          </p:cNvPr>
          <p:cNvSpPr txBox="1"/>
          <p:nvPr/>
        </p:nvSpPr>
        <p:spPr>
          <a:xfrm>
            <a:off x="198275" y="3800728"/>
            <a:ext cx="780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Preconditioned LSPG Formulation: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95052D-AC85-4AE5-9328-A7B740C0F7ED}"/>
              </a:ext>
            </a:extLst>
          </p:cNvPr>
          <p:cNvSpPr txBox="1"/>
          <p:nvPr/>
        </p:nvSpPr>
        <p:spPr>
          <a:xfrm>
            <a:off x="6331194" y="2523460"/>
            <a:ext cx="2057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Gauss-Newton iteration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989D7D-3A68-4237-854F-372F7CEC1ABD}"/>
              </a:ext>
            </a:extLst>
          </p:cNvPr>
          <p:cNvSpPr txBox="1"/>
          <p:nvPr/>
        </p:nvSpPr>
        <p:spPr>
          <a:xfrm>
            <a:off x="9316917" y="1258078"/>
            <a:ext cx="2057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Normal equations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992C02-EAAB-42E8-BCBB-AFEB671D8A68}"/>
              </a:ext>
            </a:extLst>
          </p:cNvPr>
          <p:cNvSpPr txBox="1"/>
          <p:nvPr/>
        </p:nvSpPr>
        <p:spPr>
          <a:xfrm>
            <a:off x="779006" y="2425579"/>
            <a:ext cx="2057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FCCBC5-5818-4C3B-BF94-3A8A0EDE05F0}"/>
                  </a:ext>
                </a:extLst>
              </p:cNvPr>
              <p:cNvSpPr txBox="1"/>
              <p:nvPr/>
            </p:nvSpPr>
            <p:spPr>
              <a:xfrm>
                <a:off x="315642" y="4791857"/>
                <a:ext cx="3133725" cy="5622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𝜱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FCCBC5-5818-4C3B-BF94-3A8A0EDE0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42" y="4791857"/>
                <a:ext cx="3133725" cy="562205"/>
              </a:xfrm>
              <a:prstGeom prst="rect">
                <a:avLst/>
              </a:prstGeom>
              <a:blipFill>
                <a:blip r:embed="rId6"/>
                <a:stretch>
                  <a:fillRect t="-1064" b="-10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BF1FA4-DFB5-4642-9B17-F52B6E352F1B}"/>
                  </a:ext>
                </a:extLst>
              </p:cNvPr>
              <p:cNvSpPr txBox="1"/>
              <p:nvPr/>
            </p:nvSpPr>
            <p:spPr>
              <a:xfrm>
                <a:off x="3794918" y="4484889"/>
                <a:ext cx="4358892" cy="131625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PPG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𝜱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PPG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̃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PPG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BF1FA4-DFB5-4642-9B17-F52B6E352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918" y="4484889"/>
                <a:ext cx="4358892" cy="13162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C32646-BCDC-420F-883B-674A8B19EB4E}"/>
                  </a:ext>
                </a:extLst>
              </p:cNvPr>
              <p:cNvSpPr txBox="1"/>
              <p:nvPr/>
            </p:nvSpPr>
            <p:spPr>
              <a:xfrm>
                <a:off x="8566214" y="4534913"/>
                <a:ext cx="3434334" cy="11442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PG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PG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1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C32646-BCDC-420F-883B-674A8B19E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214" y="4534913"/>
                <a:ext cx="3434334" cy="1144224"/>
              </a:xfrm>
              <a:prstGeom prst="rect">
                <a:avLst/>
              </a:prstGeom>
              <a:blipFill>
                <a:blip r:embed="rId8"/>
                <a:stretch>
                  <a:fillRect l="-177" b="-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F119891-DF84-4CED-9DAC-138F05467E68}"/>
              </a:ext>
            </a:extLst>
          </p:cNvPr>
          <p:cNvSpPr txBox="1"/>
          <p:nvPr/>
        </p:nvSpPr>
        <p:spPr>
          <a:xfrm>
            <a:off x="6096000" y="5456727"/>
            <a:ext cx="2057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Gauss-Newton iteration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D5D7CD-47E1-46F9-9DFA-B26C370FB1EB}"/>
              </a:ext>
            </a:extLst>
          </p:cNvPr>
          <p:cNvSpPr txBox="1"/>
          <p:nvPr/>
        </p:nvSpPr>
        <p:spPr>
          <a:xfrm>
            <a:off x="9391510" y="4227136"/>
            <a:ext cx="2057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Normal equations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E44C36-75B0-40E2-AE34-9580108EB665}"/>
              </a:ext>
            </a:extLst>
          </p:cNvPr>
          <p:cNvSpPr txBox="1"/>
          <p:nvPr/>
        </p:nvSpPr>
        <p:spPr>
          <a:xfrm>
            <a:off x="853599" y="5394637"/>
            <a:ext cx="2057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Optimization problem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9E723B-8B13-4272-8F4C-574C69572E81}"/>
              </a:ext>
            </a:extLst>
          </p:cNvPr>
          <p:cNvCxnSpPr/>
          <p:nvPr/>
        </p:nvCxnSpPr>
        <p:spPr>
          <a:xfrm flipV="1">
            <a:off x="-61993" y="3282175"/>
            <a:ext cx="12192000" cy="852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167230"/>
            <a:ext cx="10577065" cy="570225"/>
          </a:xfrm>
        </p:spPr>
        <p:txBody>
          <a:bodyPr/>
          <a:lstStyle/>
          <a:p>
            <a:r>
              <a:rPr lang="en-US" dirty="0"/>
              <a:t>Preconditioned LSPG ROMs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D856D-9F80-43FB-9A98-7930A5A999B8}"/>
              </a:ext>
            </a:extLst>
          </p:cNvPr>
          <p:cNvSpPr txBox="1"/>
          <p:nvPr/>
        </p:nvSpPr>
        <p:spPr>
          <a:xfrm>
            <a:off x="1937288" y="860329"/>
            <a:ext cx="8161858" cy="707886"/>
          </a:xfrm>
          <a:prstGeom prst="rect">
            <a:avLst/>
          </a:prstGeom>
          <a:solidFill>
            <a:srgbClr val="FEFD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Adding preconditioning to the POD/LSPG formulation can </a:t>
            </a:r>
            <a:r>
              <a:rPr lang="en-US" sz="2000" b="1" dirty="0"/>
              <a:t>improve</a:t>
            </a:r>
            <a:r>
              <a:rPr lang="en-US" sz="2000" dirty="0"/>
              <a:t> not only </a:t>
            </a:r>
            <a:r>
              <a:rPr lang="en-US" sz="2000" b="1" dirty="0"/>
              <a:t>ROM efficiency </a:t>
            </a:r>
            <a:r>
              <a:rPr lang="en-US" sz="2000" dirty="0"/>
              <a:t>but also </a:t>
            </a:r>
            <a:r>
              <a:rPr lang="en-US" sz="2000" b="1" dirty="0"/>
              <a:t>ROM accuracy</a:t>
            </a:r>
            <a:r>
              <a:rPr lang="en-US" sz="20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3B403-BA24-414E-BA66-E6A0FC0CC62B}"/>
              </a:ext>
            </a:extLst>
          </p:cNvPr>
          <p:cNvSpPr txBox="1"/>
          <p:nvPr/>
        </p:nvSpPr>
        <p:spPr>
          <a:xfrm>
            <a:off x="64951" y="1736230"/>
            <a:ext cx="1082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Ideal preconditioned ROM emulates projection of FOM solution increment onto POD basis.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AB24E5-AD33-483F-BD92-9FD650BEDC6E}"/>
                  </a:ext>
                </a:extLst>
              </p:cNvPr>
              <p:cNvSpPr txBox="1"/>
              <p:nvPr/>
            </p:nvSpPr>
            <p:spPr>
              <a:xfrm>
                <a:off x="274648" y="5114022"/>
                <a:ext cx="1172103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Minimizing the raw (unweighted) residual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can be problematic for systems of PDEs where different variables have </a:t>
                </a:r>
                <a:r>
                  <a:rPr lang="en-US" b="1" dirty="0"/>
                  <a:t>drastically</a:t>
                </a:r>
                <a:r>
                  <a:rPr lang="en-US" dirty="0"/>
                  <a:t> </a:t>
                </a:r>
                <a:r>
                  <a:rPr lang="en-US" b="1" dirty="0"/>
                  <a:t>different magnitudes </a:t>
                </a:r>
                <a:r>
                  <a:rPr lang="en-US" dirty="0"/>
                  <a:t>(e.g., dimensional PDEs, multi-physics) [</a:t>
                </a:r>
                <a:r>
                  <a:rPr lang="en-US" dirty="0" err="1"/>
                  <a:t>Washabaugh</a:t>
                </a:r>
                <a:r>
                  <a:rPr lang="en-US" dirty="0"/>
                  <a:t>, 2016].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Adding a preconditioner amounts to </a:t>
                </a:r>
                <a:r>
                  <a:rPr lang="en-US" b="1" dirty="0"/>
                  <a:t>scaling</a:t>
                </a:r>
                <a:r>
                  <a:rPr lang="en-US" dirty="0"/>
                  <a:t> the ROM residual to get all the equations to be roughly the same order.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AB24E5-AD33-483F-BD92-9FD650BED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48" y="5114022"/>
                <a:ext cx="11721039" cy="1323439"/>
              </a:xfrm>
              <a:prstGeom prst="rect">
                <a:avLst/>
              </a:prstGeom>
              <a:blipFill>
                <a:blip r:embed="rId3"/>
                <a:stretch>
                  <a:fillRect l="-312" t="-3226" r="-780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C9B89C-1B4B-4745-A316-78C1093AA5F4}"/>
                  </a:ext>
                </a:extLst>
              </p:cNvPr>
              <p:cNvSpPr txBox="1"/>
              <p:nvPr/>
            </p:nvSpPr>
            <p:spPr>
              <a:xfrm>
                <a:off x="4048015" y="2907046"/>
                <a:ext cx="3281766" cy="3929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𝜱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𝜱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C9B89C-1B4B-4745-A316-78C1093AA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015" y="2907046"/>
                <a:ext cx="3281766" cy="392993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CAA8FD-69D6-4002-A58B-04DC0D28FA22}"/>
                  </a:ext>
                </a:extLst>
              </p:cNvPr>
              <p:cNvSpPr txBox="1"/>
              <p:nvPr/>
            </p:nvSpPr>
            <p:spPr>
              <a:xfrm>
                <a:off x="274648" y="3486366"/>
                <a:ext cx="11236271" cy="1083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Ideal preconditioned </a:t>
                </a:r>
                <a:r>
                  <a:rPr lang="en-US" dirty="0"/>
                  <a:t>ROM</a:t>
                </a:r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gives rise to “projected solution increment” solution (1)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 quality of preconditioner is improved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), the ROM solution </a:t>
                </a:r>
                <a:r>
                  <a:rPr lang="en-US" b="1" dirty="0"/>
                  <a:t>approaches</a:t>
                </a:r>
                <a:r>
                  <a:rPr lang="en-US" dirty="0"/>
                  <a:t> the most accurate ROM solution possible for a given basis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CAA8FD-69D6-4002-A58B-04DC0D28F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48" y="3486366"/>
                <a:ext cx="11236271" cy="1083630"/>
              </a:xfrm>
              <a:prstGeom prst="rect">
                <a:avLst/>
              </a:prstGeom>
              <a:blipFill>
                <a:blip r:embed="rId5"/>
                <a:stretch>
                  <a:fillRect l="-326" t="-2247" b="-7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AA18770-E246-4D60-B6DE-D67985F12961}"/>
              </a:ext>
            </a:extLst>
          </p:cNvPr>
          <p:cNvSpPr txBox="1"/>
          <p:nvPr/>
        </p:nvSpPr>
        <p:spPr>
          <a:xfrm>
            <a:off x="64951" y="4724352"/>
            <a:ext cx="1082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Preconditioning ensures all residual components are on approximately the same scale.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86FF5-A595-46D3-9752-2AF2EB0F5C4B}"/>
                  </a:ext>
                </a:extLst>
              </p:cNvPr>
              <p:cNvSpPr txBox="1"/>
              <p:nvPr/>
            </p:nvSpPr>
            <p:spPr>
              <a:xfrm>
                <a:off x="287093" y="2161538"/>
                <a:ext cx="11010994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Upper limit on ROM accuracy is obtained by taking </a:t>
                </a:r>
                <a:r>
                  <a:rPr lang="en-US" b="1" dirty="0"/>
                  <a:t>solution increment </a:t>
                </a:r>
                <a:r>
                  <a:rPr lang="en-US" dirty="0"/>
                  <a:t>computed by FOM,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at each time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:r>
                  <a:rPr lang="en-US" b="1" dirty="0"/>
                  <a:t>projecting it </a:t>
                </a:r>
                <a:r>
                  <a:rPr lang="en-US" dirty="0"/>
                  <a:t>onto the </a:t>
                </a:r>
                <a:r>
                  <a:rPr lang="en-US" b="1" dirty="0"/>
                  <a:t>POD basis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86FF5-A595-46D3-9752-2AF2EB0F5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93" y="2161538"/>
                <a:ext cx="11010994" cy="669992"/>
              </a:xfrm>
              <a:prstGeom prst="rect">
                <a:avLst/>
              </a:prstGeom>
              <a:blipFill>
                <a:blip r:embed="rId6"/>
                <a:stretch>
                  <a:fillRect l="-332" t="-4587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F991F61-AA80-4AD8-B3B7-95AD681FB202}"/>
              </a:ext>
            </a:extLst>
          </p:cNvPr>
          <p:cNvSpPr txBox="1"/>
          <p:nvPr/>
        </p:nvSpPr>
        <p:spPr>
          <a:xfrm>
            <a:off x="7640665" y="2890943"/>
            <a:ext cx="79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3803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9" grpId="0"/>
      <p:bldP spid="10" grpId="0"/>
      <p:bldP spid="1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Numerical Examples:  Albany and SPARC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 descr="albany_90.png">
            <a:extLst>
              <a:ext uri="{FF2B5EF4-FFF2-40B4-BE49-F238E27FC236}">
                <a16:creationId xmlns:a16="http://schemas.microsoft.com/office/drawing/2014/main" id="{5006B193-102B-47D4-80C0-70A76EEB7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48" y="1126055"/>
            <a:ext cx="1553679" cy="8082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1EBBCB-43F9-498B-B7F3-504E368CF859}"/>
              </a:ext>
            </a:extLst>
          </p:cNvPr>
          <p:cNvSpPr txBox="1"/>
          <p:nvPr/>
        </p:nvSpPr>
        <p:spPr>
          <a:xfrm>
            <a:off x="2398314" y="1126055"/>
            <a:ext cx="244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multi-physics finite element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0C71D-21E0-4FB0-AA47-94EF14FF70FC}"/>
              </a:ext>
            </a:extLst>
          </p:cNvPr>
          <p:cNvSpPr txBox="1"/>
          <p:nvPr/>
        </p:nvSpPr>
        <p:spPr>
          <a:xfrm>
            <a:off x="325465" y="2046897"/>
            <a:ext cx="58428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Open-source</a:t>
            </a:r>
            <a:r>
              <a:rPr lang="en-US" baseline="30000" dirty="0"/>
              <a:t>1</a:t>
            </a:r>
            <a:r>
              <a:rPr lang="en-US" dirty="0"/>
              <a:t>, parallel, C++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Component-based design for rapid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Contains a wide variety of constitutive models for mechanical/thermo-mechanical problems.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Makes extensive use of libraries from the open-source </a:t>
            </a:r>
            <a:r>
              <a:rPr lang="en-US" dirty="0" err="1"/>
              <a:t>Trilinos</a:t>
            </a:r>
            <a:r>
              <a:rPr lang="en-US" dirty="0"/>
              <a:t> project</a:t>
            </a:r>
            <a:r>
              <a:rPr lang="en-US" baseline="30000" dirty="0"/>
              <a:t>2</a:t>
            </a:r>
            <a:r>
              <a:rPr lang="en-US" dirty="0"/>
              <a:t>, including preconditioners from the </a:t>
            </a:r>
            <a:r>
              <a:rPr lang="en-US" dirty="0" err="1"/>
              <a:t>Ifpack</a:t>
            </a:r>
            <a:r>
              <a:rPr lang="en-US" dirty="0"/>
              <a:t> library</a:t>
            </a:r>
            <a:endParaRPr lang="en-US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51F47-97F7-4C05-A44C-6625965D49E3}"/>
              </a:ext>
            </a:extLst>
          </p:cNvPr>
          <p:cNvSpPr txBox="1"/>
          <p:nvPr/>
        </p:nvSpPr>
        <p:spPr>
          <a:xfrm>
            <a:off x="193729" y="6179187"/>
            <a:ext cx="666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>
                <a:hlinkClick r:id="rId4"/>
              </a:rPr>
              <a:t>https://github.com/SNLComputation/Albany/releases/tag/MOR_support_end</a:t>
            </a:r>
            <a:r>
              <a:rPr lang="en-US" sz="1200" dirty="0"/>
              <a:t>  </a:t>
            </a:r>
            <a:r>
              <a:rPr lang="en-US" sz="1200" baseline="30000" dirty="0"/>
              <a:t>2</a:t>
            </a:r>
            <a:r>
              <a:rPr lang="en-US" sz="1200" dirty="0">
                <a:hlinkClick r:id="rId5"/>
              </a:rPr>
              <a:t>https://github.com/</a:t>
            </a:r>
            <a:r>
              <a:rPr lang="en-US" sz="1200" dirty="0" err="1">
                <a:hlinkClick r:id="rId5"/>
              </a:rPr>
              <a:t>trilinos</a:t>
            </a:r>
            <a:r>
              <a:rPr lang="en-US" sz="1200" dirty="0">
                <a:hlinkClick r:id="rId5"/>
              </a:rPr>
              <a:t>/</a:t>
            </a:r>
            <a:r>
              <a:rPr lang="en-US" sz="1200" dirty="0" err="1">
                <a:hlinkClick r:id="rId5"/>
              </a:rPr>
              <a:t>trilinos</a:t>
            </a:r>
            <a:r>
              <a:rPr lang="en-US" sz="1200" dirty="0"/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C75EDB-7CD5-4070-A727-8AEE4A45CB7B}"/>
              </a:ext>
            </a:extLst>
          </p:cNvPr>
          <p:cNvCxnSpPr>
            <a:cxnSpLocks/>
          </p:cNvCxnSpPr>
          <p:nvPr/>
        </p:nvCxnSpPr>
        <p:spPr>
          <a:xfrm>
            <a:off x="6126996" y="968644"/>
            <a:ext cx="0" cy="5889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7C025A-D1A5-4D7C-B0B2-64F27198C012}"/>
              </a:ext>
            </a:extLst>
          </p:cNvPr>
          <p:cNvSpPr txBox="1"/>
          <p:nvPr/>
        </p:nvSpPr>
        <p:spPr>
          <a:xfrm>
            <a:off x="325465" y="4879476"/>
            <a:ext cx="5487689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Problems tested: </a:t>
            </a:r>
            <a:r>
              <a:rPr lang="en-US" dirty="0"/>
              <a:t>quasi-static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mechanical and </a:t>
            </a:r>
            <a:r>
              <a:rPr lang="en-US" b="1" dirty="0"/>
              <a:t>thermo-mechanical</a:t>
            </a:r>
            <a:r>
              <a:rPr lang="en-US" dirty="0"/>
              <a:t> with prediction across </a:t>
            </a:r>
            <a:r>
              <a:rPr lang="en-US" b="1" dirty="0"/>
              <a:t>material parameter space</a:t>
            </a:r>
            <a:r>
              <a:rPr lang="en-US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E78E6-9866-44AC-B402-6C61E63BEA52}"/>
              </a:ext>
            </a:extLst>
          </p:cNvPr>
          <p:cNvSpPr txBox="1"/>
          <p:nvPr/>
        </p:nvSpPr>
        <p:spPr>
          <a:xfrm>
            <a:off x="6448217" y="1126055"/>
            <a:ext cx="43243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SPARC</a:t>
            </a:r>
            <a:r>
              <a:rPr lang="en-US" sz="2600" baseline="30000" dirty="0"/>
              <a:t>3</a:t>
            </a:r>
            <a:r>
              <a:rPr lang="en-US" sz="2600" b="1" dirty="0"/>
              <a:t> Flow Solver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279AD8-6D61-411F-9450-AE3470568EE5}"/>
              </a:ext>
            </a:extLst>
          </p:cNvPr>
          <p:cNvSpPr txBox="1"/>
          <p:nvPr/>
        </p:nvSpPr>
        <p:spPr>
          <a:xfrm>
            <a:off x="6524625" y="1934327"/>
            <a:ext cx="54452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Next-generation transonic and hypersonic C++ CFD code developed at Sandia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Simulates compressible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for analyses involving captive carry and reentry vehicles</a:t>
            </a:r>
          </a:p>
          <a:p>
            <a:endParaRPr lang="en-US" sz="400" dirty="0"/>
          </a:p>
          <a:p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discretization is cell-centered finite volume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Leverages libraries from the </a:t>
            </a:r>
            <a:r>
              <a:rPr lang="en-US" dirty="0" err="1"/>
              <a:t>Trilinos</a:t>
            </a:r>
            <a:r>
              <a:rPr lang="en-US" dirty="0"/>
              <a:t> project</a:t>
            </a:r>
            <a:r>
              <a:rPr lang="en-US" baseline="300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620A35-8AB7-4C6F-92E3-CF2DF65E4A71}"/>
              </a:ext>
            </a:extLst>
          </p:cNvPr>
          <p:cNvSpPr txBox="1"/>
          <p:nvPr/>
        </p:nvSpPr>
        <p:spPr>
          <a:xfrm>
            <a:off x="6378847" y="4964713"/>
            <a:ext cx="5487689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Problems tested: </a:t>
            </a:r>
            <a:r>
              <a:rPr lang="en-US" dirty="0"/>
              <a:t>transient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compressible laminar flow </a:t>
            </a:r>
            <a:r>
              <a:rPr lang="en-US" dirty="0"/>
              <a:t>over an open cavity with </a:t>
            </a:r>
            <a:r>
              <a:rPr lang="en-US" b="1" dirty="0"/>
              <a:t>prediction in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FB9D07-DF00-44A6-8A1F-D6BCCC028D0B}"/>
              </a:ext>
            </a:extLst>
          </p:cNvPr>
          <p:cNvSpPr txBox="1"/>
          <p:nvPr/>
        </p:nvSpPr>
        <p:spPr>
          <a:xfrm>
            <a:off x="6378846" y="6182426"/>
            <a:ext cx="5222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3</a:t>
            </a:r>
            <a:r>
              <a:rPr lang="en-US" sz="1200" dirty="0"/>
              <a:t>Sandia Parallel Aerodynamics and Reentry Code</a:t>
            </a:r>
          </a:p>
        </p:txBody>
      </p:sp>
    </p:spTree>
    <p:extLst>
      <p:ext uri="{BB962C8B-B14F-4D97-AF65-F5344CB8AC3E}">
        <p14:creationId xmlns:p14="http://schemas.microsoft.com/office/powerpoint/2010/main" val="27818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335101"/>
            <a:ext cx="10577065" cy="570225"/>
          </a:xfrm>
        </p:spPr>
        <p:txBody>
          <a:bodyPr/>
          <a:lstStyle/>
          <a:p>
            <a:r>
              <a:rPr lang="en-US" dirty="0"/>
              <a:t>Thermo-Mechanical Pressure Vessel (Albany)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C7D685-C858-4236-9FFD-F89256F29C8D}"/>
              </a:ext>
            </a:extLst>
          </p:cNvPr>
          <p:cNvGrpSpPr/>
          <p:nvPr/>
        </p:nvGrpSpPr>
        <p:grpSpPr>
          <a:xfrm>
            <a:off x="114607" y="1048248"/>
            <a:ext cx="4389129" cy="2389637"/>
            <a:chOff x="484348" y="1039363"/>
            <a:chExt cx="4389129" cy="23896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9C9D50-A7D1-4D7B-BC03-35EB73D09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348" y="1039363"/>
              <a:ext cx="4389129" cy="2389637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7C3A51-3455-494C-8C29-1AE734E633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3973" y="1387098"/>
              <a:ext cx="960895" cy="1239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63479CB-CFBE-438E-98DC-B28432DD604E}"/>
                </a:ext>
              </a:extLst>
            </p:cNvPr>
            <p:cNvCxnSpPr>
              <a:cxnSpLocks/>
            </p:cNvCxnSpPr>
            <p:nvPr/>
          </p:nvCxnSpPr>
          <p:spPr>
            <a:xfrm>
              <a:off x="2502976" y="2701872"/>
              <a:ext cx="984143" cy="15756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1B005B-4A67-422A-9703-26BB179D7664}"/>
                  </a:ext>
                </a:extLst>
              </p:cNvPr>
              <p:cNvSpPr txBox="1"/>
              <p:nvPr/>
            </p:nvSpPr>
            <p:spPr>
              <a:xfrm>
                <a:off x="-1" y="3434738"/>
                <a:ext cx="8015593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Coupled </a:t>
                </a:r>
                <a:r>
                  <a:rPr lang="en-US" b="1" dirty="0">
                    <a:solidFill>
                      <a:schemeClr val="tx1"/>
                    </a:solidFill>
                  </a:rPr>
                  <a:t>thermo-mechanical</a:t>
                </a:r>
                <a:r>
                  <a:rPr lang="en-US" dirty="0">
                    <a:solidFill>
                      <a:schemeClr val="tx1"/>
                    </a:solidFill>
                  </a:rPr>
                  <a:t> problem involving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Neohookean</a:t>
                </a:r>
                <a:r>
                  <a:rPr lang="en-US" dirty="0">
                    <a:solidFill>
                      <a:schemeClr val="tx1"/>
                    </a:solidFill>
                  </a:rPr>
                  <a:t> material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b="1" dirty="0"/>
                  <a:t>Multi-physics problem: </a:t>
                </a:r>
                <a:r>
                  <a:rPr lang="en-US" dirty="0"/>
                  <a:t>temperature and displacement solutions differ by </a:t>
                </a:r>
                <a:r>
                  <a:rPr lang="en-US" b="1" dirty="0"/>
                  <a:t>9 orders of magnitude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2 sets of </a:t>
                </a:r>
                <a:r>
                  <a:rPr lang="en-US" b="1" dirty="0">
                    <a:solidFill>
                      <a:schemeClr val="tx1"/>
                    </a:solidFill>
                  </a:rPr>
                  <a:t>material blocks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each having set of material params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Material parameters in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(magenta, cyan) are fixed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</a:rPr>
                  <a:t>Material parameters in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(green, yellow, blue) are varied </a:t>
                </a:r>
                <a:endParaRPr lang="en-US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Pressure vessel is </a:t>
                </a:r>
                <a:r>
                  <a:rPr lang="en-US" b="1" dirty="0">
                    <a:solidFill>
                      <a:schemeClr val="tx1"/>
                    </a:solidFill>
                  </a:rPr>
                  <a:t>heated </a:t>
                </a:r>
                <a:r>
                  <a:rPr lang="en-US" dirty="0">
                    <a:solidFill>
                      <a:schemeClr val="tx1"/>
                    </a:solidFill>
                  </a:rPr>
                  <a:t>and</a:t>
                </a:r>
                <a:r>
                  <a:rPr lang="en-US" b="1" dirty="0">
                    <a:solidFill>
                      <a:schemeClr val="tx1"/>
                    </a:solidFill>
                  </a:rPr>
                  <a:t> pressurized </a:t>
                </a:r>
                <a:r>
                  <a:rPr lang="en-US" dirty="0">
                    <a:solidFill>
                      <a:schemeClr val="tx1"/>
                    </a:solidFill>
                  </a:rPr>
                  <a:t>from the </a:t>
                </a:r>
                <a:r>
                  <a:rPr lang="en-US" dirty="0"/>
                  <a:t>inside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Problem is run </a:t>
                </a:r>
                <a:r>
                  <a:rPr lang="en-US" b="1" dirty="0">
                    <a:solidFill>
                      <a:schemeClr val="tx1"/>
                    </a:solidFill>
                  </a:rPr>
                  <a:t>quasi-statically</a:t>
                </a:r>
                <a:r>
                  <a:rPr lang="en-US" dirty="0">
                    <a:solidFill>
                      <a:schemeClr val="tx1"/>
                    </a:solidFill>
                  </a:rPr>
                  <a:t> to pseudo-time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720s with 370K </a:t>
                </a:r>
                <a:r>
                  <a:rPr lang="en-US" dirty="0" err="1">
                    <a:solidFill>
                      <a:schemeClr val="tx1"/>
                    </a:solidFill>
                  </a:rPr>
                  <a:t>dofs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1B005B-4A67-422A-9703-26BB179D7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434738"/>
                <a:ext cx="8015593" cy="2739211"/>
              </a:xfrm>
              <a:prstGeom prst="rect">
                <a:avLst/>
              </a:prstGeom>
              <a:blipFill>
                <a:blip r:embed="rId4"/>
                <a:stretch>
                  <a:fillRect l="-456" t="-1333" r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0500745-21DA-4E0D-9C8C-6C4236318CEA}"/>
              </a:ext>
            </a:extLst>
          </p:cNvPr>
          <p:cNvSpPr/>
          <p:nvPr/>
        </p:nvSpPr>
        <p:spPr>
          <a:xfrm>
            <a:off x="10955" y="6138178"/>
            <a:ext cx="11816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Training</a:t>
            </a:r>
            <a:r>
              <a:rPr lang="en-US" dirty="0"/>
              <a:t> is performed for 4 sets of parameters; </a:t>
            </a:r>
            <a:r>
              <a:rPr lang="en-US" b="1" dirty="0"/>
              <a:t>testing/prediction </a:t>
            </a:r>
            <a:r>
              <a:rPr lang="en-US" dirty="0"/>
              <a:t>is                                                     performed for 2 sets of parameters (see Table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656F06-10AA-4472-8E14-0F24FF7F8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739" y="1338630"/>
            <a:ext cx="7045661" cy="1975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7449F7-6C67-4B8C-B9BC-B7E2082CACBD}"/>
                  </a:ext>
                </a:extLst>
              </p:cNvPr>
              <p:cNvSpPr txBox="1"/>
              <p:nvPr/>
            </p:nvSpPr>
            <p:spPr>
              <a:xfrm>
                <a:off x="6354628" y="924590"/>
                <a:ext cx="4056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Table 1.  Parameters in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400" dirty="0"/>
                  <a:t> for thermo-mechanical pressure vessel problem.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7449F7-6C67-4B8C-B9BC-B7E2082CA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628" y="924590"/>
                <a:ext cx="4056682" cy="523220"/>
              </a:xfrm>
              <a:prstGeom prst="rect">
                <a:avLst/>
              </a:prstGeom>
              <a:blipFill>
                <a:blip r:embed="rId6"/>
                <a:stretch>
                  <a:fillRect t="-3488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9D2995D-7DD7-4A05-BB44-43EB42FEA502}"/>
              </a:ext>
            </a:extLst>
          </p:cNvPr>
          <p:cNvSpPr txBox="1"/>
          <p:nvPr/>
        </p:nvSpPr>
        <p:spPr>
          <a:xfrm>
            <a:off x="8773797" y="6435765"/>
            <a:ext cx="523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[Lindsay </a:t>
            </a:r>
            <a:r>
              <a:rPr lang="en-US" i="1" dirty="0"/>
              <a:t>et al., </a:t>
            </a:r>
            <a:r>
              <a:rPr lang="en-US" dirty="0"/>
              <a:t>in prep.]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E05AAF-634C-4F3C-A778-FD1C5BB3E5B7}"/>
              </a:ext>
            </a:extLst>
          </p:cNvPr>
          <p:cNvSpPr txBox="1"/>
          <p:nvPr/>
        </p:nvSpPr>
        <p:spPr>
          <a:xfrm>
            <a:off x="8541648" y="5948418"/>
            <a:ext cx="1789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Testing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A416E-FBAE-4DB1-A2E1-8FA49DFDCBC6}"/>
              </a:ext>
            </a:extLst>
          </p:cNvPr>
          <p:cNvSpPr txBox="1"/>
          <p:nvPr/>
        </p:nvSpPr>
        <p:spPr>
          <a:xfrm>
            <a:off x="10391314" y="5937850"/>
            <a:ext cx="1789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Testing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703C-C092-4072-B66D-CB832B185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8806" y="3559896"/>
            <a:ext cx="1223158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9A9A7F-F89F-452D-94A4-9E98D5BB5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3886" y="3543623"/>
            <a:ext cx="1229710" cy="228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D7B619-78BE-40FA-80D5-B1FD90CCEC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1309" y="141338"/>
            <a:ext cx="1274923" cy="117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48" y="203052"/>
            <a:ext cx="10577065" cy="570225"/>
          </a:xfrm>
        </p:spPr>
        <p:txBody>
          <a:bodyPr/>
          <a:lstStyle/>
          <a:p>
            <a:r>
              <a:rPr lang="en-US" dirty="0"/>
              <a:t>Thermo-Mechanical Pressure Vessel (Albany)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F06C4C-3F96-4527-9147-847B7786E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3" y="3087559"/>
            <a:ext cx="4876800" cy="3657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E65A17-2B24-4282-93C7-48D47D59C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091" y="3087559"/>
            <a:ext cx="4876800" cy="3657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9BC2C5C-E9DB-42BC-AC2A-163406E2BDAB}"/>
              </a:ext>
            </a:extLst>
          </p:cNvPr>
          <p:cNvGrpSpPr/>
          <p:nvPr/>
        </p:nvGrpSpPr>
        <p:grpSpPr>
          <a:xfrm>
            <a:off x="4706091" y="878230"/>
            <a:ext cx="7855622" cy="2104376"/>
            <a:chOff x="7152019" y="625458"/>
            <a:chExt cx="7855622" cy="210437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20BC2D5-EBC5-4D1D-9B25-DC897D32CA92}"/>
                </a:ext>
              </a:extLst>
            </p:cNvPr>
            <p:cNvGrpSpPr/>
            <p:nvPr/>
          </p:nvGrpSpPr>
          <p:grpSpPr>
            <a:xfrm>
              <a:off x="7334886" y="625458"/>
              <a:ext cx="5047854" cy="2104376"/>
              <a:chOff x="7650467" y="660219"/>
              <a:chExt cx="5047854" cy="2104376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E5B9392-9BA9-4C4B-98FC-319B11D4C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22042" y="677779"/>
                <a:ext cx="1406769" cy="18288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0D45A5-5EEC-44C0-B726-591D24F17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5553" y="660219"/>
                <a:ext cx="1266092" cy="18288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AB85CC2-DEA6-4B7B-ABDB-4A69D485B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50467" y="751659"/>
                <a:ext cx="885391" cy="164592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211165-B057-4170-8B9C-5F1F2E98F1EF}"/>
                  </a:ext>
                </a:extLst>
              </p:cNvPr>
              <p:cNvSpPr txBox="1"/>
              <p:nvPr/>
            </p:nvSpPr>
            <p:spPr>
              <a:xfrm>
                <a:off x="7844968" y="2426041"/>
                <a:ext cx="48533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FOM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A10A8B-6E1C-4E55-AFCD-1CA074647207}"/>
                </a:ext>
              </a:extLst>
            </p:cNvPr>
            <p:cNvSpPr txBox="1"/>
            <p:nvPr/>
          </p:nvSpPr>
          <p:spPr>
            <a:xfrm>
              <a:off x="8787889" y="2377697"/>
              <a:ext cx="48533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LSPG ROM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F8051B-E463-416E-A40C-DC844AC3C504}"/>
                </a:ext>
              </a:extLst>
            </p:cNvPr>
            <p:cNvSpPr txBox="1"/>
            <p:nvPr/>
          </p:nvSpPr>
          <p:spPr>
            <a:xfrm>
              <a:off x="10154288" y="2341837"/>
              <a:ext cx="48533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PC-LSPG ROM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F538ECE-69D9-4949-AC52-9AACE33BBE29}"/>
                </a:ext>
              </a:extLst>
            </p:cNvPr>
            <p:cNvSpPr/>
            <p:nvPr/>
          </p:nvSpPr>
          <p:spPr>
            <a:xfrm>
              <a:off x="7152019" y="625458"/>
              <a:ext cx="4583809" cy="20907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2F1AB4-E9C7-4BD9-92D3-02F79C25A681}"/>
                  </a:ext>
                </a:extLst>
              </p:cNvPr>
              <p:cNvSpPr txBox="1"/>
              <p:nvPr/>
            </p:nvSpPr>
            <p:spPr>
              <a:xfrm>
                <a:off x="702845" y="1348824"/>
                <a:ext cx="3223647" cy="82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2F1AB4-E9C7-4BD9-92D3-02F79C25A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45" y="1348824"/>
                <a:ext cx="3223647" cy="8296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6D191D98-B1CF-4556-A1BD-841EDDFB471E}"/>
              </a:ext>
            </a:extLst>
          </p:cNvPr>
          <p:cNvSpPr txBox="1"/>
          <p:nvPr/>
        </p:nvSpPr>
        <p:spPr>
          <a:xfrm>
            <a:off x="151072" y="988129"/>
            <a:ext cx="464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relative error: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2747AB-2BF5-4F96-9014-F3EABF2BA50D}"/>
              </a:ext>
            </a:extLst>
          </p:cNvPr>
          <p:cNvSpPr txBox="1"/>
          <p:nvPr/>
        </p:nvSpPr>
        <p:spPr>
          <a:xfrm>
            <a:off x="9417699" y="1548857"/>
            <a:ext cx="248952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Preconditioned LSPG ROMs are up to </a:t>
            </a:r>
            <a:r>
              <a:rPr lang="en-US" b="1" dirty="0"/>
              <a:t>5 orders of magnitude more accurate</a:t>
            </a:r>
            <a:r>
              <a:rPr lang="en-US" dirty="0"/>
              <a:t> than LSPG ROMs.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LSPG ROMs </a:t>
            </a:r>
            <a:r>
              <a:rPr lang="en-US" b="1" dirty="0"/>
              <a:t>do not converge</a:t>
            </a:r>
            <a:r>
              <a:rPr lang="en-US" dirty="0"/>
              <a:t> for larger basis sizes.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Accuracy is </a:t>
            </a:r>
            <a:r>
              <a:rPr lang="en-US" b="1" dirty="0"/>
              <a:t>improved</a:t>
            </a:r>
            <a:r>
              <a:rPr lang="en-US" dirty="0"/>
              <a:t> by improving the preconditioner.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73FC08-1BE7-4331-B291-88BA5B6E7A57}"/>
              </a:ext>
            </a:extLst>
          </p:cNvPr>
          <p:cNvSpPr txBox="1"/>
          <p:nvPr/>
        </p:nvSpPr>
        <p:spPr>
          <a:xfrm>
            <a:off x="155336" y="2359111"/>
            <a:ext cx="439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Seven basis sizes evaluated: 2,4,8,16, 32,79,790</a:t>
            </a:r>
          </a:p>
        </p:txBody>
      </p:sp>
    </p:spTree>
    <p:extLst>
      <p:ext uri="{BB962C8B-B14F-4D97-AF65-F5344CB8AC3E}">
        <p14:creationId xmlns:p14="http://schemas.microsoft.com/office/powerpoint/2010/main" val="4525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Theme (White Background)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Sandia2018_16x9_1</Template>
  <TotalTime>37815</TotalTime>
  <Words>2204</Words>
  <Application>Microsoft Office PowerPoint</Application>
  <PresentationFormat>Widescreen</PresentationFormat>
  <Paragraphs>373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Garamond</vt:lpstr>
      <vt:lpstr>Gill Sans MT</vt:lpstr>
      <vt:lpstr>Trebuchet MS</vt:lpstr>
      <vt:lpstr>Wingdings</vt:lpstr>
      <vt:lpstr>Sandia Theme (White Background)</vt:lpstr>
      <vt:lpstr>Preconditioned Least-Squares Petrov-Galerkin Reduced Order Models for Fluid and Solid Mechanics Problems</vt:lpstr>
      <vt:lpstr>Motivation</vt:lpstr>
      <vt:lpstr>POD/LSPG* Approach to Model Reduction</vt:lpstr>
      <vt:lpstr>POD/LSPG Approach to Model Reduction</vt:lpstr>
      <vt:lpstr>Preconditioned LSPG ROMs</vt:lpstr>
      <vt:lpstr>Preconditioned LSPG ROMs</vt:lpstr>
      <vt:lpstr>Numerical Examples:  Albany and SPARC codes</vt:lpstr>
      <vt:lpstr>Thermo-Mechanical Pressure Vessel (Albany)</vt:lpstr>
      <vt:lpstr>Thermo-Mechanical Pressure Vessel (Albany)</vt:lpstr>
      <vt:lpstr>Thermo-Mechanical Pressure Vessel (Albany)</vt:lpstr>
      <vt:lpstr>Thermo-Mechanical Pressure Vessel (Albany)</vt:lpstr>
      <vt:lpstr>Compressible Cavity Flow (SPARC)</vt:lpstr>
      <vt:lpstr>Compressible Cavity Flow (SPARC)</vt:lpstr>
      <vt:lpstr>Summary &amp; Future Work</vt:lpstr>
      <vt:lpstr>PowerPoint Presentation</vt:lpstr>
      <vt:lpstr>Mechanical Beam (Albany)</vt:lpstr>
      <vt:lpstr>Mechanical Beam (Albany)</vt:lpstr>
      <vt:lpstr>Mechanical Beam (Albany)</vt:lpstr>
      <vt:lpstr>Mechanical Beam (Albany)</vt:lpstr>
      <vt:lpstr>Mechanical Beam (Albany)</vt:lpstr>
      <vt:lpstr>Thermo-Mechanical Beam (Albany)</vt:lpstr>
      <vt:lpstr>Thermo-Mechanical Beam (Albany)</vt:lpstr>
      <vt:lpstr>Thermo-Mechanical Beam (Albany)</vt:lpstr>
      <vt:lpstr>Thermo-Mechanical Beam (Albany)</vt:lpstr>
      <vt:lpstr>Thermo-Mechanical Beam (Albany)</vt:lpstr>
      <vt:lpstr>Thermo-Mechanical Beam (Albany)</vt:lpstr>
      <vt:lpstr>Thermo-Mechanical Beam (Albany)</vt:lpstr>
      <vt:lpstr>Thermo-Mechanical Beam (Albany)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Tezaur, Irina</cp:lastModifiedBy>
  <cp:revision>431</cp:revision>
  <cp:lastPrinted>2019-08-07T18:49:35Z</cp:lastPrinted>
  <dcterms:created xsi:type="dcterms:W3CDTF">2017-10-14T01:15:26Z</dcterms:created>
  <dcterms:modified xsi:type="dcterms:W3CDTF">2021-09-29T00:58:37Z</dcterms:modified>
</cp:coreProperties>
</file>