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3" r:id="rId3"/>
    <p:sldId id="319" r:id="rId4"/>
    <p:sldId id="320" r:id="rId5"/>
    <p:sldId id="276" r:id="rId6"/>
    <p:sldId id="321" r:id="rId7"/>
    <p:sldId id="322" r:id="rId8"/>
    <p:sldId id="318" r:id="rId9"/>
    <p:sldId id="323" r:id="rId10"/>
    <p:sldId id="335" r:id="rId11"/>
    <p:sldId id="336" r:id="rId12"/>
    <p:sldId id="337" r:id="rId13"/>
    <p:sldId id="338" r:id="rId14"/>
    <p:sldId id="340" r:id="rId15"/>
    <p:sldId id="339" r:id="rId16"/>
    <p:sldId id="324" r:id="rId17"/>
    <p:sldId id="341" r:id="rId18"/>
    <p:sldId id="325" r:id="rId19"/>
    <p:sldId id="275" r:id="rId20"/>
    <p:sldId id="277" r:id="rId21"/>
    <p:sldId id="342" r:id="rId22"/>
    <p:sldId id="288" r:id="rId23"/>
    <p:sldId id="312" r:id="rId24"/>
    <p:sldId id="345" r:id="rId25"/>
    <p:sldId id="329" r:id="rId26"/>
    <p:sldId id="330" r:id="rId27"/>
    <p:sldId id="343" r:id="rId28"/>
    <p:sldId id="303" r:id="rId29"/>
    <p:sldId id="332" r:id="rId30"/>
    <p:sldId id="331" r:id="rId31"/>
    <p:sldId id="298" r:id="rId32"/>
    <p:sldId id="344" r:id="rId33"/>
    <p:sldId id="334" r:id="rId34"/>
    <p:sldId id="333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3399"/>
    <a:srgbClr val="CCCCFF"/>
    <a:srgbClr val="008000"/>
    <a:srgbClr val="CCFF66"/>
    <a:srgbClr val="FF0000"/>
    <a:srgbClr val="3333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5"/>
  </p:normalViewPr>
  <p:slideViewPr>
    <p:cSldViewPr snapToGrid="0" snapToObjects="1"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9783E5-5F87-4F2A-98EC-2AD990CFA9B4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alibri" panose="020F0502020204030204" pitchFamily="34" charset="0"/>
              </a:defRPr>
            </a:lvl1pPr>
          </a:lstStyle>
          <a:p>
            <a:fld id="{A90CC1EF-AC7D-48B6-ACE1-245C3CD30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61895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7254DA8-686D-40FB-AFE4-E36D2BBF6DBC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alibri" panose="020F0502020204030204" pitchFamily="34" charset="0"/>
              </a:defRPr>
            </a:lvl1pPr>
          </a:lstStyle>
          <a:p>
            <a:fld id="{7D619E9C-3092-45F0-A1A7-2AB8B8147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94526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Water cycle: How do the hydrological cycle and water resources interact with the climate on local to global scales?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Biogeochemistry: How do biogeochemical cycles interact with global climate change?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Cryosphere-Ocean System: How do rapid changes in areas of the Earth where water exists as ice and snow interact with the climate system?</a:t>
            </a:r>
          </a:p>
        </p:txBody>
      </p:sp>
      <p:sp>
        <p:nvSpPr>
          <p:cNvPr id="23555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Water cycle: How do the hydrological cycle and water resources interact with the climate on local to global scales?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Biogeochemistry: How do biogeochemical cycles interact with global climate change?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Cryosphere-Ocean System: How do rapid changes in areas of the Earth where water exists as ice and snow interact with the climate system?</a:t>
            </a:r>
          </a:p>
        </p:txBody>
      </p:sp>
      <p:sp>
        <p:nvSpPr>
          <p:cNvPr id="52228" name="Header Placeholder 3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9876" name="Header Placeholder 5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Sandia’s role in PISCEES</a:t>
            </a:r>
          </a:p>
        </p:txBody>
      </p:sp>
      <p:sp>
        <p:nvSpPr>
          <p:cNvPr id="77828" name="Header Placeholder 5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5" name="Picture 6" descr="SNL_Stacked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NL_Mot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8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9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6"/>
          <p:cNvSpPr/>
          <p:nvPr/>
        </p:nvSpPr>
        <p:spPr>
          <a:xfrm>
            <a:off x="0" y="2590800"/>
            <a:ext cx="37687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1" name="Rectangle 17"/>
          <p:cNvSpPr/>
          <p:nvPr/>
        </p:nvSpPr>
        <p:spPr>
          <a:xfrm>
            <a:off x="3851275" y="2590800"/>
            <a:ext cx="2286000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2" name="Rectangle 18"/>
          <p:cNvSpPr/>
          <p:nvPr/>
        </p:nvSpPr>
        <p:spPr>
          <a:xfrm>
            <a:off x="6226175" y="2590800"/>
            <a:ext cx="29178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3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latin typeface="Arial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2016-2865 C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538" y="4197350"/>
            <a:ext cx="931862" cy="280988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F354129A-0C3C-4C22-91B8-6CC3C7E1FD1B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8357-95E0-4330-A1A2-805DEC9E30C3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F5B0A-ED54-4CE6-9CF8-EFD34223E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17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CA1B-4889-48CA-B7BF-7285A3821F1E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A9086-5615-45F3-A1F5-57BB8DBAA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01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6843-1273-4C5F-BEF8-33A182F3F57E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447D3-E3CA-4EC6-BE72-8B16CDAC7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99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5A83C-BFF2-4050-8880-72121AA12F0F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25A2B-A410-48C3-88E3-FCEF21A48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21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6073A-6CB2-495B-A7C1-D22E834327FF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37C92-B36F-47F0-BCBE-3E0E3D065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93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52C1-12A6-4E5B-842F-AE5C923D44A5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2C93A-FC1F-4AB7-AB21-701D388B10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23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3E98B-7109-4F5C-8DAA-EA8A16965F6C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E98FD-AAF1-4E63-8916-E449170E2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67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93F8C4-2776-4F70-83E9-B248C3FC4E7F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SAND2016-9376 PE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840694-B6C3-4B93-B4A1-5A6939C3D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76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7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/>
          <p:cNvSpPr/>
          <p:nvPr/>
        </p:nvSpPr>
        <p:spPr>
          <a:xfrm>
            <a:off x="0" y="1676400"/>
            <a:ext cx="37687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9" name="Rectangle 17"/>
          <p:cNvSpPr/>
          <p:nvPr/>
        </p:nvSpPr>
        <p:spPr>
          <a:xfrm>
            <a:off x="3851275" y="1676400"/>
            <a:ext cx="2286000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Rectangle 18"/>
          <p:cNvSpPr/>
          <p:nvPr/>
        </p:nvSpPr>
        <p:spPr>
          <a:xfrm>
            <a:off x="6226175" y="1676400"/>
            <a:ext cx="29178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711200"/>
            <a:ext cx="539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2"/>
          <p:cNvSpPr txBox="1"/>
          <p:nvPr userDrawn="1"/>
        </p:nvSpPr>
        <p:spPr>
          <a:xfrm>
            <a:off x="3124200" y="6172200"/>
            <a:ext cx="556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latin typeface="Arial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991A1D0A-6C19-4D1C-BC7D-11C22995D672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3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7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9" name="Rectangle 17"/>
          <p:cNvSpPr/>
          <p:nvPr/>
        </p:nvSpPr>
        <p:spPr>
          <a:xfrm>
            <a:off x="3851275" y="1455738"/>
            <a:ext cx="2286000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Rectangle 18"/>
          <p:cNvSpPr/>
          <p:nvPr/>
        </p:nvSpPr>
        <p:spPr>
          <a:xfrm>
            <a:off x="6226175" y="1455738"/>
            <a:ext cx="29178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601663"/>
            <a:ext cx="539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SNL_color_stack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5"/>
          <p:cNvSpPr/>
          <p:nvPr userDrawn="1"/>
        </p:nvSpPr>
        <p:spPr>
          <a:xfrm>
            <a:off x="0" y="3370263"/>
            <a:ext cx="9144000" cy="39687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9"/>
          <p:cNvSpPr txBox="1"/>
          <p:nvPr userDrawn="1"/>
        </p:nvSpPr>
        <p:spPr>
          <a:xfrm>
            <a:off x="3124200" y="6172200"/>
            <a:ext cx="556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latin typeface="Arial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BC6C6E9B-D345-4D14-9A73-56A5297E6AD5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9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22"/>
          <p:cNvSpPr/>
          <p:nvPr userDrawn="1"/>
        </p:nvSpPr>
        <p:spPr>
          <a:xfrm>
            <a:off x="0" y="3370263"/>
            <a:ext cx="9144000" cy="3089275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Rectangle 6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8" name="Picture 12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NNSAlogo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6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1" name="Rectangle 17"/>
          <p:cNvSpPr/>
          <p:nvPr/>
        </p:nvSpPr>
        <p:spPr>
          <a:xfrm>
            <a:off x="3851275" y="1455738"/>
            <a:ext cx="2286000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2" name="Rectangle 18"/>
          <p:cNvSpPr/>
          <p:nvPr/>
        </p:nvSpPr>
        <p:spPr>
          <a:xfrm>
            <a:off x="6226175" y="1455738"/>
            <a:ext cx="29178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3" name="Picture 6" descr="SNL_Stacked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NL_Mott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601663"/>
            <a:ext cx="539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SNL_color_stac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3"/>
          <p:cNvSpPr txBox="1"/>
          <p:nvPr userDrawn="1"/>
        </p:nvSpPr>
        <p:spPr>
          <a:xfrm>
            <a:off x="3124200" y="6172200"/>
            <a:ext cx="556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latin typeface="Arial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22A0327B-BFBA-4CC7-9B28-33A5412DA058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29"/>
          <p:cNvSpPr/>
          <p:nvPr userDrawn="1"/>
        </p:nvSpPr>
        <p:spPr>
          <a:xfrm>
            <a:off x="0" y="4040188"/>
            <a:ext cx="2484438" cy="281781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6"/>
          <p:cNvSpPr/>
          <p:nvPr/>
        </p:nvSpPr>
        <p:spPr>
          <a:xfrm>
            <a:off x="0" y="0"/>
            <a:ext cx="2484438" cy="89376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Rectangle 6"/>
          <p:cNvSpPr/>
          <p:nvPr/>
        </p:nvSpPr>
        <p:spPr>
          <a:xfrm>
            <a:off x="880586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8" name="Rectangle 16"/>
          <p:cNvSpPr/>
          <p:nvPr/>
        </p:nvSpPr>
        <p:spPr>
          <a:xfrm>
            <a:off x="0" y="989013"/>
            <a:ext cx="1358900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338638"/>
            <a:ext cx="152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NL_Mott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157788"/>
            <a:ext cx="96996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5932488"/>
            <a:ext cx="10239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/>
          <p:cNvSpPr/>
          <p:nvPr userDrawn="1"/>
        </p:nvSpPr>
        <p:spPr>
          <a:xfrm>
            <a:off x="0" y="2484438"/>
            <a:ext cx="2484438" cy="146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3" name="Rectangle 24"/>
          <p:cNvSpPr/>
          <p:nvPr userDrawn="1"/>
        </p:nvSpPr>
        <p:spPr>
          <a:xfrm>
            <a:off x="1471613" y="989013"/>
            <a:ext cx="1012825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30"/>
          <p:cNvSpPr/>
          <p:nvPr userDrawn="1"/>
        </p:nvSpPr>
        <p:spPr>
          <a:xfrm>
            <a:off x="869315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5921375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/>
          <p:cNvSpPr txBox="1"/>
          <p:nvPr userDrawn="1"/>
        </p:nvSpPr>
        <p:spPr>
          <a:xfrm>
            <a:off x="3124200" y="6172200"/>
            <a:ext cx="556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latin typeface="Arial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14625" y="265113"/>
            <a:ext cx="2133600" cy="4762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A008EAAF-B5CC-44B6-8F9B-8F342EEB99F9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08275" y="6519863"/>
            <a:ext cx="2895600" cy="284162"/>
          </a:xfrm>
        </p:spPr>
        <p:txBody>
          <a:bodyPr/>
          <a:lstStyle>
            <a:lvl1pPr algn="l">
              <a:defRPr sz="1400" smtClean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8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29"/>
          <p:cNvSpPr/>
          <p:nvPr userDrawn="1"/>
        </p:nvSpPr>
        <p:spPr>
          <a:xfrm>
            <a:off x="4572000" y="0"/>
            <a:ext cx="4572000" cy="281781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6"/>
          <p:cNvSpPr/>
          <p:nvPr/>
        </p:nvSpPr>
        <p:spPr>
          <a:xfrm>
            <a:off x="4572000" y="5964238"/>
            <a:ext cx="4572000" cy="89376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Rectangle 16"/>
          <p:cNvSpPr/>
          <p:nvPr/>
        </p:nvSpPr>
        <p:spPr>
          <a:xfrm>
            <a:off x="4572000" y="2908300"/>
            <a:ext cx="1358900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8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489075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9"/>
          <p:cNvSpPr/>
          <p:nvPr userDrawn="1"/>
        </p:nvSpPr>
        <p:spPr>
          <a:xfrm>
            <a:off x="4572000" y="4403725"/>
            <a:ext cx="4572000" cy="146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b="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24"/>
          <p:cNvSpPr/>
          <p:nvPr userDrawn="1"/>
        </p:nvSpPr>
        <p:spPr>
          <a:xfrm>
            <a:off x="6043613" y="2908300"/>
            <a:ext cx="3100387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2"/>
          <p:cNvSpPr/>
          <p:nvPr/>
        </p:nvSpPr>
        <p:spPr>
          <a:xfrm rot="10800000">
            <a:off x="11271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2" name="TextBox 13"/>
          <p:cNvSpPr txBox="1"/>
          <p:nvPr userDrawn="1"/>
        </p:nvSpPr>
        <p:spPr>
          <a:xfrm>
            <a:off x="700088" y="6375400"/>
            <a:ext cx="3762375" cy="579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="0" baseline="30000" dirty="0">
                <a:latin typeface="Arial" pitchFamily="-112" charset="0"/>
                <a:cs typeface="+mn-cs"/>
              </a:rPr>
            </a:br>
            <a:r>
              <a:rPr lang="en-US" sz="950" b="0" baseline="30000" dirty="0">
                <a:latin typeface="Arial" pitchFamily="-112" charset="0"/>
                <a:cs typeface="+mn-cs"/>
              </a:rPr>
              <a:t>SAND No. 2011–XXXXP.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b="0" baseline="30000" dirty="0">
              <a:latin typeface="Arial" pitchFamily="-112" charset="0"/>
              <a:cs typeface="+mn-cs"/>
            </a:endParaRPr>
          </a:p>
        </p:txBody>
      </p:sp>
      <p:pic>
        <p:nvPicPr>
          <p:cNvPr id="13" name="Picture 13" descr="NNSAlogo_Bla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6051550"/>
            <a:ext cx="10239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0"/>
          <p:cNvSpPr/>
          <p:nvPr userDrawn="1"/>
        </p:nvSpPr>
        <p:spPr>
          <a:xfrm rot="10800000">
            <a:off x="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6040438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SNL_motto_2 line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585913"/>
            <a:ext cx="193516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3100" y="265113"/>
            <a:ext cx="1028700" cy="2857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10C24791-3D0D-492A-8D9C-B229C17C1E1F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13275" y="6519863"/>
            <a:ext cx="2895600" cy="284162"/>
          </a:xfrm>
        </p:spPr>
        <p:txBody>
          <a:bodyPr/>
          <a:lstStyle>
            <a:lvl1pPr algn="l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6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225" y="6167438"/>
            <a:ext cx="2133600" cy="476250"/>
          </a:xfrm>
        </p:spPr>
        <p:txBody>
          <a:bodyPr/>
          <a:lstStyle>
            <a:lvl1pPr>
              <a:defRPr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37D9B923-C085-430F-9FFE-DEFAC69EA6DB}" type="datetime1">
              <a:rPr lang="en-US"/>
              <a:pPr>
                <a:defRPr/>
              </a:pPr>
              <a:t>4/5/2017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005B28-919D-4A06-AE2B-C68FE1DBC39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40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0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B4FB1-A596-4BE1-848E-69557309CB3F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1AE15-E28A-46C3-8184-B379F33BE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4F48E-CD55-4833-90B8-4E5DB0FDA843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21E30-B438-4098-AB16-C5B0B1C6C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32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2296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8" y="6167438"/>
            <a:ext cx="149066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94DC53CD-8AFE-4548-BDF8-0F3F51E139EF}" type="datetime1">
              <a:rPr lang="en-US"/>
              <a:pPr>
                <a:defRPr/>
              </a:pPr>
              <a:t>4/5/2017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9863"/>
            <a:ext cx="28956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SAND2016-9376 PE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Calibri" panose="020F0502020204030204" pitchFamily="34" charset="0"/>
              </a:defRPr>
            </a:lvl1pPr>
          </a:lstStyle>
          <a:p>
            <a:fld id="{0FD5E2FB-FEBA-4A38-A328-27C13648E1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8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02E5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E8C78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ahansen/Albany/wiki/Albany-performance-on-next-generation-platforms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6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9"/>
          <p:cNvSpPr>
            <a:spLocks noGrp="1"/>
          </p:cNvSpPr>
          <p:nvPr>
            <p:ph type="ctrTitle"/>
          </p:nvPr>
        </p:nvSpPr>
        <p:spPr>
          <a:xfrm>
            <a:off x="-106363" y="3517900"/>
            <a:ext cx="9159876" cy="896938"/>
          </a:xfrm>
        </p:spPr>
        <p:txBody>
          <a:bodyPr/>
          <a:lstStyle/>
          <a:p>
            <a:pPr algn="ctr"/>
            <a:r>
              <a:rPr lang="en-US" altLang="en-US" sz="2400" b="1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 Performance-Portable Implementation of the Finite Element Assembly in an Atmosphere &amp; Land-Ice Code using the Kokkos Library</a:t>
            </a:r>
          </a:p>
        </p:txBody>
      </p:sp>
      <p:sp>
        <p:nvSpPr>
          <p:cNvPr id="21506" name="Subtitle 10"/>
          <p:cNvSpPr>
            <a:spLocks noGrp="1"/>
          </p:cNvSpPr>
          <p:nvPr>
            <p:ph type="subTitle" idx="1"/>
          </p:nvPr>
        </p:nvSpPr>
        <p:spPr>
          <a:xfrm>
            <a:off x="-152400" y="4448175"/>
            <a:ext cx="9424988" cy="1106488"/>
          </a:xfrm>
        </p:spPr>
        <p:txBody>
          <a:bodyPr/>
          <a:lstStyle/>
          <a:p>
            <a:pPr algn="ctr"/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Irina Tezaur</a:t>
            </a:r>
            <a:r>
              <a:rPr lang="en-US" altLang="en-US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Jerry Watkins</a:t>
            </a:r>
            <a:r>
              <a:rPr lang="en-US" altLang="en-US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1,2</a:t>
            </a:r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Irina Demeshko</a:t>
            </a:r>
            <a:r>
              <a:rPr lang="en-US" altLang="en-US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</a:t>
            </a:r>
          </a:p>
          <a:p>
            <a:pPr algn="ctr"/>
            <a:r>
              <a:rPr lang="en-US" altLang="en-US" sz="2000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 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Sandia National Laboratories, </a:t>
            </a:r>
            <a:r>
              <a:rPr lang="en-US" altLang="en-US" sz="2000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Stanford University, </a:t>
            </a:r>
            <a:r>
              <a:rPr lang="en-US" altLang="en-US" sz="2000" baseline="30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Los Alamos National Laboratory </a:t>
            </a:r>
          </a:p>
          <a:p>
            <a:pPr algn="ctr"/>
            <a:endParaRPr lang="en-US" altLang="en-US" sz="2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z="2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676400"/>
            <a:ext cx="3775075" cy="162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noFill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2538" y="1663700"/>
            <a:ext cx="2347912" cy="163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3" name="Picture 12" descr="antarctica_10km.png"/>
          <p:cNvPicPr>
            <a:picLocks noChangeAspect="1"/>
          </p:cNvPicPr>
          <p:nvPr/>
        </p:nvPicPr>
        <p:blipFill rotWithShape="1">
          <a:blip r:embed="rId2"/>
          <a:srcRect l="819" t="600" r="16755" b="2003"/>
          <a:stretch/>
        </p:blipFill>
        <p:spPr>
          <a:xfrm>
            <a:off x="3017838" y="1727200"/>
            <a:ext cx="1843087" cy="158591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213475" y="1674813"/>
            <a:ext cx="2930525" cy="161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2151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655763"/>
            <a:ext cx="11636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108200"/>
            <a:ext cx="1377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239713" y="5541963"/>
            <a:ext cx="85725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None/>
            </a:pPr>
            <a:r>
              <a:rPr lang="en-US" altLang="en-US" b="0">
                <a:latin typeface="Calibri" panose="020F0502020204030204" pitchFamily="34" charset="0"/>
              </a:rPr>
              <a:t>FEF 2017			    Rome, Italy                      	   April 5-7, 2017</a:t>
            </a:r>
          </a:p>
          <a:p>
            <a:pPr defTabSz="914400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1529" name="Picture 11" descr="Sen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81213"/>
            <a:ext cx="123983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7" descr="bdf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663700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8" descr="rk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893888"/>
            <a:ext cx="12382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0" descr="trilinos_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656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1" descr="image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2359025"/>
            <a:ext cx="16573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-106363" y="1604963"/>
            <a:ext cx="9378951" cy="1862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35" name="Picture 7" descr="bdf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663700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8" descr="rk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893888"/>
            <a:ext cx="12382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11" descr="Sen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81213"/>
            <a:ext cx="123983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7" descr="bdf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663700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8" descr="rk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893888"/>
            <a:ext cx="12382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655763"/>
            <a:ext cx="11636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108200"/>
            <a:ext cx="1377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20" descr="trilinos_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656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3" name="Picture 1" descr="image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2359025"/>
            <a:ext cx="16573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655763"/>
            <a:ext cx="11636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108200"/>
            <a:ext cx="1377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9542" y="6535738"/>
            <a:ext cx="345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</a:rPr>
              <a:t>SAND2017-2917C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758825"/>
            <a:ext cx="4600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 Finite Element Assembly (FEA)</a:t>
            </a:r>
            <a:endParaRPr lang="en-US" altLang="en-US" i="1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7938" y="758825"/>
            <a:ext cx="4559301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Gather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extracts solution values out of global solution vector.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Physics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evaluator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functions operate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elements, store evaluated quantities in local field arrays.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FEA relies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template based generic programming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+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Jacobians, tangents, etc.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Scatter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adds local residual, Jacobian to global residual, Jacobian.</a:t>
            </a:r>
            <a:endParaRPr lang="en-US" altLang="en-US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8" y="4068763"/>
            <a:ext cx="473075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i="1">
                <a:latin typeface="Calibri" panose="020F0502020204030204" pitchFamily="34" charset="0"/>
              </a:rPr>
              <a:t>Albany performance-portability</a:t>
            </a:r>
            <a:r>
              <a:rPr lang="en-US" altLang="en-US" b="0">
                <a:latin typeface="Calibri" panose="020F0502020204030204" pitchFamily="34" charset="0"/>
              </a:rPr>
              <a:t>: focus on </a:t>
            </a:r>
            <a:r>
              <a:rPr lang="en-US" altLang="en-US" i="1">
                <a:latin typeface="Calibri" panose="020F0502020204030204" pitchFamily="34" charset="0"/>
              </a:rPr>
              <a:t>FEA</a:t>
            </a:r>
            <a:r>
              <a:rPr lang="en-US" altLang="en-US" b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-7938" y="4486275"/>
            <a:ext cx="9151938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MPI-only FEA: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MPI process has workset of cells &amp;                                                                       computes nested parallel for loops.</a:t>
            </a:r>
          </a:p>
        </p:txBody>
      </p:sp>
      <p:graphicFrame>
        <p:nvGraphicFramePr>
          <p:cNvPr id="80903" name="Group 7"/>
          <p:cNvGraphicFramePr>
            <a:graphicFrameLocks noGrp="1"/>
          </p:cNvGraphicFramePr>
          <p:nvPr/>
        </p:nvGraphicFramePr>
        <p:xfrm>
          <a:off x="5316538" y="4821238"/>
          <a:ext cx="3316287" cy="1024573"/>
        </p:xfrm>
        <a:graphic>
          <a:graphicData uri="http://schemas.openxmlformats.org/drawingml/2006/table">
            <a:tbl>
              <a:tblPr/>
              <a:tblGrid>
                <a:gridCol w="1493837">
                  <a:extLst>
                    <a:ext uri="{9D8B030D-6E8A-4147-A177-3AD203B41FA5}">
                      <a16:colId xmlns:a16="http://schemas.microsoft.com/office/drawing/2014/main" xmlns="" val="152686168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xmlns="" val="155250783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Problem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% CPU time for FEA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758175"/>
                  </a:ext>
                </a:extLst>
              </a:tr>
              <a:tr h="300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Implicit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7002379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Explicit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506699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758825"/>
            <a:ext cx="4600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 Finite Element Assembly (FEA)</a:t>
            </a:r>
            <a:endParaRPr lang="en-US" altLang="en-US" i="1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7938" y="758825"/>
            <a:ext cx="4559301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Gather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extracts solution values out of global solution vector.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Physics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evaluator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functions operate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elements, store evaluated quantities in local field arrays.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FEA relies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template based generic programming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+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Jacobians, tangents, etc.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Scatter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adds local residual, Jacobian to global residual, Jacobian.</a:t>
            </a:r>
            <a:endParaRPr lang="en-US" altLang="en-US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8" y="4068763"/>
            <a:ext cx="473075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i="1">
                <a:latin typeface="Calibri" panose="020F0502020204030204" pitchFamily="34" charset="0"/>
              </a:rPr>
              <a:t>Albany performance-portability</a:t>
            </a:r>
            <a:r>
              <a:rPr lang="en-US" altLang="en-US" b="0">
                <a:latin typeface="Calibri" panose="020F0502020204030204" pitchFamily="34" charset="0"/>
              </a:rPr>
              <a:t>: focus on </a:t>
            </a:r>
            <a:r>
              <a:rPr lang="en-US" altLang="en-US" i="1">
                <a:latin typeface="Calibri" panose="020F0502020204030204" pitchFamily="34" charset="0"/>
              </a:rPr>
              <a:t>FEA</a:t>
            </a:r>
            <a:r>
              <a:rPr lang="en-US" altLang="en-US" b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-7938" y="4486275"/>
            <a:ext cx="9151938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MPI-only FEA: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MPI process has workset of cells &amp;                                                                       computes nested parallel for loops.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MPI process has workset of cells.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with +X (X=OpenMP, CUDA) for nested parallel for loops.</a:t>
            </a:r>
          </a:p>
        </p:txBody>
      </p:sp>
      <p:graphicFrame>
        <p:nvGraphicFramePr>
          <p:cNvPr id="81927" name="Group 7"/>
          <p:cNvGraphicFramePr>
            <a:graphicFrameLocks noGrp="1"/>
          </p:cNvGraphicFramePr>
          <p:nvPr/>
        </p:nvGraphicFramePr>
        <p:xfrm>
          <a:off x="5316538" y="4821238"/>
          <a:ext cx="3316287" cy="1024573"/>
        </p:xfrm>
        <a:graphic>
          <a:graphicData uri="http://schemas.openxmlformats.org/drawingml/2006/table">
            <a:tbl>
              <a:tblPr/>
              <a:tblGrid>
                <a:gridCol w="1493837">
                  <a:extLst>
                    <a:ext uri="{9D8B030D-6E8A-4147-A177-3AD203B41FA5}">
                      <a16:colId xmlns:a16="http://schemas.microsoft.com/office/drawing/2014/main" xmlns="" val="299940118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xmlns="" val="4053061281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Problem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% CPU time for FEA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4054345"/>
                  </a:ext>
                </a:extLst>
              </a:tr>
              <a:tr h="300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Implicit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4646119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Explicit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889848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3684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MPI-only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for loop: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rgbClr val="30A6CD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rgbClr val="30A6CD"/>
                </a:solidFill>
                <a:latin typeface="Calibri" panose="020F0502020204030204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cell=0; cell&lt;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node=0; node&lt;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=0; 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rgbClr val="30A6CD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rgbClr val="30A6CD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83986" name="Picture 18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588" y="3252788"/>
            <a:ext cx="8796337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 range({0,0,0},{(int)numCells,(int)numNodes,(int)numQPs}, computeA_TileSize);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Kokkos::Experimental::md_parallel_for&lt;ExecutionSpace&gt;(range,*this);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86030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588" y="3252788"/>
            <a:ext cx="8796337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 range({0,0,0},{(int)numCells,(int)numNodes,(int)numQPs}, computeA_TileSize);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Kokkos::Experimental::md_parallel_for&lt;</a:t>
            </a:r>
            <a:r>
              <a:rPr lang="en-US" altLang="en-US" sz="1600" b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defined at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Kokkos::OpenMP ExecutionSpace; //MPI+OpenMP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Kokkos::CUDA ExecutionSpace;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Kokkos::Serial ExecutionSpace; //MPI-only</a:t>
            </a:r>
          </a:p>
        </p:txBody>
      </p:sp>
      <p:pic>
        <p:nvPicPr>
          <p:cNvPr id="85006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solidFill>
                <a:schemeClr val="bg2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7" name="Line 27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588" y="3252788"/>
            <a:ext cx="8796337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 range({0,0,0},{(int)numCells,(int)numNodes,(int)numQPs}, computeA_TileSize);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Kokkos::Experimental::md_parallel_for&lt;ExecutionSpace&gt;(range,*this);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 defined at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Kokkos::OpenMP ExecutionSpace; //MPI+OpenMP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Kokkos::CUDA ExecutionSpace;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Kokkos::Serial ExecutionSpace; //MPI-only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to scatter local data to global data structures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Kokkos::atomic_fetch_add</a:t>
            </a:r>
          </a:p>
        </p:txBody>
      </p:sp>
      <p:pic>
        <p:nvPicPr>
          <p:cNvPr id="66592" name="Picture 32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7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solidFill>
                <a:schemeClr val="bg2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588" y="3252788"/>
            <a:ext cx="8796337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 range({0,0,0},{(int)numCells,(int)numNodes,(int)numQPs}, computeA_TileSize);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Kokkos::Experimental::md_parallel_for&lt;ExecutionSpace&gt;(range,*this);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 defined at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Kokkos::OpenMP ExecutionSpace; //MPI+OpenMP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Kokkos::CUDA ExecutionSpace;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 Kokkos::Serial ExecutionSpace; //MPI-only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to scatter local data to global data structures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Kokkos::atomic_fetch_add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MPI+CUDA, data transfer from host to device handled by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CUDA UVM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*.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87054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Computer Architectures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4294967295"/>
          </p:nvPr>
        </p:nvSpPr>
        <p:spPr>
          <a:xfrm>
            <a:off x="317500" y="2212975"/>
            <a:ext cx="6196013" cy="48466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b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Shannon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for testing, performance tests</a:t>
            </a:r>
          </a:p>
          <a:p>
            <a:pPr lvl="1">
              <a:buFontTx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 nodes (dual-</a:t>
            </a:r>
            <a:r>
              <a:rPr lang="en-US" altLang="en-US" sz="1800" dirty="0" err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SandyBridge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(16) + K80 dual-GPU)</a:t>
            </a:r>
          </a:p>
          <a:p>
            <a:pPr lvl="1">
              <a:buFontTx/>
              <a:buChar char="•"/>
            </a:pPr>
            <a:endParaRPr lang="en-US" altLang="en-US" sz="1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Ride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for testing, performance tests</a:t>
            </a:r>
          </a:p>
          <a:p>
            <a:pPr lvl="1">
              <a:buFontTx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12 nodes (dual-Power8 (16) + P100 quad-GPU)</a:t>
            </a:r>
          </a:p>
          <a:p>
            <a:pPr lvl="1">
              <a:buFontTx/>
              <a:buChar char="•"/>
            </a:pPr>
            <a:endParaRPr lang="en-US" altLang="en-US" sz="1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Titan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for full length simulations, performance tests</a:t>
            </a:r>
          </a:p>
          <a:p>
            <a:pPr lvl="1">
              <a:buFontTx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18,688 nodes (AMD Opteron (16) + K20 GPU)</a:t>
            </a:r>
          </a:p>
          <a:p>
            <a:pPr lvl="1"/>
            <a:endParaRPr lang="en-US" altLang="en-US" sz="18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75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279525"/>
            <a:ext cx="1830387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00588"/>
            <a:ext cx="461486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963988"/>
            <a:ext cx="18303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5"/>
          <p:cNvSpPr txBox="1">
            <a:spLocks noChangeArrowheads="1"/>
          </p:cNvSpPr>
          <p:nvPr/>
        </p:nvSpPr>
        <p:spPr bwMode="auto">
          <a:xfrm>
            <a:off x="7800975" y="5956300"/>
            <a:ext cx="844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Ride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52463" y="992188"/>
            <a:ext cx="5724525" cy="9159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Performance-portability of FEA in Albany has been tested across </a:t>
            </a:r>
            <a:r>
              <a:rPr lang="en-US" altLang="en-US" i="1">
                <a:latin typeface="Calibri" panose="020F0502020204030204" pitchFamily="34" charset="0"/>
              </a:rPr>
              <a:t>multiple architectures</a:t>
            </a:r>
            <a:r>
              <a:rPr lang="en-US" altLang="en-US" b="0">
                <a:latin typeface="Calibri" panose="020F0502020204030204" pitchFamily="34" charset="0"/>
              </a:rPr>
              <a:t>: Intel Sandy Bridge, IBM Power8, Keplar/Pascal GPUs, KNL Xeon 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903288" y="63500"/>
            <a:ext cx="7485062" cy="73183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Atmosphere Model &amp; Project</a:t>
            </a:r>
          </a:p>
        </p:txBody>
      </p:sp>
      <p:pic>
        <p:nvPicPr>
          <p:cNvPr id="28677" name="Picture 6" descr="Aeras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0"/>
            <a:ext cx="18954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268413"/>
            <a:ext cx="12604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97" name="Group 13"/>
          <p:cNvGrpSpPr>
            <a:grpSpLocks/>
          </p:cNvGrpSpPr>
          <p:nvPr/>
        </p:nvGrpSpPr>
        <p:grpSpPr bwMode="auto">
          <a:xfrm>
            <a:off x="838200" y="1420813"/>
            <a:ext cx="7543800" cy="2813050"/>
            <a:chOff x="228600" y="1800544"/>
            <a:chExt cx="7543799" cy="2812750"/>
          </a:xfrm>
        </p:grpSpPr>
        <p:sp>
          <p:nvSpPr>
            <p:cNvPr id="28698" name="TextBox 14"/>
            <p:cNvSpPr txBox="1">
              <a:spLocks noChangeArrowheads="1"/>
            </p:cNvSpPr>
            <p:nvPr/>
          </p:nvSpPr>
          <p:spPr bwMode="auto">
            <a:xfrm>
              <a:off x="228600" y="2591035"/>
              <a:ext cx="2590800" cy="131431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Calibri" panose="020F0502020204030204" pitchFamily="34" charset="0"/>
                </a:rPr>
                <a:t>Aeras*</a:t>
              </a:r>
            </a:p>
            <a:p>
              <a:pPr algn="ctr"/>
              <a:r>
                <a:rPr lang="en-US" altLang="en-US" sz="1600" b="0" i="1">
                  <a:latin typeface="Calibri" panose="020F0502020204030204" pitchFamily="34" charset="0"/>
                </a:rPr>
                <a:t>Sandia National Laboratories Lab-Directed Research and Development (LDRD)</a:t>
              </a:r>
            </a:p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2014-2016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95799" y="2740244"/>
              <a:ext cx="2362200" cy="9746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+mn-cs"/>
                </a:rPr>
                <a:t>Albany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i="1" dirty="0">
                  <a:latin typeface="Calibri" panose="020F0502020204030204" pitchFamily="34" charset="0"/>
                  <a:cs typeface="+mn-cs"/>
                </a:rPr>
                <a:t>SNL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latin typeface="Calibri" panose="020F0502020204030204" pitchFamily="34" charset="0"/>
                  <a:cs typeface="+mn-cs"/>
                </a:rPr>
                <a:t>Finite Element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latin typeface="Calibri" panose="020F0502020204030204" pitchFamily="34" charset="0"/>
                  <a:cs typeface="+mn-cs"/>
                </a:rPr>
                <a:t>Application Code Base</a:t>
              </a:r>
            </a:p>
          </p:txBody>
        </p:sp>
        <p:sp>
          <p:nvSpPr>
            <p:cNvPr id="28700" name="TextBox 16"/>
            <p:cNvSpPr txBox="1">
              <a:spLocks noChangeArrowheads="1"/>
            </p:cNvSpPr>
            <p:nvPr/>
          </p:nvSpPr>
          <p:spPr bwMode="auto">
            <a:xfrm>
              <a:off x="4648199" y="3846613"/>
              <a:ext cx="2057400" cy="58096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Shallow water model</a:t>
              </a:r>
            </a:p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(2D)</a:t>
              </a:r>
            </a:p>
          </p:txBody>
        </p:sp>
        <p:sp>
          <p:nvSpPr>
            <p:cNvPr id="28701" name="TextBox 17"/>
            <p:cNvSpPr txBox="1">
              <a:spLocks noChangeArrowheads="1"/>
            </p:cNvSpPr>
            <p:nvPr/>
          </p:nvSpPr>
          <p:spPr bwMode="auto">
            <a:xfrm>
              <a:off x="4648199" y="1800544"/>
              <a:ext cx="1905000" cy="8254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Hydrostatic model</a:t>
              </a:r>
            </a:p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2D (x-z) &amp;</a:t>
              </a:r>
            </a:p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3D</a:t>
              </a:r>
              <a:endParaRPr lang="en-US" altLang="en-US" sz="1400" b="0">
                <a:latin typeface="Calibri" panose="020F0502020204030204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8701" idx="1"/>
            </p:cNvCxnSpPr>
            <p:nvPr/>
          </p:nvCxnSpPr>
          <p:spPr>
            <a:xfrm flipH="1">
              <a:off x="2747963" y="2216425"/>
              <a:ext cx="1900237" cy="3333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819400" y="3254539"/>
              <a:ext cx="1581150" cy="238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8700" idx="1"/>
            </p:cNvCxnSpPr>
            <p:nvPr/>
          </p:nvCxnSpPr>
          <p:spPr>
            <a:xfrm flipH="1" flipV="1">
              <a:off x="2819400" y="3465653"/>
              <a:ext cx="1828800" cy="6428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705" name="TextBox 21"/>
            <p:cNvSpPr txBox="1">
              <a:spLocks noChangeArrowheads="1"/>
            </p:cNvSpPr>
            <p:nvPr/>
          </p:nvSpPr>
          <p:spPr bwMode="auto">
            <a:xfrm rot="5400000">
              <a:off x="6823938" y="3112442"/>
              <a:ext cx="1315897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Increased complexity</a:t>
              </a:r>
            </a:p>
          </p:txBody>
        </p:sp>
        <p:cxnSp>
          <p:nvCxnSpPr>
            <p:cNvPr id="23" name="Straight Arrow Connector 22"/>
            <p:cNvCxnSpPr>
              <a:stCxn id="28705" idx="1"/>
            </p:cNvCxnSpPr>
            <p:nvPr/>
          </p:nvCxnSpPr>
          <p:spPr>
            <a:xfrm flipH="1" flipV="1">
              <a:off x="7467599" y="2143407"/>
              <a:ext cx="12700" cy="6000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467599" y="3991060"/>
              <a:ext cx="0" cy="622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5010150" y="2268538"/>
            <a:ext cx="2543175" cy="11890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28709" name="TextBox 31"/>
          <p:cNvSpPr txBox="1">
            <a:spLocks noChangeArrowheads="1"/>
          </p:cNvSpPr>
          <p:nvPr/>
        </p:nvSpPr>
        <p:spPr bwMode="auto">
          <a:xfrm>
            <a:off x="149225" y="3984625"/>
            <a:ext cx="2209800" cy="954088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>
                <a:solidFill>
                  <a:srgbClr val="00B050"/>
                </a:solidFill>
                <a:latin typeface="Calibri" panose="020F0502020204030204" pitchFamily="34" charset="0"/>
              </a:rPr>
              <a:t>Goal:</a:t>
            </a:r>
            <a:r>
              <a:rPr lang="en-US" altLang="en-US" sz="1400" b="0">
                <a:solidFill>
                  <a:srgbClr val="00B050"/>
                </a:solidFill>
                <a:latin typeface="Calibri" panose="020F0502020204030204" pitchFamily="34" charset="0"/>
              </a:rPr>
              <a:t> demonstrate next-generation capabilities in an atmosphere model suitable for climate</a:t>
            </a:r>
          </a:p>
        </p:txBody>
      </p:sp>
      <p:sp>
        <p:nvSpPr>
          <p:cNvPr id="28710" name="TextBox 32"/>
          <p:cNvSpPr txBox="1">
            <a:spLocks noChangeArrowheads="1"/>
          </p:cNvSpPr>
          <p:nvPr/>
        </p:nvSpPr>
        <p:spPr bwMode="auto">
          <a:xfrm>
            <a:off x="903288" y="5265738"/>
            <a:ext cx="74358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600" i="1">
                <a:latin typeface="Calibri" panose="020F0502020204030204" pitchFamily="34" charset="0"/>
              </a:rPr>
              <a:t>Sandia </a:t>
            </a:r>
            <a:r>
              <a:rPr lang="en-US" altLang="en-US" sz="1600" b="0">
                <a:latin typeface="Calibri" panose="020F0502020204030204" pitchFamily="34" charset="0"/>
              </a:rPr>
              <a:t>LDRD project involving computational scientists, mathematicians, and climate scientists.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Calibri" panose="020F0502020204030204" pitchFamily="34" charset="0"/>
              </a:rPr>
              <a:t>Led to</a:t>
            </a:r>
            <a:r>
              <a:rPr lang="en-US" altLang="en-US" sz="1600" i="1">
                <a:latin typeface="Calibri" panose="020F0502020204030204" pitchFamily="34" charset="0"/>
              </a:rPr>
              <a:t> follow-up </a:t>
            </a:r>
            <a:r>
              <a:rPr lang="en-US" altLang="en-US" sz="1600" b="0">
                <a:latin typeface="Calibri" panose="020F0502020204030204" pitchFamily="34" charset="0"/>
              </a:rPr>
              <a:t>BER project: </a:t>
            </a:r>
            <a:r>
              <a:rPr lang="en-US" altLang="en-US" sz="1600" i="1">
                <a:latin typeface="Calibri" panose="020F0502020204030204" pitchFamily="34" charset="0"/>
              </a:rPr>
              <a:t>Climate Model Development &amp; Validation</a:t>
            </a:r>
            <a:r>
              <a:rPr lang="en-US" altLang="en-US" sz="1600" b="0">
                <a:latin typeface="Calibri" panose="020F0502020204030204" pitchFamily="34" charset="0"/>
              </a:rPr>
              <a:t> (CMDV) → key task is Spectral Element Method (SEM) dycore refactore using C++ and </a:t>
            </a:r>
            <a:r>
              <a:rPr lang="en-US" altLang="en-US" sz="1600" i="1">
                <a:latin typeface="Calibri" panose="020F0502020204030204" pitchFamily="34" charset="0"/>
              </a:rPr>
              <a:t>Kokkos.</a:t>
            </a:r>
            <a:endParaRPr lang="en-US" altLang="en-US" sz="1600">
              <a:latin typeface="Calibri" panose="020F0502020204030204" pitchFamily="34" charset="0"/>
            </a:endParaRPr>
          </a:p>
        </p:txBody>
      </p:sp>
      <p:sp>
        <p:nvSpPr>
          <p:cNvPr id="28711" name="TextBox 33"/>
          <p:cNvSpPr txBox="1">
            <a:spLocks noChangeArrowheads="1"/>
          </p:cNvSpPr>
          <p:nvPr/>
        </p:nvSpPr>
        <p:spPr bwMode="auto">
          <a:xfrm>
            <a:off x="2463800" y="3895725"/>
            <a:ext cx="2905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0">
                <a:latin typeface="Calibri" panose="020F0502020204030204" pitchFamily="34" charset="0"/>
              </a:rPr>
              <a:t>*Greek for “air”</a:t>
            </a:r>
          </a:p>
        </p:txBody>
      </p:sp>
      <p:sp>
        <p:nvSpPr>
          <p:cNvPr id="28713" name="TextBox 37"/>
          <p:cNvSpPr txBox="1">
            <a:spLocks noChangeArrowheads="1"/>
          </p:cNvSpPr>
          <p:nvPr/>
        </p:nvSpPr>
        <p:spPr bwMode="auto">
          <a:xfrm>
            <a:off x="2752725" y="1222375"/>
            <a:ext cx="949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92D050"/>
                </a:solidFill>
                <a:latin typeface="Calibri" panose="020F0502020204030204" pitchFamily="34" charset="0"/>
              </a:rPr>
              <a:t>Energy &amp;</a:t>
            </a:r>
          </a:p>
          <a:p>
            <a:r>
              <a:rPr lang="en-US" altLang="en-US" sz="1600">
                <a:solidFill>
                  <a:srgbClr val="92D050"/>
                </a:solidFill>
                <a:latin typeface="Calibri" panose="020F0502020204030204" pitchFamily="34" charset="0"/>
              </a:rPr>
              <a:t>Climate</a:t>
            </a:r>
          </a:p>
        </p:txBody>
      </p:sp>
      <p:grpSp>
        <p:nvGrpSpPr>
          <p:cNvPr id="28714" name="Group 39"/>
          <p:cNvGrpSpPr>
            <a:grpSpLocks/>
          </p:cNvGrpSpPr>
          <p:nvPr/>
        </p:nvGrpSpPr>
        <p:grpSpPr bwMode="auto">
          <a:xfrm>
            <a:off x="1636713" y="1141413"/>
            <a:ext cx="1069975" cy="822325"/>
            <a:chOff x="1520223" y="749337"/>
            <a:chExt cx="1070984" cy="823052"/>
          </a:xfrm>
        </p:grpSpPr>
        <p:pic>
          <p:nvPicPr>
            <p:cNvPr id="28715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223" y="790570"/>
              <a:ext cx="889557" cy="74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6" name="TextBox 38"/>
            <p:cNvSpPr txBox="1">
              <a:spLocks noChangeArrowheads="1"/>
            </p:cNvSpPr>
            <p:nvPr/>
          </p:nvSpPr>
          <p:spPr bwMode="auto">
            <a:xfrm>
              <a:off x="2348090" y="749337"/>
              <a:ext cx="243117" cy="82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5A86B3"/>
                  </a:solidFill>
                </a:rPr>
                <a:t>LDRD</a:t>
              </a:r>
            </a:p>
          </p:txBody>
        </p:sp>
      </p:grpSp>
      <p:sp>
        <p:nvSpPr>
          <p:cNvPr id="28717" name="TextBox 32"/>
          <p:cNvSpPr txBox="1">
            <a:spLocks noChangeArrowheads="1"/>
          </p:cNvSpPr>
          <p:nvPr/>
        </p:nvSpPr>
        <p:spPr bwMode="auto">
          <a:xfrm>
            <a:off x="3921125" y="4233863"/>
            <a:ext cx="3879850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1600">
                <a:latin typeface="Calibri" panose="020F0502020204030204" pitchFamily="34" charset="0"/>
              </a:rPr>
              <a:t>Next-generation features: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Calibri" panose="020F0502020204030204" pitchFamily="34" charset="0"/>
              </a:rPr>
              <a:t>Performance portability via </a:t>
            </a:r>
            <a:r>
              <a:rPr lang="en-US" altLang="en-US" sz="1600" b="0" i="1">
                <a:latin typeface="Calibri" panose="020F0502020204030204" pitchFamily="34" charset="0"/>
              </a:rPr>
              <a:t>Kokkos</a:t>
            </a:r>
            <a:r>
              <a:rPr lang="en-US" altLang="en-US" sz="1600" b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Calibri" panose="020F0502020204030204" pitchFamily="34" charset="0"/>
              </a:rPr>
              <a:t>Embedded Uncertainty Quantification.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74650" y="1169988"/>
            <a:ext cx="82296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Motivation &amp; Background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Albany Multi-Physics Code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Performance-portability via Kokkos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Aeras Next-Generation Global Atmosphere Model &amp; Project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Results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FELIX Land-Ice Model &amp; PISCEES Project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Results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Summary/Conclusions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Ongoing/Future Work</a:t>
            </a: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9550" y="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Outline</a:t>
            </a:r>
          </a:p>
        </p:txBody>
      </p:sp>
      <p:pic>
        <p:nvPicPr>
          <p:cNvPr id="22547" name="Picture 11" descr="Sen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143375"/>
            <a:ext cx="12398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7" descr="bdf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725863"/>
            <a:ext cx="12382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8" descr="rk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956050"/>
            <a:ext cx="12382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722813"/>
            <a:ext cx="11636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75250"/>
            <a:ext cx="1377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ntarctica_10km.png"/>
          <p:cNvPicPr>
            <a:picLocks noChangeAspect="1"/>
          </p:cNvPicPr>
          <p:nvPr/>
        </p:nvPicPr>
        <p:blipFill rotWithShape="1">
          <a:blip r:embed="rId8"/>
          <a:srcRect l="819" t="600" r="16755" b="2003"/>
          <a:stretch/>
        </p:blipFill>
        <p:spPr>
          <a:xfrm>
            <a:off x="6784975" y="817563"/>
            <a:ext cx="2273300" cy="19558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2558" name="Picture 20" descr="trilinos_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3021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1" descr="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481138"/>
            <a:ext cx="16573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-33338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3D Hydrostatic Atmosphere Model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639175" cy="114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3D hydrostatic equations</a:t>
            </a: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atmosphere: Navier-Stokes-like model derived under hydrostatic fluid assumptions.</a:t>
            </a:r>
          </a:p>
        </p:txBody>
      </p:sp>
      <p:pic>
        <p:nvPicPr>
          <p:cNvPr id="5" name="Picture 4" descr="grid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1039813"/>
            <a:ext cx="1581150" cy="20462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442913" y="1401763"/>
          <a:ext cx="4557712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r:id="rId4" imgW="7847619" imgH="5536508" progId="">
                  <p:embed/>
                </p:oleObj>
              </mc:Choice>
              <mc:Fallback>
                <p:oleObj r:id="rId4" imgW="7847619" imgH="553650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1401763"/>
                        <a:ext cx="4557712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702" name="Content Placeholder 2"/>
              <p:cNvSpPr>
                <a:spLocks/>
              </p:cNvSpPr>
              <p:nvPr/>
            </p:nvSpPr>
            <p:spPr bwMode="auto">
              <a:xfrm>
                <a:off x="0" y="4618038"/>
                <a:ext cx="76200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rgbClr val="102E54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0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E8C78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9pPr>
              </a:lstStyle>
              <a:p>
                <a:pPr defTabSz="914400">
                  <a:buFontTx/>
                  <a:buChar char="•"/>
                </a:pPr>
                <a:r>
                  <a:rPr lang="en-US" altLang="en-US" sz="1800" b="0" dirty="0"/>
                  <a:t>Surface of sphere discretized via </a:t>
                </a:r>
                <a:r>
                  <a:rPr lang="en-US" altLang="en-US" sz="1800" i="1" dirty="0"/>
                  <a:t>quadrilateral shell spectral </a:t>
                </a:r>
                <a:r>
                  <a:rPr lang="en-US" altLang="en-US" sz="1800" b="0" dirty="0"/>
                  <a:t>elements (“cubed sphere” mesh, Gauss-</a:t>
                </a:r>
                <a:r>
                  <a:rPr lang="en-US" altLang="en-US" sz="1800" b="0" dirty="0" err="1"/>
                  <a:t>Lobatto</a:t>
                </a:r>
                <a:r>
                  <a:rPr lang="en-US" altLang="en-US" sz="1800" b="0" dirty="0"/>
                  <a:t> quadrature).</a:t>
                </a:r>
              </a:p>
              <a:p>
                <a:pPr defTabSz="914400">
                  <a:buFontTx/>
                  <a:buChar char="•"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i="1" dirty="0"/>
                  <a:t>Finite difference discretization</a:t>
                </a:r>
                <a:r>
                  <a:rPr lang="en-US" altLang="en-US" sz="1800" b="0" dirty="0"/>
                  <a:t> in hybrid vertical coordinate system.</a:t>
                </a:r>
              </a:p>
              <a:p>
                <a:pPr defTabSz="914400">
                  <a:buFontTx/>
                  <a:buNone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i="1" dirty="0"/>
                  <a:t>Explicit time-stepping</a:t>
                </a:r>
                <a:r>
                  <a:rPr lang="en-US" altLang="en-US" sz="1800" b="0" dirty="0"/>
                  <a:t> via RK methods (diagonal mass).</a:t>
                </a:r>
              </a:p>
              <a:p>
                <a:pPr defTabSz="914400">
                  <a:buFontTx/>
                  <a:buNone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b="0" dirty="0"/>
                  <a:t>Stabilization via </a:t>
                </a:r>
                <a:r>
                  <a:rPr lang="en-US" altLang="en-US" sz="1800" i="1" dirty="0" smtClean="0"/>
                  <a:t>hyper-viscosity</a:t>
                </a:r>
                <a:r>
                  <a:rPr lang="en-US" altLang="en-US" sz="1800" b="0" dirty="0" smtClean="0"/>
                  <a:t> </a:t>
                </a:r>
                <a:r>
                  <a:rPr lang="en-US" altLang="en-US" sz="1800" b="0" dirty="0"/>
                  <a:t>(</a:t>
                </a:r>
                <a14:m>
                  <m:oMath xmlns:m="http://schemas.openxmlformats.org/officeDocument/2006/math"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sSup>
                      <m:sSupPr>
                        <m:ctrlPr>
                          <a:rPr lang="en-US" altLang="en-US" sz="1800" b="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1800" b="0" dirty="0">
                    <a:sym typeface="Euclid Math Two" pitchFamily="18" charset="2"/>
                  </a:rPr>
                  <a:t>)</a:t>
                </a:r>
                <a:endParaRPr lang="el-GR" altLang="en-US" sz="1800" b="0" dirty="0">
                  <a:sym typeface="Euclid Math Two" pitchFamily="18" charset="2"/>
                </a:endParaRPr>
              </a:p>
            </p:txBody>
          </p:sp>
        </mc:Choice>
        <mc:Fallback xmlns="">
          <p:sp>
            <p:nvSpPr>
              <p:cNvPr id="29702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8038"/>
                <a:ext cx="7620000" cy="1143000"/>
              </a:xfrm>
              <a:prstGeom prst="rect">
                <a:avLst/>
              </a:prstGeom>
              <a:blipFill>
                <a:blip r:embed="rId6"/>
                <a:stretch>
                  <a:fillRect l="-640" t="-3209" b="-7058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70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086100"/>
            <a:ext cx="12795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4592638"/>
            <a:ext cx="23114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0" y="-33338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3D Hydrostatic Atmosphere Model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4294967295"/>
          </p:nvPr>
        </p:nvSpPr>
        <p:spPr>
          <a:xfrm>
            <a:off x="0" y="762000"/>
            <a:ext cx="8639175" cy="114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3D hydrostatic equations</a:t>
            </a: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atmosphere: Navier-Stokes-like model derived under hydrostatic fluid assumptions.</a:t>
            </a:r>
          </a:p>
        </p:txBody>
      </p:sp>
      <p:pic>
        <p:nvPicPr>
          <p:cNvPr id="5" name="Picture 4" descr="grid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1039813"/>
            <a:ext cx="1581150" cy="20462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442913" y="1401763"/>
          <a:ext cx="4557712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8" r:id="rId4" imgW="7847619" imgH="5536508" progId="">
                  <p:embed/>
                </p:oleObj>
              </mc:Choice>
              <mc:Fallback>
                <p:oleObj r:id="rId4" imgW="7847619" imgH="553650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1401763"/>
                        <a:ext cx="4557712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8070" name="Content Placeholder 2"/>
              <p:cNvSpPr>
                <a:spLocks/>
              </p:cNvSpPr>
              <p:nvPr/>
            </p:nvSpPr>
            <p:spPr bwMode="auto">
              <a:xfrm>
                <a:off x="0" y="4618038"/>
                <a:ext cx="76200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rgbClr val="102E54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0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E8C78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9pPr>
              </a:lstStyle>
              <a:p>
                <a:pPr defTabSz="914400">
                  <a:buFontTx/>
                  <a:buChar char="•"/>
                </a:pPr>
                <a:r>
                  <a:rPr lang="en-US" altLang="en-US" sz="1800" b="0" dirty="0"/>
                  <a:t>Surface of sphere discretized via </a:t>
                </a:r>
                <a:r>
                  <a:rPr lang="en-US" altLang="en-US" sz="1800" i="1" dirty="0"/>
                  <a:t>quadrilateral shell spectral </a:t>
                </a:r>
                <a:r>
                  <a:rPr lang="en-US" altLang="en-US" sz="1800" b="0" dirty="0"/>
                  <a:t>elements (“cubed sphere” mesh, Gauss-</a:t>
                </a:r>
                <a:r>
                  <a:rPr lang="en-US" altLang="en-US" sz="1800" b="0" dirty="0" err="1"/>
                  <a:t>Lobatto</a:t>
                </a:r>
                <a:r>
                  <a:rPr lang="en-US" altLang="en-US" sz="1800" b="0" dirty="0"/>
                  <a:t> quadrature).</a:t>
                </a:r>
              </a:p>
              <a:p>
                <a:pPr defTabSz="914400">
                  <a:buFontTx/>
                  <a:buChar char="•"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i="1" dirty="0"/>
                  <a:t>Finite difference discretization</a:t>
                </a:r>
                <a:r>
                  <a:rPr lang="en-US" altLang="en-US" sz="1800" b="0" dirty="0"/>
                  <a:t> in hybrid vertical coordinate system.</a:t>
                </a:r>
              </a:p>
              <a:p>
                <a:pPr defTabSz="914400">
                  <a:buFontTx/>
                  <a:buNone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i="1" dirty="0"/>
                  <a:t>Explicit time-stepping</a:t>
                </a:r>
                <a:r>
                  <a:rPr lang="en-US" altLang="en-US" sz="1800" b="0" dirty="0"/>
                  <a:t> via RK methods (diagonal mass).</a:t>
                </a:r>
              </a:p>
              <a:p>
                <a:pPr defTabSz="914400">
                  <a:buFontTx/>
                  <a:buNone/>
                </a:pPr>
                <a:endParaRPr lang="en-US" altLang="en-US" sz="400" b="0" dirty="0"/>
              </a:p>
              <a:p>
                <a:pPr defTabSz="914400">
                  <a:buFontTx/>
                  <a:buChar char="•"/>
                </a:pPr>
                <a:r>
                  <a:rPr lang="en-US" altLang="en-US" sz="1800" b="0" dirty="0"/>
                  <a:t>Stabilization via </a:t>
                </a:r>
                <a:r>
                  <a:rPr lang="en-US" altLang="en-US" sz="1800" i="1" dirty="0"/>
                  <a:t>hyper-viscosity</a:t>
                </a:r>
                <a:r>
                  <a:rPr lang="en-US" altLang="en-US" sz="1800" b="0" dirty="0"/>
                  <a:t> (</a:t>
                </a:r>
                <a14:m>
                  <m:oMath xmlns:m="http://schemas.openxmlformats.org/officeDocument/2006/math"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sSup>
                      <m:sSupPr>
                        <m:ctrlPr>
                          <a:rPr lang="en-US" altLang="en-US" sz="1800" b="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1800" b="0" dirty="0">
                    <a:sym typeface="Euclid Math Two" pitchFamily="18" charset="2"/>
                  </a:rPr>
                  <a:t>)</a:t>
                </a:r>
                <a:endParaRPr lang="el-GR" altLang="en-US" sz="1800" b="0" dirty="0">
                  <a:sym typeface="Euclid Math Two" pitchFamily="18" charset="2"/>
                </a:endParaRPr>
              </a:p>
            </p:txBody>
          </p:sp>
        </mc:Choice>
        <mc:Fallback xmlns="">
          <p:sp>
            <p:nvSpPr>
              <p:cNvPr id="88070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8038"/>
                <a:ext cx="7620000" cy="1143000"/>
              </a:xfrm>
              <a:prstGeom prst="rect">
                <a:avLst/>
              </a:prstGeom>
              <a:blipFill>
                <a:blip r:embed="rId6"/>
                <a:stretch>
                  <a:fillRect l="-640" t="-3209" b="-7058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07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086100"/>
            <a:ext cx="12795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4592638"/>
            <a:ext cx="23114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5267325" y="1555750"/>
            <a:ext cx="17557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>
                <a:latin typeface="Calibri" panose="020F0502020204030204" pitchFamily="34" charset="0"/>
              </a:rPr>
              <a:t>Explicit:</a:t>
            </a:r>
            <a:r>
              <a:rPr lang="en-US" altLang="en-US" b="0">
                <a:latin typeface="Calibri" panose="020F0502020204030204" pitchFamily="34" charset="0"/>
              </a:rPr>
              <a:t> FEA is 99% CPU-time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5013325" y="2435225"/>
            <a:ext cx="24384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+ X parallelization over </a:t>
            </a:r>
            <a:r>
              <a:rPr lang="en-US" altLang="en-US" i="1">
                <a:latin typeface="Calibri" panose="020F0502020204030204" pitchFamily="34" charset="0"/>
              </a:rPr>
              <a:t>cells</a:t>
            </a:r>
            <a:r>
              <a:rPr lang="en-US" altLang="en-US" b="0">
                <a:latin typeface="Calibri" panose="020F0502020204030204" pitchFamily="34" charset="0"/>
              </a:rPr>
              <a:t>, </a:t>
            </a:r>
            <a:r>
              <a:rPr lang="en-US" altLang="en-US" i="1">
                <a:latin typeface="Calibri" panose="020F0502020204030204" pitchFamily="34" charset="0"/>
              </a:rPr>
              <a:t>nodes</a:t>
            </a:r>
            <a:r>
              <a:rPr lang="en-US" altLang="en-US" b="0">
                <a:latin typeface="Calibri" panose="020F0502020204030204" pitchFamily="34" charset="0"/>
              </a:rPr>
              <a:t> and </a:t>
            </a:r>
            <a:r>
              <a:rPr lang="en-US" altLang="en-US" i="1">
                <a:latin typeface="Calibri" panose="020F0502020204030204" pitchFamily="34" charset="0"/>
              </a:rPr>
              <a:t>levels</a:t>
            </a:r>
            <a:r>
              <a:rPr lang="en-US" altLang="en-US" b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026025" y="3376613"/>
            <a:ext cx="24384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Runs performed on </a:t>
            </a:r>
            <a:r>
              <a:rPr lang="en-US" altLang="en-US" i="1">
                <a:latin typeface="Calibri" panose="020F0502020204030204" pitchFamily="34" charset="0"/>
              </a:rPr>
              <a:t>Ride</a:t>
            </a:r>
            <a:r>
              <a:rPr lang="en-US" altLang="en-US" b="0">
                <a:latin typeface="Calibri" panose="020F0502020204030204" pitchFamily="34" charset="0"/>
              </a:rPr>
              <a:t> cluster at Sandia.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01600" y="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Baroclinic Instability Test Case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2700" y="954088"/>
            <a:ext cx="8229600" cy="4846637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Meshes/parameters considered:</a:t>
            </a:r>
          </a:p>
          <a:p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32806" name="Group 38"/>
          <p:cNvGraphicFramePr>
            <a:graphicFrameLocks noGrp="1"/>
          </p:cNvGraphicFramePr>
          <p:nvPr/>
        </p:nvGraphicFramePr>
        <p:xfrm>
          <a:off x="688975" y="1562100"/>
          <a:ext cx="7766050" cy="1485900"/>
        </p:xfrm>
        <a:graphic>
          <a:graphicData uri="http://schemas.openxmlformats.org/drawingml/2006/table">
            <a:tbl>
              <a:tblPr/>
              <a:tblGrid>
                <a:gridCol w="1506538">
                  <a:extLst>
                    <a:ext uri="{9D8B030D-6E8A-4147-A177-3AD203B41FA5}">
                      <a16:colId xmlns:a16="http://schemas.microsoft.com/office/drawing/2014/main" xmlns="" val="3889902359"/>
                    </a:ext>
                  </a:extLst>
                </a:gridCol>
                <a:gridCol w="1458912">
                  <a:extLst>
                    <a:ext uri="{9D8B030D-6E8A-4147-A177-3AD203B41FA5}">
                      <a16:colId xmlns:a16="http://schemas.microsoft.com/office/drawing/2014/main" xmlns="" val="1801398363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xmlns="" val="3404457349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xmlns="" val="8752164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389956823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Mesh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Resolution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# Elements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Fixed dt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Hyperviscosity Tau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309511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uniform_30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1°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5,400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5.0e15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1715519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uniform_60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0.5°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21,600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1.09e14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314161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uniform_120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0.25°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86,400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1.18e13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8094149"/>
                  </a:ext>
                </a:extLst>
              </a:tr>
            </a:tbl>
          </a:graphicData>
        </a:graphic>
      </p:graphicFrame>
      <p:pic>
        <p:nvPicPr>
          <p:cNvPr id="328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7488"/>
            <a:ext cx="9144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5" name="Content Placeholder 2"/>
          <p:cNvSpPr>
            <a:spLocks/>
          </p:cNvSpPr>
          <p:nvPr/>
        </p:nvSpPr>
        <p:spPr bwMode="auto">
          <a:xfrm>
            <a:off x="136525" y="3302000"/>
            <a:ext cx="82296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n-US" altLang="en-US" b="0"/>
              <a:t>100 explicit RK4 iterations, 3</a:t>
            </a:r>
            <a:r>
              <a:rPr lang="en-US" altLang="en-US" b="0" baseline="30000"/>
              <a:t>rd</a:t>
            </a:r>
            <a:r>
              <a:rPr lang="en-US" altLang="en-US" b="0"/>
              <a:t> order elements, 10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457199" y="5019675"/>
                <a:ext cx="8419171" cy="1146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400">
                  <a:spcBef>
                    <a:spcPct val="20000"/>
                  </a:spcBef>
                  <a:buClr>
                    <a:srgbClr val="102E54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3 mesh resolutions: uniform_30, uniform_60, uniform_90</a:t>
                </a:r>
              </a:p>
              <a:p>
                <a:pPr defTabSz="914400">
                  <a:spcBef>
                    <a:spcPct val="20000"/>
                  </a:spcBef>
                  <a:buClr>
                    <a:srgbClr val="102E54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Good </a:t>
                </a:r>
                <a:r>
                  <a:rPr lang="en-US" altLang="en-US" sz="20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weak scaling MPI, </a:t>
                </a:r>
                <a:r>
                  <a:rPr lang="en-US" altLang="en-US" sz="2000" b="0" dirty="0" err="1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MPI+OpenMP</a:t>
                </a:r>
                <a:endParaRPr lang="en-US" altLang="en-US" sz="2000" b="0" dirty="0"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endParaRPr>
              </a:p>
              <a:p>
                <a:pPr defTabSz="914400">
                  <a:spcBef>
                    <a:spcPct val="20000"/>
                  </a:spcBef>
                  <a:buClr>
                    <a:srgbClr val="102E54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Worse GPU </a:t>
                </a:r>
                <a:r>
                  <a:rPr lang="en-US" altLang="en-US" sz="20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weak </a:t>
                </a:r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scaling: communication bottlenecks between sockets (GPU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 CPU</a:t>
                </a:r>
                <a:r>
                  <a:rPr lang="en-US" altLang="en-US" sz="2000" b="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CPU</a:t>
                </a:r>
                <a:r>
                  <a:rPr lang="en-US" altLang="en-US" sz="2000" b="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en-US" altLang="en-US" sz="20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GPU data movement many </a:t>
                </a:r>
                <a:r>
                  <a:rPr lang="en-US" altLang="en-US" sz="20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times using CUDA UVM).</a:t>
                </a:r>
                <a:endParaRPr lang="en-US" altLang="en-US" sz="2000" b="0" dirty="0"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" y="5019675"/>
                <a:ext cx="8419171" cy="1146175"/>
              </a:xfrm>
              <a:prstGeom prst="rect">
                <a:avLst/>
              </a:prstGeom>
              <a:blipFill>
                <a:blip r:embed="rId2"/>
                <a:stretch>
                  <a:fillRect l="-652" t="-2660" b="-345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3" y="645470"/>
            <a:ext cx="5458968" cy="437420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10" y="992188"/>
            <a:ext cx="18303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759700" y="2984500"/>
            <a:ext cx="844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Ride</a:t>
            </a:r>
          </a:p>
        </p:txBody>
      </p:sp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210058" y="0"/>
            <a:ext cx="7150608" cy="1010412"/>
          </a:xfrm>
          <a:solidFill>
            <a:schemeClr val="bg1"/>
          </a:solidFill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Weak Scalability (FEA)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36559" y="3433763"/>
            <a:ext cx="2768087" cy="13542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57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dirty="0" smtClean="0">
                <a:solidFill>
                  <a:srgbClr val="800000"/>
                </a:solidFill>
                <a:latin typeface="Calibri" panose="020F0502020204030204" pitchFamily="34" charset="0"/>
                <a:ea typeface="DejaVu Sans"/>
                <a:cs typeface="DejaVu Sans"/>
              </a:rPr>
              <a:t>Ride:</a:t>
            </a:r>
            <a:endParaRPr lang="en-US" altLang="en-US" dirty="0" smtClean="0">
              <a:latin typeface="Calibri" panose="020F0502020204030204" pitchFamily="34" charset="0"/>
              <a:ea typeface="DejaVu Sans"/>
              <a:cs typeface="DejaVu Sans"/>
            </a:endParaRP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Calibri" panose="020F0502020204030204" pitchFamily="34" charset="0"/>
              </a:rPr>
              <a:t>12 nodes (2 sockets/node)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Calibri" panose="020F0502020204030204" pitchFamily="34" charset="0"/>
              </a:rPr>
              <a:t>8 Power8 cores/socket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Calibri" panose="020F0502020204030204" pitchFamily="34" charset="0"/>
              </a:rPr>
              <a:t>2 P100 GPUs/socket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Calibri" panose="020F0502020204030204" pitchFamily="34" charset="0"/>
              </a:rPr>
              <a:t>16GB/GPU</a:t>
            </a:r>
            <a:endParaRPr lang="en-US" altLang="en-US" sz="1600" b="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3856" y="795528"/>
            <a:ext cx="3337560" cy="3108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-24118" y="5029202"/>
                <a:ext cx="9424596" cy="825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400">
                  <a:spcBef>
                    <a:spcPct val="20000"/>
                  </a:spcBef>
                  <a:buClr>
                    <a:srgbClr val="102E54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4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~75% efficiency for </a:t>
                </a:r>
                <a:r>
                  <a:rPr lang="en-US" altLang="en-US" sz="2400" b="0" dirty="0" err="1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MPI+OpenMP</a:t>
                </a:r>
                <a:r>
                  <a:rPr lang="en-US" altLang="en-US" sz="24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 </a:t>
                </a:r>
                <a:endParaRPr lang="en-US" altLang="en-US" sz="2400" b="0" dirty="0"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endParaRPr>
              </a:p>
              <a:p>
                <a:pPr defTabSz="914400">
                  <a:spcBef>
                    <a:spcPct val="20000"/>
                  </a:spcBef>
                  <a:buClr>
                    <a:srgbClr val="102E54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4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Poor GPU </a:t>
                </a:r>
                <a:r>
                  <a:rPr lang="en-US" altLang="en-US" sz="24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strong scaling for &gt; 4 GPUs: memory transfers dominate.</a:t>
                </a:r>
              </a:p>
              <a:p>
                <a:pPr marL="457200" lvl="1" indent="0" defTabSz="914400">
                  <a:spcBef>
                    <a:spcPct val="20000"/>
                  </a:spcBef>
                  <a:buClr>
                    <a:srgbClr val="102E54"/>
                  </a:buClr>
                </a:pPr>
                <a14:m>
                  <m:oMath xmlns:m="http://schemas.openxmlformats.org/officeDocument/2006/math">
                    <m:r>
                      <a:rPr lang="en-US" alt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en-US" altLang="en-US" sz="2200" b="0" dirty="0" smtClean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May be improved by replacing CUDA UVM w/ manual memory transfer.</a:t>
                </a:r>
                <a:endParaRPr lang="en-US" altLang="en-US" sz="2200" b="0" dirty="0"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4118" y="5029202"/>
                <a:ext cx="9424596" cy="825721"/>
              </a:xfrm>
              <a:prstGeom prst="rect">
                <a:avLst/>
              </a:prstGeom>
              <a:blipFill>
                <a:blip r:embed="rId2"/>
                <a:stretch>
                  <a:fillRect l="-841" t="-5926" b="-725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210058" y="0"/>
            <a:ext cx="7150608" cy="1010412"/>
          </a:xfrm>
          <a:solidFill>
            <a:schemeClr val="bg1"/>
          </a:solidFill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Strong Scalability (FEA)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3856" y="795528"/>
            <a:ext cx="3337560" cy="3108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90" y="982980"/>
            <a:ext cx="4554298" cy="384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" y="1010412"/>
            <a:ext cx="4672524" cy="3844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2044" y="2024169"/>
            <a:ext cx="199049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latin typeface="Calibri" panose="020F0502020204030204" pitchFamily="34" charset="0"/>
              </a:rPr>
              <a:t>GPU memory limit: </a:t>
            </a:r>
            <a:r>
              <a:rPr lang="en-US" sz="1600" b="0" dirty="0" smtClean="0">
                <a:latin typeface="Calibri" panose="020F0502020204030204" pitchFamily="34" charset="0"/>
              </a:rPr>
              <a:t>5400 elements/GPU</a:t>
            </a:r>
            <a:endParaRPr lang="en-US" sz="16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38100" y="0"/>
            <a:ext cx="8229600" cy="992188"/>
          </a:xfrm>
        </p:spPr>
        <p:txBody>
          <a:bodyPr/>
          <a:lstStyle/>
          <a:p>
            <a:r>
              <a:rPr lang="en-US" altLang="en-US" sz="36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FELIX Land-Ice Solver &amp; PISCEES Project</a:t>
            </a:r>
          </a:p>
        </p:txBody>
      </p:sp>
      <p:sp>
        <p:nvSpPr>
          <p:cNvPr id="72708" name="Slide Number Placeholder 7"/>
          <p:cNvSpPr txBox="1">
            <a:spLocks noGrp="1"/>
          </p:cNvSpPr>
          <p:nvPr/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783E711-6E5C-4836-B0DA-D29741D4746E}" type="slidenum">
              <a:rPr lang="en-US" altLang="en-US" sz="1400" b="0">
                <a:latin typeface="Calibri" panose="020F0502020204030204" pitchFamily="34" charset="0"/>
              </a:rPr>
              <a:pPr algn="r"/>
              <a:t>25</a:t>
            </a:fld>
            <a:endParaRPr lang="en-US" altLang="en-US" sz="1400" b="0">
              <a:latin typeface="Calibri" panose="020F0502020204030204" pitchFamily="34" charset="0"/>
            </a:endParaRPr>
          </a:p>
        </p:txBody>
      </p:sp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3890963" y="2020888"/>
            <a:ext cx="12192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0">
                <a:latin typeface="Calibri" panose="020F0502020204030204" pitchFamily="34" charset="0"/>
              </a:rPr>
              <a:t>3 land-ice dycores developed under PISCEES</a:t>
            </a:r>
          </a:p>
        </p:txBody>
      </p:sp>
      <p:pic>
        <p:nvPicPr>
          <p:cNvPr id="727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635500"/>
            <a:ext cx="857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624513"/>
            <a:ext cx="14097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5873750"/>
            <a:ext cx="118586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786438"/>
            <a:ext cx="12604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19738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86105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6" name="Group 13"/>
          <p:cNvGrpSpPr>
            <a:grpSpLocks/>
          </p:cNvGrpSpPr>
          <p:nvPr/>
        </p:nvGrpSpPr>
        <p:grpSpPr bwMode="auto">
          <a:xfrm>
            <a:off x="838200" y="925513"/>
            <a:ext cx="7543800" cy="3203575"/>
            <a:chOff x="228600" y="1673186"/>
            <a:chExt cx="7543799" cy="3203614"/>
          </a:xfrm>
        </p:grpSpPr>
        <p:sp>
          <p:nvSpPr>
            <p:cNvPr id="72717" name="TextBox 14"/>
            <p:cNvSpPr txBox="1">
              <a:spLocks noChangeArrowheads="1"/>
            </p:cNvSpPr>
            <p:nvPr/>
          </p:nvSpPr>
          <p:spPr bwMode="auto">
            <a:xfrm>
              <a:off x="228600" y="2590800"/>
              <a:ext cx="2590800" cy="132343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Calibri" panose="020F0502020204030204" pitchFamily="34" charset="0"/>
                </a:rPr>
                <a:t>PISCEES*</a:t>
              </a:r>
            </a:p>
            <a:p>
              <a:pPr algn="ctr"/>
              <a:r>
                <a:rPr lang="en-US" altLang="en-US" sz="1600" b="0" i="1">
                  <a:latin typeface="Calibri" panose="020F0502020204030204" pitchFamily="34" charset="0"/>
                </a:rPr>
                <a:t>SciDaC Application Partnership</a:t>
              </a:r>
            </a:p>
            <a:p>
              <a:pPr algn="ctr"/>
              <a:r>
                <a:rPr lang="en-US" altLang="en-US" sz="1600" b="0" i="1">
                  <a:latin typeface="Calibri" panose="020F0502020204030204" pitchFamily="34" charset="0"/>
                </a:rPr>
                <a:t>(DOE’s BER + ASCR divisions)</a:t>
              </a:r>
            </a:p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2012-2017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95799" y="2739999"/>
              <a:ext cx="2362200" cy="9747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Calibri" panose="020F0502020204030204" pitchFamily="34" charset="0"/>
                </a:rPr>
                <a:t>Albany/FELIX**</a:t>
              </a:r>
            </a:p>
            <a:p>
              <a:pPr algn="ctr"/>
              <a:r>
                <a:rPr lang="en-US" altLang="en-US" sz="1400" b="0" i="1">
                  <a:latin typeface="Calibri" panose="020F0502020204030204" pitchFamily="34" charset="0"/>
                </a:rPr>
                <a:t>SNL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“First Order” Stokes Model</a:t>
              </a:r>
            </a:p>
          </p:txBody>
        </p:sp>
        <p:sp>
          <p:nvSpPr>
            <p:cNvPr id="72719" name="TextBox 16"/>
            <p:cNvSpPr txBox="1">
              <a:spLocks noChangeArrowheads="1"/>
            </p:cNvSpPr>
            <p:nvPr/>
          </p:nvSpPr>
          <p:spPr bwMode="auto">
            <a:xfrm>
              <a:off x="4648200" y="3846493"/>
              <a:ext cx="2057400" cy="954107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Calibri" panose="020F0502020204030204" pitchFamily="34" charset="0"/>
                </a:rPr>
                <a:t>BISICLES</a:t>
              </a:r>
            </a:p>
            <a:p>
              <a:pPr algn="ctr"/>
              <a:r>
                <a:rPr lang="en-US" altLang="en-US" sz="1400" b="0" i="1">
                  <a:latin typeface="Calibri" panose="020F0502020204030204" pitchFamily="34" charset="0"/>
                </a:rPr>
                <a:t>LBNL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Finite Volume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L1L2 Model</a:t>
              </a:r>
            </a:p>
          </p:txBody>
        </p:sp>
        <p:sp>
          <p:nvSpPr>
            <p:cNvPr id="72720" name="TextBox 17"/>
            <p:cNvSpPr txBox="1">
              <a:spLocks noChangeArrowheads="1"/>
            </p:cNvSpPr>
            <p:nvPr/>
          </p:nvSpPr>
          <p:spPr bwMode="auto">
            <a:xfrm>
              <a:off x="4665134" y="1673186"/>
              <a:ext cx="1905000" cy="98488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Calibri" panose="020F0502020204030204" pitchFamily="34" charset="0"/>
                </a:rPr>
                <a:t>FSU FELIX</a:t>
              </a:r>
            </a:p>
            <a:p>
              <a:pPr algn="ctr"/>
              <a:r>
                <a:rPr lang="en-US" altLang="en-US" sz="1400" b="0" i="1">
                  <a:latin typeface="Calibri" panose="020F0502020204030204" pitchFamily="34" charset="0"/>
                </a:rPr>
                <a:t>FSU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altLang="en-US" sz="1400" b="0">
                  <a:latin typeface="Calibri" panose="020F0502020204030204" pitchFamily="34" charset="0"/>
                </a:rPr>
                <a:t>Full Stokes Model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819400" y="2176429"/>
              <a:ext cx="1846263" cy="8715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8" idx="1"/>
            </p:cNvCxnSpPr>
            <p:nvPr/>
          </p:nvCxnSpPr>
          <p:spPr>
            <a:xfrm flipH="1">
              <a:off x="2819400" y="3243242"/>
              <a:ext cx="1581150" cy="23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72719" idx="1"/>
            </p:cNvCxnSpPr>
            <p:nvPr/>
          </p:nvCxnSpPr>
          <p:spPr>
            <a:xfrm flipH="1" flipV="1">
              <a:off x="2819400" y="3465495"/>
              <a:ext cx="1828800" cy="8572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724" name="TextBox 21"/>
            <p:cNvSpPr txBox="1">
              <a:spLocks noChangeArrowheads="1"/>
            </p:cNvSpPr>
            <p:nvPr/>
          </p:nvSpPr>
          <p:spPr bwMode="auto">
            <a:xfrm rot="5400000">
              <a:off x="6821686" y="3109139"/>
              <a:ext cx="13166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 b="0">
                  <a:latin typeface="Calibri" panose="020F0502020204030204" pitchFamily="34" charset="0"/>
                </a:rPr>
                <a:t>Increased fidelity</a:t>
              </a:r>
            </a:p>
          </p:txBody>
        </p:sp>
        <p:cxnSp>
          <p:nvCxnSpPr>
            <p:cNvPr id="23" name="Straight Arrow Connector 22"/>
            <p:cNvCxnSpPr>
              <a:stCxn id="72724" idx="1"/>
            </p:cNvCxnSpPr>
            <p:nvPr/>
          </p:nvCxnSpPr>
          <p:spPr>
            <a:xfrm flipV="1">
              <a:off x="7480299" y="1828763"/>
              <a:ext cx="0" cy="9144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467599" y="3990964"/>
              <a:ext cx="0" cy="885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27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976313"/>
            <a:ext cx="14319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1088"/>
            <a:ext cx="152558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027113"/>
            <a:ext cx="15970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010150" y="1900238"/>
            <a:ext cx="2543175" cy="11890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727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21350"/>
            <a:ext cx="11430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5627688"/>
            <a:ext cx="11795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4757738"/>
            <a:ext cx="109696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34" name="TextBox 31"/>
          <p:cNvSpPr txBox="1">
            <a:spLocks noChangeArrowheads="1"/>
          </p:cNvSpPr>
          <p:nvPr/>
        </p:nvSpPr>
        <p:spPr bwMode="auto">
          <a:xfrm>
            <a:off x="123825" y="3306763"/>
            <a:ext cx="2209800" cy="73818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>
                <a:solidFill>
                  <a:srgbClr val="00B050"/>
                </a:solidFill>
                <a:latin typeface="Calibri" panose="020F0502020204030204" pitchFamily="34" charset="0"/>
              </a:rPr>
              <a:t>Goal:</a:t>
            </a:r>
            <a:r>
              <a:rPr lang="en-US" altLang="en-US" sz="1400" b="0">
                <a:solidFill>
                  <a:srgbClr val="00B050"/>
                </a:solidFill>
                <a:latin typeface="Calibri" panose="020F0502020204030204" pitchFamily="34" charset="0"/>
              </a:rPr>
              <a:t> support DOE climate missions (sea-level rise predictions) </a:t>
            </a:r>
          </a:p>
        </p:txBody>
      </p:sp>
      <p:sp>
        <p:nvSpPr>
          <p:cNvPr id="72735" name="TextBox 32"/>
          <p:cNvSpPr txBox="1">
            <a:spLocks noChangeArrowheads="1"/>
          </p:cNvSpPr>
          <p:nvPr/>
        </p:nvSpPr>
        <p:spPr bwMode="auto">
          <a:xfrm>
            <a:off x="1171575" y="4456113"/>
            <a:ext cx="66738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600" i="1">
                <a:latin typeface="Calibri" panose="020F0502020204030204" pitchFamily="34" charset="0"/>
              </a:rPr>
              <a:t>Multi-lab/multi-university</a:t>
            </a:r>
            <a:r>
              <a:rPr lang="en-US" altLang="en-US" sz="1600" b="0">
                <a:latin typeface="Calibri" panose="020F0502020204030204" pitchFamily="34" charset="0"/>
              </a:rPr>
              <a:t> project involving mathematicians, climate scientists, and computer scientists.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Calibri" panose="020F0502020204030204" pitchFamily="34" charset="0"/>
              </a:rPr>
              <a:t>Leverages software/expertise from </a:t>
            </a:r>
            <a:r>
              <a:rPr lang="en-US" altLang="en-US" sz="1600" i="1">
                <a:latin typeface="Calibri" panose="020F0502020204030204" pitchFamily="34" charset="0"/>
              </a:rPr>
              <a:t>SciDAC Institutes </a:t>
            </a:r>
            <a:r>
              <a:rPr lang="en-US" altLang="en-US" sz="1600" b="0">
                <a:latin typeface="Calibri" panose="020F0502020204030204" pitchFamily="34" charset="0"/>
              </a:rPr>
              <a:t>(FASTMath, QUEST, SUPER) and hardware from </a:t>
            </a:r>
            <a:r>
              <a:rPr lang="en-US" altLang="en-US" sz="1600" i="1">
                <a:latin typeface="Calibri" panose="020F0502020204030204" pitchFamily="34" charset="0"/>
              </a:rPr>
              <a:t>DOE Leadership Class Facilities</a:t>
            </a:r>
            <a:r>
              <a:rPr lang="en-US" altLang="en-US" sz="1600" b="0" i="1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2736" name="TextBox 33"/>
          <p:cNvSpPr txBox="1">
            <a:spLocks noChangeArrowheads="1"/>
          </p:cNvSpPr>
          <p:nvPr/>
        </p:nvSpPr>
        <p:spPr bwMode="auto">
          <a:xfrm>
            <a:off x="2514600" y="3459163"/>
            <a:ext cx="29051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0">
                <a:latin typeface="Calibri" panose="020F0502020204030204" pitchFamily="34" charset="0"/>
              </a:rPr>
              <a:t>*Predicting Ice Sheet Climate &amp; Evolution at Extreme Scales.</a:t>
            </a:r>
          </a:p>
          <a:p>
            <a:r>
              <a:rPr lang="en-US" altLang="en-US" sz="1400" b="0">
                <a:latin typeface="Calibri" panose="020F0502020204030204" pitchFamily="34" charset="0"/>
              </a:rPr>
              <a:t>**Finite Elements for Land Ice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63500" y="-3810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First-Order Stokes Land-Ice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58" y="944987"/>
            <a:ext cx="8229600" cy="48466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sz="18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3732" name="Picture 4" descr="fo_Sto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" y="1337739"/>
            <a:ext cx="8697913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>
            <a:spLocks/>
          </p:cNvSpPr>
          <p:nvPr/>
        </p:nvSpPr>
        <p:spPr bwMode="auto">
          <a:xfrm>
            <a:off x="0" y="2911475"/>
            <a:ext cx="47434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n-US" altLang="en-US" sz="1800" i="1" dirty="0"/>
              <a:t>3D unstructured grid</a:t>
            </a:r>
            <a:r>
              <a:rPr lang="en-US" altLang="en-US" sz="1800" b="0" dirty="0"/>
              <a:t> FEM discretization.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Newton method</a:t>
            </a:r>
            <a:r>
              <a:rPr lang="en-US" altLang="en-US" sz="1800" b="0" dirty="0"/>
              <a:t> nonlinear solver with automatic </a:t>
            </a:r>
            <a:r>
              <a:rPr lang="en-US" altLang="en-US" sz="1800" b="0" dirty="0" err="1"/>
              <a:t>differentiaton</a:t>
            </a:r>
            <a:r>
              <a:rPr lang="en-US" altLang="en-US" sz="1800" b="0" dirty="0"/>
              <a:t> Jacobians.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Algebraic-multigrid</a:t>
            </a:r>
            <a:r>
              <a:rPr lang="en-US" altLang="en-US" sz="1800" b="0" dirty="0"/>
              <a:t>* preconditioned </a:t>
            </a:r>
            <a:r>
              <a:rPr lang="en-US" altLang="en-US" sz="1800" b="0" dirty="0" err="1"/>
              <a:t>Krylov</a:t>
            </a:r>
            <a:r>
              <a:rPr lang="en-US" altLang="en-US" sz="1800" b="0" dirty="0"/>
              <a:t> linear solvers.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Advanced analysis capabilities</a:t>
            </a:r>
            <a:r>
              <a:rPr lang="en-US" altLang="en-US" sz="1800" b="0" dirty="0"/>
              <a:t>: deterministic inversion, calibration, UQ.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0" dirty="0"/>
              <a:t>As part of </a:t>
            </a:r>
            <a:r>
              <a:rPr lang="en-US" altLang="en-US" sz="1800" i="1" dirty="0"/>
              <a:t>ACME DOE ESM</a:t>
            </a:r>
            <a:r>
              <a:rPr lang="en-US" altLang="en-US" sz="1800" b="0" dirty="0"/>
              <a:t>, FELIX will be used to provide actionable predictions of 21</a:t>
            </a:r>
            <a:r>
              <a:rPr lang="en-US" altLang="en-US" sz="1800" b="0" baseline="30000" dirty="0"/>
              <a:t>st</a:t>
            </a:r>
            <a:r>
              <a:rPr lang="en-US" altLang="en-US" sz="1800" b="0" dirty="0"/>
              <a:t> century sea-level rise.</a:t>
            </a:r>
          </a:p>
        </p:txBody>
      </p:sp>
      <p:pic>
        <p:nvPicPr>
          <p:cNvPr id="73734" name="Picture 6" descr="gis_adapt_m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720975"/>
            <a:ext cx="209867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5797550"/>
            <a:ext cx="1192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63500" y="6546850"/>
            <a:ext cx="5824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* Previous talk by Ray </a:t>
            </a:r>
            <a:r>
              <a:rPr lang="en-US" altLang="en-US" sz="14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Tuminaro</a:t>
            </a: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63500" y="-3810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First-Order Stokes Land-Ice Model</a:t>
            </a:r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0" y="2911475"/>
            <a:ext cx="47434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n-US" altLang="en-US" sz="1800" i="1" dirty="0"/>
              <a:t>3D unstructured </a:t>
            </a:r>
            <a:r>
              <a:rPr lang="en-US" altLang="en-US" sz="1800" i="1" dirty="0" smtClean="0"/>
              <a:t>grid</a:t>
            </a:r>
            <a:r>
              <a:rPr lang="en-US" altLang="en-US" sz="1800" b="0" dirty="0" smtClean="0"/>
              <a:t> </a:t>
            </a:r>
            <a:r>
              <a:rPr lang="en-US" altLang="en-US" sz="1800" b="0" dirty="0"/>
              <a:t>FEM discretization.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Newton method</a:t>
            </a:r>
            <a:r>
              <a:rPr lang="en-US" altLang="en-US" sz="1800" b="0" dirty="0"/>
              <a:t> nonlinear solver with automatic </a:t>
            </a:r>
            <a:r>
              <a:rPr lang="en-US" altLang="en-US" sz="1800" b="0" dirty="0" err="1"/>
              <a:t>differentiaton</a:t>
            </a:r>
            <a:r>
              <a:rPr lang="en-US" altLang="en-US" sz="1800" b="0" dirty="0"/>
              <a:t> Jacobians.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Algebraic-multigrid</a:t>
            </a:r>
            <a:r>
              <a:rPr lang="en-US" altLang="en-US" sz="1800" b="0" dirty="0"/>
              <a:t>* preconditioned </a:t>
            </a:r>
            <a:r>
              <a:rPr lang="en-US" altLang="en-US" sz="1800" b="0" dirty="0" err="1"/>
              <a:t>Krylov</a:t>
            </a:r>
            <a:r>
              <a:rPr lang="en-US" altLang="en-US" sz="1800" b="0" dirty="0"/>
              <a:t> linear solvers.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i="1" dirty="0"/>
              <a:t>Advanced analysis capabilities</a:t>
            </a:r>
            <a:r>
              <a:rPr lang="en-US" altLang="en-US" sz="1800" b="0" dirty="0"/>
              <a:t>: deterministic inversion, calibration, UQ.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0" dirty="0"/>
              <a:t>As part of </a:t>
            </a:r>
            <a:r>
              <a:rPr lang="en-US" altLang="en-US" sz="1800" i="1" dirty="0"/>
              <a:t>ACME DOE ESM</a:t>
            </a:r>
            <a:r>
              <a:rPr lang="en-US" altLang="en-US" sz="1800" b="0" dirty="0"/>
              <a:t>, FELIX will be used to provide actionable predictions of 21</a:t>
            </a:r>
            <a:r>
              <a:rPr lang="en-US" altLang="en-US" sz="1800" b="0" baseline="30000" dirty="0"/>
              <a:t>st</a:t>
            </a:r>
            <a:r>
              <a:rPr lang="en-US" altLang="en-US" sz="1800" b="0" dirty="0"/>
              <a:t> century sea-level rise.</a:t>
            </a:r>
          </a:p>
        </p:txBody>
      </p:sp>
      <p:pic>
        <p:nvPicPr>
          <p:cNvPr id="89094" name="Picture 6" descr="gis_adapt_m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720975"/>
            <a:ext cx="209867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5797550"/>
            <a:ext cx="1192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5008563" y="2835275"/>
            <a:ext cx="17557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>
                <a:latin typeface="Calibri" panose="020F0502020204030204" pitchFamily="34" charset="0"/>
              </a:rPr>
              <a:t>Implicit:</a:t>
            </a:r>
            <a:r>
              <a:rPr lang="en-US" altLang="en-US" b="0">
                <a:latin typeface="Calibri" panose="020F0502020204030204" pitchFamily="34" charset="0"/>
              </a:rPr>
              <a:t> FEA is 50% CPU-time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4892675" y="4040188"/>
            <a:ext cx="20097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+ X parallelization over </a:t>
            </a:r>
            <a:r>
              <a:rPr lang="en-US" altLang="en-US" i="1">
                <a:latin typeface="Calibri" panose="020F0502020204030204" pitchFamily="34" charset="0"/>
              </a:rPr>
              <a:t>cells</a:t>
            </a:r>
            <a:r>
              <a:rPr lang="en-US" altLang="en-US" b="0">
                <a:latin typeface="Calibri" panose="020F0502020204030204" pitchFamily="34" charset="0"/>
              </a:rPr>
              <a:t> only.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4892675" y="5153025"/>
            <a:ext cx="2179638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Runs performed on </a:t>
            </a:r>
            <a:r>
              <a:rPr lang="en-US" altLang="en-US" i="1">
                <a:latin typeface="Calibri" panose="020F0502020204030204" pitchFamily="34" charset="0"/>
              </a:rPr>
              <a:t>Shannon</a:t>
            </a:r>
            <a:r>
              <a:rPr lang="en-US" altLang="en-US" b="0">
                <a:latin typeface="Calibri" panose="020F0502020204030204" pitchFamily="34" charset="0"/>
              </a:rPr>
              <a:t> cluster at Sandia and </a:t>
            </a:r>
            <a:r>
              <a:rPr lang="en-US" altLang="en-US" i="1">
                <a:latin typeface="Calibri" panose="020F0502020204030204" pitchFamily="34" charset="0"/>
              </a:rPr>
              <a:t>Titan </a:t>
            </a:r>
            <a:r>
              <a:rPr lang="en-US" altLang="en-US" b="0">
                <a:latin typeface="Calibri" panose="020F0502020204030204" pitchFamily="34" charset="0"/>
              </a:rPr>
              <a:t>supercomputer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63500" y="6546850"/>
            <a:ext cx="5824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* Previous talk by Ray </a:t>
            </a:r>
            <a:r>
              <a:rPr lang="en-US" altLang="en-US" sz="14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Tuminaro</a:t>
            </a: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11158" y="944987"/>
            <a:ext cx="8229600" cy="48466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sz="18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sz="18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3" name="Picture 4" descr="fo_Stok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" y="1337739"/>
            <a:ext cx="8697913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54000" y="139700"/>
            <a:ext cx="8229600" cy="992188"/>
          </a:xfrm>
        </p:spPr>
        <p:txBody>
          <a:bodyPr/>
          <a:lstStyle/>
          <a:p>
            <a:r>
              <a:rPr lang="en-US" altLang="en-US" sz="36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4km Greenland &amp; 8km Antarctica on </a:t>
            </a:r>
            <a:r>
              <a:rPr lang="en-US" altLang="en-US" sz="3600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Shannon</a:t>
            </a:r>
          </a:p>
        </p:txBody>
      </p:sp>
      <p:pic>
        <p:nvPicPr>
          <p:cNvPr id="40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672138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2" name="Slide Number Placeholder 7"/>
          <p:cNvSpPr txBox="1">
            <a:spLocks noGrp="1"/>
          </p:cNvSpPr>
          <p:nvPr/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r>
              <a:rPr lang="en-US" altLang="en-US" b="0">
                <a:solidFill>
                  <a:schemeClr val="bg1"/>
                </a:solidFill>
                <a:ea typeface="DejaVu Sans"/>
                <a:cs typeface="DejaVu San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1184583"/>
            <a:ext cx="2454275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5715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srgbClr val="1A4F10"/>
                </a:solidFill>
                <a:latin typeface="Calibri" panose="020F0502020204030204" pitchFamily="34" charset="0"/>
                <a:cs typeface="+mn-cs"/>
              </a:rPr>
              <a:t>Shannon</a:t>
            </a:r>
            <a:r>
              <a:rPr lang="en-US" sz="1500" dirty="0">
                <a:solidFill>
                  <a:srgbClr val="1A4F10"/>
                </a:solidFill>
                <a:latin typeface="Calibri" panose="020F0502020204030204" pitchFamily="34" charset="0"/>
                <a:cs typeface="+mn-cs"/>
              </a:rPr>
              <a:t>: </a:t>
            </a:r>
            <a:r>
              <a:rPr lang="en-US" sz="1500" b="0" i="1" dirty="0">
                <a:latin typeface="Calibri" panose="020F0502020204030204" pitchFamily="34" charset="0"/>
                <a:cs typeface="+mn-cs"/>
              </a:rPr>
              <a:t>32 nodes</a:t>
            </a:r>
          </a:p>
          <a:p>
            <a:pPr marL="34290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b="0" i="1" dirty="0">
                <a:latin typeface="Calibri" panose="020F0502020204030204" pitchFamily="34" charset="0"/>
                <a:cs typeface="+mn-cs"/>
              </a:rPr>
              <a:t>2 8-core Sandy Bridge Xeon E5-2670 @ 2.6GHz (HT deactivated)/node.</a:t>
            </a:r>
          </a:p>
          <a:p>
            <a:pPr marL="34290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b="0" i="1" dirty="0">
                <a:latin typeface="Calibri" panose="020F0502020204030204" pitchFamily="34" charset="0"/>
                <a:cs typeface="+mn-cs"/>
              </a:rPr>
              <a:t>128GB DDR3 memory/node</a:t>
            </a:r>
          </a:p>
          <a:p>
            <a:pPr marL="34290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b="0" i="1" dirty="0">
                <a:latin typeface="Calibri" panose="020F0502020204030204" pitchFamily="34" charset="0"/>
                <a:cs typeface="+mn-cs"/>
              </a:rPr>
              <a:t>2x NVIDIA K20x/node.</a:t>
            </a:r>
            <a:endParaRPr lang="en-US" sz="15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400" y="5759450"/>
            <a:ext cx="3467100" cy="581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lvl="1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latin typeface="Calibri" panose="020F0502020204030204" pitchFamily="34" charset="0"/>
                <a:cs typeface="+mn-cs"/>
              </a:rPr>
              <a:t>“# of elements/</a:t>
            </a:r>
            <a:r>
              <a:rPr lang="en-US" sz="1600" b="0" dirty="0" err="1">
                <a:latin typeface="Calibri" panose="020F0502020204030204" pitchFamily="34" charset="0"/>
                <a:cs typeface="+mn-cs"/>
              </a:rPr>
              <a:t>workset</a:t>
            </a:r>
            <a:r>
              <a:rPr lang="en-US" sz="1600" b="0" dirty="0">
                <a:latin typeface="Calibri" panose="020F0502020204030204" pitchFamily="34" charset="0"/>
                <a:cs typeface="+mn-cs"/>
              </a:rPr>
              <a:t>” = threading index (allows for on-node parallelism)</a:t>
            </a:r>
          </a:p>
        </p:txBody>
      </p:sp>
      <p:pic>
        <p:nvPicPr>
          <p:cNvPr id="40995" name="Picture 9" descr="Screen Shot 2014-01-13 at 1.0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19200"/>
            <a:ext cx="108108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6" name="TextBox 2"/>
          <p:cNvSpPr txBox="1">
            <a:spLocks noChangeArrowheads="1"/>
          </p:cNvSpPr>
          <p:nvPr/>
        </p:nvSpPr>
        <p:spPr bwMode="auto">
          <a:xfrm>
            <a:off x="1295400" y="1131888"/>
            <a:ext cx="3124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400">
                <a:latin typeface="Calibri" panose="020F0502020204030204" pitchFamily="34" charset="0"/>
                <a:ea typeface="DejaVu Sans"/>
                <a:cs typeface="DejaVu Sans"/>
              </a:rPr>
              <a:t>4km Greenland</a:t>
            </a:r>
          </a:p>
        </p:txBody>
      </p:sp>
      <p:sp>
        <p:nvSpPr>
          <p:cNvPr id="40997" name="TextBox 10"/>
          <p:cNvSpPr txBox="1">
            <a:spLocks noChangeArrowheads="1"/>
          </p:cNvSpPr>
          <p:nvPr/>
        </p:nvSpPr>
        <p:spPr bwMode="auto">
          <a:xfrm>
            <a:off x="1219200" y="3694113"/>
            <a:ext cx="3124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400">
                <a:latin typeface="Calibri" panose="020F0502020204030204" pitchFamily="34" charset="0"/>
                <a:ea typeface="DejaVu Sans"/>
                <a:cs typeface="DejaVu Sans"/>
              </a:rPr>
              <a:t>8km Antarctica</a:t>
            </a:r>
          </a:p>
        </p:txBody>
      </p:sp>
      <p:sp>
        <p:nvSpPr>
          <p:cNvPr id="40998" name="TextBox 12"/>
          <p:cNvSpPr txBox="1">
            <a:spLocks noChangeArrowheads="1"/>
          </p:cNvSpPr>
          <p:nvPr/>
        </p:nvSpPr>
        <p:spPr bwMode="auto">
          <a:xfrm>
            <a:off x="876300" y="4002088"/>
            <a:ext cx="1236663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200" b="0">
                <a:latin typeface="Calibri" panose="020F0502020204030204" pitchFamily="34" charset="0"/>
                <a:ea typeface="DejaVu Sans"/>
                <a:cs typeface="DejaVu Sans"/>
              </a:rPr>
              <a:t>Total FEA Time</a:t>
            </a:r>
          </a:p>
        </p:txBody>
      </p:sp>
      <p:sp>
        <p:nvSpPr>
          <p:cNvPr id="40999" name="TextBox 13"/>
          <p:cNvSpPr txBox="1">
            <a:spLocks noChangeArrowheads="1"/>
          </p:cNvSpPr>
          <p:nvPr/>
        </p:nvSpPr>
        <p:spPr bwMode="auto">
          <a:xfrm>
            <a:off x="914400" y="1517650"/>
            <a:ext cx="1236663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200" b="0">
                <a:latin typeface="Calibri" panose="020F0502020204030204" pitchFamily="34" charset="0"/>
                <a:ea typeface="DejaVu Sans"/>
                <a:cs typeface="DejaVu Sans"/>
              </a:rPr>
              <a:t>Total FEA Time</a:t>
            </a:r>
          </a:p>
        </p:txBody>
      </p:sp>
      <p:sp>
        <p:nvSpPr>
          <p:cNvPr id="41000" name="TextBox 14"/>
          <p:cNvSpPr txBox="1">
            <a:spLocks noChangeArrowheads="1"/>
          </p:cNvSpPr>
          <p:nvPr/>
        </p:nvSpPr>
        <p:spPr bwMode="auto">
          <a:xfrm>
            <a:off x="3332163" y="1477963"/>
            <a:ext cx="2143086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b="0" dirty="0">
                <a:latin typeface="Calibri" panose="020F0502020204030204" pitchFamily="34" charset="0"/>
                <a:ea typeface="DejaVu Sans"/>
                <a:cs typeface="DejaVu Sans"/>
              </a:rPr>
              <a:t>    FEA Time – Gather/Scatter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65861" y="3237041"/>
            <a:ext cx="3261326" cy="800219"/>
          </a:xfrm>
          <a:prstGeom prst="rect">
            <a:avLst/>
          </a:prstGeom>
          <a:blipFill>
            <a:blip r:embed="rId4"/>
            <a:stretch>
              <a:fillRect t="-752" b="-6767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2032000"/>
            <a:ext cx="762000" cy="106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7" name="Rectangle 16"/>
          <p:cNvSpPr/>
          <p:nvPr/>
        </p:nvSpPr>
        <p:spPr>
          <a:xfrm>
            <a:off x="2532063" y="4679950"/>
            <a:ext cx="762000" cy="106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graphicFrame>
        <p:nvGraphicFramePr>
          <p:cNvPr id="41037" name="Group 77"/>
          <p:cNvGraphicFramePr>
            <a:graphicFrameLocks noGrp="1"/>
          </p:cNvGraphicFramePr>
          <p:nvPr/>
        </p:nvGraphicFramePr>
        <p:xfrm>
          <a:off x="5562600" y="4216400"/>
          <a:ext cx="3505200" cy="1463040"/>
        </p:xfrm>
        <a:graphic>
          <a:graphicData uri="http://schemas.openxmlformats.org/drawingml/2006/table">
            <a:tbl>
              <a:tblPr/>
              <a:tblGrid>
                <a:gridCol w="1406525">
                  <a:extLst>
                    <a:ext uri="{9D8B030D-6E8A-4147-A177-3AD203B41FA5}">
                      <a16:colId xmlns:a16="http://schemas.microsoft.com/office/drawing/2014/main" xmlns="" val="3180096112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xmlns="" val="428880805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988987750"/>
                    </a:ext>
                  </a:extLst>
                </a:gridCol>
              </a:tblGrid>
              <a:tr h="3635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Max speedup over Serial  for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 workset size &gt; 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1263125"/>
                  </a:ext>
                </a:extLst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OpenMP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CUDA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8905532"/>
                  </a:ext>
                </a:extLst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Total FEA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5.6x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1.7x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944666"/>
                  </a:ext>
                </a:extLst>
              </a:tr>
              <a:tr h="363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FEA Time – Gather/Scatter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7.2x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jaVu Sans"/>
                          <a:cs typeface="DejaVu Sans"/>
                        </a:rPr>
                        <a:t>6.7x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39186"/>
                  </a:ext>
                </a:extLst>
              </a:tr>
            </a:tbl>
          </a:graphicData>
        </a:graphic>
      </p:graphicFrame>
      <p:sp>
        <p:nvSpPr>
          <p:cNvPr id="41034" name="Rectangle 74"/>
          <p:cNvSpPr>
            <a:spLocks noChangeArrowheads="1"/>
          </p:cNvSpPr>
          <p:nvPr/>
        </p:nvSpPr>
        <p:spPr bwMode="auto">
          <a:xfrm>
            <a:off x="4022725" y="1741449"/>
            <a:ext cx="1258888" cy="150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TextBox 14"/>
          <p:cNvSpPr txBox="1">
            <a:spLocks noChangeArrowheads="1"/>
          </p:cNvSpPr>
          <p:nvPr/>
        </p:nvSpPr>
        <p:spPr bwMode="auto">
          <a:xfrm>
            <a:off x="3459163" y="3967163"/>
            <a:ext cx="2103437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b="0">
                <a:latin typeface="Calibri" panose="020F0502020204030204" pitchFamily="34" charset="0"/>
                <a:ea typeface="DejaVu Sans"/>
                <a:cs typeface="DejaVu Sans"/>
              </a:rPr>
              <a:t>    FEA Time – Gather/Scatter</a:t>
            </a:r>
          </a:p>
        </p:txBody>
      </p:sp>
      <p:sp>
        <p:nvSpPr>
          <p:cNvPr id="41036" name="Rectangle 76"/>
          <p:cNvSpPr>
            <a:spLocks noChangeArrowheads="1"/>
          </p:cNvSpPr>
          <p:nvPr/>
        </p:nvSpPr>
        <p:spPr bwMode="auto">
          <a:xfrm>
            <a:off x="4073525" y="4241800"/>
            <a:ext cx="1258888" cy="150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>
          <a:xfrm>
            <a:off x="203200" y="3810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Greenland Weak Scalability on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Titan</a:t>
            </a:r>
          </a:p>
        </p:txBody>
      </p:sp>
      <p:pic>
        <p:nvPicPr>
          <p:cNvPr id="75790" name="Picture 14" descr="gis_titan_compute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100263"/>
            <a:ext cx="3559175" cy="40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gis_titan_tot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2182813"/>
            <a:ext cx="3751262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2" name="Picture 16" descr="leg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230563"/>
            <a:ext cx="1851025" cy="13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808163"/>
            <a:ext cx="17224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8763" y="1731963"/>
            <a:ext cx="3465512" cy="3683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Wall-clock Time: FEA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6950" y="1654175"/>
            <a:ext cx="3067050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Wall-clock Time: </a:t>
            </a:r>
          </a:p>
          <a:p>
            <a:pPr algn="ctr"/>
            <a:r>
              <a:rPr lang="en-US" altLang="en-US" b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Total Time – Setup Time</a:t>
            </a:r>
          </a:p>
        </p:txBody>
      </p: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922338" y="1055688"/>
            <a:ext cx="7510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latin typeface="Calibri" panose="020F0502020204030204" pitchFamily="34" charset="0"/>
              </a:rPr>
              <a:t>Weak scalability on </a:t>
            </a:r>
            <a:r>
              <a:rPr lang="en-US" altLang="en-US" i="1">
                <a:latin typeface="Calibri" panose="020F0502020204030204" pitchFamily="34" charset="0"/>
              </a:rPr>
              <a:t>Titan</a:t>
            </a:r>
            <a:r>
              <a:rPr lang="en-US" altLang="en-US">
                <a:latin typeface="Calibri" panose="020F0502020204030204" pitchFamily="34" charset="0"/>
              </a:rPr>
              <a:t> (16km, 8km, 4km, 2km, 1km Greenland)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5375" y="4973638"/>
            <a:ext cx="1860550" cy="1682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7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600">
                <a:solidFill>
                  <a:srgbClr val="800000"/>
                </a:solidFill>
                <a:latin typeface="Calibri" panose="020F0502020204030204" pitchFamily="34" charset="0"/>
                <a:ea typeface="DejaVu Sans"/>
                <a:cs typeface="DejaVu Sans"/>
              </a:rPr>
              <a:t>Titan: </a:t>
            </a:r>
            <a:r>
              <a:rPr lang="en-US" altLang="en-US" sz="1400" b="0">
                <a:latin typeface="Calibri" panose="020F0502020204030204" pitchFamily="34" charset="0"/>
                <a:ea typeface="DejaVu Sans"/>
                <a:cs typeface="DejaVu Sans"/>
              </a:rPr>
              <a:t>18,688 AMD Opteron nodes</a:t>
            </a:r>
          </a:p>
          <a:p>
            <a:pPr defTabSz="914400"/>
            <a:endParaRPr lang="en-US" altLang="en-US" sz="400" b="0">
              <a:latin typeface="Calibri" panose="020F0502020204030204" pitchFamily="34" charset="0"/>
              <a:ea typeface="DejaVu Sans"/>
              <a:cs typeface="DejaVu Sans"/>
            </a:endParaRP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altLang="en-US" sz="1400" b="0">
                <a:latin typeface="Calibri" panose="020F0502020204030204" pitchFamily="34" charset="0"/>
                <a:ea typeface="DejaVu Sans"/>
                <a:cs typeface="DejaVu Sans"/>
              </a:rPr>
              <a:t> 16 cores per node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altLang="en-US" sz="1400" b="0">
                <a:latin typeface="Calibri" panose="020F0502020204030204" pitchFamily="34" charset="0"/>
                <a:ea typeface="DejaVu Sans"/>
                <a:cs typeface="DejaVu Sans"/>
              </a:rPr>
              <a:t> 1 K20X Kepler GPUs/ node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altLang="en-US" sz="1400" b="0">
                <a:latin typeface="Calibri" panose="020F0502020204030204" pitchFamily="34" charset="0"/>
                <a:ea typeface="DejaVu Sans"/>
                <a:cs typeface="DejaVu Sans"/>
              </a:rPr>
              <a:t> 32GB + 6GB memory/ node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0175" y="992188"/>
            <a:ext cx="8882063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Scientific models (e.g. climate models) need more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computational power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to achieve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higher resolutions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High performance computing (HPC) architectures are becoming increasingly more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 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a move towards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exascale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Climate models need to adapt to execute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correctly 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&amp;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efficiently 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 new HPC architectures with drastically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different memory models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  <a:endParaRPr lang="en-US" altLang="en-US" sz="2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120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Motivation</a:t>
            </a:r>
          </a:p>
        </p:txBody>
      </p:sp>
      <p:pic>
        <p:nvPicPr>
          <p:cNvPr id="51209" name="Content Placeholder 4" descr="35_Pelissier_C_Intel_Xeon_Phi_Image1_SC13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6050"/>
            <a:ext cx="43259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96081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703638" y="4992688"/>
            <a:ext cx="620712" cy="301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266700" y="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Summary/Conclusions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 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portable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implementation of the </a:t>
            </a:r>
            <a:r>
              <a:rPr lang="en-US" altLang="en-US" sz="2000" b="1" i="1" dirty="0" err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Aeras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next-generation global atmosphere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model and 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FELIX land-ice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model was created using </a:t>
            </a:r>
            <a:r>
              <a:rPr lang="en-US" altLang="en-US" sz="2000" i="1" dirty="0" err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within the Albany code base.</a:t>
            </a:r>
          </a:p>
          <a:p>
            <a:pPr>
              <a:buFontTx/>
              <a:buChar char="•"/>
            </a:pPr>
            <a:endParaRPr lang="en-US" altLang="en-US" sz="1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 this implementation, the 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same code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can run on devices with drastically 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different memory models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(many-core CPU, NVIDIA GPU, Intel Xeon Phi, etc.).</a:t>
            </a:r>
          </a:p>
          <a:p>
            <a:pPr>
              <a:buFontTx/>
              <a:buChar char="•"/>
            </a:pPr>
            <a:endParaRPr lang="en-US" altLang="en-US" sz="1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 HPC architectures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can now be utilized for climate research in </a:t>
            </a:r>
            <a:r>
              <a:rPr lang="en-US" altLang="en-US" sz="2000" dirty="0" err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Aeras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and FELIX.</a:t>
            </a:r>
          </a:p>
          <a:p>
            <a:pPr>
              <a:buFontTx/>
              <a:buChar char="•"/>
            </a:pPr>
            <a:endParaRPr lang="en-US" altLang="en-US" sz="1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studies show that </a:t>
            </a:r>
            <a:r>
              <a:rPr lang="en-US" altLang="en-US" sz="2000" b="1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further optimization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is needed to fully utilize all resources.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203325" y="5284788"/>
            <a:ext cx="6538913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More on </a:t>
            </a:r>
            <a:r>
              <a:rPr lang="en-US" altLang="en-US" i="1">
                <a:latin typeface="Calibri" panose="020F0502020204030204" pitchFamily="34" charset="0"/>
              </a:rPr>
              <a:t>performance-portability</a:t>
            </a:r>
            <a:r>
              <a:rPr lang="en-US" altLang="en-US" b="0">
                <a:latin typeface="Calibri" panose="020F0502020204030204" pitchFamily="34" charset="0"/>
              </a:rPr>
              <a:t> of Albany using </a:t>
            </a:r>
            <a:r>
              <a:rPr lang="en-US" altLang="en-US" b="0" i="1">
                <a:latin typeface="Calibri" panose="020F0502020204030204" pitchFamily="34" charset="0"/>
              </a:rPr>
              <a:t>Kokkos </a:t>
            </a:r>
            <a:r>
              <a:rPr lang="en-US" altLang="en-US" b="0">
                <a:latin typeface="Calibri" panose="020F0502020204030204" pitchFamily="34" charset="0"/>
              </a:rPr>
              <a:t>can be found here: </a:t>
            </a:r>
            <a:r>
              <a:rPr lang="en-US" altLang="en-US" b="0">
                <a:latin typeface="Calibri" panose="020F0502020204030204" pitchFamily="34" charset="0"/>
                <a:hlinkClick r:id="rId2"/>
              </a:rPr>
              <a:t>https://github.com/gahansen/Albany/wiki/Albany-performance-on-next-generation-platforms</a:t>
            </a:r>
            <a:r>
              <a:rPr lang="en-US" altLang="en-US" b="0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Ongoing/Future Work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190500" y="992188"/>
            <a:ext cx="8229600" cy="4846637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Profiling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using TAU and nvprof.</a:t>
            </a:r>
          </a:p>
          <a:p>
            <a:pPr>
              <a:buFontTx/>
              <a:buChar char="•"/>
            </a:pPr>
            <a:endParaRPr lang="en-US" altLang="en-US" sz="1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Methods for </a:t>
            </a:r>
            <a:r>
              <a:rPr lang="en-US" altLang="en-US" sz="20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improving performance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Reduce excess memory usage.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Utilize shared memory.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Replace CUDA UVM with manual memory transfer.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 performance of other sections of code besides FEA.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Parallelize over nodes and quadrature points in addition to cells for FELIX.</a:t>
            </a:r>
          </a:p>
          <a:p>
            <a:pPr lvl="1">
              <a:buFontTx/>
              <a:buChar char="•"/>
            </a:pPr>
            <a:endParaRPr lang="en-US" altLang="en-US" sz="1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Performance-portability of </a:t>
            </a:r>
            <a:r>
              <a:rPr lang="en-US" altLang="en-US" sz="20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preconditioned iterative linear solve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using </a:t>
            </a:r>
            <a:r>
              <a:rPr lang="en-US" altLang="en-US" sz="2000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implicit problems in Albany (e.g., FELIX).</a:t>
            </a:r>
          </a:p>
          <a:p>
            <a:pPr>
              <a:buFontTx/>
              <a:buNone/>
            </a:pPr>
            <a:endParaRPr lang="en-US" altLang="en-US" sz="1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Journal article</a:t>
            </a:r>
            <a:r>
              <a:rPr lang="en-US" altLang="en-US" sz="20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on this work in preparation:</a:t>
            </a:r>
          </a:p>
          <a:p>
            <a:endParaRPr lang="en-US" altLang="en-US" sz="200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54075" y="5251450"/>
            <a:ext cx="783272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b="0">
                <a:latin typeface="Calibri" panose="020F0502020204030204" pitchFamily="34" charset="0"/>
              </a:rPr>
              <a:t>I. Demeshko, W. Spotz, J. Watkins,</a:t>
            </a:r>
            <a:r>
              <a:rPr lang="en-US" altLang="en-US">
                <a:latin typeface="Calibri" panose="020F0502020204030204" pitchFamily="34" charset="0"/>
              </a:rPr>
              <a:t> I. Tezaur</a:t>
            </a:r>
            <a:r>
              <a:rPr lang="en-US" altLang="en-US" b="0">
                <a:latin typeface="Calibri" panose="020F0502020204030204" pitchFamily="34" charset="0"/>
              </a:rPr>
              <a:t>, O. Guba, A. Salinger, R. Pawlowski, M. Heroux. "Towards performance-portability of the Albany finite element analysis code using the Kokkos library", </a:t>
            </a:r>
            <a:r>
              <a:rPr lang="en-US" altLang="en-US" b="0" i="1">
                <a:latin typeface="Calibri" panose="020F0502020204030204" pitchFamily="34" charset="0"/>
              </a:rPr>
              <a:t>J. HPC Appl. </a:t>
            </a:r>
            <a:r>
              <a:rPr lang="en-US" altLang="en-US" b="0">
                <a:latin typeface="Calibri" panose="020F0502020204030204" pitchFamily="34" charset="0"/>
              </a:rPr>
              <a:t>(in preparation).</a:t>
            </a:r>
          </a:p>
        </p:txBody>
      </p:sp>
      <p:pic>
        <p:nvPicPr>
          <p:cNvPr id="41989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992188"/>
            <a:ext cx="11636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444625"/>
            <a:ext cx="1377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201738"/>
            <a:ext cx="16573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86800" cy="1136650"/>
          </a:xfrm>
        </p:spPr>
        <p:txBody>
          <a:bodyPr/>
          <a:lstStyle/>
          <a:p>
            <a:r>
              <a:rPr lang="en-US" altLang="en-US" sz="360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Appendix: Parallelism on Modern Hardware</a:t>
            </a:r>
          </a:p>
        </p:txBody>
      </p:sp>
      <p:graphicFrame>
        <p:nvGraphicFramePr>
          <p:cNvPr id="90115" name="Group 3"/>
          <p:cNvGraphicFramePr>
            <a:graphicFrameLocks noGrp="1"/>
          </p:cNvGraphicFramePr>
          <p:nvPr/>
        </p:nvGraphicFramePr>
        <p:xfrm>
          <a:off x="1319213" y="1136650"/>
          <a:ext cx="6196012" cy="1532256"/>
        </p:xfrm>
        <a:graphic>
          <a:graphicData uri="http://schemas.openxmlformats.org/drawingml/2006/table">
            <a:tbl>
              <a:tblPr/>
              <a:tblGrid>
                <a:gridCol w="1698625">
                  <a:extLst>
                    <a:ext uri="{9D8B030D-6E8A-4147-A177-3AD203B41FA5}">
                      <a16:colId xmlns:a16="http://schemas.microsoft.com/office/drawing/2014/main" xmlns="" val="3261778944"/>
                    </a:ext>
                  </a:extLst>
                </a:gridCol>
                <a:gridCol w="2192337">
                  <a:extLst>
                    <a:ext uri="{9D8B030D-6E8A-4147-A177-3AD203B41FA5}">
                      <a16:colId xmlns:a16="http://schemas.microsoft.com/office/drawing/2014/main" xmlns="" val="3250662237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xmlns="" val="817812224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Memory Access 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Single Core Cycle 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854993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1980s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~100 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~100 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0670607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Today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~50-100 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~1 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51791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1938" y="2995613"/>
            <a:ext cx="8882062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Memory access time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has remained the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same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2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Single core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performance has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improved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but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stagnated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2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Computations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are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memory transfer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expensive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2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More performance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from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multicore/manycore</a:t>
            </a:r>
            <a:r>
              <a:rPr lang="en-US" altLang="en-US" sz="24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processors.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0488"/>
            <a:ext cx="830580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 idx="4294967295"/>
          </p:nvPr>
        </p:nvSpPr>
        <p:spPr>
          <a:xfrm>
            <a:off x="285750" y="277813"/>
            <a:ext cx="8229600" cy="992187"/>
          </a:xfrm>
        </p:spPr>
        <p:txBody>
          <a:bodyPr/>
          <a:lstStyle/>
          <a:p>
            <a:r>
              <a:rPr lang="en-US" altLang="en-US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Appendix:</a:t>
            </a:r>
            <a:r>
              <a:rPr lang="en-US" altLang="en-US" i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Kokkos-</a:t>
            </a:r>
            <a:r>
              <a:rPr lang="en-US" altLang="en-US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ification of Finite Element Assembly (Example)</a:t>
            </a:r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8853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84488"/>
            <a:ext cx="1763713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Box 6"/>
          <p:cNvSpPr txBox="1">
            <a:spLocks noChangeArrowheads="1"/>
          </p:cNvSpPr>
          <p:nvPr/>
        </p:nvSpPr>
        <p:spPr bwMode="auto">
          <a:xfrm>
            <a:off x="5867400" y="3951288"/>
            <a:ext cx="25146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0">
                <a:latin typeface="Calibri" panose="020F0502020204030204" pitchFamily="34" charset="0"/>
              </a:rPr>
              <a:t>ExecutionSpace parameter tailors code for device (e.g., OpenMP, CUDA,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1031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Appendix: PISCEES Land-Ice Project</a:t>
            </a:r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6803" name="Slide Number Placeholder 7"/>
          <p:cNvSpPr txBox="1">
            <a:spLocks noGrp="1"/>
          </p:cNvSpPr>
          <p:nvPr/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0297D71-65B3-4546-BC2C-6319ACD75214}" type="slidenum">
              <a:rPr lang="en-US" altLang="en-US" sz="1400" b="0">
                <a:latin typeface="Calibri" panose="020F0502020204030204" pitchFamily="34" charset="0"/>
              </a:rPr>
              <a:pPr algn="r"/>
              <a:t>34</a:t>
            </a:fld>
            <a:endParaRPr lang="en-US" altLang="en-US" sz="1400" b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199" y="977224"/>
            <a:ext cx="8354291" cy="646331"/>
          </a:xfrm>
          <a:prstGeom prst="rect">
            <a:avLst/>
          </a:prstGeom>
          <a:blipFill rotWithShape="1">
            <a:blip r:embed="rId3"/>
            <a:stretch>
              <a:fillRect l="-438" t="-4717" r="-1022" b="-1415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6805" name="TextBox 6"/>
          <p:cNvSpPr txBox="1">
            <a:spLocks noChangeArrowheads="1"/>
          </p:cNvSpPr>
          <p:nvPr/>
        </p:nvSpPr>
        <p:spPr bwMode="auto">
          <a:xfrm>
            <a:off x="0" y="1784350"/>
            <a:ext cx="39878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2438" indent="-2206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0" i="1">
                <a:latin typeface="Calibri" panose="020F0502020204030204" pitchFamily="34" charset="0"/>
              </a:rPr>
              <a:t> </a:t>
            </a:r>
            <a:r>
              <a:rPr lang="en-US" altLang="en-US" u="sng">
                <a:latin typeface="Calibri" panose="020F0502020204030204" pitchFamily="34" charset="0"/>
              </a:rPr>
              <a:t>Requirements for </a:t>
            </a:r>
            <a:r>
              <a:rPr lang="en-US" altLang="en-US" i="1" u="sng">
                <a:latin typeface="Calibri" panose="020F0502020204030204" pitchFamily="34" charset="0"/>
              </a:rPr>
              <a:t>Albany/FELIX</a:t>
            </a:r>
            <a:r>
              <a:rPr lang="en-US" altLang="en-US" u="sng">
                <a:latin typeface="Calibri" panose="020F0502020204030204" pitchFamily="34" charset="0"/>
              </a:rPr>
              <a:t>: </a:t>
            </a:r>
          </a:p>
          <a:p>
            <a:endParaRPr lang="en-US" altLang="en-US" sz="1000" b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>
                <a:latin typeface="Calibri" panose="020F0502020204030204" pitchFamily="34" charset="0"/>
              </a:rPr>
              <a:t>Unstructured grid </a:t>
            </a:r>
            <a:r>
              <a:rPr lang="en-US" altLang="en-US" b="0">
                <a:latin typeface="Calibri" panose="020F0502020204030204" pitchFamily="34" charset="0"/>
              </a:rPr>
              <a:t>finite elements.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>
                <a:latin typeface="Calibri" panose="020F0502020204030204" pitchFamily="34" charset="0"/>
              </a:rPr>
              <a:t>Verified, scalable, fast, robust</a:t>
            </a:r>
            <a:endParaRPr lang="en-US" altLang="en-US" sz="500" i="1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>
                <a:latin typeface="Calibri" panose="020F0502020204030204" pitchFamily="34" charset="0"/>
              </a:rPr>
              <a:t>Portable </a:t>
            </a:r>
            <a:r>
              <a:rPr lang="en-US" altLang="en-US" b="0">
                <a:latin typeface="Calibri" panose="020F0502020204030204" pitchFamily="34" charset="0"/>
              </a:rPr>
              <a:t>to new/emerging architecture machines (multi-core, many-core, GPU)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>
                <a:latin typeface="Calibri" panose="020F0502020204030204" pitchFamily="34" charset="0"/>
              </a:rPr>
              <a:t>Advanced analysis </a:t>
            </a:r>
            <a:r>
              <a:rPr lang="en-US" altLang="en-US" b="0">
                <a:latin typeface="Calibri" panose="020F0502020204030204" pitchFamily="34" charset="0"/>
              </a:rPr>
              <a:t>capabilities: deterministic inversion, calibration, uncertainty quantification.</a:t>
            </a:r>
            <a:endParaRPr lang="en-US" altLang="en-US" sz="500" b="0">
              <a:latin typeface="Calibri" panose="020F0502020204030204" pitchFamily="34" charset="0"/>
            </a:endParaRPr>
          </a:p>
        </p:txBody>
      </p:sp>
      <p:pic>
        <p:nvPicPr>
          <p:cNvPr id="76806" name="Picture 8" descr="FelixFO-GIS&amp;A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1751013"/>
            <a:ext cx="5297487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Box 9"/>
          <p:cNvSpPr txBox="1">
            <a:spLocks noChangeArrowheads="1"/>
          </p:cNvSpPr>
          <p:nvPr/>
        </p:nvSpPr>
        <p:spPr bwMode="auto">
          <a:xfrm>
            <a:off x="271463" y="6115050"/>
            <a:ext cx="551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0">
                <a:latin typeface="Calibri" panose="020F0502020204030204" pitchFamily="34" charset="0"/>
              </a:rPr>
              <a:t>*Finite Elements for Land Ice eXperiments</a:t>
            </a:r>
          </a:p>
        </p:txBody>
      </p:sp>
      <p:sp>
        <p:nvSpPr>
          <p:cNvPr id="76808" name="TextBox 10"/>
          <p:cNvSpPr txBox="1">
            <a:spLocks noChangeArrowheads="1"/>
          </p:cNvSpPr>
          <p:nvPr/>
        </p:nvSpPr>
        <p:spPr bwMode="auto">
          <a:xfrm>
            <a:off x="228600" y="4724400"/>
            <a:ext cx="3762375" cy="12001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0">
                <a:latin typeface="Calibri" panose="020F0502020204030204" pitchFamily="34" charset="0"/>
              </a:rPr>
              <a:t>As part of </a:t>
            </a:r>
            <a:r>
              <a:rPr lang="en-US" altLang="en-US">
                <a:latin typeface="Calibri" panose="020F0502020204030204" pitchFamily="34" charset="0"/>
              </a:rPr>
              <a:t>ACME </a:t>
            </a:r>
            <a:r>
              <a:rPr lang="en-US" altLang="en-US" i="1">
                <a:latin typeface="Calibri" panose="020F0502020204030204" pitchFamily="34" charset="0"/>
              </a:rPr>
              <a:t>DOE earth system model</a:t>
            </a:r>
            <a:r>
              <a:rPr lang="en-US" altLang="en-US" b="0">
                <a:latin typeface="Calibri" panose="020F0502020204030204" pitchFamily="34" charset="0"/>
              </a:rPr>
              <a:t>, solver will provide actionable predictions of 21</a:t>
            </a:r>
            <a:r>
              <a:rPr lang="en-US" altLang="en-US" b="0" baseline="30000">
                <a:latin typeface="Calibri" panose="020F0502020204030204" pitchFamily="34" charset="0"/>
              </a:rPr>
              <a:t>st</a:t>
            </a:r>
            <a:r>
              <a:rPr lang="en-US" altLang="en-US" b="0">
                <a:latin typeface="Calibri" panose="020F0502020204030204" pitchFamily="34" charset="0"/>
              </a:rPr>
              <a:t> century sea-level rise (including uncertainty).</a:t>
            </a:r>
          </a:p>
        </p:txBody>
      </p:sp>
      <p:pic>
        <p:nvPicPr>
          <p:cNvPr id="12" name="Picture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5878513"/>
            <a:ext cx="13065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5786438"/>
            <a:ext cx="1412875" cy="65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Programming Model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1938" y="992188"/>
            <a:ext cx="860107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HPC architectures are rapidly changing, but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trends 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remain the same.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Computations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are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memory transfer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expensive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Single core cycle 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time has improved but stagnated.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Increased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computational power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achieved through </a:t>
            </a:r>
            <a:r>
              <a:rPr lang="en-US" altLang="en-US" sz="220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manycore architectures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/>
              <a:t>→</a:t>
            </a:r>
            <a:r>
              <a:rPr lang="en-US" altLang="en-US"/>
              <a:t> 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</a:rPr>
              <a:t>MPI-only is not enough to exploit emerging massively parallel architectures.</a:t>
            </a: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457200" y="3924300"/>
            <a:ext cx="3224213" cy="8223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Approach: </a:t>
            </a:r>
            <a:r>
              <a:rPr lang="en-US" altLang="en-US" sz="2400" b="0">
                <a:latin typeface="Calibri" panose="020F0502020204030204" pitchFamily="34" charset="0"/>
              </a:rPr>
              <a:t>MPI+X Programming Model</a:t>
            </a: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61938" y="4967288"/>
            <a:ext cx="860107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MPI: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inter-node parallelism.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2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X: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intra-node parallelism.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2200" b="0">
                <a:latin typeface="Calibri" panose="020F0502020204030204" pitchFamily="34" charset="0"/>
              </a:rPr>
              <a:t>→</a:t>
            </a:r>
            <a:r>
              <a:rPr lang="en-US" altLang="en-US" sz="2200">
                <a:latin typeface="Calibri" panose="020F0502020204030204" pitchFamily="34" charset="0"/>
              </a:rPr>
              <a:t>  </a:t>
            </a:r>
            <a:r>
              <a:rPr lang="en-US" altLang="en-US" sz="2200" b="0" i="1">
                <a:latin typeface="Calibri" panose="020F0502020204030204" pitchFamily="34" charset="0"/>
                <a:ea typeface="ＭＳ Ｐゴシック" panose="020B0600070205080204" pitchFamily="34" charset="-128"/>
              </a:rPr>
              <a:t>Examples:</a:t>
            </a:r>
            <a:r>
              <a:rPr lang="en-US" altLang="en-US" sz="2200" b="0">
                <a:latin typeface="Calibri" panose="020F0502020204030204" pitchFamily="34" charset="0"/>
                <a:ea typeface="ＭＳ Ｐゴシック" panose="020B0600070205080204" pitchFamily="34" charset="-128"/>
              </a:rPr>
              <a:t> X = OpenMP, CUDA, Pthreads, etc.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2200" b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2523" name="Group 59"/>
          <p:cNvGraphicFramePr>
            <a:graphicFrameLocks noGrp="1"/>
          </p:cNvGraphicFramePr>
          <p:nvPr/>
        </p:nvGraphicFramePr>
        <p:xfrm>
          <a:off x="4378325" y="3695700"/>
          <a:ext cx="3951288" cy="13716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xmlns="" val="3965073719"/>
                    </a:ext>
                  </a:extLst>
                </a:gridCol>
                <a:gridCol w="1592263">
                  <a:extLst>
                    <a:ext uri="{9D8B030D-6E8A-4147-A177-3AD203B41FA5}">
                      <a16:colId xmlns:a16="http://schemas.microsoft.com/office/drawing/2014/main" xmlns="" val="1552920247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xmlns="" val="1108887956"/>
                    </a:ext>
                  </a:extLst>
                </a:gridCol>
              </a:tblGrid>
              <a:tr h="133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Memory Access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Single Core Cycle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4514102"/>
                  </a:ext>
                </a:extLst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1980s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~100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~100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922917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Today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~50-100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~1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3563328"/>
                  </a:ext>
                </a:extLst>
              </a:tr>
            </a:tbl>
          </a:graphicData>
        </a:graphic>
      </p:graphicFrame>
      <p:pic>
        <p:nvPicPr>
          <p:cNvPr id="6252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19231" r="12350" b="19539"/>
          <a:stretch>
            <a:fillRect/>
          </a:stretch>
        </p:blipFill>
        <p:spPr bwMode="auto">
          <a:xfrm>
            <a:off x="7143750" y="5222875"/>
            <a:ext cx="14065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2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5556250"/>
            <a:ext cx="12017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8474075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Earth System Models: CESM, DOE-ESM</a:t>
            </a:r>
          </a:p>
        </p:txBody>
      </p:sp>
      <p:pic>
        <p:nvPicPr>
          <p:cNvPr id="276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9613"/>
            <a:ext cx="20574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709613"/>
            <a:ext cx="14128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875" y="1622425"/>
            <a:ext cx="6473825" cy="2411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An ESM has </a:t>
            </a:r>
            <a:r>
              <a:rPr lang="en-US" i="1" dirty="0">
                <a:latin typeface="Calibri" panose="020F0502020204030204" pitchFamily="34" charset="0"/>
                <a:cs typeface="+mn-cs"/>
              </a:rPr>
              <a:t>six modular components</a:t>
            </a:r>
            <a:r>
              <a:rPr lang="en-US" b="0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defTabSz="914400">
              <a:defRPr/>
            </a:pPr>
            <a:endParaRPr lang="en-US" sz="800" b="0" dirty="0">
              <a:latin typeface="Calibri" panose="020F0502020204030204" pitchFamily="34" charset="0"/>
              <a:cs typeface="+mn-cs"/>
            </a:endParaRP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Atmosphere model</a:t>
            </a: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Ocean model</a:t>
            </a: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Sea ice model</a:t>
            </a: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Land ice model</a:t>
            </a: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Land model</a:t>
            </a:r>
          </a:p>
          <a:p>
            <a:pPr marL="800100" lvl="1" indent="-342900" defTabSz="914400">
              <a:buFontTx/>
              <a:buAutoNum type="arabicPeriod"/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Flux coupler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endParaRPr lang="en-US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3100" y="2852738"/>
            <a:ext cx="1524000" cy="366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Flux Coupler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05500" y="3527425"/>
            <a:ext cx="1295400" cy="366713"/>
          </a:xfrm>
          <a:prstGeom prst="rect">
            <a:avLst/>
          </a:prstGeom>
          <a:solidFill>
            <a:srgbClr val="FFE69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Sea Ice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4913" y="2841625"/>
            <a:ext cx="1270000" cy="366713"/>
          </a:xfrm>
          <a:prstGeom prst="rect">
            <a:avLst/>
          </a:prstGeom>
          <a:solidFill>
            <a:srgbClr val="FFE69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Ocean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71913" y="2841625"/>
            <a:ext cx="1524000" cy="366713"/>
          </a:xfrm>
          <a:prstGeom prst="rect">
            <a:avLst/>
          </a:prstGeom>
          <a:solidFill>
            <a:srgbClr val="FFE69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Atmosphere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300" y="1622425"/>
            <a:ext cx="1828800" cy="915988"/>
          </a:xfrm>
          <a:prstGeom prst="rect">
            <a:avLst/>
          </a:prstGeom>
          <a:solidFill>
            <a:srgbClr val="FFE69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Land Surface </a:t>
            </a:r>
          </a:p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(ice sheet surface mass balance)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72300" y="1760538"/>
            <a:ext cx="1676400" cy="641350"/>
          </a:xfrm>
          <a:prstGeom prst="rect">
            <a:avLst/>
          </a:prstGeom>
          <a:solidFill>
            <a:srgbClr val="FFE69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0" dirty="0">
                <a:latin typeface="Calibri" panose="020F0502020204030204" pitchFamily="34" charset="0"/>
                <a:cs typeface="+mn-cs"/>
              </a:rPr>
              <a:t>Ice Sheet (dynamics)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00700" y="2546350"/>
            <a:ext cx="685800" cy="2952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3" idx="1"/>
          </p:cNvCxnSpPr>
          <p:nvPr/>
        </p:nvCxnSpPr>
        <p:spPr>
          <a:xfrm>
            <a:off x="5395913" y="3036888"/>
            <a:ext cx="35718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3" idx="3"/>
            <a:endCxn id="25" idx="1"/>
          </p:cNvCxnSpPr>
          <p:nvPr/>
        </p:nvCxnSpPr>
        <p:spPr>
          <a:xfrm flipV="1">
            <a:off x="7277100" y="3025775"/>
            <a:ext cx="277813" cy="111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099300" y="2406650"/>
            <a:ext cx="787400" cy="4349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484938" y="3216275"/>
            <a:ext cx="0" cy="3111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09700" y="4111625"/>
            <a:ext cx="5791200" cy="641350"/>
          </a:xfrm>
          <a:prstGeom prst="rect">
            <a:avLst/>
          </a:prstGeom>
          <a:solidFill>
            <a:srgbClr val="FFCCFF"/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dirty="0">
                <a:latin typeface="Calibri" panose="020F0502020204030204" pitchFamily="34" charset="0"/>
                <a:cs typeface="+mn-cs"/>
              </a:rPr>
              <a:t>Goal of ESM</a:t>
            </a:r>
            <a:r>
              <a:rPr lang="en-US" b="0" dirty="0">
                <a:latin typeface="Calibri" panose="020F0502020204030204" pitchFamily="34" charset="0"/>
                <a:cs typeface="+mn-cs"/>
              </a:rPr>
              <a:t>: to provide actionable scientific predictions of 21</a:t>
            </a:r>
            <a:r>
              <a:rPr lang="en-US" b="0" baseline="30000" dirty="0">
                <a:latin typeface="Calibri" panose="020F0502020204030204" pitchFamily="34" charset="0"/>
                <a:cs typeface="+mn-cs"/>
              </a:rPr>
              <a:t>st</a:t>
            </a:r>
            <a:r>
              <a:rPr lang="en-US" b="0" dirty="0">
                <a:latin typeface="Calibri" panose="020F0502020204030204" pitchFamily="34" charset="0"/>
                <a:cs typeface="+mn-cs"/>
              </a:rPr>
              <a:t> century sea-level rise (including uncertainty).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700" y="2865438"/>
            <a:ext cx="2133600" cy="29368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0"/>
          </a:p>
        </p:txBody>
      </p:sp>
      <p:sp>
        <p:nvSpPr>
          <p:cNvPr id="21" name="Rectangle 20"/>
          <p:cNvSpPr/>
          <p:nvPr/>
        </p:nvSpPr>
        <p:spPr>
          <a:xfrm>
            <a:off x="6896100" y="1698625"/>
            <a:ext cx="1814513" cy="762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0"/>
          </a:p>
        </p:txBody>
      </p:sp>
      <p:sp>
        <p:nvSpPr>
          <p:cNvPr id="3" name="Rectangle 4"/>
          <p:cNvSpPr/>
          <p:nvPr/>
        </p:nvSpPr>
        <p:spPr>
          <a:xfrm>
            <a:off x="647700" y="2057400"/>
            <a:ext cx="2509838" cy="2936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0"/>
          </a:p>
        </p:txBody>
      </p:sp>
      <p:sp>
        <p:nvSpPr>
          <p:cNvPr id="4" name="Rectangle 20"/>
          <p:cNvSpPr/>
          <p:nvPr/>
        </p:nvSpPr>
        <p:spPr>
          <a:xfrm>
            <a:off x="3803650" y="2803525"/>
            <a:ext cx="1663700" cy="44132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0"/>
          </a:p>
        </p:txBody>
      </p:sp>
      <p:sp>
        <p:nvSpPr>
          <p:cNvPr id="6" name="TextBox 1"/>
          <p:cNvSpPr txBox="1"/>
          <p:nvPr/>
        </p:nvSpPr>
        <p:spPr>
          <a:xfrm>
            <a:off x="409575" y="5072063"/>
            <a:ext cx="6473825" cy="12509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Font typeface="Arial" panose="020B0604020202020204" pitchFamily="34" charset="0"/>
              <a:buChar char="•"/>
            </a:pPr>
            <a:r>
              <a:rPr lang="en-US" altLang="en-US" b="0">
                <a:latin typeface="Calibri" panose="020F0502020204030204" pitchFamily="34" charset="0"/>
              </a:rPr>
              <a:t>Focus here is on </a:t>
            </a:r>
            <a:r>
              <a:rPr lang="en-US" altLang="en-US" i="1">
                <a:latin typeface="Calibri" panose="020F0502020204030204" pitchFamily="34" charset="0"/>
              </a:rPr>
              <a:t>two climate components</a:t>
            </a:r>
            <a:r>
              <a:rPr lang="en-US" altLang="en-US" b="0">
                <a:latin typeface="Calibri" panose="020F0502020204030204" pitchFamily="34" charset="0"/>
              </a:rPr>
              <a:t> developed at Sandia: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en-US" altLang="en-US" sz="1000" b="0">
              <a:latin typeface="Calibri" panose="020F0502020204030204" pitchFamily="34" charset="0"/>
            </a:endParaRP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altLang="en-US" b="0">
                <a:latin typeface="Calibri" panose="020F0502020204030204" pitchFamily="34" charset="0"/>
              </a:rPr>
              <a:t>Aeras global </a:t>
            </a:r>
            <a:r>
              <a:rPr lang="en-US" altLang="en-US" i="1">
                <a:latin typeface="Calibri" panose="020F0502020204030204" pitchFamily="34" charset="0"/>
              </a:rPr>
              <a:t>atmosphere</a:t>
            </a:r>
            <a:r>
              <a:rPr lang="en-US" altLang="en-US" b="0">
                <a:latin typeface="Calibri" panose="020F0502020204030204" pitchFamily="34" charset="0"/>
              </a:rPr>
              <a:t> model.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endParaRPr lang="en-US" altLang="en-US" sz="400" b="0">
              <a:latin typeface="Calibri" panose="020F0502020204030204" pitchFamily="34" charset="0"/>
            </a:endParaRP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altLang="en-US" b="0">
                <a:latin typeface="Calibri" panose="020F0502020204030204" pitchFamily="34" charset="0"/>
              </a:rPr>
              <a:t>FELIX</a:t>
            </a:r>
            <a:r>
              <a:rPr lang="en-US" altLang="en-US" i="1">
                <a:latin typeface="Calibri" panose="020F0502020204030204" pitchFamily="34" charset="0"/>
              </a:rPr>
              <a:t> land-ice </a:t>
            </a:r>
            <a:r>
              <a:rPr lang="en-US" altLang="en-US" b="0">
                <a:latin typeface="Calibri" panose="020F0502020204030204" pitchFamily="34" charset="0"/>
              </a:rPr>
              <a:t>model.</a:t>
            </a:r>
          </a:p>
          <a:p>
            <a:pPr defTabSz="914400"/>
            <a:endParaRPr lang="en-US" altLang="en-US" sz="800" b="0">
              <a:latin typeface="Calibri" panose="020F0502020204030204" pitchFamily="34" charset="0"/>
            </a:endParaRPr>
          </a:p>
        </p:txBody>
      </p:sp>
      <p:sp>
        <p:nvSpPr>
          <p:cNvPr id="27703" name="AutoShape 55"/>
          <p:cNvSpPr>
            <a:spLocks/>
          </p:cNvSpPr>
          <p:nvPr/>
        </p:nvSpPr>
        <p:spPr bwMode="auto">
          <a:xfrm>
            <a:off x="4651375" y="5432425"/>
            <a:ext cx="231775" cy="788988"/>
          </a:xfrm>
          <a:prstGeom prst="rightBrace">
            <a:avLst>
              <a:gd name="adj1" fmla="val 2836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4" name="Text Box 56"/>
          <p:cNvSpPr txBox="1">
            <a:spLocks noChangeArrowheads="1"/>
          </p:cNvSpPr>
          <p:nvPr/>
        </p:nvSpPr>
        <p:spPr bwMode="auto">
          <a:xfrm>
            <a:off x="5078413" y="5432425"/>
            <a:ext cx="311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latin typeface="Calibri" panose="020F0502020204030204" pitchFamily="34" charset="0"/>
              </a:rPr>
              <a:t>Implemented within the code </a:t>
            </a:r>
          </a:p>
        </p:txBody>
      </p:sp>
      <p:pic>
        <p:nvPicPr>
          <p:cNvPr id="27705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5726113"/>
            <a:ext cx="1143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06" name="Rectangle 58"/>
          <p:cNvSpPr>
            <a:spLocks noChangeArrowheads="1"/>
          </p:cNvSpPr>
          <p:nvPr/>
        </p:nvSpPr>
        <p:spPr bwMode="auto">
          <a:xfrm>
            <a:off x="269875" y="4975225"/>
            <a:ext cx="7923213" cy="134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2006600" y="0"/>
            <a:ext cx="5237163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Multiphysics Code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711325"/>
            <a:ext cx="47736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Component-based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design for rapid development of new physics &amp; capabilities.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Extensive use of libraries from the open-source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Trilinos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project: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Discretizations/meshes, mesh adaptivity.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Solvers, time-integration schemes.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Performance-portable kernels.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Advanced analysis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capabilities: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Parameter estimation.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Uncertainty quantification (DAKOTA).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Optimization.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Sensitivity analysis.</a:t>
            </a:r>
            <a:endParaRPr lang="en-US" altLang="en-US" b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03200" y="1042988"/>
            <a:ext cx="7040563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900" b="0">
                <a:latin typeface="Calibri" panose="020F0502020204030204" pitchFamily="34" charset="0"/>
              </a:rPr>
              <a:t>Sandia open-source* parallel, C++, multi-physics finite element code.</a:t>
            </a:r>
          </a:p>
        </p:txBody>
      </p:sp>
      <p:pic>
        <p:nvPicPr>
          <p:cNvPr id="63503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7000"/>
            <a:ext cx="16573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Picture 20" descr="trilinos_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01675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5" name="Picture 17" descr="AgileComponentsS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597025"/>
            <a:ext cx="420687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5480050" y="6043613"/>
            <a:ext cx="277018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600" b="0">
                <a:latin typeface="Calibri" panose="020F0502020204030204" pitchFamily="34" charset="0"/>
              </a:rPr>
              <a:t>40+ packages; 120+ libraries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2006600" y="0"/>
            <a:ext cx="5237163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Multiphysics Code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711325"/>
            <a:ext cx="47736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Component-based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design for rapid development of new physics &amp; capabilities.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Extensive use of libraries from the open-source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Trilinos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project: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Discretizations/meshes, mesh adaptivity.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Solvers, time-integration schemes.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Performance-portable kernels.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Advanced analysis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capabilities: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Parameter estimation.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Uncertainty quantification (DAKOTA).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Optimization.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Sensitivity analysis.</a:t>
            </a:r>
            <a:endParaRPr lang="en-US" altLang="en-US" b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03200" y="1042988"/>
            <a:ext cx="7040563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900" b="0">
                <a:latin typeface="Calibri" panose="020F0502020204030204" pitchFamily="34" charset="0"/>
              </a:rPr>
              <a:t>Sandia open-source* parallel, C++, multi-physics finite element code.</a:t>
            </a:r>
          </a:p>
        </p:txBody>
      </p:sp>
      <p:pic>
        <p:nvPicPr>
          <p:cNvPr id="64517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7000"/>
            <a:ext cx="16573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20" descr="trilinos_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01675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AgileComponentsS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597025"/>
            <a:ext cx="420687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5480050" y="6043613"/>
            <a:ext cx="277018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Calibri" panose="020F0502020204030204" pitchFamily="34" charset="0"/>
              </a:rPr>
              <a:t>40+ packages; 120+ libraries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390525" y="4095750"/>
            <a:ext cx="3595688" cy="3667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7693025" y="2752725"/>
            <a:ext cx="1195388" cy="6651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4092575" y="4002088"/>
            <a:ext cx="585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0">
                <a:solidFill>
                  <a:srgbClr val="FF0000"/>
                </a:solidFill>
                <a:latin typeface="Calibri" panose="020F0502020204030204" pitchFamily="34" charset="0"/>
              </a:rPr>
              <a:t>This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00025" y="5397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Performance-portability via </a:t>
            </a:r>
            <a:r>
              <a:rPr lang="en-US" altLang="en-US" i="1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25" y="1008063"/>
            <a:ext cx="7950200" cy="641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b="0">
                <a:latin typeface="Calibri" panose="020F0502020204030204" pitchFamily="34" charset="0"/>
              </a:rPr>
              <a:t>We need to be able to run climate models on </a:t>
            </a:r>
            <a:r>
              <a:rPr lang="en-US" altLang="en-US" i="1">
                <a:latin typeface="Calibri" panose="020F0502020204030204" pitchFamily="34" charset="0"/>
              </a:rPr>
              <a:t>new architecture machines </a:t>
            </a:r>
            <a:r>
              <a:rPr lang="en-US" altLang="en-US" b="0">
                <a:latin typeface="Calibri" panose="020F0502020204030204" pitchFamily="34" charset="0"/>
              </a:rPr>
              <a:t>(hybrid systems) and </a:t>
            </a:r>
            <a:r>
              <a:rPr lang="en-US" altLang="en-US" i="1">
                <a:latin typeface="Calibri" panose="020F0502020204030204" pitchFamily="34" charset="0"/>
              </a:rPr>
              <a:t>manycore devices </a:t>
            </a:r>
            <a:r>
              <a:rPr lang="en-US" altLang="en-US" b="0">
                <a:latin typeface="Calibri" panose="020F0502020204030204" pitchFamily="34" charset="0"/>
              </a:rPr>
              <a:t>(multi-core CPU, NVIDIA GPU, Intel Xeon Phi, etc.) 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1938" y="1781175"/>
            <a:ext cx="75533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Albany, we achieve performance-portability via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Kokkos: 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C++ library and programming model that provides performance portability across multiple computing architectures.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 lvl="2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→ </a:t>
            </a:r>
            <a:r>
              <a:rPr lang="en-US" altLang="en-US" b="0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Examples: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Multicore CPU, NVIDIA GPU, Intel Xeon Phi, and more.</a:t>
            </a:r>
          </a:p>
          <a:p>
            <a:pPr lvl="2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Provides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access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to OpenMP, CUDA, Pthreads, etc.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Designed to work with the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programming model.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Abstracts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data layouts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optimal performance (“array of strucs” vs. struct of arrays”, locality).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669925" y="4868863"/>
            <a:ext cx="7145338" cy="641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b="0">
                <a:latin typeface="Calibri" panose="020F0502020204030204" pitchFamily="34" charset="0"/>
              </a:rPr>
              <a:t>With </a:t>
            </a:r>
            <a:r>
              <a:rPr lang="en-US" altLang="en-US" b="0" i="1">
                <a:latin typeface="Calibri" panose="020F0502020204030204" pitchFamily="34" charset="0"/>
              </a:rPr>
              <a:t>Kokkos</a:t>
            </a:r>
            <a:r>
              <a:rPr lang="en-US" altLang="en-US" b="0">
                <a:latin typeface="Calibri" panose="020F0502020204030204" pitchFamily="34" charset="0"/>
              </a:rPr>
              <a:t>, you write an algorithm </a:t>
            </a:r>
            <a:r>
              <a:rPr lang="en-US" altLang="en-US">
                <a:latin typeface="Calibri" panose="020F0502020204030204" pitchFamily="34" charset="0"/>
              </a:rPr>
              <a:t>once</a:t>
            </a:r>
            <a:r>
              <a:rPr lang="en-US" altLang="en-US" b="0">
                <a:latin typeface="Calibri" panose="020F0502020204030204" pitchFamily="34" charset="0"/>
              </a:rPr>
              <a:t>, and just change a template parameter to get the optimal data layout for your hardware.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95325" y="5680075"/>
            <a:ext cx="6492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b="0"/>
              <a:t>→ </a:t>
            </a:r>
            <a:r>
              <a:rPr lang="en-US" altLang="en-US" b="0">
                <a:latin typeface="Calibri" panose="020F0502020204030204" pitchFamily="34" charset="0"/>
              </a:rPr>
              <a:t>Allows researcher to focus on </a:t>
            </a:r>
            <a:r>
              <a:rPr lang="en-US" altLang="en-US" i="1">
                <a:latin typeface="Calibri" panose="020F0502020204030204" pitchFamily="34" charset="0"/>
              </a:rPr>
              <a:t>algorithm development</a:t>
            </a:r>
            <a:r>
              <a:rPr lang="en-US" altLang="en-US" b="0">
                <a:latin typeface="Calibri" panose="020F0502020204030204" pitchFamily="34" charset="0"/>
              </a:rPr>
              <a:t> for large heterogeneous architectures.</a:t>
            </a:r>
          </a:p>
        </p:txBody>
      </p:sp>
      <p:pic>
        <p:nvPicPr>
          <p:cNvPr id="25611" name="Picture 14" descr="Xeon_Phi_PCIe_Card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3273425"/>
            <a:ext cx="12017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5" descr="prev_NVIDIA-Tesla-GPU-C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500438"/>
            <a:ext cx="12319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70" name="Picture 34" descr="f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758825"/>
            <a:ext cx="4600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 Finite Element Assembly (FEA)</a:t>
            </a:r>
            <a:endParaRPr lang="en-US" altLang="en-US" i="1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7938" y="758825"/>
            <a:ext cx="4559301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Gather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extracts solution values out of global solution vector.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Physics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evaluator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functions operate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elements, store evaluated quantities in local field arrays.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FEA relies on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template based generic programming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+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Jacobians, tangents, etc.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Scatter operation</a:t>
            </a: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adds local residual, Jacobian to global residual, Jacobian.</a:t>
            </a:r>
            <a:endParaRPr lang="en-US" altLang="en-US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8" y="4068763"/>
            <a:ext cx="473075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i="1">
                <a:latin typeface="Calibri" panose="020F0502020204030204" pitchFamily="34" charset="0"/>
              </a:rPr>
              <a:t>Albany performance-portability</a:t>
            </a:r>
            <a:r>
              <a:rPr lang="en-US" altLang="en-US" b="0">
                <a:latin typeface="Calibri" panose="020F0502020204030204" pitchFamily="34" charset="0"/>
              </a:rPr>
              <a:t>: focus on </a:t>
            </a:r>
            <a:r>
              <a:rPr lang="en-US" altLang="en-US" i="1">
                <a:latin typeface="Calibri" panose="020F0502020204030204" pitchFamily="34" charset="0"/>
              </a:rPr>
              <a:t>FEA</a:t>
            </a:r>
            <a:r>
              <a:rPr lang="en-US" altLang="en-US" b="0">
                <a:latin typeface="Calibri" panose="020F0502020204030204" pitchFamily="34" charset="0"/>
              </a:rPr>
              <a:t>.</a:t>
            </a:r>
          </a:p>
        </p:txBody>
      </p:sp>
      <p:graphicFrame>
        <p:nvGraphicFramePr>
          <p:cNvPr id="65569" name="Group 33"/>
          <p:cNvGraphicFramePr>
            <a:graphicFrameLocks noGrp="1"/>
          </p:cNvGraphicFramePr>
          <p:nvPr/>
        </p:nvGraphicFramePr>
        <p:xfrm>
          <a:off x="5316538" y="4821238"/>
          <a:ext cx="3316287" cy="1024573"/>
        </p:xfrm>
        <a:graphic>
          <a:graphicData uri="http://schemas.openxmlformats.org/drawingml/2006/table">
            <a:tbl>
              <a:tblPr/>
              <a:tblGrid>
                <a:gridCol w="1493837">
                  <a:extLst>
                    <a:ext uri="{9D8B030D-6E8A-4147-A177-3AD203B41FA5}">
                      <a16:colId xmlns:a16="http://schemas.microsoft.com/office/drawing/2014/main" xmlns="" val="2257490859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xmlns="" val="1563856545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Problem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% CPU time for FEA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9320527"/>
                  </a:ext>
                </a:extLst>
              </a:tr>
              <a:tr h="300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Implicit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9487221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Explicit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977664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</Template>
  <TotalTime>6685</TotalTime>
  <Words>3132</Words>
  <Application>Microsoft Office PowerPoint</Application>
  <PresentationFormat>On-screen Show (4:3)</PresentationFormat>
  <Paragraphs>523</Paragraphs>
  <Slides>34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Sandia_CorpPresentation_Template1</vt:lpstr>
      <vt:lpstr>A Performance-Portable Implementation of the Finite Element Assembly in an Atmosphere &amp; Land-Ice Code using the Kokkos Library</vt:lpstr>
      <vt:lpstr>Outline</vt:lpstr>
      <vt:lpstr>Motivation</vt:lpstr>
      <vt:lpstr>MPI+X Programming Model</vt:lpstr>
      <vt:lpstr>Earth System Models: CESM, DOE-ESM</vt:lpstr>
      <vt:lpstr>Multiphysics Code</vt:lpstr>
      <vt:lpstr>Multiphysics Code</vt:lpstr>
      <vt:lpstr>Performance-portability via Kokkos</vt:lpstr>
      <vt:lpstr>Albany Finite Element Assembly (FEA)</vt:lpstr>
      <vt:lpstr>Albany Finite Element Assembly (FEA)</vt:lpstr>
      <vt:lpstr>Albany Finite Element Assembly (FEA)</vt:lpstr>
      <vt:lpstr>MPI+X FEA via Kokkos </vt:lpstr>
      <vt:lpstr>MPI+X FEA via Kokkos </vt:lpstr>
      <vt:lpstr>MPI+X FEA via Kokkos </vt:lpstr>
      <vt:lpstr>MPI+X FEA via Kokkos </vt:lpstr>
      <vt:lpstr>MPI+X FEA via Kokkos </vt:lpstr>
      <vt:lpstr>MPI+X FEA via Kokkos </vt:lpstr>
      <vt:lpstr>Computer Architectures</vt:lpstr>
      <vt:lpstr>         Atmosphere Model &amp; Project</vt:lpstr>
      <vt:lpstr>3D Hydrostatic Atmosphere Model</vt:lpstr>
      <vt:lpstr>3D Hydrostatic Atmosphere Model</vt:lpstr>
      <vt:lpstr>Baroclinic Instability Test Case</vt:lpstr>
      <vt:lpstr>Weak Scalability (FEA)</vt:lpstr>
      <vt:lpstr>Strong Scalability (FEA)</vt:lpstr>
      <vt:lpstr>FELIX Land-Ice Solver &amp; PISCEES Project</vt:lpstr>
      <vt:lpstr>First-Order Stokes Land-Ice Model</vt:lpstr>
      <vt:lpstr>First-Order Stokes Land-Ice Model</vt:lpstr>
      <vt:lpstr>4km Greenland &amp; 8km Antarctica on Shannon</vt:lpstr>
      <vt:lpstr>Greenland Weak Scalability on Titan</vt:lpstr>
      <vt:lpstr>Summary/Conclusions</vt:lpstr>
      <vt:lpstr>Ongoing/Future Work</vt:lpstr>
      <vt:lpstr>Appendix: Parallelism on Modern Hardware</vt:lpstr>
      <vt:lpstr>Appendix: Kokkos-ification of Finite Element Assembly (Example)</vt:lpstr>
      <vt:lpstr>Appendix: PISCEES Land-Ice Project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UQ for the Global Atmosphere Using Concurrent Samples</dc:title>
  <dc:creator>Spotz, William F</dc:creator>
  <cp:lastModifiedBy>Administrator</cp:lastModifiedBy>
  <cp:revision>266</cp:revision>
  <dcterms:created xsi:type="dcterms:W3CDTF">2016-03-28T11:58:45Z</dcterms:created>
  <dcterms:modified xsi:type="dcterms:W3CDTF">2017-04-05T15:33:36Z</dcterms:modified>
</cp:coreProperties>
</file>