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783" r:id="rId1"/>
  </p:sldMasterIdLst>
  <p:notesMasterIdLst>
    <p:notesMasterId r:id="rId58"/>
  </p:notesMasterIdLst>
  <p:handoutMasterIdLst>
    <p:handoutMasterId r:id="rId59"/>
  </p:handoutMasterIdLst>
  <p:sldIdLst>
    <p:sldId id="497" r:id="rId2"/>
    <p:sldId id="572" r:id="rId3"/>
    <p:sldId id="573" r:id="rId4"/>
    <p:sldId id="530" r:id="rId5"/>
    <p:sldId id="543" r:id="rId6"/>
    <p:sldId id="541" r:id="rId7"/>
    <p:sldId id="580" r:id="rId8"/>
    <p:sldId id="544" r:id="rId9"/>
    <p:sldId id="538" r:id="rId10"/>
    <p:sldId id="574" r:id="rId11"/>
    <p:sldId id="597" r:id="rId12"/>
    <p:sldId id="546" r:id="rId13"/>
    <p:sldId id="549" r:id="rId14"/>
    <p:sldId id="575" r:id="rId15"/>
    <p:sldId id="568" r:id="rId16"/>
    <p:sldId id="562" r:id="rId17"/>
    <p:sldId id="556" r:id="rId18"/>
    <p:sldId id="593" r:id="rId19"/>
    <p:sldId id="594" r:id="rId20"/>
    <p:sldId id="595" r:id="rId21"/>
    <p:sldId id="596" r:id="rId22"/>
    <p:sldId id="601" r:id="rId23"/>
    <p:sldId id="564" r:id="rId24"/>
    <p:sldId id="569" r:id="rId25"/>
    <p:sldId id="484" r:id="rId26"/>
    <p:sldId id="576" r:id="rId27"/>
    <p:sldId id="478" r:id="rId28"/>
    <p:sldId id="271" r:id="rId29"/>
    <p:sldId id="582" r:id="rId30"/>
    <p:sldId id="579" r:id="rId31"/>
    <p:sldId id="592" r:id="rId32"/>
    <p:sldId id="581" r:id="rId33"/>
    <p:sldId id="577" r:id="rId34"/>
    <p:sldId id="585" r:id="rId35"/>
    <p:sldId id="586" r:id="rId36"/>
    <p:sldId id="587" r:id="rId37"/>
    <p:sldId id="588" r:id="rId38"/>
    <p:sldId id="583" r:id="rId39"/>
    <p:sldId id="589" r:id="rId40"/>
    <p:sldId id="590" r:id="rId41"/>
    <p:sldId id="598" r:id="rId42"/>
    <p:sldId id="600" r:id="rId43"/>
    <p:sldId id="603" r:id="rId44"/>
    <p:sldId id="602" r:id="rId45"/>
    <p:sldId id="599" r:id="rId46"/>
    <p:sldId id="554" r:id="rId47"/>
    <p:sldId id="535" r:id="rId48"/>
    <p:sldId id="571" r:id="rId49"/>
    <p:sldId id="570" r:id="rId50"/>
    <p:sldId id="561" r:id="rId51"/>
    <p:sldId id="559" r:id="rId52"/>
    <p:sldId id="591" r:id="rId53"/>
    <p:sldId id="545" r:id="rId54"/>
    <p:sldId id="483" r:id="rId55"/>
    <p:sldId id="519" r:id="rId56"/>
    <p:sldId id="566" r:id="rId5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4DFCBF-30D7-4CDD-A94F-C05C077023E7}">
          <p14:sldIdLst>
            <p14:sldId id="497"/>
            <p14:sldId id="572"/>
            <p14:sldId id="573"/>
            <p14:sldId id="530"/>
            <p14:sldId id="543"/>
            <p14:sldId id="541"/>
            <p14:sldId id="580"/>
            <p14:sldId id="544"/>
            <p14:sldId id="538"/>
            <p14:sldId id="574"/>
            <p14:sldId id="597"/>
            <p14:sldId id="546"/>
            <p14:sldId id="549"/>
            <p14:sldId id="575"/>
            <p14:sldId id="568"/>
            <p14:sldId id="562"/>
            <p14:sldId id="556"/>
            <p14:sldId id="593"/>
            <p14:sldId id="594"/>
            <p14:sldId id="595"/>
            <p14:sldId id="596"/>
            <p14:sldId id="601"/>
            <p14:sldId id="564"/>
            <p14:sldId id="569"/>
            <p14:sldId id="484"/>
            <p14:sldId id="576"/>
            <p14:sldId id="478"/>
            <p14:sldId id="271"/>
            <p14:sldId id="582"/>
            <p14:sldId id="579"/>
            <p14:sldId id="592"/>
            <p14:sldId id="581"/>
            <p14:sldId id="577"/>
            <p14:sldId id="585"/>
            <p14:sldId id="586"/>
            <p14:sldId id="587"/>
            <p14:sldId id="588"/>
            <p14:sldId id="583"/>
            <p14:sldId id="589"/>
            <p14:sldId id="590"/>
            <p14:sldId id="598"/>
            <p14:sldId id="600"/>
            <p14:sldId id="603"/>
            <p14:sldId id="602"/>
            <p14:sldId id="599"/>
            <p14:sldId id="554"/>
            <p14:sldId id="535"/>
            <p14:sldId id="571"/>
            <p14:sldId id="570"/>
            <p14:sldId id="561"/>
            <p14:sldId id="559"/>
            <p14:sldId id="591"/>
            <p14:sldId id="545"/>
            <p14:sldId id="483"/>
            <p14:sldId id="519"/>
            <p14:sldId id="566"/>
          </p14:sldIdLst>
        </p14:section>
        <p14:section name="Back ups" id="{4B9908F4-F485-4F19-9163-F558A9673786}">
          <p14:sldIdLst/>
        </p14:section>
        <p14:section name="Last Year" id="{8BE590B3-399D-45A8-9118-97AC81E835FC}">
          <p14:sldIdLst/>
        </p14:section>
        <p14:section name="Background Material" id="{83DB53C5-CE5B-4337-A324-4A96F3E92E9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uizenga, Alan Michael" initials="AMK" lastIdx="1" clrIdx="0"/>
  <p:cmAuthor id="1" name="Tezaur, Irina" initials="TI" lastIdx="1" clrIdx="1">
    <p:extLst>
      <p:ext uri="{19B8F6BF-5375-455C-9EA6-DF929625EA0E}">
        <p15:presenceInfo xmlns:p15="http://schemas.microsoft.com/office/powerpoint/2012/main" userId="S::ikalash@srn.sandia.gov::ab5855ef-b775-481e-b851-5311ff5a5b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FF"/>
    <a:srgbClr val="CCCCFF"/>
    <a:srgbClr val="CCFFCC"/>
    <a:srgbClr val="CCECFF"/>
    <a:srgbClr val="FF0000"/>
    <a:srgbClr val="CCFFFF"/>
    <a:srgbClr val="FFCCCC"/>
    <a:srgbClr val="FFFF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70939" autoAdjust="0"/>
  </p:normalViewPr>
  <p:slideViewPr>
    <p:cSldViewPr snapToGrid="0" snapToObjects="1">
      <p:cViewPr varScale="1">
        <p:scale>
          <a:sx n="63" d="100"/>
          <a:sy n="63" d="100"/>
        </p:scale>
        <p:origin x="180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AD033C-3595-4E82-ACA3-ACE662A6AC6F}" type="doc">
      <dgm:prSet loTypeId="urn:microsoft.com/office/officeart/2005/8/layout/hProcess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E00A429-59D1-4D49-9E7E-F0B67CDC69C5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WW3</a:t>
          </a:r>
        </a:p>
      </dgm:t>
    </dgm:pt>
    <dgm:pt modelId="{8B05C47C-7AFE-402B-9646-F3AB7073C9DC}" type="parTrans" cxnId="{14F3D53D-6DD7-4D38-94FB-26AA20435A47}">
      <dgm:prSet/>
      <dgm:spPr/>
      <dgm:t>
        <a:bodyPr/>
        <a:lstStyle/>
        <a:p>
          <a:endParaRPr lang="en-US"/>
        </a:p>
      </dgm:t>
    </dgm:pt>
    <dgm:pt modelId="{37381C0F-8A9D-4933-AF6A-EC0ABA00945C}" type="sibTrans" cxnId="{14F3D53D-6DD7-4D38-94FB-26AA20435A47}">
      <dgm:prSet/>
      <dgm:spPr/>
      <dgm:t>
        <a:bodyPr/>
        <a:lstStyle/>
        <a:p>
          <a:endParaRPr lang="en-US"/>
        </a:p>
      </dgm:t>
    </dgm:pt>
    <dgm:pt modelId="{8211F530-E4F8-4878-9FC2-C9BC1890FA0B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SWAN</a:t>
          </a:r>
        </a:p>
      </dgm:t>
    </dgm:pt>
    <dgm:pt modelId="{E86C46D2-B1C9-4526-B52A-979FB391BD15}" type="parTrans" cxnId="{D98C015B-5412-45F9-A95C-5F6ECFE06C86}">
      <dgm:prSet/>
      <dgm:spPr/>
      <dgm:t>
        <a:bodyPr/>
        <a:lstStyle/>
        <a:p>
          <a:endParaRPr lang="en-US"/>
        </a:p>
      </dgm:t>
    </dgm:pt>
    <dgm:pt modelId="{257D76B3-ED4E-41AD-A3AB-1E8BD1567A0A}" type="sibTrans" cxnId="{D98C015B-5412-45F9-A95C-5F6ECFE06C86}">
      <dgm:prSet/>
      <dgm:spPr/>
      <dgm:t>
        <a:bodyPr/>
        <a:lstStyle/>
        <a:p>
          <a:endParaRPr lang="en-US"/>
        </a:p>
      </dgm:t>
    </dgm:pt>
    <dgm:pt modelId="{C7B7615F-301C-4C4E-AF77-7B033B90D2A8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Wave set-up conditions 2-way coupled with circulation</a:t>
          </a:r>
          <a:endParaRPr lang="en-US" sz="17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682A69-7333-41B0-9334-04B389745A41}" type="parTrans" cxnId="{A7326B03-39A5-4DD4-AC99-0C02D064D0BB}">
      <dgm:prSet/>
      <dgm:spPr/>
      <dgm:t>
        <a:bodyPr/>
        <a:lstStyle/>
        <a:p>
          <a:endParaRPr lang="en-US"/>
        </a:p>
      </dgm:t>
    </dgm:pt>
    <dgm:pt modelId="{CFAE921F-34E6-47B8-AAED-5B6F7A0032FB}" type="sibTrans" cxnId="{A7326B03-39A5-4DD4-AC99-0C02D064D0BB}">
      <dgm:prSet/>
      <dgm:spPr/>
      <dgm:t>
        <a:bodyPr/>
        <a:lstStyle/>
        <a:p>
          <a:endParaRPr lang="en-US"/>
        </a:p>
      </dgm:t>
    </dgm:pt>
    <dgm:pt modelId="{49F06FAE-E463-48D7-BC23-76C90E180A56}">
      <dgm:prSet phldrT="[Text]"/>
      <dgm:spPr/>
      <dgm:t>
        <a:bodyPr/>
        <a:lstStyle/>
        <a:p>
          <a:r>
            <a:rPr lang="en-US" dirty="0"/>
            <a:t>Delft3D</a:t>
          </a:r>
        </a:p>
      </dgm:t>
    </dgm:pt>
    <dgm:pt modelId="{B7874ECE-4E96-44E6-813A-F7C07B818B67}" type="parTrans" cxnId="{AF2AE5AE-EFC5-4971-9CE9-76AE7E8E83C5}">
      <dgm:prSet/>
      <dgm:spPr/>
      <dgm:t>
        <a:bodyPr/>
        <a:lstStyle/>
        <a:p>
          <a:endParaRPr lang="en-US"/>
        </a:p>
      </dgm:t>
    </dgm:pt>
    <dgm:pt modelId="{75282136-C0C1-4496-8E65-9E36902683E2}" type="sibTrans" cxnId="{AF2AE5AE-EFC5-4971-9CE9-76AE7E8E83C5}">
      <dgm:prSet/>
      <dgm:spPr/>
      <dgm:t>
        <a:bodyPr/>
        <a:lstStyle/>
        <a:p>
          <a:endParaRPr lang="en-US"/>
        </a:p>
      </dgm:t>
    </dgm:pt>
    <dgm:pt modelId="{5BA5083A-7FA1-4EB7-9363-2FEAE900027E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Circulation and thermodynamic mixing 2-way coupled with waves</a:t>
          </a:r>
          <a:endParaRPr lang="en-US" sz="800" dirty="0"/>
        </a:p>
      </dgm:t>
    </dgm:pt>
    <dgm:pt modelId="{AAF0773C-C9D3-4907-8692-63F59240CDDF}" type="parTrans" cxnId="{0C1FC3B4-6CAD-47EB-A861-8CEB19DB3D36}">
      <dgm:prSet/>
      <dgm:spPr/>
      <dgm:t>
        <a:bodyPr/>
        <a:lstStyle/>
        <a:p>
          <a:endParaRPr lang="en-US"/>
        </a:p>
      </dgm:t>
    </dgm:pt>
    <dgm:pt modelId="{A14BB8AD-DB2E-4BF9-B4D6-176508076556}" type="sibTrans" cxnId="{0C1FC3B4-6CAD-47EB-A861-8CEB19DB3D36}">
      <dgm:prSet/>
      <dgm:spPr/>
      <dgm:t>
        <a:bodyPr/>
        <a:lstStyle/>
        <a:p>
          <a:endParaRPr lang="en-US"/>
        </a:p>
      </dgm:t>
    </dgm:pt>
    <dgm:pt modelId="{B37AE1DD-934A-46B7-B6E4-306AB3588EAF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ice cover</a:t>
          </a:r>
        </a:p>
      </dgm:t>
    </dgm:pt>
    <dgm:pt modelId="{FEDECDE5-95CA-49DB-B60D-9B456503A166}" type="parTrans" cxnId="{47E93F15-A412-4317-9BC9-67468313D65E}">
      <dgm:prSet/>
      <dgm:spPr/>
      <dgm:t>
        <a:bodyPr/>
        <a:lstStyle/>
        <a:p>
          <a:endParaRPr lang="en-US"/>
        </a:p>
      </dgm:t>
    </dgm:pt>
    <dgm:pt modelId="{308629E4-4E33-46E0-A4BB-8445B0589447}" type="sibTrans" cxnId="{47E93F15-A412-4317-9BC9-67468313D65E}">
      <dgm:prSet/>
      <dgm:spPr/>
      <dgm:t>
        <a:bodyPr/>
        <a:lstStyle/>
        <a:p>
          <a:endParaRPr lang="en-US"/>
        </a:p>
      </dgm:t>
    </dgm:pt>
    <dgm:pt modelId="{2856EDD3-803C-44B5-8CEB-109A5A593246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temperature (surface and ocean)</a:t>
          </a:r>
        </a:p>
      </dgm:t>
    </dgm:pt>
    <dgm:pt modelId="{4D9D1297-3ADF-45C4-9C16-D94BF0A265B8}" type="parTrans" cxnId="{563AAED4-F519-47FB-A1BD-E10BF4D7FB62}">
      <dgm:prSet/>
      <dgm:spPr/>
      <dgm:t>
        <a:bodyPr/>
        <a:lstStyle/>
        <a:p>
          <a:endParaRPr lang="en-US"/>
        </a:p>
      </dgm:t>
    </dgm:pt>
    <dgm:pt modelId="{4BD86782-75D5-4A61-84EE-B1BF8AEE67E7}" type="sibTrans" cxnId="{563AAED4-F519-47FB-A1BD-E10BF4D7FB62}">
      <dgm:prSet/>
      <dgm:spPr/>
      <dgm:t>
        <a:bodyPr/>
        <a:lstStyle/>
        <a:p>
          <a:endParaRPr lang="en-US"/>
        </a:p>
      </dgm:t>
    </dgm:pt>
    <dgm:pt modelId="{1687E8D3-B38E-4F11-9468-9B6911455DDB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surface winds</a:t>
          </a:r>
        </a:p>
      </dgm:t>
    </dgm:pt>
    <dgm:pt modelId="{95AEB418-EAF0-44F2-9EED-7C6A4A129C09}" type="parTrans" cxnId="{8D594E84-9FDA-45E1-9281-9071775E4E9B}">
      <dgm:prSet/>
      <dgm:spPr/>
      <dgm:t>
        <a:bodyPr/>
        <a:lstStyle/>
        <a:p>
          <a:endParaRPr lang="en-US"/>
        </a:p>
      </dgm:t>
    </dgm:pt>
    <dgm:pt modelId="{675CA98F-CB16-4656-BC6D-D2477103BD90}" type="sibTrans" cxnId="{8D594E84-9FDA-45E1-9281-9071775E4E9B}">
      <dgm:prSet/>
      <dgm:spPr/>
      <dgm:t>
        <a:bodyPr/>
        <a:lstStyle/>
        <a:p>
          <a:endParaRPr lang="en-US"/>
        </a:p>
      </dgm:t>
    </dgm:pt>
    <dgm:pt modelId="{81DAFA4E-D4DF-4330-B68A-CF3E062C1E5A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solar radiation</a:t>
          </a:r>
        </a:p>
      </dgm:t>
    </dgm:pt>
    <dgm:pt modelId="{68ABFD5A-9B51-4B67-AAE5-00BC4BDBF73F}" type="parTrans" cxnId="{D1DE4F8A-E595-4C6C-A4F6-5EFA1F3E4AC5}">
      <dgm:prSet/>
      <dgm:spPr/>
      <dgm:t>
        <a:bodyPr/>
        <a:lstStyle/>
        <a:p>
          <a:endParaRPr lang="en-US"/>
        </a:p>
      </dgm:t>
    </dgm:pt>
    <dgm:pt modelId="{1D6926DC-AA8E-414E-900F-B73654073649}" type="sibTrans" cxnId="{D1DE4F8A-E595-4C6C-A4F6-5EFA1F3E4AC5}">
      <dgm:prSet/>
      <dgm:spPr/>
      <dgm:t>
        <a:bodyPr/>
        <a:lstStyle/>
        <a:p>
          <a:endParaRPr lang="en-US"/>
        </a:p>
      </dgm:t>
    </dgm:pt>
    <dgm:pt modelId="{F98F531B-741A-4DB3-9AAA-B90566ADA88A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persistent currents</a:t>
          </a:r>
        </a:p>
      </dgm:t>
    </dgm:pt>
    <dgm:pt modelId="{8634AD23-1D7D-4775-8F6B-2BCDEC64B8AF}" type="parTrans" cxnId="{17B42098-44ED-460E-A0B0-9A34B1E8644F}">
      <dgm:prSet/>
      <dgm:spPr/>
      <dgm:t>
        <a:bodyPr/>
        <a:lstStyle/>
        <a:p>
          <a:endParaRPr lang="en-US"/>
        </a:p>
      </dgm:t>
    </dgm:pt>
    <dgm:pt modelId="{F3FA0D58-E642-45B5-BBCA-384E5CD4DB35}" type="sibTrans" cxnId="{17B42098-44ED-460E-A0B0-9A34B1E8644F}">
      <dgm:prSet/>
      <dgm:spPr/>
      <dgm:t>
        <a:bodyPr/>
        <a:lstStyle/>
        <a:p>
          <a:endParaRPr lang="en-US"/>
        </a:p>
      </dgm:t>
    </dgm:pt>
    <dgm:pt modelId="{B5B81A6F-C303-4F81-B84B-E4B32228B6DC}">
      <dgm:prSet/>
      <dgm:spPr/>
      <dgm:t>
        <a:bodyPr/>
        <a:lstStyle/>
        <a:p>
          <a:endParaRPr lang="en-US" sz="1300" dirty="0"/>
        </a:p>
      </dgm:t>
    </dgm:pt>
    <dgm:pt modelId="{1A0CA324-7A08-489F-A4A9-0E595221812E}" type="parTrans" cxnId="{46973A5E-294F-4E7C-BBAD-1A7C568BA3BB}">
      <dgm:prSet/>
      <dgm:spPr/>
      <dgm:t>
        <a:bodyPr/>
        <a:lstStyle/>
        <a:p>
          <a:endParaRPr lang="en-US"/>
        </a:p>
      </dgm:t>
    </dgm:pt>
    <dgm:pt modelId="{347C614E-BDF1-4F83-9F2F-C158CDD7A856}" type="sibTrans" cxnId="{46973A5E-294F-4E7C-BBAD-1A7C568BA3BB}">
      <dgm:prSet/>
      <dgm:spPr/>
      <dgm:t>
        <a:bodyPr/>
        <a:lstStyle/>
        <a:p>
          <a:endParaRPr lang="en-US"/>
        </a:p>
      </dgm:t>
    </dgm:pt>
    <dgm:pt modelId="{1F7A58A5-3760-432F-9CA0-0F28FB198F00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capture set-up (storm surge and runup)</a:t>
          </a:r>
        </a:p>
      </dgm:t>
    </dgm:pt>
    <dgm:pt modelId="{97E880A6-4DD4-4CB2-9D7D-6D6539E45108}" type="parTrans" cxnId="{9023B76A-E3E4-4380-8C54-83C5C862D6FD}">
      <dgm:prSet/>
      <dgm:spPr/>
      <dgm:t>
        <a:bodyPr/>
        <a:lstStyle/>
        <a:p>
          <a:endParaRPr lang="en-US"/>
        </a:p>
      </dgm:t>
    </dgm:pt>
    <dgm:pt modelId="{A16A589B-48B4-4734-A48A-4B2862DB1618}" type="sibTrans" cxnId="{9023B76A-E3E4-4380-8C54-83C5C862D6FD}">
      <dgm:prSet/>
      <dgm:spPr/>
      <dgm:t>
        <a:bodyPr/>
        <a:lstStyle/>
        <a:p>
          <a:endParaRPr lang="en-US"/>
        </a:p>
      </dgm:t>
    </dgm:pt>
    <dgm:pt modelId="{8CB9E761-5742-4CAA-99CA-22B1FDB909E4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wave energy inclusive of induced current effects</a:t>
          </a:r>
        </a:p>
      </dgm:t>
    </dgm:pt>
    <dgm:pt modelId="{A72F1E9F-E5A1-455F-8269-1849EE311DDA}" type="parTrans" cxnId="{AAADCA32-2C7C-4FF9-A433-CCAC1E45F10E}">
      <dgm:prSet/>
      <dgm:spPr/>
      <dgm:t>
        <a:bodyPr/>
        <a:lstStyle/>
        <a:p>
          <a:endParaRPr lang="en-US"/>
        </a:p>
      </dgm:t>
    </dgm:pt>
    <dgm:pt modelId="{74AD4C66-18D6-40E9-8710-3C7716CD108E}" type="sibTrans" cxnId="{AAADCA32-2C7C-4FF9-A433-CCAC1E45F10E}">
      <dgm:prSet/>
      <dgm:spPr/>
      <dgm:t>
        <a:bodyPr/>
        <a:lstStyle/>
        <a:p>
          <a:endParaRPr lang="en-US"/>
        </a:p>
      </dgm:t>
    </dgm:pt>
    <dgm:pt modelId="{D1A3601C-F456-4F74-8CF5-82CDBDB02090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capture induced currents in nearshore</a:t>
          </a:r>
        </a:p>
      </dgm:t>
    </dgm:pt>
    <dgm:pt modelId="{5FA9F5B1-0D00-415E-B027-4734BAD2B9E8}" type="parTrans" cxnId="{0B0892F4-168B-43E7-9BE9-415167C748A4}">
      <dgm:prSet/>
      <dgm:spPr/>
      <dgm:t>
        <a:bodyPr/>
        <a:lstStyle/>
        <a:p>
          <a:endParaRPr lang="en-US"/>
        </a:p>
      </dgm:t>
    </dgm:pt>
    <dgm:pt modelId="{72F993B4-6ADF-4860-A906-E77ED5E07B98}" type="sibTrans" cxnId="{0B0892F4-168B-43E7-9BE9-415167C748A4}">
      <dgm:prSet/>
      <dgm:spPr/>
      <dgm:t>
        <a:bodyPr/>
        <a:lstStyle/>
        <a:p>
          <a:endParaRPr lang="en-US"/>
        </a:p>
      </dgm:t>
    </dgm:pt>
    <dgm:pt modelId="{10789FAE-224F-46DD-BC76-4B3B6A2E8CE6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ability to model mixing  of temperature and salinity clines</a:t>
          </a:r>
        </a:p>
      </dgm:t>
    </dgm:pt>
    <dgm:pt modelId="{4CC08A79-86C1-41A5-A271-26C549F01AD0}" type="sibTrans" cxnId="{B9D3BB41-E966-41DD-BF95-9A3A0E87F3F8}">
      <dgm:prSet/>
      <dgm:spPr/>
      <dgm:t>
        <a:bodyPr/>
        <a:lstStyle/>
        <a:p>
          <a:endParaRPr lang="en-US"/>
        </a:p>
      </dgm:t>
    </dgm:pt>
    <dgm:pt modelId="{EE8190AA-7AFF-482E-AFFD-89B8D814C670}" type="parTrans" cxnId="{B9D3BB41-E966-41DD-BF95-9A3A0E87F3F8}">
      <dgm:prSet/>
      <dgm:spPr/>
      <dgm:t>
        <a:bodyPr/>
        <a:lstStyle/>
        <a:p>
          <a:endParaRPr lang="en-US"/>
        </a:p>
      </dgm:t>
    </dgm:pt>
    <dgm:pt modelId="{D348C9A6-92DD-4DFD-9F69-40D22A3F836C}">
      <dgm:prSet phldrT="[Text]" custT="1"/>
      <dgm:spPr/>
      <dgm:t>
        <a:bodyPr/>
        <a:lstStyle/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Development of wave field in the Arctic to develop nearshore BCs</a:t>
          </a:r>
        </a:p>
      </dgm:t>
    </dgm:pt>
    <dgm:pt modelId="{F1316C68-DBAD-4501-A679-D0D68FC7FC00}" type="parTrans" cxnId="{B4D9038B-AA74-41C9-80C2-C9B6A503834A}">
      <dgm:prSet/>
      <dgm:spPr/>
      <dgm:t>
        <a:bodyPr/>
        <a:lstStyle/>
        <a:p>
          <a:endParaRPr lang="en-US"/>
        </a:p>
      </dgm:t>
    </dgm:pt>
    <dgm:pt modelId="{0869EA61-3F61-49F4-AA55-208B2E07AEC5}" type="sibTrans" cxnId="{B4D9038B-AA74-41C9-80C2-C9B6A503834A}">
      <dgm:prSet/>
      <dgm:spPr/>
      <dgm:t>
        <a:bodyPr/>
        <a:lstStyle/>
        <a:p>
          <a:endParaRPr lang="en-US"/>
        </a:p>
      </dgm:t>
    </dgm:pt>
    <dgm:pt modelId="{B7B9100E-F3B6-495C-A034-EB6A46AC0ABE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high resolution near shore environment</a:t>
          </a:r>
        </a:p>
      </dgm:t>
    </dgm:pt>
    <dgm:pt modelId="{476AF1FE-82F5-4E73-ACB2-4090C2FFC48D}" type="sibTrans" cxnId="{75F8F4FF-AAD0-4657-94A5-89A920364299}">
      <dgm:prSet/>
      <dgm:spPr/>
      <dgm:t>
        <a:bodyPr/>
        <a:lstStyle/>
        <a:p>
          <a:endParaRPr lang="en-US"/>
        </a:p>
      </dgm:t>
    </dgm:pt>
    <dgm:pt modelId="{801DEDF8-5F12-443C-8218-5DEE4197DC9F}" type="parTrans" cxnId="{75F8F4FF-AAD0-4657-94A5-89A920364299}">
      <dgm:prSet/>
      <dgm:spPr/>
      <dgm:t>
        <a:bodyPr/>
        <a:lstStyle/>
        <a:p>
          <a:endParaRPr lang="en-US"/>
        </a:p>
      </dgm:t>
    </dgm:pt>
    <dgm:pt modelId="{D2FD7881-23AB-4A4E-9FF9-7A6A0EF2460F}" type="pres">
      <dgm:prSet presAssocID="{D6AD033C-3595-4E82-ACA3-ACE662A6AC6F}" presName="Name0" presStyleCnt="0">
        <dgm:presLayoutVars>
          <dgm:dir/>
          <dgm:animLvl val="lvl"/>
          <dgm:resizeHandles val="exact"/>
        </dgm:presLayoutVars>
      </dgm:prSet>
      <dgm:spPr/>
    </dgm:pt>
    <dgm:pt modelId="{D3A75EB6-0199-43FC-8F32-E23A1EBEAECC}" type="pres">
      <dgm:prSet presAssocID="{1E00A429-59D1-4D49-9E7E-F0B67CDC69C5}" presName="compositeNode" presStyleCnt="0">
        <dgm:presLayoutVars>
          <dgm:bulletEnabled val="1"/>
        </dgm:presLayoutVars>
      </dgm:prSet>
      <dgm:spPr/>
    </dgm:pt>
    <dgm:pt modelId="{0B2F2860-DD7E-4BDC-AE6E-4CD5189C8258}" type="pres">
      <dgm:prSet presAssocID="{1E00A429-59D1-4D49-9E7E-F0B67CDC69C5}" presName="bgRect" presStyleLbl="node1" presStyleIdx="0" presStyleCnt="3" custScaleX="103934" custScaleY="97503"/>
      <dgm:spPr/>
    </dgm:pt>
    <dgm:pt modelId="{64DD95F6-4052-4307-B0E9-9E967C478E7D}" type="pres">
      <dgm:prSet presAssocID="{1E00A429-59D1-4D49-9E7E-F0B67CDC69C5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F147ACD7-64A5-46B5-8EF0-9B308AE76E48}" type="pres">
      <dgm:prSet presAssocID="{1E00A429-59D1-4D49-9E7E-F0B67CDC69C5}" presName="childNode" presStyleLbl="node1" presStyleIdx="0" presStyleCnt="3">
        <dgm:presLayoutVars>
          <dgm:bulletEnabled val="1"/>
        </dgm:presLayoutVars>
      </dgm:prSet>
      <dgm:spPr/>
    </dgm:pt>
    <dgm:pt modelId="{28409597-6062-455B-999E-D9AA3046FAE4}" type="pres">
      <dgm:prSet presAssocID="{37381C0F-8A9D-4933-AF6A-EC0ABA00945C}" presName="hSp" presStyleCnt="0"/>
      <dgm:spPr/>
    </dgm:pt>
    <dgm:pt modelId="{4B5D6178-D3FF-4F83-A93E-C45B523457DC}" type="pres">
      <dgm:prSet presAssocID="{37381C0F-8A9D-4933-AF6A-EC0ABA00945C}" presName="vProcSp" presStyleCnt="0"/>
      <dgm:spPr/>
    </dgm:pt>
    <dgm:pt modelId="{EC86C0DC-6148-4436-BF5E-87D12F5C7A0E}" type="pres">
      <dgm:prSet presAssocID="{37381C0F-8A9D-4933-AF6A-EC0ABA00945C}" presName="vSp1" presStyleCnt="0"/>
      <dgm:spPr/>
    </dgm:pt>
    <dgm:pt modelId="{D302022A-5A8E-4041-A73B-2BA86D62D215}" type="pres">
      <dgm:prSet presAssocID="{37381C0F-8A9D-4933-AF6A-EC0ABA00945C}" presName="simulatedConn" presStyleLbl="solidFgAcc1" presStyleIdx="0" presStyleCnt="2"/>
      <dgm:spPr/>
    </dgm:pt>
    <dgm:pt modelId="{45D094BC-CB5A-43B4-90CB-CE38724908FB}" type="pres">
      <dgm:prSet presAssocID="{37381C0F-8A9D-4933-AF6A-EC0ABA00945C}" presName="vSp2" presStyleCnt="0"/>
      <dgm:spPr/>
    </dgm:pt>
    <dgm:pt modelId="{1B6EE0FF-E3CE-4E6B-8C29-A02DC411AC04}" type="pres">
      <dgm:prSet presAssocID="{37381C0F-8A9D-4933-AF6A-EC0ABA00945C}" presName="sibTrans" presStyleCnt="0"/>
      <dgm:spPr/>
    </dgm:pt>
    <dgm:pt modelId="{FDA1E5A2-ABED-4A0E-B01F-42525E8CE34F}" type="pres">
      <dgm:prSet presAssocID="{8211F530-E4F8-4878-9FC2-C9BC1890FA0B}" presName="compositeNode" presStyleCnt="0">
        <dgm:presLayoutVars>
          <dgm:bulletEnabled val="1"/>
        </dgm:presLayoutVars>
      </dgm:prSet>
      <dgm:spPr/>
    </dgm:pt>
    <dgm:pt modelId="{1CBBAB29-60C9-4A06-A792-C58CED30C307}" type="pres">
      <dgm:prSet presAssocID="{8211F530-E4F8-4878-9FC2-C9BC1890FA0B}" presName="bgRect" presStyleLbl="node1" presStyleIdx="1" presStyleCnt="3" custScaleY="97061"/>
      <dgm:spPr/>
    </dgm:pt>
    <dgm:pt modelId="{F379F7C3-6E7A-4D5B-87FE-2A8D72F8DB5C}" type="pres">
      <dgm:prSet presAssocID="{8211F530-E4F8-4878-9FC2-C9BC1890FA0B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36344DA9-317B-4D8E-BF02-90F47BC4BF7C}" type="pres">
      <dgm:prSet presAssocID="{8211F530-E4F8-4878-9FC2-C9BC1890FA0B}" presName="childNode" presStyleLbl="node1" presStyleIdx="1" presStyleCnt="3">
        <dgm:presLayoutVars>
          <dgm:bulletEnabled val="1"/>
        </dgm:presLayoutVars>
      </dgm:prSet>
      <dgm:spPr/>
    </dgm:pt>
    <dgm:pt modelId="{997372E3-B972-4CA7-89BE-711875645002}" type="pres">
      <dgm:prSet presAssocID="{257D76B3-ED4E-41AD-A3AB-1E8BD1567A0A}" presName="hSp" presStyleCnt="0"/>
      <dgm:spPr/>
    </dgm:pt>
    <dgm:pt modelId="{0FEDD8B9-220F-4F91-B2D5-6BE71D6876C7}" type="pres">
      <dgm:prSet presAssocID="{257D76B3-ED4E-41AD-A3AB-1E8BD1567A0A}" presName="vProcSp" presStyleCnt="0"/>
      <dgm:spPr/>
    </dgm:pt>
    <dgm:pt modelId="{0FB2F3D3-8F8E-4A67-AF32-97EE3D82B7E4}" type="pres">
      <dgm:prSet presAssocID="{257D76B3-ED4E-41AD-A3AB-1E8BD1567A0A}" presName="vSp1" presStyleCnt="0"/>
      <dgm:spPr/>
    </dgm:pt>
    <dgm:pt modelId="{C56A65C7-FABA-459A-B11C-6C77F913350B}" type="pres">
      <dgm:prSet presAssocID="{257D76B3-ED4E-41AD-A3AB-1E8BD1567A0A}" presName="simulatedConn" presStyleLbl="solidFgAcc1" presStyleIdx="1" presStyleCnt="2"/>
      <dgm:spPr/>
    </dgm:pt>
    <dgm:pt modelId="{1DE10701-2E93-450E-98BB-045485A74749}" type="pres">
      <dgm:prSet presAssocID="{257D76B3-ED4E-41AD-A3AB-1E8BD1567A0A}" presName="vSp2" presStyleCnt="0"/>
      <dgm:spPr/>
    </dgm:pt>
    <dgm:pt modelId="{3DC80D84-55AF-4A63-BC8A-A1C5A84D8DB5}" type="pres">
      <dgm:prSet presAssocID="{257D76B3-ED4E-41AD-A3AB-1E8BD1567A0A}" presName="sibTrans" presStyleCnt="0"/>
      <dgm:spPr/>
    </dgm:pt>
    <dgm:pt modelId="{4567BF66-CBDF-4149-9C13-1FA0FBAEE362}" type="pres">
      <dgm:prSet presAssocID="{49F06FAE-E463-48D7-BC23-76C90E180A56}" presName="compositeNode" presStyleCnt="0">
        <dgm:presLayoutVars>
          <dgm:bulletEnabled val="1"/>
        </dgm:presLayoutVars>
      </dgm:prSet>
      <dgm:spPr/>
    </dgm:pt>
    <dgm:pt modelId="{51ADED57-0E05-4BC6-A989-D269C3884488}" type="pres">
      <dgm:prSet presAssocID="{49F06FAE-E463-48D7-BC23-76C90E180A56}" presName="bgRect" presStyleLbl="node1" presStyleIdx="2" presStyleCnt="3" custScaleY="96313"/>
      <dgm:spPr/>
    </dgm:pt>
    <dgm:pt modelId="{333057FB-7F7E-4960-B0EF-9249462ABB40}" type="pres">
      <dgm:prSet presAssocID="{49F06FAE-E463-48D7-BC23-76C90E180A56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8664BC05-944D-41AF-B985-B05A7AFA5FB5}" type="pres">
      <dgm:prSet presAssocID="{49F06FAE-E463-48D7-BC23-76C90E180A56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B69DDF02-52D6-40FD-8437-A54726218282}" type="presOf" srcId="{1E00A429-59D1-4D49-9E7E-F0B67CDC69C5}" destId="{0B2F2860-DD7E-4BDC-AE6E-4CD5189C8258}" srcOrd="0" destOrd="0" presId="urn:microsoft.com/office/officeart/2005/8/layout/hProcess7"/>
    <dgm:cxn modelId="{A7326B03-39A5-4DD4-AC99-0C02D064D0BB}" srcId="{8211F530-E4F8-4878-9FC2-C9BC1890FA0B}" destId="{C7B7615F-301C-4C4E-AF77-7B033B90D2A8}" srcOrd="0" destOrd="0" parTransId="{A9682A69-7333-41B0-9334-04B389745A41}" sibTransId="{CFAE921F-34E6-47B8-AAED-5B6F7A0032FB}"/>
    <dgm:cxn modelId="{18CFF204-3DD2-4CFB-A061-37DFF479C81D}" type="presOf" srcId="{8211F530-E4F8-4878-9FC2-C9BC1890FA0B}" destId="{F379F7C3-6E7A-4D5B-87FE-2A8D72F8DB5C}" srcOrd="1" destOrd="0" presId="urn:microsoft.com/office/officeart/2005/8/layout/hProcess7"/>
    <dgm:cxn modelId="{13516510-493A-4F92-9655-6113C3CB289A}" type="presOf" srcId="{B37AE1DD-934A-46B7-B6E4-306AB3588EAF}" destId="{F147ACD7-64A5-46B5-8EF0-9B308AE76E48}" srcOrd="0" destOrd="2" presId="urn:microsoft.com/office/officeart/2005/8/layout/hProcess7"/>
    <dgm:cxn modelId="{47E93F15-A412-4317-9BC9-67468313D65E}" srcId="{D348C9A6-92DD-4DFD-9F69-40D22A3F836C}" destId="{B37AE1DD-934A-46B7-B6E4-306AB3588EAF}" srcOrd="1" destOrd="0" parTransId="{FEDECDE5-95CA-49DB-B60D-9B456503A166}" sibTransId="{308629E4-4E33-46E0-A4BB-8445B0589447}"/>
    <dgm:cxn modelId="{E70C251F-611E-48C9-BA79-66F54B0EF789}" type="presOf" srcId="{B7B9100E-F3B6-495C-A034-EB6A46AC0ABE}" destId="{36344DA9-317B-4D8E-BF02-90F47BC4BF7C}" srcOrd="0" destOrd="1" presId="urn:microsoft.com/office/officeart/2005/8/layout/hProcess7"/>
    <dgm:cxn modelId="{0C94B921-AF5F-40E3-B5AD-F2457FDA435D}" type="presOf" srcId="{D348C9A6-92DD-4DFD-9F69-40D22A3F836C}" destId="{F147ACD7-64A5-46B5-8EF0-9B308AE76E48}" srcOrd="0" destOrd="0" presId="urn:microsoft.com/office/officeart/2005/8/layout/hProcess7"/>
    <dgm:cxn modelId="{2BF56D28-45CB-48BC-B2A8-065B00A31FD5}" type="presOf" srcId="{81DAFA4E-D4DF-4330-B68A-CF3E062C1E5A}" destId="{F147ACD7-64A5-46B5-8EF0-9B308AE76E48}" srcOrd="0" destOrd="4" presId="urn:microsoft.com/office/officeart/2005/8/layout/hProcess7"/>
    <dgm:cxn modelId="{AAADCA32-2C7C-4FF9-A433-CCAC1E45F10E}" srcId="{C7B7615F-301C-4C4E-AF77-7B033B90D2A8}" destId="{8CB9E761-5742-4CAA-99CA-22B1FDB909E4}" srcOrd="2" destOrd="0" parTransId="{A72F1E9F-E5A1-455F-8269-1849EE311DDA}" sibTransId="{74AD4C66-18D6-40E9-8710-3C7716CD108E}"/>
    <dgm:cxn modelId="{C85B6433-44F4-444C-B3A9-1D634398D64A}" type="presOf" srcId="{1687E8D3-B38E-4F11-9468-9B6911455DDB}" destId="{F147ACD7-64A5-46B5-8EF0-9B308AE76E48}" srcOrd="0" destOrd="1" presId="urn:microsoft.com/office/officeart/2005/8/layout/hProcess7"/>
    <dgm:cxn modelId="{D06C2339-3A66-4EC5-A210-11FFFCD474A2}" type="presOf" srcId="{10789FAE-224F-46DD-BC76-4B3B6A2E8CE6}" destId="{8664BC05-944D-41AF-B985-B05A7AFA5FB5}" srcOrd="0" destOrd="1" presId="urn:microsoft.com/office/officeart/2005/8/layout/hProcess7"/>
    <dgm:cxn modelId="{14F3D53D-6DD7-4D38-94FB-26AA20435A47}" srcId="{D6AD033C-3595-4E82-ACA3-ACE662A6AC6F}" destId="{1E00A429-59D1-4D49-9E7E-F0B67CDC69C5}" srcOrd="0" destOrd="0" parTransId="{8B05C47C-7AFE-402B-9646-F3AB7073C9DC}" sibTransId="{37381C0F-8A9D-4933-AF6A-EC0ABA00945C}"/>
    <dgm:cxn modelId="{D98C015B-5412-45F9-A95C-5F6ECFE06C86}" srcId="{D6AD033C-3595-4E82-ACA3-ACE662A6AC6F}" destId="{8211F530-E4F8-4878-9FC2-C9BC1890FA0B}" srcOrd="1" destOrd="0" parTransId="{E86C46D2-B1C9-4526-B52A-979FB391BD15}" sibTransId="{257D76B3-ED4E-41AD-A3AB-1E8BD1567A0A}"/>
    <dgm:cxn modelId="{46973A5E-294F-4E7C-BBAD-1A7C568BA3BB}" srcId="{C7B7615F-301C-4C4E-AF77-7B033B90D2A8}" destId="{B5B81A6F-C303-4F81-B84B-E4B32228B6DC}" srcOrd="3" destOrd="0" parTransId="{1A0CA324-7A08-489F-A4A9-0E595221812E}" sibTransId="{347C614E-BDF1-4F83-9F2F-C158CDD7A856}"/>
    <dgm:cxn modelId="{BD46F15E-D19D-44B4-88CE-7E524AD806EA}" type="presOf" srcId="{1F7A58A5-3760-432F-9CA0-0F28FB198F00}" destId="{36344DA9-317B-4D8E-BF02-90F47BC4BF7C}" srcOrd="0" destOrd="2" presId="urn:microsoft.com/office/officeart/2005/8/layout/hProcess7"/>
    <dgm:cxn modelId="{B9D3BB41-E966-41DD-BF95-9A3A0E87F3F8}" srcId="{5BA5083A-7FA1-4EB7-9363-2FEAE900027E}" destId="{10789FAE-224F-46DD-BC76-4B3B6A2E8CE6}" srcOrd="0" destOrd="0" parTransId="{EE8190AA-7AFF-482E-AFFD-89B8D814C670}" sibTransId="{4CC08A79-86C1-41A5-A271-26C549F01AD0}"/>
    <dgm:cxn modelId="{9023B76A-E3E4-4380-8C54-83C5C862D6FD}" srcId="{C7B7615F-301C-4C4E-AF77-7B033B90D2A8}" destId="{1F7A58A5-3760-432F-9CA0-0F28FB198F00}" srcOrd="1" destOrd="0" parTransId="{97E880A6-4DD4-4CB2-9D7D-6D6539E45108}" sibTransId="{A16A589B-48B4-4734-A48A-4B2862DB1618}"/>
    <dgm:cxn modelId="{D72B1C4D-D68A-455E-A8A8-E8F646E729CA}" type="presOf" srcId="{49F06FAE-E463-48D7-BC23-76C90E180A56}" destId="{51ADED57-0E05-4BC6-A989-D269C3884488}" srcOrd="0" destOrd="0" presId="urn:microsoft.com/office/officeart/2005/8/layout/hProcess7"/>
    <dgm:cxn modelId="{19473950-1442-4CCB-A2CF-278ED6722244}" type="presOf" srcId="{D6AD033C-3595-4E82-ACA3-ACE662A6AC6F}" destId="{D2FD7881-23AB-4A4E-9FF9-7A6A0EF2460F}" srcOrd="0" destOrd="0" presId="urn:microsoft.com/office/officeart/2005/8/layout/hProcess7"/>
    <dgm:cxn modelId="{9BE21876-088B-4D2F-B25D-3319A8B765A5}" type="presOf" srcId="{C7B7615F-301C-4C4E-AF77-7B033B90D2A8}" destId="{36344DA9-317B-4D8E-BF02-90F47BC4BF7C}" srcOrd="0" destOrd="0" presId="urn:microsoft.com/office/officeart/2005/8/layout/hProcess7"/>
    <dgm:cxn modelId="{8D594E84-9FDA-45E1-9281-9071775E4E9B}" srcId="{D348C9A6-92DD-4DFD-9F69-40D22A3F836C}" destId="{1687E8D3-B38E-4F11-9468-9B6911455DDB}" srcOrd="0" destOrd="0" parTransId="{95AEB418-EAF0-44F2-9EED-7C6A4A129C09}" sibTransId="{675CA98F-CB16-4656-BC6D-D2477103BD90}"/>
    <dgm:cxn modelId="{D1DE4F8A-E595-4C6C-A4F6-5EFA1F3E4AC5}" srcId="{D348C9A6-92DD-4DFD-9F69-40D22A3F836C}" destId="{81DAFA4E-D4DF-4330-B68A-CF3E062C1E5A}" srcOrd="3" destOrd="0" parTransId="{68ABFD5A-9B51-4B67-AAE5-00BC4BDBF73F}" sibTransId="{1D6926DC-AA8E-414E-900F-B73654073649}"/>
    <dgm:cxn modelId="{B4D9038B-AA74-41C9-80C2-C9B6A503834A}" srcId="{1E00A429-59D1-4D49-9E7E-F0B67CDC69C5}" destId="{D348C9A6-92DD-4DFD-9F69-40D22A3F836C}" srcOrd="0" destOrd="0" parTransId="{F1316C68-DBAD-4501-A679-D0D68FC7FC00}" sibTransId="{0869EA61-3F61-49F4-AA55-208B2E07AEC5}"/>
    <dgm:cxn modelId="{9403458D-D6BF-4D02-BA40-A5DB0156DD90}" type="presOf" srcId="{2856EDD3-803C-44B5-8CEB-109A5A593246}" destId="{F147ACD7-64A5-46B5-8EF0-9B308AE76E48}" srcOrd="0" destOrd="3" presId="urn:microsoft.com/office/officeart/2005/8/layout/hProcess7"/>
    <dgm:cxn modelId="{17B42098-44ED-460E-A0B0-9A34B1E8644F}" srcId="{D348C9A6-92DD-4DFD-9F69-40D22A3F836C}" destId="{F98F531B-741A-4DB3-9AAA-B90566ADA88A}" srcOrd="4" destOrd="0" parTransId="{8634AD23-1D7D-4775-8F6B-2BCDEC64B8AF}" sibTransId="{F3FA0D58-E642-45B5-BBCA-384E5CD4DB35}"/>
    <dgm:cxn modelId="{AF2AE5AE-EFC5-4971-9CE9-76AE7E8E83C5}" srcId="{D6AD033C-3595-4E82-ACA3-ACE662A6AC6F}" destId="{49F06FAE-E463-48D7-BC23-76C90E180A56}" srcOrd="2" destOrd="0" parTransId="{B7874ECE-4E96-44E6-813A-F7C07B818B67}" sibTransId="{75282136-C0C1-4496-8E65-9E36902683E2}"/>
    <dgm:cxn modelId="{0C1FC3B4-6CAD-47EB-A861-8CEB19DB3D36}" srcId="{49F06FAE-E463-48D7-BC23-76C90E180A56}" destId="{5BA5083A-7FA1-4EB7-9363-2FEAE900027E}" srcOrd="0" destOrd="0" parTransId="{AAF0773C-C9D3-4907-8692-63F59240CDDF}" sibTransId="{A14BB8AD-DB2E-4BF9-B4D6-176508076556}"/>
    <dgm:cxn modelId="{3A2413C2-DD6A-4024-88A1-6D535229A4ED}" type="presOf" srcId="{49F06FAE-E463-48D7-BC23-76C90E180A56}" destId="{333057FB-7F7E-4960-B0EF-9249462ABB40}" srcOrd="1" destOrd="0" presId="urn:microsoft.com/office/officeart/2005/8/layout/hProcess7"/>
    <dgm:cxn modelId="{6E1D8EC9-1171-4D3B-8FEC-62D40524727E}" type="presOf" srcId="{B5B81A6F-C303-4F81-B84B-E4B32228B6DC}" destId="{36344DA9-317B-4D8E-BF02-90F47BC4BF7C}" srcOrd="0" destOrd="4" presId="urn:microsoft.com/office/officeart/2005/8/layout/hProcess7"/>
    <dgm:cxn modelId="{623194CF-D411-4880-B5E6-84D7EE38963D}" type="presOf" srcId="{D1A3601C-F456-4F74-8CF5-82CDBDB02090}" destId="{8664BC05-944D-41AF-B985-B05A7AFA5FB5}" srcOrd="0" destOrd="2" presId="urn:microsoft.com/office/officeart/2005/8/layout/hProcess7"/>
    <dgm:cxn modelId="{563AAED4-F519-47FB-A1BD-E10BF4D7FB62}" srcId="{D348C9A6-92DD-4DFD-9F69-40D22A3F836C}" destId="{2856EDD3-803C-44B5-8CEB-109A5A593246}" srcOrd="2" destOrd="0" parTransId="{4D9D1297-3ADF-45C4-9C16-D94BF0A265B8}" sibTransId="{4BD86782-75D5-4A61-84EE-B1BF8AEE67E7}"/>
    <dgm:cxn modelId="{35E3E1D5-C422-428B-9162-47165B59118F}" type="presOf" srcId="{F98F531B-741A-4DB3-9AAA-B90566ADA88A}" destId="{F147ACD7-64A5-46B5-8EF0-9B308AE76E48}" srcOrd="0" destOrd="5" presId="urn:microsoft.com/office/officeart/2005/8/layout/hProcess7"/>
    <dgm:cxn modelId="{CDE06DDE-F634-4A99-9DD9-24E5832FD7AA}" type="presOf" srcId="{8211F530-E4F8-4878-9FC2-C9BC1890FA0B}" destId="{1CBBAB29-60C9-4A06-A792-C58CED30C307}" srcOrd="0" destOrd="0" presId="urn:microsoft.com/office/officeart/2005/8/layout/hProcess7"/>
    <dgm:cxn modelId="{F7F222E1-A34D-474A-88AB-C740CB2FD9EB}" type="presOf" srcId="{1E00A429-59D1-4D49-9E7E-F0B67CDC69C5}" destId="{64DD95F6-4052-4307-B0E9-9E967C478E7D}" srcOrd="1" destOrd="0" presId="urn:microsoft.com/office/officeart/2005/8/layout/hProcess7"/>
    <dgm:cxn modelId="{C65431E6-78D9-4CE1-A5C6-C60156D90F2A}" type="presOf" srcId="{8CB9E761-5742-4CAA-99CA-22B1FDB909E4}" destId="{36344DA9-317B-4D8E-BF02-90F47BC4BF7C}" srcOrd="0" destOrd="3" presId="urn:microsoft.com/office/officeart/2005/8/layout/hProcess7"/>
    <dgm:cxn modelId="{0B0892F4-168B-43E7-9BE9-415167C748A4}" srcId="{5BA5083A-7FA1-4EB7-9363-2FEAE900027E}" destId="{D1A3601C-F456-4F74-8CF5-82CDBDB02090}" srcOrd="1" destOrd="0" parTransId="{5FA9F5B1-0D00-415E-B027-4734BAD2B9E8}" sibTransId="{72F993B4-6ADF-4860-A906-E77ED5E07B98}"/>
    <dgm:cxn modelId="{9DDD9AF4-933C-4D7F-966E-A6B9A99F4499}" type="presOf" srcId="{5BA5083A-7FA1-4EB7-9363-2FEAE900027E}" destId="{8664BC05-944D-41AF-B985-B05A7AFA5FB5}" srcOrd="0" destOrd="0" presId="urn:microsoft.com/office/officeart/2005/8/layout/hProcess7"/>
    <dgm:cxn modelId="{75F8F4FF-AAD0-4657-94A5-89A920364299}" srcId="{C7B7615F-301C-4C4E-AF77-7B033B90D2A8}" destId="{B7B9100E-F3B6-495C-A034-EB6A46AC0ABE}" srcOrd="0" destOrd="0" parTransId="{801DEDF8-5F12-443C-8218-5DEE4197DC9F}" sibTransId="{476AF1FE-82F5-4E73-ACB2-4090C2FFC48D}"/>
    <dgm:cxn modelId="{3EA06D9C-0DFD-4FA9-917E-2F1689280D27}" type="presParOf" srcId="{D2FD7881-23AB-4A4E-9FF9-7A6A0EF2460F}" destId="{D3A75EB6-0199-43FC-8F32-E23A1EBEAECC}" srcOrd="0" destOrd="0" presId="urn:microsoft.com/office/officeart/2005/8/layout/hProcess7"/>
    <dgm:cxn modelId="{8825E8FF-65B9-4120-A8DE-92185D17A7F3}" type="presParOf" srcId="{D3A75EB6-0199-43FC-8F32-E23A1EBEAECC}" destId="{0B2F2860-DD7E-4BDC-AE6E-4CD5189C8258}" srcOrd="0" destOrd="0" presId="urn:microsoft.com/office/officeart/2005/8/layout/hProcess7"/>
    <dgm:cxn modelId="{CEDE9ADF-2351-4FC2-A9F5-39A63C69C764}" type="presParOf" srcId="{D3A75EB6-0199-43FC-8F32-E23A1EBEAECC}" destId="{64DD95F6-4052-4307-B0E9-9E967C478E7D}" srcOrd="1" destOrd="0" presId="urn:microsoft.com/office/officeart/2005/8/layout/hProcess7"/>
    <dgm:cxn modelId="{F18BF97B-C985-46AD-8BDB-9AE55AECD432}" type="presParOf" srcId="{D3A75EB6-0199-43FC-8F32-E23A1EBEAECC}" destId="{F147ACD7-64A5-46B5-8EF0-9B308AE76E48}" srcOrd="2" destOrd="0" presId="urn:microsoft.com/office/officeart/2005/8/layout/hProcess7"/>
    <dgm:cxn modelId="{3069C87A-72B5-4555-B8CB-4D2095A722A0}" type="presParOf" srcId="{D2FD7881-23AB-4A4E-9FF9-7A6A0EF2460F}" destId="{28409597-6062-455B-999E-D9AA3046FAE4}" srcOrd="1" destOrd="0" presId="urn:microsoft.com/office/officeart/2005/8/layout/hProcess7"/>
    <dgm:cxn modelId="{889FEA15-AE63-4809-8098-922B878DFDFE}" type="presParOf" srcId="{D2FD7881-23AB-4A4E-9FF9-7A6A0EF2460F}" destId="{4B5D6178-D3FF-4F83-A93E-C45B523457DC}" srcOrd="2" destOrd="0" presId="urn:microsoft.com/office/officeart/2005/8/layout/hProcess7"/>
    <dgm:cxn modelId="{87FD7948-E113-4643-A91B-4BA89FF01A97}" type="presParOf" srcId="{4B5D6178-D3FF-4F83-A93E-C45B523457DC}" destId="{EC86C0DC-6148-4436-BF5E-87D12F5C7A0E}" srcOrd="0" destOrd="0" presId="urn:microsoft.com/office/officeart/2005/8/layout/hProcess7"/>
    <dgm:cxn modelId="{67339C60-8F09-4950-8EB2-6D32F8A15546}" type="presParOf" srcId="{4B5D6178-D3FF-4F83-A93E-C45B523457DC}" destId="{D302022A-5A8E-4041-A73B-2BA86D62D215}" srcOrd="1" destOrd="0" presId="urn:microsoft.com/office/officeart/2005/8/layout/hProcess7"/>
    <dgm:cxn modelId="{3CCA2667-42BC-4433-B9F4-2D8E834FC645}" type="presParOf" srcId="{4B5D6178-D3FF-4F83-A93E-C45B523457DC}" destId="{45D094BC-CB5A-43B4-90CB-CE38724908FB}" srcOrd="2" destOrd="0" presId="urn:microsoft.com/office/officeart/2005/8/layout/hProcess7"/>
    <dgm:cxn modelId="{F7CDC870-7F2C-490C-ABE6-0C4F1C70F7BB}" type="presParOf" srcId="{D2FD7881-23AB-4A4E-9FF9-7A6A0EF2460F}" destId="{1B6EE0FF-E3CE-4E6B-8C29-A02DC411AC04}" srcOrd="3" destOrd="0" presId="urn:microsoft.com/office/officeart/2005/8/layout/hProcess7"/>
    <dgm:cxn modelId="{77762B78-5427-4C1F-A19D-727E2F94892E}" type="presParOf" srcId="{D2FD7881-23AB-4A4E-9FF9-7A6A0EF2460F}" destId="{FDA1E5A2-ABED-4A0E-B01F-42525E8CE34F}" srcOrd="4" destOrd="0" presId="urn:microsoft.com/office/officeart/2005/8/layout/hProcess7"/>
    <dgm:cxn modelId="{305E9725-C770-463B-BCF3-AD121962CD20}" type="presParOf" srcId="{FDA1E5A2-ABED-4A0E-B01F-42525E8CE34F}" destId="{1CBBAB29-60C9-4A06-A792-C58CED30C307}" srcOrd="0" destOrd="0" presId="urn:microsoft.com/office/officeart/2005/8/layout/hProcess7"/>
    <dgm:cxn modelId="{63FF8FCE-2876-4B13-A4E6-A4CACFF8A05C}" type="presParOf" srcId="{FDA1E5A2-ABED-4A0E-B01F-42525E8CE34F}" destId="{F379F7C3-6E7A-4D5B-87FE-2A8D72F8DB5C}" srcOrd="1" destOrd="0" presId="urn:microsoft.com/office/officeart/2005/8/layout/hProcess7"/>
    <dgm:cxn modelId="{B13A47C3-F06F-4409-9FED-6EEADFB0BEED}" type="presParOf" srcId="{FDA1E5A2-ABED-4A0E-B01F-42525E8CE34F}" destId="{36344DA9-317B-4D8E-BF02-90F47BC4BF7C}" srcOrd="2" destOrd="0" presId="urn:microsoft.com/office/officeart/2005/8/layout/hProcess7"/>
    <dgm:cxn modelId="{94A2FC87-A2E4-4787-A7F9-A9A81E015B01}" type="presParOf" srcId="{D2FD7881-23AB-4A4E-9FF9-7A6A0EF2460F}" destId="{997372E3-B972-4CA7-89BE-711875645002}" srcOrd="5" destOrd="0" presId="urn:microsoft.com/office/officeart/2005/8/layout/hProcess7"/>
    <dgm:cxn modelId="{799744BF-20B0-4A84-B3CF-F250DF48D86F}" type="presParOf" srcId="{D2FD7881-23AB-4A4E-9FF9-7A6A0EF2460F}" destId="{0FEDD8B9-220F-4F91-B2D5-6BE71D6876C7}" srcOrd="6" destOrd="0" presId="urn:microsoft.com/office/officeart/2005/8/layout/hProcess7"/>
    <dgm:cxn modelId="{28A0CB18-F881-4CA6-8194-83DD1107CAF8}" type="presParOf" srcId="{0FEDD8B9-220F-4F91-B2D5-6BE71D6876C7}" destId="{0FB2F3D3-8F8E-4A67-AF32-97EE3D82B7E4}" srcOrd="0" destOrd="0" presId="urn:microsoft.com/office/officeart/2005/8/layout/hProcess7"/>
    <dgm:cxn modelId="{62E3CEF3-4E33-4AAF-A32B-657A90524360}" type="presParOf" srcId="{0FEDD8B9-220F-4F91-B2D5-6BE71D6876C7}" destId="{C56A65C7-FABA-459A-B11C-6C77F913350B}" srcOrd="1" destOrd="0" presId="urn:microsoft.com/office/officeart/2005/8/layout/hProcess7"/>
    <dgm:cxn modelId="{3CF23DA3-8218-4EC2-994A-48416F74E345}" type="presParOf" srcId="{0FEDD8B9-220F-4F91-B2D5-6BE71D6876C7}" destId="{1DE10701-2E93-450E-98BB-045485A74749}" srcOrd="2" destOrd="0" presId="urn:microsoft.com/office/officeart/2005/8/layout/hProcess7"/>
    <dgm:cxn modelId="{68A6DA9B-B7C5-4B22-B969-67032C695896}" type="presParOf" srcId="{D2FD7881-23AB-4A4E-9FF9-7A6A0EF2460F}" destId="{3DC80D84-55AF-4A63-BC8A-A1C5A84D8DB5}" srcOrd="7" destOrd="0" presId="urn:microsoft.com/office/officeart/2005/8/layout/hProcess7"/>
    <dgm:cxn modelId="{7BBF3F3D-BF58-4C60-A030-2A6ACC850DA4}" type="presParOf" srcId="{D2FD7881-23AB-4A4E-9FF9-7A6A0EF2460F}" destId="{4567BF66-CBDF-4149-9C13-1FA0FBAEE362}" srcOrd="8" destOrd="0" presId="urn:microsoft.com/office/officeart/2005/8/layout/hProcess7"/>
    <dgm:cxn modelId="{E56AE0F7-8B97-496B-9689-2282D0D0806E}" type="presParOf" srcId="{4567BF66-CBDF-4149-9C13-1FA0FBAEE362}" destId="{51ADED57-0E05-4BC6-A989-D269C3884488}" srcOrd="0" destOrd="0" presId="urn:microsoft.com/office/officeart/2005/8/layout/hProcess7"/>
    <dgm:cxn modelId="{FFD4F134-A70B-4CA4-B6A9-ACF0229C1E67}" type="presParOf" srcId="{4567BF66-CBDF-4149-9C13-1FA0FBAEE362}" destId="{333057FB-7F7E-4960-B0EF-9249462ABB40}" srcOrd="1" destOrd="0" presId="urn:microsoft.com/office/officeart/2005/8/layout/hProcess7"/>
    <dgm:cxn modelId="{C06C29B6-AE14-4411-B675-2A71A1E65BE5}" type="presParOf" srcId="{4567BF66-CBDF-4149-9C13-1FA0FBAEE362}" destId="{8664BC05-944D-41AF-B985-B05A7AFA5FB5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F2860-DD7E-4BDC-AE6E-4CD5189C8258}">
      <dsp:nvSpPr>
        <dsp:cNvPr id="0" name=""/>
        <dsp:cNvSpPr/>
      </dsp:nvSpPr>
      <dsp:spPr>
        <a:xfrm>
          <a:off x="3661" y="1245795"/>
          <a:ext cx="2437983" cy="2744557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WW3</a:t>
          </a:r>
        </a:p>
      </dsp:txBody>
      <dsp:txXfrm rot="16200000">
        <a:off x="-877808" y="2127265"/>
        <a:ext cx="2250537" cy="487596"/>
      </dsp:txXfrm>
    </dsp:sp>
    <dsp:sp modelId="{F147ACD7-64A5-46B5-8EF0-9B308AE76E48}">
      <dsp:nvSpPr>
        <dsp:cNvPr id="0" name=""/>
        <dsp:cNvSpPr/>
      </dsp:nvSpPr>
      <dsp:spPr>
        <a:xfrm>
          <a:off x="484568" y="1245795"/>
          <a:ext cx="1816297" cy="274455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Development of wave field in the Arctic to develop nearshore BCs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surface winds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ice cover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temperature (surface and ocean)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solar radiation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persistent currents</a:t>
          </a:r>
        </a:p>
      </dsp:txBody>
      <dsp:txXfrm>
        <a:off x="484568" y="1245795"/>
        <a:ext cx="1816297" cy="2744557"/>
      </dsp:txXfrm>
    </dsp:sp>
    <dsp:sp modelId="{1CBBAB29-60C9-4A06-A792-C58CED30C307}">
      <dsp:nvSpPr>
        <dsp:cNvPr id="0" name=""/>
        <dsp:cNvSpPr/>
      </dsp:nvSpPr>
      <dsp:spPr>
        <a:xfrm>
          <a:off x="2523744" y="1245795"/>
          <a:ext cx="2345703" cy="2732115"/>
        </a:xfrm>
        <a:prstGeom prst="roundRect">
          <a:avLst>
            <a:gd name="adj" fmla="val 5000"/>
          </a:avLst>
        </a:prstGeom>
        <a:solidFill>
          <a:schemeClr val="accent4">
            <a:hueOff val="-171714"/>
            <a:satOff val="26092"/>
            <a:lumOff val="-18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SWAN</a:t>
          </a:r>
        </a:p>
      </dsp:txBody>
      <dsp:txXfrm rot="16200000">
        <a:off x="1638147" y="2131392"/>
        <a:ext cx="2240335" cy="469140"/>
      </dsp:txXfrm>
    </dsp:sp>
    <dsp:sp modelId="{D302022A-5A8E-4041-A73B-2BA86D62D215}">
      <dsp:nvSpPr>
        <dsp:cNvPr id="0" name=""/>
        <dsp:cNvSpPr/>
      </dsp:nvSpPr>
      <dsp:spPr>
        <a:xfrm rot="5400000">
          <a:off x="2328761" y="3481508"/>
          <a:ext cx="413424" cy="3518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44DA9-317B-4D8E-BF02-90F47BC4BF7C}">
      <dsp:nvSpPr>
        <dsp:cNvPr id="0" name=""/>
        <dsp:cNvSpPr/>
      </dsp:nvSpPr>
      <dsp:spPr>
        <a:xfrm>
          <a:off x="2992885" y="1245795"/>
          <a:ext cx="1747549" cy="273211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Wave set-up conditions 2-way coupled with circulation</a:t>
          </a:r>
          <a:endParaRPr lang="en-US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high resolution near shore environment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capture set-up (storm surge and runup)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wave energy inclusive of induced current effects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2992885" y="1245795"/>
        <a:ext cx="1747549" cy="2732115"/>
      </dsp:txXfrm>
    </dsp:sp>
    <dsp:sp modelId="{51ADED57-0E05-4BC6-A989-D269C3884488}">
      <dsp:nvSpPr>
        <dsp:cNvPr id="0" name=""/>
        <dsp:cNvSpPr/>
      </dsp:nvSpPr>
      <dsp:spPr>
        <a:xfrm>
          <a:off x="4951547" y="1245795"/>
          <a:ext cx="2345703" cy="2711060"/>
        </a:xfrm>
        <a:prstGeom prst="roundRect">
          <a:avLst>
            <a:gd name="adj" fmla="val 5000"/>
          </a:avLst>
        </a:prstGeom>
        <a:solidFill>
          <a:schemeClr val="accent4">
            <a:hueOff val="-343428"/>
            <a:satOff val="52185"/>
            <a:lumOff val="-36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Delft3D</a:t>
          </a:r>
        </a:p>
      </dsp:txBody>
      <dsp:txXfrm rot="16200000">
        <a:off x="4074583" y="2122759"/>
        <a:ext cx="2223069" cy="469140"/>
      </dsp:txXfrm>
    </dsp:sp>
    <dsp:sp modelId="{C56A65C7-FABA-459A-B11C-6C77F913350B}">
      <dsp:nvSpPr>
        <dsp:cNvPr id="0" name=""/>
        <dsp:cNvSpPr/>
      </dsp:nvSpPr>
      <dsp:spPr>
        <a:xfrm rot="5400000">
          <a:off x="4756564" y="3481508"/>
          <a:ext cx="413424" cy="3518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43428"/>
              <a:satOff val="52185"/>
              <a:lumOff val="-3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64BC05-944D-41AF-B985-B05A7AFA5FB5}">
      <dsp:nvSpPr>
        <dsp:cNvPr id="0" name=""/>
        <dsp:cNvSpPr/>
      </dsp:nvSpPr>
      <dsp:spPr>
        <a:xfrm>
          <a:off x="5420688" y="1245795"/>
          <a:ext cx="1747549" cy="271106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Circulation and thermodynamic mixing 2-way coupled with waves</a:t>
          </a:r>
          <a:endParaRPr lang="en-US" sz="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ability to model mixing  of temperature and salinity clines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capture induced currents in nearshore</a:t>
          </a:r>
        </a:p>
      </dsp:txBody>
      <dsp:txXfrm>
        <a:off x="5420688" y="1245795"/>
        <a:ext cx="1747549" cy="2711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6/23/2020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09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92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53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61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8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29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83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14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18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91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97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823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46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76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83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36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45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09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505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I will present some results for a mechanics-only simulation that is summarized in a manuscript shown here that was recently published in a special issue of “Frontiers in Earth Science: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Cryospheric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Sciences”.  These were performed before the coupled thermo-mechanical model was ready.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315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2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0972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Question: are results in paper draft also mechanics-only?  What is the difference??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Stars indicate value of </a:t>
                </a:r>
                <a:r>
                  <a:rPr lang="en-US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𝜎_(</a:t>
                </a:r>
                <a:r>
                  <a:rPr lang="en-US" sz="1200" i="0">
                    <a:latin typeface="Cambria Math" panose="02040503050406030204" pitchFamily="18" charset="0"/>
                    <a:cs typeface="Calibri" panose="020F0502020204030204" pitchFamily="34" charset="0"/>
                  </a:rPr>
                  <a:t>𝑇_max )</a:t>
                </a:r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Yellow shading highlights potential failure areas.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High-intensity, short-duration storms may create tall/narrow niches, whereas low-intensity, long-duration storm energy may create short/deep niches.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015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15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78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678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628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10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995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964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630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25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23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88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644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519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916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213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361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2704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933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428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lvl="1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17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512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642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756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965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643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-Q for Alejandro: what timescales are we looking at?  How big of a geometry would we run?  I think 1 summer or 1 month with microscale model, to simulate Drew Point (how big?) – correct?</a:t>
            </a:r>
          </a:p>
          <a:p>
            <a:r>
              <a:rPr lang="en-US" dirty="0"/>
              <a:t>- Q: is there plan for integration into global ESM/global calculations?</a:t>
            </a:r>
          </a:p>
          <a:p>
            <a:r>
              <a:rPr lang="en-US" dirty="0"/>
              <a:t>- Q for Alejandro: plans for upscaling?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68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03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2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24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28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ogle.com/url?sa=i&amp;rct=j&amp;q=&amp;esrc=s&amp;source=images&amp;cd=&amp;cad=rja&amp;uact=8&amp;ved=0ahUKEwi2qsqs5JvYAhUKjlQKHeHYAbgQjRwIBw&amp;url=https://www.aconex.com/projects/university-alaska-fairbanks&amp;psig=AOvVaw2WwQ9pmBnh_Myx8pZC9dkB&amp;ust=1513969046712705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14516" y="1008064"/>
            <a:ext cx="166308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4405" y="1185863"/>
            <a:ext cx="5854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12192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83634" y="6119813"/>
            <a:ext cx="103026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5025189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36080" y="2590800"/>
            <a:ext cx="3048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8302485" y="2590800"/>
            <a:ext cx="3889515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528" y="4260258"/>
            <a:ext cx="103632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137" y="5173653"/>
            <a:ext cx="7521783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19332"/>
            <a:ext cx="1242485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C1EA0684-EEA6-430A-9D52-17621D2EC5CC}" type="datetime1">
              <a:rPr lang="en-US" smtClean="0"/>
              <a:t>6/23/2020</a:t>
            </a:fld>
            <a:endParaRPr lang="en-US" dirty="0"/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419605" y="6115573"/>
            <a:ext cx="84096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855634" y="6174602"/>
            <a:ext cx="83363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Sandia National Laboratories is a multi-mission laboratory managed and operated by National Technology and Engineering Solutions of Sandia, LLC., a wholly owned subsidiary of Honeywell International, Inc., for the U.S. Department of Energy’s National Nuclear Security Administration under contract DE-NA0003525. </a:t>
            </a: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SAND2019-7899 C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21D592-9620-4897-B826-7E71A3711A7F}" type="datetime1">
              <a:rPr lang="en-US" smtClean="0"/>
              <a:t>6/23/2020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93300-0A16-4D40-8F19-D11723AF6751}" type="datetime1">
              <a:rPr lang="en-US" smtClean="0"/>
              <a:t>6/23/2020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F9C09F-B36A-4ABC-AED4-8B7238BBB228}" type="datetime1">
              <a:rPr lang="en-US" smtClean="0"/>
              <a:t>6/23/2020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5AD13-8545-4D03-AC85-7D379288DB7D}" type="datetime1">
              <a:rPr lang="en-US" smtClean="0"/>
              <a:t>6/23/2020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59DF7-254E-4739-B498-8624DD5A19E8}" type="datetime1">
              <a:rPr lang="en-US" smtClean="0"/>
              <a:t>6/23/2020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CC932-54B0-4321-84F2-1D94D93848F0}" type="datetime1">
              <a:rPr lang="en-US" smtClean="0"/>
              <a:t>6/23/2020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09EA1-2993-4FAB-9C81-E0FC564A8808}" type="datetime1">
              <a:rPr lang="en-US" smtClean="0"/>
              <a:t>6/23/2020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2AEDCA-6545-49B6-AEC4-2924501EFDD9}" type="datetime1">
              <a:rPr lang="en-US" smtClean="0"/>
              <a:t>6/23/2020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12192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633" y="6119813"/>
            <a:ext cx="13652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5025189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36080" y="1676633"/>
            <a:ext cx="3048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8302485" y="1676633"/>
            <a:ext cx="3889515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528" y="3517300"/>
            <a:ext cx="103632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137" y="4430695"/>
            <a:ext cx="7521783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245600" y="533560"/>
            <a:ext cx="2032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636185" y="711359"/>
            <a:ext cx="719243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45599" y="5797079"/>
            <a:ext cx="233531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A4729DBB-F352-428D-B462-CA53E0933F51}" type="datetime1">
              <a:rPr lang="en-US" smtClean="0"/>
              <a:t>6/23/2020</a:t>
            </a:fld>
            <a:endParaRPr lang="en-US"/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840089" y="6115573"/>
            <a:ext cx="1134316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4165600" y="6172201"/>
            <a:ext cx="7416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1"/>
            <a:ext cx="12192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12192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633" y="6119813"/>
            <a:ext cx="13652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5025189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36080" y="1456267"/>
            <a:ext cx="3048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8302485" y="1456267"/>
            <a:ext cx="3889515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528" y="3678173"/>
            <a:ext cx="103632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137" y="4591568"/>
            <a:ext cx="7521783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245600" y="533560"/>
            <a:ext cx="2032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636998" y="601288"/>
            <a:ext cx="719080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45599" y="5797079"/>
            <a:ext cx="233531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578F75F-C9AA-40B1-BAEB-26604C8D287E}" type="datetime1">
              <a:rPr lang="en-US" smtClean="0"/>
              <a:t>6/23/2020</a:t>
            </a:fld>
            <a:endParaRPr lang="en-US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9245601" y="408001"/>
            <a:ext cx="2032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2"/>
            <a:ext cx="12192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840089" y="6115573"/>
            <a:ext cx="1134316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4165600" y="6172201"/>
            <a:ext cx="7416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1"/>
            <a:ext cx="12192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2"/>
            <a:ext cx="12192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12192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40089" y="6115573"/>
            <a:ext cx="1134316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633" y="6119813"/>
            <a:ext cx="13652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5025189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36080" y="1456267"/>
            <a:ext cx="3048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8302485" y="1456267"/>
            <a:ext cx="3889515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528" y="3678173"/>
            <a:ext cx="103632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137" y="4591568"/>
            <a:ext cx="7521783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245600" y="533560"/>
            <a:ext cx="2032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636998" y="601288"/>
            <a:ext cx="719080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45599" y="5797079"/>
            <a:ext cx="233531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3239DBDB-7CDB-4A46-B7F7-5DAE5B8C5B57}" type="datetime1">
              <a:rPr lang="en-US" smtClean="0"/>
              <a:t>6/23/2020</a:t>
            </a:fld>
            <a:endParaRPr lang="en-US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9245601" y="408001"/>
            <a:ext cx="2032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4165600" y="6172201"/>
            <a:ext cx="7416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Rectangle 29"/>
          <p:cNvSpPr/>
          <p:nvPr userDrawn="1"/>
        </p:nvSpPr>
        <p:spPr>
          <a:xfrm>
            <a:off x="0" y="4040485"/>
            <a:ext cx="3312297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312297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11741910" y="-1"/>
            <a:ext cx="450089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2" y="989096"/>
            <a:ext cx="1812876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9337" y="1250965"/>
            <a:ext cx="7961583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337" y="2588979"/>
            <a:ext cx="7521783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65" y="4339007"/>
            <a:ext cx="2032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97397" y="5157318"/>
            <a:ext cx="1294291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684911" y="5932869"/>
            <a:ext cx="13652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19336" y="265178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15872087-D7AF-4436-A792-15629824D313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3312296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963189" y="989096"/>
            <a:ext cx="1349108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11591704" y="-1"/>
            <a:ext cx="103685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5386267" y="5921221"/>
            <a:ext cx="1134316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11363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165600" y="6172201"/>
            <a:ext cx="7416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Rectangle 29"/>
          <p:cNvSpPr/>
          <p:nvPr userDrawn="1"/>
        </p:nvSpPr>
        <p:spPr>
          <a:xfrm>
            <a:off x="6096000" y="1"/>
            <a:ext cx="6096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6096000" y="5964768"/>
            <a:ext cx="6096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6096002" y="2908380"/>
            <a:ext cx="1812876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90997" y="1488546"/>
            <a:ext cx="2032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6096000" y="4403587"/>
            <a:ext cx="6096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8059189" y="2908380"/>
            <a:ext cx="4132812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50208" y="-1"/>
            <a:ext cx="450089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33804" y="6375407"/>
            <a:ext cx="5015440" cy="57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br>
              <a:rPr lang="en-US" sz="950" baseline="30000" dirty="0">
                <a:latin typeface="Arial" pitchFamily="-112" charset="0"/>
              </a:rPr>
            </a:br>
            <a:r>
              <a:rPr lang="en-US" sz="950" baseline="30000" dirty="0">
                <a:latin typeface="Arial" pitchFamily="-112" charset="0"/>
              </a:rPr>
              <a:t>SAND No. 2011–XXXXP.</a:t>
            </a:r>
          </a:p>
          <a:p>
            <a:pPr algn="l">
              <a:defRPr/>
            </a:pPr>
            <a:endParaRPr lang="en-US" sz="950" baseline="30000" dirty="0">
              <a:latin typeface="Arial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6558" y="1250965"/>
            <a:ext cx="50526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6558" y="2588979"/>
            <a:ext cx="4781753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69276" y="6051407"/>
            <a:ext cx="13652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558" y="265179"/>
            <a:ext cx="1372509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074406FA-28D7-4A95-9C40-873731B5E34C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2" y="-1"/>
            <a:ext cx="103685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770633" y="6039759"/>
            <a:ext cx="1134316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60443" y="1586652"/>
            <a:ext cx="2580645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51463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5" y="1"/>
            <a:ext cx="8313336" cy="991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35" y="1278740"/>
            <a:ext cx="10972800" cy="5090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9733" y="6563352"/>
            <a:ext cx="28448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15AB793F-E687-4046-A031-7FA9A3A3846A}" type="datetime1">
              <a:rPr lang="en-US" smtClean="0"/>
              <a:t>6/23/2020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79200" y="6547487"/>
            <a:ext cx="812800" cy="374650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18" name="AutoShape 2" descr="Image result for university of alaska fairbanks logo">
            <a:hlinkClick r:id="rId2"/>
            <a:extLst>
              <a:ext uri="{FF2B5EF4-FFF2-40B4-BE49-F238E27FC236}">
                <a16:creationId xmlns:a16="http://schemas.microsoft.com/office/drawing/2014/main" id="{B89AA8D7-E569-42A3-927D-D902D7BDC63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2895600" y="2667000"/>
            <a:ext cx="6400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9F287E-2F75-4FFD-821B-E6B9C9F0E655}"/>
              </a:ext>
            </a:extLst>
          </p:cNvPr>
          <p:cNvSpPr/>
          <p:nvPr userDrawn="1"/>
        </p:nvSpPr>
        <p:spPr>
          <a:xfrm>
            <a:off x="10622699" y="0"/>
            <a:ext cx="1510737" cy="83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A7E7E5A-A366-4269-957E-E5AC6ACDE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3792" y="144846"/>
            <a:ext cx="1790990" cy="687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530" y="6594933"/>
            <a:ext cx="1987901" cy="284666"/>
          </a:xfrm>
          <a:ln/>
        </p:spPr>
        <p:txBody>
          <a:bodyPr/>
          <a:lstStyle>
            <a:lvl1pPr>
              <a:defRPr/>
            </a:lvl1pPr>
          </a:lstStyle>
          <a:p>
            <a:fld id="{F0329834-BB67-4B3C-B0B3-9D34F90D62AB}" type="datetime1">
              <a:rPr lang="en-US" smtClean="0"/>
              <a:t>6/23/2020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074400" y="6527800"/>
            <a:ext cx="812800" cy="374650"/>
          </a:xfr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92C9E6-E108-4D1D-B24E-398F06849A1C}"/>
              </a:ext>
            </a:extLst>
          </p:cNvPr>
          <p:cNvSpPr/>
          <p:nvPr userDrawn="1"/>
        </p:nvSpPr>
        <p:spPr>
          <a:xfrm>
            <a:off x="10692272" y="0"/>
            <a:ext cx="1510737" cy="83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522642E-3F7B-4B16-9817-9DCCBFA900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2287" y="-42336"/>
            <a:ext cx="1069007" cy="8017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21A78F-A15C-44AD-B6CB-BF668930A8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3486" y="-153003"/>
            <a:ext cx="1209704" cy="9072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FDCA33-97D9-4706-8A2A-EBC3109539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96846" y="580485"/>
            <a:ext cx="933541" cy="5097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8ED54E-5917-4238-83AE-1632AC8CEC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08584" y="699384"/>
            <a:ext cx="1112525" cy="3642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38A241-221F-4F78-9648-405DB709BEF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15567" y="281343"/>
            <a:ext cx="1052968" cy="404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1395DD-571A-4296-9CAD-B0F2FF654578}" type="datetime1">
              <a:rPr lang="en-US" smtClean="0"/>
              <a:t>6/23/2020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12192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668001" y="228601"/>
            <a:ext cx="124883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78740"/>
            <a:ext cx="109728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5699" y="6166934"/>
            <a:ext cx="1987901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fld id="{416B3CB1-CEAD-4B18-9415-86497CF71EEE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74400" y="6153150"/>
            <a:ext cx="8128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98" r:id="rId2"/>
    <p:sldLayoutId id="2147483796" r:id="rId3"/>
    <p:sldLayoutId id="2147483799" r:id="rId4"/>
    <p:sldLayoutId id="2147483797" r:id="rId5"/>
    <p:sldLayoutId id="2147483800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2.png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5.pn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8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6.png"/><Relationship Id="rId4" Type="http://schemas.openxmlformats.org/officeDocument/2006/relationships/image" Target="../media/image102.png"/><Relationship Id="rId9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8.png"/><Relationship Id="rId10" Type="http://schemas.openxmlformats.org/officeDocument/2006/relationships/image" Target="../media/image114.png"/><Relationship Id="rId4" Type="http://schemas.openxmlformats.org/officeDocument/2006/relationships/image" Target="../media/image107.png"/><Relationship Id="rId9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microsoft.com/office/2007/relationships/media" Target="../media/media3.mp4"/><Relationship Id="rId7" Type="http://schemas.openxmlformats.org/officeDocument/2006/relationships/image" Target="../media/image1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9.png"/><Relationship Id="rId4" Type="http://schemas.openxmlformats.org/officeDocument/2006/relationships/video" Target="../media/media3.mp4"/><Relationship Id="rId9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12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notesSlide" Target="../notesSlides/notesSlide4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00021" y="4511618"/>
            <a:ext cx="11791957" cy="1750142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en-US" sz="2600" b="1" dirty="0">
                <a:solidFill>
                  <a:schemeClr val="tx1"/>
                </a:solidFill>
              </a:rPr>
              <a:t>Development of a strongly-coupled thermo-mechanical model of permafrost for the simulation of Arctic coastal erosion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900" b="1" dirty="0">
                <a:solidFill>
                  <a:schemeClr val="bg1"/>
                </a:solidFill>
              </a:rPr>
              <a:t>d</a:t>
            </a:r>
            <a:br>
              <a:rPr lang="en-US" sz="2400" dirty="0"/>
            </a:br>
            <a:r>
              <a:rPr lang="en-US" sz="2200" dirty="0">
                <a:solidFill>
                  <a:schemeClr val="tx1"/>
                </a:solidFill>
              </a:rPr>
              <a:t>Alejandro Mota, Jenn Frederick, Charles Choens, Diana Bull, </a:t>
            </a:r>
            <a:r>
              <a:rPr lang="en-US" sz="2200" b="1" u="sng" dirty="0">
                <a:solidFill>
                  <a:schemeClr val="tx1"/>
                </a:solidFill>
              </a:rPr>
              <a:t>Irina Tezaur</a:t>
            </a:r>
            <a:br>
              <a:rPr lang="en-US" sz="1800" b="1" u="sng" dirty="0">
                <a:solidFill>
                  <a:schemeClr val="tx1"/>
                </a:solidFill>
              </a:rPr>
            </a:br>
            <a:r>
              <a:rPr lang="en-US" sz="400" b="1" u="sng" dirty="0">
                <a:solidFill>
                  <a:schemeClr val="bg1"/>
                </a:solidFill>
              </a:rPr>
              <a:t>g</a:t>
            </a:r>
            <a:br>
              <a:rPr lang="en-US" sz="1600" dirty="0"/>
            </a:br>
            <a:r>
              <a:rPr lang="en-US" sz="2000" dirty="0">
                <a:solidFill>
                  <a:schemeClr val="tx1"/>
                </a:solidFill>
              </a:rPr>
              <a:t>Sandia National Laboratories, U.S.A. 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323" y="2596741"/>
            <a:ext cx="4403439" cy="1652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" y="2589446"/>
            <a:ext cx="2745772" cy="165208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7552FB1-A017-466D-8AE1-9970A127A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5"/>
          <a:stretch/>
        </p:blipFill>
        <p:spPr bwMode="auto">
          <a:xfrm>
            <a:off x="9489761" y="2504109"/>
            <a:ext cx="2796878" cy="1795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F14780-6FAC-4690-9944-05EB7E280E91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56942" r="831" b="2973"/>
          <a:stretch/>
        </p:blipFill>
        <p:spPr>
          <a:xfrm>
            <a:off x="7153860" y="2589446"/>
            <a:ext cx="2536240" cy="16010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662E67-BAF2-49A6-A445-1DA3F5449EAB}"/>
              </a:ext>
            </a:extLst>
          </p:cNvPr>
          <p:cNvSpPr txBox="1"/>
          <p:nvPr/>
        </p:nvSpPr>
        <p:spPr>
          <a:xfrm>
            <a:off x="5330987" y="6519446"/>
            <a:ext cx="3326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SAND2020-5151C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68412B-C1F5-4FB4-A3B1-5BBE2DA809DB}"/>
              </a:ext>
            </a:extLst>
          </p:cNvPr>
          <p:cNvSpPr txBox="1"/>
          <p:nvPr/>
        </p:nvSpPr>
        <p:spPr>
          <a:xfrm>
            <a:off x="0" y="6501904"/>
            <a:ext cx="4875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Modeling Seminar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0BF2C2-621B-4FEA-918D-FCFBAD125254}"/>
              </a:ext>
            </a:extLst>
          </p:cNvPr>
          <p:cNvSpPr txBox="1"/>
          <p:nvPr/>
        </p:nvSpPr>
        <p:spPr>
          <a:xfrm>
            <a:off x="8289245" y="6524553"/>
            <a:ext cx="4599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Sandia National Laboratories, June 24, 2020</a:t>
            </a:r>
          </a:p>
        </p:txBody>
      </p:sp>
    </p:spTree>
    <p:extLst>
      <p:ext uri="{BB962C8B-B14F-4D97-AF65-F5344CB8AC3E}">
        <p14:creationId xmlns:p14="http://schemas.microsoft.com/office/powerpoint/2010/main" val="244896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Outline</a:t>
            </a:r>
            <a:endParaRPr lang="en-US" sz="3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95423-09F5-49CF-8E95-3CD6E6829395}"/>
              </a:ext>
            </a:extLst>
          </p:cNvPr>
          <p:cNvSpPr txBox="1"/>
          <p:nvPr/>
        </p:nvSpPr>
        <p:spPr>
          <a:xfrm>
            <a:off x="323385" y="1060264"/>
            <a:ext cx="1099510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The Arctic Coastal Erosion (ACE)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Thermo-mechanical finite element model of 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Numerical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Ongoing/future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DA0F8-211A-4468-BC3D-D32FD46F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79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>
            <a:extLst>
              <a:ext uri="{FF2B5EF4-FFF2-40B4-BE49-F238E27FC236}">
                <a16:creationId xmlns:a16="http://schemas.microsoft.com/office/drawing/2014/main" id="{5D51B538-A818-40AE-A2FE-2F7DC4B9B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560" y="4655355"/>
            <a:ext cx="3105050" cy="17200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6CFD6-E1C7-4489-A2C2-A19175A7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5362" y="1823473"/>
            <a:ext cx="5548691" cy="2927940"/>
          </a:xfrm>
          <a:ln w="28575">
            <a:noFill/>
          </a:ln>
        </p:spPr>
        <p:txBody>
          <a:bodyPr/>
          <a:lstStyle/>
          <a:p>
            <a:pPr marL="173038" indent="-169863">
              <a:spcBef>
                <a:spcPts val="0"/>
              </a:spcBef>
            </a:pPr>
            <a:r>
              <a:rPr lang="en-US" sz="2000" b="1" i="1" dirty="0"/>
              <a:t>Multi-physics</a:t>
            </a:r>
            <a:r>
              <a:rPr lang="en-US" sz="2000" dirty="0"/>
              <a:t> </a:t>
            </a:r>
            <a:r>
              <a:rPr lang="en-US" sz="2000" b="1" i="1" dirty="0"/>
              <a:t>finite element model </a:t>
            </a:r>
            <a:r>
              <a:rPr lang="en-US" sz="2000" dirty="0"/>
              <a:t>of an archetype of the coastline coupled with high-fidelity model of storm intensities</a:t>
            </a:r>
          </a:p>
          <a:p>
            <a:pPr marL="406400" lvl="1" indent="-169863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Input variables define geomorphology &amp; geophysics</a:t>
            </a:r>
          </a:p>
          <a:p>
            <a:pPr marL="406400" lvl="1" indent="-169863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Plastic deformation model of material (J2 class)</a:t>
            </a:r>
          </a:p>
          <a:p>
            <a:pPr marL="406400" lvl="1" indent="-169863">
              <a:spcBef>
                <a:spcPts val="0"/>
              </a:spcBef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Geomechanical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testing to determine coupled thermal-mechanical strength characteristics</a:t>
            </a:r>
          </a:p>
          <a:p>
            <a:pPr marL="406400" lvl="1" indent="-169863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Time-varying ocean BCs (water level, temp, salinity)</a:t>
            </a:r>
          </a:p>
          <a:p>
            <a:pPr marL="406400" lvl="1" indent="-169863"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Eroded sediment and biogeochemical flux tracking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6400" lvl="1" indent="-169863">
              <a:spcBef>
                <a:spcPts val="0"/>
              </a:spcBef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0489C8-E291-488A-8398-FD771511AD3D}"/>
              </a:ext>
            </a:extLst>
          </p:cNvPr>
          <p:cNvSpPr txBox="1">
            <a:spLocks/>
          </p:cNvSpPr>
          <p:nvPr/>
        </p:nvSpPr>
        <p:spPr bwMode="auto">
          <a:xfrm>
            <a:off x="448083" y="800130"/>
            <a:ext cx="9771793" cy="82096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 defTabSz="914400">
              <a:buFont typeface="Wingdings" pitchFamily="-111" charset="2"/>
              <a:buNone/>
            </a:pPr>
            <a:r>
              <a:rPr lang="en-US" sz="2200" kern="0" dirty="0"/>
              <a:t>Goal of the </a:t>
            </a:r>
            <a:r>
              <a:rPr lang="en-US" sz="2200" b="1" kern="0" dirty="0"/>
              <a:t>Arctic Coastal Erosion (ACE) </a:t>
            </a:r>
            <a:r>
              <a:rPr lang="en-US" sz="2200" kern="0" dirty="0"/>
              <a:t>project is to deliver a </a:t>
            </a:r>
            <a:r>
              <a:rPr lang="en-US" sz="2200" b="1" kern="0" dirty="0"/>
              <a:t>field-validated predictive model </a:t>
            </a:r>
            <a:r>
              <a:rPr lang="en-US" sz="2200" kern="0" dirty="0"/>
              <a:t>of </a:t>
            </a:r>
            <a:r>
              <a:rPr lang="en-US" sz="2200" b="1" kern="0" dirty="0"/>
              <a:t>thermo-abrasive erosion </a:t>
            </a:r>
            <a:r>
              <a:rPr lang="en-US" sz="2200" kern="0" dirty="0"/>
              <a:t>for the </a:t>
            </a:r>
            <a:r>
              <a:rPr lang="en-US" sz="2200" b="1" kern="0" dirty="0"/>
              <a:t>permafrost Arctic coastline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07C21C-0230-4242-98CF-A3DE1C016D8E}"/>
              </a:ext>
            </a:extLst>
          </p:cNvPr>
          <p:cNvSpPr txBox="1">
            <a:spLocks/>
          </p:cNvSpPr>
          <p:nvPr/>
        </p:nvSpPr>
        <p:spPr bwMode="auto">
          <a:xfrm>
            <a:off x="1976173" y="4613687"/>
            <a:ext cx="7208759" cy="177363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173038" indent="-169863" defTabSz="914400">
              <a:spcBef>
                <a:spcPts val="0"/>
              </a:spcBef>
            </a:pPr>
            <a:r>
              <a:rPr lang="en-US" sz="2000" dirty="0"/>
              <a:t>A “catalog” of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micro-scale models that represent the statistical distributions of input variables along a ~10km stretch of coastline.</a:t>
            </a:r>
          </a:p>
          <a:p>
            <a:pPr marL="406400" lvl="1" indent="-173038" defTabSz="914400">
              <a:spcBef>
                <a:spcPts val="0"/>
              </a:spcBef>
              <a:tabLst>
                <a:tab pos="406400" algn="l"/>
              </a:tabLst>
            </a:pPr>
            <a:r>
              <a:rPr lang="en-US" sz="1800" dirty="0"/>
              <a:t>Probability distribution functions of geomorphology and geophysics used to weight erosion output</a:t>
            </a:r>
          </a:p>
          <a:p>
            <a:pPr marL="623888" lvl="2" indent="-173038" defTabSz="914400">
              <a:spcBef>
                <a:spcPts val="0"/>
              </a:spcBef>
              <a:tabLst>
                <a:tab pos="406400" algn="l"/>
              </a:tabLst>
            </a:pPr>
            <a:r>
              <a:rPr lang="en-US" sz="1600" dirty="0"/>
              <a:t>Will validate approach with decade long annual measurements at Drew Point. </a:t>
            </a:r>
          </a:p>
          <a:p>
            <a:pPr marL="406400" lvl="1" indent="-173038" defTabSz="914400">
              <a:spcBef>
                <a:spcPts val="0"/>
              </a:spcBef>
              <a:tabLst>
                <a:tab pos="406400" algn="l"/>
              </a:tabLst>
            </a:pPr>
            <a:r>
              <a:rPr lang="en-US" sz="1800" kern="0" dirty="0"/>
              <a:t>Evaluating ocean “exposure metrics” to represent time-varying ocean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E66A834-95DA-48EB-AE3E-8DC2B696F88D}"/>
              </a:ext>
            </a:extLst>
          </p:cNvPr>
          <p:cNvSpPr/>
          <p:nvPr/>
        </p:nvSpPr>
        <p:spPr>
          <a:xfrm>
            <a:off x="335670" y="2212836"/>
            <a:ext cx="112413" cy="32896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E250634-CC63-40C5-AA00-B2B46C3EC098}"/>
              </a:ext>
            </a:extLst>
          </p:cNvPr>
          <p:cNvSpPr/>
          <p:nvPr/>
        </p:nvSpPr>
        <p:spPr>
          <a:xfrm>
            <a:off x="39718" y="1733512"/>
            <a:ext cx="713234" cy="713232"/>
          </a:xfrm>
          <a:prstGeom prst="ellipse">
            <a:avLst/>
          </a:prstGeom>
          <a:solidFill>
            <a:srgbClr val="730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2E733E-0621-4CF3-B6D0-4DD2C9BCA1A3}"/>
              </a:ext>
            </a:extLst>
          </p:cNvPr>
          <p:cNvSpPr txBox="1"/>
          <p:nvPr/>
        </p:nvSpPr>
        <p:spPr>
          <a:xfrm>
            <a:off x="67974" y="1761131"/>
            <a:ext cx="888869" cy="615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2018-2020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F8EB4C-DE88-49FD-A5DC-D11F0A6ED583}"/>
              </a:ext>
            </a:extLst>
          </p:cNvPr>
          <p:cNvSpPr/>
          <p:nvPr/>
        </p:nvSpPr>
        <p:spPr>
          <a:xfrm>
            <a:off x="8949" y="4820334"/>
            <a:ext cx="713232" cy="713232"/>
          </a:xfrm>
          <a:prstGeom prst="ellipse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6C2292-88D5-43D1-8983-995B8CA8F9EA}"/>
              </a:ext>
            </a:extLst>
          </p:cNvPr>
          <p:cNvSpPr txBox="1"/>
          <p:nvPr/>
        </p:nvSpPr>
        <p:spPr>
          <a:xfrm>
            <a:off x="-11956" y="4976552"/>
            <a:ext cx="8106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2021+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330D5B1-90B9-4A5E-AC42-52109C48A8F6}"/>
              </a:ext>
            </a:extLst>
          </p:cNvPr>
          <p:cNvGrpSpPr/>
          <p:nvPr/>
        </p:nvGrpSpPr>
        <p:grpSpPr>
          <a:xfrm>
            <a:off x="623099" y="1997466"/>
            <a:ext cx="1499629" cy="722896"/>
            <a:chOff x="1995080" y="429009"/>
            <a:chExt cx="1206091" cy="72289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D84855C-7ACD-4FD4-A2D8-9AF3B1EF1C4D}"/>
                </a:ext>
              </a:extLst>
            </p:cNvPr>
            <p:cNvSpPr/>
            <p:nvPr/>
          </p:nvSpPr>
          <p:spPr>
            <a:xfrm>
              <a:off x="2046150" y="429009"/>
              <a:ext cx="1155021" cy="5773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1BCFBE8-D6EA-4667-B4AD-ADD79B8CF5B7}"/>
                </a:ext>
              </a:extLst>
            </p:cNvPr>
            <p:cNvSpPr txBox="1"/>
            <p:nvPr/>
          </p:nvSpPr>
          <p:spPr>
            <a:xfrm>
              <a:off x="1995080" y="574533"/>
              <a:ext cx="1155021" cy="577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Micro-scale Model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119F740-88A1-4E0B-A170-BB07458609DA}"/>
              </a:ext>
            </a:extLst>
          </p:cNvPr>
          <p:cNvGrpSpPr/>
          <p:nvPr/>
        </p:nvGrpSpPr>
        <p:grpSpPr>
          <a:xfrm>
            <a:off x="744484" y="4844548"/>
            <a:ext cx="1259712" cy="777553"/>
            <a:chOff x="1941459" y="429009"/>
            <a:chExt cx="1259712" cy="777553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D056DA2-2DB6-4030-B1F8-9BD635A34403}"/>
                </a:ext>
              </a:extLst>
            </p:cNvPr>
            <p:cNvSpPr/>
            <p:nvPr/>
          </p:nvSpPr>
          <p:spPr>
            <a:xfrm>
              <a:off x="2046150" y="429009"/>
              <a:ext cx="1155021" cy="5773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503CE84-666E-42F5-A23E-3A49D223D894}"/>
                </a:ext>
              </a:extLst>
            </p:cNvPr>
            <p:cNvSpPr txBox="1"/>
            <p:nvPr/>
          </p:nvSpPr>
          <p:spPr>
            <a:xfrm>
              <a:off x="1941459" y="629190"/>
              <a:ext cx="1210080" cy="577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Meso</a:t>
              </a:r>
              <a:r>
                <a:rPr lang="en-US" sz="17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-scale Model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30F0E12-F9D5-4D9E-BCA6-70FF634975B7}"/>
              </a:ext>
            </a:extLst>
          </p:cNvPr>
          <p:cNvCxnSpPr>
            <a:cxnSpLocks/>
          </p:cNvCxnSpPr>
          <p:nvPr/>
        </p:nvCxnSpPr>
        <p:spPr>
          <a:xfrm flipH="1">
            <a:off x="722181" y="3517269"/>
            <a:ext cx="1184060" cy="1303065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91EA097-EA8E-4ABF-B081-F7A19D5DEE73}"/>
              </a:ext>
            </a:extLst>
          </p:cNvPr>
          <p:cNvCxnSpPr>
            <a:cxnSpLocks/>
          </p:cNvCxnSpPr>
          <p:nvPr/>
        </p:nvCxnSpPr>
        <p:spPr>
          <a:xfrm>
            <a:off x="791229" y="5006629"/>
            <a:ext cx="965397" cy="0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5411B9A-36C4-4CB7-A87E-DA97E49C1344}"/>
              </a:ext>
            </a:extLst>
          </p:cNvPr>
          <p:cNvCxnSpPr>
            <a:cxnSpLocks/>
          </p:cNvCxnSpPr>
          <p:nvPr/>
        </p:nvCxnSpPr>
        <p:spPr>
          <a:xfrm flipH="1">
            <a:off x="791229" y="2117047"/>
            <a:ext cx="1028942" cy="0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85A6A6D-F0DC-420A-9DF5-7B9A28A437A8}"/>
              </a:ext>
            </a:extLst>
          </p:cNvPr>
          <p:cNvSpPr txBox="1"/>
          <p:nvPr/>
        </p:nvSpPr>
        <p:spPr>
          <a:xfrm>
            <a:off x="530047" y="2659955"/>
            <a:ext cx="149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10’s of meters &amp; storm duration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92F347E-B2F0-404D-9968-0180B1E55E1C}"/>
              </a:ext>
            </a:extLst>
          </p:cNvPr>
          <p:cNvGrpSpPr/>
          <p:nvPr/>
        </p:nvGrpSpPr>
        <p:grpSpPr>
          <a:xfrm>
            <a:off x="8967763" y="3063240"/>
            <a:ext cx="3284450" cy="1402179"/>
            <a:chOff x="3573550" y="5160249"/>
            <a:chExt cx="3284450" cy="140217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DE84CD2-C2D4-4311-91B6-8DE85D92C1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73550" y="5234284"/>
              <a:ext cx="3284450" cy="1328144"/>
              <a:chOff x="18530579" y="5792982"/>
              <a:chExt cx="7290412" cy="2948047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5353DA5-2259-4960-B9FA-D0346117B3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8530579" y="5792982"/>
                <a:ext cx="7290412" cy="2948047"/>
                <a:chOff x="13086203" y="4929410"/>
                <a:chExt cx="8667178" cy="3504776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7CDD66C0-2FFC-4B3E-B567-7682427A5AFD}"/>
                    </a:ext>
                  </a:extLst>
                </p:cNvPr>
                <p:cNvGrpSpPr/>
                <p:nvPr/>
              </p:nvGrpSpPr>
              <p:grpSpPr>
                <a:xfrm>
                  <a:off x="13086203" y="4929410"/>
                  <a:ext cx="8667178" cy="3504776"/>
                  <a:chOff x="4030234" y="1273197"/>
                  <a:chExt cx="8667178" cy="3504776"/>
                </a:xfrm>
              </p:grpSpPr>
              <p:pic>
                <p:nvPicPr>
                  <p:cNvPr id="75" name="Picture 74">
                    <a:extLst>
                      <a:ext uri="{FF2B5EF4-FFF2-40B4-BE49-F238E27FC236}">
                        <a16:creationId xmlns:a16="http://schemas.microsoft.com/office/drawing/2014/main" id="{F955E1CE-70E4-4E1F-A12C-F8298F44A7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9524" b="96667" l="2301" r="98521">
                                <a14:foregroundMark x1="6984" y1="23333" x2="6984" y2="23333"/>
                                <a14:foregroundMark x1="3122" y1="20476" x2="3122" y2="20476"/>
                                <a14:foregroundMark x1="3205" y1="29524" x2="3205" y2="29524"/>
                                <a14:foregroundMark x1="13640" y1="37778" x2="13640" y2="37778"/>
                                <a14:foregroundMark x1="12325" y1="50317" x2="12325" y2="50317"/>
                                <a14:foregroundMark x1="12325" y1="50317" x2="12079" y2="52063"/>
                                <a14:foregroundMark x1="17009" y1="59048" x2="17009" y2="59048"/>
                                <a14:foregroundMark x1="34182" y1="78095" x2="34182" y2="78095"/>
                                <a14:foregroundMark x1="39523" y1="91429" x2="39523" y2="91429"/>
                                <a14:foregroundMark x1="94659" y1="61111" x2="94659" y2="61111"/>
                                <a14:foregroundMark x1="98767" y1="46825" x2="98767" y2="46825"/>
                                <a14:foregroundMark x1="70748" y1="68889" x2="70748" y2="68889"/>
                                <a14:foregroundMark x1="55136" y1="9524" x2="55136" y2="9524"/>
                                <a14:foregroundMark x1="30731" y1="66825" x2="30731" y2="66825"/>
                                <a14:foregroundMark x1="34347" y1="70952" x2="34347" y2="70952"/>
                                <a14:foregroundMark x1="2301" y1="21111" x2="2301" y2="21111"/>
                                <a14:foregroundMark x1="3122" y1="25556" x2="3122" y2="25556"/>
                                <a14:foregroundMark x1="34758" y1="71905" x2="34758" y2="71905"/>
                                <a14:foregroundMark x1="35744" y1="74444" x2="35744" y2="74444"/>
                                <a14:foregroundMark x1="35744" y1="81429" x2="35744" y2="81429"/>
                                <a14:foregroundMark x1="35497" y1="91746" x2="35497" y2="91746"/>
                                <a14:foregroundMark x1="35004" y1="96667" x2="35004" y2="96667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38562" y="1273197"/>
                    <a:ext cx="6653438" cy="3444260"/>
                  </a:xfrm>
                  <a:prstGeom prst="rect">
                    <a:avLst/>
                  </a:prstGeom>
                </p:spPr>
              </p:pic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4CD46026-29EC-4810-9F01-A74FCAD86EF5}"/>
                      </a:ext>
                    </a:extLst>
                  </p:cNvPr>
                  <p:cNvCxnSpPr/>
                  <p:nvPr/>
                </p:nvCxnSpPr>
                <p:spPr>
                  <a:xfrm>
                    <a:off x="9351034" y="1480230"/>
                    <a:ext cx="2840966" cy="131121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F9E8F692-7BBB-4419-9F21-BFF145B9D8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621548" y="1480230"/>
                    <a:ext cx="3660475" cy="385314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D7FECB37-D751-49F3-98B5-56EAA71352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589918" y="1753400"/>
                    <a:ext cx="94890" cy="181155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9D89FF04-E310-4E4D-8171-4DE773A688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192459" y="1401155"/>
                    <a:ext cx="181155" cy="15240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8259784A-9401-473A-8626-DA2677016E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264771" y="1415532"/>
                    <a:ext cx="184030" cy="15240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BA06BC83-EFA7-4552-B4F9-1E4008881F13}"/>
                      </a:ext>
                    </a:extLst>
                  </p:cNvPr>
                  <p:cNvSpPr txBox="1"/>
                  <p:nvPr/>
                </p:nvSpPr>
                <p:spPr>
                  <a:xfrm rot="1412259">
                    <a:off x="10550199" y="1897871"/>
                    <a:ext cx="1742537" cy="2561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AD0101"/>
                        </a:solidFill>
                        <a:effectLst/>
                        <a:uLnTx/>
                        <a:uFillTx/>
                        <a:latin typeface="Arial"/>
                      </a:rPr>
                      <a:t>30m</a:t>
                    </a:r>
                  </a:p>
                </p:txBody>
              </p:sp>
              <p:sp>
                <p:nvSpPr>
                  <p:cNvPr id="82" name="Parallelogram 81">
                    <a:extLst>
                      <a:ext uri="{FF2B5EF4-FFF2-40B4-BE49-F238E27FC236}">
                        <a16:creationId xmlns:a16="http://schemas.microsoft.com/office/drawing/2014/main" id="{C71C257D-110A-4A88-BDAB-41027283758F}"/>
                      </a:ext>
                    </a:extLst>
                  </p:cNvPr>
                  <p:cNvSpPr/>
                  <p:nvPr/>
                </p:nvSpPr>
                <p:spPr>
                  <a:xfrm rot="2414603">
                    <a:off x="4030234" y="3036805"/>
                    <a:ext cx="3872807" cy="1052890"/>
                  </a:xfrm>
                  <a:prstGeom prst="parallelogram">
                    <a:avLst>
                      <a:gd name="adj" fmla="val 102851"/>
                    </a:avLst>
                  </a:prstGeom>
                  <a:solidFill>
                    <a:srgbClr val="00B0F0">
                      <a:alpha val="62000"/>
                    </a:srgbClr>
                  </a:solidFill>
                  <a:ln w="9525" cap="flat" cmpd="sng" algn="ctr">
                    <a:solidFill>
                      <a:srgbClr val="00B0F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01075726-5E63-4A78-8A36-24B6DDE60194}"/>
                      </a:ext>
                    </a:extLst>
                  </p:cNvPr>
                  <p:cNvCxnSpPr/>
                  <p:nvPr/>
                </p:nvCxnSpPr>
                <p:spPr>
                  <a:xfrm>
                    <a:off x="5538563" y="1944619"/>
                    <a:ext cx="0" cy="74331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76318C0C-D517-4F27-9DA2-1FFB4D2AF39D}"/>
                      </a:ext>
                    </a:extLst>
                  </p:cNvPr>
                  <p:cNvCxnSpPr/>
                  <p:nvPr/>
                </p:nvCxnSpPr>
                <p:spPr>
                  <a:xfrm>
                    <a:off x="5408762" y="1944619"/>
                    <a:ext cx="212786" cy="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F400D0AE-515E-4DF8-B01C-DC055D28E96B}"/>
                      </a:ext>
                    </a:extLst>
                  </p:cNvPr>
                  <p:cNvCxnSpPr/>
                  <p:nvPr/>
                </p:nvCxnSpPr>
                <p:spPr>
                  <a:xfrm>
                    <a:off x="5408762" y="2683616"/>
                    <a:ext cx="212786" cy="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AD0101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6A7B58F4-D679-4A37-9C7F-B582634B0AD7}"/>
                      </a:ext>
                    </a:extLst>
                  </p:cNvPr>
                  <p:cNvSpPr txBox="1"/>
                  <p:nvPr/>
                </p:nvSpPr>
                <p:spPr>
                  <a:xfrm>
                    <a:off x="4851838" y="2028569"/>
                    <a:ext cx="876339" cy="5685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AD0101"/>
                        </a:solidFill>
                        <a:effectLst/>
                        <a:uLnTx/>
                        <a:uFillTx/>
                        <a:latin typeface="Arial"/>
                      </a:rPr>
                      <a:t>5m</a:t>
                    </a:r>
                  </a:p>
                </p:txBody>
              </p:sp>
              <p:sp>
                <p:nvSpPr>
                  <p:cNvPr id="87" name="Arrow: Up-Down 86">
                    <a:extLst>
                      <a:ext uri="{FF2B5EF4-FFF2-40B4-BE49-F238E27FC236}">
                        <a16:creationId xmlns:a16="http://schemas.microsoft.com/office/drawing/2014/main" id="{8B4BD0D2-EE4E-48BD-BE9B-829F49C641D3}"/>
                      </a:ext>
                    </a:extLst>
                  </p:cNvPr>
                  <p:cNvSpPr/>
                  <p:nvPr/>
                </p:nvSpPr>
                <p:spPr>
                  <a:xfrm>
                    <a:off x="7457828" y="4440576"/>
                    <a:ext cx="86352" cy="178489"/>
                  </a:xfrm>
                  <a:prstGeom prst="upDownArrow">
                    <a:avLst/>
                  </a:prstGeom>
                  <a:solidFill>
                    <a:srgbClr val="00B0F0"/>
                  </a:solidFill>
                  <a:ln w="9525" cap="flat" cmpd="sng" algn="ctr">
                    <a:solidFill>
                      <a:srgbClr val="00B0F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id="{44125722-6675-4122-8547-5305581876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4498884" y="3964922"/>
                    <a:ext cx="1051379" cy="609799"/>
                  </a:xfrm>
                  <a:prstGeom prst="rect">
                    <a:avLst/>
                  </a:prstGeom>
                </p:spPr>
              </p:pic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C7F6724C-1167-47E4-BA03-A17B6D766658}"/>
                      </a:ext>
                    </a:extLst>
                  </p:cNvPr>
                  <p:cNvSpPr/>
                  <p:nvPr/>
                </p:nvSpPr>
                <p:spPr>
                  <a:xfrm>
                    <a:off x="10636983" y="4352511"/>
                    <a:ext cx="274320" cy="270435"/>
                  </a:xfrm>
                  <a:prstGeom prst="rect">
                    <a:avLst/>
                  </a:prstGeom>
                  <a:solidFill>
                    <a:srgbClr val="AC956E">
                      <a:lumMod val="40000"/>
                      <a:lumOff val="60000"/>
                    </a:srgbClr>
                  </a:solidFill>
                  <a:ln w="19050" cap="flat" cmpd="sng" algn="ctr">
                    <a:solidFill>
                      <a:srgbClr val="0070C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1DC1D876-23EB-4B51-A040-19804014BD53}"/>
                      </a:ext>
                    </a:extLst>
                  </p:cNvPr>
                  <p:cNvSpPr/>
                  <p:nvPr/>
                </p:nvSpPr>
                <p:spPr>
                  <a:xfrm>
                    <a:off x="10636983" y="4011883"/>
                    <a:ext cx="274320" cy="270435"/>
                  </a:xfrm>
                  <a:prstGeom prst="rect">
                    <a:avLst/>
                  </a:prstGeom>
                  <a:solidFill>
                    <a:srgbClr val="AD0101"/>
                  </a:solidFill>
                  <a:ln w="19050" cap="flat" cmpd="sng" algn="ctr">
                    <a:solidFill>
                      <a:srgbClr val="0070C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88B20280-CE5A-43F1-BED9-A185EC201010}"/>
                      </a:ext>
                    </a:extLst>
                  </p:cNvPr>
                  <p:cNvSpPr txBox="1"/>
                  <p:nvPr/>
                </p:nvSpPr>
                <p:spPr>
                  <a:xfrm>
                    <a:off x="10732807" y="3876715"/>
                    <a:ext cx="1750316" cy="4691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</a:rPr>
                      <a:t>Ice wedge</a:t>
                    </a:r>
                  </a:p>
                </p:txBody>
              </p: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A1A89D4D-486A-42AA-9789-3FF08E62564C}"/>
                      </a:ext>
                    </a:extLst>
                  </p:cNvPr>
                  <p:cNvSpPr txBox="1"/>
                  <p:nvPr/>
                </p:nvSpPr>
                <p:spPr>
                  <a:xfrm>
                    <a:off x="10747815" y="4209448"/>
                    <a:ext cx="1949597" cy="5685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</a:rPr>
                      <a:t>Permafrost</a:t>
                    </a:r>
                  </a:p>
                </p:txBody>
              </p:sp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59FFA29-607C-4AF6-A37A-54AF851000FC}"/>
                      </a:ext>
                    </a:extLst>
                  </p:cNvPr>
                  <p:cNvSpPr txBox="1"/>
                  <p:nvPr/>
                </p:nvSpPr>
                <p:spPr>
                  <a:xfrm rot="21246866">
                    <a:off x="6109304" y="1313276"/>
                    <a:ext cx="1199081" cy="5685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AD0101"/>
                        </a:solidFill>
                        <a:effectLst/>
                        <a:uLnTx/>
                        <a:uFillTx/>
                        <a:latin typeface="Arial"/>
                      </a:rPr>
                      <a:t>30m</a:t>
                    </a:r>
                  </a:p>
                </p:txBody>
              </p:sp>
            </p:grp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350ACF23-BE0B-4F28-A0BB-CF9CC75488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155955" y="6361563"/>
                  <a:ext cx="184030" cy="1524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AD0101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513012C-95EF-4585-A7B3-501E6F06DA7F}"/>
                  </a:ext>
                </a:extLst>
              </p:cNvPr>
              <p:cNvSpPr txBox="1"/>
              <p:nvPr/>
            </p:nvSpPr>
            <p:spPr>
              <a:xfrm rot="2544584">
                <a:off x="18917421" y="7566023"/>
                <a:ext cx="263008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ocean water</a:t>
                </a:r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C8839ED-C4B1-4A35-9967-AF5CF6429BA1}"/>
                </a:ext>
              </a:extLst>
            </p:cNvPr>
            <p:cNvSpPr/>
            <p:nvPr/>
          </p:nvSpPr>
          <p:spPr>
            <a:xfrm>
              <a:off x="3649284" y="5160249"/>
              <a:ext cx="3078600" cy="1379501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B96215B-4568-474C-907B-F26DCC595181}"/>
              </a:ext>
            </a:extLst>
          </p:cNvPr>
          <p:cNvGrpSpPr/>
          <p:nvPr/>
        </p:nvGrpSpPr>
        <p:grpSpPr>
          <a:xfrm>
            <a:off x="7343502" y="2156278"/>
            <a:ext cx="1756869" cy="2280253"/>
            <a:chOff x="1924206" y="4322037"/>
            <a:chExt cx="1756869" cy="2280253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87FA1786-FAA2-4832-8E37-594380F9E1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4206" y="4368633"/>
              <a:ext cx="1756869" cy="2126247"/>
              <a:chOff x="12787047" y="6379430"/>
              <a:chExt cx="2928690" cy="3544442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0C543F63-153F-4740-AD3B-7933E06BE0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169" b="89976" l="9064" r="94354">
                            <a14:foregroundMark x1="83358" y1="22983" x2="86627" y2="25306"/>
                            <a14:foregroundMark x1="88856" y1="29218" x2="92125" y2="54156"/>
                            <a14:foregroundMark x1="92125" y1="54156" x2="90788" y2="56601"/>
                            <a14:foregroundMark x1="72065" y1="75550" x2="39525" y2="77017"/>
                            <a14:foregroundMark x1="39525" y1="77017" x2="19762" y2="66504"/>
                            <a14:foregroundMark x1="19762" y1="66504" x2="9510" y2="48900"/>
                            <a14:foregroundMark x1="9510" y1="48900" x2="9658" y2="33863"/>
                            <a14:foregroundMark x1="55423" y1="9658" x2="45022" y2="9169"/>
                            <a14:foregroundMark x1="51263" y1="26650" x2="48886" y2="27628"/>
                            <a14:foregroundMark x1="50371" y1="29707" x2="50371" y2="30562"/>
                            <a14:foregroundMark x1="9064" y1="88753" x2="94354" y2="8912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2817870" y="6379430"/>
                <a:ext cx="2785101" cy="3385160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1BD2B173-7E3F-4BBF-B504-3A22B74BCF0C}"/>
                  </a:ext>
                </a:extLst>
              </p:cNvPr>
              <p:cNvSpPr txBox="1"/>
              <p:nvPr/>
            </p:nvSpPr>
            <p:spPr>
              <a:xfrm>
                <a:off x="12825098" y="9394439"/>
                <a:ext cx="2890639" cy="274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" dirty="0"/>
                  <a:t>0.0           0.5            1.0           1.5          2.0              2.5            3.0 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8FF6DB27-0590-43F8-A4D6-586C434EBECD}"/>
                  </a:ext>
                </a:extLst>
              </p:cNvPr>
              <p:cNvSpPr txBox="1"/>
              <p:nvPr/>
            </p:nvSpPr>
            <p:spPr>
              <a:xfrm>
                <a:off x="12994713" y="9035635"/>
                <a:ext cx="245153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Significant Wave Height (m) 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FC8FE76-F48F-4806-A889-77725FB1FAF6}"/>
                  </a:ext>
                </a:extLst>
              </p:cNvPr>
              <p:cNvSpPr txBox="1"/>
              <p:nvPr/>
            </p:nvSpPr>
            <p:spPr>
              <a:xfrm>
                <a:off x="12787047" y="9536136"/>
                <a:ext cx="2840476" cy="333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dirty="0"/>
                  <a:t>July 23</a:t>
                </a:r>
                <a:r>
                  <a:rPr lang="en-US" sz="700" baseline="30000" dirty="0"/>
                  <a:t>rd</a:t>
                </a:r>
                <a:r>
                  <a:rPr lang="en-US" sz="700" dirty="0"/>
                  <a:t> 2017.  6am.  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791E9DE-6F6E-4CE1-9622-70AB9CD99133}"/>
                  </a:ext>
                </a:extLst>
              </p:cNvPr>
              <p:cNvSpPr txBox="1"/>
              <p:nvPr/>
            </p:nvSpPr>
            <p:spPr>
              <a:xfrm>
                <a:off x="12857421" y="9754595"/>
                <a:ext cx="2792328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/>
                  <a:t>WW3 polar stereographic model initially developed by NRL (Erick Rogers) and NOAA (</a:t>
                </a:r>
                <a:r>
                  <a:rPr lang="en-US" sz="500" dirty="0" err="1"/>
                  <a:t>Arun</a:t>
                </a:r>
                <a:r>
                  <a:rPr lang="en-US" sz="500" dirty="0"/>
                  <a:t> Chawla)</a:t>
                </a:r>
              </a:p>
            </p:txBody>
          </p:sp>
        </p:grp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A7ECB19-0689-4F92-B1EA-1C17C8FC2971}"/>
                </a:ext>
              </a:extLst>
            </p:cNvPr>
            <p:cNvSpPr/>
            <p:nvPr/>
          </p:nvSpPr>
          <p:spPr>
            <a:xfrm>
              <a:off x="1994330" y="4371364"/>
              <a:ext cx="1590345" cy="223092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04B7480-2689-4F35-B9BE-0D06CA42C695}"/>
                </a:ext>
              </a:extLst>
            </p:cNvPr>
            <p:cNvSpPr txBox="1"/>
            <p:nvPr/>
          </p:nvSpPr>
          <p:spPr>
            <a:xfrm>
              <a:off x="1994330" y="4322037"/>
              <a:ext cx="1607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oceanographic model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F707A76-12A5-4C08-BFC9-D1A004C32392}"/>
              </a:ext>
            </a:extLst>
          </p:cNvPr>
          <p:cNvGrpSpPr/>
          <p:nvPr/>
        </p:nvGrpSpPr>
        <p:grpSpPr>
          <a:xfrm>
            <a:off x="9235732" y="1948360"/>
            <a:ext cx="2654846" cy="912917"/>
            <a:chOff x="3756603" y="4284500"/>
            <a:chExt cx="2654846" cy="912917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89710666-F070-4738-956F-8FFE897D5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52"/>
            <a:stretch/>
          </p:blipFill>
          <p:spPr>
            <a:xfrm>
              <a:off x="3808926" y="4328040"/>
              <a:ext cx="2602523" cy="869377"/>
            </a:xfrm>
            <a:prstGeom prst="rect">
              <a:avLst/>
            </a:prstGeom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52A48CC-AA2D-44B8-99B8-E1C2871A8B2E}"/>
                </a:ext>
              </a:extLst>
            </p:cNvPr>
            <p:cNvSpPr/>
            <p:nvPr/>
          </p:nvSpPr>
          <p:spPr>
            <a:xfrm>
              <a:off x="3786442" y="4329318"/>
              <a:ext cx="2625007" cy="855714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145EEAC-B996-4EED-8753-030A138DEEB6}"/>
                </a:ext>
              </a:extLst>
            </p:cNvPr>
            <p:cNvSpPr txBox="1"/>
            <p:nvPr/>
          </p:nvSpPr>
          <p:spPr>
            <a:xfrm>
              <a:off x="3756603" y="4284500"/>
              <a:ext cx="2654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field measurements </a:t>
              </a:r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9B282C6-C87C-44F3-8949-8D907DCFB4D9}"/>
              </a:ext>
            </a:extLst>
          </p:cNvPr>
          <p:cNvSpPr/>
          <p:nvPr/>
        </p:nvSpPr>
        <p:spPr>
          <a:xfrm>
            <a:off x="2006945" y="1835493"/>
            <a:ext cx="10128966" cy="2698009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Arrow: Circular 110">
            <a:extLst>
              <a:ext uri="{FF2B5EF4-FFF2-40B4-BE49-F238E27FC236}">
                <a16:creationId xmlns:a16="http://schemas.microsoft.com/office/drawing/2014/main" id="{DD1A7A0A-933A-4843-9A16-6C54C7FB2060}"/>
              </a:ext>
            </a:extLst>
          </p:cNvPr>
          <p:cNvSpPr/>
          <p:nvPr/>
        </p:nvSpPr>
        <p:spPr>
          <a:xfrm rot="6378453">
            <a:off x="8142894" y="2207825"/>
            <a:ext cx="1477478" cy="1497400"/>
          </a:xfrm>
          <a:prstGeom prst="circularArrow">
            <a:avLst>
              <a:gd name="adj1" fmla="val 12500"/>
              <a:gd name="adj2" fmla="val 1003845"/>
              <a:gd name="adj3" fmla="val 20457681"/>
              <a:gd name="adj4" fmla="val 5376529"/>
              <a:gd name="adj5" fmla="val 15003"/>
            </a:avLst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6397B10-2437-4EB5-99A9-FE9AE1DF9707}"/>
              </a:ext>
            </a:extLst>
          </p:cNvPr>
          <p:cNvSpPr txBox="1"/>
          <p:nvPr/>
        </p:nvSpPr>
        <p:spPr>
          <a:xfrm>
            <a:off x="9049880" y="3024960"/>
            <a:ext cx="3087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thermo-chemical-mechanical terrestrial model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DE7C1D2-1DF5-4010-B268-671814079EBD}"/>
              </a:ext>
            </a:extLst>
          </p:cNvPr>
          <p:cNvSpPr/>
          <p:nvPr/>
        </p:nvSpPr>
        <p:spPr>
          <a:xfrm>
            <a:off x="2010123" y="4595882"/>
            <a:ext cx="10122543" cy="1816839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CD2FA58-5CEE-4EA2-B59D-9B4B7494B878}"/>
              </a:ext>
            </a:extLst>
          </p:cNvPr>
          <p:cNvSpPr txBox="1"/>
          <p:nvPr/>
        </p:nvSpPr>
        <p:spPr>
          <a:xfrm>
            <a:off x="511635" y="5616261"/>
            <a:ext cx="149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10’s of km’s &amp; seasonal duration</a:t>
            </a:r>
          </a:p>
        </p:txBody>
      </p:sp>
      <p:sp>
        <p:nvSpPr>
          <p:cNvPr id="109" name="Title 1">
            <a:extLst>
              <a:ext uri="{FF2B5EF4-FFF2-40B4-BE49-F238E27FC236}">
                <a16:creationId xmlns:a16="http://schemas.microsoft.com/office/drawing/2014/main" id="{5BDB365B-4B23-4EC6-A2E0-8E29A53F4E68}"/>
              </a:ext>
            </a:extLst>
          </p:cNvPr>
          <p:cNvSpPr txBox="1">
            <a:spLocks/>
          </p:cNvSpPr>
          <p:nvPr/>
        </p:nvSpPr>
        <p:spPr bwMode="auto">
          <a:xfrm>
            <a:off x="165927" y="-78491"/>
            <a:ext cx="8313336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defTabSz="914400"/>
            <a:r>
              <a:rPr lang="en-US" kern="0" dirty="0"/>
              <a:t>Proposed solution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AEC339-F2CF-45CA-B091-9977CB21A718}"/>
              </a:ext>
            </a:extLst>
          </p:cNvPr>
          <p:cNvSpPr/>
          <p:nvPr/>
        </p:nvSpPr>
        <p:spPr>
          <a:xfrm>
            <a:off x="2004196" y="1823473"/>
            <a:ext cx="10164414" cy="27100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EC616-34D9-411E-BF0A-5DCCF367898C}"/>
              </a:ext>
            </a:extLst>
          </p:cNvPr>
          <p:cNvSpPr txBox="1"/>
          <p:nvPr/>
        </p:nvSpPr>
        <p:spPr>
          <a:xfrm>
            <a:off x="7576879" y="1833541"/>
            <a:ext cx="1139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60C7A9B1-2A54-4740-A143-52B939B7F8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5876" y="873904"/>
            <a:ext cx="1083488" cy="7257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ABCF4-23C2-4967-B1EA-FE34A1D4A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8697" y="-280805"/>
            <a:ext cx="7223253" cy="1347911"/>
          </a:xfrm>
        </p:spPr>
        <p:txBody>
          <a:bodyPr/>
          <a:lstStyle/>
          <a:p>
            <a:pPr algn="r"/>
            <a:r>
              <a:rPr lang="en-US" dirty="0"/>
              <a:t>ACE Model Component Coupling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DEEBE1-F905-4D94-AB00-0CAD0D6B9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1676"/>
            <a:ext cx="9233210" cy="51936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199399-1DB7-48E7-8118-C13983A3B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701" y="42924"/>
            <a:ext cx="1228268" cy="921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54C401-A6E4-45A8-88A6-8F83280D5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302" y="666967"/>
            <a:ext cx="1627017" cy="7288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2DDCA4-D0FA-47FE-8FFC-71746639F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96" y="886079"/>
            <a:ext cx="1657068" cy="553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7ABB9-39C3-4BA1-998C-924B0E50CD98}"/>
              </a:ext>
            </a:extLst>
          </p:cNvPr>
          <p:cNvSpPr txBox="1"/>
          <p:nvPr/>
        </p:nvSpPr>
        <p:spPr>
          <a:xfrm>
            <a:off x="3590692" y="6123201"/>
            <a:ext cx="3947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(Drew Point, Alaska)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6C117-2302-427C-85DC-17DFFB19C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5119" y="756658"/>
            <a:ext cx="1491486" cy="12194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510742-C060-480B-B36A-F26A4E9F935D}"/>
              </a:ext>
            </a:extLst>
          </p:cNvPr>
          <p:cNvSpPr txBox="1"/>
          <p:nvPr/>
        </p:nvSpPr>
        <p:spPr>
          <a:xfrm>
            <a:off x="8754989" y="1162940"/>
            <a:ext cx="3493606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ACE project has many pieces!</a:t>
            </a:r>
          </a:p>
          <a:p>
            <a:pPr algn="ctr"/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Terrestrial model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thermo-mechanical coupled FEM model that can simulate transient niche development.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Oceanographic model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WW3 + SWAN + Delft3D wave models for providing oceanic BCs (ocean temp/height) to terrestrial model.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Geomechanical</a:t>
            </a: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 testing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for characterization of permafrost parameters in terrestrial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Field campaign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offshore oceanographic measurements, bathymetric survey, niche measurements,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FCBCDF-3D4B-462C-8973-2E2E0B4E0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5497" y="201315"/>
            <a:ext cx="2160625" cy="46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2DC9D-B20A-43EB-9D7B-AB7A091B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27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8697" y="-280805"/>
            <a:ext cx="7223253" cy="1347911"/>
          </a:xfrm>
        </p:spPr>
        <p:txBody>
          <a:bodyPr/>
          <a:lstStyle/>
          <a:p>
            <a:pPr algn="r"/>
            <a:r>
              <a:rPr lang="en-US" dirty="0"/>
              <a:t>ACE Model Component Coupling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DEEBE1-F905-4D94-AB00-0CAD0D6B9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1676"/>
            <a:ext cx="9233210" cy="51936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E9E48D-99E6-4E2C-9FCF-B947720FF389}"/>
              </a:ext>
            </a:extLst>
          </p:cNvPr>
          <p:cNvSpPr txBox="1"/>
          <p:nvPr/>
        </p:nvSpPr>
        <p:spPr>
          <a:xfrm>
            <a:off x="8754989" y="1162940"/>
            <a:ext cx="3493606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ACE project has many pieces!</a:t>
            </a:r>
          </a:p>
          <a:p>
            <a:pPr algn="ctr"/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Terrestrial model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thermo-mechanical coupled FEM model that can simulate transient niche development.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Oceanographic model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WW3 + SWAN + Delft3D wave models for providing oceanic BCs (ocean temp/height) to terrestrial model.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Geomechanical</a:t>
            </a: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 testing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for characterization of permafrost parameters in terrestrial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Field campaign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 offshore oceanographic measurements, bathymetric survey, niche measurements,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99399-1DB7-48E7-8118-C13983A3B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701" y="42924"/>
            <a:ext cx="1228268" cy="921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54C401-A6E4-45A8-88A6-8F83280D5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302" y="666967"/>
            <a:ext cx="1627017" cy="7288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2DDCA4-D0FA-47FE-8FFC-71746639F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96" y="886079"/>
            <a:ext cx="1657068" cy="553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7ABB9-39C3-4BA1-998C-924B0E50CD98}"/>
              </a:ext>
            </a:extLst>
          </p:cNvPr>
          <p:cNvSpPr txBox="1"/>
          <p:nvPr/>
        </p:nvSpPr>
        <p:spPr>
          <a:xfrm>
            <a:off x="3590692" y="6123201"/>
            <a:ext cx="3947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(Drew Point, Alaska)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6C117-2302-427C-85DC-17DFFB19C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5119" y="756658"/>
            <a:ext cx="1491486" cy="12194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190D8C-0F7E-44F0-99D8-05ED8B083CCA}"/>
              </a:ext>
            </a:extLst>
          </p:cNvPr>
          <p:cNvSpPr/>
          <p:nvPr/>
        </p:nvSpPr>
        <p:spPr>
          <a:xfrm>
            <a:off x="8754989" y="1605776"/>
            <a:ext cx="3300761" cy="11151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0E74A3-CA0D-445A-9B91-2DD812B6DF16}"/>
              </a:ext>
            </a:extLst>
          </p:cNvPr>
          <p:cNvSpPr txBox="1"/>
          <p:nvPr/>
        </p:nvSpPr>
        <p:spPr>
          <a:xfrm>
            <a:off x="10247969" y="2392601"/>
            <a:ext cx="265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DD4C61-A0DA-47AE-8F79-B1F904589E9C}"/>
              </a:ext>
            </a:extLst>
          </p:cNvPr>
          <p:cNvSpPr/>
          <p:nvPr/>
        </p:nvSpPr>
        <p:spPr>
          <a:xfrm rot="19480835">
            <a:off x="5088138" y="2616392"/>
            <a:ext cx="3716052" cy="19638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23B1A4-5A69-43AD-97A4-63E5ED235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5497" y="201315"/>
            <a:ext cx="2160625" cy="465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639EC-F2EB-4C01-82DD-C8D1A82B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80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Outline</a:t>
            </a:r>
            <a:endParaRPr lang="en-US" sz="3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95423-09F5-49CF-8E95-3CD6E6829395}"/>
              </a:ext>
            </a:extLst>
          </p:cNvPr>
          <p:cNvSpPr txBox="1"/>
          <p:nvPr/>
        </p:nvSpPr>
        <p:spPr>
          <a:xfrm>
            <a:off x="323385" y="1060264"/>
            <a:ext cx="1099510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Arctic Coastal Erosion (ACE)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Thermo-mechanical finite element model of 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Numerical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Ongoing/future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8EDE4F-1E55-4497-A96E-69A3C0FE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92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7EB0EB-3422-49A4-A018-1ADBB3529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142" y="1121077"/>
            <a:ext cx="9157164" cy="4983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1" y="-12932"/>
            <a:ext cx="10427053" cy="991675"/>
          </a:xfrm>
        </p:spPr>
        <p:txBody>
          <a:bodyPr/>
          <a:lstStyle/>
          <a:p>
            <a:r>
              <a:rPr lang="en-US" dirty="0"/>
              <a:t>Anatomy of a canonical computational domain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C4B6C8D-67F2-DD43-84A8-126F23EAD3C2}"/>
              </a:ext>
            </a:extLst>
          </p:cNvPr>
          <p:cNvSpPr txBox="1">
            <a:spLocks/>
          </p:cNvSpPr>
          <p:nvPr/>
        </p:nvSpPr>
        <p:spPr bwMode="auto">
          <a:xfrm>
            <a:off x="68189" y="4305836"/>
            <a:ext cx="1240848" cy="34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Bluff face (exposed to ocean)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AAC4F8-E5A9-9A4E-80E1-1454895785B1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1309037" y="4062335"/>
            <a:ext cx="1861383" cy="41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AFF9E4A-1F92-294B-A4EC-BDA904F1A215}"/>
              </a:ext>
            </a:extLst>
          </p:cNvPr>
          <p:cNvSpPr txBox="1">
            <a:spLocks/>
          </p:cNvSpPr>
          <p:nvPr/>
        </p:nvSpPr>
        <p:spPr bwMode="auto">
          <a:xfrm>
            <a:off x="104098" y="1313861"/>
            <a:ext cx="1417404" cy="34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Permafrost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AD6468D-A2C2-284C-BF73-D8078704CA55}"/>
              </a:ext>
            </a:extLst>
          </p:cNvPr>
          <p:cNvSpPr txBox="1">
            <a:spLocks/>
          </p:cNvSpPr>
          <p:nvPr/>
        </p:nvSpPr>
        <p:spPr bwMode="auto">
          <a:xfrm>
            <a:off x="10754531" y="3806314"/>
            <a:ext cx="576288" cy="38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Ice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687F6F8-D916-B245-BF27-140306077774}"/>
              </a:ext>
            </a:extLst>
          </p:cNvPr>
          <p:cNvSpPr txBox="1">
            <a:spLocks/>
          </p:cNvSpPr>
          <p:nvPr/>
        </p:nvSpPr>
        <p:spPr bwMode="auto">
          <a:xfrm>
            <a:off x="6277803" y="6001809"/>
            <a:ext cx="1404921" cy="37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err="1"/>
              <a:t>Cryopeg</a:t>
            </a:r>
            <a:r>
              <a:rPr lang="en-US" sz="2000" dirty="0"/>
              <a:t>*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A5B6E6A-0841-FE42-AD52-7342BBE9FAC5}"/>
              </a:ext>
            </a:extLst>
          </p:cNvPr>
          <p:cNvCxnSpPr>
            <a:cxnSpLocks/>
          </p:cNvCxnSpPr>
          <p:nvPr/>
        </p:nvCxnSpPr>
        <p:spPr>
          <a:xfrm>
            <a:off x="1460073" y="1572831"/>
            <a:ext cx="1851285" cy="11502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4922CA-1A36-BB44-AD5A-DDB072A4375F}"/>
              </a:ext>
            </a:extLst>
          </p:cNvPr>
          <p:cNvCxnSpPr>
            <a:cxnSpLocks/>
          </p:cNvCxnSpPr>
          <p:nvPr/>
        </p:nvCxnSpPr>
        <p:spPr>
          <a:xfrm flipH="1" flipV="1">
            <a:off x="7696876" y="2725912"/>
            <a:ext cx="3011430" cy="11621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CA8B64-BEDA-704A-A48A-C7CA94F2EAC8}"/>
              </a:ext>
            </a:extLst>
          </p:cNvPr>
          <p:cNvCxnSpPr>
            <a:cxnSpLocks/>
          </p:cNvCxnSpPr>
          <p:nvPr/>
        </p:nvCxnSpPr>
        <p:spPr>
          <a:xfrm flipH="1" flipV="1">
            <a:off x="6164338" y="5736923"/>
            <a:ext cx="260414" cy="3847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6BF905-5FEB-4183-AEEF-C1115285B00F}"/>
              </a:ext>
            </a:extLst>
          </p:cNvPr>
          <p:cNvSpPr txBox="1"/>
          <p:nvPr/>
        </p:nvSpPr>
        <p:spPr>
          <a:xfrm>
            <a:off x="0" y="6547487"/>
            <a:ext cx="11250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Layer of unfrozen ground that is perennially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cryotic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(forming part of the permafrost) in which freezing is prevented.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CF6F4F-7BF1-4D37-9C28-1939275A639C}"/>
              </a:ext>
            </a:extLst>
          </p:cNvPr>
          <p:cNvCxnSpPr>
            <a:cxnSpLocks/>
          </p:cNvCxnSpPr>
          <p:nvPr/>
        </p:nvCxnSpPr>
        <p:spPr>
          <a:xfrm flipV="1">
            <a:off x="1640910" y="1326030"/>
            <a:ext cx="4271375" cy="12793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16327BC-A8A1-4AED-8442-13D41EE715E1}"/>
              </a:ext>
            </a:extLst>
          </p:cNvPr>
          <p:cNvCxnSpPr>
            <a:cxnSpLocks/>
          </p:cNvCxnSpPr>
          <p:nvPr/>
        </p:nvCxnSpPr>
        <p:spPr>
          <a:xfrm>
            <a:off x="6096000" y="1334400"/>
            <a:ext cx="4460510" cy="12176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946E71DC-65A4-4401-95C3-65E0ACD7E2B8}"/>
              </a:ext>
            </a:extLst>
          </p:cNvPr>
          <p:cNvSpPr/>
          <p:nvPr/>
        </p:nvSpPr>
        <p:spPr>
          <a:xfrm rot="1473242">
            <a:off x="615422" y="4010296"/>
            <a:ext cx="5630741" cy="831510"/>
          </a:xfrm>
          <a:prstGeom prst="parallelogram">
            <a:avLst>
              <a:gd name="adj" fmla="val 102851"/>
            </a:avLst>
          </a:prstGeom>
          <a:solidFill>
            <a:srgbClr val="00B0F0">
              <a:alpha val="62000"/>
            </a:srgbClr>
          </a:solidFill>
          <a:ln w="9525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BC20E4-48A3-4AC7-8C62-82AC45A7629B}"/>
              </a:ext>
            </a:extLst>
          </p:cNvPr>
          <p:cNvCxnSpPr>
            <a:cxnSpLocks/>
          </p:cNvCxnSpPr>
          <p:nvPr/>
        </p:nvCxnSpPr>
        <p:spPr>
          <a:xfrm>
            <a:off x="5936659" y="4662277"/>
            <a:ext cx="0" cy="1074646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1F6EB8F-3BB3-4DC4-BB83-EE0FE0E2F96D}"/>
              </a:ext>
            </a:extLst>
          </p:cNvPr>
          <p:cNvSpPr txBox="1"/>
          <p:nvPr/>
        </p:nvSpPr>
        <p:spPr>
          <a:xfrm>
            <a:off x="3408568" y="1486360"/>
            <a:ext cx="1352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30 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6704EC-2DB9-4987-B96C-AEFC3BDC9958}"/>
              </a:ext>
            </a:extLst>
          </p:cNvPr>
          <p:cNvSpPr txBox="1"/>
          <p:nvPr/>
        </p:nvSpPr>
        <p:spPr>
          <a:xfrm>
            <a:off x="8122224" y="1438705"/>
            <a:ext cx="1352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30 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5DD779-70A8-4B4A-AF8A-FB9DD51E8C13}"/>
              </a:ext>
            </a:extLst>
          </p:cNvPr>
          <p:cNvSpPr txBox="1"/>
          <p:nvPr/>
        </p:nvSpPr>
        <p:spPr>
          <a:xfrm>
            <a:off x="6048347" y="5036956"/>
            <a:ext cx="1352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5C239C8-353B-4A90-A833-C8D729A31053}"/>
              </a:ext>
            </a:extLst>
          </p:cNvPr>
          <p:cNvSpPr txBox="1"/>
          <p:nvPr/>
        </p:nvSpPr>
        <p:spPr>
          <a:xfrm rot="1621062">
            <a:off x="2745660" y="4719434"/>
            <a:ext cx="249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ocean water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17D297-5DA5-4883-AE5E-6E68AA0A03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44"/>
          <a:stretch/>
        </p:blipFill>
        <p:spPr>
          <a:xfrm>
            <a:off x="9031460" y="4589516"/>
            <a:ext cx="3011430" cy="18067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94F6F-7DC4-4C4F-B273-88855E0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5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7" y="-8586"/>
            <a:ext cx="8313336" cy="991675"/>
          </a:xfrm>
        </p:spPr>
        <p:txBody>
          <a:bodyPr/>
          <a:lstStyle/>
          <a:p>
            <a:r>
              <a:rPr lang="en-US" dirty="0"/>
              <a:t>Mechanical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2573F-ECCB-4D77-982D-A1C7FF857205}"/>
                  </a:ext>
                </a:extLst>
              </p:cNvPr>
              <p:cNvSpPr txBox="1"/>
              <p:nvPr/>
            </p:nvSpPr>
            <p:spPr>
              <a:xfrm>
                <a:off x="1224982" y="1704825"/>
                <a:ext cx="6284527" cy="847924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𝒁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3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𝑑𝑉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𝑻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  <m:brk m:alnAt="23"/>
                                    </m:rPr>
                                    <a:rPr lang="el-G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sub>
                                <m:sup/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𝑑𝑆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2573F-ECCB-4D77-982D-A1C7FF857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982" y="1704825"/>
                <a:ext cx="6284527" cy="8479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59A6E34-CED4-488B-BAEC-6906B864012B}"/>
              </a:ext>
            </a:extLst>
          </p:cNvPr>
          <p:cNvSpPr txBox="1"/>
          <p:nvPr/>
        </p:nvSpPr>
        <p:spPr>
          <a:xfrm>
            <a:off x="160020" y="827203"/>
            <a:ext cx="8652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Finite deformation variational formulation for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solid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mechanics          problem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obtained by minimizing the energy functional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A5C4D3-72A3-4219-8AE6-CCE4E30A37A4}"/>
                  </a:ext>
                </a:extLst>
              </p:cNvPr>
              <p:cNvSpPr txBox="1"/>
              <p:nvPr/>
            </p:nvSpPr>
            <p:spPr>
              <a:xfrm>
                <a:off x="7945755" y="974040"/>
                <a:ext cx="3470910" cy="15696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Helmholtz free-energy density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𝒁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material variables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𝑭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deformation gradient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∇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𝝋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𝜌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density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𝑩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body force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𝑻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prescribed traction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A5C4D3-72A3-4219-8AE6-CCE4E30A3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755" y="974040"/>
                <a:ext cx="3470910" cy="1569660"/>
              </a:xfrm>
              <a:prstGeom prst="rect">
                <a:avLst/>
              </a:prstGeom>
              <a:blipFill>
                <a:blip r:embed="rId4"/>
                <a:stretch>
                  <a:fillRect t="-772" b="-38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6971708-09C5-4202-A4CD-311F229E20C7}"/>
              </a:ext>
            </a:extLst>
          </p:cNvPr>
          <p:cNvSpPr txBox="1"/>
          <p:nvPr/>
        </p:nvSpPr>
        <p:spPr>
          <a:xfrm>
            <a:off x="79575" y="3415355"/>
            <a:ext cx="119669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J2 plasticity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extended to large-deformation regime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constitutive model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Incorporates all mechanisms that lead to deformation, plastic flow and creep of polycrystalline materials like ice; minimal calibration parameters; simplest material model w/ plastic behavior.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AB7EF8-2E69-4549-BFC4-408E04B23DA9}"/>
                  </a:ext>
                </a:extLst>
              </p:cNvPr>
              <p:cNvSpPr txBox="1"/>
              <p:nvPr/>
            </p:nvSpPr>
            <p:spPr>
              <a:xfrm>
                <a:off x="87147" y="5364121"/>
                <a:ext cx="9594063" cy="500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Yield stress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≔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</m:sSub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soil</m:t>
                        </m:r>
                      </m:sup>
                    </m:sSubSup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ice</m:t>
                        </m:r>
                      </m:sup>
                    </m:sSubSup>
                  </m:oMath>
                </a14:m>
                <a:endParaRPr lang="en-US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AB7EF8-2E69-4549-BFC4-408E04B23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7" y="5364121"/>
                <a:ext cx="9594063" cy="500202"/>
              </a:xfrm>
              <a:prstGeom prst="rect">
                <a:avLst/>
              </a:prstGeom>
              <a:blipFill>
                <a:blip r:embed="rId5"/>
                <a:stretch>
                  <a:fillRect l="-699" t="-2439"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889528-4816-4E42-A446-2844F7E6EAEC}"/>
                  </a:ext>
                </a:extLst>
              </p:cNvPr>
              <p:cNvSpPr txBox="1"/>
              <p:nvPr/>
            </p:nvSpPr>
            <p:spPr>
              <a:xfrm>
                <a:off x="5658306" y="5376624"/>
                <a:ext cx="3130576" cy="8672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ice saturation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[0,1]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soil</m:t>
                        </m:r>
                      </m:sup>
                    </m:sSubSup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/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𝑌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ice</m:t>
                        </m:r>
                      </m:sup>
                    </m:sSubSup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yield stress of soil/ice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soil/ice volume fraction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889528-4816-4E42-A446-2844F7E6E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306" y="5376624"/>
                <a:ext cx="3130576" cy="867225"/>
              </a:xfrm>
              <a:prstGeom prst="rect">
                <a:avLst/>
              </a:prstGeom>
              <a:blipFill>
                <a:blip r:embed="rId6"/>
                <a:stretch>
                  <a:fillRect t="-1389" b="-55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6FD6882-4E26-416B-BE6E-03F2CC9E3F55}"/>
              </a:ext>
            </a:extLst>
          </p:cNvPr>
          <p:cNvSpPr txBox="1"/>
          <p:nvPr/>
        </p:nvSpPr>
        <p:spPr>
          <a:xfrm>
            <a:off x="678662" y="5864323"/>
            <a:ext cx="64350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Used in erosion failure criteria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1BF11E-1DB7-4278-B7DD-4ACEB67F7B64}"/>
              </a:ext>
            </a:extLst>
          </p:cNvPr>
          <p:cNvSpPr txBox="1"/>
          <p:nvPr/>
        </p:nvSpPr>
        <p:spPr>
          <a:xfrm>
            <a:off x="87147" y="4813919"/>
            <a:ext cx="7452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Symmetry boundary conditions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 lateral sides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337EA3-403B-4CE9-8746-392CBE1C7F73}"/>
              </a:ext>
            </a:extLst>
          </p:cNvPr>
          <p:cNvSpPr txBox="1"/>
          <p:nvPr/>
        </p:nvSpPr>
        <p:spPr>
          <a:xfrm>
            <a:off x="480060" y="2737424"/>
            <a:ext cx="98183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Computes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displacements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new computational geometry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(following erosion)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DE0412-32C5-40DD-AB8E-1C30C97B3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9652" y="4704221"/>
            <a:ext cx="2884446" cy="156966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0240A27-F3BF-4A16-9CB0-E8C09A5246AD}"/>
              </a:ext>
            </a:extLst>
          </p:cNvPr>
          <p:cNvSpPr txBox="1">
            <a:spLocks/>
          </p:cNvSpPr>
          <p:nvPr/>
        </p:nvSpPr>
        <p:spPr bwMode="auto">
          <a:xfrm>
            <a:off x="8823190" y="4561084"/>
            <a:ext cx="1389401" cy="3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Symmetry BCs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B4A87E5-B80E-485E-9F58-937ACCC61471}"/>
              </a:ext>
            </a:extLst>
          </p:cNvPr>
          <p:cNvSpPr txBox="1">
            <a:spLocks/>
          </p:cNvSpPr>
          <p:nvPr/>
        </p:nvSpPr>
        <p:spPr bwMode="auto">
          <a:xfrm>
            <a:off x="10701010" y="6136222"/>
            <a:ext cx="1389401" cy="3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Symmetry BCs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C20DD2-3EAB-4C8F-9E26-C6AF8CAC6D40}"/>
              </a:ext>
            </a:extLst>
          </p:cNvPr>
          <p:cNvCxnSpPr>
            <a:cxnSpLocks/>
          </p:cNvCxnSpPr>
          <p:nvPr/>
        </p:nvCxnSpPr>
        <p:spPr>
          <a:xfrm>
            <a:off x="9370202" y="4866447"/>
            <a:ext cx="188964" cy="2590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1BF9DB-27F8-4CBA-9A9E-72FF2D73D5E7}"/>
              </a:ext>
            </a:extLst>
          </p:cNvPr>
          <p:cNvCxnSpPr>
            <a:cxnSpLocks/>
          </p:cNvCxnSpPr>
          <p:nvPr/>
        </p:nvCxnSpPr>
        <p:spPr>
          <a:xfrm flipH="1" flipV="1">
            <a:off x="11075671" y="5783581"/>
            <a:ext cx="217169" cy="4296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CFBBE-EFB3-40D3-8E50-1C73D82E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96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0" y="-35824"/>
            <a:ext cx="8313336" cy="991675"/>
          </a:xfrm>
        </p:spPr>
        <p:txBody>
          <a:bodyPr/>
          <a:lstStyle/>
          <a:p>
            <a:r>
              <a:rPr lang="en-US" dirty="0"/>
              <a:t>Erosion failure criteria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D5249C-DF33-46FB-8B2A-525B0EEDA667}"/>
              </a:ext>
            </a:extLst>
          </p:cNvPr>
          <p:cNvSpPr/>
          <p:nvPr/>
        </p:nvSpPr>
        <p:spPr>
          <a:xfrm>
            <a:off x="59163" y="955851"/>
            <a:ext cx="10778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Erosion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exposed to water reaches a critical exposure time.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Stress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reaches a critical value of the yield stress. 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4E81B-AE84-467F-AB41-2C869A0E1254}"/>
              </a:ext>
            </a:extLst>
          </p:cNvPr>
          <p:cNvSpPr txBox="1"/>
          <p:nvPr/>
        </p:nvSpPr>
        <p:spPr>
          <a:xfrm>
            <a:off x="596722" y="2814916"/>
            <a:ext cx="9019823" cy="43088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Once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failure criterion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is reached, “failed” elements are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mesh.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C17CD2-C5F1-4B99-AC77-F0473F0F0327}"/>
              </a:ext>
            </a:extLst>
          </p:cNvPr>
          <p:cNvSpPr/>
          <p:nvPr/>
        </p:nvSpPr>
        <p:spPr>
          <a:xfrm>
            <a:off x="59163" y="1862278"/>
            <a:ext cx="85961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Kinematic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has tilted excessively, it is assumed to have fallen as part of block erosion.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45CE62-3F1A-458B-9E66-79AC24DB3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018" y="1496240"/>
            <a:ext cx="2829277" cy="10918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07070-3935-47B6-883F-3E51B349C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7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0" y="-35824"/>
            <a:ext cx="8313336" cy="991675"/>
          </a:xfrm>
        </p:spPr>
        <p:txBody>
          <a:bodyPr/>
          <a:lstStyle/>
          <a:p>
            <a:r>
              <a:rPr lang="en-US" dirty="0"/>
              <a:t>Erosion failure criteria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D8D25-77F4-432F-BAA3-D18A0C4EB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37" y="3447322"/>
            <a:ext cx="2062897" cy="28871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815293-974A-4AFB-A907-750FCFFDEECC}"/>
              </a:ext>
            </a:extLst>
          </p:cNvPr>
          <p:cNvSpPr txBox="1"/>
          <p:nvPr/>
        </p:nvSpPr>
        <p:spPr>
          <a:xfrm rot="16200000">
            <a:off x="1113678" y="4745600"/>
            <a:ext cx="2935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Bluff face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4E81B-AE84-467F-AB41-2C869A0E1254}"/>
              </a:ext>
            </a:extLst>
          </p:cNvPr>
          <p:cNvSpPr txBox="1"/>
          <p:nvPr/>
        </p:nvSpPr>
        <p:spPr>
          <a:xfrm>
            <a:off x="596722" y="2814916"/>
            <a:ext cx="9019823" cy="43088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Once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failure criterion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is reached, “failed” elements are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mesh.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C17CD2-C5F1-4B99-AC77-F0473F0F0327}"/>
              </a:ext>
            </a:extLst>
          </p:cNvPr>
          <p:cNvSpPr/>
          <p:nvPr/>
        </p:nvSpPr>
        <p:spPr>
          <a:xfrm>
            <a:off x="59163" y="1862278"/>
            <a:ext cx="85961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Kinematic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has tilted excessively, it is assumed to have fallen as part of block erosion.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45CE62-3F1A-458B-9E66-79AC24DB3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018" y="1496240"/>
            <a:ext cx="2829277" cy="10918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6E288B-678B-4D08-ADD5-E54620A1A730}"/>
              </a:ext>
            </a:extLst>
          </p:cNvPr>
          <p:cNvSpPr/>
          <p:nvPr/>
        </p:nvSpPr>
        <p:spPr>
          <a:xfrm>
            <a:off x="59163" y="955851"/>
            <a:ext cx="10778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Erosion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exposed to water reaches a critical exposure time.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Stress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reaches a critical value of the yield stress. 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B2CA60-7F3D-4C0D-B21B-21AB2767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85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0" y="-35824"/>
            <a:ext cx="8313336" cy="991675"/>
          </a:xfrm>
        </p:spPr>
        <p:txBody>
          <a:bodyPr/>
          <a:lstStyle/>
          <a:p>
            <a:r>
              <a:rPr lang="en-US" dirty="0"/>
              <a:t>Erosion failure criteria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D8D25-77F4-432F-BAA3-D18A0C4EB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37" y="3447322"/>
            <a:ext cx="2062897" cy="2887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28473F-7E58-484C-BAA5-53FA6D3B4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815" y="3447322"/>
            <a:ext cx="1956835" cy="2887133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9768E28B-7A68-4ADF-BA72-AB5B64A47095}"/>
              </a:ext>
            </a:extLst>
          </p:cNvPr>
          <p:cNvSpPr/>
          <p:nvPr/>
        </p:nvSpPr>
        <p:spPr>
          <a:xfrm>
            <a:off x="2824941" y="4641123"/>
            <a:ext cx="720638" cy="53057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815293-974A-4AFB-A907-750FCFFDEECC}"/>
              </a:ext>
            </a:extLst>
          </p:cNvPr>
          <p:cNvSpPr txBox="1"/>
          <p:nvPr/>
        </p:nvSpPr>
        <p:spPr>
          <a:xfrm rot="16200000">
            <a:off x="1113678" y="4745600"/>
            <a:ext cx="2935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Bluff face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4E81B-AE84-467F-AB41-2C869A0E1254}"/>
              </a:ext>
            </a:extLst>
          </p:cNvPr>
          <p:cNvSpPr txBox="1"/>
          <p:nvPr/>
        </p:nvSpPr>
        <p:spPr>
          <a:xfrm>
            <a:off x="596722" y="2814916"/>
            <a:ext cx="9019823" cy="43088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Once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failure criterion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is reached, “failed” elements are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mesh.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C17CD2-C5F1-4B99-AC77-F0473F0F0327}"/>
              </a:ext>
            </a:extLst>
          </p:cNvPr>
          <p:cNvSpPr/>
          <p:nvPr/>
        </p:nvSpPr>
        <p:spPr>
          <a:xfrm>
            <a:off x="59163" y="1862278"/>
            <a:ext cx="85961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Kinematic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has tilted excessively, it is assumed to have fallen as part of block erosion.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45CE62-3F1A-458B-9E66-79AC24DB3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018" y="1496240"/>
            <a:ext cx="2829277" cy="10918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A5964FA-1339-4654-B4E1-A8E608808678}"/>
              </a:ext>
            </a:extLst>
          </p:cNvPr>
          <p:cNvSpPr/>
          <p:nvPr/>
        </p:nvSpPr>
        <p:spPr>
          <a:xfrm>
            <a:off x="59163" y="955851"/>
            <a:ext cx="10778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Erosion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exposed to water reaches a critical exposure time.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Stress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reaches a critical value of the yield stress. 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0571E1-C704-4326-BA77-A75BABEBA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42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Outline</a:t>
            </a:r>
            <a:endParaRPr lang="en-US" sz="3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95423-09F5-49CF-8E95-3CD6E6829395}"/>
              </a:ext>
            </a:extLst>
          </p:cNvPr>
          <p:cNvSpPr txBox="1"/>
          <p:nvPr/>
        </p:nvSpPr>
        <p:spPr>
          <a:xfrm>
            <a:off x="323385" y="1060264"/>
            <a:ext cx="1099510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Arctic Coastal Erosion (ACE)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Thermo-mechanical finite element model of 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Numerical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Ongoing/future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660007-9A9A-4814-A034-931F0A013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85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0" y="-35824"/>
            <a:ext cx="8313336" cy="991675"/>
          </a:xfrm>
        </p:spPr>
        <p:txBody>
          <a:bodyPr/>
          <a:lstStyle/>
          <a:p>
            <a:r>
              <a:rPr lang="en-US" dirty="0"/>
              <a:t>Erosion failure criteria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D8D25-77F4-432F-BAA3-D18A0C4EB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37" y="3447322"/>
            <a:ext cx="2062897" cy="2887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28473F-7E58-484C-BAA5-53FA6D3B4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815" y="3447322"/>
            <a:ext cx="1956835" cy="2887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C18463-05AC-4AC4-8D87-290B5B1C7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057" y="3429000"/>
            <a:ext cx="2062897" cy="2960422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85FBAD8A-5868-4DB1-88CA-3B0A21BC8DBC}"/>
              </a:ext>
            </a:extLst>
          </p:cNvPr>
          <p:cNvSpPr/>
          <p:nvPr/>
        </p:nvSpPr>
        <p:spPr>
          <a:xfrm>
            <a:off x="5747101" y="4625599"/>
            <a:ext cx="720638" cy="53057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768E28B-7A68-4ADF-BA72-AB5B64A47095}"/>
              </a:ext>
            </a:extLst>
          </p:cNvPr>
          <p:cNvSpPr/>
          <p:nvPr/>
        </p:nvSpPr>
        <p:spPr>
          <a:xfrm>
            <a:off x="2824941" y="4641123"/>
            <a:ext cx="720638" cy="53057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815293-974A-4AFB-A907-750FCFFDEECC}"/>
              </a:ext>
            </a:extLst>
          </p:cNvPr>
          <p:cNvSpPr txBox="1"/>
          <p:nvPr/>
        </p:nvSpPr>
        <p:spPr>
          <a:xfrm rot="16200000">
            <a:off x="1113678" y="4745600"/>
            <a:ext cx="2935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Bluff face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4E81B-AE84-467F-AB41-2C869A0E1254}"/>
              </a:ext>
            </a:extLst>
          </p:cNvPr>
          <p:cNvSpPr txBox="1"/>
          <p:nvPr/>
        </p:nvSpPr>
        <p:spPr>
          <a:xfrm>
            <a:off x="596722" y="2814916"/>
            <a:ext cx="9019823" cy="43088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Once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failure criterion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is reached, “failed” elements are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mesh.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C17CD2-C5F1-4B99-AC77-F0473F0F0327}"/>
              </a:ext>
            </a:extLst>
          </p:cNvPr>
          <p:cNvSpPr/>
          <p:nvPr/>
        </p:nvSpPr>
        <p:spPr>
          <a:xfrm>
            <a:off x="59163" y="1862278"/>
            <a:ext cx="85961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Kinematic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has tilted excessively, it is assumed to have fallen as part of block erosion.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45CE62-3F1A-458B-9E66-79AC24DB3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9018" y="1496240"/>
            <a:ext cx="2829277" cy="10918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07F1D90-9136-43E7-8D78-F810006310ED}"/>
              </a:ext>
            </a:extLst>
          </p:cNvPr>
          <p:cNvSpPr/>
          <p:nvPr/>
        </p:nvSpPr>
        <p:spPr>
          <a:xfrm>
            <a:off x="59163" y="955851"/>
            <a:ext cx="10778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Erosion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exposed to water reaches a critical exposure time.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Stress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reaches a critical value of the yield stress. 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E47A-828B-470C-B5D8-49C97A07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04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263A72-DE9C-46AA-8D5C-F9DFF385E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497" y="3420792"/>
            <a:ext cx="2062898" cy="2960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0" y="-35824"/>
            <a:ext cx="8313336" cy="991675"/>
          </a:xfrm>
        </p:spPr>
        <p:txBody>
          <a:bodyPr/>
          <a:lstStyle/>
          <a:p>
            <a:r>
              <a:rPr lang="en-US" dirty="0"/>
              <a:t>Erosion failure criteria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D8D25-77F4-432F-BAA3-D18A0C4EB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37" y="3447322"/>
            <a:ext cx="2062897" cy="2887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28473F-7E58-484C-BAA5-53FA6D3B4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815" y="3447322"/>
            <a:ext cx="1956835" cy="2887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C18463-05AC-4AC4-8D87-290B5B1C7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057" y="3429000"/>
            <a:ext cx="2062897" cy="2960422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DF2AF9E7-EA44-4A46-B02D-A5A443458694}"/>
              </a:ext>
            </a:extLst>
          </p:cNvPr>
          <p:cNvSpPr/>
          <p:nvPr/>
        </p:nvSpPr>
        <p:spPr>
          <a:xfrm>
            <a:off x="8659954" y="4625599"/>
            <a:ext cx="720638" cy="53057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5FBAD8A-5868-4DB1-88CA-3B0A21BC8DBC}"/>
              </a:ext>
            </a:extLst>
          </p:cNvPr>
          <p:cNvSpPr/>
          <p:nvPr/>
        </p:nvSpPr>
        <p:spPr>
          <a:xfrm>
            <a:off x="5747101" y="4625599"/>
            <a:ext cx="720638" cy="53057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768E28B-7A68-4ADF-BA72-AB5B64A47095}"/>
              </a:ext>
            </a:extLst>
          </p:cNvPr>
          <p:cNvSpPr/>
          <p:nvPr/>
        </p:nvSpPr>
        <p:spPr>
          <a:xfrm>
            <a:off x="2824941" y="4641123"/>
            <a:ext cx="720638" cy="53057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815293-974A-4AFB-A907-750FCFFDEECC}"/>
              </a:ext>
            </a:extLst>
          </p:cNvPr>
          <p:cNvSpPr txBox="1"/>
          <p:nvPr/>
        </p:nvSpPr>
        <p:spPr>
          <a:xfrm rot="16200000">
            <a:off x="1113678" y="4745600"/>
            <a:ext cx="2935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Bluff face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3A1542-FA17-4078-B928-6891EE688125}"/>
              </a:ext>
            </a:extLst>
          </p:cNvPr>
          <p:cNvSpPr txBox="1"/>
          <p:nvPr/>
        </p:nvSpPr>
        <p:spPr>
          <a:xfrm>
            <a:off x="9720743" y="4739934"/>
            <a:ext cx="2935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Niche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4E81B-AE84-467F-AB41-2C869A0E1254}"/>
              </a:ext>
            </a:extLst>
          </p:cNvPr>
          <p:cNvSpPr txBox="1"/>
          <p:nvPr/>
        </p:nvSpPr>
        <p:spPr>
          <a:xfrm>
            <a:off x="596722" y="2814916"/>
            <a:ext cx="9019823" cy="43088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Once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failure criterion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is reached, “failed” elements are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mesh.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C17CD2-C5F1-4B99-AC77-F0473F0F0327}"/>
              </a:ext>
            </a:extLst>
          </p:cNvPr>
          <p:cNvSpPr/>
          <p:nvPr/>
        </p:nvSpPr>
        <p:spPr>
          <a:xfrm>
            <a:off x="59163" y="1862278"/>
            <a:ext cx="85961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Kinematic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has tilted excessively, it is assumed to have fallen as part of block erosion.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45CE62-3F1A-458B-9E66-79AC24DB33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9018" y="1496240"/>
            <a:ext cx="2829277" cy="109189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DCA05D5-EB60-419A-BC4A-C6D9F741B00B}"/>
              </a:ext>
            </a:extLst>
          </p:cNvPr>
          <p:cNvSpPr/>
          <p:nvPr/>
        </p:nvSpPr>
        <p:spPr>
          <a:xfrm>
            <a:off x="59163" y="955851"/>
            <a:ext cx="10778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Erosion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exposed to water reaches a critical exposure time.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Stress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reaches a critical value of the yield stress. 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3B7D02-7C2F-4442-AC18-2BEB619F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3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F920C3-5057-42A9-A04C-38A7ACD16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445" y="3034493"/>
            <a:ext cx="4167931" cy="325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7" y="-8586"/>
            <a:ext cx="8313336" cy="991675"/>
          </a:xfrm>
        </p:spPr>
        <p:txBody>
          <a:bodyPr/>
          <a:lstStyle/>
          <a:p>
            <a:r>
              <a:rPr lang="en-US" dirty="0"/>
              <a:t>Thermal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3EB30-B506-457F-A3F1-37B5E2C35829}"/>
              </a:ext>
            </a:extLst>
          </p:cNvPr>
          <p:cNvSpPr txBox="1"/>
          <p:nvPr/>
        </p:nvSpPr>
        <p:spPr>
          <a:xfrm>
            <a:off x="87147" y="880401"/>
            <a:ext cx="7547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Transient heat conduction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a non-homogeneous porous media with water-ice phase change: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6265-5105-432E-B574-4CF7D8B4B026}"/>
                  </a:ext>
                </a:extLst>
              </p:cNvPr>
              <p:cNvSpPr/>
              <p:nvPr/>
            </p:nvSpPr>
            <p:spPr>
              <a:xfrm>
                <a:off x="1554289" y="1700060"/>
                <a:ext cx="3255828" cy="677558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bg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6265-5105-432E-B574-4CF7D8B4B0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289" y="1700060"/>
                <a:ext cx="3255828" cy="677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9F2C71-E8DF-448B-BF54-93F08A08A893}"/>
                  </a:ext>
                </a:extLst>
              </p:cNvPr>
              <p:cNvSpPr txBox="1"/>
              <p:nvPr/>
            </p:nvSpPr>
            <p:spPr>
              <a:xfrm>
                <a:off x="456252" y="2438641"/>
                <a:ext cx="7825690" cy="1740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</m:acc>
                    <m: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≔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incorporates phase                    changes through soil freezing curve,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*.</a:t>
                </a: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Computes 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22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2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p>
                        <m:r>
                          <a:rPr lang="en-US" sz="22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𝑜𝑙𝑑</m:t>
                        </m:r>
                      </m:sup>
                    </m:sSup>
                    <m:r>
                      <a:rPr lang="en-US" sz="22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den>
                    </m:f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</m:oMath>
                </a14:m>
                <a:endParaRPr lang="en-US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9F2C71-E8DF-448B-BF54-93F08A08A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52" y="2438641"/>
                <a:ext cx="7825690" cy="1740413"/>
              </a:xfrm>
              <a:prstGeom prst="rect">
                <a:avLst/>
              </a:prstGeom>
              <a:blipFill>
                <a:blip r:embed="rId5"/>
                <a:stretch>
                  <a:fillRect l="-1012" b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3F68FA9-F7F7-4FA0-BC00-A7751434B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424" y="4419145"/>
            <a:ext cx="2884446" cy="15696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6E6518-464A-4FC7-BD2B-93E3CDE2C2C6}"/>
              </a:ext>
            </a:extLst>
          </p:cNvPr>
          <p:cNvSpPr txBox="1">
            <a:spLocks/>
          </p:cNvSpPr>
          <p:nvPr/>
        </p:nvSpPr>
        <p:spPr bwMode="auto">
          <a:xfrm>
            <a:off x="-132571" y="5816307"/>
            <a:ext cx="1240848" cy="34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Bluff face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63193E-7DC3-48B5-A7CF-06967ADBF277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487853" y="5440457"/>
            <a:ext cx="271116" cy="3758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02479A2-2CFA-4F54-B2B9-0EBA0B805DEE}"/>
              </a:ext>
            </a:extLst>
          </p:cNvPr>
          <p:cNvSpPr txBox="1">
            <a:spLocks/>
          </p:cNvSpPr>
          <p:nvPr/>
        </p:nvSpPr>
        <p:spPr bwMode="auto">
          <a:xfrm>
            <a:off x="1431544" y="5917107"/>
            <a:ext cx="1240848" cy="34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Below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CFBB28-D33F-4D48-B464-A38707BA0223}"/>
              </a:ext>
            </a:extLst>
          </p:cNvPr>
          <p:cNvCxnSpPr>
            <a:cxnSpLocks/>
          </p:cNvCxnSpPr>
          <p:nvPr/>
        </p:nvCxnSpPr>
        <p:spPr>
          <a:xfrm>
            <a:off x="1021859" y="4451644"/>
            <a:ext cx="315967" cy="540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57746D1-C059-4801-A87C-4BFCB37130C3}"/>
              </a:ext>
            </a:extLst>
          </p:cNvPr>
          <p:cNvSpPr txBox="1"/>
          <p:nvPr/>
        </p:nvSpPr>
        <p:spPr>
          <a:xfrm>
            <a:off x="561645" y="4123001"/>
            <a:ext cx="1107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9F7893C-30AD-48C3-B2D9-3A9F74B3D2F4}"/>
              </a:ext>
            </a:extLst>
          </p:cNvPr>
          <p:cNvCxnSpPr>
            <a:cxnSpLocks/>
          </p:cNvCxnSpPr>
          <p:nvPr/>
        </p:nvCxnSpPr>
        <p:spPr>
          <a:xfrm flipH="1" flipV="1">
            <a:off x="1921510" y="5670647"/>
            <a:ext cx="104279" cy="3060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E4A3A4-6BE8-499E-B57C-C009651940D2}"/>
              </a:ext>
            </a:extLst>
          </p:cNvPr>
          <p:cNvSpPr txBox="1"/>
          <p:nvPr/>
        </p:nvSpPr>
        <p:spPr>
          <a:xfrm>
            <a:off x="2330859" y="4292278"/>
            <a:ext cx="690372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Boundary conditions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(from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wave model/data)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Local geothermal heat flux from below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Mean annual air temp from above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Air/ocean temp at bluff face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6A8235-B437-4086-8B51-9A95CFF711C5}"/>
              </a:ext>
            </a:extLst>
          </p:cNvPr>
          <p:cNvSpPr txBox="1"/>
          <p:nvPr/>
        </p:nvSpPr>
        <p:spPr>
          <a:xfrm>
            <a:off x="9602570" y="6148943"/>
            <a:ext cx="13680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Temperature [C]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7D7D33-3567-494D-8EE0-6D779BE85526}"/>
              </a:ext>
            </a:extLst>
          </p:cNvPr>
          <p:cNvSpPr txBox="1"/>
          <p:nvPr/>
        </p:nvSpPr>
        <p:spPr>
          <a:xfrm rot="16200000">
            <a:off x="7660694" y="4648357"/>
            <a:ext cx="119237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Ice Saturation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DD8613-5BF7-49E7-8165-121BBDC7631B}"/>
              </a:ext>
            </a:extLst>
          </p:cNvPr>
          <p:cNvSpPr txBox="1"/>
          <p:nvPr/>
        </p:nvSpPr>
        <p:spPr>
          <a:xfrm>
            <a:off x="8761029" y="3019925"/>
            <a:ext cx="28862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21680EC-6126-4A4B-808B-296E8067F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152" y="1354103"/>
            <a:ext cx="1872801" cy="168039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049A46F-A3A5-4F3C-8401-69619C523EA2}"/>
              </a:ext>
            </a:extLst>
          </p:cNvPr>
          <p:cNvSpPr txBox="1"/>
          <p:nvPr/>
        </p:nvSpPr>
        <p:spPr>
          <a:xfrm>
            <a:off x="5846199" y="2731753"/>
            <a:ext cx="1996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Permafrost control volume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A06B3E3-6E61-472B-9A57-317E247A5730}"/>
                  </a:ext>
                </a:extLst>
              </p:cNvPr>
              <p:cNvSpPr txBox="1"/>
              <p:nvPr/>
            </p:nvSpPr>
            <p:spPr>
              <a:xfrm>
                <a:off x="8628669" y="4114496"/>
                <a:ext cx="1701469" cy="1270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Soil freezing curve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den>
                    </m:f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only during phase change, which occurs in narrow temp zone (~-1C)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A06B3E3-6E61-472B-9A57-317E247A5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8669" y="4114496"/>
                <a:ext cx="1701469" cy="1270861"/>
              </a:xfrm>
              <a:prstGeom prst="rect">
                <a:avLst/>
              </a:prstGeom>
              <a:blipFill>
                <a:blip r:embed="rId8"/>
                <a:stretch>
                  <a:fillRect l="-357" t="-962" r="-2857" b="-4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04AD28-63B7-4D1D-925B-1E3DB57C6BF3}"/>
                  </a:ext>
                </a:extLst>
              </p:cNvPr>
              <p:cNvSpPr txBox="1"/>
              <p:nvPr/>
            </p:nvSpPr>
            <p:spPr>
              <a:xfrm>
                <a:off x="8044002" y="935913"/>
                <a:ext cx="3798370" cy="19901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𝜌</m:t>
                        </m:r>
                      </m:e>
                    </m:acc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density from mixture model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𝑝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specific heat from mixture model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𝑲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thermal diffusivity tensor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ice density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latent heat of water-ice phase change</a:t>
                </a:r>
              </a:p>
              <a:p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ice saturation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[0,1]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soil freezing curve (depends on salinity)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04AD28-63B7-4D1D-925B-1E3DB57C6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02" y="935913"/>
                <a:ext cx="3798370" cy="1990160"/>
              </a:xfrm>
              <a:prstGeom prst="rect">
                <a:avLst/>
              </a:prstGeom>
              <a:blipFill>
                <a:blip r:embed="rId10"/>
                <a:stretch>
                  <a:fillRect t="-610" b="-3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6EFA201-E892-44C9-850B-61FD63D7C6D2}"/>
              </a:ext>
            </a:extLst>
          </p:cNvPr>
          <p:cNvSpPr txBox="1"/>
          <p:nvPr/>
        </p:nvSpPr>
        <p:spPr>
          <a:xfrm>
            <a:off x="-30062" y="6490152"/>
            <a:ext cx="1200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Follows approach of (M. Ramos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1996), (Z. Wang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2011),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latent heat is energy source/sink for heat equation.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9080BED-FDE7-4FF3-89D9-9D08EFD6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12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47" y="-1300"/>
            <a:ext cx="10077709" cy="991675"/>
          </a:xfrm>
        </p:spPr>
        <p:txBody>
          <a:bodyPr/>
          <a:lstStyle/>
          <a:p>
            <a:r>
              <a:rPr lang="en-US" dirty="0"/>
              <a:t>Parameters &amp; inputs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A02BF-F345-402D-954F-ED025EF1EA48}"/>
              </a:ext>
            </a:extLst>
          </p:cNvPr>
          <p:cNvSpPr txBox="1"/>
          <p:nvPr/>
        </p:nvSpPr>
        <p:spPr>
          <a:xfrm>
            <a:off x="3803" y="996130"/>
            <a:ext cx="843424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Permafrost properties depend on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ice content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unfrozen water content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frost susceptibility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Few mathematical relationships exist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that describe changes in tensile strength, shear strength and cohesion of ice/permafrost with changes in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Series of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(UCS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BTS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DT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) on frozen soil samples at different temps (-6C, -3C, -1C) and ice content from Drew Point, AK were performed at SNL’s Geomechanics Laboratory to estimate: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Strength: 1-3 MPa</a:t>
            </a:r>
          </a:p>
          <a:p>
            <a:pPr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Young’s modulus: 0.01-0.16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GPa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Poisson’s ratio: 0.1-0.35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Porosity values: 40-95%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B29D9-9FF2-4879-9DC8-F3ADD00419CA}"/>
              </a:ext>
            </a:extLst>
          </p:cNvPr>
          <p:cNvSpPr txBox="1"/>
          <p:nvPr/>
        </p:nvSpPr>
        <p:spPr>
          <a:xfrm>
            <a:off x="0" y="6550223"/>
            <a:ext cx="9013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Unconfined compressive test.  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Brazilian tensile tests.  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 tensile tests.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817C76-04D4-4754-B94D-06D036942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95385" y="985083"/>
            <a:ext cx="2913411" cy="1942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D88FAD-3FFC-43CF-BF80-789BD22D2F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34639" r="30761" b="31641"/>
          <a:stretch/>
        </p:blipFill>
        <p:spPr>
          <a:xfrm rot="16200000">
            <a:off x="8378359" y="698518"/>
            <a:ext cx="1648444" cy="99009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2A1A30-F94D-46A5-9074-22A6D0404523}"/>
              </a:ext>
            </a:extLst>
          </p:cNvPr>
          <p:cNvCxnSpPr>
            <a:cxnSpLocks/>
          </p:cNvCxnSpPr>
          <p:nvPr/>
        </p:nvCxnSpPr>
        <p:spPr>
          <a:xfrm flipH="1" flipV="1">
            <a:off x="9604497" y="1938162"/>
            <a:ext cx="847593" cy="4503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EBC807B-FE55-4AA8-B26D-4E91F32A5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15" y="4166348"/>
            <a:ext cx="2493818" cy="21734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AE539D-255A-4AB1-A4E7-A9BD642FB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326" y="3402200"/>
            <a:ext cx="3743060" cy="29134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A9DFC34-BCDF-4CBD-A1D7-16A33C086A66}"/>
              </a:ext>
            </a:extLst>
          </p:cNvPr>
          <p:cNvSpPr txBox="1"/>
          <p:nvPr/>
        </p:nvSpPr>
        <p:spPr>
          <a:xfrm rot="5400000" flipV="1">
            <a:off x="7872107" y="4652941"/>
            <a:ext cx="1545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BTS (MPa)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93250B-B684-42B4-A77D-EC77B92985C1}"/>
              </a:ext>
            </a:extLst>
          </p:cNvPr>
          <p:cNvSpPr txBox="1"/>
          <p:nvPr/>
        </p:nvSpPr>
        <p:spPr>
          <a:xfrm rot="10800000" flipV="1">
            <a:off x="9657560" y="6135999"/>
            <a:ext cx="1545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IceVolFrac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0B54B3-79DA-4D9B-89FA-755F67CAF046}"/>
              </a:ext>
            </a:extLst>
          </p:cNvPr>
          <p:cNvSpPr txBox="1"/>
          <p:nvPr/>
        </p:nvSpPr>
        <p:spPr>
          <a:xfrm>
            <a:off x="10766743" y="3643128"/>
            <a:ext cx="10023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y=-1.872*x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=0.3908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B0928C-3C29-4D0E-8147-ADFE2C1FFFBA}"/>
              </a:ext>
            </a:extLst>
          </p:cNvPr>
          <p:cNvSpPr txBox="1"/>
          <p:nvPr/>
        </p:nvSpPr>
        <p:spPr>
          <a:xfrm>
            <a:off x="9068307" y="5154669"/>
            <a:ext cx="1545280" cy="64633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Lots of noise in data!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16538D8-E92C-4312-910B-DE09895D3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326" y="2206367"/>
            <a:ext cx="1491486" cy="12194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A712D-99EF-4B27-9157-BACB36EF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05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0C0C35-CB6D-4844-B963-4915814F4371}"/>
              </a:ext>
            </a:extLst>
          </p:cNvPr>
          <p:cNvSpPr/>
          <p:nvPr/>
        </p:nvSpPr>
        <p:spPr>
          <a:xfrm>
            <a:off x="20774" y="3848563"/>
            <a:ext cx="76472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Parameters estimated from observational data at Drew Point, AK: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Skin temp w/ time, initial bluff temp (USGS weather station data)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Geothermal heat flux (borehole at Barrow, AK)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Polygon dimension, ice wedge thickness and depth, bluff height, living organic layer thickness (Aug. 2019 field campaign)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Parameters from wave model (WW3+SWAN+Delft3D):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Ocean temperature, salinity and sea-level w/ time (for thermal BCs)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1F3F00-77DE-4CCC-8C3F-AAAFE7A6E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595" y="5477983"/>
            <a:ext cx="1170387" cy="524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47" y="-1300"/>
            <a:ext cx="10077709" cy="991675"/>
          </a:xfrm>
        </p:spPr>
        <p:txBody>
          <a:bodyPr/>
          <a:lstStyle/>
          <a:p>
            <a:r>
              <a:rPr lang="en-US" dirty="0"/>
              <a:t>Parameters &amp; inputs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827ED7-A4FB-49BC-AC88-6A75032E31BE}"/>
              </a:ext>
            </a:extLst>
          </p:cNvPr>
          <p:cNvSpPr txBox="1"/>
          <p:nvPr/>
        </p:nvSpPr>
        <p:spPr>
          <a:xfrm>
            <a:off x="131113" y="1006973"/>
            <a:ext cx="797973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Parameters estimated from laboratory data: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Elastic modulus, Poisson’s ratio, yield strength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Sand/silt/clay fractions with depth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Porosity with depth</a:t>
            </a:r>
          </a:p>
          <a:p>
            <a:pPr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Parameters from literature: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Ice/water/sediment densities, thermal conductivities, heat capacities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Freezing curve/width as function of sediment 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Bluff salinity with depth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D61F92-8D9B-48CA-BC56-D94BEBF2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374" y="3593140"/>
            <a:ext cx="2327023" cy="26384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7D08FD-02F1-4232-9E89-B49ED1220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00" y="901598"/>
            <a:ext cx="2276812" cy="170760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E1004F-8A2F-4816-941E-A67911C0B8B2}"/>
              </a:ext>
            </a:extLst>
          </p:cNvPr>
          <p:cNvCxnSpPr>
            <a:cxnSpLocks/>
          </p:cNvCxnSpPr>
          <p:nvPr/>
        </p:nvCxnSpPr>
        <p:spPr>
          <a:xfrm>
            <a:off x="6547801" y="1741140"/>
            <a:ext cx="724395" cy="0"/>
          </a:xfrm>
          <a:prstGeom prst="straightConnector1">
            <a:avLst/>
          </a:prstGeom>
          <a:ln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66D0F74-0F43-40FA-B269-D45EE517CFD6}"/>
              </a:ext>
            </a:extLst>
          </p:cNvPr>
          <p:cNvSpPr txBox="1"/>
          <p:nvPr/>
        </p:nvSpPr>
        <p:spPr>
          <a:xfrm>
            <a:off x="6793248" y="1494984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14FB688-EF8E-451D-811D-BCF492A85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1990" y="3615627"/>
            <a:ext cx="2222760" cy="27138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8BAFE67-AABA-4B0F-A7F1-CE8BCBC82C59}"/>
              </a:ext>
            </a:extLst>
          </p:cNvPr>
          <p:cNvSpPr txBox="1"/>
          <p:nvPr/>
        </p:nvSpPr>
        <p:spPr>
          <a:xfrm>
            <a:off x="8366604" y="5068630"/>
            <a:ext cx="12691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Deep borehole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BFAB88-C76A-4437-A464-102ACC3DE5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3825" y="609173"/>
            <a:ext cx="3755372" cy="28165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298026-6B7D-49DF-9EAC-2634D39BCDD1}"/>
              </a:ext>
            </a:extLst>
          </p:cNvPr>
          <p:cNvSpPr txBox="1"/>
          <p:nvPr/>
        </p:nvSpPr>
        <p:spPr>
          <a:xfrm>
            <a:off x="8735919" y="606647"/>
            <a:ext cx="2427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BC Data for Drew Point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E772E3-E263-4A4B-A73D-ACC9F6E72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9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453B5D-91B5-4754-87B7-7AFEE81B0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189" y="1041881"/>
            <a:ext cx="812295" cy="1165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6E190-C651-489A-8AD9-D8654A8E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31" y="73905"/>
            <a:ext cx="9630006" cy="991675"/>
          </a:xfrm>
        </p:spPr>
        <p:txBody>
          <a:bodyPr/>
          <a:lstStyle/>
          <a:p>
            <a:r>
              <a:rPr lang="en-US" dirty="0"/>
              <a:t>Coupled thermo-mechanical formulation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2290AB-7679-465E-80E5-2661DC615243}"/>
              </a:ext>
            </a:extLst>
          </p:cNvPr>
          <p:cNvSpPr/>
          <p:nvPr/>
        </p:nvSpPr>
        <p:spPr>
          <a:xfrm>
            <a:off x="93280" y="1141690"/>
            <a:ext cx="4827410" cy="34163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Potential key advantages:</a:t>
            </a: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Tightly coupled strength and thermo-chemical 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Failure modes develop from constitutive relationships in FEM model (no empirical relationships!)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3D unsteady heat flow can include chemistry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D984F6-3BC4-48BC-B378-25AE35C413BC}"/>
              </a:ext>
            </a:extLst>
          </p:cNvPr>
          <p:cNvGrpSpPr/>
          <p:nvPr/>
        </p:nvGrpSpPr>
        <p:grpSpPr>
          <a:xfrm>
            <a:off x="5247014" y="1087044"/>
            <a:ext cx="6497093" cy="5178799"/>
            <a:chOff x="5517947" y="1087044"/>
            <a:chExt cx="6497093" cy="517879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119739A-958A-416E-AEBC-3E7CFB3ACF6A}"/>
                </a:ext>
              </a:extLst>
            </p:cNvPr>
            <p:cNvGrpSpPr/>
            <p:nvPr/>
          </p:nvGrpSpPr>
          <p:grpSpPr>
            <a:xfrm>
              <a:off x="5517947" y="1087044"/>
              <a:ext cx="6497093" cy="5178799"/>
              <a:chOff x="363705" y="1270846"/>
              <a:chExt cx="6497093" cy="517879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2C9B9F-9EB6-486F-8D8A-A760508C5B57}"/>
                  </a:ext>
                </a:extLst>
              </p:cNvPr>
              <p:cNvSpPr txBox="1"/>
              <p:nvPr/>
            </p:nvSpPr>
            <p:spPr>
              <a:xfrm>
                <a:off x="1087491" y="1270846"/>
                <a:ext cx="5049520" cy="153888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Thermal:</a:t>
                </a:r>
              </a:p>
              <a:p>
                <a:pPr algn="ctr"/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Inputs: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geometry, sediment type, ice volume, water volume, pore size, salinity</a:t>
                </a:r>
              </a:p>
              <a:p>
                <a:pPr algn="ctr"/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Outputs: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temperature field, ice saturation   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EA498D-D3C3-4F0A-A472-C499546D2D8C}"/>
                  </a:ext>
                </a:extLst>
              </p:cNvPr>
              <p:cNvSpPr txBox="1"/>
              <p:nvPr/>
            </p:nvSpPr>
            <p:spPr>
              <a:xfrm>
                <a:off x="1132637" y="4572208"/>
                <a:ext cx="5181601" cy="1877437"/>
              </a:xfrm>
              <a:prstGeom prst="rect">
                <a:avLst/>
              </a:prstGeom>
              <a:solidFill>
                <a:srgbClr val="CCCC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Mechanical:</a:t>
                </a:r>
              </a:p>
              <a:p>
                <a:pPr algn="ctr"/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Inputs: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ice saturation, strength relationship as function of thermal state, stress-strain relationships of permafrost and ice </a:t>
                </a:r>
              </a:p>
              <a:p>
                <a:pPr algn="ctr"/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Outputs: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displacements, eroded geometry </a:t>
                </a:r>
              </a:p>
            </p:txBody>
          </p:sp>
          <p:cxnSp>
            <p:nvCxnSpPr>
              <p:cNvPr id="24" name="Connector: Elbow 23">
                <a:extLst>
                  <a:ext uri="{FF2B5EF4-FFF2-40B4-BE49-F238E27FC236}">
                    <a16:creationId xmlns:a16="http://schemas.microsoft.com/office/drawing/2014/main" id="{E3F81493-2C25-4087-8E03-106A712726A9}"/>
                  </a:ext>
                </a:extLst>
              </p:cNvPr>
              <p:cNvCxnSpPr>
                <a:cxnSpLocks/>
                <a:stCxn id="13" idx="1"/>
                <a:endCxn id="7" idx="1"/>
              </p:cNvCxnSpPr>
              <p:nvPr/>
            </p:nvCxnSpPr>
            <p:spPr>
              <a:xfrm rot="10800000">
                <a:off x="1087491" y="2040289"/>
                <a:ext cx="45146" cy="3470639"/>
              </a:xfrm>
              <a:prstGeom prst="bentConnector3">
                <a:avLst>
                  <a:gd name="adj1" fmla="val 606357"/>
                </a:avLst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or: Elbow 34">
                <a:extLst>
                  <a:ext uri="{FF2B5EF4-FFF2-40B4-BE49-F238E27FC236}">
                    <a16:creationId xmlns:a16="http://schemas.microsoft.com/office/drawing/2014/main" id="{AB885F98-542C-4281-9E7E-A60E49F359CD}"/>
                  </a:ext>
                </a:extLst>
              </p:cNvPr>
              <p:cNvCxnSpPr>
                <a:cxnSpLocks/>
                <a:stCxn id="7" idx="3"/>
                <a:endCxn id="13" idx="3"/>
              </p:cNvCxnSpPr>
              <p:nvPr/>
            </p:nvCxnSpPr>
            <p:spPr>
              <a:xfrm>
                <a:off x="6137011" y="2040288"/>
                <a:ext cx="177227" cy="3470639"/>
              </a:xfrm>
              <a:prstGeom prst="bentConnector3">
                <a:avLst>
                  <a:gd name="adj1" fmla="val 228987"/>
                </a:avLst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41160F5-2449-419B-A963-C6C5C5D07C72}"/>
                  </a:ext>
                </a:extLst>
              </p:cNvPr>
              <p:cNvSpPr txBox="1"/>
              <p:nvPr/>
            </p:nvSpPr>
            <p:spPr>
              <a:xfrm rot="16200000">
                <a:off x="5350253" y="3255143"/>
                <a:ext cx="26517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CBFA5AA-D41C-4799-95C7-E6DE462EBB36}"/>
                  </a:ext>
                </a:extLst>
              </p:cNvPr>
              <p:cNvSpPr txBox="1"/>
              <p:nvPr/>
            </p:nvSpPr>
            <p:spPr>
              <a:xfrm rot="16200000">
                <a:off x="-777508" y="3253233"/>
                <a:ext cx="26517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Eroded geometry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737272-6E02-4C06-8ACC-76C6CBBBC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8249" y="2741482"/>
              <a:ext cx="2884446" cy="1569661"/>
            </a:xfrm>
            <a:prstGeom prst="rect">
              <a:avLst/>
            </a:prstGeom>
          </p:spPr>
        </p:pic>
        <p:pic>
          <p:nvPicPr>
            <p:cNvPr id="22" name="Picture 21" descr="albany_90.png">
              <a:extLst>
                <a:ext uri="{FF2B5EF4-FFF2-40B4-BE49-F238E27FC236}">
                  <a16:creationId xmlns:a16="http://schemas.microsoft.com/office/drawing/2014/main" id="{27032160-A5FC-414A-AFB2-B79684BB2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066" y="3119965"/>
              <a:ext cx="1488574" cy="774403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7E5CA29-493C-4D5F-A762-6E4401388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2694" y="5539051"/>
            <a:ext cx="745720" cy="10436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E9B573-E1C8-47F7-B383-CD18CC114ABF}"/>
              </a:ext>
            </a:extLst>
          </p:cNvPr>
          <p:cNvSpPr txBox="1"/>
          <p:nvPr/>
        </p:nvSpPr>
        <p:spPr>
          <a:xfrm>
            <a:off x="316090" y="4876800"/>
            <a:ext cx="4295836" cy="120032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Unique characteristic of coupled model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coupling happens at the  level of material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2D90C-2BC8-4D51-9C50-8C502D24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62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Outline</a:t>
            </a:r>
            <a:endParaRPr lang="en-US" sz="3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95423-09F5-49CF-8E95-3CD6E6829395}"/>
              </a:ext>
            </a:extLst>
          </p:cNvPr>
          <p:cNvSpPr txBox="1"/>
          <p:nvPr/>
        </p:nvSpPr>
        <p:spPr>
          <a:xfrm>
            <a:off x="323385" y="1060264"/>
            <a:ext cx="1099510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Arctic Coastal Erosion (ACE)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Thermo-mechanical finite element model of 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Numerical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Ongoing/future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1F640A-4B6A-4864-914C-320AC5FE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71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45803" y="128035"/>
            <a:ext cx="8725284" cy="43358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Finite element implementation within </a:t>
            </a:r>
            <a:r>
              <a:rPr lang="en-US" sz="3600" i="1" dirty="0">
                <a:solidFill>
                  <a:schemeClr val="tx1"/>
                </a:solidFill>
              </a:rPr>
              <a:t>Albany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714116" y="1902453"/>
            <a:ext cx="5857024" cy="537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 descr="cropped-cropped-logo_trilinos_moon-e14310395222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307" y="3192723"/>
            <a:ext cx="2188072" cy="912472"/>
          </a:xfrm>
          <a:prstGeom prst="rect">
            <a:avLst/>
          </a:prstGeom>
        </p:spPr>
      </p:pic>
      <p:pic>
        <p:nvPicPr>
          <p:cNvPr id="3" name="Picture 2" descr="albany_9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23" y="1105202"/>
            <a:ext cx="2197100" cy="11430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9013969" y="4340050"/>
            <a:ext cx="3126748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github.com</a:t>
            </a:r>
            <a:r>
              <a:rPr lang="en-US" sz="20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20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trilinos</a:t>
            </a:r>
            <a:r>
              <a:rPr lang="en-US" sz="20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20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trilinos</a:t>
            </a:r>
            <a:endParaRPr lang="en-US" sz="2000" dirty="0">
              <a:latin typeface="Calibri" panose="020F0502020204030204" pitchFamily="34" charset="0"/>
              <a:ea typeface="Andale Mono" charset="0"/>
              <a:cs typeface="Andale Mono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9275756" y="2203245"/>
            <a:ext cx="2603174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https://github.com/ </a:t>
            </a:r>
            <a:r>
              <a:rPr lang="en-US" sz="20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SNLComputation</a:t>
            </a:r>
            <a:r>
              <a:rPr lang="en-US" sz="20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/LCM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2280" y="1003231"/>
            <a:ext cx="7313127" cy="110799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thermo-mechanical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Arctic Coastal Erosion (ACE)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model is implemented within the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LCM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project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in Sandia’s open-source parallel, C++, multi-physics, finite element code,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Albany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B0A014-DDCA-460C-B2BF-C3202ECFC29F}"/>
              </a:ext>
            </a:extLst>
          </p:cNvPr>
          <p:cNvSpPr/>
          <p:nvPr/>
        </p:nvSpPr>
        <p:spPr>
          <a:xfrm>
            <a:off x="139042" y="2344060"/>
            <a:ext cx="836487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b="1" i="1" dirty="0">
                <a:latin typeface="Calibri" pitchFamily="34" charset="0"/>
                <a:cs typeface="Calibri" pitchFamily="34" charset="0"/>
              </a:rPr>
              <a:t>Component-based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design for rapid development.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Contains a wide variety of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constitutive models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Extensive use of libraries from the open-source </a:t>
            </a:r>
            <a:r>
              <a:rPr lang="en-US" sz="2200" b="1" i="1" dirty="0" err="1">
                <a:latin typeface="Calibri" pitchFamily="34" charset="0"/>
                <a:cs typeface="Calibri" pitchFamily="34" charset="0"/>
              </a:rPr>
              <a:t>Trilinos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project.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Use of the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Phalanx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package to decompose complex problem into simpler problems with managed dependencies.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Use of the </a:t>
            </a:r>
            <a:r>
              <a:rPr lang="en-US" sz="2200" b="1" i="1" dirty="0" err="1">
                <a:latin typeface="Calibri" pitchFamily="34" charset="0"/>
                <a:cs typeface="Calibri" pitchFamily="34" charset="0"/>
              </a:rPr>
              <a:t>Sacado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package for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automatic differentiation.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sz="400" b="1" i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sz="400" b="1" i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sz="400" b="1" i="1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Coupled to the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DOE’s Energy </a:t>
            </a:r>
            <a:r>
              <a:rPr lang="en-US" sz="2200" b="1" i="1" dirty="0" err="1">
                <a:latin typeface="Calibri" pitchFamily="34" charset="0"/>
                <a:cs typeface="Calibri" pitchFamily="34" charset="0"/>
              </a:rPr>
              <a:t>Exascale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 Earth System Model (E3SM)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through Albany Land-Ice (ALI) component.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All software available on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GitHub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1F0D034-6233-479F-85F5-7ED42F3EBA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381956"/>
              </p:ext>
            </p:extLst>
          </p:nvPr>
        </p:nvGraphicFramePr>
        <p:xfrm>
          <a:off x="9591466" y="5191552"/>
          <a:ext cx="2079913" cy="1122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" r:id="rId6" imgW="3415680" imgH="1841040" progId="">
                  <p:embed/>
                </p:oleObj>
              </mc:Choice>
              <mc:Fallback>
                <p:oleObj r:id="rId6" imgW="3415680" imgH="1841040" progId="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E7B956CF-C4CC-43EC-93A9-38796615EC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91466" y="5191552"/>
                        <a:ext cx="2079913" cy="1122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AC8F0-C288-407B-89C1-3F2107F88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3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Mechanics-only simulation*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D82972-E872-4547-9D08-0F38FCD2607D}"/>
              </a:ext>
            </a:extLst>
          </p:cNvPr>
          <p:cNvSpPr txBox="1"/>
          <p:nvPr/>
        </p:nvSpPr>
        <p:spPr>
          <a:xfrm>
            <a:off x="109758" y="6528196"/>
            <a:ext cx="7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M. Thomas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Frontiers in Earth Science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April 2020.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8CDA07-B192-460A-9AF6-13593E5FBC13}"/>
              </a:ext>
            </a:extLst>
          </p:cNvPr>
          <p:cNvSpPr txBox="1"/>
          <p:nvPr/>
        </p:nvSpPr>
        <p:spPr>
          <a:xfrm>
            <a:off x="9158356" y="2616299"/>
            <a:ext cx="2237525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From recently-published 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Frontiers in Earth Science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special issue.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F335E-F471-4E4C-B9A4-4327C8F1D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595" y="991676"/>
            <a:ext cx="5472176" cy="5344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62502E-7D92-47E7-84BA-93CF6E3D7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4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Mechanics-only simulation*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2FE00E-F718-45C2-AF21-64EEBCB3A2F0}"/>
              </a:ext>
            </a:extLst>
          </p:cNvPr>
          <p:cNvSpPr txBox="1"/>
          <p:nvPr/>
        </p:nvSpPr>
        <p:spPr>
          <a:xfrm>
            <a:off x="5337287" y="842280"/>
            <a:ext cx="642882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3D elastic mechanics-only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simulations assessed impact of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bluff geometry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material variability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 stress states leading up to bluff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Only load is gravitational.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216134-D6B1-45A0-AEA8-06E3204B52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2" y="985190"/>
            <a:ext cx="5114795" cy="3362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BA0E4D-E8AD-4C58-B7BB-E6C189DE9171}"/>
                  </a:ext>
                </a:extLst>
              </p:cNvPr>
              <p:cNvSpPr txBox="1"/>
              <p:nvPr/>
            </p:nvSpPr>
            <p:spPr>
              <a:xfrm>
                <a:off x="109758" y="4827112"/>
                <a:ext cx="590273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Simulations facilitated examination of 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stress patterns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within bluff and identification of 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location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magnitude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max tensile stress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BA0E4D-E8AD-4C58-B7BB-E6C189DE9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8" y="4827112"/>
                <a:ext cx="5902735" cy="1477328"/>
              </a:xfrm>
              <a:prstGeom prst="rect">
                <a:avLst/>
              </a:prstGeom>
              <a:blipFill>
                <a:blip r:embed="rId4"/>
                <a:stretch>
                  <a:fillRect l="-1136" t="-2893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1946EE1B-39BB-4285-AE19-3ADDA74E4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018" y="2351912"/>
            <a:ext cx="5677193" cy="40486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0E8CB2-58F5-4EFF-A40F-97EB7C1FB7ED}"/>
              </a:ext>
            </a:extLst>
          </p:cNvPr>
          <p:cNvSpPr txBox="1"/>
          <p:nvPr/>
        </p:nvSpPr>
        <p:spPr>
          <a:xfrm>
            <a:off x="109758" y="6528196"/>
            <a:ext cx="7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M. Thomas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Frontiers in Earth Science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April 2020.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401335-0FA4-473C-97E0-8D55D2A2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Outline</a:t>
            </a:r>
            <a:endParaRPr lang="en-US" sz="3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95423-09F5-49CF-8E95-3CD6E6829395}"/>
              </a:ext>
            </a:extLst>
          </p:cNvPr>
          <p:cNvSpPr txBox="1"/>
          <p:nvPr/>
        </p:nvSpPr>
        <p:spPr>
          <a:xfrm>
            <a:off x="323385" y="1060264"/>
            <a:ext cx="1099510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Arctic Coastal Erosion (ACE)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Thermo-mechanical finite element model of 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Numerical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Ongoing/future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6B92DD-7F5A-4A6C-90EC-A5B139D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13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6" y="1"/>
            <a:ext cx="9635491" cy="991675"/>
          </a:xfrm>
        </p:spPr>
        <p:txBody>
          <a:bodyPr/>
          <a:lstStyle/>
          <a:p>
            <a:r>
              <a:rPr lang="en-US" dirty="0"/>
              <a:t>Mechanics-only simulation*: main takeaways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71674B-CAFC-49AD-A051-46CAE2916D98}"/>
                  </a:ext>
                </a:extLst>
              </p:cNvPr>
              <p:cNvSpPr txBox="1"/>
              <p:nvPr/>
            </p:nvSpPr>
            <p:spPr>
              <a:xfrm>
                <a:off x="147336" y="991676"/>
                <a:ext cx="11759542" cy="800219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Niche dimension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affects location and magnitude of simulated 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max tensile stress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more than the bluff height, ice wedge polygon size, ice wedge geometry, bulk density and Poisson’s ratio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71674B-CAFC-49AD-A051-46CAE2916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36" y="991676"/>
                <a:ext cx="11759542" cy="800219"/>
              </a:xfrm>
              <a:prstGeom prst="rect">
                <a:avLst/>
              </a:prstGeom>
              <a:blipFill>
                <a:blip r:embed="rId3"/>
                <a:stretch>
                  <a:fillRect t="-4580" b="-14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4075743-185A-461B-B20D-E3E0C2C12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36" y="1866102"/>
            <a:ext cx="7212698" cy="44571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B9630A-815F-408D-9534-299C36BA4CAA}"/>
              </a:ext>
            </a:extLst>
          </p:cNvPr>
          <p:cNvSpPr/>
          <p:nvPr/>
        </p:nvSpPr>
        <p:spPr>
          <a:xfrm>
            <a:off x="7805802" y="3184916"/>
            <a:ext cx="3954049" cy="14465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narrower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erosional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niches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promote smaller failure masses compared to those with shorter and deeper niches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52A0E1-679F-4D89-82A9-F251DD63C5D2}"/>
              </a:ext>
            </a:extLst>
          </p:cNvPr>
          <p:cNvSpPr/>
          <p:nvPr/>
        </p:nvSpPr>
        <p:spPr>
          <a:xfrm>
            <a:off x="7875585" y="1930968"/>
            <a:ext cx="41690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Inland extent of niche was advanced for 6 erosional niche heights from 0.1-3 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85B38-7D53-499F-9960-1C90916873C6}"/>
              </a:ext>
            </a:extLst>
          </p:cNvPr>
          <p:cNvSpPr txBox="1"/>
          <p:nvPr/>
        </p:nvSpPr>
        <p:spPr>
          <a:xfrm>
            <a:off x="7875584" y="4869750"/>
            <a:ext cx="4049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Lower bound for tensile stress from lab measurements: 100 kPa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Orange/green shading highlights potential failure areas.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51586-0C2B-4BAC-8A90-17925C647B26}"/>
              </a:ext>
            </a:extLst>
          </p:cNvPr>
          <p:cNvSpPr txBox="1"/>
          <p:nvPr/>
        </p:nvSpPr>
        <p:spPr>
          <a:xfrm>
            <a:off x="109758" y="6528196"/>
            <a:ext cx="7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M. Thomas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Frontiers in Earth Science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April 2020.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DAFFCC-8892-4C52-9600-5BD9687A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6" y="1"/>
            <a:ext cx="9635491" cy="991675"/>
          </a:xfrm>
        </p:spPr>
        <p:txBody>
          <a:bodyPr/>
          <a:lstStyle/>
          <a:p>
            <a:r>
              <a:rPr lang="en-US" dirty="0"/>
              <a:t>Mechanics-only simulation*: main takeaways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4B91C7-61ED-4202-BDE2-DD44B123539D}"/>
              </a:ext>
            </a:extLst>
          </p:cNvPr>
          <p:cNvSpPr/>
          <p:nvPr/>
        </p:nvSpPr>
        <p:spPr>
          <a:xfrm>
            <a:off x="1354900" y="991676"/>
            <a:ext cx="8841288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narrower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erosional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niches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promote smaller failure masses compared to those with shorter and deeper niches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D8A8AE-DE49-4BFC-AC37-BB2FA8AD11B3}"/>
              </a:ext>
            </a:extLst>
          </p:cNvPr>
          <p:cNvGrpSpPr/>
          <p:nvPr/>
        </p:nvGrpSpPr>
        <p:grpSpPr>
          <a:xfrm>
            <a:off x="73899" y="2417627"/>
            <a:ext cx="7653403" cy="3857913"/>
            <a:chOff x="396830" y="2091950"/>
            <a:chExt cx="8507453" cy="41899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C4A028-57E1-4CFE-A277-75298369F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8217" y="2091950"/>
              <a:ext cx="4606066" cy="4189924"/>
            </a:xfrm>
            <a:prstGeom prst="rect">
              <a:avLst/>
            </a:prstGeom>
          </p:spPr>
        </p:pic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F13B6114-F5C0-4D5D-9C35-B5D44F7AF5D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333746"/>
                </p:ext>
              </p:extLst>
            </p:nvPr>
          </p:nvGraphicFramePr>
          <p:xfrm>
            <a:off x="409356" y="4747364"/>
            <a:ext cx="3876335" cy="14969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3" name="Bitmap Image" r:id="rId5" imgW="9171429" imgH="3533333" progId="Paint.Picture">
                    <p:embed/>
                  </p:oleObj>
                </mc:Choice>
                <mc:Fallback>
                  <p:oleObj name="Bitmap Image" r:id="rId5" imgW="9171429" imgH="3533333" progId="Paint.Picture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0BD9CE1F-DA3D-479F-9F35-18BCD96E31B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356" y="4747364"/>
                          <a:ext cx="3876335" cy="14969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BE7F46-03C7-48E1-AEE0-D7F20063AC69}"/>
                </a:ext>
              </a:extLst>
            </p:cNvPr>
            <p:cNvSpPr/>
            <p:nvPr/>
          </p:nvSpPr>
          <p:spPr>
            <a:xfrm>
              <a:off x="4311985" y="2104476"/>
              <a:ext cx="2302291" cy="120239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B9C9A936-C5D5-4B04-8065-E12B25F0803D}"/>
                </a:ext>
              </a:extLst>
            </p:cNvPr>
            <p:cNvCxnSpPr>
              <a:stCxn id="3" idx="1"/>
              <a:endCxn id="13" idx="0"/>
            </p:cNvCxnSpPr>
            <p:nvPr/>
          </p:nvCxnSpPr>
          <p:spPr>
            <a:xfrm rot="10800000" flipV="1">
              <a:off x="2347523" y="2705674"/>
              <a:ext cx="1964462" cy="2041690"/>
            </a:xfrm>
            <a:prstGeom prst="bentConnector2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D0363E-5585-4FE1-B514-B5B5166CE837}"/>
                </a:ext>
              </a:extLst>
            </p:cNvPr>
            <p:cNvSpPr txBox="1"/>
            <p:nvPr/>
          </p:nvSpPr>
          <p:spPr>
            <a:xfrm>
              <a:off x="396830" y="4780566"/>
              <a:ext cx="13312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50x exaggeration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314E6BA-9ED2-424A-AF9A-F7670DE84705}"/>
              </a:ext>
            </a:extLst>
          </p:cNvPr>
          <p:cNvSpPr/>
          <p:nvPr/>
        </p:nvSpPr>
        <p:spPr>
          <a:xfrm>
            <a:off x="5675660" y="2428167"/>
            <a:ext cx="1977743" cy="11071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E702DA-481B-4B74-AB77-BA336C40C06D}"/>
              </a:ext>
            </a:extLst>
          </p:cNvPr>
          <p:cNvGrpSpPr/>
          <p:nvPr/>
        </p:nvGrpSpPr>
        <p:grpSpPr>
          <a:xfrm>
            <a:off x="7691559" y="3745333"/>
            <a:ext cx="4605566" cy="2663424"/>
            <a:chOff x="7691559" y="3745333"/>
            <a:chExt cx="4605566" cy="266342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06ACBEA-381C-4A27-A32C-E534288D2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55630" y="4084883"/>
              <a:ext cx="4441495" cy="205136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8A5995-298E-4389-B15B-C757A3B40EE5}"/>
                </a:ext>
              </a:extLst>
            </p:cNvPr>
            <p:cNvSpPr txBox="1"/>
            <p:nvPr/>
          </p:nvSpPr>
          <p:spPr>
            <a:xfrm>
              <a:off x="9297983" y="6131758"/>
              <a:ext cx="29323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Distance from back (m)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26110E-26A3-4535-9EDA-4F75D434941F}"/>
                </a:ext>
              </a:extLst>
            </p:cNvPr>
            <p:cNvSpPr txBox="1"/>
            <p:nvPr/>
          </p:nvSpPr>
          <p:spPr>
            <a:xfrm>
              <a:off x="8054813" y="5935911"/>
              <a:ext cx="42423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0      2      4      6       8     10    12    14    16    18     20    24    26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66EB5E5-3BB7-4CC0-B70E-204BBAC064A9}"/>
                </a:ext>
              </a:extLst>
            </p:cNvPr>
            <p:cNvSpPr txBox="1"/>
            <p:nvPr/>
          </p:nvSpPr>
          <p:spPr>
            <a:xfrm rot="16200000">
              <a:off x="6866073" y="4859280"/>
              <a:ext cx="1979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(1,1) stress component (kPa)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D22599-81FF-4877-AECF-375DBD661CAA}"/>
                </a:ext>
              </a:extLst>
            </p:cNvPr>
            <p:cNvSpPr txBox="1"/>
            <p:nvPr/>
          </p:nvSpPr>
          <p:spPr>
            <a:xfrm rot="16200000">
              <a:off x="7491141" y="4170505"/>
              <a:ext cx="11273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3881AE8-79C5-4989-B35E-5B811DCA8289}"/>
                </a:ext>
              </a:extLst>
            </p:cNvPr>
            <p:cNvSpPr/>
            <p:nvPr/>
          </p:nvSpPr>
          <p:spPr>
            <a:xfrm>
              <a:off x="7691559" y="3854114"/>
              <a:ext cx="4441495" cy="25546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5E147CA0-03C1-428A-9EDA-73897E86CCCE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7653404" y="2951739"/>
            <a:ext cx="2258903" cy="902375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7E67256-9F41-4E39-AF86-AB537A5BFFF4}"/>
              </a:ext>
            </a:extLst>
          </p:cNvPr>
          <p:cNvSpPr txBox="1"/>
          <p:nvPr/>
        </p:nvSpPr>
        <p:spPr>
          <a:xfrm>
            <a:off x="110288" y="1910253"/>
            <a:ext cx="337794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 niche advances into the block, an overhanging section in the block acts as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cantilever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4E4073-767A-44C0-AF0C-9740C66C3656}"/>
              </a:ext>
            </a:extLst>
          </p:cNvPr>
          <p:cNvSpPr txBox="1"/>
          <p:nvPr/>
        </p:nvSpPr>
        <p:spPr>
          <a:xfrm>
            <a:off x="8387403" y="1910253"/>
            <a:ext cx="337794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Highest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tensile stresses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 on top surface where cantilever meets rest of block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DD15AE4-9EBF-4E5C-BB4B-5B2EB5F2A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522" y="3080773"/>
            <a:ext cx="1562091" cy="13783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E1D97A-3EDF-41DE-BE10-158F60D7307A}"/>
              </a:ext>
            </a:extLst>
          </p:cNvPr>
          <p:cNvSpPr txBox="1"/>
          <p:nvPr/>
        </p:nvSpPr>
        <p:spPr>
          <a:xfrm>
            <a:off x="109758" y="6528196"/>
            <a:ext cx="7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M. Thomas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Frontiers in Earth Science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April 2020.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49D6EC-34E5-40EE-9339-DC323DE1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4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6" y="1"/>
            <a:ext cx="9635491" cy="991675"/>
          </a:xfrm>
        </p:spPr>
        <p:txBody>
          <a:bodyPr/>
          <a:lstStyle/>
          <a:p>
            <a:r>
              <a:rPr lang="en-US" dirty="0"/>
              <a:t>Mechanics-only simulation*: main takeaways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71674B-CAFC-49AD-A051-46CAE2916D98}"/>
              </a:ext>
            </a:extLst>
          </p:cNvPr>
          <p:cNvSpPr txBox="1"/>
          <p:nvPr/>
        </p:nvSpPr>
        <p:spPr>
          <a:xfrm>
            <a:off x="41856" y="907032"/>
            <a:ext cx="7887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It has been observed that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can occur along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tension cracks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ice wedge polygon centers.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F2DA38-7F0D-4891-AAB0-044DA685216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03" y="991676"/>
            <a:ext cx="3465037" cy="5301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E8FE4-3B36-482C-A4BA-DD0EFDD1B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00589"/>
            <a:ext cx="4985359" cy="4171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92A57E-D569-4ADC-9837-B15642BD29C3}"/>
                  </a:ext>
                </a:extLst>
              </p:cNvPr>
              <p:cNvSpPr txBox="1"/>
              <p:nvPr/>
            </p:nvSpPr>
            <p:spPr>
              <a:xfrm>
                <a:off x="5353287" y="5383948"/>
                <a:ext cx="2505205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fracture depth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92A57E-D569-4ADC-9837-B15642BD2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287" y="5383948"/>
                <a:ext cx="2505205" cy="400110"/>
              </a:xfrm>
              <a:prstGeom prst="rect">
                <a:avLst/>
              </a:prstGeom>
              <a:blipFill>
                <a:blip r:embed="rId5"/>
                <a:stretch>
                  <a:fillRect t="-5882" b="-2352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C9ADD04-3004-4BBB-92DE-6990509C37FB}"/>
              </a:ext>
            </a:extLst>
          </p:cNvPr>
          <p:cNvSpPr txBox="1"/>
          <p:nvPr/>
        </p:nvSpPr>
        <p:spPr>
          <a:xfrm>
            <a:off x="4965081" y="1898707"/>
            <a:ext cx="28731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Simulations suggest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tension cracks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 form within the range of niche depths/heights considered 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Even relatively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shallow vertical cracks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concentrate strain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within ice-bonded permafrost bluffs.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CA3DF-B752-4395-B7D6-20531595E43C}"/>
              </a:ext>
            </a:extLst>
          </p:cNvPr>
          <p:cNvSpPr txBox="1"/>
          <p:nvPr/>
        </p:nvSpPr>
        <p:spPr>
          <a:xfrm>
            <a:off x="109758" y="6528196"/>
            <a:ext cx="72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M. Thomas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 Frontiers in Earth Science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April 2020.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037356-E36C-4A7E-A3A3-4485A3E1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B1F7768-1CE1-45FF-9224-E872A1541FB0}"/>
              </a:ext>
            </a:extLst>
          </p:cNvPr>
          <p:cNvSpPr txBox="1">
            <a:spLocks/>
          </p:cNvSpPr>
          <p:nvPr/>
        </p:nvSpPr>
        <p:spPr bwMode="auto">
          <a:xfrm>
            <a:off x="4794907" y="1162536"/>
            <a:ext cx="6776221" cy="118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914400"/>
            <a:r>
              <a:rPr lang="en-US" sz="2200" kern="0" dirty="0"/>
              <a:t>Cuboid is comprised of block of </a:t>
            </a:r>
            <a:r>
              <a:rPr lang="en-US" sz="2200" b="1" kern="0" dirty="0"/>
              <a:t>ice</a:t>
            </a:r>
            <a:r>
              <a:rPr lang="en-US" sz="2200" kern="0" dirty="0"/>
              <a:t> material, </a:t>
            </a:r>
            <a:r>
              <a:rPr lang="en-US" sz="2200" b="1" kern="0" dirty="0"/>
              <a:t>wedged </a:t>
            </a:r>
            <a:r>
              <a:rPr lang="en-US" sz="2200" kern="0" dirty="0"/>
              <a:t>between two blocks of </a:t>
            </a:r>
            <a:r>
              <a:rPr lang="en-US" sz="2200" b="1" kern="0" dirty="0"/>
              <a:t>permafrost</a:t>
            </a:r>
            <a:r>
              <a:rPr lang="en-US" sz="2200" kern="0" dirty="0"/>
              <a:t> material.</a:t>
            </a:r>
          </a:p>
          <a:p>
            <a:pPr defTabSz="914400"/>
            <a:endParaRPr lang="en-US" sz="400" kern="0" dirty="0"/>
          </a:p>
          <a:p>
            <a:pPr defTabSz="914400"/>
            <a:endParaRPr lang="en-US" sz="400" kern="0" dirty="0"/>
          </a:p>
          <a:p>
            <a:pPr defTabSz="914400"/>
            <a:r>
              <a:rPr lang="en-US" sz="2200" kern="0" dirty="0"/>
              <a:t>Cuboid subjected to </a:t>
            </a:r>
            <a:r>
              <a:rPr lang="en-US" sz="2200" b="1" kern="0" dirty="0"/>
              <a:t>simultaneous heating </a:t>
            </a:r>
            <a:r>
              <a:rPr lang="en-US" sz="2200" kern="0" dirty="0"/>
              <a:t>and </a:t>
            </a:r>
            <a:r>
              <a:rPr lang="en-US" sz="2200" b="1" kern="0" dirty="0"/>
              <a:t>stretching</a:t>
            </a:r>
            <a:r>
              <a:rPr lang="en-US" sz="2200" kern="0" dirty="0"/>
              <a:t> from the </a:t>
            </a:r>
            <a:r>
              <a:rPr lang="en-US" sz="2200" b="1" kern="0" dirty="0"/>
              <a:t>top</a:t>
            </a:r>
          </a:p>
          <a:p>
            <a:pPr defTabSz="914400"/>
            <a:endParaRPr lang="en-US" sz="400" b="1" kern="0" dirty="0"/>
          </a:p>
          <a:p>
            <a:pPr defTabSz="914400"/>
            <a:endParaRPr lang="en-US" sz="400" b="1" kern="0" dirty="0"/>
          </a:p>
          <a:p>
            <a:pPr defTabSz="914400"/>
            <a:r>
              <a:rPr lang="en-US" sz="2200" kern="0" dirty="0"/>
              <a:t>Cuboid is </a:t>
            </a:r>
            <a:r>
              <a:rPr lang="en-US" sz="2200" b="1" kern="0" dirty="0"/>
              <a:t>affixed</a:t>
            </a:r>
            <a:r>
              <a:rPr lang="en-US" sz="2200" kern="0" dirty="0"/>
              <a:t> to the </a:t>
            </a:r>
            <a:r>
              <a:rPr lang="en-US" sz="2200" b="1" kern="0" dirty="0"/>
              <a:t>bottom</a:t>
            </a:r>
            <a:r>
              <a:rPr lang="en-US" sz="2200" kern="0" dirty="0"/>
              <a:t> and with </a:t>
            </a:r>
            <a:r>
              <a:rPr lang="en-US" sz="2200" b="1" kern="0" dirty="0"/>
              <a:t>symmetry boundary conditions </a:t>
            </a:r>
            <a:r>
              <a:rPr lang="en-US" sz="2200" kern="0" dirty="0"/>
              <a:t>on the </a:t>
            </a:r>
            <a:r>
              <a:rPr lang="en-US" sz="2200" b="1" kern="0" dirty="0"/>
              <a:t>sides</a:t>
            </a:r>
            <a:r>
              <a:rPr lang="en-US" sz="2200" kern="0" dirty="0"/>
              <a:t>.</a:t>
            </a:r>
          </a:p>
          <a:p>
            <a:pPr defTabSz="914400"/>
            <a:endParaRPr lang="en-US" sz="400" kern="0" dirty="0"/>
          </a:p>
          <a:p>
            <a:pPr defTabSz="914400"/>
            <a:endParaRPr lang="en-US" sz="400" kern="0" dirty="0"/>
          </a:p>
          <a:p>
            <a:pPr defTabSz="914400"/>
            <a:endParaRPr lang="en-US" sz="400" kern="0" dirty="0"/>
          </a:p>
          <a:p>
            <a:pPr defTabSz="914400"/>
            <a:endParaRPr lang="en-US" sz="400" kern="0" dirty="0"/>
          </a:p>
          <a:p>
            <a:pPr defTabSz="914400"/>
            <a:r>
              <a:rPr lang="en-US" sz="2200" b="1" kern="0" dirty="0"/>
              <a:t>Temperature</a:t>
            </a:r>
            <a:r>
              <a:rPr lang="en-US" sz="2200" kern="0" dirty="0"/>
              <a:t> is initialized to 265K.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FD2F4DA-16B1-4497-B111-721CDA41DFD3}"/>
              </a:ext>
            </a:extLst>
          </p:cNvPr>
          <p:cNvGrpSpPr/>
          <p:nvPr/>
        </p:nvGrpSpPr>
        <p:grpSpPr>
          <a:xfrm>
            <a:off x="192718" y="1027135"/>
            <a:ext cx="4409471" cy="5166750"/>
            <a:chOff x="1548519" y="845625"/>
            <a:chExt cx="4409471" cy="51667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69BC86-41B0-497C-AB37-3A11C6B19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8519" y="845625"/>
              <a:ext cx="4409471" cy="5166750"/>
            </a:xfrm>
            <a:prstGeom prst="rect">
              <a:avLst/>
            </a:prstGeom>
          </p:spPr>
        </p:pic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5E29F632-2F62-402B-80FA-19DE78CFFC72}"/>
                </a:ext>
              </a:extLst>
            </p:cNvPr>
            <p:cNvSpPr txBox="1"/>
            <p:nvPr/>
          </p:nvSpPr>
          <p:spPr>
            <a:xfrm>
              <a:off x="3254128" y="2197680"/>
              <a:ext cx="1348061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ice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E3FC92-7CC4-487C-A252-26BAE64A66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1324" y="1444338"/>
              <a:ext cx="46758" cy="3652404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E1A54AC8-A93E-4574-902D-C72B0F6B9390}"/>
                </a:ext>
              </a:extLst>
            </p:cNvPr>
            <p:cNvSpPr txBox="1"/>
            <p:nvPr/>
          </p:nvSpPr>
          <p:spPr>
            <a:xfrm>
              <a:off x="5064703" y="296826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3.0 m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1467819-A7B8-4EEE-AE08-AAB54140F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8158" y="5278583"/>
              <a:ext cx="915737" cy="452005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F4CD0A-5135-4647-B021-CBBCF66259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6495" y="5195456"/>
              <a:ext cx="732561" cy="49876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A88F6B92-0999-4597-97A9-8056AF506E8D}"/>
                </a:ext>
              </a:extLst>
            </p:cNvPr>
            <p:cNvSpPr txBox="1"/>
            <p:nvPr/>
          </p:nvSpPr>
          <p:spPr>
            <a:xfrm>
              <a:off x="4302630" y="5444837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E47C1AFB-1B02-43B2-8924-F07EC51B63AD}"/>
                </a:ext>
              </a:extLst>
            </p:cNvPr>
            <p:cNvSpPr txBox="1"/>
            <p:nvPr/>
          </p:nvSpPr>
          <p:spPr>
            <a:xfrm>
              <a:off x="2653122" y="538925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</p:grpSp>
      <p:pic>
        <p:nvPicPr>
          <p:cNvPr id="28" name="Picture 27" descr="albany_90.png">
            <a:extLst>
              <a:ext uri="{FF2B5EF4-FFF2-40B4-BE49-F238E27FC236}">
                <a16:creationId xmlns:a16="http://schemas.microsoft.com/office/drawing/2014/main" id="{8D4CD065-1C49-4FEC-BAB3-2DDBF7D92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018" y="4759282"/>
            <a:ext cx="2757625" cy="14346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EE3ADB-1456-4D85-9C81-2FC01824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C32601-0555-4272-BC1D-4457931A4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054" y="1000256"/>
            <a:ext cx="4487670" cy="52450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332659-C716-490D-8A81-9369100C1D89}"/>
              </a:ext>
            </a:extLst>
          </p:cNvPr>
          <p:cNvGrpSpPr/>
          <p:nvPr/>
        </p:nvGrpSpPr>
        <p:grpSpPr>
          <a:xfrm>
            <a:off x="1044780" y="1039422"/>
            <a:ext cx="5392185" cy="5166750"/>
            <a:chOff x="177487" y="1038906"/>
            <a:chExt cx="5392185" cy="5166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1E57FC-1EBC-4E2B-AECB-A4ED77662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487" y="1038906"/>
              <a:ext cx="4436768" cy="516675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EC9555-EDC1-4ACD-A425-F3E6CCF09A8F}"/>
                </a:ext>
              </a:extLst>
            </p:cNvPr>
            <p:cNvGrpSpPr/>
            <p:nvPr/>
          </p:nvGrpSpPr>
          <p:grpSpPr>
            <a:xfrm>
              <a:off x="1297321" y="1625848"/>
              <a:ext cx="3125238" cy="4369831"/>
              <a:chOff x="1297321" y="1625848"/>
              <a:chExt cx="3125238" cy="4369831"/>
            </a:xfrm>
          </p:grpSpPr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5E29F632-2F62-402B-80FA-19DE78CFFC72}"/>
                  </a:ext>
                </a:extLst>
              </p:cNvPr>
              <p:cNvSpPr txBox="1"/>
              <p:nvPr/>
            </p:nvSpPr>
            <p:spPr>
              <a:xfrm>
                <a:off x="1898327" y="2379190"/>
                <a:ext cx="1348061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permafrost</a:t>
                </a: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ice</a:t>
                </a: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permafrost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BE3FC92-7CC4-487C-A252-26BAE64A66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85523" y="1625848"/>
                <a:ext cx="46758" cy="365240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1">
                <a:extLst>
                  <a:ext uri="{FF2B5EF4-FFF2-40B4-BE49-F238E27FC236}">
                    <a16:creationId xmlns:a16="http://schemas.microsoft.com/office/drawing/2014/main" id="{E1A54AC8-A93E-4574-902D-C72B0F6B9390}"/>
                  </a:ext>
                </a:extLst>
              </p:cNvPr>
              <p:cNvSpPr txBox="1"/>
              <p:nvPr/>
            </p:nvSpPr>
            <p:spPr>
              <a:xfrm>
                <a:off x="3708902" y="3149773"/>
                <a:ext cx="7136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3.0 m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1467819-A7B8-4EEE-AE08-AAB54140F7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72357" y="5460093"/>
                <a:ext cx="915737" cy="45200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60F4CD0A-5135-4647-B021-CBBCF66259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30694" y="5376966"/>
                <a:ext cx="732561" cy="49876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19">
                <a:extLst>
                  <a:ext uri="{FF2B5EF4-FFF2-40B4-BE49-F238E27FC236}">
                    <a16:creationId xmlns:a16="http://schemas.microsoft.com/office/drawing/2014/main" id="{A88F6B92-0999-4597-97A9-8056AF506E8D}"/>
                  </a:ext>
                </a:extLst>
              </p:cNvPr>
              <p:cNvSpPr txBox="1"/>
              <p:nvPr/>
            </p:nvSpPr>
            <p:spPr>
              <a:xfrm>
                <a:off x="2946829" y="5626347"/>
                <a:ext cx="7136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1.0 m</a:t>
                </a:r>
              </a:p>
            </p:txBody>
          </p:sp>
          <p:sp>
            <p:nvSpPr>
              <p:cNvPr id="24" name="TextBox 20">
                <a:extLst>
                  <a:ext uri="{FF2B5EF4-FFF2-40B4-BE49-F238E27FC236}">
                    <a16:creationId xmlns:a16="http://schemas.microsoft.com/office/drawing/2014/main" id="{E47C1AFB-1B02-43B2-8924-F07EC51B63AD}"/>
                  </a:ext>
                </a:extLst>
              </p:cNvPr>
              <p:cNvSpPr txBox="1"/>
              <p:nvPr/>
            </p:nvSpPr>
            <p:spPr>
              <a:xfrm>
                <a:off x="1297321" y="5570763"/>
                <a:ext cx="7136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1.0 m</a:t>
                </a:r>
              </a:p>
            </p:txBody>
          </p:sp>
        </p:grp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928EF74F-7CCC-4CD4-83A1-EE86F7E13EA6}"/>
                </a:ext>
              </a:extLst>
            </p:cNvPr>
            <p:cNvSpPr txBox="1"/>
            <p:nvPr/>
          </p:nvSpPr>
          <p:spPr>
            <a:xfrm>
              <a:off x="780003" y="1194479"/>
              <a:ext cx="1301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 = 280 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E47AAF-C97D-4417-BACD-89630E654FB8}"/>
                </a:ext>
              </a:extLst>
            </p:cNvPr>
            <p:cNvCxnSpPr/>
            <p:nvPr/>
          </p:nvCxnSpPr>
          <p:spPr>
            <a:xfrm flipV="1">
              <a:off x="2310845" y="1102193"/>
              <a:ext cx="0" cy="488373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089F0BBB-3BA9-4C3F-A8B1-D77A9DCB6C01}"/>
                </a:ext>
              </a:extLst>
            </p:cNvPr>
            <p:cNvSpPr txBox="1"/>
            <p:nvPr/>
          </p:nvSpPr>
          <p:spPr>
            <a:xfrm>
              <a:off x="2540306" y="1194479"/>
              <a:ext cx="1716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Disp</a:t>
              </a: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0.2 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F6B2F4-A9AB-4A35-9A4C-CCAB45F4F7D4}"/>
                </a:ext>
              </a:extLst>
            </p:cNvPr>
            <p:cNvSpPr txBox="1"/>
            <p:nvPr/>
          </p:nvSpPr>
          <p:spPr>
            <a:xfrm>
              <a:off x="3916237" y="3959916"/>
              <a:ext cx="1653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B5EA277-AB33-4696-8748-FF1946043F4B}"/>
                  </a:ext>
                </a:extLst>
              </p:cNvPr>
              <p:cNvSpPr txBox="1"/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Water Saturation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B5EA277-AB33-4696-8748-FF1946043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blipFill>
                <a:blip r:embed="rId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2F41968-F597-4F3F-A4C3-AD62C5C34172}"/>
                  </a:ext>
                </a:extLst>
              </p:cNvPr>
              <p:cNvSpPr txBox="1"/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2F41968-F597-4F3F-A4C3-AD62C5C34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blipFill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8B58F5-A0D2-4B4F-BE9A-CC58F7E97617}"/>
                  </a:ext>
                </a:extLst>
              </p:cNvPr>
              <p:cNvSpPr txBox="1"/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Plots (right) show quantities along vertical line as a function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𝑧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the ice block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8B58F5-A0D2-4B4F-BE9A-CC58F7E97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blipFill>
                <a:blip r:embed="rId7"/>
                <a:stretch>
                  <a:fillRect l="-2990" t="-1563" r="-5980" b="-43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E056AE-F80B-473F-A14B-376E616C0A3B}"/>
              </a:ext>
            </a:extLst>
          </p:cNvPr>
          <p:cNvCxnSpPr>
            <a:cxnSpLocks/>
          </p:cNvCxnSpPr>
          <p:nvPr/>
        </p:nvCxnSpPr>
        <p:spPr>
          <a:xfrm>
            <a:off x="6261100" y="4883150"/>
            <a:ext cx="42545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8B2B75F-0242-4269-B431-F3397C2601D5}"/>
              </a:ext>
            </a:extLst>
          </p:cNvPr>
          <p:cNvSpPr/>
          <p:nvPr/>
        </p:nvSpPr>
        <p:spPr>
          <a:xfrm>
            <a:off x="10522808" y="990424"/>
            <a:ext cx="1323043" cy="52549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73EE8-0CD6-4E93-83DA-098767FEC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7FB58C8-7421-4936-B96E-AFB9AB18D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398" y="1027135"/>
            <a:ext cx="4457897" cy="518686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226B45-456B-43D7-AA24-0D12A508037F}"/>
              </a:ext>
            </a:extLst>
          </p:cNvPr>
          <p:cNvGrpSpPr/>
          <p:nvPr/>
        </p:nvGrpSpPr>
        <p:grpSpPr>
          <a:xfrm>
            <a:off x="1041707" y="1057427"/>
            <a:ext cx="5379733" cy="5178521"/>
            <a:chOff x="189939" y="1057427"/>
            <a:chExt cx="5379733" cy="51785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9D2D43-2DFA-400E-BB78-46D3E046BBEA}"/>
                </a:ext>
              </a:extLst>
            </p:cNvPr>
            <p:cNvGrpSpPr/>
            <p:nvPr/>
          </p:nvGrpSpPr>
          <p:grpSpPr>
            <a:xfrm>
              <a:off x="189939" y="1057427"/>
              <a:ext cx="5379733" cy="5178521"/>
              <a:chOff x="189939" y="1057427"/>
              <a:chExt cx="5379733" cy="517852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4D717A2-4765-402E-8DA6-40415AD60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9939" y="1057427"/>
                <a:ext cx="4389056" cy="5178521"/>
              </a:xfrm>
              <a:prstGeom prst="rect">
                <a:avLst/>
              </a:prstGeom>
            </p:spPr>
          </p:pic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5E29F632-2F62-402B-80FA-19DE78CFFC72}"/>
                  </a:ext>
                </a:extLst>
              </p:cNvPr>
              <p:cNvSpPr txBox="1"/>
              <p:nvPr/>
            </p:nvSpPr>
            <p:spPr>
              <a:xfrm>
                <a:off x="1898327" y="2379190"/>
                <a:ext cx="1348061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permafrost</a:t>
                </a: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ice</a:t>
                </a: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/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permafrost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BE3FC92-7CC4-487C-A252-26BAE64A66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85523" y="1625848"/>
                <a:ext cx="46758" cy="365240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1467819-A7B8-4EEE-AE08-AAB54140F7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72357" y="5460093"/>
                <a:ext cx="915737" cy="45200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60F4CD0A-5135-4647-B021-CBBCF66259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30694" y="5376966"/>
                <a:ext cx="732561" cy="49876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3">
                <a:extLst>
                  <a:ext uri="{FF2B5EF4-FFF2-40B4-BE49-F238E27FC236}">
                    <a16:creationId xmlns:a16="http://schemas.microsoft.com/office/drawing/2014/main" id="{928EF74F-7CCC-4CD4-83A1-EE86F7E13EA6}"/>
                  </a:ext>
                </a:extLst>
              </p:cNvPr>
              <p:cNvSpPr txBox="1"/>
              <p:nvPr/>
            </p:nvSpPr>
            <p:spPr>
              <a:xfrm>
                <a:off x="780003" y="1194479"/>
                <a:ext cx="13013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Temp = 280 K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99E47AAF-C97D-4417-BACD-89630E654FB8}"/>
                  </a:ext>
                </a:extLst>
              </p:cNvPr>
              <p:cNvCxnSpPr/>
              <p:nvPr/>
            </p:nvCxnSpPr>
            <p:spPr>
              <a:xfrm flipV="1">
                <a:off x="2310845" y="1102193"/>
                <a:ext cx="0" cy="488373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16">
                <a:extLst>
                  <a:ext uri="{FF2B5EF4-FFF2-40B4-BE49-F238E27FC236}">
                    <a16:creationId xmlns:a16="http://schemas.microsoft.com/office/drawing/2014/main" id="{089F0BBB-3BA9-4C3F-A8B1-D77A9DCB6C01}"/>
                  </a:ext>
                </a:extLst>
              </p:cNvPr>
              <p:cNvSpPr txBox="1"/>
              <p:nvPr/>
            </p:nvSpPr>
            <p:spPr>
              <a:xfrm>
                <a:off x="2540306" y="1194479"/>
                <a:ext cx="17161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Disp</a:t>
                </a:r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0.2 m</a:t>
                </a: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CAABA0-9A5F-4561-AC46-FB99F5B34BF5}"/>
                  </a:ext>
                </a:extLst>
              </p:cNvPr>
              <p:cNvSpPr txBox="1"/>
              <p:nvPr/>
            </p:nvSpPr>
            <p:spPr>
              <a:xfrm>
                <a:off x="3916237" y="3959916"/>
                <a:ext cx="1653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Temp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4A3215-A7A7-403C-939D-6331479F5011}"/>
                  </a:ext>
                </a:extLst>
              </p:cNvPr>
              <p:cNvSpPr txBox="1"/>
              <p:nvPr/>
            </p:nvSpPr>
            <p:spPr>
              <a:xfrm>
                <a:off x="413902" y="1888237"/>
                <a:ext cx="16534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 days</a:t>
                </a:r>
              </a:p>
            </p:txBody>
          </p:sp>
        </p:grp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CC610845-CC73-488F-B48A-C74005206AD4}"/>
                </a:ext>
              </a:extLst>
            </p:cNvPr>
            <p:cNvSpPr txBox="1"/>
            <p:nvPr/>
          </p:nvSpPr>
          <p:spPr>
            <a:xfrm>
              <a:off x="3708902" y="314977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3.0 m</a:t>
              </a:r>
            </a:p>
          </p:txBody>
        </p: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43488260-E15D-4815-8B43-CDCF36C99F78}"/>
                </a:ext>
              </a:extLst>
            </p:cNvPr>
            <p:cNvSpPr txBox="1"/>
            <p:nvPr/>
          </p:nvSpPr>
          <p:spPr>
            <a:xfrm>
              <a:off x="2946829" y="5626347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4D651AC2-254B-40D1-AECE-4F1092987DFE}"/>
                </a:ext>
              </a:extLst>
            </p:cNvPr>
            <p:cNvSpPr txBox="1"/>
            <p:nvPr/>
          </p:nvSpPr>
          <p:spPr>
            <a:xfrm>
              <a:off x="1297321" y="557076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CDB78-C8BD-47A8-8AD5-62CC3C9BA4C0}"/>
                  </a:ext>
                </a:extLst>
              </p:cNvPr>
              <p:cNvSpPr txBox="1"/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Water Saturation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CDB78-C8BD-47A8-8AD5-62CC3C9BA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blipFill>
                <a:blip r:embed="rId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1A82DE-302E-4D1D-B80B-B8B8F030DB70}"/>
                  </a:ext>
                </a:extLst>
              </p:cNvPr>
              <p:cNvSpPr txBox="1"/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1A82DE-302E-4D1D-B80B-B8B8F030D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blipFill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F45D0B-4970-4BB1-A655-63264030DA23}"/>
                  </a:ext>
                </a:extLst>
              </p:cNvPr>
              <p:cNvSpPr txBox="1"/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Plots (right) show quantities along vertical line as a function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𝑧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the ice block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F45D0B-4970-4BB1-A655-63264030D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blipFill>
                <a:blip r:embed="rId7"/>
                <a:stretch>
                  <a:fillRect l="-2990" t="-1563" r="-5980" b="-43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7E299-11FF-47A8-A19F-A1698D3D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5D1FBE-8C95-4557-9C9D-C553E22D838D}"/>
              </a:ext>
            </a:extLst>
          </p:cNvPr>
          <p:cNvGrpSpPr/>
          <p:nvPr/>
        </p:nvGrpSpPr>
        <p:grpSpPr>
          <a:xfrm>
            <a:off x="1002051" y="1052089"/>
            <a:ext cx="5391996" cy="5178521"/>
            <a:chOff x="177676" y="1089667"/>
            <a:chExt cx="5391996" cy="51785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D889D9-F637-417E-AF84-D14B248AB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676" y="1089667"/>
              <a:ext cx="4502648" cy="5178521"/>
            </a:xfrm>
            <a:prstGeom prst="rect">
              <a:avLst/>
            </a:prstGeom>
          </p:spPr>
        </p:pic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5E29F632-2F62-402B-80FA-19DE78CFFC72}"/>
                </a:ext>
              </a:extLst>
            </p:cNvPr>
            <p:cNvSpPr txBox="1"/>
            <p:nvPr/>
          </p:nvSpPr>
          <p:spPr>
            <a:xfrm>
              <a:off x="1898327" y="2379190"/>
              <a:ext cx="1348061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ice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E3FC92-7CC4-487C-A252-26BAE64A66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5523" y="1625848"/>
              <a:ext cx="46758" cy="3652404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1467819-A7B8-4EEE-AE08-AAB54140F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2357" y="5460093"/>
              <a:ext cx="915737" cy="452005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F4CD0A-5135-4647-B021-CBBCF66259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30694" y="5376966"/>
              <a:ext cx="732561" cy="49876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928EF74F-7CCC-4CD4-83A1-EE86F7E13EA6}"/>
                </a:ext>
              </a:extLst>
            </p:cNvPr>
            <p:cNvSpPr txBox="1"/>
            <p:nvPr/>
          </p:nvSpPr>
          <p:spPr>
            <a:xfrm>
              <a:off x="780003" y="1194479"/>
              <a:ext cx="1301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 = 280 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E47AAF-C97D-4417-BACD-89630E654FB8}"/>
                </a:ext>
              </a:extLst>
            </p:cNvPr>
            <p:cNvCxnSpPr/>
            <p:nvPr/>
          </p:nvCxnSpPr>
          <p:spPr>
            <a:xfrm flipV="1">
              <a:off x="2310845" y="1102193"/>
              <a:ext cx="0" cy="488373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089F0BBB-3BA9-4C3F-A8B1-D77A9DCB6C01}"/>
                </a:ext>
              </a:extLst>
            </p:cNvPr>
            <p:cNvSpPr txBox="1"/>
            <p:nvPr/>
          </p:nvSpPr>
          <p:spPr>
            <a:xfrm>
              <a:off x="2540306" y="1194479"/>
              <a:ext cx="1716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Disp</a:t>
              </a: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0.2 m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BCAABA0-9A5F-4561-AC46-FB99F5B34BF5}"/>
                </a:ext>
              </a:extLst>
            </p:cNvPr>
            <p:cNvSpPr txBox="1"/>
            <p:nvPr/>
          </p:nvSpPr>
          <p:spPr>
            <a:xfrm>
              <a:off x="3916237" y="3959916"/>
              <a:ext cx="1653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</a:t>
              </a:r>
            </a:p>
          </p:txBody>
        </p: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CCE8716A-5404-4F23-81D8-CECE74BADFD8}"/>
                </a:ext>
              </a:extLst>
            </p:cNvPr>
            <p:cNvSpPr txBox="1"/>
            <p:nvPr/>
          </p:nvSpPr>
          <p:spPr>
            <a:xfrm>
              <a:off x="3708902" y="314977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3.2 m</a:t>
              </a:r>
            </a:p>
          </p:txBody>
        </p: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E1D0D1EC-0914-454A-8DD4-D5C43178E947}"/>
                </a:ext>
              </a:extLst>
            </p:cNvPr>
            <p:cNvSpPr txBox="1"/>
            <p:nvPr/>
          </p:nvSpPr>
          <p:spPr>
            <a:xfrm>
              <a:off x="2946829" y="5626347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&lt;1.0 m</a:t>
              </a: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D60C6A4E-E295-4FA5-9CD5-A9898E01C78B}"/>
                </a:ext>
              </a:extLst>
            </p:cNvPr>
            <p:cNvSpPr txBox="1"/>
            <p:nvPr/>
          </p:nvSpPr>
          <p:spPr>
            <a:xfrm>
              <a:off x="1108658" y="5615655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&lt;1.0 m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E4BF858-09BB-4531-A82D-FDDB2EB56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877" y="1027135"/>
            <a:ext cx="4439675" cy="5165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03253A-185E-4A5C-8765-CBAC25355F40}"/>
                  </a:ext>
                </a:extLst>
              </p:cNvPr>
              <p:cNvSpPr txBox="1"/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Water Saturation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03253A-185E-4A5C-8765-CBAC25355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blipFill>
                <a:blip r:embed="rId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30ADE67-D6B8-4823-ADAB-FEC7771DE3A3}"/>
                  </a:ext>
                </a:extLst>
              </p:cNvPr>
              <p:cNvSpPr txBox="1"/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30ADE67-D6B8-4823-ADAB-FEC7771DE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blipFill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DE6E237-A3C3-44AC-B60D-A5EFD1B39C0C}"/>
              </a:ext>
            </a:extLst>
          </p:cNvPr>
          <p:cNvSpPr txBox="1"/>
          <p:nvPr/>
        </p:nvSpPr>
        <p:spPr>
          <a:xfrm>
            <a:off x="1265670" y="1888237"/>
            <a:ext cx="165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days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790370-B9A1-450A-B2BE-3AFA082DE797}"/>
                  </a:ext>
                </a:extLst>
              </p:cNvPr>
              <p:cNvSpPr txBox="1"/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Plots (right) show quantities along vertical line as a function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𝑧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the ice block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790370-B9A1-450A-B2BE-3AFA082DE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blipFill>
                <a:blip r:embed="rId7"/>
                <a:stretch>
                  <a:fillRect l="-2990" t="-1563" r="-5980" b="-43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924D80-965B-4463-BF94-19F44B78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CBC60-4577-4359-90FC-AE42482A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C08F80-BB7C-42DD-B30C-4B7E24393F84}"/>
              </a:ext>
            </a:extLst>
          </p:cNvPr>
          <p:cNvGrpSpPr/>
          <p:nvPr/>
        </p:nvGrpSpPr>
        <p:grpSpPr>
          <a:xfrm>
            <a:off x="999559" y="1055938"/>
            <a:ext cx="5397664" cy="5178521"/>
            <a:chOff x="172008" y="1068464"/>
            <a:chExt cx="5397664" cy="51785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5858A6-9980-4522-B161-2A852ED5F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008" y="1068464"/>
              <a:ext cx="4399866" cy="5178521"/>
            </a:xfrm>
            <a:prstGeom prst="rect">
              <a:avLst/>
            </a:prstGeom>
          </p:spPr>
        </p:pic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5E29F632-2F62-402B-80FA-19DE78CFFC72}"/>
                </a:ext>
              </a:extLst>
            </p:cNvPr>
            <p:cNvSpPr txBox="1"/>
            <p:nvPr/>
          </p:nvSpPr>
          <p:spPr>
            <a:xfrm>
              <a:off x="1898327" y="2379190"/>
              <a:ext cx="1348061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ice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E3FC92-7CC4-487C-A252-26BAE64A66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5523" y="1625848"/>
              <a:ext cx="46758" cy="3652404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1467819-A7B8-4EEE-AE08-AAB54140F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2357" y="5460093"/>
              <a:ext cx="915737" cy="452005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F4CD0A-5135-4647-B021-CBBCF66259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30694" y="5376966"/>
              <a:ext cx="732561" cy="49876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928EF74F-7CCC-4CD4-83A1-EE86F7E13EA6}"/>
                </a:ext>
              </a:extLst>
            </p:cNvPr>
            <p:cNvSpPr txBox="1"/>
            <p:nvPr/>
          </p:nvSpPr>
          <p:spPr>
            <a:xfrm>
              <a:off x="780003" y="1194479"/>
              <a:ext cx="1301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 = 280 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E47AAF-C97D-4417-BACD-89630E654FB8}"/>
                </a:ext>
              </a:extLst>
            </p:cNvPr>
            <p:cNvCxnSpPr/>
            <p:nvPr/>
          </p:nvCxnSpPr>
          <p:spPr>
            <a:xfrm flipV="1">
              <a:off x="2310845" y="1102193"/>
              <a:ext cx="0" cy="488373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089F0BBB-3BA9-4C3F-A8B1-D77A9DCB6C01}"/>
                </a:ext>
              </a:extLst>
            </p:cNvPr>
            <p:cNvSpPr txBox="1"/>
            <p:nvPr/>
          </p:nvSpPr>
          <p:spPr>
            <a:xfrm>
              <a:off x="2540306" y="1194479"/>
              <a:ext cx="1716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Disp</a:t>
              </a: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0.2 m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BCAABA0-9A5F-4561-AC46-FB99F5B34BF5}"/>
                </a:ext>
              </a:extLst>
            </p:cNvPr>
            <p:cNvSpPr txBox="1"/>
            <p:nvPr/>
          </p:nvSpPr>
          <p:spPr>
            <a:xfrm>
              <a:off x="3916237" y="3959916"/>
              <a:ext cx="1653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</a:t>
              </a:r>
            </a:p>
          </p:txBody>
        </p: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C06B73F3-D276-4A44-8508-1C0EBC73CC87}"/>
                </a:ext>
              </a:extLst>
            </p:cNvPr>
            <p:cNvSpPr txBox="1"/>
            <p:nvPr/>
          </p:nvSpPr>
          <p:spPr>
            <a:xfrm>
              <a:off x="3708902" y="314977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3.2 m</a:t>
              </a:r>
            </a:p>
          </p:txBody>
        </p: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79C23547-396E-44C7-9510-690137F77593}"/>
                </a:ext>
              </a:extLst>
            </p:cNvPr>
            <p:cNvSpPr txBox="1"/>
            <p:nvPr/>
          </p:nvSpPr>
          <p:spPr>
            <a:xfrm>
              <a:off x="2946829" y="5626347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&lt;1.0 m</a:t>
              </a: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1E5BD4F2-2EA5-4F3E-B847-31D7BBF2A22C}"/>
                </a:ext>
              </a:extLst>
            </p:cNvPr>
            <p:cNvSpPr txBox="1"/>
            <p:nvPr/>
          </p:nvSpPr>
          <p:spPr>
            <a:xfrm>
              <a:off x="1108658" y="5615655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&lt;1.0 m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55D9A30-9E20-40CF-A77C-39935D86D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681" y="950499"/>
            <a:ext cx="4587833" cy="53333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AA37461-19D1-4B90-BC0C-BAF2B34AC62B}"/>
                  </a:ext>
                </a:extLst>
              </p:cNvPr>
              <p:cNvSpPr txBox="1"/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Water Saturation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AA37461-19D1-4B90-BC0C-BAF2B34AC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831" y="1194479"/>
                <a:ext cx="1833326" cy="584775"/>
              </a:xfrm>
              <a:prstGeom prst="rect">
                <a:avLst/>
              </a:prstGeom>
              <a:blipFill>
                <a:blip r:embed="rId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F6761CB-FAA7-4053-B05D-8117E220BAE0}"/>
                  </a:ext>
                </a:extLst>
              </p:cNvPr>
              <p:cNvSpPr txBox="1"/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F6761CB-FAA7-4053-B05D-8117E220B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242" y="3838324"/>
                <a:ext cx="1833326" cy="338554"/>
              </a:xfrm>
              <a:prstGeom prst="rect">
                <a:avLst/>
              </a:prstGeom>
              <a:blipFill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366C2E8-DB52-497B-853E-16111420A80A}"/>
              </a:ext>
            </a:extLst>
          </p:cNvPr>
          <p:cNvSpPr txBox="1"/>
          <p:nvPr/>
        </p:nvSpPr>
        <p:spPr>
          <a:xfrm>
            <a:off x="1102881" y="1888237"/>
            <a:ext cx="165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226 days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F9C75A-75B3-4659-B99E-BA1ACE5B3FFF}"/>
                  </a:ext>
                </a:extLst>
              </p:cNvPr>
              <p:cNvSpPr txBox="1"/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Plots (right) show quantities along vertical line as a function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𝑧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the ice block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F9C75A-75B3-4659-B99E-BA1ACE5B3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4" y="2675162"/>
                <a:ext cx="1823236" cy="1938992"/>
              </a:xfrm>
              <a:prstGeom prst="rect">
                <a:avLst/>
              </a:prstGeom>
              <a:blipFill>
                <a:blip r:embed="rId7"/>
                <a:stretch>
                  <a:fillRect l="-2990" t="-1563" r="-5980" b="-43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6DFF8-ADD8-45D5-94F9-FA13B2CEB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uboid.avi">
            <a:hlinkClick r:id="" action="ppaction://media"/>
            <a:extLst>
              <a:ext uri="{FF2B5EF4-FFF2-40B4-BE49-F238E27FC236}">
                <a16:creationId xmlns:a16="http://schemas.microsoft.com/office/drawing/2014/main" id="{CB4FA83A-FD6E-8F4F-8CF6-469A29CB82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887" y="1330271"/>
            <a:ext cx="7995076" cy="4562889"/>
          </a:xfr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505588E5-3A57-4EF2-8020-5F91B433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cuboid problem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77C047-984C-438E-9407-B2B9EDAE99B6}"/>
              </a:ext>
            </a:extLst>
          </p:cNvPr>
          <p:cNvGrpSpPr/>
          <p:nvPr/>
        </p:nvGrpSpPr>
        <p:grpSpPr>
          <a:xfrm>
            <a:off x="8924276" y="1134688"/>
            <a:ext cx="2722264" cy="3186610"/>
            <a:chOff x="8430408" y="1468683"/>
            <a:chExt cx="3612025" cy="407666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CCD77B5-7305-491E-90A7-949179274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30408" y="1468683"/>
              <a:ext cx="3539563" cy="4076662"/>
            </a:xfrm>
            <a:prstGeom prst="rect">
              <a:avLst/>
            </a:prstGeom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BE5F42B-2176-4C59-AE58-0E99F2F22BE3}"/>
                </a:ext>
              </a:extLst>
            </p:cNvPr>
            <p:cNvSpPr txBox="1"/>
            <p:nvPr/>
          </p:nvSpPr>
          <p:spPr>
            <a:xfrm>
              <a:off x="9567560" y="2291220"/>
              <a:ext cx="1324147" cy="2598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ice</a:t>
              </a: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permafrost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DD53225-CAC7-4D8C-BF07-25AC789590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34146" y="1941079"/>
              <a:ext cx="37534" cy="2881815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49ABEA47-60D9-48FB-84F3-E77719DB58EB}"/>
                </a:ext>
              </a:extLst>
            </p:cNvPr>
            <p:cNvSpPr txBox="1"/>
            <p:nvPr/>
          </p:nvSpPr>
          <p:spPr>
            <a:xfrm>
              <a:off x="11252913" y="3143484"/>
              <a:ext cx="789520" cy="393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3.0 m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4AEC876-51C4-4954-9381-7002456FF1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0588" y="4966369"/>
              <a:ext cx="735079" cy="35664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929AA75-0E73-4730-88B6-2038B50E47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24154" y="4900781"/>
              <a:ext cx="588040" cy="39353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6B98DB1F-9200-4A20-B157-10F095F5994F}"/>
                </a:ext>
              </a:extLst>
            </p:cNvPr>
            <p:cNvSpPr txBox="1"/>
            <p:nvPr/>
          </p:nvSpPr>
          <p:spPr>
            <a:xfrm>
              <a:off x="10641183" y="5097547"/>
              <a:ext cx="789520" cy="393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A83B6F23-D6CE-4AAF-A4AA-E9ADC0BBE786}"/>
                </a:ext>
              </a:extLst>
            </p:cNvPr>
            <p:cNvSpPr txBox="1"/>
            <p:nvPr/>
          </p:nvSpPr>
          <p:spPr>
            <a:xfrm>
              <a:off x="9222087" y="5053690"/>
              <a:ext cx="789520" cy="393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1.0 m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318C46A-2FD1-46B8-B371-90D6F9D0E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121063" y="4321298"/>
            <a:ext cx="162838" cy="15532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2DC9957-9714-44C9-8D0E-87B07C2D8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108077" y="4339932"/>
            <a:ext cx="162838" cy="1553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9265A9-DE7A-409B-95B9-0E1D79ABAF6C}"/>
                  </a:ext>
                </a:extLst>
              </p:cNvPr>
              <p:cNvSpPr txBox="1"/>
              <p:nvPr/>
            </p:nvSpPr>
            <p:spPr>
              <a:xfrm>
                <a:off x="2743200" y="3747394"/>
                <a:ext cx="21419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9265A9-DE7A-409B-95B9-0E1D79ABA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747394"/>
                <a:ext cx="2141951" cy="400110"/>
              </a:xfrm>
              <a:prstGeom prst="rect">
                <a:avLst/>
              </a:prstGeom>
              <a:blipFill>
                <a:blip r:embed="rId8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32448EED-8B46-41CB-B9F2-D0092F95E337}"/>
              </a:ext>
            </a:extLst>
          </p:cNvPr>
          <p:cNvSpPr txBox="1"/>
          <p:nvPr/>
        </p:nvSpPr>
        <p:spPr>
          <a:xfrm>
            <a:off x="7388871" y="3836741"/>
            <a:ext cx="2141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09F861-D345-4B22-8E4B-0F1226B08D2A}"/>
              </a:ext>
            </a:extLst>
          </p:cNvPr>
          <p:cNvSpPr txBox="1"/>
          <p:nvPr/>
        </p:nvSpPr>
        <p:spPr>
          <a:xfrm>
            <a:off x="8490081" y="4582332"/>
            <a:ext cx="3490917" cy="156966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 cuboid is heated and stretched at top, heat propagates down,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melting ice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causing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31B590-6D3D-4595-96AE-FFF78D81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40A55434-0961-408F-9EF2-0A4950A89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728" y="2845583"/>
            <a:ext cx="4540212" cy="3405159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505588E5-3A57-4EF2-8020-5F91B433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2.5D slice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B40485-F5C0-4693-8C91-F9911A98735B}"/>
              </a:ext>
            </a:extLst>
          </p:cNvPr>
          <p:cNvGrpSpPr/>
          <p:nvPr/>
        </p:nvGrpSpPr>
        <p:grpSpPr>
          <a:xfrm>
            <a:off x="8188236" y="957778"/>
            <a:ext cx="3208024" cy="5317299"/>
            <a:chOff x="7058520" y="1027135"/>
            <a:chExt cx="3208024" cy="53172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43046E-39C8-4C21-A4DB-C7164530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8520" y="1027135"/>
              <a:ext cx="3208024" cy="5317299"/>
            </a:xfrm>
            <a:prstGeom prst="rect">
              <a:avLst/>
            </a:prstGeom>
          </p:spPr>
        </p:pic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ED15D2B6-C881-41D7-B612-31C8C0A18596}"/>
                </a:ext>
              </a:extLst>
            </p:cNvPr>
            <p:cNvSpPr/>
            <p:nvPr/>
          </p:nvSpPr>
          <p:spPr>
            <a:xfrm rot="1961975">
              <a:off x="7941153" y="1716688"/>
              <a:ext cx="2183890" cy="2614176"/>
            </a:xfrm>
            <a:prstGeom prst="arc">
              <a:avLst/>
            </a:prstGeom>
            <a:ln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C4A9B21-5F67-4C32-AA0E-30B4150F8C2B}"/>
                </a:ext>
              </a:extLst>
            </p:cNvPr>
            <p:cNvGrpSpPr/>
            <p:nvPr/>
          </p:nvGrpSpPr>
          <p:grpSpPr>
            <a:xfrm>
              <a:off x="9235909" y="1597655"/>
              <a:ext cx="583143" cy="605110"/>
              <a:chOff x="8547708" y="616569"/>
              <a:chExt cx="583143" cy="605110"/>
            </a:xfrm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F2024F0D-8AD9-4BDC-B38F-0F3E0D9AC332}"/>
                  </a:ext>
                </a:extLst>
              </p:cNvPr>
              <p:cNvSpPr/>
              <p:nvPr/>
            </p:nvSpPr>
            <p:spPr>
              <a:xfrm rot="7364760">
                <a:off x="8784886" y="875715"/>
                <a:ext cx="457361" cy="234568"/>
              </a:xfrm>
              <a:prstGeom prst="parallelogram">
                <a:avLst>
                  <a:gd name="adj" fmla="val 131797"/>
                </a:avLst>
              </a:prstGeom>
              <a:solidFill>
                <a:schemeClr val="bg1">
                  <a:alpha val="47059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5BF8F352-D782-4D71-A123-BA9EF9F3701B}"/>
                  </a:ext>
                </a:extLst>
              </p:cNvPr>
              <p:cNvSpPr/>
              <p:nvPr/>
            </p:nvSpPr>
            <p:spPr>
              <a:xfrm rot="7285229" flipH="1">
                <a:off x="8612397" y="551880"/>
                <a:ext cx="307830" cy="437207"/>
              </a:xfrm>
              <a:prstGeom prst="parallelogram">
                <a:avLst>
                  <a:gd name="adj" fmla="val 60622"/>
                </a:avLst>
              </a:prstGeom>
              <a:solidFill>
                <a:schemeClr val="bg1">
                  <a:alpha val="47059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C6D441A-3F5D-410F-AFA4-6BC00E6A42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4586" y="2881913"/>
              <a:ext cx="107662" cy="3026466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67115BC-7F08-4929-8CC8-C29FED1CD3EE}"/>
                </a:ext>
              </a:extLst>
            </p:cNvPr>
            <p:cNvSpPr txBox="1"/>
            <p:nvPr/>
          </p:nvSpPr>
          <p:spPr>
            <a:xfrm>
              <a:off x="9737135" y="4057703"/>
              <a:ext cx="4988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m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DC5DF55-5393-4F44-8592-FE4F12F2807D}"/>
                </a:ext>
              </a:extLst>
            </p:cNvPr>
            <p:cNvCxnSpPr>
              <a:cxnSpLocks/>
            </p:cNvCxnSpPr>
            <p:nvPr/>
          </p:nvCxnSpPr>
          <p:spPr>
            <a:xfrm>
              <a:off x="7527779" y="5688417"/>
              <a:ext cx="1643163" cy="58666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4FA8403-A06B-4A34-8467-BC06EA66A161}"/>
                </a:ext>
              </a:extLst>
            </p:cNvPr>
            <p:cNvSpPr txBox="1"/>
            <p:nvPr/>
          </p:nvSpPr>
          <p:spPr>
            <a:xfrm>
              <a:off x="7749035" y="5902685"/>
              <a:ext cx="4988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m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5E9FA3-3A12-4E22-A38E-BD9E28987273}"/>
                </a:ext>
              </a:extLst>
            </p:cNvPr>
            <p:cNvSpPr txBox="1"/>
            <p:nvPr/>
          </p:nvSpPr>
          <p:spPr>
            <a:xfrm rot="16411575">
              <a:off x="8888998" y="4448243"/>
              <a:ext cx="9609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bluff face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855FB5F-CC08-4CB8-882D-916D64B2853A}"/>
                </a:ext>
              </a:extLst>
            </p:cNvPr>
            <p:cNvSpPr txBox="1"/>
            <p:nvPr/>
          </p:nvSpPr>
          <p:spPr>
            <a:xfrm rot="611579">
              <a:off x="7333489" y="342807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2D bluff cross section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B0ADABA-EF01-4CF1-9F11-4B4916FBAA5F}"/>
                </a:ext>
              </a:extLst>
            </p:cNvPr>
            <p:cNvSpPr txBox="1"/>
            <p:nvPr/>
          </p:nvSpPr>
          <p:spPr>
            <a:xfrm>
              <a:off x="8523120" y="5351738"/>
              <a:ext cx="87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water level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 – 1.2 m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2A0B1B0-390C-4E5F-9065-CA88A46E4D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3321" y="5253165"/>
              <a:ext cx="9718" cy="655214"/>
            </a:xfrm>
            <a:prstGeom prst="straightConnector1">
              <a:avLst/>
            </a:prstGeom>
            <a:ln>
              <a:solidFill>
                <a:srgbClr val="66FFFF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71B3004-E06A-4BEF-B21B-F4B4C00AAC70}"/>
              </a:ext>
            </a:extLst>
          </p:cNvPr>
          <p:cNvSpPr txBox="1"/>
          <p:nvPr/>
        </p:nvSpPr>
        <p:spPr>
          <a:xfrm>
            <a:off x="71502" y="720566"/>
            <a:ext cx="768306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Computational domain is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2.5D cross-section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of archetypal 3D bluff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Time period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May-Dec. 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Air (skin) temperature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from ASR dataset at 3hr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Ocean temp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WW3+SWAN at 20 min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Ice-free period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July-Oct.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8C15A-A0A5-43C6-94B1-C41817CDD879}"/>
              </a:ext>
            </a:extLst>
          </p:cNvPr>
          <p:cNvSpPr txBox="1"/>
          <p:nvPr/>
        </p:nvSpPr>
        <p:spPr>
          <a:xfrm>
            <a:off x="71502" y="3091944"/>
            <a:ext cx="29427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Material properties: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from laboratory experiments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27F11A-42CD-4611-8939-0CF0977C8119}"/>
              </a:ext>
            </a:extLst>
          </p:cNvPr>
          <p:cNvSpPr txBox="1"/>
          <p:nvPr/>
        </p:nvSpPr>
        <p:spPr>
          <a:xfrm>
            <a:off x="182066" y="4420616"/>
            <a:ext cx="2942758" cy="1785104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Our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initial verification study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uses real oceanic/ atmospheric  BC data but assumes material is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ice only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462D9E-6496-4E54-8B89-4E1255E27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Motivation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028" y="876157"/>
            <a:ext cx="5895354" cy="5288280"/>
          </a:xfrm>
        </p:spPr>
        <p:txBody>
          <a:bodyPr/>
          <a:lstStyle/>
          <a:p>
            <a:pPr marL="0" lvl="1" indent="0">
              <a:buNone/>
            </a:pPr>
            <a:endParaRPr lang="en-US" sz="1900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582400" y="6542056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55A7B-7854-E145-92D9-B491DF4BAE2D}" type="slidenum">
              <a:rPr lang="en-US"/>
              <a:pPr/>
              <a:t>4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2D8736-4E23-4765-86EC-9E3756F3CF67}"/>
              </a:ext>
            </a:extLst>
          </p:cNvPr>
          <p:cNvGrpSpPr>
            <a:grpSpLocks noChangeAspect="1"/>
          </p:cNvGrpSpPr>
          <p:nvPr/>
        </p:nvGrpSpPr>
        <p:grpSpPr>
          <a:xfrm>
            <a:off x="5735780" y="3479323"/>
            <a:ext cx="6118309" cy="2995861"/>
            <a:chOff x="866034" y="3195673"/>
            <a:chExt cx="7628827" cy="373549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659E78E-0321-40E2-92B8-8D86A53B8D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6034" y="3195673"/>
              <a:ext cx="7628827" cy="3735494"/>
              <a:chOff x="2313670" y="1292735"/>
              <a:chExt cx="6745720" cy="330307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55BAB45-44BC-461B-997C-19437B643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3670" y="1292735"/>
                <a:ext cx="6745720" cy="3303077"/>
              </a:xfrm>
              <a:prstGeom prst="rect">
                <a:avLst/>
              </a:prstGeom>
            </p:spPr>
          </p:pic>
          <p:sp>
            <p:nvSpPr>
              <p:cNvPr id="26" name="Donut 26">
                <a:extLst>
                  <a:ext uri="{FF2B5EF4-FFF2-40B4-BE49-F238E27FC236}">
                    <a16:creationId xmlns:a16="http://schemas.microsoft.com/office/drawing/2014/main" id="{9953773D-FC41-434C-99A9-7D27A4E70F30}"/>
                  </a:ext>
                </a:extLst>
              </p:cNvPr>
              <p:cNvSpPr/>
              <p:nvPr/>
            </p:nvSpPr>
            <p:spPr>
              <a:xfrm>
                <a:off x="4194039" y="2672810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Donut 27">
                <a:extLst>
                  <a:ext uri="{FF2B5EF4-FFF2-40B4-BE49-F238E27FC236}">
                    <a16:creationId xmlns:a16="http://schemas.microsoft.com/office/drawing/2014/main" id="{3CAC6BA1-AA35-47CB-97E2-F2716B3E3E18}"/>
                  </a:ext>
                </a:extLst>
              </p:cNvPr>
              <p:cNvSpPr/>
              <p:nvPr/>
            </p:nvSpPr>
            <p:spPr>
              <a:xfrm>
                <a:off x="7831617" y="3435001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Donut 28">
                <a:extLst>
                  <a:ext uri="{FF2B5EF4-FFF2-40B4-BE49-F238E27FC236}">
                    <a16:creationId xmlns:a16="http://schemas.microsoft.com/office/drawing/2014/main" id="{796DD38B-EE97-4792-8D6F-CB1709B5DBBD}"/>
                  </a:ext>
                </a:extLst>
              </p:cNvPr>
              <p:cNvSpPr/>
              <p:nvPr/>
            </p:nvSpPr>
            <p:spPr>
              <a:xfrm>
                <a:off x="6991134" y="3504139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Donut 31">
                <a:extLst>
                  <a:ext uri="{FF2B5EF4-FFF2-40B4-BE49-F238E27FC236}">
                    <a16:creationId xmlns:a16="http://schemas.microsoft.com/office/drawing/2014/main" id="{39259611-5619-4CDB-85D1-C173CE517891}"/>
                  </a:ext>
                </a:extLst>
              </p:cNvPr>
              <p:cNvSpPr/>
              <p:nvPr/>
            </p:nvSpPr>
            <p:spPr>
              <a:xfrm>
                <a:off x="6174512" y="3310468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Donut 32">
                <a:extLst>
                  <a:ext uri="{FF2B5EF4-FFF2-40B4-BE49-F238E27FC236}">
                    <a16:creationId xmlns:a16="http://schemas.microsoft.com/office/drawing/2014/main" id="{73A7CB6D-2437-466F-922F-FB47894536D2}"/>
                  </a:ext>
                </a:extLst>
              </p:cNvPr>
              <p:cNvSpPr/>
              <p:nvPr/>
            </p:nvSpPr>
            <p:spPr>
              <a:xfrm>
                <a:off x="3297585" y="3121110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A21A89D-174C-48FF-A7F5-C0540C81FCDE}"/>
                  </a:ext>
                </a:extLst>
              </p:cNvPr>
              <p:cNvSpPr txBox="1"/>
              <p:nvPr/>
            </p:nvSpPr>
            <p:spPr>
              <a:xfrm>
                <a:off x="3031596" y="3423504"/>
                <a:ext cx="1461451" cy="231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Wainwright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9B1A639-0D96-4959-9792-6806BC6643CB}"/>
                  </a:ext>
                </a:extLst>
              </p:cNvPr>
              <p:cNvSpPr txBox="1"/>
              <p:nvPr/>
            </p:nvSpPr>
            <p:spPr>
              <a:xfrm>
                <a:off x="3989794" y="2813468"/>
                <a:ext cx="740659" cy="288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Barrow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D6BC4F6-96E9-4A45-A7B4-DCFA781EE0F2}"/>
                  </a:ext>
                </a:extLst>
              </p:cNvPr>
              <p:cNvSpPr txBox="1"/>
              <p:nvPr/>
            </p:nvSpPr>
            <p:spPr>
              <a:xfrm>
                <a:off x="6729774" y="3665199"/>
                <a:ext cx="684038" cy="381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Bullen Point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8AE204F-2519-4AE3-9AD8-6E58FAF6FC1B}"/>
                  </a:ext>
                </a:extLst>
              </p:cNvPr>
              <p:cNvSpPr txBox="1"/>
              <p:nvPr/>
            </p:nvSpPr>
            <p:spPr>
              <a:xfrm>
                <a:off x="5872421" y="3423504"/>
                <a:ext cx="800595" cy="288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err="1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Oliktok</a:t>
                </a:r>
                <a:endParaRPr lang="en-US" sz="1100" b="1" dirty="0">
                  <a:solidFill>
                    <a:srgbClr val="5CFC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FF20A3-7943-4A10-95A5-CDCADA9FCD3E}"/>
                  </a:ext>
                </a:extLst>
              </p:cNvPr>
              <p:cNvSpPr txBox="1"/>
              <p:nvPr/>
            </p:nvSpPr>
            <p:spPr>
              <a:xfrm>
                <a:off x="7593733" y="3554309"/>
                <a:ext cx="746501" cy="381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Barter Island</a:t>
                </a:r>
              </a:p>
            </p:txBody>
          </p:sp>
          <p:sp>
            <p:nvSpPr>
              <p:cNvPr id="39" name="Donut 39">
                <a:extLst>
                  <a:ext uri="{FF2B5EF4-FFF2-40B4-BE49-F238E27FC236}">
                    <a16:creationId xmlns:a16="http://schemas.microsoft.com/office/drawing/2014/main" id="{62C8383D-85D1-42A3-B9D4-9F58FA95AC76}"/>
                  </a:ext>
                </a:extLst>
              </p:cNvPr>
              <p:cNvSpPr/>
              <p:nvPr/>
            </p:nvSpPr>
            <p:spPr>
              <a:xfrm>
                <a:off x="4917939" y="1694418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D474B7F-3415-4BF2-8038-A533E2E887CF}"/>
                  </a:ext>
                </a:extLst>
              </p:cNvPr>
              <p:cNvSpPr txBox="1"/>
              <p:nvPr/>
            </p:nvSpPr>
            <p:spPr>
              <a:xfrm>
                <a:off x="5077261" y="1660651"/>
                <a:ext cx="1616681" cy="231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Active DOD sites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A7DD7CA-7B1B-44A1-BCD1-D0F791FD922B}"/>
                </a:ext>
              </a:extLst>
            </p:cNvPr>
            <p:cNvSpPr/>
            <p:nvPr/>
          </p:nvSpPr>
          <p:spPr>
            <a:xfrm>
              <a:off x="1677946" y="3295936"/>
              <a:ext cx="4955908" cy="178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172DED-BDFC-43B6-B078-3F73E8FB0819}"/>
              </a:ext>
            </a:extLst>
          </p:cNvPr>
          <p:cNvGrpSpPr/>
          <p:nvPr/>
        </p:nvGrpSpPr>
        <p:grpSpPr>
          <a:xfrm>
            <a:off x="6771239" y="397297"/>
            <a:ext cx="3622751" cy="2645822"/>
            <a:chOff x="6804730" y="863589"/>
            <a:chExt cx="3622751" cy="264582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4BE6E7-4E88-4A9C-B1CB-6E3BC75E07DB}"/>
                </a:ext>
              </a:extLst>
            </p:cNvPr>
            <p:cNvGrpSpPr/>
            <p:nvPr/>
          </p:nvGrpSpPr>
          <p:grpSpPr>
            <a:xfrm>
              <a:off x="6804730" y="863589"/>
              <a:ext cx="3622751" cy="2645822"/>
              <a:chOff x="8274006" y="3747407"/>
              <a:chExt cx="3622751" cy="264582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51D5393-FE8E-4C18-8EFA-BA2E51775D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50000"/>
              <a:stretch/>
            </p:blipFill>
            <p:spPr>
              <a:xfrm>
                <a:off x="8274006" y="3748047"/>
                <a:ext cx="3622751" cy="2645182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E8F40CA-FAC0-4752-8A0F-EA3305660E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7763" y="3748047"/>
                <a:ext cx="452437" cy="84401"/>
              </a:xfrm>
              <a:prstGeom prst="line">
                <a:avLst/>
              </a:prstGeom>
              <a:ln w="41275">
                <a:solidFill>
                  <a:schemeClr val="bg1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2621571-2730-4D2F-B26F-E0EA552A20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98271" y="3747407"/>
                <a:ext cx="0" cy="94565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3FC7DAB-83A3-4361-BA05-9E63381C92B3}"/>
                </a:ext>
              </a:extLst>
            </p:cNvPr>
            <p:cNvSpPr/>
            <p:nvPr/>
          </p:nvSpPr>
          <p:spPr>
            <a:xfrm>
              <a:off x="7382107" y="1038457"/>
              <a:ext cx="2270063" cy="140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F4E68CF-226D-484D-A225-64F11A7C3CFB}"/>
              </a:ext>
            </a:extLst>
          </p:cNvPr>
          <p:cNvSpPr txBox="1"/>
          <p:nvPr/>
        </p:nvSpPr>
        <p:spPr>
          <a:xfrm>
            <a:off x="10405312" y="1158903"/>
            <a:ext cx="1465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~200 m (~2 football fields in length) in a decade!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48F8AA-63B2-45C5-98AA-15839957EC61}"/>
              </a:ext>
            </a:extLst>
          </p:cNvPr>
          <p:cNvCxnSpPr>
            <a:cxnSpLocks/>
          </p:cNvCxnSpPr>
          <p:nvPr/>
        </p:nvCxnSpPr>
        <p:spPr>
          <a:xfrm flipH="1" flipV="1">
            <a:off x="7230026" y="2653991"/>
            <a:ext cx="1115357" cy="24106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5BB553-C879-4723-8B10-2D0C54B16AC5}"/>
              </a:ext>
            </a:extLst>
          </p:cNvPr>
          <p:cNvCxnSpPr>
            <a:cxnSpLocks/>
          </p:cNvCxnSpPr>
          <p:nvPr/>
        </p:nvCxnSpPr>
        <p:spPr>
          <a:xfrm flipV="1">
            <a:off x="8345383" y="2598418"/>
            <a:ext cx="1862307" cy="24662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C183E2B-C850-4D76-B485-F2D28770B4AF}"/>
              </a:ext>
            </a:extLst>
          </p:cNvPr>
          <p:cNvSpPr/>
          <p:nvPr/>
        </p:nvSpPr>
        <p:spPr>
          <a:xfrm>
            <a:off x="1083408" y="4847521"/>
            <a:ext cx="3463505" cy="15081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Erosion is threatening:</a:t>
            </a:r>
          </a:p>
          <a:p>
            <a:pPr algn="ctr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68325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Coastal communities</a:t>
            </a:r>
          </a:p>
          <a:p>
            <a:pPr marL="568325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68325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Coastal infrastructure</a:t>
            </a:r>
          </a:p>
          <a:p>
            <a:pPr marL="568325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68325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Global carbon balance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7D56A1-535F-46EB-A13C-AB44B44625E8}"/>
              </a:ext>
            </a:extLst>
          </p:cNvPr>
          <p:cNvSpPr/>
          <p:nvPr/>
        </p:nvSpPr>
        <p:spPr>
          <a:xfrm>
            <a:off x="394616" y="1819255"/>
            <a:ext cx="55045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Since 1979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sea-ice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has lost 51% in area and 75% in volume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ice-free season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wave energy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storm surge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sea water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temperatures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25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Warming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permafrost</a:t>
            </a:r>
          </a:p>
          <a:p>
            <a:pPr marL="111125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68325" lvl="1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Coastal erosion rates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Alaskan Arctic among the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in the world 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accelerating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DF17A2-5CD2-48F5-9069-A2A346FBC0AE}"/>
              </a:ext>
            </a:extLst>
          </p:cNvPr>
          <p:cNvSpPr/>
          <p:nvPr/>
        </p:nvSpPr>
        <p:spPr>
          <a:xfrm>
            <a:off x="320949" y="970820"/>
            <a:ext cx="6096000" cy="707886"/>
          </a:xfrm>
          <a:prstGeom prst="rect">
            <a:avLst/>
          </a:prstGeom>
          <a:solidFill>
            <a:srgbClr val="CCFF99"/>
          </a:solidFill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Arctic is warming at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2-3 times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rate of the rest of the U.S. resulting in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accelerated rates of coastal erosion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D1123-B42E-4815-961F-E37A2054406C}"/>
              </a:ext>
            </a:extLst>
          </p:cNvPr>
          <p:cNvSpPr txBox="1"/>
          <p:nvPr/>
        </p:nvSpPr>
        <p:spPr>
          <a:xfrm>
            <a:off x="7183301" y="5968982"/>
            <a:ext cx="2733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Gibbs &amp; Richmond, 2015.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1D58F8-1672-452A-9B3B-A9CCE3F39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36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505588E5-3A57-4EF2-8020-5F91B433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2.5D slice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3C4C64-AA92-4588-B7CE-C94AA062FDD0}"/>
              </a:ext>
            </a:extLst>
          </p:cNvPr>
          <p:cNvSpPr txBox="1"/>
          <p:nvPr/>
        </p:nvSpPr>
        <p:spPr>
          <a:xfrm>
            <a:off x="202224" y="5440307"/>
            <a:ext cx="8587541" cy="83099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Monolithic thermo-mechanical model simulates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~22 days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performs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26 erosion steps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 Formation of small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niche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observed.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3C32BF9-49D9-488C-9A58-A5477EA389F1}"/>
              </a:ext>
            </a:extLst>
          </p:cNvPr>
          <p:cNvGrpSpPr/>
          <p:nvPr/>
        </p:nvGrpSpPr>
        <p:grpSpPr>
          <a:xfrm>
            <a:off x="202225" y="808876"/>
            <a:ext cx="11787550" cy="5628588"/>
            <a:chOff x="202225" y="808876"/>
            <a:chExt cx="11787550" cy="562858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AF3E54D-D56C-4A00-B5BC-474EE9404DD1}"/>
                </a:ext>
              </a:extLst>
            </p:cNvPr>
            <p:cNvGrpSpPr/>
            <p:nvPr/>
          </p:nvGrpSpPr>
          <p:grpSpPr>
            <a:xfrm>
              <a:off x="202225" y="808876"/>
              <a:ext cx="11787550" cy="3816967"/>
              <a:chOff x="301397" y="1165006"/>
              <a:chExt cx="11787550" cy="381696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4622EC8-F103-4145-8755-254C7D0D1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397" y="1196513"/>
                <a:ext cx="1828800" cy="3434442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373A14C-2195-43E7-9D8D-B951E446A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4455" y="1165006"/>
                <a:ext cx="2109932" cy="36576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DF961A7-0FCE-40D0-87D3-890A09491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8379" y="1245325"/>
                <a:ext cx="2150507" cy="36576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D40BDFC-B3CD-4AE1-973A-B1FDF04725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88631" y="1324373"/>
                <a:ext cx="2138914" cy="365760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FA6F03D-BAF6-4719-918A-BE40C4272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57290" y="1324373"/>
                <a:ext cx="2231657" cy="3657600"/>
              </a:xfrm>
              <a:prstGeom prst="rect">
                <a:avLst/>
              </a:prstGeom>
            </p:spPr>
          </p:pic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5298F648-1CA8-4B12-8CE5-E89B2C8F58E8}"/>
                  </a:ext>
                </a:extLst>
              </p:cNvPr>
              <p:cNvSpPr/>
              <p:nvPr/>
            </p:nvSpPr>
            <p:spPr>
              <a:xfrm>
                <a:off x="2175317" y="2796408"/>
                <a:ext cx="531603" cy="277717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row: Right 27">
                <a:extLst>
                  <a:ext uri="{FF2B5EF4-FFF2-40B4-BE49-F238E27FC236}">
                    <a16:creationId xmlns:a16="http://schemas.microsoft.com/office/drawing/2014/main" id="{E3A4F194-28E7-4050-8557-F365DE35C78C}"/>
                  </a:ext>
                </a:extLst>
              </p:cNvPr>
              <p:cNvSpPr/>
              <p:nvPr/>
            </p:nvSpPr>
            <p:spPr>
              <a:xfrm>
                <a:off x="4759333" y="2809949"/>
                <a:ext cx="531603" cy="277717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77B47D0-2D8A-457C-BC4E-8C87DAFBAD76}"/>
                  </a:ext>
                </a:extLst>
              </p:cNvPr>
              <p:cNvSpPr/>
              <p:nvPr/>
            </p:nvSpPr>
            <p:spPr>
              <a:xfrm>
                <a:off x="7115937" y="2823490"/>
                <a:ext cx="531603" cy="277717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F5E7B48C-BBE5-4BB4-AB13-E7FE78CF9725}"/>
                  </a:ext>
                </a:extLst>
              </p:cNvPr>
              <p:cNvSpPr/>
              <p:nvPr/>
            </p:nvSpPr>
            <p:spPr>
              <a:xfrm>
                <a:off x="9412043" y="2877346"/>
                <a:ext cx="531603" cy="277717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81D232B-AE89-41D6-8345-AABE6C3DF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19511" y="4581700"/>
              <a:ext cx="1478959" cy="18557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F340B05-A72A-477D-8E13-98813DF84536}"/>
                </a:ext>
              </a:extLst>
            </p:cNvPr>
            <p:cNvSpPr/>
            <p:nvPr/>
          </p:nvSpPr>
          <p:spPr>
            <a:xfrm>
              <a:off x="11114525" y="3583460"/>
              <a:ext cx="686178" cy="76550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D20CEE6-8806-4E3A-B7A3-3F4AC7A78A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27203" y="4348967"/>
              <a:ext cx="487323" cy="5009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862525-9CF3-4430-8522-FFBF62B0E8F2}"/>
                  </a:ext>
                </a:extLst>
              </p:cNvPr>
              <p:cNvSpPr txBox="1"/>
              <p:nvPr/>
            </p:nvSpPr>
            <p:spPr>
              <a:xfrm>
                <a:off x="469559" y="4720253"/>
                <a:ext cx="7863775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Figure above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z-displacement scaled 20K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=0.2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 resolution mesh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862525-9CF3-4430-8522-FFBF62B0E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59" y="4720253"/>
                <a:ext cx="7863775" cy="400110"/>
              </a:xfrm>
              <a:prstGeom prst="rect">
                <a:avLst/>
              </a:prstGeom>
              <a:blipFill>
                <a:blip r:embed="rId9"/>
                <a:stretch>
                  <a:fillRect l="-310" t="-5882" r="-310" b="-2352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extLst>
              <a:ext uri="{FF2B5EF4-FFF2-40B4-BE49-F238E27FC236}">
                <a16:creationId xmlns:a16="http://schemas.microsoft.com/office/drawing/2014/main" id="{5846509E-ADFF-439C-B25B-E9B47289F5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9628" y="4466476"/>
            <a:ext cx="1000404" cy="19202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EEC3AA-E01F-4556-8DDB-92AAF8246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71BFBC30-2DE4-45D1-A853-763C78E50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2010" y="4474103"/>
            <a:ext cx="1091046" cy="1920240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505588E5-3A57-4EF2-8020-5F91B433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2.5D slice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3C4C64-AA92-4588-B7CE-C94AA062FDD0}"/>
              </a:ext>
            </a:extLst>
          </p:cNvPr>
          <p:cNvSpPr txBox="1"/>
          <p:nvPr/>
        </p:nvSpPr>
        <p:spPr>
          <a:xfrm>
            <a:off x="568413" y="5419972"/>
            <a:ext cx="7560779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 erosion proceeds, highest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tensile stress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occurs around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corners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suggesting this is where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cracks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initiate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862525-9CF3-4430-8522-FFBF62B0E8F2}"/>
                  </a:ext>
                </a:extLst>
              </p:cNvPr>
              <p:cNvSpPr txBox="1"/>
              <p:nvPr/>
            </p:nvSpPr>
            <p:spPr>
              <a:xfrm>
                <a:off x="1304046" y="4716777"/>
                <a:ext cx="5603382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Figure above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𝑥𝑥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=0.2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 resolution mesh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862525-9CF3-4430-8522-FFBF62B0E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046" y="4716777"/>
                <a:ext cx="5603382" cy="400110"/>
              </a:xfrm>
              <a:prstGeom prst="rect">
                <a:avLst/>
              </a:prstGeom>
              <a:blipFill>
                <a:blip r:embed="rId4"/>
                <a:stretch>
                  <a:fillRect t="-7463" b="-2537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04A0030C-7A04-4809-82F5-EC22B287E7E5}"/>
              </a:ext>
            </a:extLst>
          </p:cNvPr>
          <p:cNvGrpSpPr/>
          <p:nvPr/>
        </p:nvGrpSpPr>
        <p:grpSpPr>
          <a:xfrm>
            <a:off x="62178" y="953914"/>
            <a:ext cx="12139266" cy="5343801"/>
            <a:chOff x="62178" y="953914"/>
            <a:chExt cx="12139266" cy="53438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2FF5D0-AC4E-4C47-90AE-A56A32178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78" y="953914"/>
              <a:ext cx="2103324" cy="347472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AB472A-4322-4827-A672-820D52161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68220" y="1027135"/>
              <a:ext cx="2242003" cy="34747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8F46ED-EF07-4418-9E3E-BEACF32BA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2942" y="1081953"/>
              <a:ext cx="2380684" cy="34747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77040F-6AAE-405F-809F-BDF2B3CA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66367" y="1061573"/>
              <a:ext cx="2257413" cy="34747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9415D1-3440-475C-8528-A438AF1C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36485" y="1081953"/>
              <a:ext cx="2164959" cy="3474720"/>
            </a:xfrm>
            <a:prstGeom prst="rect">
              <a:avLst/>
            </a:prstGeom>
          </p:spPr>
        </p:pic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231683E1-2FC3-4520-AF64-564CDDFF87E2}"/>
                </a:ext>
              </a:extLst>
            </p:cNvPr>
            <p:cNvSpPr/>
            <p:nvPr/>
          </p:nvSpPr>
          <p:spPr>
            <a:xfrm>
              <a:off x="2076145" y="2440278"/>
              <a:ext cx="531603" cy="27771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41DAB6B0-C5C1-407F-9C75-D0D1B9742B49}"/>
                </a:ext>
              </a:extLst>
            </p:cNvPr>
            <p:cNvSpPr/>
            <p:nvPr/>
          </p:nvSpPr>
          <p:spPr>
            <a:xfrm>
              <a:off x="4660161" y="2453819"/>
              <a:ext cx="531603" cy="27771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AD231251-CFB2-43C6-9729-9B9D50340A1C}"/>
                </a:ext>
              </a:extLst>
            </p:cNvPr>
            <p:cNvSpPr/>
            <p:nvPr/>
          </p:nvSpPr>
          <p:spPr>
            <a:xfrm>
              <a:off x="7016765" y="2467360"/>
              <a:ext cx="531603" cy="27771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8A1005F9-2AE8-43B4-9184-6F7FEDB5A9CA}"/>
                </a:ext>
              </a:extLst>
            </p:cNvPr>
            <p:cNvSpPr/>
            <p:nvPr/>
          </p:nvSpPr>
          <p:spPr>
            <a:xfrm>
              <a:off x="9530719" y="2579136"/>
              <a:ext cx="531603" cy="27771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F99A882-C16A-4BFC-9F37-A1EF34C0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10043" y="4570731"/>
              <a:ext cx="1346032" cy="17269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9D42EFF-23C0-4448-A658-D7564E9BDD8C}"/>
                </a:ext>
              </a:extLst>
            </p:cNvPr>
            <p:cNvSpPr/>
            <p:nvPr/>
          </p:nvSpPr>
          <p:spPr>
            <a:xfrm>
              <a:off x="11326371" y="3337539"/>
              <a:ext cx="686178" cy="93244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673D333-F5BC-42CB-BCC9-5C08739373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51524" y="4269983"/>
              <a:ext cx="674847" cy="77994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40F340-8192-45BA-B73D-2BE18345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505588E5-3A57-4EF2-8020-5F91B433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2.5D slice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3C4C64-AA92-4588-B7CE-C94AA062FDD0}"/>
              </a:ext>
            </a:extLst>
          </p:cNvPr>
          <p:cNvSpPr txBox="1"/>
          <p:nvPr/>
        </p:nvSpPr>
        <p:spPr>
          <a:xfrm>
            <a:off x="839081" y="5753382"/>
            <a:ext cx="10513838" cy="461665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Atmospheric and oceanic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boundary conditions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are driving the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melting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of the 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862525-9CF3-4430-8522-FFBF62B0E8F2}"/>
                  </a:ext>
                </a:extLst>
              </p:cNvPr>
              <p:cNvSpPr txBox="1"/>
              <p:nvPr/>
            </p:nvSpPr>
            <p:spPr>
              <a:xfrm>
                <a:off x="2799844" y="4981556"/>
                <a:ext cx="6171792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Figure above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temperature 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=0.2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 resolution mesh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862525-9CF3-4430-8522-FFBF62B0E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844" y="4981556"/>
                <a:ext cx="6171792" cy="400110"/>
              </a:xfrm>
              <a:prstGeom prst="rect">
                <a:avLst/>
              </a:prstGeom>
              <a:blipFill>
                <a:blip r:embed="rId3"/>
                <a:stretch>
                  <a:fillRect l="-788" t="-5882" r="-690" b="-2352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C66E61EB-674C-4B5C-9A07-D65B08932001}"/>
              </a:ext>
            </a:extLst>
          </p:cNvPr>
          <p:cNvGrpSpPr/>
          <p:nvPr/>
        </p:nvGrpSpPr>
        <p:grpSpPr>
          <a:xfrm>
            <a:off x="206320" y="923899"/>
            <a:ext cx="12054879" cy="3592988"/>
            <a:chOff x="206320" y="923899"/>
            <a:chExt cx="12054879" cy="35929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C3A84C-7147-4E38-B91E-364FB879F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320" y="923899"/>
              <a:ext cx="1767646" cy="34747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CAB053-1419-4B6C-9487-5C9E2BCCB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7800" y="1021786"/>
              <a:ext cx="2004434" cy="34747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84E840-9225-4396-993E-DAE2101DF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6068" y="1027135"/>
              <a:ext cx="2081528" cy="34747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560557-3892-48AA-8207-BAB648FBF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4518" y="1042167"/>
              <a:ext cx="2020954" cy="347472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EEA5CE8-CD7D-444D-9444-ECB4D01F1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34208" y="1027135"/>
              <a:ext cx="2009941" cy="34747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9ADB1C4-CD38-41C1-B133-1E20C398D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44149" y="1816443"/>
              <a:ext cx="1117050" cy="2044125"/>
            </a:xfrm>
            <a:prstGeom prst="rect">
              <a:avLst/>
            </a:prstGeom>
          </p:spPr>
        </p:pic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99C13FBE-BDC9-4DA8-826F-D8507CA67916}"/>
                </a:ext>
              </a:extLst>
            </p:cNvPr>
            <p:cNvSpPr/>
            <p:nvPr/>
          </p:nvSpPr>
          <p:spPr>
            <a:xfrm>
              <a:off x="1929064" y="2453818"/>
              <a:ext cx="531603" cy="27771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02EC0F0E-AA71-4376-A724-CDA509532FE5}"/>
                </a:ext>
              </a:extLst>
            </p:cNvPr>
            <p:cNvSpPr/>
            <p:nvPr/>
          </p:nvSpPr>
          <p:spPr>
            <a:xfrm>
              <a:off x="4165421" y="2435159"/>
              <a:ext cx="531603" cy="27771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1F68F8B2-E67E-4AE4-884F-4B1E0AE6ECC6}"/>
                </a:ext>
              </a:extLst>
            </p:cNvPr>
            <p:cNvSpPr/>
            <p:nvPr/>
          </p:nvSpPr>
          <p:spPr>
            <a:xfrm>
              <a:off x="6435628" y="2453818"/>
              <a:ext cx="531603" cy="27771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90B838C6-DEF9-4457-904C-5606912A14DC}"/>
                </a:ext>
              </a:extLst>
            </p:cNvPr>
            <p:cNvSpPr/>
            <p:nvPr/>
          </p:nvSpPr>
          <p:spPr>
            <a:xfrm>
              <a:off x="8705835" y="2453818"/>
              <a:ext cx="531603" cy="27771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7CE1E-84B6-4F88-80A3-9AFD5AE09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505588E5-3A57-4EF2-8020-5F91B433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2.5D slice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3C4C64-AA92-4588-B7CE-C94AA062FDD0}"/>
              </a:ext>
            </a:extLst>
          </p:cNvPr>
          <p:cNvSpPr txBox="1"/>
          <p:nvPr/>
        </p:nvSpPr>
        <p:spPr>
          <a:xfrm>
            <a:off x="839081" y="5753382"/>
            <a:ext cx="10513838" cy="461665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Atmospheric and oceanic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boundary conditions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are driving the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melting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of the 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862525-9CF3-4430-8522-FFBF62B0E8F2}"/>
                  </a:ext>
                </a:extLst>
              </p:cNvPr>
              <p:cNvSpPr txBox="1"/>
              <p:nvPr/>
            </p:nvSpPr>
            <p:spPr>
              <a:xfrm>
                <a:off x="2799844" y="4981556"/>
                <a:ext cx="6171792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Figure above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temperature 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=0.2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 resolution mesh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862525-9CF3-4430-8522-FFBF62B0E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844" y="4981556"/>
                <a:ext cx="6171792" cy="400110"/>
              </a:xfrm>
              <a:prstGeom prst="rect">
                <a:avLst/>
              </a:prstGeom>
              <a:blipFill>
                <a:blip r:embed="rId3"/>
                <a:stretch>
                  <a:fillRect l="-788" t="-5882" r="-690" b="-2352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C66E61EB-674C-4B5C-9A07-D65B08932001}"/>
              </a:ext>
            </a:extLst>
          </p:cNvPr>
          <p:cNvGrpSpPr/>
          <p:nvPr/>
        </p:nvGrpSpPr>
        <p:grpSpPr>
          <a:xfrm>
            <a:off x="206320" y="923899"/>
            <a:ext cx="12054879" cy="3592988"/>
            <a:chOff x="206320" y="923899"/>
            <a:chExt cx="12054879" cy="35929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C3A84C-7147-4E38-B91E-364FB879F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320" y="923899"/>
              <a:ext cx="1767646" cy="34747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CAB053-1419-4B6C-9487-5C9E2BCCB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7800" y="1021786"/>
              <a:ext cx="2004434" cy="34747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84E840-9225-4396-993E-DAE2101DF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6068" y="1027135"/>
              <a:ext cx="2081528" cy="34747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560557-3892-48AA-8207-BAB648FBF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4518" y="1042167"/>
              <a:ext cx="2020954" cy="347472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EEA5CE8-CD7D-444D-9444-ECB4D01F1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34208" y="1027135"/>
              <a:ext cx="2009941" cy="34747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9ADB1C4-CD38-41C1-B133-1E20C398D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44149" y="1816443"/>
              <a:ext cx="1117050" cy="2044125"/>
            </a:xfrm>
            <a:prstGeom prst="rect">
              <a:avLst/>
            </a:prstGeom>
          </p:spPr>
        </p:pic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99C13FBE-BDC9-4DA8-826F-D8507CA67916}"/>
                </a:ext>
              </a:extLst>
            </p:cNvPr>
            <p:cNvSpPr/>
            <p:nvPr/>
          </p:nvSpPr>
          <p:spPr>
            <a:xfrm>
              <a:off x="1929064" y="2453818"/>
              <a:ext cx="531603" cy="27771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02EC0F0E-AA71-4376-A724-CDA509532FE5}"/>
                </a:ext>
              </a:extLst>
            </p:cNvPr>
            <p:cNvSpPr/>
            <p:nvPr/>
          </p:nvSpPr>
          <p:spPr>
            <a:xfrm>
              <a:off x="4165421" y="2435159"/>
              <a:ext cx="531603" cy="27771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1F68F8B2-E67E-4AE4-884F-4B1E0AE6ECC6}"/>
                </a:ext>
              </a:extLst>
            </p:cNvPr>
            <p:cNvSpPr/>
            <p:nvPr/>
          </p:nvSpPr>
          <p:spPr>
            <a:xfrm>
              <a:off x="6435628" y="2453818"/>
              <a:ext cx="531603" cy="27771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90B838C6-DEF9-4457-904C-5606912A14DC}"/>
                </a:ext>
              </a:extLst>
            </p:cNvPr>
            <p:cNvSpPr/>
            <p:nvPr/>
          </p:nvSpPr>
          <p:spPr>
            <a:xfrm>
              <a:off x="8705835" y="2453818"/>
              <a:ext cx="531603" cy="27771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1E213F-C689-4685-8ABF-848BAAC11664}"/>
              </a:ext>
            </a:extLst>
          </p:cNvPr>
          <p:cNvSpPr/>
          <p:nvPr/>
        </p:nvSpPr>
        <p:spPr>
          <a:xfrm>
            <a:off x="3347227" y="2676418"/>
            <a:ext cx="755203" cy="15051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8190B8-9353-466C-A37F-6CD109BA85D2}"/>
              </a:ext>
            </a:extLst>
          </p:cNvPr>
          <p:cNvSpPr/>
          <p:nvPr/>
        </p:nvSpPr>
        <p:spPr>
          <a:xfrm>
            <a:off x="5530962" y="1572432"/>
            <a:ext cx="755203" cy="247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5677B7-83FF-417B-B49E-8652EE73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2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505588E5-3A57-4EF2-8020-5F91B433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2.5D slice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3C4C64-AA92-4588-B7CE-C94AA062FDD0}"/>
              </a:ext>
            </a:extLst>
          </p:cNvPr>
          <p:cNvSpPr txBox="1"/>
          <p:nvPr/>
        </p:nvSpPr>
        <p:spPr>
          <a:xfrm>
            <a:off x="839081" y="5753382"/>
            <a:ext cx="10513838" cy="461665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Atmospheric and oceanic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boundary conditions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are driving the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melting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of the 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862525-9CF3-4430-8522-FFBF62B0E8F2}"/>
                  </a:ext>
                </a:extLst>
              </p:cNvPr>
              <p:cNvSpPr txBox="1"/>
              <p:nvPr/>
            </p:nvSpPr>
            <p:spPr>
              <a:xfrm>
                <a:off x="2799844" y="4981556"/>
                <a:ext cx="6171792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Figure above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temperature 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=0.2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 resolution mesh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862525-9CF3-4430-8522-FFBF62B0E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844" y="4981556"/>
                <a:ext cx="6171792" cy="400110"/>
              </a:xfrm>
              <a:prstGeom prst="rect">
                <a:avLst/>
              </a:prstGeom>
              <a:blipFill>
                <a:blip r:embed="rId3"/>
                <a:stretch>
                  <a:fillRect l="-788" t="-5882" r="-690" b="-2352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C66E61EB-674C-4B5C-9A07-D65B08932001}"/>
              </a:ext>
            </a:extLst>
          </p:cNvPr>
          <p:cNvGrpSpPr/>
          <p:nvPr/>
        </p:nvGrpSpPr>
        <p:grpSpPr>
          <a:xfrm>
            <a:off x="206320" y="923899"/>
            <a:ext cx="12054879" cy="3592988"/>
            <a:chOff x="206320" y="923899"/>
            <a:chExt cx="12054879" cy="35929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C3A84C-7147-4E38-B91E-364FB879F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320" y="923899"/>
              <a:ext cx="1767646" cy="34747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CAB053-1419-4B6C-9487-5C9E2BCCB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7800" y="1021786"/>
              <a:ext cx="2004434" cy="34747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84E840-9225-4396-993E-DAE2101DF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6068" y="1027135"/>
              <a:ext cx="2081528" cy="34747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560557-3892-48AA-8207-BAB648FBF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4518" y="1042167"/>
              <a:ext cx="2020954" cy="347472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EEA5CE8-CD7D-444D-9444-ECB4D01F1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34208" y="1027135"/>
              <a:ext cx="2009941" cy="34747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9ADB1C4-CD38-41C1-B133-1E20C398D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44149" y="1816443"/>
              <a:ext cx="1117050" cy="2044125"/>
            </a:xfrm>
            <a:prstGeom prst="rect">
              <a:avLst/>
            </a:prstGeom>
          </p:spPr>
        </p:pic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02EC0F0E-AA71-4376-A724-CDA509532FE5}"/>
                </a:ext>
              </a:extLst>
            </p:cNvPr>
            <p:cNvSpPr/>
            <p:nvPr/>
          </p:nvSpPr>
          <p:spPr>
            <a:xfrm>
              <a:off x="4165421" y="2435159"/>
              <a:ext cx="531603" cy="27771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1F68F8B2-E67E-4AE4-884F-4B1E0AE6ECC6}"/>
                </a:ext>
              </a:extLst>
            </p:cNvPr>
            <p:cNvSpPr/>
            <p:nvPr/>
          </p:nvSpPr>
          <p:spPr>
            <a:xfrm>
              <a:off x="6435628" y="2453818"/>
              <a:ext cx="531603" cy="27771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90B838C6-DEF9-4457-904C-5606912A14DC}"/>
                </a:ext>
              </a:extLst>
            </p:cNvPr>
            <p:cNvSpPr/>
            <p:nvPr/>
          </p:nvSpPr>
          <p:spPr>
            <a:xfrm>
              <a:off x="8705835" y="2453818"/>
              <a:ext cx="531603" cy="277717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1E213F-C689-4685-8ABF-848BAAC11664}"/>
              </a:ext>
            </a:extLst>
          </p:cNvPr>
          <p:cNvSpPr/>
          <p:nvPr/>
        </p:nvSpPr>
        <p:spPr>
          <a:xfrm>
            <a:off x="3347227" y="2676418"/>
            <a:ext cx="755203" cy="15051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108A91-585A-4574-ACF2-F65BFCC8ACB8}"/>
              </a:ext>
            </a:extLst>
          </p:cNvPr>
          <p:cNvCxnSpPr>
            <a:cxnSpLocks/>
          </p:cNvCxnSpPr>
          <p:nvPr/>
        </p:nvCxnSpPr>
        <p:spPr>
          <a:xfrm flipH="1">
            <a:off x="2476251" y="3635482"/>
            <a:ext cx="87097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58190B8-9353-466C-A37F-6CD109BA85D2}"/>
              </a:ext>
            </a:extLst>
          </p:cNvPr>
          <p:cNvSpPr/>
          <p:nvPr/>
        </p:nvSpPr>
        <p:spPr>
          <a:xfrm>
            <a:off x="5530962" y="1572432"/>
            <a:ext cx="755203" cy="247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BAD1219-247C-4D67-88DA-CCEB76CD6755}"/>
              </a:ext>
            </a:extLst>
          </p:cNvPr>
          <p:cNvCxnSpPr>
            <a:cxnSpLocks/>
          </p:cNvCxnSpPr>
          <p:nvPr/>
        </p:nvCxnSpPr>
        <p:spPr>
          <a:xfrm flipH="1">
            <a:off x="2476251" y="1816443"/>
            <a:ext cx="3054714" cy="9580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861FD1-4C04-4F51-ADAF-5C236B22EF97}"/>
                  </a:ext>
                </a:extLst>
              </p:cNvPr>
              <p:cNvSpPr txBox="1"/>
              <p:nvPr/>
            </p:nvSpPr>
            <p:spPr>
              <a:xfrm>
                <a:off x="159239" y="725427"/>
                <a:ext cx="2081529" cy="175432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Spurious oscillations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due to  an unresolved boundary layer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finer mesh or stabilization needed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861FD1-4C04-4F51-ADAF-5C236B22E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9" y="725427"/>
                <a:ext cx="2081529" cy="1754326"/>
              </a:xfrm>
              <a:prstGeom prst="rect">
                <a:avLst/>
              </a:prstGeom>
              <a:blipFill>
                <a:blip r:embed="rId10"/>
                <a:stretch>
                  <a:fillRect l="-2047" t="-1736" r="-2924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78EEBB76-F8DA-4847-9338-EB069D90DF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75" y="2508434"/>
            <a:ext cx="2334666" cy="2562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8CA971-8FD7-4A98-808A-05C60483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505588E5-3A57-4EF2-8020-5F91B433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837"/>
            <a:ext cx="10362001" cy="1189972"/>
          </a:xfrm>
        </p:spPr>
        <p:txBody>
          <a:bodyPr/>
          <a:lstStyle/>
          <a:p>
            <a:r>
              <a:rPr lang="en-US" dirty="0"/>
              <a:t>Thermo-mechanical coupling: 2.5D slice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D5D80C-109B-41C6-AC02-7A74567A1D59}"/>
              </a:ext>
            </a:extLst>
          </p:cNvPr>
          <p:cNvSpPr txBox="1"/>
          <p:nvPr/>
        </p:nvSpPr>
        <p:spPr>
          <a:xfrm>
            <a:off x="345988" y="889685"/>
            <a:ext cx="723126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issues to resolve:</a:t>
            </a:r>
          </a:p>
          <a:p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Results are very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mesh dependent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For finer mesh resolutions,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“teeth” patterns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are observed in the eroded geometry.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These do not seem to be physical and need to be understood.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Regardless of the mesh resolution, simulations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do not make it past ~22 days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Nonlinear solver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struggles and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fails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likely due to large differences in scales between the mechanical and thermal equations.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Sequential thermo-mechanical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coupling approach is expected to alleviate this difficulty.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Sequentially coupled solver will be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dynamic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pic>
        <p:nvPicPr>
          <p:cNvPr id="21" name="h0.05_real-bcs-dbc-with-restarts">
            <a:hlinkClick r:id="" action="ppaction://media"/>
            <a:extLst>
              <a:ext uri="{FF2B5EF4-FFF2-40B4-BE49-F238E27FC236}">
                <a16:creationId xmlns:a16="http://schemas.microsoft.com/office/drawing/2014/main" id="{ED7527F5-F353-47F1-BBAB-E95365DBD2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1385" y="3509317"/>
            <a:ext cx="4544345" cy="2932711"/>
          </a:xfrm>
          <a:prstGeom prst="rect">
            <a:avLst/>
          </a:prstGeom>
        </p:spPr>
      </p:pic>
      <p:pic>
        <p:nvPicPr>
          <p:cNvPr id="22" name="h0.2_real-bcs-dbc-with-restarts">
            <a:hlinkClick r:id="" action="ppaction://media"/>
            <a:extLst>
              <a:ext uri="{FF2B5EF4-FFF2-40B4-BE49-F238E27FC236}">
                <a16:creationId xmlns:a16="http://schemas.microsoft.com/office/drawing/2014/main" id="{429BDA33-9145-4386-91DF-AEF54783FE3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62598" y="751916"/>
            <a:ext cx="4268761" cy="2754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30C234-B57B-4449-B177-11A26F897D8E}"/>
                  </a:ext>
                </a:extLst>
              </p:cNvPr>
              <p:cNvSpPr txBox="1"/>
              <p:nvPr/>
            </p:nvSpPr>
            <p:spPr>
              <a:xfrm>
                <a:off x="10761171" y="4732902"/>
                <a:ext cx="12701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=0.05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meters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30C234-B57B-4449-B177-11A26F897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1171" y="4732902"/>
                <a:ext cx="1270188" cy="646331"/>
              </a:xfrm>
              <a:prstGeom prst="rect">
                <a:avLst/>
              </a:prstGeom>
              <a:blipFill>
                <a:blip r:embed="rId9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17F30D-0642-4854-94B5-75DA628669EE}"/>
                  </a:ext>
                </a:extLst>
              </p:cNvPr>
              <p:cNvSpPr txBox="1"/>
              <p:nvPr/>
            </p:nvSpPr>
            <p:spPr>
              <a:xfrm>
                <a:off x="10761171" y="1949351"/>
                <a:ext cx="12701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=0.2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meters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17F30D-0642-4854-94B5-75DA62866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1171" y="1949351"/>
                <a:ext cx="1270188" cy="646331"/>
              </a:xfrm>
              <a:prstGeom prst="rect">
                <a:avLst/>
              </a:prstGeom>
              <a:blipFill>
                <a:blip r:embed="rId10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17FE29-840C-4CD7-8937-08027F45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Outline</a:t>
            </a:r>
            <a:endParaRPr lang="en-US" sz="3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95423-09F5-49CF-8E95-3CD6E6829395}"/>
              </a:ext>
            </a:extLst>
          </p:cNvPr>
          <p:cNvSpPr txBox="1"/>
          <p:nvPr/>
        </p:nvSpPr>
        <p:spPr>
          <a:xfrm>
            <a:off x="323385" y="1060264"/>
            <a:ext cx="1099510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Arctic Coastal Erosion (ACE)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Thermo-mechanical finite element model of 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Numerical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Ongoing/future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AD336D-7B86-4FB5-92E9-9A23C77E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79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BDC8-97C3-704F-A8A4-4DA32EF7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35" y="86461"/>
            <a:ext cx="8313336" cy="99167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52022-F07B-4DB8-BDAE-68F6F88D44C5}"/>
              </a:ext>
            </a:extLst>
          </p:cNvPr>
          <p:cNvSpPr txBox="1"/>
          <p:nvPr/>
        </p:nvSpPr>
        <p:spPr>
          <a:xfrm>
            <a:off x="154735" y="1077460"/>
            <a:ext cx="68001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We have developed a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thermo-mechanical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coupled FEM model,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ACE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, that can simulate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transient niche development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permafrost erosion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within Albany.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The model was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calibrated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using data from a series of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on frozen soil samples from Drew Point, Alaska that were performed at SNL’s Geomechanics Laboratory to estimate, as well as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observational data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collected at the same location.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The model incorporates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boundary conditions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from the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WW3+SWAN+Delft3D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wave models and observational data from an August 2019 field campaign at Drew Point, Alaska.</a:t>
            </a: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2B245-B999-4484-AFC4-8D092CB8F96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31460">
            <a:off x="8041511" y="169189"/>
            <a:ext cx="1764601" cy="10760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E14AFFC-C80D-43CB-866A-E28C2A37A706}"/>
              </a:ext>
            </a:extLst>
          </p:cNvPr>
          <p:cNvGrpSpPr/>
          <p:nvPr/>
        </p:nvGrpSpPr>
        <p:grpSpPr>
          <a:xfrm>
            <a:off x="7484477" y="3755047"/>
            <a:ext cx="4381823" cy="2895453"/>
            <a:chOff x="6493237" y="3812917"/>
            <a:chExt cx="4381823" cy="28954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8A3578-0F19-41BB-B7E7-9A34DA09F211}"/>
                </a:ext>
              </a:extLst>
            </p:cNvPr>
            <p:cNvSpPr/>
            <p:nvPr/>
          </p:nvSpPr>
          <p:spPr>
            <a:xfrm>
              <a:off x="6493237" y="3897745"/>
              <a:ext cx="3934235" cy="151417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13CCF31-87D6-4579-962C-E22405AC9D01}"/>
                </a:ext>
              </a:extLst>
            </p:cNvPr>
            <p:cNvGrpSpPr/>
            <p:nvPr/>
          </p:nvGrpSpPr>
          <p:grpSpPr>
            <a:xfrm rot="428206">
              <a:off x="6826376" y="3812917"/>
              <a:ext cx="4048684" cy="2895453"/>
              <a:chOff x="7453144" y="3527749"/>
              <a:chExt cx="4048684" cy="289545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4501625-F6F2-4118-AA4B-FF4AEC1EB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3144" y="3527749"/>
                <a:ext cx="3747057" cy="289545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85C1AE-1075-476E-B5AF-4E3E427E874B}"/>
                  </a:ext>
                </a:extLst>
              </p:cNvPr>
              <p:cNvSpPr txBox="1"/>
              <p:nvPr/>
            </p:nvSpPr>
            <p:spPr>
              <a:xfrm rot="1136526">
                <a:off x="10239031" y="3913087"/>
                <a:ext cx="581039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25000"/>
                      </a:schemeClr>
                    </a:solidFill>
                  </a:rPr>
                  <a:t>30m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A25B2-895B-4D26-855F-D7975D450D2B}"/>
                  </a:ext>
                </a:extLst>
              </p:cNvPr>
              <p:cNvSpPr txBox="1"/>
              <p:nvPr/>
            </p:nvSpPr>
            <p:spPr>
              <a:xfrm>
                <a:off x="11012765" y="4394239"/>
                <a:ext cx="4890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25000"/>
                      </a:schemeClr>
                    </a:solidFill>
                  </a:rPr>
                  <a:t>5m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73FBEB9-454C-4A2E-A893-F532A57F500A}"/>
                  </a:ext>
                </a:extLst>
              </p:cNvPr>
              <p:cNvSpPr txBox="1"/>
              <p:nvPr/>
            </p:nvSpPr>
            <p:spPr>
              <a:xfrm rot="20649778">
                <a:off x="8670141" y="3940546"/>
                <a:ext cx="673186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25000"/>
                      </a:schemeClr>
                    </a:solidFill>
                  </a:rPr>
                  <a:t>30m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37AEAD6-871B-48EB-B543-C6AB1BB8CA51}"/>
                </a:ext>
              </a:extLst>
            </p:cNvPr>
            <p:cNvGrpSpPr/>
            <p:nvPr/>
          </p:nvGrpSpPr>
          <p:grpSpPr>
            <a:xfrm>
              <a:off x="10002574" y="5404048"/>
              <a:ext cx="744118" cy="748409"/>
              <a:chOff x="10820639" y="4837246"/>
              <a:chExt cx="744118" cy="74840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8856DDC-9905-4D31-9329-BAA7BD06BBE3}"/>
                  </a:ext>
                </a:extLst>
              </p:cNvPr>
              <p:cNvGrpSpPr/>
              <p:nvPr/>
            </p:nvGrpSpPr>
            <p:grpSpPr>
              <a:xfrm>
                <a:off x="10822721" y="4837246"/>
                <a:ext cx="742036" cy="631518"/>
                <a:chOff x="10688968" y="4957896"/>
                <a:chExt cx="742036" cy="631518"/>
              </a:xfrm>
            </p:grpSpPr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5DA1BD85-2E96-437E-8680-6C09E48DB9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085095" y="4957896"/>
                  <a:ext cx="0" cy="458320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A2E87DF2-75FE-4CEA-BAE5-A15906142D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86618" y="5419256"/>
                  <a:ext cx="344386" cy="170158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DB28733E-5C2D-435F-9307-A647BA4624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688968" y="5416216"/>
                  <a:ext cx="401714" cy="152400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11E811-03FD-4264-93CE-83E624B5E715}"/>
                  </a:ext>
                </a:extLst>
              </p:cNvPr>
              <p:cNvSpPr txBox="1"/>
              <p:nvPr/>
            </p:nvSpPr>
            <p:spPr>
              <a:xfrm>
                <a:off x="11190400" y="4851813"/>
                <a:ext cx="2445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 dirty="0">
                    <a:solidFill>
                      <a:schemeClr val="bg2">
                        <a:lumMod val="25000"/>
                      </a:schemeClr>
                    </a:solidFill>
                  </a:rPr>
                  <a:t>z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510FB71-CB5F-4D38-86F3-7627335E87F0}"/>
                  </a:ext>
                </a:extLst>
              </p:cNvPr>
              <p:cNvSpPr txBox="1"/>
              <p:nvPr/>
            </p:nvSpPr>
            <p:spPr>
              <a:xfrm>
                <a:off x="11240772" y="5324045"/>
                <a:ext cx="24453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 dirty="0">
                    <a:solidFill>
                      <a:schemeClr val="bg2">
                        <a:lumMod val="25000"/>
                      </a:schemeClr>
                    </a:solidFill>
                  </a:rPr>
                  <a:t>y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78CB19-EE10-4BBB-A3D9-963FC3DD4805}"/>
                  </a:ext>
                </a:extLst>
              </p:cNvPr>
              <p:cNvSpPr txBox="1"/>
              <p:nvPr/>
            </p:nvSpPr>
            <p:spPr>
              <a:xfrm>
                <a:off x="10820639" y="5172339"/>
                <a:ext cx="24453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 dirty="0">
                    <a:solidFill>
                      <a:schemeClr val="bg2">
                        <a:lumMod val="25000"/>
                      </a:schemeClr>
                    </a:solidFill>
                  </a:rPr>
                  <a:t>x</a:t>
                </a: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E701DF4-1D76-4003-97FE-6B7FBC9A08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44"/>
          <a:stretch/>
        </p:blipFill>
        <p:spPr>
          <a:xfrm>
            <a:off x="7622156" y="1158919"/>
            <a:ext cx="4026346" cy="241569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E687264-F4D7-448D-B06D-3036230AC0F3}"/>
              </a:ext>
            </a:extLst>
          </p:cNvPr>
          <p:cNvSpPr/>
          <p:nvPr/>
        </p:nvSpPr>
        <p:spPr>
          <a:xfrm>
            <a:off x="8535641" y="1092015"/>
            <a:ext cx="1156533" cy="115653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B7D6458-AC1B-4209-B2BE-B1F069CFF193}"/>
              </a:ext>
            </a:extLst>
          </p:cNvPr>
          <p:cNvSpPr/>
          <p:nvPr/>
        </p:nvSpPr>
        <p:spPr>
          <a:xfrm>
            <a:off x="8632985" y="3683118"/>
            <a:ext cx="2456352" cy="2435520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453D29-3920-46D8-B6F8-75DB12A5F679}"/>
              </a:ext>
            </a:extLst>
          </p:cNvPr>
          <p:cNvCxnSpPr>
            <a:cxnSpLocks/>
            <a:stCxn id="26" idx="2"/>
            <a:endCxn id="27" idx="2"/>
          </p:cNvCxnSpPr>
          <p:nvPr/>
        </p:nvCxnSpPr>
        <p:spPr>
          <a:xfrm>
            <a:off x="8535641" y="1670282"/>
            <a:ext cx="97344" cy="3230596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bg1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4E27B35-3313-4660-A99C-C251CB04A905}"/>
              </a:ext>
            </a:extLst>
          </p:cNvPr>
          <p:cNvCxnSpPr>
            <a:cxnSpLocks/>
            <a:stCxn id="26" idx="6"/>
          </p:cNvCxnSpPr>
          <p:nvPr/>
        </p:nvCxnSpPr>
        <p:spPr>
          <a:xfrm>
            <a:off x="9692174" y="1670282"/>
            <a:ext cx="1281988" cy="2683175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bg1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0515EE-3562-4D12-956F-0AE1AB21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34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Outline</a:t>
            </a:r>
            <a:endParaRPr lang="en-US" sz="3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95423-09F5-49CF-8E95-3CD6E6829395}"/>
              </a:ext>
            </a:extLst>
          </p:cNvPr>
          <p:cNvSpPr txBox="1"/>
          <p:nvPr/>
        </p:nvSpPr>
        <p:spPr>
          <a:xfrm>
            <a:off x="323385" y="1060264"/>
            <a:ext cx="1099510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Motivation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Arctic Coastal Erosion (ACE)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Thermo-mechanical finite element model of 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Numerical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Ongoing/future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BEEC45-EBAB-4188-A8EA-15ED138E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159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B3E180-17EB-427F-B463-60812089DCF9}"/>
              </a:ext>
            </a:extLst>
          </p:cNvPr>
          <p:cNvSpPr/>
          <p:nvPr/>
        </p:nvSpPr>
        <p:spPr>
          <a:xfrm>
            <a:off x="149432" y="754530"/>
            <a:ext cx="9480725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 term: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Resolve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numerical difficulties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ACE thermo-mechanical model.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Mitigating approach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sequential coupling between mechanics and thermal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Integrate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chemical transport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into ACE model.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Realistic erosion calculations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using ACE model and Drew Point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Tuning/sensitivity studies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to determine sensitivity ranges at Drew Point.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Validation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runs to illustrate model skill using FY18-19 data from Drew Point.</a:t>
            </a:r>
          </a:p>
          <a:p>
            <a:endParaRPr lang="en-US" sz="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Longer term:</a:t>
            </a: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Use ACE model to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understand coastal processes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Arctic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Infer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statistical meso-scale model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and relevant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physics-based parameterizations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from ACE micro-model, towards integration into ESMs.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ACE is member of the newly-funded DOE sponsored                                 </a:t>
            </a:r>
            <a:r>
              <a:rPr lang="en-US" sz="2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InteRFACE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 project*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focused on coastal processes in Arctic.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C9E59A-40D5-42A5-AA81-BAACF866E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32" y="-47524"/>
            <a:ext cx="8313336" cy="991675"/>
          </a:xfrm>
        </p:spPr>
        <p:txBody>
          <a:bodyPr/>
          <a:lstStyle/>
          <a:p>
            <a:r>
              <a:rPr lang="en-US" dirty="0"/>
              <a:t>Ongoing/future 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F513AA-5F66-45EC-B9D4-3E6D77C8C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157" y="1014381"/>
            <a:ext cx="2561843" cy="5183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E2829B-CE7C-4183-95DC-7C34DBC42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915" y="4121950"/>
            <a:ext cx="2055442" cy="754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DE1E17-E8FB-483A-9DFC-F4A4BE4A6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4716" y="5515663"/>
            <a:ext cx="2901374" cy="718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B87F8-E4ED-43EA-8F88-07E694E35EF0}"/>
              </a:ext>
            </a:extLst>
          </p:cNvPr>
          <p:cNvSpPr txBox="1"/>
          <p:nvPr/>
        </p:nvSpPr>
        <p:spPr>
          <a:xfrm>
            <a:off x="0" y="6535774"/>
            <a:ext cx="12440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Interdisciplinary Research for Arctic Coastal Environments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D6083C1-25C8-426A-82E1-85BFF3B0E4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676260"/>
              </p:ext>
            </p:extLst>
          </p:nvPr>
        </p:nvGraphicFramePr>
        <p:xfrm>
          <a:off x="8712943" y="806403"/>
          <a:ext cx="1548209" cy="835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r:id="rId7" imgW="3415680" imgH="1841040" progId="">
                  <p:embed/>
                </p:oleObj>
              </mc:Choice>
              <mc:Fallback>
                <p:oleObj r:id="rId7" imgW="3415680" imgH="1841040" progId="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1F0D034-6233-479F-85F5-7ED42F3EBA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12943" y="806403"/>
                        <a:ext cx="1548209" cy="835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EDF97-7801-4718-BB7A-1EA9E1E1A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5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Permafrost erosion</a:t>
            </a:r>
            <a:endParaRPr lang="en-US" sz="3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8447C-D191-45C2-892A-64CC8861B3B5}"/>
              </a:ext>
            </a:extLst>
          </p:cNvPr>
          <p:cNvSpPr txBox="1"/>
          <p:nvPr/>
        </p:nvSpPr>
        <p:spPr>
          <a:xfrm>
            <a:off x="96319" y="884642"/>
            <a:ext cx="77813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permafrost?</a:t>
            </a:r>
          </a:p>
          <a:p>
            <a:endParaRPr lang="en-US" sz="3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Ground that remains frozen for 2 or more consecutive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Comprised of soil, rock, silt, clay and sand, held together by 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24% of ice-free land area in Northern Hemisphere and 85% of Alaska, Greenland, Canada and Siberia sits on top of permafrost.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89377B-AE8F-4021-B3C8-C09737F8A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622" y="130945"/>
            <a:ext cx="4452573" cy="41566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47A94A-13DF-4F8E-BA10-AE5BF9561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80" y="3039078"/>
            <a:ext cx="2413923" cy="14181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7FF342-1E66-4B70-93A5-403D3E60D0C4}"/>
              </a:ext>
            </a:extLst>
          </p:cNvPr>
          <p:cNvSpPr txBox="1"/>
          <p:nvPr/>
        </p:nvSpPr>
        <p:spPr>
          <a:xfrm>
            <a:off x="3237879" y="4227431"/>
            <a:ext cx="89918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 coastal permafrost erosion process in Arctic:</a:t>
            </a:r>
          </a:p>
          <a:p>
            <a:endParaRPr lang="en-US" sz="3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Predominant geomorphology: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ice-wedge polygons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Ice acts to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bind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unconsolidated soils in permafrost forming ice wedges.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Ice wedges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grow/expand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up to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wide and 10s meters deep.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Melting ice causes permafrost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Storm surges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accelerate ice melt by delivering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to ice/permafrost*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48FAE9-F997-456C-B4D5-65665A7E0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80" y="4610811"/>
            <a:ext cx="2413924" cy="16954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F6D4ED-896C-463A-9686-89D8D84F378E}"/>
              </a:ext>
            </a:extLst>
          </p:cNvPr>
          <p:cNvSpPr txBox="1"/>
          <p:nvPr/>
        </p:nvSpPr>
        <p:spPr>
          <a:xfrm>
            <a:off x="3239237" y="2950943"/>
            <a:ext cx="3828351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>
                <a:latin typeface="Calibri" panose="020F0502020204030204" pitchFamily="34" charset="0"/>
                <a:cs typeface="Calibri" panose="020F0502020204030204" pitchFamily="34" charset="0"/>
              </a:rPr>
              <a:t>Left: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schematic illustrating formation of ice wedges and ice-wedge polygon landscapes.  </a:t>
            </a:r>
            <a:r>
              <a:rPr lang="en-US" sz="1700" i="1" dirty="0">
                <a:latin typeface="Calibri" panose="020F0502020204030204" pitchFamily="34" charset="0"/>
                <a:cs typeface="Calibri" panose="020F0502020204030204" pitchFamily="34" charset="0"/>
              </a:rPr>
              <a:t>Right: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map of permafrost distribution in Arctic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962B25-FAE0-4FD2-8175-67FE64FE0A28}"/>
              </a:ext>
            </a:extLst>
          </p:cNvPr>
          <p:cNvSpPr txBox="1"/>
          <p:nvPr/>
        </p:nvSpPr>
        <p:spPr>
          <a:xfrm>
            <a:off x="1059938" y="5973358"/>
            <a:ext cx="2023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Martin 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2009.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77EE0-A2FB-4709-A771-60CAD856CCF7}"/>
              </a:ext>
            </a:extLst>
          </p:cNvPr>
          <p:cNvSpPr txBox="1"/>
          <p:nvPr/>
        </p:nvSpPr>
        <p:spPr>
          <a:xfrm>
            <a:off x="9917475" y="4107763"/>
            <a:ext cx="18435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Brown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1998.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AA063-A002-43B1-89B1-D772AD3577C5}"/>
              </a:ext>
            </a:extLst>
          </p:cNvPr>
          <p:cNvSpPr txBox="1"/>
          <p:nvPr/>
        </p:nvSpPr>
        <p:spPr>
          <a:xfrm>
            <a:off x="27961" y="6519446"/>
            <a:ext cx="11891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Thermo-abrasion: permafrost material is warmed by ocean and removed by mechanical action of waves.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FBE77D-DABC-45AC-B308-E8191341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943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BDC8-97C3-704F-A8A4-4DA32EF70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6802D-9B67-4407-8B3C-54A81430F4E3}"/>
              </a:ext>
            </a:extLst>
          </p:cNvPr>
          <p:cNvSpPr txBox="1"/>
          <p:nvPr/>
        </p:nvSpPr>
        <p:spPr>
          <a:xfrm>
            <a:off x="205739" y="991676"/>
            <a:ext cx="1155082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 J. Frederick, M. Thomas, D. Bull, C. Jones, J.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Robers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“The Arctic Coastal Erosion Problem”.  Sandia National Laboratories Report, SAND2016-9762, 2016.  </a:t>
            </a:r>
          </a:p>
          <a:p>
            <a:endParaRPr lang="en-US" sz="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[2] A. Gibbs, B. Richmond.  “National assessment of shoreline change – historical shoreline change along the north coast of Alaska, U.S.-Canadian border to Icy Cape”.  U.S. Geological Survey Open-File Report, 2015-1048, 2015.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[3] P. Martin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et al.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“Wildlife response to environmental Arctic change: predicting future habitats of Arctic Alaska”.  Report to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WildREACH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Predicting Future Habitats of Arctic Alaska Workshop,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Farbanks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Alaska, 2008. 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[4] J. Brown and O.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Ferrians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J.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Heginbottom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E. Melnikov.  “Circum-Arctic map of permafrost and ground conditions.  Boulder, CO: National Snow and Ice Data Center, Digital Media, 1998.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[5] H.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Lantuit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W. Pollard. Fifty years of coastal erosion and retrogressive thaw slump activity on Herschel Island, southern Beaufort Sea, Yukon Territory, Canada. Geomorphology, 95, 84-102, 2008. 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[6] T. Ravens, B. Jones, J. Zhang, C. Arp, J. Schmutz. “Process-based coastal erosion modeling for Drew Point, North Slope, Alaska”. Journal of Waterway, Port, Coastal, and Ocean Engineering, 138, 2, 122-130, 2012.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[7] C.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Koven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J. Riley, A. Stern.  “Analysis of permafrost thermal dynamics and response to climate change in the CMPI5 Earth system models”.  J Climate, 26, 1877-2900, 2009.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[8] M. Thomas, A. Mota, B. Jones, C. Choens, J. Frederick, D. Bull.  “Bluff geometry and material properties influence stress rates relevant to coastal permafrost block failure”.  Frontiers in Earth Science 8, 2020.</a:t>
            </a:r>
          </a:p>
          <a:p>
            <a:endParaRPr lang="en-US" sz="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[9] A. Mota, J. Frederick, D. Bull, I. Tezaur.  “Thermo-chemo-mechanical coupling for Arctic Coastal Erosion”, in preparation.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D1CED0-0A31-4EFD-8CF8-6F2A23A5E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54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2CAF51-5329-42FE-85AB-E44BED239824}"/>
              </a:ext>
            </a:extLst>
          </p:cNvPr>
          <p:cNvSpPr/>
          <p:nvPr/>
        </p:nvSpPr>
        <p:spPr>
          <a:xfrm>
            <a:off x="6257580" y="3966072"/>
            <a:ext cx="219456" cy="39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D65BE4-B433-4585-98EF-778CB48BE635}"/>
              </a:ext>
            </a:extLst>
          </p:cNvPr>
          <p:cNvSpPr/>
          <p:nvPr/>
        </p:nvSpPr>
        <p:spPr>
          <a:xfrm>
            <a:off x="7434371" y="4447552"/>
            <a:ext cx="219456" cy="39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F10A84-E4EE-4DEE-97C4-6687707BD0D3}"/>
              </a:ext>
            </a:extLst>
          </p:cNvPr>
          <p:cNvSpPr/>
          <p:nvPr/>
        </p:nvSpPr>
        <p:spPr>
          <a:xfrm>
            <a:off x="8416938" y="4113060"/>
            <a:ext cx="219456" cy="39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CE884D-72BF-4292-96E9-D9365167D407}"/>
              </a:ext>
            </a:extLst>
          </p:cNvPr>
          <p:cNvSpPr/>
          <p:nvPr/>
        </p:nvSpPr>
        <p:spPr>
          <a:xfrm>
            <a:off x="11219600" y="3656806"/>
            <a:ext cx="219456" cy="39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352C33-9DD2-41E4-A985-F9549D79B726}"/>
              </a:ext>
            </a:extLst>
          </p:cNvPr>
          <p:cNvSpPr/>
          <p:nvPr/>
        </p:nvSpPr>
        <p:spPr>
          <a:xfrm>
            <a:off x="9456251" y="3701667"/>
            <a:ext cx="219456" cy="264405"/>
          </a:xfrm>
          <a:prstGeom prst="rect">
            <a:avLst/>
          </a:prstGeom>
          <a:solidFill>
            <a:srgbClr val="30A6CD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6F4C6F-50CD-4CC5-B3EB-544A62C516BB}"/>
              </a:ext>
            </a:extLst>
          </p:cNvPr>
          <p:cNvSpPr/>
          <p:nvPr/>
        </p:nvSpPr>
        <p:spPr>
          <a:xfrm>
            <a:off x="6579704" y="4174435"/>
            <a:ext cx="219456" cy="273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18AC79-4536-42C5-9048-B31FCEA0C50B}"/>
              </a:ext>
            </a:extLst>
          </p:cNvPr>
          <p:cNvSpPr/>
          <p:nvPr/>
        </p:nvSpPr>
        <p:spPr>
          <a:xfrm>
            <a:off x="5656569" y="4201792"/>
            <a:ext cx="219456" cy="273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3F42C3-E1B7-40FE-8DC6-BD5A01A4421A}"/>
              </a:ext>
            </a:extLst>
          </p:cNvPr>
          <p:cNvSpPr/>
          <p:nvPr/>
        </p:nvSpPr>
        <p:spPr>
          <a:xfrm>
            <a:off x="7653827" y="4650767"/>
            <a:ext cx="219456" cy="273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A26899-4A7C-4B54-ADED-3055B9D019C7}"/>
              </a:ext>
            </a:extLst>
          </p:cNvPr>
          <p:cNvSpPr/>
          <p:nvPr/>
        </p:nvSpPr>
        <p:spPr>
          <a:xfrm>
            <a:off x="8590230" y="4304346"/>
            <a:ext cx="219456" cy="273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40260F-14FD-4D00-B568-DDA3B3EECAC6}"/>
              </a:ext>
            </a:extLst>
          </p:cNvPr>
          <p:cNvSpPr/>
          <p:nvPr/>
        </p:nvSpPr>
        <p:spPr>
          <a:xfrm>
            <a:off x="9565979" y="3823587"/>
            <a:ext cx="219456" cy="273117"/>
          </a:xfrm>
          <a:prstGeom prst="rect">
            <a:avLst/>
          </a:prstGeom>
          <a:solidFill>
            <a:srgbClr val="5DBBD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13E6E4-1EC7-4E8C-B60B-F4AD3746A7F9}"/>
              </a:ext>
            </a:extLst>
          </p:cNvPr>
          <p:cNvSpPr/>
          <p:nvPr/>
        </p:nvSpPr>
        <p:spPr>
          <a:xfrm>
            <a:off x="11240263" y="3823588"/>
            <a:ext cx="219456" cy="273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D74A91-96D5-4C46-968C-4C4CB828F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194" y="90255"/>
            <a:ext cx="1083488" cy="725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74BFFD-AB1F-487A-A851-086292A32D0D}"/>
              </a:ext>
            </a:extLst>
          </p:cNvPr>
          <p:cNvSpPr txBox="1"/>
          <p:nvPr/>
        </p:nvSpPr>
        <p:spPr>
          <a:xfrm>
            <a:off x="10423" y="3428999"/>
            <a:ext cx="53107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Team</a:t>
            </a:r>
          </a:p>
          <a:p>
            <a:pPr algn="ctr"/>
            <a:endParaRPr lang="en-US" sz="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SNL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D. Bull (PI), J. Frederick, A. Mota, C. Choens, I. Tezaur, L. Criscenti</a:t>
            </a:r>
          </a:p>
          <a:p>
            <a:pPr algn="ctr"/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USGS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M. Thomas, B. Jones</a:t>
            </a:r>
          </a:p>
          <a:p>
            <a:pPr algn="ctr"/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UAF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J. Kasper, E. Brown</a:t>
            </a:r>
          </a:p>
          <a:p>
            <a:pPr algn="ctr"/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Integral Consulting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C. Jones, C. Flanary</a:t>
            </a:r>
          </a:p>
          <a:p>
            <a:pPr algn="ctr"/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U Texas: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J. McClelland, E. Bristol, C. Connolly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644E4-5FA2-4AE8-A81A-0C037179CC97}"/>
              </a:ext>
            </a:extLst>
          </p:cNvPr>
          <p:cNvSpPr txBox="1"/>
          <p:nvPr/>
        </p:nvSpPr>
        <p:spPr>
          <a:xfrm>
            <a:off x="7065591" y="1196436"/>
            <a:ext cx="4781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Acknowledgements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C1BF164-0661-42C4-81AE-8AEA290F3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569" y="2236491"/>
            <a:ext cx="5963132" cy="4076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0E8BB4-66D8-4D5A-A429-188784C66B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2008" t="41242" r="9084" b="12419"/>
          <a:stretch/>
        </p:blipFill>
        <p:spPr>
          <a:xfrm>
            <a:off x="0" y="-74945"/>
            <a:ext cx="6629971" cy="3343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ABDF41-8E1D-4532-A266-A87BD4C140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4956" y="805020"/>
            <a:ext cx="2127452" cy="4585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09FB15-E0CD-40A0-BBD7-C95FB9349942}"/>
              </a:ext>
            </a:extLst>
          </p:cNvPr>
          <p:cNvSpPr/>
          <p:nvPr/>
        </p:nvSpPr>
        <p:spPr>
          <a:xfrm>
            <a:off x="11002727" y="634181"/>
            <a:ext cx="1233948" cy="5155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F29DDA-B756-4869-80E6-994A1EFE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846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BDC8-97C3-704F-A8A4-4DA32EF7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81" y="2437325"/>
            <a:ext cx="8313336" cy="991675"/>
          </a:xfrm>
        </p:spPr>
        <p:txBody>
          <a:bodyPr/>
          <a:lstStyle/>
          <a:p>
            <a:r>
              <a:rPr lang="en-US" dirty="0"/>
              <a:t>Start of 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0AC342-2A46-40F9-AAAF-AA69B4AD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814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impacts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52350" y="6534150"/>
            <a:ext cx="609600" cy="374650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465591-596B-4A4A-81EB-1680F281F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028" y="3224549"/>
            <a:ext cx="4439322" cy="2956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7E1A37-DB32-49A8-8434-61A8D2DF2B5A}"/>
              </a:ext>
            </a:extLst>
          </p:cNvPr>
          <p:cNvSpPr txBox="1"/>
          <p:nvPr/>
        </p:nvSpPr>
        <p:spPr>
          <a:xfrm>
            <a:off x="7179812" y="3203759"/>
            <a:ext cx="2222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PC: Andrew Burton, NPR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3B3AC5-B262-436F-A659-EEE898775FF3}"/>
              </a:ext>
            </a:extLst>
          </p:cNvPr>
          <p:cNvSpPr/>
          <p:nvPr/>
        </p:nvSpPr>
        <p:spPr>
          <a:xfrm>
            <a:off x="21851" y="974655"/>
            <a:ext cx="118352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3D model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capable of predicting erosion from the material’s constitutive relationships capturing all types of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deformation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block &amp; denudation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) leading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Data-driven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understanding of the characteristics that cause erosion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tool to guide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military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civil infrastructure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investments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 improved understanding of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coastal food web impacts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carbon-climate feedbacks</a:t>
            </a:r>
          </a:p>
          <a:p>
            <a:pPr marL="461963" lvl="1" indent="-236538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778B9F-84B0-480A-9FFA-74555AD22502}"/>
              </a:ext>
            </a:extLst>
          </p:cNvPr>
          <p:cNvSpPr/>
          <p:nvPr/>
        </p:nvSpPr>
        <p:spPr>
          <a:xfrm>
            <a:off x="170046" y="3080170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Redistributed eroded sediment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the environment enables: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68325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Prediction of deposition locations</a:t>
            </a:r>
          </a:p>
          <a:p>
            <a:pPr marL="568325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68325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Estimates of fluxes (biogeochemical, toxins, etc.) </a:t>
            </a:r>
          </a:p>
          <a:p>
            <a:pPr lvl="1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195E5B-E9B6-4163-A255-4F0EF82C46F4}"/>
              </a:ext>
            </a:extLst>
          </p:cNvPr>
          <p:cNvSpPr/>
          <p:nvPr/>
        </p:nvSpPr>
        <p:spPr>
          <a:xfrm>
            <a:off x="322446" y="4781367"/>
            <a:ext cx="6096000" cy="1446550"/>
          </a:xfrm>
          <a:prstGeom prst="rect">
            <a:avLst/>
          </a:prstGeom>
          <a:solidFill>
            <a:srgbClr val="CCECFF"/>
          </a:solidFill>
        </p:spPr>
        <p:txBody>
          <a:bodyPr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Approach for moving from mechanistic micro-scale to stochastic meso-scale model sets stage for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into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global climate models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built upon parametric analyses of input variables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69552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E2CF3F-E7C4-43B1-B27D-FFB7B09E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87" y="1"/>
            <a:ext cx="8313336" cy="991675"/>
          </a:xfrm>
        </p:spPr>
        <p:txBody>
          <a:bodyPr/>
          <a:lstStyle/>
          <a:p>
            <a:r>
              <a:rPr lang="en-US" dirty="0"/>
              <a:t>Oceanography in Mechanistic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B52-C8D3-404C-8FAE-1BC06975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54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E2654E7-7F67-47D3-A5C5-E644BA4F10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5331696"/>
              </p:ext>
            </p:extLst>
          </p:nvPr>
        </p:nvGraphicFramePr>
        <p:xfrm>
          <a:off x="274867" y="-71789"/>
          <a:ext cx="7300913" cy="530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53A98-9B8E-4EB2-8CCE-2EF55765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12" y="4158186"/>
            <a:ext cx="7897533" cy="1957387"/>
          </a:xfrm>
        </p:spPr>
        <p:txBody>
          <a:bodyPr/>
          <a:lstStyle/>
          <a:p>
            <a:r>
              <a:rPr lang="en-US" dirty="0"/>
              <a:t>Potential Key Advances</a:t>
            </a:r>
          </a:p>
          <a:p>
            <a:pPr lvl="1"/>
            <a:r>
              <a:rPr lang="en-US" dirty="0"/>
              <a:t>Inclusion of ice coverage for fetch limited wave growth </a:t>
            </a:r>
          </a:p>
          <a:p>
            <a:pPr lvl="1"/>
            <a:r>
              <a:rPr lang="en-US" dirty="0"/>
              <a:t>Knowledge of wave energy along broad coastline</a:t>
            </a:r>
          </a:p>
          <a:p>
            <a:pPr lvl="1"/>
            <a:r>
              <a:rPr lang="en-US" dirty="0"/>
              <a:t>Set-up determination inclusive of bathymetry and wave energy</a:t>
            </a:r>
          </a:p>
          <a:p>
            <a:pPr lvl="1"/>
            <a:r>
              <a:rPr lang="en-US" dirty="0"/>
              <a:t>Ability to accurately predict temperature at bluff face through mixing of clines in the ocean 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0929B7-4135-4552-AFBD-7200947B5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346" y="607623"/>
            <a:ext cx="4064442" cy="5143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937D86-517A-425C-9A8A-1D8C3DACE6AF}"/>
              </a:ext>
            </a:extLst>
          </p:cNvPr>
          <p:cNvSpPr txBox="1"/>
          <p:nvPr/>
        </p:nvSpPr>
        <p:spPr>
          <a:xfrm>
            <a:off x="7663120" y="5853139"/>
            <a:ext cx="4534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WW3 polar stereographic model initially developed by NRL (Erick Rogers) and NOAA (</a:t>
            </a:r>
            <a:r>
              <a:rPr lang="en-US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Arun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Chawla)</a:t>
            </a:r>
          </a:p>
        </p:txBody>
      </p:sp>
    </p:spTree>
    <p:extLst>
      <p:ext uri="{BB962C8B-B14F-4D97-AF65-F5344CB8AC3E}">
        <p14:creationId xmlns:p14="http://schemas.microsoft.com/office/powerpoint/2010/main" val="10314106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7" y="-8586"/>
            <a:ext cx="8313336" cy="991675"/>
          </a:xfrm>
        </p:spPr>
        <p:txBody>
          <a:bodyPr/>
          <a:lstStyle/>
          <a:p>
            <a:r>
              <a:rPr lang="en-US" dirty="0"/>
              <a:t>Multi-scale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55</a:t>
            </a:fld>
            <a:endParaRPr lang="en-US"/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9E0DBE4C-1EA5-480A-BC0E-33DF70A516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04800" y="1128346"/>
          <a:ext cx="11521440" cy="3500769"/>
        </p:xfrm>
        <a:graphic>
          <a:graphicData uri="http://schemas.openxmlformats.org/drawingml/2006/table">
            <a:tbl>
              <a:tblPr firstRow="1" firstCol="1" bandRow="1"/>
              <a:tblGrid>
                <a:gridCol w="3840480">
                  <a:extLst>
                    <a:ext uri="{9D8B030D-6E8A-4147-A177-3AD203B41FA5}">
                      <a16:colId xmlns:a16="http://schemas.microsoft.com/office/drawing/2014/main" val="3921256414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95831276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1852642316"/>
                    </a:ext>
                  </a:extLst>
                </a:gridCol>
              </a:tblGrid>
              <a:tr h="1797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5540" algn="l"/>
                        </a:tabLs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048305"/>
                  </a:ext>
                </a:extLst>
              </a:tr>
              <a:tr h="2820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Macro-Scale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040101"/>
                  </a:ext>
                </a:extLst>
              </a:tr>
              <a:tr h="359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10’s of meters &amp; storm duration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10’s of kilometers &amp; monthly duration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100’s of kilometers &amp; annual (+) durations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427621"/>
                  </a:ext>
                </a:extLst>
              </a:tr>
              <a:tr h="934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 set of input variables defining the geomorphology and geophysics of the terrestrial model.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number of micro-scale models that represent the stochastic distributions of input variables along a confined coastline.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number of </a:t>
                      </a: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-scale models that represent the diversity of coastline types (delta, exposed bluffs, lagoons, etc.) along the AK coastline.   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552678"/>
                  </a:ext>
                </a:extLst>
              </a:tr>
            </a:tbl>
          </a:graphicData>
        </a:graphic>
      </p:graphicFrame>
      <p:pic>
        <p:nvPicPr>
          <p:cNvPr id="8" name="Picture 35">
            <a:extLst>
              <a:ext uri="{FF2B5EF4-FFF2-40B4-BE49-F238E27FC236}">
                <a16:creationId xmlns:a16="http://schemas.microsoft.com/office/drawing/2014/main" id="{B33DE45E-9FE7-4B08-AB5F-489F98F5E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855" y="1560257"/>
            <a:ext cx="3657331" cy="12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D8C7D3BB-2757-440D-B8BB-39BAD6DCB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63" y="1152108"/>
            <a:ext cx="3464768" cy="17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227A7B-69E2-4651-8E40-78907B35C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50" y="1368371"/>
            <a:ext cx="3657331" cy="1630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185400-5726-4315-9435-19EA09698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94" y="1215608"/>
            <a:ext cx="743959" cy="4314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9B031B-8A58-4194-A06F-66D6730C7A4A}"/>
              </a:ext>
            </a:extLst>
          </p:cNvPr>
          <p:cNvSpPr/>
          <p:nvPr/>
        </p:nvSpPr>
        <p:spPr>
          <a:xfrm>
            <a:off x="87146" y="4917039"/>
            <a:ext cx="1187448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Working towards a series of fully coupled studies to determine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terrestrial model sensitivities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</a:p>
          <a:p>
            <a:pPr marL="228600"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1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Height of water on bluff face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Exposure time of bluff face to water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607EA9-34FD-45D8-8422-F079043BA6A9}"/>
              </a:ext>
            </a:extLst>
          </p:cNvPr>
          <p:cNvSpPr/>
          <p:nvPr/>
        </p:nvSpPr>
        <p:spPr>
          <a:xfrm>
            <a:off x="5283200" y="534493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Temperature of water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Salinity of water</a:t>
            </a:r>
          </a:p>
        </p:txBody>
      </p:sp>
    </p:spTree>
    <p:extLst>
      <p:ext uri="{BB962C8B-B14F-4D97-AF65-F5344CB8AC3E}">
        <p14:creationId xmlns:p14="http://schemas.microsoft.com/office/powerpoint/2010/main" val="35753926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7" y="-8586"/>
            <a:ext cx="8313336" cy="991675"/>
          </a:xfrm>
        </p:spPr>
        <p:txBody>
          <a:bodyPr/>
          <a:lstStyle/>
          <a:p>
            <a:r>
              <a:rPr lang="en-US" dirty="0"/>
              <a:t>Multi-scale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56</a:t>
            </a:fld>
            <a:endParaRPr lang="en-US"/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9E0DBE4C-1EA5-480A-BC0E-33DF70A516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04800" y="1128346"/>
          <a:ext cx="11521440" cy="3500769"/>
        </p:xfrm>
        <a:graphic>
          <a:graphicData uri="http://schemas.openxmlformats.org/drawingml/2006/table">
            <a:tbl>
              <a:tblPr firstRow="1" firstCol="1" bandRow="1"/>
              <a:tblGrid>
                <a:gridCol w="3840480">
                  <a:extLst>
                    <a:ext uri="{9D8B030D-6E8A-4147-A177-3AD203B41FA5}">
                      <a16:colId xmlns:a16="http://schemas.microsoft.com/office/drawing/2014/main" val="3921256414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95831276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1852642316"/>
                    </a:ext>
                  </a:extLst>
                </a:gridCol>
              </a:tblGrid>
              <a:tr h="1797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5540" algn="l"/>
                        </a:tabLs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048305"/>
                  </a:ext>
                </a:extLst>
              </a:tr>
              <a:tr h="2820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Macro-Scale Model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64" marR="538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040101"/>
                  </a:ext>
                </a:extLst>
              </a:tr>
              <a:tr h="359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10’s of meters &amp; storm duration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10’s of kilometers &amp; monthly duration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100’s of kilometers &amp; annual (+) durations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427621"/>
                  </a:ext>
                </a:extLst>
              </a:tr>
              <a:tr h="934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 set of input variables defining the geomorphology and geophysics of the terrestrial model.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number of micro-scale models that represent the stochastic distributions of input variables along a confined coastline.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number of </a:t>
                      </a: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-scale models that represent the diversity of coastline types (delta, exposed bluffs, lagoons, etc.) along the AK coastline.   </a:t>
                      </a:r>
                    </a:p>
                  </a:txBody>
                  <a:tcPr marL="53864" marR="538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552678"/>
                  </a:ext>
                </a:extLst>
              </a:tr>
            </a:tbl>
          </a:graphicData>
        </a:graphic>
      </p:graphicFrame>
      <p:pic>
        <p:nvPicPr>
          <p:cNvPr id="8" name="Picture 35">
            <a:extLst>
              <a:ext uri="{FF2B5EF4-FFF2-40B4-BE49-F238E27FC236}">
                <a16:creationId xmlns:a16="http://schemas.microsoft.com/office/drawing/2014/main" id="{B33DE45E-9FE7-4B08-AB5F-489F98F5E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855" y="1560257"/>
            <a:ext cx="3657331" cy="12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D8C7D3BB-2757-440D-B8BB-39BAD6DCB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63" y="1152108"/>
            <a:ext cx="3464768" cy="17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227A7B-69E2-4651-8E40-78907B35C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50" y="1368371"/>
            <a:ext cx="3657331" cy="1630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185400-5726-4315-9435-19EA09698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794" y="1215608"/>
            <a:ext cx="743959" cy="4314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9B031B-8A58-4194-A06F-66D6730C7A4A}"/>
              </a:ext>
            </a:extLst>
          </p:cNvPr>
          <p:cNvSpPr/>
          <p:nvPr/>
        </p:nvSpPr>
        <p:spPr>
          <a:xfrm>
            <a:off x="87146" y="4917039"/>
            <a:ext cx="1187448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Working towards a series of fully coupled studies to determine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terrestrial model sensitivities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</a:p>
          <a:p>
            <a:pPr marL="228600" lvl="1"/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1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Height of water on bluff face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Exposure time of bluff face to water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607EA9-34FD-45D8-8422-F079043BA6A9}"/>
              </a:ext>
            </a:extLst>
          </p:cNvPr>
          <p:cNvSpPr/>
          <p:nvPr/>
        </p:nvSpPr>
        <p:spPr>
          <a:xfrm>
            <a:off x="5283200" y="534493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Temperature of water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Salinity of water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8D614-267D-41A1-8D95-ECC3AE3E9F26}"/>
              </a:ext>
            </a:extLst>
          </p:cNvPr>
          <p:cNvSpPr/>
          <p:nvPr/>
        </p:nvSpPr>
        <p:spPr>
          <a:xfrm>
            <a:off x="304800" y="1128346"/>
            <a:ext cx="3831241" cy="35007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FAE91A-98B3-4C06-A616-550C437FFFA0}"/>
              </a:ext>
            </a:extLst>
          </p:cNvPr>
          <p:cNvSpPr txBox="1"/>
          <p:nvPr/>
        </p:nvSpPr>
        <p:spPr>
          <a:xfrm>
            <a:off x="3181762" y="1166201"/>
            <a:ext cx="1221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</a:t>
            </a:r>
          </a:p>
        </p:txBody>
      </p:sp>
    </p:spTree>
    <p:extLst>
      <p:ext uri="{BB962C8B-B14F-4D97-AF65-F5344CB8AC3E}">
        <p14:creationId xmlns:p14="http://schemas.microsoft.com/office/powerpoint/2010/main" val="418018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Permafrost failure mechanisms</a:t>
            </a:r>
            <a:endParaRPr lang="en-US" sz="3800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456218" y="7091979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55A7B-7854-E145-92D9-B491DF4BAE2D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3408A5-8568-4148-A681-FF3FCD8D7581}"/>
              </a:ext>
            </a:extLst>
          </p:cNvPr>
          <p:cNvSpPr/>
          <p:nvPr/>
        </p:nvSpPr>
        <p:spPr>
          <a:xfrm>
            <a:off x="288007" y="882339"/>
            <a:ext cx="108154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Retrogressive thaw slumping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 slope failure characterized by thaw of exposed ground ice and slumping of thawed soil, typically caused by thermo-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denundation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layer detachment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failures are translational landslides that occur in summer in thawing soil overlying permafrost, typically caused by thermo-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denundation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failure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 niche (recess at bluff base) progresses landward until the overhanging material fails in a shearing or toppling mode known as block failure.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Fallen blocks can disintegrate in the near-shore environment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within 1-2 weeks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00B802-CF1C-4CC9-8173-1AC902ACE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59" y="3818021"/>
            <a:ext cx="3451741" cy="2331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658DBA-AED1-46CE-B49E-39D0E03EC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701" y="3819994"/>
            <a:ext cx="3386612" cy="23310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72006B-E911-4F60-9C04-6BE10C2C1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298" y="3749006"/>
            <a:ext cx="3302370" cy="24095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633806-A9D5-4CA4-8023-23A7950461EF}"/>
              </a:ext>
            </a:extLst>
          </p:cNvPr>
          <p:cNvSpPr txBox="1"/>
          <p:nvPr/>
        </p:nvSpPr>
        <p:spPr>
          <a:xfrm>
            <a:off x="969332" y="6089653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Retrogressive thaw slumping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402315-C229-4274-B5CF-37160548773A}"/>
              </a:ext>
            </a:extLst>
          </p:cNvPr>
          <p:cNvSpPr txBox="1"/>
          <p:nvPr/>
        </p:nvSpPr>
        <p:spPr>
          <a:xfrm>
            <a:off x="4859646" y="6091742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Active layer detachment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DA6471-F348-4B11-B6AD-C1DAA932B498}"/>
              </a:ext>
            </a:extLst>
          </p:cNvPr>
          <p:cNvSpPr txBox="1"/>
          <p:nvPr/>
        </p:nvSpPr>
        <p:spPr>
          <a:xfrm>
            <a:off x="8740259" y="6089653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Block failure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7C4187-6655-4374-BAF0-D07851900A62}"/>
              </a:ext>
            </a:extLst>
          </p:cNvPr>
          <p:cNvSpPr/>
          <p:nvPr/>
        </p:nvSpPr>
        <p:spPr>
          <a:xfrm>
            <a:off x="2219607" y="5745656"/>
            <a:ext cx="1691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Lantuit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77A27E-4AF9-42A4-B8FB-4092C0BD1FD6}"/>
              </a:ext>
            </a:extLst>
          </p:cNvPr>
          <p:cNvSpPr/>
          <p:nvPr/>
        </p:nvSpPr>
        <p:spPr>
          <a:xfrm>
            <a:off x="5958830" y="5729733"/>
            <a:ext cx="1691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Lantuit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EA98FA-75DF-43B1-BAD2-ED0D7A8DD65A}"/>
              </a:ext>
            </a:extLst>
          </p:cNvPr>
          <p:cNvSpPr/>
          <p:nvPr/>
        </p:nvSpPr>
        <p:spPr>
          <a:xfrm>
            <a:off x="7979444" y="5707837"/>
            <a:ext cx="1749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Ravens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2012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DB47C-F73C-4190-BD59-BFB35A71F546}"/>
              </a:ext>
            </a:extLst>
          </p:cNvPr>
          <p:cNvSpPr txBox="1"/>
          <p:nvPr/>
        </p:nvSpPr>
        <p:spPr>
          <a:xfrm>
            <a:off x="0" y="6526530"/>
            <a:ext cx="11427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Subaerial erosion triggered by thawing of permafrost bluffs that proceeds under the influence of gravity.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5E77BE-0282-4D39-92F5-7A2744A949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2945" y="3001765"/>
            <a:ext cx="1441048" cy="16699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9F06F-5C66-43E2-A011-3CE5F778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9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Permafrost failure mechanisms</a:t>
            </a:r>
            <a:endParaRPr lang="en-US" sz="3800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456218" y="7091979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55A7B-7854-E145-92D9-B491DF4BAE2D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3408A5-8568-4148-A681-FF3FCD8D7581}"/>
              </a:ext>
            </a:extLst>
          </p:cNvPr>
          <p:cNvSpPr/>
          <p:nvPr/>
        </p:nvSpPr>
        <p:spPr>
          <a:xfrm>
            <a:off x="288007" y="882339"/>
            <a:ext cx="108154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Retrogressive thaw slumping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 slope failure characterized by thaw of exposed ground ice and slumping of thawed soil, typically caused by thermo-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denundation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layer detachment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failures are translational landslides that occur in summer in thawing soil overlying permafrost, typically caused by thermo-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denundation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failure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 niche (recess at bluff base) progresses landward until the overhanging material fails in a shearing or toppling mode known as block failure.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Fallen blocks can disintegrate in the near-shore environment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within 1-2 weeks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00B802-CF1C-4CC9-8173-1AC902ACE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59" y="3818021"/>
            <a:ext cx="3451741" cy="2331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658DBA-AED1-46CE-B49E-39D0E03EC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701" y="3819994"/>
            <a:ext cx="3386612" cy="23310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72006B-E911-4F60-9C04-6BE10C2C1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298" y="3749006"/>
            <a:ext cx="3302370" cy="24095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633806-A9D5-4CA4-8023-23A7950461EF}"/>
              </a:ext>
            </a:extLst>
          </p:cNvPr>
          <p:cNvSpPr txBox="1"/>
          <p:nvPr/>
        </p:nvSpPr>
        <p:spPr>
          <a:xfrm>
            <a:off x="969332" y="6089653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Retrogressive thaw slumping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402315-C229-4274-B5CF-37160548773A}"/>
              </a:ext>
            </a:extLst>
          </p:cNvPr>
          <p:cNvSpPr txBox="1"/>
          <p:nvPr/>
        </p:nvSpPr>
        <p:spPr>
          <a:xfrm>
            <a:off x="4859646" y="6091742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Active layer detachment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DA6471-F348-4B11-B6AD-C1DAA932B498}"/>
              </a:ext>
            </a:extLst>
          </p:cNvPr>
          <p:cNvSpPr txBox="1"/>
          <p:nvPr/>
        </p:nvSpPr>
        <p:spPr>
          <a:xfrm>
            <a:off x="8740259" y="6089653"/>
            <a:ext cx="345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Block failure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7C4187-6655-4374-BAF0-D07851900A62}"/>
              </a:ext>
            </a:extLst>
          </p:cNvPr>
          <p:cNvSpPr/>
          <p:nvPr/>
        </p:nvSpPr>
        <p:spPr>
          <a:xfrm>
            <a:off x="2219607" y="5745656"/>
            <a:ext cx="1691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Lantuit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77A27E-4AF9-42A4-B8FB-4092C0BD1FD6}"/>
              </a:ext>
            </a:extLst>
          </p:cNvPr>
          <p:cNvSpPr/>
          <p:nvPr/>
        </p:nvSpPr>
        <p:spPr>
          <a:xfrm>
            <a:off x="5958830" y="5729733"/>
            <a:ext cx="1691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Lantuit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EA98FA-75DF-43B1-BAD2-ED0D7A8DD65A}"/>
              </a:ext>
            </a:extLst>
          </p:cNvPr>
          <p:cNvSpPr/>
          <p:nvPr/>
        </p:nvSpPr>
        <p:spPr>
          <a:xfrm>
            <a:off x="7979444" y="5707837"/>
            <a:ext cx="1749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Ravens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2012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DB47C-F73C-4190-BD59-BFB35A71F546}"/>
              </a:ext>
            </a:extLst>
          </p:cNvPr>
          <p:cNvSpPr txBox="1"/>
          <p:nvPr/>
        </p:nvSpPr>
        <p:spPr>
          <a:xfrm>
            <a:off x="0" y="6526530"/>
            <a:ext cx="11427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Subaerial erosion triggered by thawing of permafrost bluffs that proceeds under the influence of gravity.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9A18BE-BB5C-40A0-AB3C-A3355E01B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2945" y="3001765"/>
            <a:ext cx="1441048" cy="16699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0C8A22-E733-4440-8A8A-8F445C012A92}"/>
              </a:ext>
            </a:extLst>
          </p:cNvPr>
          <p:cNvSpPr/>
          <p:nvPr/>
        </p:nvSpPr>
        <p:spPr>
          <a:xfrm>
            <a:off x="7882066" y="3635515"/>
            <a:ext cx="3302369" cy="27801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E2EB78-659D-4061-A1DB-58E0B6A29BA4}"/>
              </a:ext>
            </a:extLst>
          </p:cNvPr>
          <p:cNvSpPr/>
          <p:nvPr/>
        </p:nvSpPr>
        <p:spPr>
          <a:xfrm>
            <a:off x="288007" y="2455101"/>
            <a:ext cx="10934661" cy="6991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D5837-D7D7-4E0A-BDBA-D710BC16534E}"/>
              </a:ext>
            </a:extLst>
          </p:cNvPr>
          <p:cNvSpPr txBox="1"/>
          <p:nvPr/>
        </p:nvSpPr>
        <p:spPr>
          <a:xfrm>
            <a:off x="8017514" y="3671972"/>
            <a:ext cx="2675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Dominant failure mechanism in northern Alaska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317066-C970-4D29-95B4-E148AEC6E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3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67669"/>
            <a:ext cx="9786015" cy="824547"/>
          </a:xfrm>
        </p:spPr>
        <p:txBody>
          <a:bodyPr/>
          <a:lstStyle/>
          <a:p>
            <a:r>
              <a:rPr lang="en-US" sz="3600" dirty="0"/>
              <a:t>Example of bluff erosion during 2019 UAV surveys*</a:t>
            </a:r>
            <a:endParaRPr lang="en-US" sz="3800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456218" y="7091979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55A7B-7854-E145-92D9-B491DF4BAE2D}" type="slidenum">
              <a:rPr lang="en-US"/>
              <a:pPr/>
              <a:t>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C723DD-B288-4785-8BEB-626C7D2A3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5" y="892216"/>
            <a:ext cx="9329661" cy="55052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289D01-9E5D-418F-A332-E75FA3335155}"/>
              </a:ext>
            </a:extLst>
          </p:cNvPr>
          <p:cNvSpPr/>
          <p:nvPr/>
        </p:nvSpPr>
        <p:spPr>
          <a:xfrm>
            <a:off x="9025534" y="3068021"/>
            <a:ext cx="3083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Fallen blocks can disintegrate in near-shore environment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within 1-2 weeks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7598099B-7411-4AB4-ABEE-DA3BFFC4ED74}"/>
              </a:ext>
            </a:extLst>
          </p:cNvPr>
          <p:cNvCxnSpPr/>
          <p:nvPr/>
        </p:nvCxnSpPr>
        <p:spPr>
          <a:xfrm rot="10800000">
            <a:off x="9533466" y="1817226"/>
            <a:ext cx="1230990" cy="1189305"/>
          </a:xfrm>
          <a:prstGeom prst="bentConnector3">
            <a:avLst>
              <a:gd name="adj1" fmla="val -775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6E93D73E-CB9F-470B-AC5D-2CC35D4EAC0A}"/>
              </a:ext>
            </a:extLst>
          </p:cNvPr>
          <p:cNvCxnSpPr>
            <a:cxnSpLocks/>
          </p:cNvCxnSpPr>
          <p:nvPr/>
        </p:nvCxnSpPr>
        <p:spPr>
          <a:xfrm rot="5400000">
            <a:off x="9478434" y="4468526"/>
            <a:ext cx="1341054" cy="1230990"/>
          </a:xfrm>
          <a:prstGeom prst="bentConnector3">
            <a:avLst>
              <a:gd name="adj1" fmla="val 100112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7F1FC41-3D7F-4063-BE38-4033BE3B9B28}"/>
              </a:ext>
            </a:extLst>
          </p:cNvPr>
          <p:cNvSpPr txBox="1"/>
          <p:nvPr/>
        </p:nvSpPr>
        <p:spPr>
          <a:xfrm>
            <a:off x="9583356" y="5862587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*Images courtesy of Ben Jones, UAF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34A4B-4C4B-4A8E-9087-8E18A02AB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3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05" y="46782"/>
            <a:ext cx="8991813" cy="991675"/>
          </a:xfrm>
        </p:spPr>
        <p:txBody>
          <a:bodyPr/>
          <a:lstStyle/>
          <a:p>
            <a:r>
              <a:rPr lang="en-US" sz="3600" dirty="0"/>
              <a:t>State-of-the-art in permafrost modeling</a:t>
            </a:r>
            <a:endParaRPr lang="en-US" sz="3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8148C1-955D-4E5A-9DBA-9A1EDB56E096}"/>
              </a:ext>
            </a:extLst>
          </p:cNvPr>
          <p:cNvSpPr/>
          <p:nvPr/>
        </p:nvSpPr>
        <p:spPr>
          <a:xfrm>
            <a:off x="110021" y="1736651"/>
            <a:ext cx="78209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Existing models* are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primitive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trend projection, empirical relationships, 1D steady state heat flow,…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Primarily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thermal models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(no mechanics/deformation)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Most models assume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particular type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erosion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(e.g. block failure)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Efforts have been put towards integrating permafrost models into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earth system models (ESMs):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CLM, VAMPERS, CryoGrid3, ...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Modeling typically estimates BCs 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does not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account for geomorphologies or geophysics.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Comprehensive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understanding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of erosion dynamics in the Arctic has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not yet emerged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9AFDF-C953-4500-806F-DC7DAD98BB4A}"/>
              </a:ext>
            </a:extLst>
          </p:cNvPr>
          <p:cNvSpPr txBox="1"/>
          <p:nvPr/>
        </p:nvSpPr>
        <p:spPr>
          <a:xfrm>
            <a:off x="364294" y="953952"/>
            <a:ext cx="6751614" cy="77651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this project began in 2017, tools to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accurately predict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Arctic coastal erosion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did not exist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3566A-9AB9-4EB6-9C3C-2B3BC892299F}"/>
              </a:ext>
            </a:extLst>
          </p:cNvPr>
          <p:cNvSpPr txBox="1"/>
          <p:nvPr/>
        </p:nvSpPr>
        <p:spPr>
          <a:xfrm>
            <a:off x="747347" y="5568469"/>
            <a:ext cx="10439400" cy="769441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To obtain an accurate,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predictive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Arctic coastal erosion model, a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coupling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of the influences of evolving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wave dynamics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thermodynamics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mechanics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must be developed.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08A8B3-5F54-4559-BC8F-2D515BE53605}"/>
              </a:ext>
            </a:extLst>
          </p:cNvPr>
          <p:cNvSpPr txBox="1"/>
          <p:nvPr/>
        </p:nvSpPr>
        <p:spPr>
          <a:xfrm>
            <a:off x="0" y="6508016"/>
            <a:ext cx="1192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See (Frederick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2016), Chapter 5, for extensive overview.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841920-0F37-42E0-A4B3-30DE91152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954" y="353591"/>
            <a:ext cx="4261046" cy="52148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4CBBC8-CD67-4C30-9615-F2D89BA7ED5B}"/>
              </a:ext>
            </a:extLst>
          </p:cNvPr>
          <p:cNvSpPr/>
          <p:nvPr/>
        </p:nvSpPr>
        <p:spPr>
          <a:xfrm>
            <a:off x="11488615" y="4491990"/>
            <a:ext cx="703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Koven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DBF00-4C92-4070-ACD9-1CEA34FAE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09907"/>
      </p:ext>
    </p:extLst>
  </p:cSld>
  <p:clrMapOvr>
    <a:masterClrMapping/>
  </p:clrMapOvr>
</p:sld>
</file>

<file path=ppt/theme/theme1.xml><?xml version="1.0" encoding="utf-8"?>
<a:theme xmlns:a="http://schemas.openxmlformats.org/drawingml/2006/main" name="Sandia_CorpPresentation_Template1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29384</TotalTime>
  <Words>4810</Words>
  <Application>Microsoft Office PowerPoint</Application>
  <PresentationFormat>Widescreen</PresentationFormat>
  <Paragraphs>908</Paragraphs>
  <Slides>56</Slides>
  <Notes>54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Cambria Math</vt:lpstr>
      <vt:lpstr>Wingdings</vt:lpstr>
      <vt:lpstr>Sandia_CorpPresentation_Template1</vt:lpstr>
      <vt:lpstr>Bitmap Image</vt:lpstr>
      <vt:lpstr>Development of a strongly-coupled thermo-mechanical model of permafrost for the simulation of Arctic coastal erosion d Alejandro Mota, Jenn Frederick, Charles Choens, Diana Bull, Irina Tezaur g Sandia National Laboratories, U.S.A.  </vt:lpstr>
      <vt:lpstr>Outline</vt:lpstr>
      <vt:lpstr>Outline</vt:lpstr>
      <vt:lpstr>Motivation</vt:lpstr>
      <vt:lpstr>Permafrost erosion</vt:lpstr>
      <vt:lpstr>Permafrost failure mechanisms</vt:lpstr>
      <vt:lpstr>Permafrost failure mechanisms</vt:lpstr>
      <vt:lpstr>Example of bluff erosion during 2019 UAV surveys*</vt:lpstr>
      <vt:lpstr>State-of-the-art in permafrost modeling</vt:lpstr>
      <vt:lpstr>Outline</vt:lpstr>
      <vt:lpstr>PowerPoint Presentation</vt:lpstr>
      <vt:lpstr>ACE Model Component Coupling</vt:lpstr>
      <vt:lpstr>ACE Model Component Coupling</vt:lpstr>
      <vt:lpstr>Outline</vt:lpstr>
      <vt:lpstr>Anatomy of a canonical computational domain</vt:lpstr>
      <vt:lpstr>Mechanical model</vt:lpstr>
      <vt:lpstr>Erosion failure criteria </vt:lpstr>
      <vt:lpstr>Erosion failure criteria </vt:lpstr>
      <vt:lpstr>Erosion failure criteria </vt:lpstr>
      <vt:lpstr>Erosion failure criteria </vt:lpstr>
      <vt:lpstr>Erosion failure criteria </vt:lpstr>
      <vt:lpstr>Thermal model</vt:lpstr>
      <vt:lpstr>Parameters &amp; inputs</vt:lpstr>
      <vt:lpstr>Parameters &amp; inputs</vt:lpstr>
      <vt:lpstr>Coupled thermo-mechanical formulation</vt:lpstr>
      <vt:lpstr>Outline</vt:lpstr>
      <vt:lpstr>PowerPoint Presentation</vt:lpstr>
      <vt:lpstr>Mechanics-only simulation*</vt:lpstr>
      <vt:lpstr>Mechanics-only simulation*</vt:lpstr>
      <vt:lpstr>Mechanics-only simulation*: main takeaways</vt:lpstr>
      <vt:lpstr>Mechanics-only simulation*: main takeaways</vt:lpstr>
      <vt:lpstr>Mechanics-only simulation*: main takeaways</vt:lpstr>
      <vt:lpstr>Thermo-mechanical coupling: cuboid problem</vt:lpstr>
      <vt:lpstr>Thermo-mechanical coupling: cuboid problem</vt:lpstr>
      <vt:lpstr>Thermo-mechanical coupling: cuboid problem</vt:lpstr>
      <vt:lpstr>Thermo-mechanical coupling: cuboid problem</vt:lpstr>
      <vt:lpstr>Thermo-mechanical coupling: cuboid problem</vt:lpstr>
      <vt:lpstr>Thermo-mechanical coupling: cuboid problem</vt:lpstr>
      <vt:lpstr>Thermo-mechanical coupling: 2.5D slice</vt:lpstr>
      <vt:lpstr>Thermo-mechanical coupling: 2.5D slice</vt:lpstr>
      <vt:lpstr>Thermo-mechanical coupling: 2.5D slice</vt:lpstr>
      <vt:lpstr>Thermo-mechanical coupling: 2.5D slice</vt:lpstr>
      <vt:lpstr>Thermo-mechanical coupling: 2.5D slice</vt:lpstr>
      <vt:lpstr>Thermo-mechanical coupling: 2.5D slice</vt:lpstr>
      <vt:lpstr>Thermo-mechanical coupling: 2.5D slice</vt:lpstr>
      <vt:lpstr>Outline</vt:lpstr>
      <vt:lpstr>Summary</vt:lpstr>
      <vt:lpstr>Outline</vt:lpstr>
      <vt:lpstr>Ongoing/future work</vt:lpstr>
      <vt:lpstr>References</vt:lpstr>
      <vt:lpstr>PowerPoint Presentation</vt:lpstr>
      <vt:lpstr>Start of Backup Slides</vt:lpstr>
      <vt:lpstr>Potential impacts</vt:lpstr>
      <vt:lpstr>Oceanography in Mechanistic Model</vt:lpstr>
      <vt:lpstr>Multi-scale approach</vt:lpstr>
      <vt:lpstr>Multi-scale approach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Tezaur, Irina</cp:lastModifiedBy>
  <cp:revision>898</cp:revision>
  <cp:lastPrinted>2015-06-10T21:49:47Z</cp:lastPrinted>
  <dcterms:created xsi:type="dcterms:W3CDTF">2011-10-03T16:15:05Z</dcterms:created>
  <dcterms:modified xsi:type="dcterms:W3CDTF">2020-06-23T17:08:54Z</dcterms:modified>
</cp:coreProperties>
</file>