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1"/>
  </p:sldMasterIdLst>
  <p:notesMasterIdLst>
    <p:notesMasterId r:id="rId13"/>
  </p:notesMasterIdLst>
  <p:handoutMasterIdLst>
    <p:handoutMasterId r:id="rId14"/>
  </p:handoutMasterIdLst>
  <p:sldIdLst>
    <p:sldId id="302" r:id="rId2"/>
    <p:sldId id="304" r:id="rId3"/>
    <p:sldId id="306" r:id="rId4"/>
    <p:sldId id="305" r:id="rId5"/>
    <p:sldId id="294" r:id="rId6"/>
    <p:sldId id="288" r:id="rId7"/>
    <p:sldId id="293" r:id="rId8"/>
    <p:sldId id="295" r:id="rId9"/>
    <p:sldId id="300" r:id="rId10"/>
    <p:sldId id="301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CCFFFF"/>
    <a:srgbClr val="66FFCC"/>
    <a:srgbClr val="102E54"/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266" autoAdjust="0"/>
  </p:normalViewPr>
  <p:slideViewPr>
    <p:cSldViewPr snapToGrid="0" snapToObjects="1">
      <p:cViewPr>
        <p:scale>
          <a:sx n="100" d="100"/>
          <a:sy n="100" d="100"/>
        </p:scale>
        <p:origin x="-11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latin typeface="Arial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1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6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58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25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57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90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9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6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latin typeface="Arial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606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latin typeface="Arial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30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latin typeface="Arial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45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  <a:endParaRPr lang="en-US" sz="11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latin typeface="Arial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8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  <a:endParaRPr lang="en-US" sz="11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50" baseline="30000" dirty="0">
                <a:solidFill>
                  <a:prstClr val="black"/>
                </a:solidFill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solidFill>
                  <a:prstClr val="black"/>
                </a:solidFill>
                <a:latin typeface="Arial" pitchFamily="-112" charset="0"/>
              </a:rPr>
              <a:t/>
            </a:r>
            <a:br>
              <a:rPr lang="en-US" sz="950" baseline="30000" dirty="0" smtClean="0">
                <a:solidFill>
                  <a:prstClr val="black"/>
                </a:solidFill>
                <a:latin typeface="Arial" pitchFamily="-112" charset="0"/>
              </a:rPr>
            </a:br>
            <a:r>
              <a:rPr lang="en-US" sz="950" baseline="30000" dirty="0" smtClean="0">
                <a:solidFill>
                  <a:prstClr val="black"/>
                </a:solidFill>
                <a:latin typeface="Arial" pitchFamily="-112" charset="0"/>
              </a:rPr>
              <a:t>SAND No. 2011–XXXXP.</a:t>
            </a:r>
          </a:p>
          <a:p>
            <a:pPr>
              <a:defRPr/>
            </a:pPr>
            <a:endParaRPr lang="en-US" sz="950" baseline="30000" dirty="0">
              <a:solidFill>
                <a:prstClr val="black"/>
              </a:solidFill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0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6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8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>
                <a:solidFill>
                  <a:prstClr val="black"/>
                </a:solidFill>
              </a:rPr>
              <a:pPr/>
              <a:t>12/8/2015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5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m.ornl.gov/workshops/AXICCS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ithub.com/gahansen/Albany" TargetMode="Externa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tiff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tiff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00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8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43200"/>
            <a:ext cx="1627971" cy="31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650202" cy="226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19100"/>
            <a:ext cx="8153400" cy="1219200"/>
          </a:xfrm>
        </p:spPr>
        <p:txBody>
          <a:bodyPr/>
          <a:lstStyle/>
          <a:p>
            <a:pPr algn="ctr"/>
            <a:r>
              <a:rPr lang="en-US" sz="3000" dirty="0" smtClean="0">
                <a:latin typeface="Calibri" panose="020F0502020204030204" pitchFamily="34" charset="0"/>
              </a:rPr>
              <a:t>Land-Ice and Atmospheric Modeling at Sandia: </a:t>
            </a:r>
            <a:br>
              <a:rPr lang="en-US" sz="3000" dirty="0" smtClean="0">
                <a:latin typeface="Calibri" panose="020F0502020204030204" pitchFamily="34" charset="0"/>
              </a:rPr>
            </a:br>
            <a:r>
              <a:rPr lang="en-US" sz="3000" dirty="0" smtClean="0">
                <a:latin typeface="Calibri" panose="020F0502020204030204" pitchFamily="34" charset="0"/>
              </a:rPr>
              <a:t>the </a:t>
            </a:r>
            <a:r>
              <a:rPr lang="en-US" sz="3000" i="1" dirty="0" smtClean="0">
                <a:latin typeface="Calibri" panose="020F0502020204030204" pitchFamily="34" charset="0"/>
              </a:rPr>
              <a:t>Albany/FELIX</a:t>
            </a:r>
            <a:r>
              <a:rPr lang="en-US" sz="3000" dirty="0" smtClean="0">
                <a:latin typeface="Calibri" panose="020F0502020204030204" pitchFamily="34" charset="0"/>
              </a:rPr>
              <a:t> and </a:t>
            </a:r>
            <a:r>
              <a:rPr lang="en-US" sz="3000" i="1" dirty="0" err="1" smtClean="0">
                <a:latin typeface="Calibri" panose="020F0502020204030204" pitchFamily="34" charset="0"/>
              </a:rPr>
              <a:t>Aeras</a:t>
            </a:r>
            <a:r>
              <a:rPr lang="en-US" sz="3000" dirty="0" smtClean="0">
                <a:latin typeface="Calibri" panose="020F0502020204030204" pitchFamily="34" charset="0"/>
              </a:rPr>
              <a:t> Solvers </a:t>
            </a:r>
            <a:endParaRPr lang="en-US" sz="30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041029"/>
            <a:ext cx="5791200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Irina K. Tezaur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Org. 8954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Quantitative Modeling &amp; Analysis Department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Sandia National Laboratories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Livermore, CA </a:t>
            </a:r>
          </a:p>
          <a:p>
            <a:pPr algn="ctr"/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0202" y="470785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Wednesday, December 9, 2015</a:t>
            </a:r>
            <a:endParaRPr lang="en-US" dirty="0">
              <a:latin typeface="+mn-lt"/>
            </a:endParaRPr>
          </a:p>
          <a:p>
            <a:pPr algn="ctr"/>
            <a:r>
              <a:rPr lang="en-US" dirty="0" smtClean="0"/>
              <a:t>8300 Climate Kickoff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91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05" y="51277"/>
            <a:ext cx="8229600" cy="952458"/>
          </a:xfrm>
        </p:spPr>
        <p:txBody>
          <a:bodyPr/>
          <a:lstStyle/>
          <a:p>
            <a:r>
              <a:rPr lang="en-US" sz="3400" i="1" dirty="0" err="1" smtClean="0"/>
              <a:t>Aeras</a:t>
            </a:r>
            <a:r>
              <a:rPr lang="en-US" sz="3400" dirty="0" smtClean="0"/>
              <a:t> Next-Generation Atmosphere Model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605" y="1003735"/>
            <a:ext cx="318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Sensitivity calculations: </a:t>
            </a:r>
          </a:p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utilizes built-in automatic differentiation Albany capability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1" name="Content Placeholder 4" descr="Sensitivities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35" r="-64602"/>
          <a:stretch/>
        </p:blipFill>
        <p:spPr>
          <a:xfrm>
            <a:off x="294410" y="1852326"/>
            <a:ext cx="2672195" cy="1573729"/>
          </a:xfrm>
        </p:spPr>
      </p:pic>
      <p:sp>
        <p:nvSpPr>
          <p:cNvPr id="5" name="TextBox 4"/>
          <p:cNvSpPr txBox="1"/>
          <p:nvPr/>
        </p:nvSpPr>
        <p:spPr>
          <a:xfrm>
            <a:off x="5004954" y="1045445"/>
            <a:ext cx="363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Concurrent ensembles for UQ: </a:t>
            </a:r>
            <a:r>
              <a:rPr lang="en-US" sz="1600" dirty="0" smtClean="0">
                <a:latin typeface="Calibri" panose="020F0502020204030204" pitchFamily="34" charset="0"/>
              </a:rPr>
              <a:t>allows computation of several models concurrently using abstract data types.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3" name="Content Placeholder 4" descr="totaltime_C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5" r="-11910"/>
          <a:stretch/>
        </p:blipFill>
        <p:spPr bwMode="auto">
          <a:xfrm>
            <a:off x="5010150" y="2152531"/>
            <a:ext cx="3717072" cy="218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82787" y="4789686"/>
            <a:ext cx="1485899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AD0101"/>
                </a:solidFill>
                <a:latin typeface="Calibri" panose="020F0502020204030204" pitchFamily="34" charset="0"/>
              </a:rPr>
              <a:t>~2x increase </a:t>
            </a:r>
            <a:r>
              <a:rPr lang="en-US" sz="1400" dirty="0">
                <a:latin typeface="Calibri" panose="020F0502020204030204" pitchFamily="34" charset="0"/>
              </a:rPr>
              <a:t>in computational efficiency for large enough sample size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912" y="4789687"/>
            <a:ext cx="1495425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Calibri" panose="020F0502020204030204" pitchFamily="34" charset="0"/>
              </a:rPr>
              <a:t>Aeras</a:t>
            </a:r>
            <a:r>
              <a:rPr lang="en-US" sz="1400" dirty="0" smtClean="0">
                <a:latin typeface="Calibri" panose="020F0502020204030204" pitchFamily="34" charset="0"/>
              </a:rPr>
              <a:t> is first demonstration of concurrent ensemble capability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114" y="3579976"/>
            <a:ext cx="380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</a:rPr>
              <a:t>Performance </a:t>
            </a:r>
            <a:r>
              <a:rPr lang="en-US" sz="1600" b="1" dirty="0" smtClean="0">
                <a:latin typeface="Calibri" panose="020F0502020204030204" pitchFamily="34" charset="0"/>
              </a:rPr>
              <a:t>portability</a:t>
            </a:r>
            <a:r>
              <a:rPr lang="en-US" sz="1600" dirty="0" smtClean="0">
                <a:latin typeface="Calibri" panose="020F0502020204030204" pitchFamily="34" charset="0"/>
              </a:rPr>
              <a:t>: </a:t>
            </a:r>
            <a:r>
              <a:rPr lang="en-US" sz="1600" i="1" dirty="0" smtClean="0">
                <a:latin typeface="Calibri" panose="020F0502020204030204" pitchFamily="34" charset="0"/>
              </a:rPr>
              <a:t>single </a:t>
            </a:r>
            <a:r>
              <a:rPr lang="en-US" sz="1600" i="1" dirty="0">
                <a:latin typeface="Calibri" panose="020F0502020204030204" pitchFamily="34" charset="0"/>
              </a:rPr>
              <a:t>code base </a:t>
            </a:r>
            <a:r>
              <a:rPr lang="en-US" sz="1600" dirty="0">
                <a:latin typeface="Calibri" panose="020F0502020204030204" pitchFamily="34" charset="0"/>
              </a:rPr>
              <a:t>for serial, threads, GPUs, etc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5" y="4241808"/>
            <a:ext cx="2195945" cy="211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62239" y="5017532"/>
            <a:ext cx="127635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hardware-appropriate </a:t>
            </a:r>
            <a:r>
              <a:rPr lang="en-US" sz="1400" dirty="0" smtClean="0">
                <a:latin typeface="Calibri" panose="020F0502020204030204" pitchFamily="34" charset="0"/>
              </a:rPr>
              <a:t>speedups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6475" y="2076450"/>
            <a:ext cx="17907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Sensitivity with respect to mountain height on shallow water test case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19611" y="1003735"/>
            <a:ext cx="0" cy="5454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019" y="3483205"/>
            <a:ext cx="44915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05" y="51277"/>
            <a:ext cx="8229600" cy="952458"/>
          </a:xfrm>
        </p:spPr>
        <p:txBody>
          <a:bodyPr/>
          <a:lstStyle/>
          <a:p>
            <a:r>
              <a:rPr lang="en-US" sz="3400" dirty="0" smtClean="0"/>
              <a:t>Follow-Up Funding?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9605" y="1266825"/>
            <a:ext cx="7568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SciDAC4 call expected to come out in Fall of 2016.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Plan to apply for subsequent land-ice and atmospheric funding.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Advancing X-cutting Ideas for Computational Climate </a:t>
            </a:r>
            <a:r>
              <a:rPr lang="en-US" dirty="0" smtClean="0">
                <a:latin typeface="Calibri" panose="020F0502020204030204" pitchFamily="34" charset="0"/>
              </a:rPr>
              <a:t>Science (AXICCS) Workshop in Rockville, MD – January 2016: </a:t>
            </a:r>
            <a:r>
              <a:rPr lang="en-US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://</a:t>
            </a:r>
            <a:r>
              <a:rPr lang="en-US" dirty="0" smtClean="0">
                <a:latin typeface="Calibri" panose="020F0502020204030204" pitchFamily="34" charset="0"/>
                <a:hlinkClick r:id="rId3"/>
              </a:rPr>
              <a:t>www.csm.ornl.gov/workshops/AXICCS/index.html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Rumored to be pre-cursor to SciDAC4 call.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Several white papers have been submitted.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Other ideas for subsequent funding are welcome!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537633" y="762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Earth System Models: CESM, DOE-ESM</a:t>
            </a:r>
            <a:endParaRPr lang="en-US" sz="3600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704" y="1676400"/>
            <a:ext cx="64732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An ESM has </a:t>
            </a:r>
            <a:r>
              <a:rPr lang="en-US" b="1" i="1" dirty="0" smtClean="0">
                <a:latin typeface="Calibri" panose="020F0502020204030204" pitchFamily="34" charset="0"/>
              </a:rPr>
              <a:t>six modular components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</a:p>
          <a:p>
            <a:endParaRPr lang="en-US" sz="800" dirty="0" smtClean="0">
              <a:latin typeface="Calibri" panose="020F0502020204030204" pitchFamily="34" charset="0"/>
            </a:endParaRPr>
          </a:p>
          <a:p>
            <a:pPr marL="800100" lvl="1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Atmosphere model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Ocean model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Sea ice model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Land ice model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Land model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Flux coupler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7400" y="2907268"/>
            <a:ext cx="152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Flux Coupler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3581525"/>
            <a:ext cx="1295400" cy="369332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Sea Ice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8419" y="2895600"/>
            <a:ext cx="1270000" cy="369332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Ocean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86742" y="2895600"/>
            <a:ext cx="1524000" cy="369332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Atmosphere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1676400"/>
            <a:ext cx="1828800" cy="923330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Land Surface 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(ice sheet surface mass balance)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6600" y="1814898"/>
            <a:ext cx="1676400" cy="646331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Ice Sheet (dynamics)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715000" y="2599730"/>
            <a:ext cx="685800" cy="29587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3" idx="1"/>
          </p:cNvCxnSpPr>
          <p:nvPr/>
        </p:nvCxnSpPr>
        <p:spPr>
          <a:xfrm>
            <a:off x="5510742" y="3091934"/>
            <a:ext cx="35665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3" idx="3"/>
            <a:endCxn id="25" idx="1"/>
          </p:cNvCxnSpPr>
          <p:nvPr/>
        </p:nvCxnSpPr>
        <p:spPr>
          <a:xfrm flipV="1">
            <a:off x="7391400" y="3080266"/>
            <a:ext cx="277019" cy="1166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213600" y="2461229"/>
            <a:ext cx="787400" cy="43437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98576" y="3270197"/>
            <a:ext cx="0" cy="31132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524000" y="4114800"/>
            <a:ext cx="579120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Goal of ESM</a:t>
            </a:r>
            <a:r>
              <a:rPr lang="en-US" dirty="0" smtClean="0">
                <a:latin typeface="Calibri" panose="020F0502020204030204" pitchFamily="34" charset="0"/>
              </a:rPr>
              <a:t>: to provide actionable scientific predictions of 21</a:t>
            </a:r>
            <a:r>
              <a:rPr lang="en-US" baseline="30000" dirty="0" smtClean="0">
                <a:latin typeface="Calibri" panose="020F0502020204030204" pitchFamily="34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</a:rPr>
              <a:t> century sea-level rise (including uncertainty).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685800"/>
            <a:ext cx="2057400" cy="662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29" y="767132"/>
            <a:ext cx="2805642" cy="604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095875"/>
            <a:ext cx="3377142" cy="1261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Calibri" panose="020F0502020204030204" pitchFamily="34" charset="0"/>
              </a:rPr>
              <a:t>Climate Model passes:</a:t>
            </a:r>
          </a:p>
          <a:p>
            <a:pPr algn="ctr"/>
            <a:endParaRPr lang="en-US" sz="400" b="1" u="sng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Surface mass balance (SMB)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Boundary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Sub-shelf melting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3400" y="4867275"/>
            <a:ext cx="4724400" cy="153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Calibri" panose="020F0502020204030204" pitchFamily="34" charset="0"/>
              </a:rPr>
              <a:t>Land Ice Model passes:</a:t>
            </a:r>
          </a:p>
          <a:p>
            <a:pPr algn="ctr"/>
            <a:endParaRPr lang="en-US" sz="400" b="1" u="sng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Elevation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Revised land ice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Oceanic heat and moisture fluxes (icebergs)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Revised sub-shelf geometry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81942" y="5448300"/>
            <a:ext cx="6614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81942" y="5972175"/>
            <a:ext cx="6614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31" y="716617"/>
            <a:ext cx="1413619" cy="65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04" y="1676400"/>
            <a:ext cx="64732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An ESM has </a:t>
            </a:r>
            <a:r>
              <a:rPr lang="en-US" b="1" i="1" dirty="0" smtClean="0">
                <a:latin typeface="Calibri" panose="020F0502020204030204" pitchFamily="34" charset="0"/>
              </a:rPr>
              <a:t>six modular components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</a:p>
          <a:p>
            <a:endParaRPr lang="en-US" sz="800" dirty="0" smtClean="0">
              <a:latin typeface="Calibri" panose="020F0502020204030204" pitchFamily="34" charset="0"/>
            </a:endParaRPr>
          </a:p>
          <a:p>
            <a:pPr marL="800100" lvl="1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Atmosphere model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Ocean model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Sea ice model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Land ice model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Land model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Flux coupler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7400" y="2907268"/>
            <a:ext cx="152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Flux Coupler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3581525"/>
            <a:ext cx="1295400" cy="369332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Sea Ice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8419" y="2895600"/>
            <a:ext cx="1270000" cy="369332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Ocean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86742" y="2895600"/>
            <a:ext cx="1524000" cy="369332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Atmosphere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1676400"/>
            <a:ext cx="1828800" cy="923330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Land Surface 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(ice sheet surface mass balance)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6600" y="1814898"/>
            <a:ext cx="1676400" cy="646331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Ice Sheet (dynamics)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715000" y="2599730"/>
            <a:ext cx="685800" cy="29587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3" idx="1"/>
          </p:cNvCxnSpPr>
          <p:nvPr/>
        </p:nvCxnSpPr>
        <p:spPr>
          <a:xfrm>
            <a:off x="5510742" y="3091934"/>
            <a:ext cx="35665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3" idx="3"/>
            <a:endCxn id="25" idx="1"/>
          </p:cNvCxnSpPr>
          <p:nvPr/>
        </p:nvCxnSpPr>
        <p:spPr>
          <a:xfrm flipV="1">
            <a:off x="7391400" y="3080266"/>
            <a:ext cx="277019" cy="1166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213600" y="2461229"/>
            <a:ext cx="787400" cy="43437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98576" y="3270197"/>
            <a:ext cx="0" cy="31132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524000" y="4114800"/>
            <a:ext cx="579120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Goal of ESM</a:t>
            </a:r>
            <a:r>
              <a:rPr lang="en-US" dirty="0" smtClean="0">
                <a:latin typeface="Calibri" panose="020F0502020204030204" pitchFamily="34" charset="0"/>
              </a:rPr>
              <a:t>: to provide actionable scientific predictions of 21</a:t>
            </a:r>
            <a:r>
              <a:rPr lang="en-US" baseline="30000" dirty="0" smtClean="0">
                <a:latin typeface="Calibri" panose="020F0502020204030204" pitchFamily="34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</a:rPr>
              <a:t> century sea-level rise (including uncertainty).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981324"/>
            <a:ext cx="2133600" cy="219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1752600"/>
            <a:ext cx="1815043" cy="76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5095875"/>
            <a:ext cx="3377142" cy="1261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Calibri" panose="020F0502020204030204" pitchFamily="34" charset="0"/>
              </a:rPr>
              <a:t>Climate Model passes:</a:t>
            </a:r>
          </a:p>
          <a:p>
            <a:pPr algn="ctr"/>
            <a:endParaRPr lang="en-US" sz="400" b="1" u="sng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Surface mass balance (SMB)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Boundary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Sub-shelf melting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3400" y="4867275"/>
            <a:ext cx="4724400" cy="153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Calibri" panose="020F0502020204030204" pitchFamily="34" charset="0"/>
              </a:rPr>
              <a:t>Land Ice Model passes:</a:t>
            </a:r>
          </a:p>
          <a:p>
            <a:pPr algn="ctr"/>
            <a:endParaRPr lang="en-US" sz="400" b="1" u="sng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Elevation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Revised land ice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Oceanic heat and moisture fluxes (icebergs)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Revised sub-shelf geometry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81942" y="5448300"/>
            <a:ext cx="6614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81942" y="5972175"/>
            <a:ext cx="6614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29592" y="2819525"/>
            <a:ext cx="1680633" cy="523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81049" y="2138065"/>
            <a:ext cx="2352676" cy="2527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83604" y="3340136"/>
            <a:ext cx="148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i="1" dirty="0" err="1" smtClean="0">
                <a:latin typeface="Calibri" panose="020F0502020204030204" pitchFamily="34" charset="0"/>
              </a:rPr>
              <a:t>Aeras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13600" y="1376431"/>
            <a:ext cx="173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i="1" dirty="0" smtClean="0">
                <a:latin typeface="Calibri" panose="020F0502020204030204" pitchFamily="34" charset="0"/>
              </a:rPr>
              <a:t>Albany/FELIX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-537633" y="762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Earth System Models: CESM, DOE-ESM</a:t>
            </a:r>
            <a:endParaRPr lang="en-US" sz="3600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685800"/>
            <a:ext cx="2057400" cy="6620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29" y="767132"/>
            <a:ext cx="2805642" cy="6044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31" y="716617"/>
            <a:ext cx="1413619" cy="65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52400" y="3942388"/>
            <a:ext cx="2133600" cy="705812"/>
          </a:xfrm>
          <a:prstGeom prst="rect">
            <a:avLst/>
          </a:prstGeom>
          <a:solidFill>
            <a:srgbClr val="CCFFFF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rPr>
              <a:t>Land Ice Physics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rPr>
              <a:t> Set (</a:t>
            </a:r>
            <a:r>
              <a:rPr kumimoji="0" lang="en-US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rPr>
              <a:t>Albany/FELIX code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rPr>
              <a:t>)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62200" y="3936585"/>
            <a:ext cx="1676400" cy="9606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rPr>
              <a:t>Other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rPr>
              <a:t>Albany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rPr>
              <a:t>Physics Sets (e.g., LCM)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371600" y="34851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" y="1447800"/>
            <a:ext cx="35433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The </a:t>
            </a:r>
            <a:r>
              <a:rPr lang="en-US" b="1" i="1" dirty="0" smtClean="0">
                <a:latin typeface="Calibri" panose="020F0502020204030204" pitchFamily="34" charset="0"/>
              </a:rPr>
              <a:t>Albany/FELIX </a:t>
            </a:r>
            <a:r>
              <a:rPr lang="en-US" dirty="0" smtClean="0">
                <a:latin typeface="Calibri" panose="020F0502020204030204" pitchFamily="34" charset="0"/>
              </a:rPr>
              <a:t>and </a:t>
            </a:r>
            <a:r>
              <a:rPr lang="en-US" b="1" i="1" dirty="0" err="1" smtClean="0">
                <a:latin typeface="Calibri" panose="020F0502020204030204" pitchFamily="34" charset="0"/>
              </a:rPr>
              <a:t>Aeras</a:t>
            </a:r>
            <a:r>
              <a:rPr lang="en-US" b="1" i="1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solvers are implemented in a Sandia (open-source*) parallel C++ finite element code called…</a:t>
            </a:r>
            <a:endParaRPr lang="en-US" b="1" i="1" dirty="0">
              <a:latin typeface="Calibri" panose="020F0502020204030204" pitchFamily="34" charset="0"/>
            </a:endParaRPr>
          </a:p>
        </p:txBody>
      </p:sp>
      <p:pic>
        <p:nvPicPr>
          <p:cNvPr id="30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15" y="2799388"/>
            <a:ext cx="1915385" cy="99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4800600" y="1961188"/>
            <a:ext cx="4114800" cy="2652353"/>
            <a:chOff x="4800600" y="3810000"/>
            <a:chExt cx="4114800" cy="2652353"/>
          </a:xfrm>
        </p:grpSpPr>
        <p:pic>
          <p:nvPicPr>
            <p:cNvPr id="6" name="Picture 20" descr="trilinos_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067" y="4058612"/>
              <a:ext cx="1265933" cy="7074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2" descr="Dakota_logo_3d_halfsiz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223" y="5174178"/>
              <a:ext cx="838200" cy="7972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805885" y="3810000"/>
              <a:ext cx="257801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latin typeface="Calibri" panose="020F0502020204030204" pitchFamily="34" charset="0"/>
                </a:rPr>
                <a:t>Discretizations</a:t>
              </a:r>
              <a:r>
                <a:rPr lang="en-US" sz="1600" dirty="0" smtClean="0">
                  <a:latin typeface="Calibri" panose="020F0502020204030204" pitchFamily="34" charset="0"/>
                </a:rPr>
                <a:t>/meshes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Solver </a:t>
              </a:r>
              <a:r>
                <a:rPr lang="en-US" sz="1600" dirty="0">
                  <a:latin typeface="Calibri" panose="020F0502020204030204" pitchFamily="34" charset="0"/>
                </a:rPr>
                <a:t>libraries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latin typeface="Calibri" panose="020F0502020204030204" pitchFamily="34" charset="0"/>
                </a:rPr>
                <a:t>Preconditioners</a:t>
              </a:r>
              <a:endParaRPr lang="en-US" sz="1600" dirty="0"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Automatic differentiation</a:t>
              </a:r>
              <a:endParaRPr lang="en-US" sz="1600" dirty="0"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Many others!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0600" y="5056999"/>
              <a:ext cx="2743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Parameter estimation</a:t>
              </a:r>
              <a:endParaRPr lang="en-US" sz="1600" dirty="0"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Calibri" panose="020F0502020204030204" pitchFamily="34" charset="0"/>
                </a:rPr>
                <a:t>Uncertainty </a:t>
              </a:r>
              <a:r>
                <a:rPr lang="en-US" sz="1600" dirty="0" smtClean="0">
                  <a:latin typeface="Calibri" panose="020F0502020204030204" pitchFamily="34" charset="0"/>
                </a:rPr>
                <a:t>q</a:t>
              </a:r>
              <a:r>
                <a:rPr lang="en-US" sz="1600" b="0" dirty="0" smtClean="0">
                  <a:latin typeface="Calibri" panose="020F0502020204030204" pitchFamily="34" charset="0"/>
                </a:rPr>
                <a:t>uantification</a:t>
              </a:r>
              <a:endParaRPr lang="en-US" sz="1600" dirty="0"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Calibri" panose="020F0502020204030204" pitchFamily="34" charset="0"/>
                </a:rPr>
                <a:t>Optimization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</a:rPr>
                <a:t>Bayesian inference</a:t>
              </a:r>
              <a:endParaRPr lang="en-US" sz="1600" b="0" dirty="0"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00600" y="6123799"/>
              <a:ext cx="4114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Calibri" panose="020F0502020204030204" pitchFamily="34" charset="0"/>
                </a:rPr>
                <a:t>Configure/build/</a:t>
              </a:r>
              <a:r>
                <a:rPr lang="en-US" sz="1600" dirty="0" smtClean="0">
                  <a:latin typeface="Calibri" panose="020F0502020204030204" pitchFamily="34" charset="0"/>
                </a:rPr>
                <a:t>t</a:t>
              </a:r>
              <a:r>
                <a:rPr lang="en-US" sz="1600" b="0" dirty="0" smtClean="0">
                  <a:latin typeface="Calibri" panose="020F0502020204030204" pitchFamily="34" charset="0"/>
                </a:rPr>
                <a:t>est/documentation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0600" y="3837799"/>
              <a:ext cx="4114800" cy="126166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00600" y="5108373"/>
              <a:ext cx="4114800" cy="101542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00600" y="6123799"/>
              <a:ext cx="4114800" cy="32962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25978" y="190500"/>
            <a:ext cx="823479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US" sz="36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Albany </a:t>
            </a:r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Code Base and </a:t>
            </a:r>
            <a:r>
              <a:rPr lang="en-US" sz="3600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Trilinos</a:t>
            </a:r>
            <a:r>
              <a:rPr lang="en-US" sz="36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Libraries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>
            <a:stCxn id="35" idx="1"/>
          </p:cNvCxnSpPr>
          <p:nvPr/>
        </p:nvCxnSpPr>
        <p:spPr>
          <a:xfrm flipH="1" flipV="1">
            <a:off x="3352800" y="3485188"/>
            <a:ext cx="1447800" cy="9590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3352800" y="3303330"/>
            <a:ext cx="1447800" cy="4418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352800" y="2418388"/>
            <a:ext cx="1447800" cy="5582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14626" y="5059142"/>
            <a:ext cx="6370688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 panose="020F0502020204030204" pitchFamily="34" charset="0"/>
              </a:rPr>
              <a:t>Use of </a:t>
            </a:r>
            <a:r>
              <a:rPr lang="en-US" b="1" i="1" dirty="0" err="1" smtClean="0">
                <a:latin typeface="Calibri" panose="020F0502020204030204" pitchFamily="34" charset="0"/>
              </a:rPr>
              <a:t>Trilinos</a:t>
            </a:r>
            <a:r>
              <a:rPr lang="en-US" i="1" dirty="0" smtClean="0">
                <a:latin typeface="Calibri" panose="020F0502020204030204" pitchFamily="34" charset="0"/>
              </a:rPr>
              <a:t> components and </a:t>
            </a:r>
            <a:r>
              <a:rPr lang="en-US" b="1" i="1" dirty="0" smtClean="0">
                <a:latin typeface="Calibri" panose="020F0502020204030204" pitchFamily="34" charset="0"/>
              </a:rPr>
              <a:t>Albany </a:t>
            </a:r>
            <a:r>
              <a:rPr lang="en-US" i="1" dirty="0" smtClean="0">
                <a:latin typeface="Calibri" panose="020F0502020204030204" pitchFamily="34" charset="0"/>
              </a:rPr>
              <a:t>code base has enabled rapid code-development: codes born </a:t>
            </a:r>
            <a:r>
              <a:rPr lang="en-US" b="1" i="1" dirty="0" smtClean="0">
                <a:latin typeface="Calibri" panose="020F0502020204030204" pitchFamily="34" charset="0"/>
              </a:rPr>
              <a:t>parallel</a:t>
            </a:r>
            <a:r>
              <a:rPr lang="en-US" i="1" dirty="0" smtClean="0">
                <a:latin typeface="Calibri" panose="020F0502020204030204" pitchFamily="34" charset="0"/>
              </a:rPr>
              <a:t>, </a:t>
            </a:r>
            <a:r>
              <a:rPr lang="en-US" b="1" i="1" dirty="0" smtClean="0">
                <a:latin typeface="Calibri" panose="020F0502020204030204" pitchFamily="34" charset="0"/>
              </a:rPr>
              <a:t>scalable</a:t>
            </a:r>
            <a:r>
              <a:rPr lang="en-US" i="1" dirty="0" smtClean="0">
                <a:latin typeface="Calibri" panose="020F0502020204030204" pitchFamily="34" charset="0"/>
              </a:rPr>
              <a:t>, </a:t>
            </a:r>
            <a:r>
              <a:rPr lang="en-US" b="1" i="1" dirty="0" smtClean="0">
                <a:latin typeface="Calibri" panose="020F0502020204030204" pitchFamily="34" charset="0"/>
              </a:rPr>
              <a:t>robust</a:t>
            </a:r>
            <a:r>
              <a:rPr lang="en-US" i="1" dirty="0" smtClean="0">
                <a:latin typeface="Calibri" panose="020F0502020204030204" pitchFamily="34" charset="0"/>
              </a:rPr>
              <a:t> and equipped with </a:t>
            </a:r>
            <a:r>
              <a:rPr lang="en-US" b="1" i="1" dirty="0" smtClean="0">
                <a:latin typeface="Calibri" panose="020F0502020204030204" pitchFamily="34" charset="0"/>
              </a:rPr>
              <a:t>advanced analysis </a:t>
            </a:r>
            <a:r>
              <a:rPr lang="en-US" i="1" dirty="0" smtClean="0">
                <a:latin typeface="Calibri" panose="020F0502020204030204" pitchFamily="34" charset="0"/>
              </a:rPr>
              <a:t>/ </a:t>
            </a:r>
            <a:r>
              <a:rPr lang="en-US" b="1" i="1" dirty="0" smtClean="0">
                <a:latin typeface="Calibri" panose="020F0502020204030204" pitchFamily="34" charset="0"/>
              </a:rPr>
              <a:t>next generation </a:t>
            </a:r>
            <a:r>
              <a:rPr lang="en-US" i="1" dirty="0" smtClean="0">
                <a:latin typeface="Calibri" panose="020F0502020204030204" pitchFamily="34" charset="0"/>
              </a:rPr>
              <a:t>capabilities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15" y="2826603"/>
            <a:ext cx="1077185" cy="849085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Started by A. Salinger</a:t>
            </a:r>
            <a:endParaRPr lang="en-US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867400" y="1600200"/>
            <a:ext cx="2286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libri" panose="020F0502020204030204" pitchFamily="34" charset="0"/>
              </a:rPr>
              <a:t>“Agile Components”</a:t>
            </a:r>
            <a:endParaRPr lang="en-US" b="1" i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9050" y="6147344"/>
            <a:ext cx="7001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*Open-source code available on </a:t>
            </a:r>
            <a:r>
              <a:rPr lang="en-US" sz="1600" dirty="0" err="1" smtClean="0">
                <a:latin typeface="Calibri" panose="020F0502020204030204" pitchFamily="34" charset="0"/>
              </a:rPr>
              <a:t>github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smtClean="0">
                <a:latin typeface="Calibri" panose="020F0502020204030204" pitchFamily="34" charset="0"/>
                <a:hlinkClick r:id="rId5"/>
              </a:rPr>
              <a:t>https://github.com/gahansen/Albany</a:t>
            </a:r>
            <a:r>
              <a:rPr lang="en-US" sz="16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61925" y="4790113"/>
            <a:ext cx="2124075" cy="705812"/>
          </a:xfrm>
          <a:prstGeom prst="rect">
            <a:avLst/>
          </a:prstGeom>
          <a:solidFill>
            <a:srgbClr val="9999FF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rPr>
              <a:t>Atmosphere Physics Set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rPr>
              <a:t>(</a:t>
            </a:r>
            <a:r>
              <a:rPr kumimoji="0" lang="en-US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rPr>
              <a:t>Aeras</a:t>
            </a:r>
            <a:r>
              <a:rPr kumimoji="0" lang="en-US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rPr>
              <a:t> code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rPr>
              <a:t>)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28601" y="161925"/>
            <a:ext cx="8229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PISCEES </a:t>
            </a:r>
            <a:r>
              <a:rPr lang="en-US" sz="3400" dirty="0">
                <a:solidFill>
                  <a:schemeClr val="accent5"/>
                </a:solidFill>
                <a:latin typeface="Calibri" panose="020F0502020204030204" pitchFamily="34" charset="0"/>
              </a:rPr>
              <a:t>Project for Land-Ice Modeling</a:t>
            </a:r>
            <a:endParaRPr lang="en-US" sz="3400" dirty="0" smtClean="0">
              <a:solidFill>
                <a:schemeClr val="accent5"/>
              </a:solidFill>
              <a:latin typeface="Calibri" pitchFamily="34" charset="0"/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1" y="1974711"/>
            <a:ext cx="121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3 land-ice </a:t>
            </a:r>
            <a:r>
              <a:rPr lang="en-US" sz="1400" dirty="0" err="1" smtClean="0">
                <a:latin typeface="Calibri" panose="020F0502020204030204" pitchFamily="34" charset="0"/>
              </a:rPr>
              <a:t>dycores</a:t>
            </a:r>
            <a:r>
              <a:rPr lang="en-US" sz="1400" dirty="0" smtClean="0">
                <a:latin typeface="Calibri" panose="020F0502020204030204" pitchFamily="34" charset="0"/>
              </a:rPr>
              <a:t> developed under PISCEES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43" y="4624566"/>
            <a:ext cx="85725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8528" y="5613261"/>
            <a:ext cx="1410424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3328" y="5863068"/>
            <a:ext cx="1186523" cy="3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28" y="5775186"/>
            <a:ext cx="1260146" cy="4968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508486"/>
            <a:ext cx="923727" cy="9237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45" y="5849617"/>
            <a:ext cx="1374783" cy="37324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38201" y="914406"/>
            <a:ext cx="7543799" cy="3203614"/>
            <a:chOff x="228600" y="1673186"/>
            <a:chExt cx="7543799" cy="3203614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2590800"/>
              <a:ext cx="2590800" cy="1323439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</a:rPr>
                <a:t>PISCEES*</a:t>
              </a:r>
            </a:p>
            <a:p>
              <a:pPr algn="ctr"/>
              <a:r>
                <a:rPr lang="en-US" sz="1600" i="1" dirty="0" err="1" smtClean="0">
                  <a:latin typeface="Calibri" panose="020F0502020204030204" pitchFamily="34" charset="0"/>
                </a:rPr>
                <a:t>SciDaC</a:t>
              </a:r>
              <a:r>
                <a:rPr lang="en-US" sz="1600" i="1" dirty="0" smtClean="0">
                  <a:latin typeface="Calibri" panose="020F0502020204030204" pitchFamily="34" charset="0"/>
                </a:rPr>
                <a:t> Application Partnership</a:t>
              </a:r>
            </a:p>
            <a:p>
              <a:pPr algn="ctr"/>
              <a:r>
                <a:rPr lang="en-US" sz="1600" i="1" dirty="0" smtClean="0">
                  <a:latin typeface="Calibri" panose="020F0502020204030204" pitchFamily="34" charset="0"/>
                </a:rPr>
                <a:t>(DOE’s BER + ASCR divisions)</a:t>
              </a:r>
            </a:p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2012-2017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95800" y="2739986"/>
              <a:ext cx="2362200" cy="9848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latin typeface="Calibri" panose="020F0502020204030204" pitchFamily="34" charset="0"/>
                </a:rPr>
                <a:t>Albany/FELIX</a:t>
              </a:r>
            </a:p>
            <a:p>
              <a:pPr algn="ctr"/>
              <a:r>
                <a:rPr lang="en-US" sz="1400" i="1" dirty="0" smtClean="0">
                  <a:latin typeface="Calibri" panose="020F0502020204030204" pitchFamily="34" charset="0"/>
                </a:rPr>
                <a:t>SNL</a:t>
              </a:r>
            </a:p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Finite Element</a:t>
              </a:r>
            </a:p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“Higher-Order” Stokes Model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8200" y="3846493"/>
              <a:ext cx="2057400" cy="954107"/>
            </a:xfrm>
            <a:prstGeom prst="rect">
              <a:avLst/>
            </a:prstGeom>
            <a:solidFill>
              <a:srgbClr val="CC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anose="020F0502020204030204" pitchFamily="34" charset="0"/>
                </a:rPr>
                <a:t>BISICLES</a:t>
              </a:r>
            </a:p>
            <a:p>
              <a:pPr algn="ctr"/>
              <a:r>
                <a:rPr lang="en-US" sz="1400" i="1" dirty="0" smtClean="0">
                  <a:latin typeface="Calibri" panose="020F0502020204030204" pitchFamily="34" charset="0"/>
                </a:rPr>
                <a:t>LBNL</a:t>
              </a:r>
            </a:p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Finite Volume</a:t>
              </a:r>
            </a:p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L1L2 Model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65134" y="1673186"/>
              <a:ext cx="1905000" cy="98488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</a:rPr>
                <a:t>FSU FELIX</a:t>
              </a:r>
            </a:p>
            <a:p>
              <a:pPr algn="ctr"/>
              <a:r>
                <a:rPr lang="en-US" sz="1400" i="1" dirty="0" smtClean="0">
                  <a:latin typeface="Calibri" panose="020F0502020204030204" pitchFamily="34" charset="0"/>
                </a:rPr>
                <a:t>FSU</a:t>
              </a:r>
            </a:p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Finite Element</a:t>
              </a:r>
            </a:p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Full Stokes Model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2819400" y="2176721"/>
              <a:ext cx="1845734" cy="8712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819400" y="3246800"/>
              <a:ext cx="1676400" cy="200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1"/>
            </p:cNvCxnSpPr>
            <p:nvPr/>
          </p:nvCxnSpPr>
          <p:spPr>
            <a:xfrm flipH="1" flipV="1">
              <a:off x="2819400" y="3465494"/>
              <a:ext cx="1828800" cy="858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5400000">
              <a:off x="6821686" y="3109139"/>
              <a:ext cx="13166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Increased fidelity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V="1">
              <a:off x="7480012" y="1828800"/>
              <a:ext cx="0" cy="9144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467600" y="3990439"/>
              <a:ext cx="0" cy="8863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54" y="964930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070020"/>
            <a:ext cx="1525059" cy="5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59" y="1015533"/>
            <a:ext cx="1598084" cy="5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5010515" y="1889582"/>
            <a:ext cx="2542613" cy="11884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" y="5710102"/>
            <a:ext cx="1143000" cy="5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28" y="5616632"/>
            <a:ext cx="1179050" cy="81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91" y="4746486"/>
            <a:ext cx="1097062" cy="7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1575" y="4127544"/>
            <a:ext cx="667327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latin typeface="Calibri" charset="0"/>
              </a:rPr>
              <a:t>Multi-lab/multi-university</a:t>
            </a:r>
            <a:r>
              <a:rPr lang="en-US" sz="1600" dirty="0" smtClean="0">
                <a:latin typeface="Calibri" charset="0"/>
              </a:rPr>
              <a:t> project involving mathematicians, climate scientists, and computer scientists.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charset="0"/>
              </a:rPr>
              <a:t>Leverages software/expertise </a:t>
            </a:r>
            <a:r>
              <a:rPr lang="en-US" sz="1600" dirty="0">
                <a:latin typeface="Calibri" charset="0"/>
              </a:rPr>
              <a:t>from </a:t>
            </a:r>
            <a:r>
              <a:rPr lang="en-US" sz="1600" b="1" i="1" dirty="0" err="1">
                <a:latin typeface="Calibri" charset="0"/>
              </a:rPr>
              <a:t>SciDAC</a:t>
            </a:r>
            <a:r>
              <a:rPr lang="en-US" sz="1600" b="1" i="1" dirty="0">
                <a:latin typeface="Calibri" charset="0"/>
              </a:rPr>
              <a:t> Institutes </a:t>
            </a:r>
            <a:r>
              <a:rPr lang="en-US" sz="1600" dirty="0">
                <a:latin typeface="Calibri" charset="0"/>
              </a:rPr>
              <a:t>(</a:t>
            </a:r>
            <a:r>
              <a:rPr lang="en-US" sz="1600" dirty="0" err="1">
                <a:latin typeface="Calibri" charset="0"/>
              </a:rPr>
              <a:t>FASTMath</a:t>
            </a:r>
            <a:r>
              <a:rPr lang="en-US" sz="1600" dirty="0">
                <a:latin typeface="Calibri" charset="0"/>
              </a:rPr>
              <a:t>, QUEST, SUPER) and hardware from </a:t>
            </a:r>
            <a:r>
              <a:rPr lang="en-US" sz="1600" b="1" i="1" dirty="0">
                <a:latin typeface="Calibri" charset="0"/>
              </a:rPr>
              <a:t>DOE Leadership Class </a:t>
            </a:r>
            <a:r>
              <a:rPr lang="en-US" sz="1600" b="1" i="1" dirty="0" smtClean="0">
                <a:latin typeface="Calibri" charset="0"/>
              </a:rPr>
              <a:t>Facilities</a:t>
            </a:r>
            <a:r>
              <a:rPr lang="en-US" sz="1600" i="1" dirty="0" smtClean="0">
                <a:latin typeface="Calibri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u="sng" dirty="0" smtClean="0">
                <a:latin typeface="Calibri" charset="0"/>
              </a:rPr>
              <a:t>Sandia staff:</a:t>
            </a:r>
            <a:r>
              <a:rPr lang="en-US" sz="1600" b="1" i="1" dirty="0" smtClean="0">
                <a:latin typeface="Calibri" charset="0"/>
              </a:rPr>
              <a:t> </a:t>
            </a:r>
            <a:r>
              <a:rPr lang="en-US" sz="1600" dirty="0" smtClean="0">
                <a:latin typeface="Calibri" charset="0"/>
              </a:rPr>
              <a:t>Irina Tezaur, Andy Salinger, Mauro Perego, Ray </a:t>
            </a:r>
            <a:r>
              <a:rPr lang="en-US" sz="1600" dirty="0" err="1" smtClean="0">
                <a:latin typeface="Calibri" charset="0"/>
              </a:rPr>
              <a:t>Tuminaro</a:t>
            </a:r>
            <a:r>
              <a:rPr lang="en-US" sz="1600" dirty="0" smtClean="0">
                <a:latin typeface="Calibri" charset="0"/>
              </a:rPr>
              <a:t>, John </a:t>
            </a:r>
            <a:r>
              <a:rPr lang="en-US" sz="1600" dirty="0" err="1" smtClean="0">
                <a:latin typeface="Calibri" charset="0"/>
              </a:rPr>
              <a:t>Jakeman</a:t>
            </a:r>
            <a:r>
              <a:rPr lang="en-US" sz="1600" dirty="0" smtClean="0">
                <a:latin typeface="Calibri" charset="0"/>
              </a:rPr>
              <a:t>, Mike Eldred. 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15127" y="3448050"/>
            <a:ext cx="290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*Predicting Ice Sheet Climate &amp; Evolution at Extreme Scales.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8229600" cy="952458"/>
          </a:xfrm>
        </p:spPr>
        <p:txBody>
          <a:bodyPr/>
          <a:lstStyle/>
          <a:p>
            <a:r>
              <a:rPr lang="en-US" sz="3400" dirty="0" smtClean="0"/>
              <a:t>PISCEES Project for Land-Ice Modeling</a:t>
            </a:r>
            <a:endParaRPr lang="en-US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199" y="885784"/>
                <a:ext cx="8354291" cy="646331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lvl="1" algn="ctr" eaLnBrk="1" hangingPunct="1"/>
                <a:r>
                  <a:rPr lang="en-US" b="1" u="sng" dirty="0" smtClean="0">
                    <a:latin typeface="Calibri" panose="020F0502020204030204" pitchFamily="34" charset="0"/>
                  </a:rPr>
                  <a:t>Sandia’s Role in the PISCEES Project</a:t>
                </a:r>
                <a:r>
                  <a:rPr lang="en-US" b="1" dirty="0" smtClean="0">
                    <a:latin typeface="Calibri" panose="020F0502020204030204" pitchFamily="34" charset="0"/>
                  </a:rPr>
                  <a:t>: </a:t>
                </a:r>
                <a:r>
                  <a:rPr lang="en-US" dirty="0" smtClean="0">
                    <a:latin typeface="Calibri" panose="020F0502020204030204" pitchFamily="34" charset="0"/>
                  </a:rPr>
                  <a:t>to </a:t>
                </a:r>
                <a:r>
                  <a:rPr lang="en-US" b="1" dirty="0" smtClean="0">
                    <a:latin typeface="Calibri" panose="020F0502020204030204" pitchFamily="34" charset="0"/>
                  </a:rPr>
                  <a:t>develop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and </a:t>
                </a:r>
                <a:r>
                  <a:rPr lang="en-US" b="1" dirty="0">
                    <a:latin typeface="Calibri" panose="020F0502020204030204" pitchFamily="34" charset="0"/>
                  </a:rPr>
                  <a:t>support</a:t>
                </a:r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a robust and scalable land ice solver based on the “First-Order” (FO) Stokes equations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i="1" dirty="0" smtClean="0">
                    <a:latin typeface="Calibri" panose="020F0502020204030204" pitchFamily="34" charset="0"/>
                  </a:rPr>
                  <a:t>Albany/FELIX*</a:t>
                </a:r>
                <a:endParaRPr lang="en-US" b="1" i="1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885784"/>
                <a:ext cx="8354291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438" t="-4717" r="-1022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0" y="1693444"/>
            <a:ext cx="39880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n-US" b="1" u="sng" dirty="0" smtClean="0">
                <a:latin typeface="Calibri" panose="020F0502020204030204" pitchFamily="34" charset="0"/>
              </a:rPr>
              <a:t>Requirements for </a:t>
            </a:r>
            <a:r>
              <a:rPr lang="en-US" b="1" i="1" u="sng" dirty="0" smtClean="0">
                <a:latin typeface="Calibri" panose="020F0502020204030204" pitchFamily="34" charset="0"/>
              </a:rPr>
              <a:t>Albany/FELIX</a:t>
            </a:r>
            <a:r>
              <a:rPr lang="en-US" b="1" u="sng" dirty="0" smtClean="0">
                <a:latin typeface="Calibri" panose="020F0502020204030204" pitchFamily="34" charset="0"/>
              </a:rPr>
              <a:t>: </a:t>
            </a:r>
          </a:p>
          <a:p>
            <a:endParaRPr lang="en-US" sz="1000" dirty="0" smtClean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Unstructured grid </a:t>
            </a:r>
            <a:r>
              <a:rPr lang="en-US" dirty="0" smtClean="0">
                <a:latin typeface="Calibri" panose="020F0502020204030204" pitchFamily="34" charset="0"/>
              </a:rPr>
              <a:t>finite elements.</a:t>
            </a:r>
          </a:p>
          <a:p>
            <a:pPr marL="452438" lvl="1" indent="-220663">
              <a:buFont typeface="Arial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Verified, scalable, fast, robust</a:t>
            </a:r>
            <a:endParaRPr lang="en-US" sz="500" b="1" i="1" dirty="0" smtClean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Portable </a:t>
            </a:r>
            <a:r>
              <a:rPr lang="en-US" dirty="0" smtClean="0">
                <a:latin typeface="Calibri" panose="020F0502020204030204" pitchFamily="34" charset="0"/>
              </a:rPr>
              <a:t>to new/emerging architecture machines (multi-core, many-core, GPU)</a:t>
            </a: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Advanced analysis </a:t>
            </a:r>
            <a:r>
              <a:rPr lang="en-US" dirty="0">
                <a:latin typeface="Calibri" panose="020F0502020204030204" pitchFamily="34" charset="0"/>
              </a:rPr>
              <a:t>capabilities</a:t>
            </a:r>
            <a:r>
              <a:rPr lang="en-US" dirty="0" smtClean="0">
                <a:latin typeface="Calibri" panose="020F0502020204030204" pitchFamily="34" charset="0"/>
              </a:rPr>
              <a:t>: deterministic inversion, calibration, uncertainty quantification.</a:t>
            </a:r>
            <a:endParaRPr lang="en-US" sz="500" dirty="0">
              <a:latin typeface="Calibri" panose="020F0502020204030204" pitchFamily="34" charset="0"/>
            </a:endParaRPr>
          </a:p>
        </p:txBody>
      </p:sp>
      <p:pic>
        <p:nvPicPr>
          <p:cNvPr id="14" name="Picture 13" descr="FelixFO-GIS&amp;AI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56" y="1659872"/>
            <a:ext cx="5296894" cy="4087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746" y="6023588"/>
            <a:ext cx="55109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*Finite Elements for Land Ice </a:t>
            </a:r>
            <a:r>
              <a:rPr lang="en-US" sz="1400" dirty="0" err="1" smtClean="0">
                <a:latin typeface="Calibri" panose="020F0502020204030204" pitchFamily="34" charset="0"/>
              </a:rPr>
              <a:t>eXperiments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9" y="4632680"/>
            <a:ext cx="3762376" cy="120032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As part of </a:t>
            </a:r>
            <a:r>
              <a:rPr lang="en-US" b="1" dirty="0" smtClean="0">
                <a:latin typeface="Calibri" panose="020F0502020204030204" pitchFamily="34" charset="0"/>
              </a:rPr>
              <a:t>ACME DOE-ESM</a:t>
            </a:r>
            <a:r>
              <a:rPr lang="en-US" dirty="0" smtClean="0">
                <a:latin typeface="Calibri" panose="020F0502020204030204" pitchFamily="34" charset="0"/>
              </a:rPr>
              <a:t>, solver will provide actionable predictions of 21</a:t>
            </a:r>
            <a:r>
              <a:rPr lang="en-US" baseline="30000" dirty="0" smtClean="0">
                <a:latin typeface="Calibri" panose="020F0502020204030204" pitchFamily="34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</a:rPr>
              <a:t> century sea-level rise (including uncertainty).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06" y="5695243"/>
            <a:ext cx="1413619" cy="658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8229600" cy="952458"/>
          </a:xfrm>
        </p:spPr>
        <p:txBody>
          <a:bodyPr/>
          <a:lstStyle/>
          <a:p>
            <a:r>
              <a:rPr lang="en-US" sz="3400" dirty="0" smtClean="0"/>
              <a:t>PISCEES Project for Land-Ice Modeling</a:t>
            </a:r>
            <a:endParaRPr lang="en-US" sz="3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1024" y="828593"/>
            <a:ext cx="7934325" cy="646331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i="1" dirty="0" smtClean="0">
                <a:latin typeface="Calibri" panose="020F0502020204030204" pitchFamily="34" charset="0"/>
              </a:rPr>
              <a:t>Component-based</a:t>
            </a:r>
            <a:r>
              <a:rPr lang="en-US" dirty="0" smtClean="0">
                <a:latin typeface="Calibri" panose="020F0502020204030204" pitchFamily="34" charset="0"/>
              </a:rPr>
              <a:t> code development approach (</a:t>
            </a:r>
            <a:r>
              <a:rPr lang="en-US" i="1" dirty="0" err="1" smtClean="0">
                <a:latin typeface="Calibri" panose="020F0502020204030204" pitchFamily="34" charset="0"/>
              </a:rPr>
              <a:t>Trilinos</a:t>
            </a:r>
            <a:r>
              <a:rPr lang="en-US" i="1" dirty="0" smtClean="0">
                <a:latin typeface="Calibri" panose="020F0502020204030204" pitchFamily="34" charset="0"/>
              </a:rPr>
              <a:t>, Albany</a:t>
            </a:r>
            <a:r>
              <a:rPr lang="en-US" dirty="0" smtClean="0">
                <a:latin typeface="Calibri" panose="020F0502020204030204" pitchFamily="34" charset="0"/>
              </a:rPr>
              <a:t>) has enabled </a:t>
            </a:r>
            <a:r>
              <a:rPr lang="en-US" b="1" i="1" dirty="0" smtClean="0">
                <a:latin typeface="Calibri" panose="020F0502020204030204" pitchFamily="34" charset="0"/>
              </a:rPr>
              <a:t>rapid</a:t>
            </a:r>
            <a:r>
              <a:rPr lang="en-US" dirty="0" smtClean="0">
                <a:latin typeface="Calibri" panose="020F0502020204030204" pitchFamily="34" charset="0"/>
              </a:rPr>
              <a:t> development of </a:t>
            </a:r>
            <a:r>
              <a:rPr lang="en-US" b="1" i="1" dirty="0" smtClean="0">
                <a:latin typeface="Calibri" panose="020F0502020204030204" pitchFamily="34" charset="0"/>
              </a:rPr>
              <a:t>production-ready</a:t>
            </a:r>
            <a:r>
              <a:rPr lang="en-US" dirty="0" smtClean="0">
                <a:latin typeface="Calibri" panose="020F0502020204030204" pitchFamily="34" charset="0"/>
              </a:rPr>
              <a:t>  ice-sheet climate application solver.</a:t>
            </a:r>
            <a:endParaRPr lang="en-US" i="1" dirty="0" smtClean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5" y="1642188"/>
            <a:ext cx="2806284" cy="15352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pic>
        <p:nvPicPr>
          <p:cNvPr id="16" name="Picture 15" descr="newnonline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4503215"/>
            <a:ext cx="3200400" cy="1890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060" y="1711868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Calibri" panose="020F0502020204030204" pitchFamily="34" charset="0"/>
              </a:rPr>
              <a:t>Verified</a:t>
            </a:r>
            <a:endParaRPr lang="en-US" sz="1600" b="1" i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0010" y="1635668"/>
            <a:ext cx="5637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Calibri" panose="020F0502020204030204" pitchFamily="34" charset="0"/>
              </a:rPr>
              <a:t>Scalable &amp; fast</a:t>
            </a:r>
            <a:r>
              <a:rPr lang="en-US" sz="1600" dirty="0" smtClean="0">
                <a:latin typeface="Calibri" panose="020F0502020204030204" pitchFamily="34" charset="0"/>
              </a:rPr>
              <a:t> multi-level linear solver (to 1.12B </a:t>
            </a:r>
            <a:r>
              <a:rPr lang="en-US" sz="1600" dirty="0" err="1" smtClean="0">
                <a:latin typeface="Calibri" panose="020F0502020204030204" pitchFamily="34" charset="0"/>
              </a:rPr>
              <a:t>dofs</a:t>
            </a:r>
            <a:r>
              <a:rPr lang="en-US" sz="1600" dirty="0" smtClean="0">
                <a:latin typeface="Calibri" panose="020F0502020204030204" pitchFamily="34" charset="0"/>
              </a:rPr>
              <a:t>, 16K cores)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5675" y="4909690"/>
            <a:ext cx="2240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Calibri" panose="020F0502020204030204" pitchFamily="34" charset="0"/>
              </a:rPr>
              <a:t>Robust non-linear solver </a:t>
            </a:r>
            <a:r>
              <a:rPr lang="en-US" sz="1600" dirty="0" smtClean="0">
                <a:latin typeface="Calibri" panose="020F0502020204030204" pitchFamily="34" charset="0"/>
              </a:rPr>
              <a:t>with automatic differentiation and </a:t>
            </a:r>
            <a:r>
              <a:rPr lang="en-US" sz="1600" dirty="0" err="1" smtClean="0">
                <a:latin typeface="Calibri" panose="020F0502020204030204" pitchFamily="34" charset="0"/>
              </a:rPr>
              <a:t>homotopy</a:t>
            </a:r>
            <a:r>
              <a:rPr lang="en-US" sz="1600" dirty="0" smtClean="0">
                <a:latin typeface="Calibri" panose="020F0502020204030204" pitchFamily="34" charset="0"/>
              </a:rPr>
              <a:t> continuation 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672" y="3377658"/>
            <a:ext cx="3051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Calibri" panose="020F0502020204030204" pitchFamily="34" charset="0"/>
              </a:rPr>
              <a:t>Unstructured grids </a:t>
            </a:r>
            <a:r>
              <a:rPr lang="en-US" sz="1600" dirty="0" smtClean="0">
                <a:latin typeface="Calibri" panose="020F0502020204030204" pitchFamily="34" charset="0"/>
              </a:rPr>
              <a:t>with real data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14" y="2008434"/>
            <a:ext cx="2993947" cy="2245460"/>
          </a:xfrm>
          <a:prstGeom prst="rect">
            <a:avLst/>
          </a:prstGeom>
        </p:spPr>
      </p:pic>
      <p:pic>
        <p:nvPicPr>
          <p:cNvPr id="27" name="Picture 26" descr="Lion:private:var:folders:h0:q6x8sxtn3zz1mzzdgjjy2khc000n18:T:TemporaryItems:tobi1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4985" r="10447" b="5272"/>
          <a:stretch/>
        </p:blipFill>
        <p:spPr bwMode="auto">
          <a:xfrm>
            <a:off x="6991350" y="2140995"/>
            <a:ext cx="1895475" cy="1866211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8" y="3779408"/>
            <a:ext cx="2564138" cy="248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3445944" y="1651713"/>
            <a:ext cx="1" cy="4815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31244" y="3275828"/>
            <a:ext cx="3314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440010" y="4426243"/>
            <a:ext cx="55230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068410" y="5188243"/>
            <a:ext cx="13775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072862" y="5188245"/>
            <a:ext cx="0" cy="1278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10" descr="logo_trilinos_moo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265" y="5362683"/>
            <a:ext cx="1123455" cy="4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albany5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371" y="5913938"/>
            <a:ext cx="1065611" cy="5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8229600" cy="952458"/>
          </a:xfrm>
        </p:spPr>
        <p:txBody>
          <a:bodyPr/>
          <a:lstStyle/>
          <a:p>
            <a:r>
              <a:rPr lang="en-US" sz="3400" dirty="0" smtClean="0"/>
              <a:t>PISCEES Project for Land-Ice Modeling</a:t>
            </a:r>
            <a:endParaRPr lang="en-US" sz="3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1024" y="828593"/>
            <a:ext cx="793432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dirty="0" smtClean="0">
                <a:latin typeface="Calibri" panose="020F0502020204030204" pitchFamily="34" charset="0"/>
              </a:rPr>
              <a:t>Solver is equipped with </a:t>
            </a:r>
            <a:r>
              <a:rPr lang="en-US" b="1" i="1" dirty="0" smtClean="0">
                <a:latin typeface="Calibri" panose="020F0502020204030204" pitchFamily="34" charset="0"/>
              </a:rPr>
              <a:t>advanced analysis </a:t>
            </a:r>
            <a:r>
              <a:rPr lang="en-US" dirty="0" smtClean="0">
                <a:latin typeface="Calibri" panose="020F0502020204030204" pitchFamily="34" charset="0"/>
              </a:rPr>
              <a:t>and </a:t>
            </a:r>
            <a:r>
              <a:rPr lang="en-US" b="1" i="1" dirty="0" smtClean="0">
                <a:latin typeface="Calibri" panose="020F0502020204030204" pitchFamily="34" charset="0"/>
              </a:rPr>
              <a:t>next-generation</a:t>
            </a:r>
            <a:r>
              <a:rPr lang="en-US" dirty="0" smtClean="0">
                <a:latin typeface="Calibri" panose="020F0502020204030204" pitchFamily="34" charset="0"/>
              </a:rPr>
              <a:t> capabilities.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" y="1309998"/>
            <a:ext cx="4395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Calibri" panose="020F0502020204030204" pitchFamily="34" charset="0"/>
              </a:rPr>
              <a:t>Performance portability </a:t>
            </a:r>
            <a:r>
              <a:rPr lang="en-US" sz="1600" dirty="0" smtClean="0">
                <a:latin typeface="Calibri" panose="020F0502020204030204" pitchFamily="34" charset="0"/>
              </a:rPr>
              <a:t>to new architecture machines (multi-core, many-core, GPUs) using </a:t>
            </a:r>
            <a:r>
              <a:rPr lang="en-US" sz="1600" i="1" dirty="0" err="1" smtClean="0">
                <a:latin typeface="Calibri" panose="020F0502020204030204" pitchFamily="34" charset="0"/>
              </a:rPr>
              <a:t>Kokkos</a:t>
            </a:r>
            <a:r>
              <a:rPr lang="en-US" sz="1600" i="1" dirty="0" smtClean="0">
                <a:latin typeface="Calibri" panose="020F0502020204030204" pitchFamily="34" charset="0"/>
              </a:rPr>
              <a:t> </a:t>
            </a:r>
            <a:r>
              <a:rPr lang="en-US" sz="1600" i="1" dirty="0" err="1" smtClean="0">
                <a:latin typeface="Calibri" panose="020F0502020204030204" pitchFamily="34" charset="0"/>
              </a:rPr>
              <a:t>Trilinos</a:t>
            </a:r>
            <a:r>
              <a:rPr lang="en-US" sz="1600" i="1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library and programming model. 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1" name="Content Placeholder 4" descr="Aeras_performance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37" r="46667" b="3244"/>
          <a:stretch/>
        </p:blipFill>
        <p:spPr>
          <a:xfrm>
            <a:off x="253710" y="2165359"/>
            <a:ext cx="2346615" cy="1979956"/>
          </a:xfrm>
        </p:spPr>
      </p:pic>
      <p:sp>
        <p:nvSpPr>
          <p:cNvPr id="22" name="TextBox 21"/>
          <p:cNvSpPr txBox="1"/>
          <p:nvPr/>
        </p:nvSpPr>
        <p:spPr>
          <a:xfrm>
            <a:off x="4761636" y="1334361"/>
            <a:ext cx="38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>
                <a:latin typeface="Calibri" panose="020F0502020204030204" pitchFamily="34" charset="0"/>
              </a:rPr>
              <a:t>Adjoint</a:t>
            </a:r>
            <a:r>
              <a:rPr lang="en-US" sz="1600" b="1" i="1" dirty="0" smtClean="0">
                <a:latin typeface="Calibri" panose="020F0502020204030204" pitchFamily="34" charset="0"/>
              </a:rPr>
              <a:t>-based PDE-constrained optimization </a:t>
            </a:r>
            <a:r>
              <a:rPr lang="en-US" sz="1600" dirty="0" smtClean="0">
                <a:latin typeface="Calibri" panose="020F0502020204030204" pitchFamily="34" charset="0"/>
              </a:rPr>
              <a:t>for ice sheet initialization 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5" y="4199495"/>
            <a:ext cx="452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Calibri" panose="020F0502020204030204" pitchFamily="34" charset="0"/>
              </a:rPr>
              <a:t>Uncertainty quantification </a:t>
            </a:r>
            <a:r>
              <a:rPr lang="en-US" sz="1600" dirty="0" smtClean="0">
                <a:latin typeface="Calibri" panose="020F0502020204030204" pitchFamily="34" charset="0"/>
              </a:rPr>
              <a:t>algorithms and workflow for sea-level rise is being developed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8" name="Picture 27" descr="greenland-posterior-marginal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3" y="5025450"/>
            <a:ext cx="874971" cy="656228"/>
          </a:xfrm>
          <a:prstGeom prst="rect">
            <a:avLst/>
          </a:prstGeom>
        </p:spPr>
      </p:pic>
      <p:sp>
        <p:nvSpPr>
          <p:cNvPr id="29" name="TextBox 30"/>
          <p:cNvSpPr txBox="1"/>
          <p:nvPr/>
        </p:nvSpPr>
        <p:spPr>
          <a:xfrm>
            <a:off x="-107807" y="5898153"/>
            <a:ext cx="204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smtClean="0">
                <a:latin typeface="Calibri" panose="020F0502020204030204" pitchFamily="34" charset="0"/>
              </a:rPr>
              <a:t>Step 1: </a:t>
            </a:r>
            <a:r>
              <a:rPr lang="en-US" sz="1400" dirty="0" smtClean="0">
                <a:latin typeface="Calibri" panose="020F0502020204030204" pitchFamily="34" charset="0"/>
              </a:rPr>
              <a:t>Bayesian Calibration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35" name="Picture 34" descr="sea-level-rise-density-comparis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20" y="4734922"/>
            <a:ext cx="1833130" cy="1313485"/>
          </a:xfrm>
          <a:prstGeom prst="rect">
            <a:avLst/>
          </a:prstGeom>
        </p:spPr>
      </p:pic>
      <p:sp>
        <p:nvSpPr>
          <p:cNvPr id="42" name="TextBox 30"/>
          <p:cNvSpPr txBox="1"/>
          <p:nvPr/>
        </p:nvSpPr>
        <p:spPr>
          <a:xfrm>
            <a:off x="1683685" y="6050553"/>
            <a:ext cx="2702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smtClean="0">
                <a:latin typeface="Calibri" panose="020F0502020204030204" pitchFamily="34" charset="0"/>
              </a:rPr>
              <a:t>Step 2: </a:t>
            </a:r>
            <a:r>
              <a:rPr lang="en-US" sz="1400" dirty="0" smtClean="0">
                <a:latin typeface="Calibri" panose="020F0502020204030204" pitchFamily="34" charset="0"/>
              </a:rPr>
              <a:t>Uncertainty propagation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43" name="Picture 42" descr="greenland-posterior-marginal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" y="5046724"/>
            <a:ext cx="846606" cy="63495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862511" y="1334361"/>
            <a:ext cx="0" cy="5076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Xeon_Phi_PCIe_Card_M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15" y="2221920"/>
            <a:ext cx="820812" cy="518754"/>
          </a:xfrm>
          <a:prstGeom prst="rect">
            <a:avLst/>
          </a:prstGeom>
        </p:spPr>
      </p:pic>
      <p:pic>
        <p:nvPicPr>
          <p:cNvPr id="16" name="Picture 15" descr="prev_NVIDIA-Tesla-GPU-Card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08" y="2358835"/>
            <a:ext cx="841292" cy="569274"/>
          </a:xfrm>
          <a:prstGeom prst="rect">
            <a:avLst/>
          </a:prstGeom>
        </p:spPr>
      </p:pic>
      <p:pic>
        <p:nvPicPr>
          <p:cNvPr id="17" name="Picture 10" descr="logo_trilinos_moo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526" y="3166873"/>
            <a:ext cx="1123455" cy="4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1" y="5020778"/>
            <a:ext cx="990600" cy="73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28019" y="4161395"/>
            <a:ext cx="48344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91124" y="2027817"/>
                <a:ext cx="3324225" cy="630173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400" dirty="0">
                            <a:latin typeface="Calibri" panose="020F0502020204030204" pitchFamily="34" charset="0"/>
                          </a:rPr>
                          <m:t>min</m:t>
                        </m:r>
                        <m:r>
                          <m:rPr>
                            <m:nor/>
                          </m:rPr>
                          <a:rPr lang="en-US" sz="1400" b="0" i="0" dirty="0" smtClean="0"/>
                          <m:t> </m:t>
                        </m:r>
                      </m:e>
                      <m:sub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14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1400" i="1" baseline="-25000">
                            <a:latin typeface="Cambria Math"/>
                            <a:ea typeface="Cambria Math"/>
                          </a:rPr>
                          <m:t>𝑣</m:t>
                        </m:r>
                        <m:nary>
                          <m:naryPr>
                            <m:ctrlPr>
                              <a:rPr lang="en-US" sz="14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l-GR" sz="1400" i="1">
                                <a:latin typeface="Cambria Math"/>
                                <a:ea typeface="Cambria Math"/>
                              </a:rPr>
                              <m:t>Γ</m:t>
                            </m:r>
                            <m:r>
                              <a:rPr lang="en-US" sz="1400" i="1" baseline="-25000">
                                <a:latin typeface="Cambria Math"/>
                                <a:ea typeface="Cambria Math"/>
                              </a:rPr>
                              <m:t>𝑡𝑜𝑝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b="1" i="1">
                                    <a:latin typeface="Cambria Math"/>
                                    <a:ea typeface="Cambria Math"/>
                                  </a:rPr>
                                  <m:t>𝒖</m:t>
                                </m:r>
                                <m:r>
                                  <a:rPr lang="en-US" sz="1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latin typeface="Cambria Math"/>
                                    <a:ea typeface="Cambria Math"/>
                                  </a:rPr>
                                  <m:t>𝒖</m:t>
                                </m:r>
                                <m:r>
                                  <a:rPr lang="en-US" sz="1400" i="1" baseline="30000">
                                    <a:latin typeface="Cambria Math"/>
                                    <a:ea typeface="Cambria Math"/>
                                  </a:rPr>
                                  <m:t>𝑜𝑏𝑠</m:t>
                                </m:r>
                              </m:e>
                            </m:d>
                            <m:r>
                              <a:rPr lang="en-US" sz="1400" i="1" baseline="3000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𝑑𝑠</m:t>
                            </m:r>
                          </m:e>
                        </m:nary>
                      </m:e>
                    </m:d>
                  </m:oMath>
                </a14:m>
                <a:endParaRPr lang="en-US" sz="1400" dirty="0" smtClean="0"/>
              </a:p>
              <a:p>
                <a:pPr algn="ctr"/>
                <a:r>
                  <a:rPr lang="en-US" sz="1400" dirty="0" err="1" smtClean="0">
                    <a:latin typeface="Calibri" panose="020F0502020204030204" pitchFamily="34" charset="0"/>
                  </a:rPr>
                  <a:t>s.t.</a:t>
                </a:r>
                <a:r>
                  <a:rPr lang="en-US" sz="1400" dirty="0" smtClean="0">
                    <a:latin typeface="Calibri" panose="020F0502020204030204" pitchFamily="34" charset="0"/>
                  </a:rPr>
                  <a:t> FO Stokes PDEs</a:t>
                </a:r>
                <a:endParaRPr 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124" y="2027817"/>
                <a:ext cx="3324225" cy="630173"/>
              </a:xfrm>
              <a:prstGeom prst="rect">
                <a:avLst/>
              </a:prstGeom>
              <a:blipFill rotWithShape="1">
                <a:blip r:embed="rId11"/>
                <a:stretch>
                  <a:fillRect t="-52381" b="-5523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38725" y="2816875"/>
            <a:ext cx="381952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Calibri" panose="020F0502020204030204" pitchFamily="34" charset="0"/>
              </a:rPr>
              <a:t>Objective:</a:t>
            </a:r>
            <a:r>
              <a:rPr lang="en-US" sz="1400" dirty="0" smtClean="0">
                <a:latin typeface="Calibri" panose="020F0502020204030204" pitchFamily="34" charset="0"/>
              </a:rPr>
              <a:t> find </a:t>
            </a:r>
            <a:r>
              <a:rPr lang="en-US" sz="1400" dirty="0">
                <a:latin typeface="Calibri" panose="020F0502020204030204" pitchFamily="34" charset="0"/>
              </a:rPr>
              <a:t>ice sheet initial state </a:t>
            </a:r>
            <a:r>
              <a:rPr lang="en-US" sz="1400" dirty="0" smtClean="0">
                <a:latin typeface="Calibri" panose="020F0502020204030204" pitchFamily="34" charset="0"/>
              </a:rPr>
              <a:t>that matches observations, matches </a:t>
            </a:r>
            <a:r>
              <a:rPr lang="en-US" sz="1400" dirty="0">
                <a:latin typeface="Calibri" panose="020F0502020204030204" pitchFamily="34" charset="0"/>
              </a:rPr>
              <a:t>present-day </a:t>
            </a:r>
            <a:r>
              <a:rPr lang="en-US" sz="1400" dirty="0" smtClean="0">
                <a:latin typeface="Calibri" panose="020F0502020204030204" pitchFamily="34" charset="0"/>
              </a:rPr>
              <a:t>geometry and is </a:t>
            </a:r>
            <a:r>
              <a:rPr lang="en-US" sz="1400" dirty="0">
                <a:latin typeface="Calibri" panose="020F0502020204030204" pitchFamily="34" charset="0"/>
              </a:rPr>
              <a:t>in “equilibrium” with climate </a:t>
            </a:r>
            <a:r>
              <a:rPr lang="en-US" sz="1400" dirty="0" err="1" smtClean="0">
                <a:latin typeface="Calibri" panose="020F0502020204030204" pitchFamily="34" charset="0"/>
              </a:rPr>
              <a:t>forcings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5885" y="3781167"/>
            <a:ext cx="2485777" cy="171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79" r="41295" b="553"/>
          <a:stretch/>
        </p:blipFill>
        <p:spPr>
          <a:xfrm>
            <a:off x="7918937" y="3711094"/>
            <a:ext cx="939313" cy="1782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5667375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We have inverted for up to </a:t>
            </a:r>
            <a:r>
              <a:rPr lang="en-US" sz="1400" b="1" i="1" dirty="0" smtClean="0">
                <a:latin typeface="Calibri" panose="020F0502020204030204" pitchFamily="34" charset="0"/>
              </a:rPr>
              <a:t>1.6M parameters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05" y="51277"/>
            <a:ext cx="8229600" cy="952458"/>
          </a:xfrm>
        </p:spPr>
        <p:txBody>
          <a:bodyPr/>
          <a:lstStyle/>
          <a:p>
            <a:r>
              <a:rPr lang="en-US" sz="3400" i="1" dirty="0" err="1" smtClean="0"/>
              <a:t>Aeras</a:t>
            </a:r>
            <a:r>
              <a:rPr lang="en-US" sz="3400" dirty="0" smtClean="0"/>
              <a:t> Next-Generation Atmosphere Model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0419" y="928807"/>
            <a:ext cx="6343756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LDRD project (FY14-16) aimed to develop a new, next generation </a:t>
            </a:r>
            <a:r>
              <a:rPr lang="en-US" b="1" i="1" dirty="0" smtClean="0">
                <a:latin typeface="Calibri" pitchFamily="34" charset="0"/>
              </a:rPr>
              <a:t>atmospheric dynamical core </a:t>
            </a:r>
            <a:r>
              <a:rPr lang="en-US" dirty="0" smtClean="0">
                <a:latin typeface="Calibri" pitchFamily="34" charset="0"/>
              </a:rPr>
              <a:t>using </a:t>
            </a:r>
            <a:r>
              <a:rPr lang="en-US" i="1" dirty="0" err="1" smtClean="0">
                <a:latin typeface="Calibri" pitchFamily="34" charset="0"/>
              </a:rPr>
              <a:t>Trilinos</a:t>
            </a:r>
            <a:r>
              <a:rPr lang="en-US" i="1" dirty="0" smtClean="0">
                <a:latin typeface="Calibri" pitchFamily="34" charset="0"/>
              </a:rPr>
              <a:t>/Albany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that promotes </a:t>
            </a:r>
            <a:r>
              <a:rPr lang="en-US" b="1" i="1" dirty="0" smtClean="0">
                <a:latin typeface="Calibri" pitchFamily="34" charset="0"/>
              </a:rPr>
              <a:t>machine-portability</a:t>
            </a:r>
            <a:r>
              <a:rPr lang="en-US" dirty="0" smtClean="0">
                <a:latin typeface="Calibri" pitchFamily="34" charset="0"/>
              </a:rPr>
              <a:t> and enable </a:t>
            </a:r>
            <a:r>
              <a:rPr lang="en-US" b="1" i="1" dirty="0" smtClean="0">
                <a:latin typeface="Calibri" pitchFamily="34" charset="0"/>
              </a:rPr>
              <a:t>uncertainty quantification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4957352"/>
            <a:ext cx="2238270" cy="1214075"/>
          </a:xfrm>
          <a:prstGeom prst="rect">
            <a:avLst/>
          </a:prstGeom>
        </p:spPr>
      </p:pic>
      <p:pic>
        <p:nvPicPr>
          <p:cNvPr id="26" name="Picture 25" descr="Aeras_LOGO4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60" y="2266594"/>
            <a:ext cx="1587562" cy="556737"/>
          </a:xfrm>
          <a:prstGeom prst="rect">
            <a:avLst/>
          </a:prstGeom>
        </p:spPr>
      </p:pic>
      <p:pic>
        <p:nvPicPr>
          <p:cNvPr id="27" name="Picture 26" descr="albany5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890" y="1634406"/>
            <a:ext cx="1218102" cy="632188"/>
          </a:xfrm>
          <a:prstGeom prst="rect">
            <a:avLst/>
          </a:prstGeom>
        </p:spPr>
      </p:pic>
      <p:pic>
        <p:nvPicPr>
          <p:cNvPr id="30" name="Picture 10" descr="logo_trilinos_moo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890" y="925172"/>
            <a:ext cx="1123455" cy="4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354" y="2127675"/>
            <a:ext cx="63297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Shallow water, X-Z hydrostatic, 3D hydrostatic, non-hydrostatic equations.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Spectral element </a:t>
            </a:r>
            <a:r>
              <a:rPr lang="en-US" dirty="0" smtClean="0">
                <a:latin typeface="Calibri" panose="020F0502020204030204" pitchFamily="34" charset="0"/>
              </a:rPr>
              <a:t>discretization, </a:t>
            </a:r>
            <a:r>
              <a:rPr lang="en-US" b="1" i="1" dirty="0" smtClean="0">
                <a:latin typeface="Calibri" panose="020F0502020204030204" pitchFamily="34" charset="0"/>
              </a:rPr>
              <a:t>explicit</a:t>
            </a:r>
            <a:r>
              <a:rPr lang="en-US" dirty="0" smtClean="0">
                <a:latin typeface="Calibri" panose="020F0502020204030204" pitchFamily="34" charset="0"/>
              </a:rPr>
              <a:t> time-stepping.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Next-generation capabilities:</a:t>
            </a:r>
            <a:r>
              <a:rPr lang="en-US" dirty="0" smtClean="0">
                <a:latin typeface="Calibri" panose="020F0502020204030204" pitchFamily="34" charset="0"/>
              </a:rPr>
              <a:t> built-in sensitivity analysis, concurrent ensembles for UQ, performance-portability.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Run time for shallow water equations </a:t>
            </a:r>
            <a:r>
              <a:rPr lang="en-US" b="1" i="1" dirty="0" smtClean="0">
                <a:latin typeface="Calibri" panose="020F0502020204030204" pitchFamily="34" charset="0"/>
              </a:rPr>
              <a:t>within factor of 2 </a:t>
            </a:r>
            <a:r>
              <a:rPr lang="en-US" dirty="0" smtClean="0">
                <a:latin typeface="Calibri" panose="020F0502020204030204" pitchFamily="34" charset="0"/>
              </a:rPr>
              <a:t>of HOMME (Higher-Order Methods Modeling Environment).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u="sng" dirty="0" smtClean="0">
                <a:latin typeface="Calibri" panose="020F0502020204030204" pitchFamily="34" charset="0"/>
              </a:rPr>
              <a:t>Sandia staff:</a:t>
            </a:r>
            <a:r>
              <a:rPr lang="en-US" dirty="0" smtClean="0">
                <a:latin typeface="Calibri" panose="020F0502020204030204" pitchFamily="34" charset="0"/>
              </a:rPr>
              <a:t> Bill Spotz, Irina Tezaur, Andy Salinger, Pete </a:t>
            </a:r>
            <a:r>
              <a:rPr lang="en-US" dirty="0" err="1" smtClean="0">
                <a:latin typeface="Calibri" panose="020F0502020204030204" pitchFamily="34" charset="0"/>
              </a:rPr>
              <a:t>Bosler</a:t>
            </a:r>
            <a:r>
              <a:rPr lang="en-US" dirty="0" smtClean="0">
                <a:latin typeface="Calibri" panose="020F0502020204030204" pitchFamily="34" charset="0"/>
              </a:rPr>
              <a:t>, Oksana Guba, Irina </a:t>
            </a:r>
            <a:r>
              <a:rPr lang="en-US" dirty="0" err="1" smtClean="0">
                <a:latin typeface="Calibri" panose="020F0502020204030204" pitchFamily="34" charset="0"/>
              </a:rPr>
              <a:t>Demeshko</a:t>
            </a:r>
            <a:r>
              <a:rPr lang="en-US" dirty="0" smtClean="0">
                <a:latin typeface="Calibri" panose="020F0502020204030204" pitchFamily="34" charset="0"/>
              </a:rPr>
              <a:t>, Mark Taylor, Tom Smith.</a:t>
            </a:r>
            <a:endParaRPr lang="en-US" b="1" i="1" u="sng" dirty="0">
              <a:latin typeface="Calibri" panose="020F0502020204030204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09" y="3066278"/>
            <a:ext cx="2980091" cy="156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2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Sandia_CorpPresentation_Template.potx</Template>
  <TotalTime>9949</TotalTime>
  <Words>1012</Words>
  <Application>Microsoft Office PowerPoint</Application>
  <PresentationFormat>On-screen Show (4:3)</PresentationFormat>
  <Paragraphs>165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1_Sandia_CorpPresentation_Template1</vt:lpstr>
      <vt:lpstr>Land-Ice and Atmospheric Modeling at Sandia:  the Albany/FELIX and Aeras Solvers </vt:lpstr>
      <vt:lpstr>PowerPoint Presentation</vt:lpstr>
      <vt:lpstr>PowerPoint Presentation</vt:lpstr>
      <vt:lpstr>PowerPoint Presentation</vt:lpstr>
      <vt:lpstr>PowerPoint Presentation</vt:lpstr>
      <vt:lpstr>PISCEES Project for Land-Ice Modeling</vt:lpstr>
      <vt:lpstr>PISCEES Project for Land-Ice Modeling</vt:lpstr>
      <vt:lpstr>PISCEES Project for Land-Ice Modeling</vt:lpstr>
      <vt:lpstr>Aeras Next-Generation Atmosphere Model</vt:lpstr>
      <vt:lpstr>Aeras Next-Generation Atmosphere Model</vt:lpstr>
      <vt:lpstr>Follow-Up Funding?</vt:lpstr>
    </vt:vector>
  </TitlesOfParts>
  <Company>Sandia National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Tezaur, Irina</cp:lastModifiedBy>
  <cp:revision>194</cp:revision>
  <dcterms:created xsi:type="dcterms:W3CDTF">2011-10-03T16:15:05Z</dcterms:created>
  <dcterms:modified xsi:type="dcterms:W3CDTF">2015-12-08T21:07:56Z</dcterms:modified>
</cp:coreProperties>
</file>