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tif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61" r:id="rId2"/>
  </p:sldMasterIdLst>
  <p:notesMasterIdLst>
    <p:notesMasterId r:id="rId28"/>
  </p:notesMasterIdLst>
  <p:sldIdLst>
    <p:sldId id="256" r:id="rId3"/>
    <p:sldId id="880" r:id="rId4"/>
    <p:sldId id="881" r:id="rId5"/>
    <p:sldId id="903" r:id="rId6"/>
    <p:sldId id="911" r:id="rId7"/>
    <p:sldId id="912" r:id="rId8"/>
    <p:sldId id="913" r:id="rId9"/>
    <p:sldId id="914" r:id="rId10"/>
    <p:sldId id="915" r:id="rId11"/>
    <p:sldId id="910" r:id="rId12"/>
    <p:sldId id="885" r:id="rId13"/>
    <p:sldId id="909" r:id="rId14"/>
    <p:sldId id="886" r:id="rId15"/>
    <p:sldId id="887" r:id="rId16"/>
    <p:sldId id="262" r:id="rId17"/>
    <p:sldId id="298" r:id="rId18"/>
    <p:sldId id="299" r:id="rId19"/>
    <p:sldId id="307" r:id="rId20"/>
    <p:sldId id="907" r:id="rId21"/>
    <p:sldId id="882" r:id="rId22"/>
    <p:sldId id="917" r:id="rId23"/>
    <p:sldId id="890" r:id="rId24"/>
    <p:sldId id="908" r:id="rId25"/>
    <p:sldId id="906" r:id="rId26"/>
    <p:sldId id="916" r:id="rId27"/>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Tezaur, Irina" initials="TI" lastIdx="2" clrIdx="0">
    <p:extLst>
      <p:ext uri="{19B8F6BF-5375-455C-9EA6-DF929625EA0E}">
        <p15:presenceInfo xmlns:p15="http://schemas.microsoft.com/office/powerpoint/2012/main" userId="S-1-5-21-2076390139-1363556362-943750798-386308"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A5F7BA"/>
    <a:srgbClr val="CCFF99"/>
    <a:srgbClr val="F5D699"/>
    <a:srgbClr val="FFCC99"/>
    <a:srgbClr val="FFFF99"/>
    <a:srgbClr val="FFCCCC"/>
    <a:srgbClr val="FF7C80"/>
    <a:srgbClr val="FFFFFF"/>
    <a:srgbClr val="FFCCFF"/>
    <a:srgbClr val="3B614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5183" autoAdjust="0"/>
    <p:restoredTop sz="87366" autoAdjust="0"/>
  </p:normalViewPr>
  <p:slideViewPr>
    <p:cSldViewPr>
      <p:cViewPr varScale="1">
        <p:scale>
          <a:sx n="58" d="100"/>
          <a:sy n="58" d="100"/>
        </p:scale>
        <p:origin x="1152" y="52"/>
      </p:cViewPr>
      <p:guideLst>
        <p:guide orient="horz" pos="2160"/>
        <p:guide pos="2880"/>
      </p:guideLst>
    </p:cSldViewPr>
  </p:slideViewPr>
  <p:notesTextViewPr>
    <p:cViewPr>
      <p:scale>
        <a:sx n="125" d="100"/>
        <a:sy n="125"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commentAuthors" Target="commentAuthor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notesMaster" Target="notesMasters/notesMaster1.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viewProps" Target="view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94" name="PlaceHolder 1"/>
          <p:cNvSpPr>
            <a:spLocks noGrp="1"/>
          </p:cNvSpPr>
          <p:nvPr>
            <p:ph type="body"/>
          </p:nvPr>
        </p:nvSpPr>
        <p:spPr>
          <a:xfrm>
            <a:off x="777240" y="4777560"/>
            <a:ext cx="6217560" cy="4525920"/>
          </a:xfrm>
          <a:prstGeom prst="rect">
            <a:avLst/>
          </a:prstGeom>
        </p:spPr>
        <p:txBody>
          <a:bodyPr lIns="0" tIns="0" rIns="0" bIns="0"/>
          <a:lstStyle/>
          <a:p>
            <a:r>
              <a:rPr lang="en-US" sz="2000">
                <a:latin typeface="Arial"/>
              </a:rPr>
              <a:t>Click to edit the notes format</a:t>
            </a:r>
            <a:endParaRPr/>
          </a:p>
        </p:txBody>
      </p:sp>
      <p:sp>
        <p:nvSpPr>
          <p:cNvPr id="95" name="PlaceHolder 2"/>
          <p:cNvSpPr>
            <a:spLocks noGrp="1"/>
          </p:cNvSpPr>
          <p:nvPr>
            <p:ph type="hdr"/>
          </p:nvPr>
        </p:nvSpPr>
        <p:spPr>
          <a:xfrm>
            <a:off x="0" y="0"/>
            <a:ext cx="3372840" cy="502560"/>
          </a:xfrm>
          <a:prstGeom prst="rect">
            <a:avLst/>
          </a:prstGeom>
        </p:spPr>
        <p:txBody>
          <a:bodyPr lIns="0" tIns="0" rIns="0" bIns="0"/>
          <a:lstStyle/>
          <a:p>
            <a:r>
              <a:rPr lang="en-US" sz="1400">
                <a:latin typeface="Times New Roman"/>
              </a:rPr>
              <a:t>&lt;header&gt;</a:t>
            </a:r>
            <a:endParaRPr/>
          </a:p>
        </p:txBody>
      </p:sp>
      <p:sp>
        <p:nvSpPr>
          <p:cNvPr id="96" name="PlaceHolder 3"/>
          <p:cNvSpPr>
            <a:spLocks noGrp="1"/>
          </p:cNvSpPr>
          <p:nvPr>
            <p:ph type="dt"/>
          </p:nvPr>
        </p:nvSpPr>
        <p:spPr>
          <a:xfrm>
            <a:off x="4399200" y="0"/>
            <a:ext cx="3372840" cy="502560"/>
          </a:xfrm>
          <a:prstGeom prst="rect">
            <a:avLst/>
          </a:prstGeom>
        </p:spPr>
        <p:txBody>
          <a:bodyPr lIns="0" tIns="0" rIns="0" bIns="0"/>
          <a:lstStyle/>
          <a:p>
            <a:pPr algn="r"/>
            <a:r>
              <a:rPr lang="en-US" sz="1400">
                <a:latin typeface="Times New Roman"/>
              </a:rPr>
              <a:t>&lt;date/time&gt;</a:t>
            </a:r>
            <a:endParaRPr/>
          </a:p>
        </p:txBody>
      </p:sp>
      <p:sp>
        <p:nvSpPr>
          <p:cNvPr id="97" name="PlaceHolder 4"/>
          <p:cNvSpPr>
            <a:spLocks noGrp="1"/>
          </p:cNvSpPr>
          <p:nvPr>
            <p:ph type="ftr"/>
          </p:nvPr>
        </p:nvSpPr>
        <p:spPr>
          <a:xfrm>
            <a:off x="0" y="9555480"/>
            <a:ext cx="3372840" cy="502560"/>
          </a:xfrm>
          <a:prstGeom prst="rect">
            <a:avLst/>
          </a:prstGeom>
        </p:spPr>
        <p:txBody>
          <a:bodyPr lIns="0" tIns="0" rIns="0" bIns="0" anchor="b"/>
          <a:lstStyle/>
          <a:p>
            <a:r>
              <a:rPr lang="en-US" sz="1400">
                <a:latin typeface="Times New Roman"/>
              </a:rPr>
              <a:t>&lt;footer&gt;</a:t>
            </a:r>
            <a:endParaRPr/>
          </a:p>
        </p:txBody>
      </p:sp>
      <p:sp>
        <p:nvSpPr>
          <p:cNvPr id="98" name="PlaceHolder 5"/>
          <p:cNvSpPr>
            <a:spLocks noGrp="1"/>
          </p:cNvSpPr>
          <p:nvPr>
            <p:ph type="sldNum"/>
          </p:nvPr>
        </p:nvSpPr>
        <p:spPr>
          <a:xfrm>
            <a:off x="4399200" y="9555480"/>
            <a:ext cx="3372840" cy="502560"/>
          </a:xfrm>
          <a:prstGeom prst="rect">
            <a:avLst/>
          </a:prstGeom>
        </p:spPr>
        <p:txBody>
          <a:bodyPr lIns="0" tIns="0" rIns="0" bIns="0" anchor="b"/>
          <a:lstStyle/>
          <a:p>
            <a:pPr algn="r"/>
            <a:fld id="{F120E57E-9835-49EF-AFBF-C392330F5E4E}" type="slidenum">
              <a:rPr lang="en-US" sz="1400">
                <a:latin typeface="Times New Roman"/>
              </a:rPr>
              <a:t>‹#›</a:t>
            </a:fld>
            <a:endParaRPr/>
          </a:p>
        </p:txBody>
      </p:sp>
    </p:spTree>
    <p:extLst>
      <p:ext uri="{BB962C8B-B14F-4D97-AF65-F5344CB8AC3E}">
        <p14:creationId xmlns:p14="http://schemas.microsoft.com/office/powerpoint/2010/main" val="21950766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a:prstGeom prst="rect">
            <a:avLst/>
          </a:prstGeom>
          <a:noFill/>
          <a:ln w="12700">
            <a:solidFill>
              <a:prstClr val="black"/>
            </a:solidFill>
          </a:ln>
        </p:spPr>
      </p:sp>
      <p:sp>
        <p:nvSpPr>
          <p:cNvPr id="3" name="Notes Placeholder 2"/>
          <p:cNvSpPr>
            <a:spLocks noGrp="1"/>
          </p:cNvSpPr>
          <p:nvPr>
            <p:ph type="body" idx="1"/>
          </p:nvPr>
        </p:nvSpPr>
        <p:spPr/>
        <p:txBody>
          <a:bodyPr/>
          <a:lstStyle/>
          <a:p>
            <a:r>
              <a:rPr lang="en-US" dirty="0"/>
              <a:t>Q: did I leave anyone off???</a:t>
            </a:r>
          </a:p>
        </p:txBody>
      </p:sp>
      <p:sp>
        <p:nvSpPr>
          <p:cNvPr id="4" name="Slide Number Placeholder 3"/>
          <p:cNvSpPr>
            <a:spLocks noGrp="1"/>
          </p:cNvSpPr>
          <p:nvPr>
            <p:ph type="sldNum"/>
          </p:nvPr>
        </p:nvSpPr>
        <p:spPr/>
        <p:txBody>
          <a:bodyPr/>
          <a:lstStyle/>
          <a:p>
            <a:pPr algn="r"/>
            <a:fld id="{F120E57E-9835-49EF-AFBF-C392330F5E4E}" type="slidenum">
              <a:rPr lang="en-US" sz="1400" smtClean="0">
                <a:latin typeface="Times New Roman"/>
              </a:rPr>
              <a:t>1</a:t>
            </a:fld>
            <a:endParaRPr lang="en-US"/>
          </a:p>
        </p:txBody>
      </p:sp>
    </p:spTree>
    <p:extLst>
      <p:ext uri="{BB962C8B-B14F-4D97-AF65-F5344CB8AC3E}">
        <p14:creationId xmlns:p14="http://schemas.microsoft.com/office/powerpoint/2010/main" val="18118019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a:prstGeom prst="rect">
            <a:avLst/>
          </a:prstGeom>
          <a:noFill/>
          <a:ln w="12700">
            <a:solidFill>
              <a:prstClr val="black"/>
            </a:solidFill>
          </a:ln>
        </p:spPr>
      </p:sp>
      <p:sp>
        <p:nvSpPr>
          <p:cNvPr id="3" name="Notes Placeholder 2"/>
          <p:cNvSpPr>
            <a:spLocks noGrp="1"/>
          </p:cNvSpPr>
          <p:nvPr>
            <p:ph type="body" idx="1"/>
          </p:nvPr>
        </p:nvSpPr>
        <p:spPr/>
        <p:txBody>
          <a:bodyPr/>
          <a:lstStyle/>
          <a:p>
            <a:r>
              <a:rPr lang="en-US" dirty="0"/>
              <a:t>Question: </a:t>
            </a:r>
          </a:p>
          <a:p>
            <a:pPr marL="171450" indent="-171450">
              <a:buFontTx/>
              <a:buChar char="-"/>
            </a:pPr>
            <a:r>
              <a:rPr lang="en-US" dirty="0"/>
              <a:t>Is Bebop the name of the ANL machine where tests are run?</a:t>
            </a:r>
          </a:p>
        </p:txBody>
      </p:sp>
      <p:sp>
        <p:nvSpPr>
          <p:cNvPr id="4" name="Slide Number Placeholder 3"/>
          <p:cNvSpPr>
            <a:spLocks noGrp="1"/>
          </p:cNvSpPr>
          <p:nvPr>
            <p:ph type="sldNum"/>
          </p:nvPr>
        </p:nvSpPr>
        <p:spPr/>
        <p:txBody>
          <a:bodyPr/>
          <a:lstStyle/>
          <a:p>
            <a:pPr algn="r"/>
            <a:fld id="{F120E57E-9835-49EF-AFBF-C392330F5E4E}" type="slidenum">
              <a:rPr lang="en-US" sz="1400" smtClean="0">
                <a:latin typeface="Times New Roman"/>
              </a:rPr>
              <a:t>11</a:t>
            </a:fld>
            <a:endParaRPr lang="en-US"/>
          </a:p>
        </p:txBody>
      </p:sp>
    </p:spTree>
    <p:extLst>
      <p:ext uri="{BB962C8B-B14F-4D97-AF65-F5344CB8AC3E}">
        <p14:creationId xmlns:p14="http://schemas.microsoft.com/office/powerpoint/2010/main" val="65460691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a:prstGeom prst="rect">
            <a:avLst/>
          </a:prstGeom>
          <a:noFill/>
          <a:ln w="12700">
            <a:solidFill>
              <a:prstClr val="black"/>
            </a:solidFill>
          </a:ln>
        </p:spPr>
      </p:sp>
      <p:sp>
        <p:nvSpPr>
          <p:cNvPr id="3" name="Notes Placeholder 2"/>
          <p:cNvSpPr>
            <a:spLocks noGrp="1"/>
          </p:cNvSpPr>
          <p:nvPr>
            <p:ph type="body" idx="1"/>
          </p:nvPr>
        </p:nvSpPr>
        <p:spPr/>
        <p:txBody>
          <a:bodyPr/>
          <a:lstStyle/>
          <a:p>
            <a:r>
              <a:rPr lang="en-US" dirty="0"/>
              <a:t>Question: </a:t>
            </a:r>
          </a:p>
          <a:p>
            <a:pPr marL="171450" indent="-171450">
              <a:buFontTx/>
              <a:buChar char="-"/>
            </a:pPr>
            <a:r>
              <a:rPr lang="en-US" dirty="0"/>
              <a:t>Is Bebop the name of the ANL machine where tests are run?</a:t>
            </a:r>
          </a:p>
        </p:txBody>
      </p:sp>
      <p:sp>
        <p:nvSpPr>
          <p:cNvPr id="4" name="Slide Number Placeholder 3"/>
          <p:cNvSpPr>
            <a:spLocks noGrp="1"/>
          </p:cNvSpPr>
          <p:nvPr>
            <p:ph type="sldNum"/>
          </p:nvPr>
        </p:nvSpPr>
        <p:spPr/>
        <p:txBody>
          <a:bodyPr/>
          <a:lstStyle/>
          <a:p>
            <a:pPr algn="r"/>
            <a:fld id="{F120E57E-9835-49EF-AFBF-C392330F5E4E}" type="slidenum">
              <a:rPr lang="en-US" sz="1400" smtClean="0">
                <a:latin typeface="Times New Roman"/>
              </a:rPr>
              <a:t>12</a:t>
            </a:fld>
            <a:endParaRPr lang="en-US"/>
          </a:p>
        </p:txBody>
      </p:sp>
    </p:spTree>
    <p:extLst>
      <p:ext uri="{BB962C8B-B14F-4D97-AF65-F5344CB8AC3E}">
        <p14:creationId xmlns:p14="http://schemas.microsoft.com/office/powerpoint/2010/main" val="137903308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a:prstGeom prst="rect">
            <a:avLst/>
          </a:prstGeom>
          <a:noFill/>
          <a:ln w="12700">
            <a:solidFill>
              <a:prstClr val="black"/>
            </a:solidFill>
          </a:ln>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p:nvPr>
        </p:nvSpPr>
        <p:spPr/>
        <p:txBody>
          <a:bodyPr/>
          <a:lstStyle/>
          <a:p>
            <a:pPr algn="r"/>
            <a:fld id="{F120E57E-9835-49EF-AFBF-C392330F5E4E}" type="slidenum">
              <a:rPr lang="en-US" sz="1400" smtClean="0">
                <a:latin typeface="Times New Roman"/>
              </a:rPr>
              <a:t>13</a:t>
            </a:fld>
            <a:endParaRPr lang="en-US"/>
          </a:p>
        </p:txBody>
      </p:sp>
    </p:spTree>
    <p:extLst>
      <p:ext uri="{BB962C8B-B14F-4D97-AF65-F5344CB8AC3E}">
        <p14:creationId xmlns:p14="http://schemas.microsoft.com/office/powerpoint/2010/main" val="203239630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a:prstGeom prst="rect">
            <a:avLst/>
          </a:prstGeom>
          <a:noFill/>
          <a:ln w="12700">
            <a:solidFill>
              <a:prstClr val="black"/>
            </a:solidFill>
          </a:ln>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p:nvPr>
        </p:nvSpPr>
        <p:spPr/>
        <p:txBody>
          <a:bodyPr/>
          <a:lstStyle/>
          <a:p>
            <a:pPr algn="r"/>
            <a:fld id="{F120E57E-9835-49EF-AFBF-C392330F5E4E}" type="slidenum">
              <a:rPr lang="en-US" sz="1400" smtClean="0">
                <a:latin typeface="Times New Roman"/>
              </a:rPr>
              <a:t>14</a:t>
            </a:fld>
            <a:endParaRPr lang="en-US"/>
          </a:p>
        </p:txBody>
      </p:sp>
    </p:spTree>
    <p:extLst>
      <p:ext uri="{BB962C8B-B14F-4D97-AF65-F5344CB8AC3E}">
        <p14:creationId xmlns:p14="http://schemas.microsoft.com/office/powerpoint/2010/main" val="109145632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Test driver creation, by hand, </a:t>
            </a:r>
            <a:r>
              <a:rPr lang="en-US" dirty="0" err="1"/>
              <a:t>kgen</a:t>
            </a:r>
            <a:r>
              <a:rPr lang="en-US" dirty="0"/>
              <a:t>, </a:t>
            </a:r>
            <a:r>
              <a:rPr lang="en-US" dirty="0" err="1"/>
              <a:t>fortran</a:t>
            </a:r>
            <a:r>
              <a:rPr lang="en-US" dirty="0"/>
              <a:t> to python (F2PY , part of </a:t>
            </a:r>
            <a:r>
              <a:rPr lang="en-US" dirty="0" err="1"/>
              <a:t>numpy</a:t>
            </a:r>
            <a:r>
              <a:rPr lang="en-US" dirty="0"/>
              <a:t>)</a:t>
            </a:r>
          </a:p>
          <a:p>
            <a:r>
              <a:rPr lang="en-US" dirty="0"/>
              <a:t>https://</a:t>
            </a:r>
            <a:r>
              <a:rPr lang="en-US" dirty="0" err="1"/>
              <a:t>sysbio.ioc.ee</a:t>
            </a:r>
            <a:r>
              <a:rPr lang="en-US" dirty="0"/>
              <a:t>/projects/f2py2e/</a:t>
            </a:r>
          </a:p>
        </p:txBody>
      </p:sp>
      <p:sp>
        <p:nvSpPr>
          <p:cNvPr id="4" name="Slide Number Placeholder 3"/>
          <p:cNvSpPr>
            <a:spLocks noGrp="1"/>
          </p:cNvSpPr>
          <p:nvPr>
            <p:ph type="sldNum" sz="quarter" idx="5"/>
          </p:nvPr>
        </p:nvSpPr>
        <p:spPr/>
        <p:txBody>
          <a:bodyPr/>
          <a:lstStyle/>
          <a:p>
            <a:fld id="{2439203F-AD29-CC43-9520-2BC07B2DE7A8}" type="slidenum">
              <a:rPr lang="en-US" smtClean="0"/>
              <a:t>15</a:t>
            </a:fld>
            <a:endParaRPr lang="en-US"/>
          </a:p>
        </p:txBody>
      </p:sp>
    </p:spTree>
    <p:extLst>
      <p:ext uri="{BB962C8B-B14F-4D97-AF65-F5344CB8AC3E}">
        <p14:creationId xmlns:p14="http://schemas.microsoft.com/office/powerpoint/2010/main" val="51183344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Bef>
                <a:spcPts val="0"/>
              </a:spcBef>
            </a:pPr>
            <a:r>
              <a:rPr lang="en-US" dirty="0"/>
              <a:t>In addition: </a:t>
            </a:r>
            <a:br>
              <a:rPr lang="en-US" dirty="0"/>
            </a:br>
            <a:r>
              <a:rPr lang="en-US" sz="1700" dirty="0"/>
              <a:t>Two parts</a:t>
            </a:r>
          </a:p>
          <a:p>
            <a:pPr lvl="1">
              <a:spcBef>
                <a:spcPts val="0"/>
              </a:spcBef>
            </a:pPr>
            <a:r>
              <a:rPr lang="en-US" sz="1600" dirty="0"/>
              <a:t>Quantify error in coefficients of the equations</a:t>
            </a:r>
          </a:p>
          <a:p>
            <a:pPr lvl="1">
              <a:spcBef>
                <a:spcPts val="0"/>
              </a:spcBef>
            </a:pPr>
            <a:r>
              <a:rPr lang="en-US" sz="1600" dirty="0"/>
              <a:t>Assess convergence of time stepping method</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p>
          <a:p>
            <a:endParaRPr lang="en-US" dirty="0"/>
          </a:p>
        </p:txBody>
      </p:sp>
      <p:sp>
        <p:nvSpPr>
          <p:cNvPr id="4" name="Slide Number Placeholder 3"/>
          <p:cNvSpPr>
            <a:spLocks noGrp="1"/>
          </p:cNvSpPr>
          <p:nvPr>
            <p:ph type="sldNum" sz="quarter" idx="5"/>
          </p:nvPr>
        </p:nvSpPr>
        <p:spPr/>
        <p:txBody>
          <a:bodyPr/>
          <a:lstStyle/>
          <a:p>
            <a:fld id="{2439203F-AD29-CC43-9520-2BC07B2DE7A8}" type="slidenum">
              <a:rPr lang="en-US" smtClean="0"/>
              <a:t>16</a:t>
            </a:fld>
            <a:endParaRPr lang="en-US"/>
          </a:p>
        </p:txBody>
      </p:sp>
    </p:spTree>
    <p:extLst>
      <p:ext uri="{BB962C8B-B14F-4D97-AF65-F5344CB8AC3E}">
        <p14:creationId xmlns:p14="http://schemas.microsoft.com/office/powerpoint/2010/main" val="423940107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a:prstGeom prst="rect">
            <a:avLst/>
          </a:prstGeom>
          <a:noFill/>
          <a:ln w="12700">
            <a:solidFill>
              <a:prstClr val="black"/>
            </a:solidFill>
          </a:ln>
        </p:spPr>
      </p:sp>
      <p:sp>
        <p:nvSpPr>
          <p:cNvPr id="3" name="Notes Placeholder 2"/>
          <p:cNvSpPr>
            <a:spLocks noGrp="1"/>
          </p:cNvSpPr>
          <p:nvPr>
            <p:ph type="body" idx="1"/>
          </p:nvPr>
        </p:nvSpPr>
        <p:spPr/>
        <p:txBody>
          <a:bodyPr/>
          <a:lstStyle/>
          <a:p>
            <a:r>
              <a:rPr lang="en-US" sz="1200" b="0" i="0" kern="1200" dirty="0">
                <a:solidFill>
                  <a:schemeClr val="tx1"/>
                </a:solidFill>
                <a:effectLst/>
                <a:latin typeface="+mn-lt"/>
                <a:ea typeface="+mn-ea"/>
                <a:cs typeface="+mn-cs"/>
              </a:rPr>
              <a:t>Nudging = data assimilation technique in aerosol-climate simulations</a:t>
            </a:r>
          </a:p>
          <a:p>
            <a:pPr marL="171450" indent="-171450">
              <a:buFontTx/>
              <a:buChar char="-"/>
            </a:pPr>
            <a:r>
              <a:rPr lang="en-US" sz="1200" b="0" i="0" kern="1200" dirty="0">
                <a:solidFill>
                  <a:schemeClr val="tx1"/>
                </a:solidFill>
                <a:effectLst/>
                <a:latin typeface="+mn-lt"/>
                <a:ea typeface="+mn-ea"/>
                <a:cs typeface="+mn-cs"/>
              </a:rPr>
              <a:t>Can quantify model sensitivities in precipitation and cloud forcing </a:t>
            </a:r>
          </a:p>
          <a:p>
            <a:pPr marL="171450" indent="-171450">
              <a:buFontTx/>
              <a:buChar char="-"/>
            </a:pPr>
            <a:r>
              <a:rPr lang="en-US" sz="1200" b="0" i="0" kern="1200" dirty="0">
                <a:solidFill>
                  <a:schemeClr val="tx1"/>
                </a:solidFill>
                <a:effectLst/>
                <a:latin typeface="+mn-lt"/>
                <a:ea typeface="+mn-ea"/>
                <a:cs typeface="+mn-cs"/>
              </a:rPr>
              <a:t>Convection, temperature, wind nudging</a:t>
            </a:r>
          </a:p>
          <a:p>
            <a:pPr marL="171450" indent="-171450">
              <a:buFontTx/>
              <a:buChar char="-"/>
            </a:pPr>
            <a:endParaRPr lang="en-US" sz="1200" b="0" i="0" kern="1200" dirty="0">
              <a:solidFill>
                <a:schemeClr val="tx1"/>
              </a:solidFill>
              <a:effectLst/>
              <a:latin typeface="+mn-lt"/>
              <a:ea typeface="+mn-ea"/>
              <a:cs typeface="+mn-cs"/>
            </a:endParaRPr>
          </a:p>
          <a:p>
            <a:pPr marL="0" indent="0">
              <a:buFontTx/>
              <a:buNone/>
            </a:pPr>
            <a:r>
              <a:rPr lang="en-US" sz="1200" b="0" i="0" kern="1200" dirty="0">
                <a:solidFill>
                  <a:schemeClr val="tx1"/>
                </a:solidFill>
                <a:effectLst/>
                <a:latin typeface="+mn-lt"/>
                <a:ea typeface="+mn-ea"/>
                <a:cs typeface="+mn-cs"/>
              </a:rPr>
              <a:t>From Hui’s email: </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1. About a year ago, Kai noticed that the nudged simulations he conducted using EAMv1 was giving unexpected results. After some investigation, he realized that the implementation of nudging in this new version was different from what he was (and many others were) used to in CAM5. The new implementation was not as flexible or comprehensive, and the design was also a bit different. There existed comments in the code that provided some explanation of the new implementation but there was no separate user guide about it. As a result, most of the users and developers were unaware of those changes. This was the background of that slide deck which Kai distributed to the E3SM mailing list, and I took screenshots of the first 2 pages of their slides for our 2nd "success story".</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2. The inconveniences in the new code motivated Kai and Jian to revise the implementation in EAMv1. In that process, they also conducted a comprehensive evaluation of the characteristics of the nudged simulations, as well as the sensitivities of the results to how the nudged simulations were configured at run time (for example, which model-simulated fields to nudge, how to deal with the fact that the externally specified constraining data has a lower time resolution than the model's time step, etc.) Based on Kai's experience, they described two types of anticipated applications of the nudging capability: (1) to carry out sensitivity experiments for the evaluation (validation) of the simulated long-term statistics, using nudging to increase the signal-to-noise ratio of the results so that one can use shorter simulations and hence save computer time; (2) to steer the model-simulated atmospheric flow to evolve like the observations at shorter time scales to facilitate model evaluation (validation) from a more deterministic perspective. In that paper, they evaluated the model results in both scenarios and made recommendations on how to configure the nudged simulations in either case.</a:t>
            </a:r>
          </a:p>
          <a:p>
            <a:r>
              <a:rPr lang="en-US" sz="1200" kern="1200" dirty="0">
                <a:solidFill>
                  <a:schemeClr val="tx1"/>
                </a:solidFill>
                <a:effectLst/>
                <a:latin typeface="+mn-lt"/>
                <a:ea typeface="+mn-ea"/>
                <a:cs typeface="+mn-cs"/>
              </a:rPr>
              <a:t> </a:t>
            </a:r>
          </a:p>
          <a:p>
            <a:pPr marL="0" indent="0">
              <a:buFontTx/>
              <a:buNone/>
            </a:pPr>
            <a:endParaRPr lang="en-US" dirty="0"/>
          </a:p>
        </p:txBody>
      </p:sp>
      <p:sp>
        <p:nvSpPr>
          <p:cNvPr id="4" name="Slide Number Placeholder 3"/>
          <p:cNvSpPr>
            <a:spLocks noGrp="1"/>
          </p:cNvSpPr>
          <p:nvPr>
            <p:ph type="sldNum"/>
          </p:nvPr>
        </p:nvSpPr>
        <p:spPr/>
        <p:txBody>
          <a:bodyPr/>
          <a:lstStyle/>
          <a:p>
            <a:pPr algn="r"/>
            <a:fld id="{F120E57E-9835-49EF-AFBF-C392330F5E4E}" type="slidenum">
              <a:rPr lang="en-US" sz="1400" smtClean="0">
                <a:latin typeface="Times New Roman"/>
              </a:rPr>
              <a:t>21</a:t>
            </a:fld>
            <a:endParaRPr lang="en-US"/>
          </a:p>
        </p:txBody>
      </p:sp>
    </p:spTree>
    <p:extLst>
      <p:ext uri="{BB962C8B-B14F-4D97-AF65-F5344CB8AC3E}">
        <p14:creationId xmlns:p14="http://schemas.microsoft.com/office/powerpoint/2010/main" val="319691399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a:prstGeom prst="rect">
            <a:avLst/>
          </a:prstGeom>
          <a:noFill/>
          <a:ln w="12700">
            <a:solidFill>
              <a:prstClr val="black"/>
            </a:solidFill>
          </a:ln>
        </p:spPr>
      </p:sp>
      <p:sp>
        <p:nvSpPr>
          <p:cNvPr id="3" name="Notes Placeholder 2"/>
          <p:cNvSpPr>
            <a:spLocks noGrp="1"/>
          </p:cNvSpPr>
          <p:nvPr>
            <p:ph type="body" idx="1"/>
          </p:nvPr>
        </p:nvSpPr>
        <p:spPr/>
        <p:txBody>
          <a:bodyPr/>
          <a:lstStyle/>
          <a:p>
            <a:r>
              <a:rPr lang="en-US" dirty="0"/>
              <a:t>https://acme-climate.atlassian.net/wiki/spaces/NGDSA/pages/968786603/Roadmap+Year+2+Software+and+Algorithms+NGD</a:t>
            </a:r>
          </a:p>
        </p:txBody>
      </p:sp>
      <p:sp>
        <p:nvSpPr>
          <p:cNvPr id="4" name="Slide Number Placeholder 3"/>
          <p:cNvSpPr>
            <a:spLocks noGrp="1"/>
          </p:cNvSpPr>
          <p:nvPr>
            <p:ph type="sldNum"/>
          </p:nvPr>
        </p:nvSpPr>
        <p:spPr/>
        <p:txBody>
          <a:bodyPr/>
          <a:lstStyle/>
          <a:p>
            <a:pPr algn="r"/>
            <a:fld id="{F120E57E-9835-49EF-AFBF-C392330F5E4E}" type="slidenum">
              <a:rPr lang="en-US" sz="1400" smtClean="0">
                <a:latin typeface="Times New Roman"/>
              </a:rPr>
              <a:t>22</a:t>
            </a:fld>
            <a:endParaRPr lang="en-US"/>
          </a:p>
        </p:txBody>
      </p:sp>
    </p:spTree>
    <p:extLst>
      <p:ext uri="{BB962C8B-B14F-4D97-AF65-F5344CB8AC3E}">
        <p14:creationId xmlns:p14="http://schemas.microsoft.com/office/powerpoint/2010/main" val="231766701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a:prstGeom prst="rect">
            <a:avLst/>
          </a:prstGeom>
          <a:noFill/>
          <a:ln w="12700">
            <a:solidFill>
              <a:prstClr val="black"/>
            </a:solidFill>
          </a:ln>
        </p:spPr>
      </p:sp>
      <p:sp>
        <p:nvSpPr>
          <p:cNvPr id="3" name="Notes Placeholder 2"/>
          <p:cNvSpPr>
            <a:spLocks noGrp="1"/>
          </p:cNvSpPr>
          <p:nvPr>
            <p:ph type="body" idx="1"/>
          </p:nvPr>
        </p:nvSpPr>
        <p:spPr/>
        <p:txBody>
          <a:bodyPr/>
          <a:lstStyle/>
          <a:p>
            <a:r>
              <a:rPr lang="en-US" dirty="0"/>
              <a:t>https://acme-climate.atlassian.net/wiki/spaces/NGDSA/pages/968786603/Roadmap+Year+2+Software+and+Algorithms+NGD</a:t>
            </a:r>
          </a:p>
        </p:txBody>
      </p:sp>
      <p:sp>
        <p:nvSpPr>
          <p:cNvPr id="4" name="Slide Number Placeholder 3"/>
          <p:cNvSpPr>
            <a:spLocks noGrp="1"/>
          </p:cNvSpPr>
          <p:nvPr>
            <p:ph type="sldNum"/>
          </p:nvPr>
        </p:nvSpPr>
        <p:spPr/>
        <p:txBody>
          <a:bodyPr/>
          <a:lstStyle/>
          <a:p>
            <a:pPr algn="r"/>
            <a:fld id="{F120E57E-9835-49EF-AFBF-C392330F5E4E}" type="slidenum">
              <a:rPr lang="en-US" sz="1400" smtClean="0">
                <a:latin typeface="Times New Roman"/>
              </a:rPr>
              <a:t>23</a:t>
            </a:fld>
            <a:endParaRPr lang="en-US"/>
          </a:p>
        </p:txBody>
      </p:sp>
    </p:spTree>
    <p:extLst>
      <p:ext uri="{BB962C8B-B14F-4D97-AF65-F5344CB8AC3E}">
        <p14:creationId xmlns:p14="http://schemas.microsoft.com/office/powerpoint/2010/main" val="128230588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a:prstGeom prst="rect">
            <a:avLst/>
          </a:prstGeom>
          <a:noFill/>
          <a:ln w="12700">
            <a:solidFill>
              <a:prstClr val="black"/>
            </a:solidFill>
          </a:ln>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p:nvPr>
        </p:nvSpPr>
        <p:spPr/>
        <p:txBody>
          <a:bodyPr/>
          <a:lstStyle/>
          <a:p>
            <a:pPr algn="r"/>
            <a:fld id="{F120E57E-9835-49EF-AFBF-C392330F5E4E}" type="slidenum">
              <a:rPr lang="en-US" sz="1400" smtClean="0">
                <a:latin typeface="Times New Roman"/>
              </a:rPr>
              <a:t>25</a:t>
            </a:fld>
            <a:endParaRPr lang="en-US"/>
          </a:p>
        </p:txBody>
      </p:sp>
    </p:spTree>
    <p:extLst>
      <p:ext uri="{BB962C8B-B14F-4D97-AF65-F5344CB8AC3E}">
        <p14:creationId xmlns:p14="http://schemas.microsoft.com/office/powerpoint/2010/main" val="80209037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a:prstGeom prst="rect">
            <a:avLst/>
          </a:prstGeom>
          <a:noFill/>
          <a:ln w="12700">
            <a:solidFill>
              <a:prstClr val="black"/>
            </a:solidFill>
          </a:ln>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p:nvPr>
        </p:nvSpPr>
        <p:spPr/>
        <p:txBody>
          <a:bodyPr/>
          <a:lstStyle/>
          <a:p>
            <a:pPr algn="r"/>
            <a:fld id="{F120E57E-9835-49EF-AFBF-C392330F5E4E}" type="slidenum">
              <a:rPr lang="en-US" sz="1400" smtClean="0">
                <a:latin typeface="Times New Roman"/>
              </a:rPr>
              <a:t>3</a:t>
            </a:fld>
            <a:endParaRPr lang="en-US"/>
          </a:p>
        </p:txBody>
      </p:sp>
    </p:spTree>
    <p:extLst>
      <p:ext uri="{BB962C8B-B14F-4D97-AF65-F5344CB8AC3E}">
        <p14:creationId xmlns:p14="http://schemas.microsoft.com/office/powerpoint/2010/main" val="35239168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a:prstGeom prst="rect">
            <a:avLst/>
          </a:prstGeom>
          <a:noFill/>
          <a:ln w="12700">
            <a:solidFill>
              <a:prstClr val="black"/>
            </a:solidFill>
          </a:ln>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p:nvPr>
        </p:nvSpPr>
        <p:spPr/>
        <p:txBody>
          <a:bodyPr/>
          <a:lstStyle/>
          <a:p>
            <a:pPr algn="r"/>
            <a:fld id="{F120E57E-9835-49EF-AFBF-C392330F5E4E}" type="slidenum">
              <a:rPr lang="en-US" sz="1400" smtClean="0">
                <a:latin typeface="Times New Roman"/>
              </a:rPr>
              <a:t>4</a:t>
            </a:fld>
            <a:endParaRPr lang="en-US"/>
          </a:p>
        </p:txBody>
      </p:sp>
    </p:spTree>
    <p:extLst>
      <p:ext uri="{BB962C8B-B14F-4D97-AF65-F5344CB8AC3E}">
        <p14:creationId xmlns:p14="http://schemas.microsoft.com/office/powerpoint/2010/main" val="130385040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a:prstGeom prst="rect">
            <a:avLst/>
          </a:prstGeom>
          <a:noFill/>
          <a:ln w="12700">
            <a:solidFill>
              <a:prstClr val="black"/>
            </a:solidFill>
          </a:ln>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p:nvPr>
        </p:nvSpPr>
        <p:spPr/>
        <p:txBody>
          <a:bodyPr/>
          <a:lstStyle/>
          <a:p>
            <a:pPr algn="r"/>
            <a:fld id="{F120E57E-9835-49EF-AFBF-C392330F5E4E}" type="slidenum">
              <a:rPr lang="en-US" sz="1400" smtClean="0">
                <a:latin typeface="Times New Roman"/>
              </a:rPr>
              <a:t>5</a:t>
            </a:fld>
            <a:endParaRPr lang="en-US"/>
          </a:p>
        </p:txBody>
      </p:sp>
    </p:spTree>
    <p:extLst>
      <p:ext uri="{BB962C8B-B14F-4D97-AF65-F5344CB8AC3E}">
        <p14:creationId xmlns:p14="http://schemas.microsoft.com/office/powerpoint/2010/main" val="78989212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a:prstGeom prst="rect">
            <a:avLst/>
          </a:prstGeom>
          <a:noFill/>
          <a:ln w="12700">
            <a:solidFill>
              <a:prstClr val="black"/>
            </a:solidFill>
          </a:ln>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p:nvPr>
        </p:nvSpPr>
        <p:spPr/>
        <p:txBody>
          <a:bodyPr/>
          <a:lstStyle/>
          <a:p>
            <a:pPr algn="r"/>
            <a:fld id="{F120E57E-9835-49EF-AFBF-C392330F5E4E}" type="slidenum">
              <a:rPr lang="en-US" sz="1400" smtClean="0">
                <a:latin typeface="Times New Roman"/>
              </a:rPr>
              <a:t>6</a:t>
            </a:fld>
            <a:endParaRPr lang="en-US"/>
          </a:p>
        </p:txBody>
      </p:sp>
    </p:spTree>
    <p:extLst>
      <p:ext uri="{BB962C8B-B14F-4D97-AF65-F5344CB8AC3E}">
        <p14:creationId xmlns:p14="http://schemas.microsoft.com/office/powerpoint/2010/main" val="160475367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a:prstGeom prst="rect">
            <a:avLst/>
          </a:prstGeom>
          <a:noFill/>
          <a:ln w="12700">
            <a:solidFill>
              <a:prstClr val="black"/>
            </a:solidFill>
          </a:ln>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p:nvPr>
        </p:nvSpPr>
        <p:spPr/>
        <p:txBody>
          <a:bodyPr/>
          <a:lstStyle/>
          <a:p>
            <a:pPr algn="r"/>
            <a:fld id="{F120E57E-9835-49EF-AFBF-C392330F5E4E}" type="slidenum">
              <a:rPr lang="en-US" sz="1400" smtClean="0">
                <a:latin typeface="Times New Roman"/>
              </a:rPr>
              <a:t>7</a:t>
            </a:fld>
            <a:endParaRPr lang="en-US"/>
          </a:p>
        </p:txBody>
      </p:sp>
    </p:spTree>
    <p:extLst>
      <p:ext uri="{BB962C8B-B14F-4D97-AF65-F5344CB8AC3E}">
        <p14:creationId xmlns:p14="http://schemas.microsoft.com/office/powerpoint/2010/main" val="125356911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a:prstGeom prst="rect">
            <a:avLst/>
          </a:prstGeom>
          <a:noFill/>
          <a:ln w="12700">
            <a:solidFill>
              <a:prstClr val="black"/>
            </a:solidFill>
          </a:ln>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p:nvPr>
        </p:nvSpPr>
        <p:spPr/>
        <p:txBody>
          <a:bodyPr/>
          <a:lstStyle/>
          <a:p>
            <a:pPr algn="r"/>
            <a:fld id="{F120E57E-9835-49EF-AFBF-C392330F5E4E}" type="slidenum">
              <a:rPr lang="en-US" sz="1400" smtClean="0">
                <a:latin typeface="Times New Roman"/>
              </a:rPr>
              <a:t>8</a:t>
            </a:fld>
            <a:endParaRPr lang="en-US"/>
          </a:p>
        </p:txBody>
      </p:sp>
    </p:spTree>
    <p:extLst>
      <p:ext uri="{BB962C8B-B14F-4D97-AF65-F5344CB8AC3E}">
        <p14:creationId xmlns:p14="http://schemas.microsoft.com/office/powerpoint/2010/main" val="131761138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a:prstGeom prst="rect">
            <a:avLst/>
          </a:prstGeom>
          <a:noFill/>
          <a:ln w="12700">
            <a:solidFill>
              <a:prstClr val="black"/>
            </a:solidFill>
          </a:ln>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err="1">
                <a:latin typeface="Calibri" panose="020F0502020204030204" pitchFamily="34" charset="0"/>
                <a:cs typeface="Calibri" panose="020F0502020204030204" pitchFamily="34" charset="0"/>
              </a:rPr>
              <a:t>fortran</a:t>
            </a:r>
            <a:r>
              <a:rPr lang="en-US" sz="1200" dirty="0">
                <a:latin typeface="Calibri" panose="020F0502020204030204" pitchFamily="34" charset="0"/>
                <a:cs typeface="Calibri" panose="020F0502020204030204" pitchFamily="34" charset="0"/>
              </a:rPr>
              <a:t> to python (F2PY): </a:t>
            </a:r>
            <a:r>
              <a:rPr lang="en-US" sz="1200" kern="1200" dirty="0">
                <a:solidFill>
                  <a:schemeClr val="tx1"/>
                </a:solidFill>
                <a:effectLst/>
                <a:latin typeface="+mn-lt"/>
                <a:ea typeface="+mn-ea"/>
                <a:cs typeface="+mn-cs"/>
              </a:rPr>
              <a:t>In my memory, F2PY was the tool Peter Caldwell and Sean Santos used to drive the Fortran code of MG2 (the cloud microphysics parameterization in E3SMv1) for verification (convergence) tests.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latin typeface="Calibri" panose="020F0502020204030204" pitchFamily="34" charset="0"/>
              <a:cs typeface="Calibri" panose="020F0502020204030204" pitchFamily="34" charset="0"/>
            </a:endParaRPr>
          </a:p>
          <a:p>
            <a:endParaRPr lang="en-US" dirty="0"/>
          </a:p>
        </p:txBody>
      </p:sp>
      <p:sp>
        <p:nvSpPr>
          <p:cNvPr id="4" name="Slide Number Placeholder 3"/>
          <p:cNvSpPr>
            <a:spLocks noGrp="1"/>
          </p:cNvSpPr>
          <p:nvPr>
            <p:ph type="sldNum"/>
          </p:nvPr>
        </p:nvSpPr>
        <p:spPr/>
        <p:txBody>
          <a:bodyPr/>
          <a:lstStyle/>
          <a:p>
            <a:pPr algn="r"/>
            <a:fld id="{F120E57E-9835-49EF-AFBF-C392330F5E4E}" type="slidenum">
              <a:rPr lang="en-US" sz="1400" smtClean="0">
                <a:latin typeface="Times New Roman"/>
              </a:rPr>
              <a:t>9</a:t>
            </a:fld>
            <a:endParaRPr lang="en-US"/>
          </a:p>
        </p:txBody>
      </p:sp>
    </p:spTree>
    <p:extLst>
      <p:ext uri="{BB962C8B-B14F-4D97-AF65-F5344CB8AC3E}">
        <p14:creationId xmlns:p14="http://schemas.microsoft.com/office/powerpoint/2010/main" val="293226985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a:prstGeom prst="rect">
            <a:avLst/>
          </a:prstGeom>
          <a:noFill/>
          <a:ln w="12700">
            <a:solidFill>
              <a:prstClr val="black"/>
            </a:solidFill>
          </a:ln>
        </p:spPr>
      </p:sp>
      <p:sp>
        <p:nvSpPr>
          <p:cNvPr id="3" name="Notes Placeholder 2"/>
          <p:cNvSpPr>
            <a:spLocks noGrp="1"/>
          </p:cNvSpPr>
          <p:nvPr>
            <p:ph type="body" idx="1"/>
          </p:nvPr>
        </p:nvSpPr>
        <p:spPr/>
        <p:txBody>
          <a:bodyPr/>
          <a:lstStyle/>
          <a:p>
            <a:r>
              <a:rPr lang="en-US" dirty="0"/>
              <a:t>- Have Andreas fill this slide in!! </a:t>
            </a:r>
          </a:p>
        </p:txBody>
      </p:sp>
      <p:sp>
        <p:nvSpPr>
          <p:cNvPr id="4" name="Slide Number Placeholder 3"/>
          <p:cNvSpPr>
            <a:spLocks noGrp="1"/>
          </p:cNvSpPr>
          <p:nvPr>
            <p:ph type="sldNum"/>
          </p:nvPr>
        </p:nvSpPr>
        <p:spPr/>
        <p:txBody>
          <a:bodyPr/>
          <a:lstStyle/>
          <a:p>
            <a:pPr algn="r"/>
            <a:fld id="{F120E57E-9835-49EF-AFBF-C392330F5E4E}" type="slidenum">
              <a:rPr lang="en-US" sz="1400" smtClean="0">
                <a:latin typeface="Times New Roman"/>
              </a:rPr>
              <a:t>10</a:t>
            </a:fld>
            <a:endParaRPr lang="en-US"/>
          </a:p>
        </p:txBody>
      </p:sp>
    </p:spTree>
    <p:extLst>
      <p:ext uri="{BB962C8B-B14F-4D97-AF65-F5344CB8AC3E}">
        <p14:creationId xmlns:p14="http://schemas.microsoft.com/office/powerpoint/2010/main" val="144322228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blank" preserve="1">
  <p:cSld name="Blank Slide">
    <p:spTree>
      <p:nvGrpSpPr>
        <p:cNvPr id="1" name=""/>
        <p:cNvGrpSpPr/>
        <p:nvPr/>
      </p:nvGrpSpPr>
      <p:grpSpPr>
        <a:xfrm>
          <a:off x="0" y="0"/>
          <a:ext cx="0" cy="0"/>
          <a:chOff x="0" y="0"/>
          <a:chExt cx="0" cy="0"/>
        </a:xfrm>
      </p:grpSpPr>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OverTx" preserve="1">
  <p:cSld name="Title, Content over Content">
    <p:spTree>
      <p:nvGrpSpPr>
        <p:cNvPr id="1" name=""/>
        <p:cNvGrpSpPr/>
        <p:nvPr/>
      </p:nvGrpSpPr>
      <p:grpSpPr>
        <a:xfrm>
          <a:off x="0" y="0"/>
          <a:ext cx="0" cy="0"/>
          <a:chOff x="0" y="0"/>
          <a:chExt cx="0" cy="0"/>
        </a:xfrm>
      </p:grpSpPr>
      <p:sp>
        <p:nvSpPr>
          <p:cNvPr id="39" name="PlaceHolder 1"/>
          <p:cNvSpPr>
            <a:spLocks noGrp="1"/>
          </p:cNvSpPr>
          <p:nvPr>
            <p:ph type="title"/>
          </p:nvPr>
        </p:nvSpPr>
        <p:spPr>
          <a:xfrm>
            <a:off x="457200" y="0"/>
            <a:ext cx="8229240" cy="991440"/>
          </a:xfrm>
          <a:prstGeom prst="rect">
            <a:avLst/>
          </a:prstGeom>
        </p:spPr>
        <p:txBody>
          <a:bodyPr lIns="0" tIns="0" rIns="0" bIns="0" anchor="ctr"/>
          <a:lstStyle/>
          <a:p>
            <a:endParaRPr/>
          </a:p>
        </p:txBody>
      </p:sp>
      <p:sp>
        <p:nvSpPr>
          <p:cNvPr id="40" name="PlaceHolder 2"/>
          <p:cNvSpPr>
            <a:spLocks noGrp="1"/>
          </p:cNvSpPr>
          <p:nvPr>
            <p:ph type="body"/>
          </p:nvPr>
        </p:nvSpPr>
        <p:spPr>
          <a:xfrm>
            <a:off x="457200" y="1278720"/>
            <a:ext cx="8229240" cy="2311920"/>
          </a:xfrm>
          <a:prstGeom prst="rect">
            <a:avLst/>
          </a:prstGeom>
        </p:spPr>
        <p:txBody>
          <a:bodyPr lIns="0" tIns="0" rIns="0" bIns="0"/>
          <a:lstStyle/>
          <a:p>
            <a:endParaRPr/>
          </a:p>
        </p:txBody>
      </p:sp>
      <p:sp>
        <p:nvSpPr>
          <p:cNvPr id="41" name="PlaceHolder 3"/>
          <p:cNvSpPr>
            <a:spLocks noGrp="1"/>
          </p:cNvSpPr>
          <p:nvPr>
            <p:ph type="body"/>
          </p:nvPr>
        </p:nvSpPr>
        <p:spPr>
          <a:xfrm>
            <a:off x="457200" y="3810600"/>
            <a:ext cx="8229240" cy="2311920"/>
          </a:xfrm>
          <a:prstGeom prst="rect">
            <a:avLst/>
          </a:prstGeom>
        </p:spPr>
        <p:txBody>
          <a:bodyPr lIns="0" tIns="0" rIns="0" bIns="0"/>
          <a:lstStyle/>
          <a:p>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fourObj" preserve="1">
  <p:cSld name="Title, 4 Content">
    <p:spTree>
      <p:nvGrpSpPr>
        <p:cNvPr id="1" name=""/>
        <p:cNvGrpSpPr/>
        <p:nvPr/>
      </p:nvGrpSpPr>
      <p:grpSpPr>
        <a:xfrm>
          <a:off x="0" y="0"/>
          <a:ext cx="0" cy="0"/>
          <a:chOff x="0" y="0"/>
          <a:chExt cx="0" cy="0"/>
        </a:xfrm>
      </p:grpSpPr>
      <p:sp>
        <p:nvSpPr>
          <p:cNvPr id="42" name="PlaceHolder 1"/>
          <p:cNvSpPr>
            <a:spLocks noGrp="1"/>
          </p:cNvSpPr>
          <p:nvPr>
            <p:ph type="title"/>
          </p:nvPr>
        </p:nvSpPr>
        <p:spPr>
          <a:xfrm>
            <a:off x="457200" y="0"/>
            <a:ext cx="8229240" cy="991440"/>
          </a:xfrm>
          <a:prstGeom prst="rect">
            <a:avLst/>
          </a:prstGeom>
        </p:spPr>
        <p:txBody>
          <a:bodyPr lIns="0" tIns="0" rIns="0" bIns="0" anchor="ctr"/>
          <a:lstStyle/>
          <a:p>
            <a:endParaRPr/>
          </a:p>
        </p:txBody>
      </p:sp>
      <p:sp>
        <p:nvSpPr>
          <p:cNvPr id="43" name="PlaceHolder 2"/>
          <p:cNvSpPr>
            <a:spLocks noGrp="1"/>
          </p:cNvSpPr>
          <p:nvPr>
            <p:ph type="body"/>
          </p:nvPr>
        </p:nvSpPr>
        <p:spPr>
          <a:xfrm>
            <a:off x="457200" y="1278720"/>
            <a:ext cx="4015800" cy="2311920"/>
          </a:xfrm>
          <a:prstGeom prst="rect">
            <a:avLst/>
          </a:prstGeom>
        </p:spPr>
        <p:txBody>
          <a:bodyPr lIns="0" tIns="0" rIns="0" bIns="0"/>
          <a:lstStyle/>
          <a:p>
            <a:endParaRPr/>
          </a:p>
        </p:txBody>
      </p:sp>
      <p:sp>
        <p:nvSpPr>
          <p:cNvPr id="44" name="PlaceHolder 3"/>
          <p:cNvSpPr>
            <a:spLocks noGrp="1"/>
          </p:cNvSpPr>
          <p:nvPr>
            <p:ph type="body"/>
          </p:nvPr>
        </p:nvSpPr>
        <p:spPr>
          <a:xfrm>
            <a:off x="4674240" y="1278720"/>
            <a:ext cx="4015800" cy="2311920"/>
          </a:xfrm>
          <a:prstGeom prst="rect">
            <a:avLst/>
          </a:prstGeom>
        </p:spPr>
        <p:txBody>
          <a:bodyPr lIns="0" tIns="0" rIns="0" bIns="0"/>
          <a:lstStyle/>
          <a:p>
            <a:endParaRPr/>
          </a:p>
        </p:txBody>
      </p:sp>
      <p:sp>
        <p:nvSpPr>
          <p:cNvPr id="45" name="PlaceHolder 4"/>
          <p:cNvSpPr>
            <a:spLocks noGrp="1"/>
          </p:cNvSpPr>
          <p:nvPr>
            <p:ph type="body"/>
          </p:nvPr>
        </p:nvSpPr>
        <p:spPr>
          <a:xfrm>
            <a:off x="4674240" y="3810600"/>
            <a:ext cx="4015800" cy="2311920"/>
          </a:xfrm>
          <a:prstGeom prst="rect">
            <a:avLst/>
          </a:prstGeom>
        </p:spPr>
        <p:txBody>
          <a:bodyPr lIns="0" tIns="0" rIns="0" bIns="0"/>
          <a:lstStyle/>
          <a:p>
            <a:endParaRPr/>
          </a:p>
        </p:txBody>
      </p:sp>
      <p:sp>
        <p:nvSpPr>
          <p:cNvPr id="46" name="PlaceHolder 5"/>
          <p:cNvSpPr>
            <a:spLocks noGrp="1"/>
          </p:cNvSpPr>
          <p:nvPr>
            <p:ph type="body"/>
          </p:nvPr>
        </p:nvSpPr>
        <p:spPr>
          <a:xfrm>
            <a:off x="457200" y="3810600"/>
            <a:ext cx="4015800" cy="2311920"/>
          </a:xfrm>
          <a:prstGeom prst="rect">
            <a:avLst/>
          </a:prstGeom>
        </p:spPr>
        <p:txBody>
          <a:bodyPr lIns="0" tIns="0" rIns="0" bIns="0"/>
          <a:lstStyle/>
          <a:p>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Title, 6 Content">
    <p:spTree>
      <p:nvGrpSpPr>
        <p:cNvPr id="1" name=""/>
        <p:cNvGrpSpPr/>
        <p:nvPr/>
      </p:nvGrpSpPr>
      <p:grpSpPr>
        <a:xfrm>
          <a:off x="0" y="0"/>
          <a:ext cx="0" cy="0"/>
          <a:chOff x="0" y="0"/>
          <a:chExt cx="0" cy="0"/>
        </a:xfrm>
      </p:grpSpPr>
      <p:sp>
        <p:nvSpPr>
          <p:cNvPr id="47" name="PlaceHolder 1"/>
          <p:cNvSpPr>
            <a:spLocks noGrp="1"/>
          </p:cNvSpPr>
          <p:nvPr>
            <p:ph type="title"/>
          </p:nvPr>
        </p:nvSpPr>
        <p:spPr>
          <a:xfrm>
            <a:off x="457200" y="0"/>
            <a:ext cx="8229240" cy="991440"/>
          </a:xfrm>
          <a:prstGeom prst="rect">
            <a:avLst/>
          </a:prstGeom>
        </p:spPr>
        <p:txBody>
          <a:bodyPr lIns="0" tIns="0" rIns="0" bIns="0" anchor="ctr"/>
          <a:lstStyle/>
          <a:p>
            <a:endParaRPr/>
          </a:p>
        </p:txBody>
      </p:sp>
      <p:sp>
        <p:nvSpPr>
          <p:cNvPr id="48" name="PlaceHolder 2"/>
          <p:cNvSpPr>
            <a:spLocks noGrp="1"/>
          </p:cNvSpPr>
          <p:nvPr>
            <p:ph type="body"/>
          </p:nvPr>
        </p:nvSpPr>
        <p:spPr>
          <a:xfrm>
            <a:off x="457200" y="1278720"/>
            <a:ext cx="8229240" cy="4847040"/>
          </a:xfrm>
          <a:prstGeom prst="rect">
            <a:avLst/>
          </a:prstGeom>
        </p:spPr>
        <p:txBody>
          <a:bodyPr lIns="0" tIns="0" rIns="0" bIns="0"/>
          <a:lstStyle/>
          <a:p>
            <a:endParaRPr/>
          </a:p>
        </p:txBody>
      </p:sp>
      <p:sp>
        <p:nvSpPr>
          <p:cNvPr id="49" name="PlaceHolder 3"/>
          <p:cNvSpPr>
            <a:spLocks noGrp="1"/>
          </p:cNvSpPr>
          <p:nvPr>
            <p:ph type="body"/>
          </p:nvPr>
        </p:nvSpPr>
        <p:spPr>
          <a:xfrm>
            <a:off x="457200" y="1278720"/>
            <a:ext cx="8229240" cy="4847040"/>
          </a:xfrm>
          <a:prstGeom prst="rect">
            <a:avLst/>
          </a:prstGeom>
        </p:spPr>
        <p:txBody>
          <a:bodyPr lIns="0" tIns="0" rIns="0" bIns="0"/>
          <a:lstStyle/>
          <a:p>
            <a:endParaRPr/>
          </a:p>
        </p:txBody>
      </p:sp>
      <p:pic>
        <p:nvPicPr>
          <p:cNvPr id="50" name="Picture 49"/>
          <p:cNvPicPr/>
          <p:nvPr/>
        </p:nvPicPr>
        <p:blipFill>
          <a:blip r:embed="rId2"/>
          <a:stretch/>
        </p:blipFill>
        <p:spPr>
          <a:xfrm>
            <a:off x="1532520" y="1278720"/>
            <a:ext cx="6078240" cy="4847040"/>
          </a:xfrm>
          <a:prstGeom prst="rect">
            <a:avLst/>
          </a:prstGeom>
          <a:ln>
            <a:noFill/>
          </a:ln>
        </p:spPr>
      </p:pic>
      <p:pic>
        <p:nvPicPr>
          <p:cNvPr id="51" name="Picture 50"/>
          <p:cNvPicPr/>
          <p:nvPr/>
        </p:nvPicPr>
        <p:blipFill>
          <a:blip r:embed="rId2"/>
          <a:stretch/>
        </p:blipFill>
        <p:spPr>
          <a:xfrm>
            <a:off x="1532520" y="1278720"/>
            <a:ext cx="6078240" cy="4847040"/>
          </a:xfrm>
          <a:prstGeom prst="rect">
            <a:avLst/>
          </a:prstGeom>
          <a:ln>
            <a:noFill/>
          </a:ln>
        </p:spPr>
      </p:pic>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reserve="1">
  <p:cSld name="Blank Slide">
    <p:spTree>
      <p:nvGrpSpPr>
        <p:cNvPr id="1" name=""/>
        <p:cNvGrpSpPr/>
        <p:nvPr/>
      </p:nvGrpSpPr>
      <p:grpSpPr>
        <a:xfrm>
          <a:off x="0" y="0"/>
          <a:ext cx="0" cy="0"/>
          <a:chOff x="0" y="0"/>
          <a:chExt cx="0" cy="0"/>
        </a:xfrm>
      </p:grpSpPr>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x" preserve="1">
  <p:cSld name="Title Slide">
    <p:spTree>
      <p:nvGrpSpPr>
        <p:cNvPr id="1" name=""/>
        <p:cNvGrpSpPr/>
        <p:nvPr/>
      </p:nvGrpSpPr>
      <p:grpSpPr>
        <a:xfrm>
          <a:off x="0" y="0"/>
          <a:ext cx="0" cy="0"/>
          <a:chOff x="0" y="0"/>
          <a:chExt cx="0" cy="0"/>
        </a:xfrm>
      </p:grpSpPr>
      <p:sp>
        <p:nvSpPr>
          <p:cNvPr id="60" name="PlaceHolder 1"/>
          <p:cNvSpPr>
            <a:spLocks noGrp="1"/>
          </p:cNvSpPr>
          <p:nvPr>
            <p:ph type="title"/>
          </p:nvPr>
        </p:nvSpPr>
        <p:spPr>
          <a:xfrm>
            <a:off x="457200" y="0"/>
            <a:ext cx="8229240" cy="991440"/>
          </a:xfrm>
          <a:prstGeom prst="rect">
            <a:avLst/>
          </a:prstGeom>
        </p:spPr>
        <p:txBody>
          <a:bodyPr lIns="0" tIns="0" rIns="0" bIns="0" anchor="ctr"/>
          <a:lstStyle/>
          <a:p>
            <a:endParaRPr/>
          </a:p>
        </p:txBody>
      </p:sp>
      <p:sp>
        <p:nvSpPr>
          <p:cNvPr id="61" name="PlaceHolder 2"/>
          <p:cNvSpPr>
            <a:spLocks noGrp="1"/>
          </p:cNvSpPr>
          <p:nvPr>
            <p:ph type="subTitle"/>
          </p:nvPr>
        </p:nvSpPr>
        <p:spPr>
          <a:xfrm>
            <a:off x="457200" y="1278720"/>
            <a:ext cx="8229240" cy="4847040"/>
          </a:xfrm>
          <a:prstGeom prst="rect">
            <a:avLst/>
          </a:prstGeom>
        </p:spPr>
        <p:txBody>
          <a:bodyPr lIns="0" tIns="0" rIns="0" bIns="0" anchor="ctr"/>
          <a:lstStyle/>
          <a:p>
            <a:pPr algn="ctr"/>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itle, Content">
    <p:spTree>
      <p:nvGrpSpPr>
        <p:cNvPr id="1" name=""/>
        <p:cNvGrpSpPr/>
        <p:nvPr/>
      </p:nvGrpSpPr>
      <p:grpSpPr>
        <a:xfrm>
          <a:off x="0" y="0"/>
          <a:ext cx="0" cy="0"/>
          <a:chOff x="0" y="0"/>
          <a:chExt cx="0" cy="0"/>
        </a:xfrm>
      </p:grpSpPr>
      <p:sp>
        <p:nvSpPr>
          <p:cNvPr id="62" name="PlaceHolder 1"/>
          <p:cNvSpPr>
            <a:spLocks noGrp="1"/>
          </p:cNvSpPr>
          <p:nvPr>
            <p:ph type="title"/>
          </p:nvPr>
        </p:nvSpPr>
        <p:spPr>
          <a:xfrm>
            <a:off x="457200" y="0"/>
            <a:ext cx="8229240" cy="991440"/>
          </a:xfrm>
          <a:prstGeom prst="rect">
            <a:avLst/>
          </a:prstGeom>
        </p:spPr>
        <p:txBody>
          <a:bodyPr lIns="0" tIns="0" rIns="0" bIns="0" anchor="ctr"/>
          <a:lstStyle/>
          <a:p>
            <a:endParaRPr/>
          </a:p>
        </p:txBody>
      </p:sp>
      <p:sp>
        <p:nvSpPr>
          <p:cNvPr id="63" name="PlaceHolder 2"/>
          <p:cNvSpPr>
            <a:spLocks noGrp="1"/>
          </p:cNvSpPr>
          <p:nvPr>
            <p:ph type="body"/>
          </p:nvPr>
        </p:nvSpPr>
        <p:spPr>
          <a:xfrm>
            <a:off x="457200" y="1278720"/>
            <a:ext cx="8229240" cy="4847040"/>
          </a:xfrm>
          <a:prstGeom prst="rect">
            <a:avLst/>
          </a:prstGeom>
        </p:spPr>
        <p:txBody>
          <a:bodyPr lIns="0" tIns="0" rIns="0" bIns="0"/>
          <a:lstStyle/>
          <a:p>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itle, 2 Content">
    <p:spTree>
      <p:nvGrpSpPr>
        <p:cNvPr id="1" name=""/>
        <p:cNvGrpSpPr/>
        <p:nvPr/>
      </p:nvGrpSpPr>
      <p:grpSpPr>
        <a:xfrm>
          <a:off x="0" y="0"/>
          <a:ext cx="0" cy="0"/>
          <a:chOff x="0" y="0"/>
          <a:chExt cx="0" cy="0"/>
        </a:xfrm>
      </p:grpSpPr>
      <p:sp>
        <p:nvSpPr>
          <p:cNvPr id="64" name="PlaceHolder 1"/>
          <p:cNvSpPr>
            <a:spLocks noGrp="1"/>
          </p:cNvSpPr>
          <p:nvPr>
            <p:ph type="title"/>
          </p:nvPr>
        </p:nvSpPr>
        <p:spPr>
          <a:xfrm>
            <a:off x="457200" y="0"/>
            <a:ext cx="8229240" cy="991440"/>
          </a:xfrm>
          <a:prstGeom prst="rect">
            <a:avLst/>
          </a:prstGeom>
        </p:spPr>
        <p:txBody>
          <a:bodyPr lIns="0" tIns="0" rIns="0" bIns="0" anchor="ctr"/>
          <a:lstStyle/>
          <a:p>
            <a:endParaRPr/>
          </a:p>
        </p:txBody>
      </p:sp>
      <p:sp>
        <p:nvSpPr>
          <p:cNvPr id="65" name="PlaceHolder 2"/>
          <p:cNvSpPr>
            <a:spLocks noGrp="1"/>
          </p:cNvSpPr>
          <p:nvPr>
            <p:ph type="body"/>
          </p:nvPr>
        </p:nvSpPr>
        <p:spPr>
          <a:xfrm>
            <a:off x="457200" y="1278720"/>
            <a:ext cx="4015800" cy="4847040"/>
          </a:xfrm>
          <a:prstGeom prst="rect">
            <a:avLst/>
          </a:prstGeom>
        </p:spPr>
        <p:txBody>
          <a:bodyPr lIns="0" tIns="0" rIns="0" bIns="0"/>
          <a:lstStyle/>
          <a:p>
            <a:endParaRPr/>
          </a:p>
        </p:txBody>
      </p:sp>
      <p:sp>
        <p:nvSpPr>
          <p:cNvPr id="66" name="PlaceHolder 3"/>
          <p:cNvSpPr>
            <a:spLocks noGrp="1"/>
          </p:cNvSpPr>
          <p:nvPr>
            <p:ph type="body"/>
          </p:nvPr>
        </p:nvSpPr>
        <p:spPr>
          <a:xfrm>
            <a:off x="4674240" y="1278720"/>
            <a:ext cx="4015800" cy="4847040"/>
          </a:xfrm>
          <a:prstGeom prst="rect">
            <a:avLst/>
          </a:prstGeom>
        </p:spPr>
        <p:txBody>
          <a:bodyPr lIns="0" tIns="0" rIns="0" bIns="0"/>
          <a:lstStyle/>
          <a:p>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67" name="PlaceHolder 1"/>
          <p:cNvSpPr>
            <a:spLocks noGrp="1"/>
          </p:cNvSpPr>
          <p:nvPr>
            <p:ph type="title"/>
          </p:nvPr>
        </p:nvSpPr>
        <p:spPr>
          <a:xfrm>
            <a:off x="457200" y="0"/>
            <a:ext cx="8229240" cy="991440"/>
          </a:xfrm>
          <a:prstGeom prst="rect">
            <a:avLst/>
          </a:prstGeom>
        </p:spPr>
        <p:txBody>
          <a:bodyPr lIns="0" tIns="0" rIns="0" bIns="0" anchor="ctr"/>
          <a:lstStyle/>
          <a:p>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Only" preserve="1">
  <p:cSld name="Centered Text">
    <p:spTree>
      <p:nvGrpSpPr>
        <p:cNvPr id="1" name=""/>
        <p:cNvGrpSpPr/>
        <p:nvPr/>
      </p:nvGrpSpPr>
      <p:grpSpPr>
        <a:xfrm>
          <a:off x="0" y="0"/>
          <a:ext cx="0" cy="0"/>
          <a:chOff x="0" y="0"/>
          <a:chExt cx="0" cy="0"/>
        </a:xfrm>
      </p:grpSpPr>
      <p:sp>
        <p:nvSpPr>
          <p:cNvPr id="68" name="PlaceHolder 1"/>
          <p:cNvSpPr>
            <a:spLocks noGrp="1"/>
          </p:cNvSpPr>
          <p:nvPr>
            <p:ph type="subTitle"/>
          </p:nvPr>
        </p:nvSpPr>
        <p:spPr>
          <a:xfrm>
            <a:off x="457200" y="0"/>
            <a:ext cx="8229240" cy="4597200"/>
          </a:xfrm>
          <a:prstGeom prst="rect">
            <a:avLst/>
          </a:prstGeom>
        </p:spPr>
        <p:txBody>
          <a:bodyPr lIns="0" tIns="0" rIns="0" bIns="0" anchor="ctr"/>
          <a:lstStyle/>
          <a:p>
            <a:pPr algn="ctr"/>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ObjAndObj" preserve="1">
  <p:cSld name="Title, 2 Content and Content">
    <p:spTree>
      <p:nvGrpSpPr>
        <p:cNvPr id="1" name=""/>
        <p:cNvGrpSpPr/>
        <p:nvPr/>
      </p:nvGrpSpPr>
      <p:grpSpPr>
        <a:xfrm>
          <a:off x="0" y="0"/>
          <a:ext cx="0" cy="0"/>
          <a:chOff x="0" y="0"/>
          <a:chExt cx="0" cy="0"/>
        </a:xfrm>
      </p:grpSpPr>
      <p:sp>
        <p:nvSpPr>
          <p:cNvPr id="69" name="PlaceHolder 1"/>
          <p:cNvSpPr>
            <a:spLocks noGrp="1"/>
          </p:cNvSpPr>
          <p:nvPr>
            <p:ph type="title"/>
          </p:nvPr>
        </p:nvSpPr>
        <p:spPr>
          <a:xfrm>
            <a:off x="457200" y="0"/>
            <a:ext cx="8229240" cy="991440"/>
          </a:xfrm>
          <a:prstGeom prst="rect">
            <a:avLst/>
          </a:prstGeom>
        </p:spPr>
        <p:txBody>
          <a:bodyPr lIns="0" tIns="0" rIns="0" bIns="0" anchor="ctr"/>
          <a:lstStyle/>
          <a:p>
            <a:endParaRPr/>
          </a:p>
        </p:txBody>
      </p:sp>
      <p:sp>
        <p:nvSpPr>
          <p:cNvPr id="70" name="PlaceHolder 2"/>
          <p:cNvSpPr>
            <a:spLocks noGrp="1"/>
          </p:cNvSpPr>
          <p:nvPr>
            <p:ph type="body"/>
          </p:nvPr>
        </p:nvSpPr>
        <p:spPr>
          <a:xfrm>
            <a:off x="457200" y="1278720"/>
            <a:ext cx="4015800" cy="2311920"/>
          </a:xfrm>
          <a:prstGeom prst="rect">
            <a:avLst/>
          </a:prstGeom>
        </p:spPr>
        <p:txBody>
          <a:bodyPr lIns="0" tIns="0" rIns="0" bIns="0"/>
          <a:lstStyle/>
          <a:p>
            <a:endParaRPr/>
          </a:p>
        </p:txBody>
      </p:sp>
      <p:sp>
        <p:nvSpPr>
          <p:cNvPr id="71" name="PlaceHolder 3"/>
          <p:cNvSpPr>
            <a:spLocks noGrp="1"/>
          </p:cNvSpPr>
          <p:nvPr>
            <p:ph type="body"/>
          </p:nvPr>
        </p:nvSpPr>
        <p:spPr>
          <a:xfrm>
            <a:off x="457200" y="3810600"/>
            <a:ext cx="4015800" cy="2311920"/>
          </a:xfrm>
          <a:prstGeom prst="rect">
            <a:avLst/>
          </a:prstGeom>
        </p:spPr>
        <p:txBody>
          <a:bodyPr lIns="0" tIns="0" rIns="0" bIns="0"/>
          <a:lstStyle/>
          <a:p>
            <a:endParaRPr/>
          </a:p>
        </p:txBody>
      </p:sp>
      <p:sp>
        <p:nvSpPr>
          <p:cNvPr id="72" name="PlaceHolder 4"/>
          <p:cNvSpPr>
            <a:spLocks noGrp="1"/>
          </p:cNvSpPr>
          <p:nvPr>
            <p:ph type="body"/>
          </p:nvPr>
        </p:nvSpPr>
        <p:spPr>
          <a:xfrm>
            <a:off x="4674240" y="1278720"/>
            <a:ext cx="4015800" cy="4847040"/>
          </a:xfrm>
          <a:prstGeom prst="rect">
            <a:avLst/>
          </a:prstGeom>
        </p:spPr>
        <p:txBody>
          <a:bodyPr lIns="0" tIns="0" rIns="0" bIns="0"/>
          <a:lstStyle/>
          <a:p>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x" preserve="1">
  <p:cSld name="Title Slide">
    <p:spTree>
      <p:nvGrpSpPr>
        <p:cNvPr id="1" name=""/>
        <p:cNvGrpSpPr/>
        <p:nvPr/>
      </p:nvGrpSpPr>
      <p:grpSpPr>
        <a:xfrm>
          <a:off x="0" y="0"/>
          <a:ext cx="0" cy="0"/>
          <a:chOff x="0" y="0"/>
          <a:chExt cx="0" cy="0"/>
        </a:xfrm>
      </p:grpSpPr>
      <p:sp>
        <p:nvSpPr>
          <p:cNvPr id="18" name="PlaceHolder 1"/>
          <p:cNvSpPr>
            <a:spLocks noGrp="1"/>
          </p:cNvSpPr>
          <p:nvPr>
            <p:ph type="title"/>
          </p:nvPr>
        </p:nvSpPr>
        <p:spPr>
          <a:xfrm>
            <a:off x="457200" y="0"/>
            <a:ext cx="8229240" cy="991440"/>
          </a:xfrm>
          <a:prstGeom prst="rect">
            <a:avLst/>
          </a:prstGeom>
        </p:spPr>
        <p:txBody>
          <a:bodyPr lIns="0" tIns="0" rIns="0" bIns="0" anchor="ctr"/>
          <a:lstStyle/>
          <a:p>
            <a:endParaRPr/>
          </a:p>
        </p:txBody>
      </p:sp>
      <p:sp>
        <p:nvSpPr>
          <p:cNvPr id="19" name="PlaceHolder 2"/>
          <p:cNvSpPr>
            <a:spLocks noGrp="1"/>
          </p:cNvSpPr>
          <p:nvPr>
            <p:ph type="subTitle"/>
          </p:nvPr>
        </p:nvSpPr>
        <p:spPr>
          <a:xfrm>
            <a:off x="457200" y="1278720"/>
            <a:ext cx="8229240" cy="4847040"/>
          </a:xfrm>
          <a:prstGeom prst="rect">
            <a:avLst/>
          </a:prstGeom>
        </p:spPr>
        <p:txBody>
          <a:bodyPr lIns="0" tIns="0" rIns="0" bIns="0" anchor="ctr"/>
          <a:lstStyle/>
          <a:p>
            <a:pPr algn="ctr"/>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73" name="PlaceHolder 1"/>
          <p:cNvSpPr>
            <a:spLocks noGrp="1"/>
          </p:cNvSpPr>
          <p:nvPr>
            <p:ph type="title"/>
          </p:nvPr>
        </p:nvSpPr>
        <p:spPr>
          <a:xfrm>
            <a:off x="457200" y="0"/>
            <a:ext cx="8229240" cy="991440"/>
          </a:xfrm>
          <a:prstGeom prst="rect">
            <a:avLst/>
          </a:prstGeom>
        </p:spPr>
        <p:txBody>
          <a:bodyPr lIns="0" tIns="0" rIns="0" bIns="0" anchor="ctr"/>
          <a:lstStyle/>
          <a:p>
            <a:endParaRPr/>
          </a:p>
        </p:txBody>
      </p:sp>
      <p:sp>
        <p:nvSpPr>
          <p:cNvPr id="74" name="PlaceHolder 2"/>
          <p:cNvSpPr>
            <a:spLocks noGrp="1"/>
          </p:cNvSpPr>
          <p:nvPr>
            <p:ph type="body"/>
          </p:nvPr>
        </p:nvSpPr>
        <p:spPr>
          <a:xfrm>
            <a:off x="457200" y="1278720"/>
            <a:ext cx="4015800" cy="4847040"/>
          </a:xfrm>
          <a:prstGeom prst="rect">
            <a:avLst/>
          </a:prstGeom>
        </p:spPr>
        <p:txBody>
          <a:bodyPr lIns="0" tIns="0" rIns="0" bIns="0"/>
          <a:lstStyle/>
          <a:p>
            <a:endParaRPr/>
          </a:p>
        </p:txBody>
      </p:sp>
      <p:sp>
        <p:nvSpPr>
          <p:cNvPr id="75" name="PlaceHolder 3"/>
          <p:cNvSpPr>
            <a:spLocks noGrp="1"/>
          </p:cNvSpPr>
          <p:nvPr>
            <p:ph type="body"/>
          </p:nvPr>
        </p:nvSpPr>
        <p:spPr>
          <a:xfrm>
            <a:off x="4674240" y="1278720"/>
            <a:ext cx="4015800" cy="2311920"/>
          </a:xfrm>
          <a:prstGeom prst="rect">
            <a:avLst/>
          </a:prstGeom>
        </p:spPr>
        <p:txBody>
          <a:bodyPr lIns="0" tIns="0" rIns="0" bIns="0"/>
          <a:lstStyle/>
          <a:p>
            <a:endParaRPr/>
          </a:p>
        </p:txBody>
      </p:sp>
      <p:sp>
        <p:nvSpPr>
          <p:cNvPr id="76" name="PlaceHolder 4"/>
          <p:cNvSpPr>
            <a:spLocks noGrp="1"/>
          </p:cNvSpPr>
          <p:nvPr>
            <p:ph type="body"/>
          </p:nvPr>
        </p:nvSpPr>
        <p:spPr>
          <a:xfrm>
            <a:off x="4674240" y="3810600"/>
            <a:ext cx="4015800" cy="2311920"/>
          </a:xfrm>
          <a:prstGeom prst="rect">
            <a:avLst/>
          </a:prstGeom>
        </p:spPr>
        <p:txBody>
          <a:bodyPr lIns="0" tIns="0" rIns="0" bIns="0"/>
          <a:lstStyle/>
          <a:p>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woObjOverTx" preserve="1">
  <p:cSld name="Title, 2 Content over Content">
    <p:spTree>
      <p:nvGrpSpPr>
        <p:cNvPr id="1" name=""/>
        <p:cNvGrpSpPr/>
        <p:nvPr/>
      </p:nvGrpSpPr>
      <p:grpSpPr>
        <a:xfrm>
          <a:off x="0" y="0"/>
          <a:ext cx="0" cy="0"/>
          <a:chOff x="0" y="0"/>
          <a:chExt cx="0" cy="0"/>
        </a:xfrm>
      </p:grpSpPr>
      <p:sp>
        <p:nvSpPr>
          <p:cNvPr id="77" name="PlaceHolder 1"/>
          <p:cNvSpPr>
            <a:spLocks noGrp="1"/>
          </p:cNvSpPr>
          <p:nvPr>
            <p:ph type="title"/>
          </p:nvPr>
        </p:nvSpPr>
        <p:spPr>
          <a:xfrm>
            <a:off x="457200" y="0"/>
            <a:ext cx="8229240" cy="991440"/>
          </a:xfrm>
          <a:prstGeom prst="rect">
            <a:avLst/>
          </a:prstGeom>
        </p:spPr>
        <p:txBody>
          <a:bodyPr lIns="0" tIns="0" rIns="0" bIns="0" anchor="ctr"/>
          <a:lstStyle/>
          <a:p>
            <a:endParaRPr/>
          </a:p>
        </p:txBody>
      </p:sp>
      <p:sp>
        <p:nvSpPr>
          <p:cNvPr id="78" name="PlaceHolder 2"/>
          <p:cNvSpPr>
            <a:spLocks noGrp="1"/>
          </p:cNvSpPr>
          <p:nvPr>
            <p:ph type="body"/>
          </p:nvPr>
        </p:nvSpPr>
        <p:spPr>
          <a:xfrm>
            <a:off x="457200" y="1278720"/>
            <a:ext cx="4015800" cy="2311920"/>
          </a:xfrm>
          <a:prstGeom prst="rect">
            <a:avLst/>
          </a:prstGeom>
        </p:spPr>
        <p:txBody>
          <a:bodyPr lIns="0" tIns="0" rIns="0" bIns="0"/>
          <a:lstStyle/>
          <a:p>
            <a:endParaRPr/>
          </a:p>
        </p:txBody>
      </p:sp>
      <p:sp>
        <p:nvSpPr>
          <p:cNvPr id="79" name="PlaceHolder 3"/>
          <p:cNvSpPr>
            <a:spLocks noGrp="1"/>
          </p:cNvSpPr>
          <p:nvPr>
            <p:ph type="body"/>
          </p:nvPr>
        </p:nvSpPr>
        <p:spPr>
          <a:xfrm>
            <a:off x="4674240" y="1278720"/>
            <a:ext cx="4015800" cy="2311920"/>
          </a:xfrm>
          <a:prstGeom prst="rect">
            <a:avLst/>
          </a:prstGeom>
        </p:spPr>
        <p:txBody>
          <a:bodyPr lIns="0" tIns="0" rIns="0" bIns="0"/>
          <a:lstStyle/>
          <a:p>
            <a:endParaRPr/>
          </a:p>
        </p:txBody>
      </p:sp>
      <p:sp>
        <p:nvSpPr>
          <p:cNvPr id="80" name="PlaceHolder 4"/>
          <p:cNvSpPr>
            <a:spLocks noGrp="1"/>
          </p:cNvSpPr>
          <p:nvPr>
            <p:ph type="body"/>
          </p:nvPr>
        </p:nvSpPr>
        <p:spPr>
          <a:xfrm>
            <a:off x="457200" y="3810600"/>
            <a:ext cx="8229240" cy="2311920"/>
          </a:xfrm>
          <a:prstGeom prst="rect">
            <a:avLst/>
          </a:prstGeom>
        </p:spPr>
        <p:txBody>
          <a:bodyPr lIns="0" tIns="0" rIns="0" bIns="0"/>
          <a:lstStyle/>
          <a:p>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objOverTx" preserve="1">
  <p:cSld name="Title, Content over Content">
    <p:spTree>
      <p:nvGrpSpPr>
        <p:cNvPr id="1" name=""/>
        <p:cNvGrpSpPr/>
        <p:nvPr/>
      </p:nvGrpSpPr>
      <p:grpSpPr>
        <a:xfrm>
          <a:off x="0" y="0"/>
          <a:ext cx="0" cy="0"/>
          <a:chOff x="0" y="0"/>
          <a:chExt cx="0" cy="0"/>
        </a:xfrm>
      </p:grpSpPr>
      <p:sp>
        <p:nvSpPr>
          <p:cNvPr id="81" name="PlaceHolder 1"/>
          <p:cNvSpPr>
            <a:spLocks noGrp="1"/>
          </p:cNvSpPr>
          <p:nvPr>
            <p:ph type="title"/>
          </p:nvPr>
        </p:nvSpPr>
        <p:spPr>
          <a:xfrm>
            <a:off x="457200" y="0"/>
            <a:ext cx="8229240" cy="991440"/>
          </a:xfrm>
          <a:prstGeom prst="rect">
            <a:avLst/>
          </a:prstGeom>
        </p:spPr>
        <p:txBody>
          <a:bodyPr lIns="0" tIns="0" rIns="0" bIns="0" anchor="ctr"/>
          <a:lstStyle/>
          <a:p>
            <a:endParaRPr/>
          </a:p>
        </p:txBody>
      </p:sp>
      <p:sp>
        <p:nvSpPr>
          <p:cNvPr id="82" name="PlaceHolder 2"/>
          <p:cNvSpPr>
            <a:spLocks noGrp="1"/>
          </p:cNvSpPr>
          <p:nvPr>
            <p:ph type="body"/>
          </p:nvPr>
        </p:nvSpPr>
        <p:spPr>
          <a:xfrm>
            <a:off x="457200" y="1278720"/>
            <a:ext cx="8229240" cy="2311920"/>
          </a:xfrm>
          <a:prstGeom prst="rect">
            <a:avLst/>
          </a:prstGeom>
        </p:spPr>
        <p:txBody>
          <a:bodyPr lIns="0" tIns="0" rIns="0" bIns="0"/>
          <a:lstStyle/>
          <a:p>
            <a:endParaRPr/>
          </a:p>
        </p:txBody>
      </p:sp>
      <p:sp>
        <p:nvSpPr>
          <p:cNvPr id="83" name="PlaceHolder 3"/>
          <p:cNvSpPr>
            <a:spLocks noGrp="1"/>
          </p:cNvSpPr>
          <p:nvPr>
            <p:ph type="body"/>
          </p:nvPr>
        </p:nvSpPr>
        <p:spPr>
          <a:xfrm>
            <a:off x="457200" y="3810600"/>
            <a:ext cx="8229240" cy="2311920"/>
          </a:xfrm>
          <a:prstGeom prst="rect">
            <a:avLst/>
          </a:prstGeom>
        </p:spPr>
        <p:txBody>
          <a:bodyPr lIns="0" tIns="0" rIns="0" bIns="0"/>
          <a:lstStyle/>
          <a:p>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fourObj" preserve="1">
  <p:cSld name="Title, 4 Content">
    <p:spTree>
      <p:nvGrpSpPr>
        <p:cNvPr id="1" name=""/>
        <p:cNvGrpSpPr/>
        <p:nvPr/>
      </p:nvGrpSpPr>
      <p:grpSpPr>
        <a:xfrm>
          <a:off x="0" y="0"/>
          <a:ext cx="0" cy="0"/>
          <a:chOff x="0" y="0"/>
          <a:chExt cx="0" cy="0"/>
        </a:xfrm>
      </p:grpSpPr>
      <p:sp>
        <p:nvSpPr>
          <p:cNvPr id="84" name="PlaceHolder 1"/>
          <p:cNvSpPr>
            <a:spLocks noGrp="1"/>
          </p:cNvSpPr>
          <p:nvPr>
            <p:ph type="title"/>
          </p:nvPr>
        </p:nvSpPr>
        <p:spPr>
          <a:xfrm>
            <a:off x="457200" y="0"/>
            <a:ext cx="8229240" cy="991440"/>
          </a:xfrm>
          <a:prstGeom prst="rect">
            <a:avLst/>
          </a:prstGeom>
        </p:spPr>
        <p:txBody>
          <a:bodyPr lIns="0" tIns="0" rIns="0" bIns="0" anchor="ctr"/>
          <a:lstStyle/>
          <a:p>
            <a:endParaRPr/>
          </a:p>
        </p:txBody>
      </p:sp>
      <p:sp>
        <p:nvSpPr>
          <p:cNvPr id="85" name="PlaceHolder 2"/>
          <p:cNvSpPr>
            <a:spLocks noGrp="1"/>
          </p:cNvSpPr>
          <p:nvPr>
            <p:ph type="body"/>
          </p:nvPr>
        </p:nvSpPr>
        <p:spPr>
          <a:xfrm>
            <a:off x="457200" y="1278720"/>
            <a:ext cx="4015800" cy="2311920"/>
          </a:xfrm>
          <a:prstGeom prst="rect">
            <a:avLst/>
          </a:prstGeom>
        </p:spPr>
        <p:txBody>
          <a:bodyPr lIns="0" tIns="0" rIns="0" bIns="0"/>
          <a:lstStyle/>
          <a:p>
            <a:endParaRPr/>
          </a:p>
        </p:txBody>
      </p:sp>
      <p:sp>
        <p:nvSpPr>
          <p:cNvPr id="86" name="PlaceHolder 3"/>
          <p:cNvSpPr>
            <a:spLocks noGrp="1"/>
          </p:cNvSpPr>
          <p:nvPr>
            <p:ph type="body"/>
          </p:nvPr>
        </p:nvSpPr>
        <p:spPr>
          <a:xfrm>
            <a:off x="4674240" y="1278720"/>
            <a:ext cx="4015800" cy="2311920"/>
          </a:xfrm>
          <a:prstGeom prst="rect">
            <a:avLst/>
          </a:prstGeom>
        </p:spPr>
        <p:txBody>
          <a:bodyPr lIns="0" tIns="0" rIns="0" bIns="0"/>
          <a:lstStyle/>
          <a:p>
            <a:endParaRPr/>
          </a:p>
        </p:txBody>
      </p:sp>
      <p:sp>
        <p:nvSpPr>
          <p:cNvPr id="87" name="PlaceHolder 4"/>
          <p:cNvSpPr>
            <a:spLocks noGrp="1"/>
          </p:cNvSpPr>
          <p:nvPr>
            <p:ph type="body"/>
          </p:nvPr>
        </p:nvSpPr>
        <p:spPr>
          <a:xfrm>
            <a:off x="4674240" y="3810600"/>
            <a:ext cx="4015800" cy="2311920"/>
          </a:xfrm>
          <a:prstGeom prst="rect">
            <a:avLst/>
          </a:prstGeom>
        </p:spPr>
        <p:txBody>
          <a:bodyPr lIns="0" tIns="0" rIns="0" bIns="0"/>
          <a:lstStyle/>
          <a:p>
            <a:endParaRPr/>
          </a:p>
        </p:txBody>
      </p:sp>
      <p:sp>
        <p:nvSpPr>
          <p:cNvPr id="88" name="PlaceHolder 5"/>
          <p:cNvSpPr>
            <a:spLocks noGrp="1"/>
          </p:cNvSpPr>
          <p:nvPr>
            <p:ph type="body"/>
          </p:nvPr>
        </p:nvSpPr>
        <p:spPr>
          <a:xfrm>
            <a:off x="457200" y="3810600"/>
            <a:ext cx="4015800" cy="2311920"/>
          </a:xfrm>
          <a:prstGeom prst="rect">
            <a:avLst/>
          </a:prstGeom>
        </p:spPr>
        <p:txBody>
          <a:bodyPr lIns="0" tIns="0" rIns="0" bIns="0"/>
          <a:lstStyle/>
          <a:p>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blank" preserve="1">
  <p:cSld name="Title, 6 Content">
    <p:spTree>
      <p:nvGrpSpPr>
        <p:cNvPr id="1" name=""/>
        <p:cNvGrpSpPr/>
        <p:nvPr/>
      </p:nvGrpSpPr>
      <p:grpSpPr>
        <a:xfrm>
          <a:off x="0" y="0"/>
          <a:ext cx="0" cy="0"/>
          <a:chOff x="0" y="0"/>
          <a:chExt cx="0" cy="0"/>
        </a:xfrm>
      </p:grpSpPr>
      <p:sp>
        <p:nvSpPr>
          <p:cNvPr id="89" name="PlaceHolder 1"/>
          <p:cNvSpPr>
            <a:spLocks noGrp="1"/>
          </p:cNvSpPr>
          <p:nvPr>
            <p:ph type="title"/>
          </p:nvPr>
        </p:nvSpPr>
        <p:spPr>
          <a:xfrm>
            <a:off x="457200" y="0"/>
            <a:ext cx="8229240" cy="991440"/>
          </a:xfrm>
          <a:prstGeom prst="rect">
            <a:avLst/>
          </a:prstGeom>
        </p:spPr>
        <p:txBody>
          <a:bodyPr lIns="0" tIns="0" rIns="0" bIns="0" anchor="ctr"/>
          <a:lstStyle/>
          <a:p>
            <a:endParaRPr/>
          </a:p>
        </p:txBody>
      </p:sp>
      <p:sp>
        <p:nvSpPr>
          <p:cNvPr id="90" name="PlaceHolder 2"/>
          <p:cNvSpPr>
            <a:spLocks noGrp="1"/>
          </p:cNvSpPr>
          <p:nvPr>
            <p:ph type="body"/>
          </p:nvPr>
        </p:nvSpPr>
        <p:spPr>
          <a:xfrm>
            <a:off x="457200" y="1278720"/>
            <a:ext cx="8229240" cy="4847040"/>
          </a:xfrm>
          <a:prstGeom prst="rect">
            <a:avLst/>
          </a:prstGeom>
        </p:spPr>
        <p:txBody>
          <a:bodyPr lIns="0" tIns="0" rIns="0" bIns="0"/>
          <a:lstStyle/>
          <a:p>
            <a:endParaRPr/>
          </a:p>
        </p:txBody>
      </p:sp>
      <p:sp>
        <p:nvSpPr>
          <p:cNvPr id="91" name="PlaceHolder 3"/>
          <p:cNvSpPr>
            <a:spLocks noGrp="1"/>
          </p:cNvSpPr>
          <p:nvPr>
            <p:ph type="body"/>
          </p:nvPr>
        </p:nvSpPr>
        <p:spPr>
          <a:xfrm>
            <a:off x="457200" y="1278720"/>
            <a:ext cx="8229240" cy="4847040"/>
          </a:xfrm>
          <a:prstGeom prst="rect">
            <a:avLst/>
          </a:prstGeom>
        </p:spPr>
        <p:txBody>
          <a:bodyPr lIns="0" tIns="0" rIns="0" bIns="0"/>
          <a:lstStyle/>
          <a:p>
            <a:endParaRPr/>
          </a:p>
        </p:txBody>
      </p:sp>
      <p:pic>
        <p:nvPicPr>
          <p:cNvPr id="92" name="Picture 91"/>
          <p:cNvPicPr/>
          <p:nvPr/>
        </p:nvPicPr>
        <p:blipFill>
          <a:blip r:embed="rId2"/>
          <a:stretch/>
        </p:blipFill>
        <p:spPr>
          <a:xfrm>
            <a:off x="1532520" y="1278720"/>
            <a:ext cx="6078240" cy="4847040"/>
          </a:xfrm>
          <a:prstGeom prst="rect">
            <a:avLst/>
          </a:prstGeom>
          <a:ln>
            <a:noFill/>
          </a:ln>
        </p:spPr>
      </p:pic>
      <p:pic>
        <p:nvPicPr>
          <p:cNvPr id="93" name="Picture 92"/>
          <p:cNvPicPr/>
          <p:nvPr/>
        </p:nvPicPr>
        <p:blipFill>
          <a:blip r:embed="rId2"/>
          <a:stretch/>
        </p:blipFill>
        <p:spPr>
          <a:xfrm>
            <a:off x="1532520" y="1278720"/>
            <a:ext cx="6078240" cy="4847040"/>
          </a:xfrm>
          <a:prstGeom prst="rect">
            <a:avLst/>
          </a:prstGeom>
          <a:ln>
            <a:noFill/>
          </a:ln>
        </p:spPr>
      </p:pic>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9FFE9975-C960-C441-A95D-E879884DDE4A}" type="datetimeFigureOut">
              <a:rPr lang="en-US" smtClean="0"/>
              <a:t>11/19/2019</a:t>
            </a:fld>
            <a:endParaRPr lang="en-US"/>
          </a:p>
        </p:txBody>
      </p:sp>
      <p:sp>
        <p:nvSpPr>
          <p:cNvPr id="6" name="Slide Number Placeholder 5"/>
          <p:cNvSpPr>
            <a:spLocks noGrp="1"/>
          </p:cNvSpPr>
          <p:nvPr>
            <p:ph type="sldNum" sz="quarter" idx="12"/>
          </p:nvPr>
        </p:nvSpPr>
        <p:spPr/>
        <p:txBody>
          <a:bodyPr/>
          <a:lstStyle/>
          <a:p>
            <a:fld id="{06896CD2-FB3A-5340-99F8-A4C5A2774A87}" type="slidenum">
              <a:rPr lang="en-US" smtClean="0"/>
              <a:t>‹#›</a:t>
            </a:fld>
            <a:endParaRPr lang="en-US"/>
          </a:p>
        </p:txBody>
      </p:sp>
    </p:spTree>
    <p:extLst>
      <p:ext uri="{BB962C8B-B14F-4D97-AF65-F5344CB8AC3E}">
        <p14:creationId xmlns:p14="http://schemas.microsoft.com/office/powerpoint/2010/main" val="408115100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Content">
    <p:spTree>
      <p:nvGrpSpPr>
        <p:cNvPr id="1" name=""/>
        <p:cNvGrpSpPr/>
        <p:nvPr/>
      </p:nvGrpSpPr>
      <p:grpSpPr>
        <a:xfrm>
          <a:off x="0" y="0"/>
          <a:ext cx="0" cy="0"/>
          <a:chOff x="0" y="0"/>
          <a:chExt cx="0" cy="0"/>
        </a:xfrm>
      </p:grpSpPr>
      <p:sp>
        <p:nvSpPr>
          <p:cNvPr id="20" name="PlaceHolder 1"/>
          <p:cNvSpPr>
            <a:spLocks noGrp="1"/>
          </p:cNvSpPr>
          <p:nvPr>
            <p:ph type="title"/>
          </p:nvPr>
        </p:nvSpPr>
        <p:spPr>
          <a:xfrm>
            <a:off x="457200" y="0"/>
            <a:ext cx="8229240" cy="991440"/>
          </a:xfrm>
          <a:prstGeom prst="rect">
            <a:avLst/>
          </a:prstGeom>
        </p:spPr>
        <p:txBody>
          <a:bodyPr lIns="0" tIns="0" rIns="0" bIns="0" anchor="ctr"/>
          <a:lstStyle/>
          <a:p>
            <a:endParaRPr/>
          </a:p>
        </p:txBody>
      </p:sp>
      <p:sp>
        <p:nvSpPr>
          <p:cNvPr id="21" name="PlaceHolder 2"/>
          <p:cNvSpPr>
            <a:spLocks noGrp="1"/>
          </p:cNvSpPr>
          <p:nvPr>
            <p:ph type="body"/>
          </p:nvPr>
        </p:nvSpPr>
        <p:spPr>
          <a:xfrm>
            <a:off x="457200" y="1278720"/>
            <a:ext cx="8229240" cy="4847040"/>
          </a:xfrm>
          <a:prstGeom prst="rect">
            <a:avLst/>
          </a:prstGeom>
        </p:spPr>
        <p:txBody>
          <a:bodyPr lIns="0" tIns="0" rIns="0" bIns="0"/>
          <a:lstStyle/>
          <a:p>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itle, 2 Content">
    <p:spTree>
      <p:nvGrpSpPr>
        <p:cNvPr id="1" name=""/>
        <p:cNvGrpSpPr/>
        <p:nvPr/>
      </p:nvGrpSpPr>
      <p:grpSpPr>
        <a:xfrm>
          <a:off x="0" y="0"/>
          <a:ext cx="0" cy="0"/>
          <a:chOff x="0" y="0"/>
          <a:chExt cx="0" cy="0"/>
        </a:xfrm>
      </p:grpSpPr>
      <p:sp>
        <p:nvSpPr>
          <p:cNvPr id="22" name="PlaceHolder 1"/>
          <p:cNvSpPr>
            <a:spLocks noGrp="1"/>
          </p:cNvSpPr>
          <p:nvPr>
            <p:ph type="title"/>
          </p:nvPr>
        </p:nvSpPr>
        <p:spPr>
          <a:xfrm>
            <a:off x="457200" y="0"/>
            <a:ext cx="8229240" cy="991440"/>
          </a:xfrm>
          <a:prstGeom prst="rect">
            <a:avLst/>
          </a:prstGeom>
        </p:spPr>
        <p:txBody>
          <a:bodyPr lIns="0" tIns="0" rIns="0" bIns="0" anchor="ctr"/>
          <a:lstStyle/>
          <a:p>
            <a:endParaRPr/>
          </a:p>
        </p:txBody>
      </p:sp>
      <p:sp>
        <p:nvSpPr>
          <p:cNvPr id="23" name="PlaceHolder 2"/>
          <p:cNvSpPr>
            <a:spLocks noGrp="1"/>
          </p:cNvSpPr>
          <p:nvPr>
            <p:ph type="body"/>
          </p:nvPr>
        </p:nvSpPr>
        <p:spPr>
          <a:xfrm>
            <a:off x="457200" y="1278720"/>
            <a:ext cx="4015800" cy="4847040"/>
          </a:xfrm>
          <a:prstGeom prst="rect">
            <a:avLst/>
          </a:prstGeom>
        </p:spPr>
        <p:txBody>
          <a:bodyPr lIns="0" tIns="0" rIns="0" bIns="0"/>
          <a:lstStyle/>
          <a:p>
            <a:endParaRPr/>
          </a:p>
        </p:txBody>
      </p:sp>
      <p:sp>
        <p:nvSpPr>
          <p:cNvPr id="24" name="PlaceHolder 3"/>
          <p:cNvSpPr>
            <a:spLocks noGrp="1"/>
          </p:cNvSpPr>
          <p:nvPr>
            <p:ph type="body"/>
          </p:nvPr>
        </p:nvSpPr>
        <p:spPr>
          <a:xfrm>
            <a:off x="4674240" y="1278720"/>
            <a:ext cx="4015800" cy="4847040"/>
          </a:xfrm>
          <a:prstGeom prst="rect">
            <a:avLst/>
          </a:prstGeom>
        </p:spPr>
        <p:txBody>
          <a:bodyPr lIns="0" tIns="0" rIns="0" bIns="0"/>
          <a:lstStyle/>
          <a:p>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5" name="PlaceHolder 1"/>
          <p:cNvSpPr>
            <a:spLocks noGrp="1"/>
          </p:cNvSpPr>
          <p:nvPr>
            <p:ph type="title"/>
          </p:nvPr>
        </p:nvSpPr>
        <p:spPr>
          <a:xfrm>
            <a:off x="457200" y="0"/>
            <a:ext cx="8229240" cy="991440"/>
          </a:xfrm>
          <a:prstGeom prst="rect">
            <a:avLst/>
          </a:prstGeom>
        </p:spPr>
        <p:txBody>
          <a:bodyPr lIns="0" tIns="0" rIns="0" bIns="0" anchor="ctr"/>
          <a:lstStyle/>
          <a:p>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Only" preserve="1">
  <p:cSld name="Centered Text">
    <p:spTree>
      <p:nvGrpSpPr>
        <p:cNvPr id="1" name=""/>
        <p:cNvGrpSpPr/>
        <p:nvPr/>
      </p:nvGrpSpPr>
      <p:grpSpPr>
        <a:xfrm>
          <a:off x="0" y="0"/>
          <a:ext cx="0" cy="0"/>
          <a:chOff x="0" y="0"/>
          <a:chExt cx="0" cy="0"/>
        </a:xfrm>
      </p:grpSpPr>
      <p:sp>
        <p:nvSpPr>
          <p:cNvPr id="26" name="PlaceHolder 1"/>
          <p:cNvSpPr>
            <a:spLocks noGrp="1"/>
          </p:cNvSpPr>
          <p:nvPr>
            <p:ph type="subTitle"/>
          </p:nvPr>
        </p:nvSpPr>
        <p:spPr>
          <a:xfrm>
            <a:off x="457200" y="0"/>
            <a:ext cx="8229240" cy="4597200"/>
          </a:xfrm>
          <a:prstGeom prst="rect">
            <a:avLst/>
          </a:prstGeom>
        </p:spPr>
        <p:txBody>
          <a:bodyPr lIns="0" tIns="0" rIns="0" bIns="0" anchor="ctr"/>
          <a:lstStyle/>
          <a:p>
            <a:pPr algn="ctr"/>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ObjAndObj" preserve="1">
  <p:cSld name="Title, 2 Content and Content">
    <p:spTree>
      <p:nvGrpSpPr>
        <p:cNvPr id="1" name=""/>
        <p:cNvGrpSpPr/>
        <p:nvPr/>
      </p:nvGrpSpPr>
      <p:grpSpPr>
        <a:xfrm>
          <a:off x="0" y="0"/>
          <a:ext cx="0" cy="0"/>
          <a:chOff x="0" y="0"/>
          <a:chExt cx="0" cy="0"/>
        </a:xfrm>
      </p:grpSpPr>
      <p:sp>
        <p:nvSpPr>
          <p:cNvPr id="27" name="PlaceHolder 1"/>
          <p:cNvSpPr>
            <a:spLocks noGrp="1"/>
          </p:cNvSpPr>
          <p:nvPr>
            <p:ph type="title"/>
          </p:nvPr>
        </p:nvSpPr>
        <p:spPr>
          <a:xfrm>
            <a:off x="457200" y="0"/>
            <a:ext cx="8229240" cy="991440"/>
          </a:xfrm>
          <a:prstGeom prst="rect">
            <a:avLst/>
          </a:prstGeom>
        </p:spPr>
        <p:txBody>
          <a:bodyPr lIns="0" tIns="0" rIns="0" bIns="0" anchor="ctr"/>
          <a:lstStyle/>
          <a:p>
            <a:endParaRPr/>
          </a:p>
        </p:txBody>
      </p:sp>
      <p:sp>
        <p:nvSpPr>
          <p:cNvPr id="28" name="PlaceHolder 2"/>
          <p:cNvSpPr>
            <a:spLocks noGrp="1"/>
          </p:cNvSpPr>
          <p:nvPr>
            <p:ph type="body"/>
          </p:nvPr>
        </p:nvSpPr>
        <p:spPr>
          <a:xfrm>
            <a:off x="457200" y="1278720"/>
            <a:ext cx="4015800" cy="2311920"/>
          </a:xfrm>
          <a:prstGeom prst="rect">
            <a:avLst/>
          </a:prstGeom>
        </p:spPr>
        <p:txBody>
          <a:bodyPr lIns="0" tIns="0" rIns="0" bIns="0"/>
          <a:lstStyle/>
          <a:p>
            <a:endParaRPr/>
          </a:p>
        </p:txBody>
      </p:sp>
      <p:sp>
        <p:nvSpPr>
          <p:cNvPr id="29" name="PlaceHolder 3"/>
          <p:cNvSpPr>
            <a:spLocks noGrp="1"/>
          </p:cNvSpPr>
          <p:nvPr>
            <p:ph type="body"/>
          </p:nvPr>
        </p:nvSpPr>
        <p:spPr>
          <a:xfrm>
            <a:off x="457200" y="3810600"/>
            <a:ext cx="4015800" cy="2311920"/>
          </a:xfrm>
          <a:prstGeom prst="rect">
            <a:avLst/>
          </a:prstGeom>
        </p:spPr>
        <p:txBody>
          <a:bodyPr lIns="0" tIns="0" rIns="0" bIns="0"/>
          <a:lstStyle/>
          <a:p>
            <a:endParaRPr/>
          </a:p>
        </p:txBody>
      </p:sp>
      <p:sp>
        <p:nvSpPr>
          <p:cNvPr id="30" name="PlaceHolder 4"/>
          <p:cNvSpPr>
            <a:spLocks noGrp="1"/>
          </p:cNvSpPr>
          <p:nvPr>
            <p:ph type="body"/>
          </p:nvPr>
        </p:nvSpPr>
        <p:spPr>
          <a:xfrm>
            <a:off x="4674240" y="1278720"/>
            <a:ext cx="4015800" cy="4847040"/>
          </a:xfrm>
          <a:prstGeom prst="rect">
            <a:avLst/>
          </a:prstGeom>
        </p:spPr>
        <p:txBody>
          <a:bodyPr lIns="0" tIns="0" rIns="0" bIns="0"/>
          <a:lstStyle/>
          <a:p>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31" name="PlaceHolder 1"/>
          <p:cNvSpPr>
            <a:spLocks noGrp="1"/>
          </p:cNvSpPr>
          <p:nvPr>
            <p:ph type="title"/>
          </p:nvPr>
        </p:nvSpPr>
        <p:spPr>
          <a:xfrm>
            <a:off x="457200" y="0"/>
            <a:ext cx="8229240" cy="991440"/>
          </a:xfrm>
          <a:prstGeom prst="rect">
            <a:avLst/>
          </a:prstGeom>
        </p:spPr>
        <p:txBody>
          <a:bodyPr lIns="0" tIns="0" rIns="0" bIns="0" anchor="ctr"/>
          <a:lstStyle/>
          <a:p>
            <a:endParaRPr/>
          </a:p>
        </p:txBody>
      </p:sp>
      <p:sp>
        <p:nvSpPr>
          <p:cNvPr id="32" name="PlaceHolder 2"/>
          <p:cNvSpPr>
            <a:spLocks noGrp="1"/>
          </p:cNvSpPr>
          <p:nvPr>
            <p:ph type="body"/>
          </p:nvPr>
        </p:nvSpPr>
        <p:spPr>
          <a:xfrm>
            <a:off x="457200" y="1278720"/>
            <a:ext cx="4015800" cy="4847040"/>
          </a:xfrm>
          <a:prstGeom prst="rect">
            <a:avLst/>
          </a:prstGeom>
        </p:spPr>
        <p:txBody>
          <a:bodyPr lIns="0" tIns="0" rIns="0" bIns="0"/>
          <a:lstStyle/>
          <a:p>
            <a:endParaRPr/>
          </a:p>
        </p:txBody>
      </p:sp>
      <p:sp>
        <p:nvSpPr>
          <p:cNvPr id="33" name="PlaceHolder 3"/>
          <p:cNvSpPr>
            <a:spLocks noGrp="1"/>
          </p:cNvSpPr>
          <p:nvPr>
            <p:ph type="body"/>
          </p:nvPr>
        </p:nvSpPr>
        <p:spPr>
          <a:xfrm>
            <a:off x="4674240" y="1278720"/>
            <a:ext cx="4015800" cy="2311920"/>
          </a:xfrm>
          <a:prstGeom prst="rect">
            <a:avLst/>
          </a:prstGeom>
        </p:spPr>
        <p:txBody>
          <a:bodyPr lIns="0" tIns="0" rIns="0" bIns="0"/>
          <a:lstStyle/>
          <a:p>
            <a:endParaRPr/>
          </a:p>
        </p:txBody>
      </p:sp>
      <p:sp>
        <p:nvSpPr>
          <p:cNvPr id="34" name="PlaceHolder 4"/>
          <p:cNvSpPr>
            <a:spLocks noGrp="1"/>
          </p:cNvSpPr>
          <p:nvPr>
            <p:ph type="body"/>
          </p:nvPr>
        </p:nvSpPr>
        <p:spPr>
          <a:xfrm>
            <a:off x="4674240" y="3810600"/>
            <a:ext cx="4015800" cy="2311920"/>
          </a:xfrm>
          <a:prstGeom prst="rect">
            <a:avLst/>
          </a:prstGeom>
        </p:spPr>
        <p:txBody>
          <a:bodyPr lIns="0" tIns="0" rIns="0" bIns="0"/>
          <a:lstStyle/>
          <a:p>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ObjOverTx" preserve="1">
  <p:cSld name="Title, 2 Content over Content">
    <p:spTree>
      <p:nvGrpSpPr>
        <p:cNvPr id="1" name=""/>
        <p:cNvGrpSpPr/>
        <p:nvPr/>
      </p:nvGrpSpPr>
      <p:grpSpPr>
        <a:xfrm>
          <a:off x="0" y="0"/>
          <a:ext cx="0" cy="0"/>
          <a:chOff x="0" y="0"/>
          <a:chExt cx="0" cy="0"/>
        </a:xfrm>
      </p:grpSpPr>
      <p:sp>
        <p:nvSpPr>
          <p:cNvPr id="35" name="PlaceHolder 1"/>
          <p:cNvSpPr>
            <a:spLocks noGrp="1"/>
          </p:cNvSpPr>
          <p:nvPr>
            <p:ph type="title"/>
          </p:nvPr>
        </p:nvSpPr>
        <p:spPr>
          <a:xfrm>
            <a:off x="457200" y="0"/>
            <a:ext cx="8229240" cy="991440"/>
          </a:xfrm>
          <a:prstGeom prst="rect">
            <a:avLst/>
          </a:prstGeom>
        </p:spPr>
        <p:txBody>
          <a:bodyPr lIns="0" tIns="0" rIns="0" bIns="0" anchor="ctr"/>
          <a:lstStyle/>
          <a:p>
            <a:endParaRPr/>
          </a:p>
        </p:txBody>
      </p:sp>
      <p:sp>
        <p:nvSpPr>
          <p:cNvPr id="36" name="PlaceHolder 2"/>
          <p:cNvSpPr>
            <a:spLocks noGrp="1"/>
          </p:cNvSpPr>
          <p:nvPr>
            <p:ph type="body"/>
          </p:nvPr>
        </p:nvSpPr>
        <p:spPr>
          <a:xfrm>
            <a:off x="457200" y="1278720"/>
            <a:ext cx="4015800" cy="2311920"/>
          </a:xfrm>
          <a:prstGeom prst="rect">
            <a:avLst/>
          </a:prstGeom>
        </p:spPr>
        <p:txBody>
          <a:bodyPr lIns="0" tIns="0" rIns="0" bIns="0"/>
          <a:lstStyle/>
          <a:p>
            <a:endParaRPr/>
          </a:p>
        </p:txBody>
      </p:sp>
      <p:sp>
        <p:nvSpPr>
          <p:cNvPr id="37" name="PlaceHolder 3"/>
          <p:cNvSpPr>
            <a:spLocks noGrp="1"/>
          </p:cNvSpPr>
          <p:nvPr>
            <p:ph type="body"/>
          </p:nvPr>
        </p:nvSpPr>
        <p:spPr>
          <a:xfrm>
            <a:off x="4674240" y="1278720"/>
            <a:ext cx="4015800" cy="2311920"/>
          </a:xfrm>
          <a:prstGeom prst="rect">
            <a:avLst/>
          </a:prstGeom>
        </p:spPr>
        <p:txBody>
          <a:bodyPr lIns="0" tIns="0" rIns="0" bIns="0"/>
          <a:lstStyle/>
          <a:p>
            <a:endParaRPr/>
          </a:p>
        </p:txBody>
      </p:sp>
      <p:sp>
        <p:nvSpPr>
          <p:cNvPr id="38" name="PlaceHolder 4"/>
          <p:cNvSpPr>
            <a:spLocks noGrp="1"/>
          </p:cNvSpPr>
          <p:nvPr>
            <p:ph type="body"/>
          </p:nvPr>
        </p:nvSpPr>
        <p:spPr>
          <a:xfrm>
            <a:off x="457200" y="3810600"/>
            <a:ext cx="8229240" cy="2311920"/>
          </a:xfrm>
          <a:prstGeom prst="rect">
            <a:avLst/>
          </a:prstGeom>
        </p:spPr>
        <p:txBody>
          <a:bodyPr lIns="0" tIns="0" rIns="0" bIns="0"/>
          <a:lstStyle/>
          <a:p>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18" Type="http://schemas.openxmlformats.org/officeDocument/2006/relationships/image" Target="../media/image5.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4.png"/><Relationship Id="rId2" Type="http://schemas.openxmlformats.org/officeDocument/2006/relationships/slideLayout" Target="../slideLayouts/slideLayout2.xml"/><Relationship Id="rId16"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slideLayout" Target="../slideLayouts/slideLayout25.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5" Type="http://schemas.openxmlformats.org/officeDocument/2006/relationships/image" Target="../media/image1.png"/><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 Id="rId14"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8" name="CustomShape 1"/>
          <p:cNvSpPr/>
          <p:nvPr/>
        </p:nvSpPr>
        <p:spPr>
          <a:xfrm>
            <a:off x="0" y="6553080"/>
            <a:ext cx="9143640" cy="304560"/>
          </a:xfrm>
          <a:prstGeom prst="rect">
            <a:avLst/>
          </a:prstGeom>
          <a:solidFill>
            <a:srgbClr val="9E8C78"/>
          </a:solidFill>
          <a:ln>
            <a:noFill/>
          </a:ln>
          <a:effectLst>
            <a:outerShdw blurRad="40000" dist="23000" dir="5400000" rotWithShape="0">
              <a:srgbClr val="000000">
                <a:alpha val="35000"/>
              </a:srgbClr>
            </a:outerShdw>
          </a:effectLst>
        </p:spPr>
        <p:style>
          <a:lnRef idx="1">
            <a:schemeClr val="accent1"/>
          </a:lnRef>
          <a:fillRef idx="3">
            <a:schemeClr val="accent1"/>
          </a:fillRef>
          <a:effectRef idx="2">
            <a:schemeClr val="accent1"/>
          </a:effectRef>
          <a:fontRef idx="minor"/>
        </p:style>
      </p:sp>
      <p:sp>
        <p:nvSpPr>
          <p:cNvPr id="19" name="CustomShape 2"/>
          <p:cNvSpPr/>
          <p:nvPr/>
        </p:nvSpPr>
        <p:spPr>
          <a:xfrm>
            <a:off x="0" y="6451560"/>
            <a:ext cx="9143640" cy="75960"/>
          </a:xfrm>
          <a:prstGeom prst="rect">
            <a:avLst/>
          </a:prstGeom>
          <a:solidFill>
            <a:srgbClr val="800000"/>
          </a:solidFill>
          <a:ln>
            <a:noFill/>
          </a:ln>
          <a:effectLst>
            <a:outerShdw blurRad="40000" dist="23000" dir="5400000" rotWithShape="0">
              <a:srgbClr val="000000">
                <a:alpha val="35000"/>
              </a:srgbClr>
            </a:outerShdw>
          </a:effectLst>
        </p:spPr>
        <p:style>
          <a:lnRef idx="1">
            <a:schemeClr val="accent1"/>
          </a:lnRef>
          <a:fillRef idx="3">
            <a:schemeClr val="accent1"/>
          </a:fillRef>
          <a:effectRef idx="2">
            <a:schemeClr val="accent1"/>
          </a:effectRef>
          <a:fontRef idx="minor"/>
        </p:style>
      </p:sp>
      <p:pic>
        <p:nvPicPr>
          <p:cNvPr id="2" name="Picture 8"/>
          <p:cNvPicPr/>
          <p:nvPr/>
        </p:nvPicPr>
        <p:blipFill>
          <a:blip r:embed="rId14"/>
          <a:stretch/>
        </p:blipFill>
        <p:spPr>
          <a:xfrm>
            <a:off x="8001000" y="228600"/>
            <a:ext cx="936360" cy="410760"/>
          </a:xfrm>
          <a:prstGeom prst="rect">
            <a:avLst/>
          </a:prstGeom>
          <a:ln w="9360">
            <a:noFill/>
          </a:ln>
        </p:spPr>
      </p:pic>
      <p:sp>
        <p:nvSpPr>
          <p:cNvPr id="3" name="CustomShape 3"/>
          <p:cNvSpPr/>
          <p:nvPr/>
        </p:nvSpPr>
        <p:spPr>
          <a:xfrm>
            <a:off x="0" y="0"/>
            <a:ext cx="9143640" cy="2514240"/>
          </a:xfrm>
          <a:prstGeom prst="rect">
            <a:avLst/>
          </a:prstGeom>
          <a:solidFill>
            <a:srgbClr val="102E54"/>
          </a:solidFill>
          <a:ln>
            <a:noFill/>
          </a:ln>
          <a:effectLst>
            <a:outerShdw blurRad="40000" dist="23000" dir="5400000" rotWithShape="0">
              <a:srgbClr val="000000">
                <a:alpha val="35000"/>
              </a:srgbClr>
            </a:outerShdw>
          </a:effectLst>
        </p:spPr>
        <p:style>
          <a:lnRef idx="1">
            <a:schemeClr val="accent1"/>
          </a:lnRef>
          <a:fillRef idx="3">
            <a:schemeClr val="accent1"/>
          </a:fillRef>
          <a:effectRef idx="2">
            <a:schemeClr val="accent1"/>
          </a:effectRef>
          <a:fontRef idx="minor"/>
        </p:style>
      </p:sp>
      <p:pic>
        <p:nvPicPr>
          <p:cNvPr id="4" name="Picture 6"/>
          <p:cNvPicPr/>
          <p:nvPr/>
        </p:nvPicPr>
        <p:blipFill>
          <a:blip r:embed="rId15"/>
          <a:stretch/>
        </p:blipFill>
        <p:spPr>
          <a:xfrm>
            <a:off x="6934320" y="1008000"/>
            <a:ext cx="1523520" cy="585360"/>
          </a:xfrm>
          <a:prstGeom prst="rect">
            <a:avLst/>
          </a:prstGeom>
          <a:ln w="9360">
            <a:noFill/>
          </a:ln>
        </p:spPr>
      </p:pic>
      <p:pic>
        <p:nvPicPr>
          <p:cNvPr id="5" name="Picture 7"/>
          <p:cNvPicPr/>
          <p:nvPr/>
        </p:nvPicPr>
        <p:blipFill>
          <a:blip r:embed="rId16"/>
          <a:stretch/>
        </p:blipFill>
        <p:spPr>
          <a:xfrm>
            <a:off x="1227240" y="1185840"/>
            <a:ext cx="5393880" cy="304560"/>
          </a:xfrm>
          <a:prstGeom prst="rect">
            <a:avLst/>
          </a:prstGeom>
          <a:ln w="9360">
            <a:noFill/>
          </a:ln>
        </p:spPr>
      </p:pic>
      <p:sp>
        <p:nvSpPr>
          <p:cNvPr id="6" name="CustomShape 4"/>
          <p:cNvSpPr/>
          <p:nvPr/>
        </p:nvSpPr>
        <p:spPr>
          <a:xfrm>
            <a:off x="0" y="6553080"/>
            <a:ext cx="9143640" cy="304560"/>
          </a:xfrm>
          <a:prstGeom prst="rect">
            <a:avLst/>
          </a:prstGeom>
          <a:solidFill>
            <a:srgbClr val="9E8C78"/>
          </a:solidFill>
          <a:ln>
            <a:noFill/>
          </a:ln>
          <a:effectLst>
            <a:outerShdw blurRad="40000" dist="23000" dir="5400000" rotWithShape="0">
              <a:srgbClr val="000000">
                <a:alpha val="35000"/>
              </a:srgbClr>
            </a:outerShdw>
          </a:effectLst>
        </p:spPr>
        <p:style>
          <a:lnRef idx="1">
            <a:schemeClr val="accent1"/>
          </a:lnRef>
          <a:fillRef idx="3">
            <a:schemeClr val="accent1"/>
          </a:fillRef>
          <a:effectRef idx="2">
            <a:schemeClr val="accent1"/>
          </a:effectRef>
          <a:fontRef idx="minor"/>
        </p:style>
      </p:sp>
      <p:sp>
        <p:nvSpPr>
          <p:cNvPr id="7" name="CustomShape 5"/>
          <p:cNvSpPr/>
          <p:nvPr/>
        </p:nvSpPr>
        <p:spPr>
          <a:xfrm>
            <a:off x="0" y="6451560"/>
            <a:ext cx="9143640" cy="75960"/>
          </a:xfrm>
          <a:prstGeom prst="rect">
            <a:avLst/>
          </a:prstGeom>
          <a:solidFill>
            <a:srgbClr val="800000"/>
          </a:solidFill>
          <a:ln>
            <a:noFill/>
          </a:ln>
          <a:effectLst>
            <a:outerShdw blurRad="40000" dist="23000" dir="5400000" rotWithShape="0">
              <a:srgbClr val="000000">
                <a:alpha val="35000"/>
              </a:srgbClr>
            </a:outerShdw>
          </a:effectLst>
        </p:spPr>
        <p:style>
          <a:lnRef idx="1">
            <a:schemeClr val="accent1"/>
          </a:lnRef>
          <a:fillRef idx="3">
            <a:schemeClr val="accent1"/>
          </a:fillRef>
          <a:effectRef idx="2">
            <a:schemeClr val="accent1"/>
          </a:effectRef>
          <a:fontRef idx="minor"/>
        </p:style>
      </p:sp>
      <p:pic>
        <p:nvPicPr>
          <p:cNvPr id="8" name="Picture 13"/>
          <p:cNvPicPr/>
          <p:nvPr/>
        </p:nvPicPr>
        <p:blipFill>
          <a:blip r:embed="rId17"/>
          <a:stretch/>
        </p:blipFill>
        <p:spPr>
          <a:xfrm>
            <a:off x="212760" y="6119640"/>
            <a:ext cx="1023480" cy="247320"/>
          </a:xfrm>
          <a:prstGeom prst="rect">
            <a:avLst/>
          </a:prstGeom>
          <a:ln w="9360">
            <a:noFill/>
          </a:ln>
        </p:spPr>
      </p:pic>
      <p:sp>
        <p:nvSpPr>
          <p:cNvPr id="9" name="CustomShape 6"/>
          <p:cNvSpPr/>
          <p:nvPr/>
        </p:nvSpPr>
        <p:spPr>
          <a:xfrm>
            <a:off x="0" y="2590920"/>
            <a:ext cx="3768480" cy="1614960"/>
          </a:xfrm>
          <a:prstGeom prst="rect">
            <a:avLst/>
          </a:prstGeom>
          <a:solidFill>
            <a:schemeClr val="bg1">
              <a:lumMod val="75000"/>
            </a:schemeClr>
          </a:solidFill>
          <a:ln>
            <a:noFill/>
          </a:ln>
          <a:effectLst>
            <a:outerShdw blurRad="40000" dist="23000" dir="5400000" rotWithShape="0">
              <a:srgbClr val="000000">
                <a:alpha val="35000"/>
              </a:srgbClr>
            </a:outerShdw>
          </a:effectLst>
        </p:spPr>
        <p:style>
          <a:lnRef idx="1">
            <a:schemeClr val="accent1"/>
          </a:lnRef>
          <a:fillRef idx="3">
            <a:schemeClr val="accent1"/>
          </a:fillRef>
          <a:effectRef idx="2">
            <a:schemeClr val="accent1"/>
          </a:effectRef>
          <a:fontRef idx="minor"/>
        </p:style>
        <p:txBody>
          <a:bodyPr lIns="90000" tIns="45000" rIns="90000" bIns="45000" anchor="ctr"/>
          <a:lstStyle/>
          <a:p>
            <a:pPr algn="ctr">
              <a:lnSpc>
                <a:spcPct val="100000"/>
              </a:lnSpc>
            </a:pPr>
            <a:r>
              <a:rPr lang="en-US" sz="1400" strike="noStrike">
                <a:solidFill>
                  <a:srgbClr val="A6A6A6"/>
                </a:solidFill>
                <a:latin typeface="Arial"/>
              </a:rPr>
              <a:t>Photos placed in horizontal position 
with even amount of white space
 between photos and header</a:t>
            </a:r>
            <a:endParaRPr/>
          </a:p>
        </p:txBody>
      </p:sp>
      <p:sp>
        <p:nvSpPr>
          <p:cNvPr id="10" name="CustomShape 7"/>
          <p:cNvSpPr/>
          <p:nvPr/>
        </p:nvSpPr>
        <p:spPr>
          <a:xfrm>
            <a:off x="3852000" y="2590920"/>
            <a:ext cx="2285640" cy="1614960"/>
          </a:xfrm>
          <a:prstGeom prst="rect">
            <a:avLst/>
          </a:prstGeom>
          <a:solidFill>
            <a:schemeClr val="bg1">
              <a:lumMod val="75000"/>
            </a:schemeClr>
          </a:solidFill>
          <a:ln>
            <a:noFill/>
          </a:ln>
          <a:effectLst>
            <a:outerShdw blurRad="40000" dist="23000" dir="5400000" rotWithShape="0">
              <a:srgbClr val="000000">
                <a:alpha val="35000"/>
              </a:srgbClr>
            </a:outerShdw>
          </a:effectLst>
        </p:spPr>
        <p:style>
          <a:lnRef idx="1">
            <a:schemeClr val="accent1"/>
          </a:lnRef>
          <a:fillRef idx="3">
            <a:schemeClr val="accent1"/>
          </a:fillRef>
          <a:effectRef idx="2">
            <a:schemeClr val="accent1"/>
          </a:effectRef>
          <a:fontRef idx="minor"/>
        </p:style>
      </p:sp>
      <p:sp>
        <p:nvSpPr>
          <p:cNvPr id="11" name="CustomShape 8"/>
          <p:cNvSpPr/>
          <p:nvPr/>
        </p:nvSpPr>
        <p:spPr>
          <a:xfrm>
            <a:off x="6226920" y="2590920"/>
            <a:ext cx="2916720" cy="1614960"/>
          </a:xfrm>
          <a:prstGeom prst="rect">
            <a:avLst/>
          </a:prstGeom>
          <a:solidFill>
            <a:schemeClr val="bg1">
              <a:lumMod val="75000"/>
            </a:schemeClr>
          </a:solidFill>
          <a:ln>
            <a:noFill/>
          </a:ln>
          <a:effectLst>
            <a:outerShdw blurRad="40000" dist="23000" dir="5400000" rotWithShape="0">
              <a:srgbClr val="000000">
                <a:alpha val="35000"/>
              </a:srgbClr>
            </a:outerShdw>
          </a:effectLst>
        </p:spPr>
        <p:style>
          <a:lnRef idx="1">
            <a:schemeClr val="accent1"/>
          </a:lnRef>
          <a:fillRef idx="3">
            <a:schemeClr val="accent1"/>
          </a:fillRef>
          <a:effectRef idx="2">
            <a:schemeClr val="accent1"/>
          </a:effectRef>
          <a:fontRef idx="minor"/>
        </p:style>
      </p:sp>
      <p:sp>
        <p:nvSpPr>
          <p:cNvPr id="12" name="PlaceHolder 9"/>
          <p:cNvSpPr>
            <a:spLocks noGrp="1"/>
          </p:cNvSpPr>
          <p:nvPr>
            <p:ph type="title"/>
          </p:nvPr>
        </p:nvSpPr>
        <p:spPr>
          <a:xfrm>
            <a:off x="920520" y="4260240"/>
            <a:ext cx="7772040" cy="897840"/>
          </a:xfrm>
          <a:prstGeom prst="rect">
            <a:avLst/>
          </a:prstGeom>
        </p:spPr>
        <p:txBody>
          <a:bodyPr anchor="ctr"/>
          <a:lstStyle/>
          <a:p>
            <a:pPr algn="r">
              <a:lnSpc>
                <a:spcPct val="100000"/>
              </a:lnSpc>
            </a:pPr>
            <a:r>
              <a:rPr lang="en-US" sz="4000" strike="noStrike">
                <a:solidFill>
                  <a:srgbClr val="9D8C78"/>
                </a:solidFill>
                <a:latin typeface="Calibri"/>
                <a:ea typeface="ＭＳ Ｐゴシック"/>
              </a:rPr>
              <a:t>Click to edit the title text formatClick to edit Master title style</a:t>
            </a:r>
            <a:endParaRPr/>
          </a:p>
        </p:txBody>
      </p:sp>
      <p:sp>
        <p:nvSpPr>
          <p:cNvPr id="13" name="PlaceHolder 10"/>
          <p:cNvSpPr>
            <a:spLocks noGrp="1"/>
          </p:cNvSpPr>
          <p:nvPr>
            <p:ph type="dt"/>
          </p:nvPr>
        </p:nvSpPr>
        <p:spPr>
          <a:xfrm>
            <a:off x="109440" y="4197600"/>
            <a:ext cx="931680" cy="280800"/>
          </a:xfrm>
          <a:prstGeom prst="rect">
            <a:avLst/>
          </a:prstGeom>
        </p:spPr>
        <p:txBody>
          <a:bodyPr/>
          <a:lstStyle/>
          <a:p>
            <a:pPr>
              <a:lnSpc>
                <a:spcPct val="100000"/>
              </a:lnSpc>
            </a:pPr>
            <a:endParaRPr/>
          </a:p>
        </p:txBody>
      </p:sp>
      <p:pic>
        <p:nvPicPr>
          <p:cNvPr id="14" name="Picture 12"/>
          <p:cNvPicPr/>
          <p:nvPr/>
        </p:nvPicPr>
        <p:blipFill>
          <a:blip r:embed="rId18"/>
          <a:stretch/>
        </p:blipFill>
        <p:spPr>
          <a:xfrm>
            <a:off x="1380240" y="6115680"/>
            <a:ext cx="850320" cy="275760"/>
          </a:xfrm>
          <a:prstGeom prst="rect">
            <a:avLst/>
          </a:prstGeom>
          <a:ln w="9360">
            <a:noFill/>
          </a:ln>
        </p:spPr>
      </p:pic>
      <p:sp>
        <p:nvSpPr>
          <p:cNvPr id="15" name="PlaceHolder 11"/>
          <p:cNvSpPr>
            <a:spLocks noGrp="1"/>
          </p:cNvSpPr>
          <p:nvPr>
            <p:ph type="ftr"/>
          </p:nvPr>
        </p:nvSpPr>
        <p:spPr>
          <a:xfrm>
            <a:off x="3123360" y="6519240"/>
            <a:ext cx="2895120" cy="284400"/>
          </a:xfrm>
          <a:prstGeom prst="rect">
            <a:avLst/>
          </a:prstGeom>
        </p:spPr>
        <p:txBody>
          <a:bodyPr/>
          <a:lstStyle/>
          <a:p>
            <a:r>
              <a:rPr lang="en-US" dirty="0"/>
              <a:t>TEST</a:t>
            </a:r>
          </a:p>
        </p:txBody>
      </p:sp>
      <p:sp>
        <p:nvSpPr>
          <p:cNvPr id="16" name="CustomShape 12"/>
          <p:cNvSpPr/>
          <p:nvPr/>
        </p:nvSpPr>
        <p:spPr>
          <a:xfrm>
            <a:off x="3124080" y="6172200"/>
            <a:ext cx="5562360" cy="27324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a:lnSpc>
                <a:spcPct val="100000"/>
              </a:lnSpc>
            </a:pPr>
            <a:r>
              <a:rPr lang="en-US" sz="600" strike="noStrike">
                <a:solidFill>
                  <a:srgbClr val="000000"/>
                </a:solidFill>
                <a:latin typeface="Arial"/>
              </a:rPr>
              <a:t>Sandia National Laboratories is a multi-program laboratory managed and operated by Sandia Corporation, a wholly owned subsidiary of Lockheed Martin Corporation, for the U.S. Department of Energy’s National Nuclear Security Administration under contract DE-AC04-94AL85000. SAND NO. 2011-XXXXP</a:t>
            </a:r>
            <a:endParaRPr/>
          </a:p>
        </p:txBody>
      </p:sp>
      <p:sp>
        <p:nvSpPr>
          <p:cNvPr id="17" name="PlaceHolder 13"/>
          <p:cNvSpPr>
            <a:spLocks noGrp="1"/>
          </p:cNvSpPr>
          <p:nvPr>
            <p:ph type="body"/>
          </p:nvPr>
        </p:nvSpPr>
        <p:spPr>
          <a:xfrm>
            <a:off x="457200" y="1604520"/>
            <a:ext cx="8229240" cy="3977280"/>
          </a:xfrm>
          <a:prstGeom prst="rect">
            <a:avLst/>
          </a:prstGeom>
        </p:spPr>
        <p:txBody>
          <a:bodyPr lIns="0" tIns="0" rIns="0" bIns="0"/>
          <a:lstStyle/>
          <a:p>
            <a:pPr>
              <a:buSzPct val="45000"/>
              <a:buFont typeface="StarSymbol"/>
              <a:buChar char=""/>
            </a:pPr>
            <a:r>
              <a:rPr lang="en-US" sz="2400">
                <a:latin typeface="Calibri"/>
              </a:rPr>
              <a:t>Click to edit the outline text format</a:t>
            </a:r>
            <a:endParaRPr/>
          </a:p>
          <a:p>
            <a:pPr lvl="1">
              <a:buSzPct val="75000"/>
              <a:buFont typeface="StarSymbol"/>
              <a:buChar char=""/>
            </a:pPr>
            <a:r>
              <a:rPr lang="en-US">
                <a:latin typeface="Calibri"/>
              </a:rPr>
              <a:t>Second Outline Level</a:t>
            </a:r>
            <a:endParaRPr/>
          </a:p>
          <a:p>
            <a:pPr lvl="2">
              <a:buSzPct val="45000"/>
              <a:buFont typeface="StarSymbol"/>
              <a:buChar char=""/>
            </a:pPr>
            <a:r>
              <a:rPr lang="en-US" sz="1600">
                <a:latin typeface="Calibri"/>
              </a:rPr>
              <a:t>Third Outline Level</a:t>
            </a:r>
            <a:endParaRPr/>
          </a:p>
          <a:p>
            <a:pPr lvl="3">
              <a:buSzPct val="75000"/>
              <a:buFont typeface="StarSymbol"/>
              <a:buChar char=""/>
            </a:pPr>
            <a:r>
              <a:rPr lang="en-US" sz="1600">
                <a:latin typeface="Calibri"/>
              </a:rPr>
              <a:t>Fourth Outline Level</a:t>
            </a:r>
            <a:endParaRPr/>
          </a:p>
          <a:p>
            <a:pPr lvl="4">
              <a:buSzPct val="45000"/>
              <a:buFont typeface="StarSymbol"/>
              <a:buChar char=""/>
            </a:pPr>
            <a:r>
              <a:rPr lang="en-US" sz="2000">
                <a:latin typeface="Calibri"/>
              </a:rPr>
              <a:t>Fifth Outline Level</a:t>
            </a:r>
            <a:endParaRPr/>
          </a:p>
          <a:p>
            <a:pPr lvl="5">
              <a:buSzPct val="45000"/>
              <a:buFont typeface="StarSymbol"/>
              <a:buChar char=""/>
            </a:pPr>
            <a:r>
              <a:rPr lang="en-US" sz="2000">
                <a:latin typeface="Calibri"/>
              </a:rPr>
              <a:t>Sixth Outline Level</a:t>
            </a:r>
            <a:endParaRPr/>
          </a:p>
          <a:p>
            <a:pPr lvl="6">
              <a:buSzPct val="45000"/>
              <a:buFont typeface="StarSymbol"/>
              <a:buChar char=""/>
            </a:pPr>
            <a:r>
              <a:rPr lang="en-US" sz="2000">
                <a:latin typeface="Calibri"/>
              </a:rPr>
              <a:t>Seventh Outline Level</a:t>
            </a:r>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hf sldNum="0" hdr="0" dt="0"/>
  <p:txStyles>
    <p:titleStyle/>
    <p:bodyStyle/>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2" name="CustomShape 1"/>
          <p:cNvSpPr/>
          <p:nvPr/>
        </p:nvSpPr>
        <p:spPr>
          <a:xfrm>
            <a:off x="0" y="6553080"/>
            <a:ext cx="9143640" cy="304560"/>
          </a:xfrm>
          <a:prstGeom prst="rect">
            <a:avLst/>
          </a:prstGeom>
          <a:solidFill>
            <a:srgbClr val="9E8C78"/>
          </a:solidFill>
          <a:ln>
            <a:noFill/>
          </a:ln>
          <a:effectLst>
            <a:outerShdw blurRad="40000" dist="23000" dir="5400000" rotWithShape="0">
              <a:srgbClr val="000000">
                <a:alpha val="35000"/>
              </a:srgbClr>
            </a:outerShdw>
          </a:effectLst>
        </p:spPr>
        <p:style>
          <a:lnRef idx="1">
            <a:schemeClr val="accent1"/>
          </a:lnRef>
          <a:fillRef idx="3">
            <a:schemeClr val="accent1"/>
          </a:fillRef>
          <a:effectRef idx="2">
            <a:schemeClr val="accent1"/>
          </a:effectRef>
          <a:fontRef idx="minor"/>
        </p:style>
      </p:sp>
      <p:sp>
        <p:nvSpPr>
          <p:cNvPr id="53" name="CustomShape 2"/>
          <p:cNvSpPr/>
          <p:nvPr/>
        </p:nvSpPr>
        <p:spPr>
          <a:xfrm>
            <a:off x="0" y="6451560"/>
            <a:ext cx="9143640" cy="75960"/>
          </a:xfrm>
          <a:prstGeom prst="rect">
            <a:avLst/>
          </a:prstGeom>
          <a:solidFill>
            <a:srgbClr val="800000"/>
          </a:solidFill>
          <a:ln>
            <a:noFill/>
          </a:ln>
          <a:effectLst>
            <a:outerShdw blurRad="40000" dist="23000" dir="5400000" rotWithShape="0">
              <a:srgbClr val="000000">
                <a:alpha val="35000"/>
              </a:srgbClr>
            </a:outerShdw>
          </a:effectLst>
        </p:spPr>
        <p:style>
          <a:lnRef idx="1">
            <a:schemeClr val="accent1"/>
          </a:lnRef>
          <a:fillRef idx="3">
            <a:schemeClr val="accent1"/>
          </a:fillRef>
          <a:effectRef idx="2">
            <a:schemeClr val="accent1"/>
          </a:effectRef>
          <a:fontRef idx="minor"/>
        </p:style>
      </p:sp>
      <p:pic>
        <p:nvPicPr>
          <p:cNvPr id="54" name="Picture 8"/>
          <p:cNvPicPr/>
          <p:nvPr/>
        </p:nvPicPr>
        <p:blipFill>
          <a:blip r:embed="rId15"/>
          <a:stretch/>
        </p:blipFill>
        <p:spPr>
          <a:xfrm>
            <a:off x="8001000" y="228600"/>
            <a:ext cx="936360" cy="410760"/>
          </a:xfrm>
          <a:prstGeom prst="rect">
            <a:avLst/>
          </a:prstGeom>
          <a:ln w="9360">
            <a:noFill/>
          </a:ln>
        </p:spPr>
      </p:pic>
      <p:sp>
        <p:nvSpPr>
          <p:cNvPr id="55" name="PlaceHolder 3"/>
          <p:cNvSpPr>
            <a:spLocks noGrp="1"/>
          </p:cNvSpPr>
          <p:nvPr>
            <p:ph type="title"/>
          </p:nvPr>
        </p:nvSpPr>
        <p:spPr>
          <a:xfrm>
            <a:off x="457200" y="0"/>
            <a:ext cx="8229240" cy="991440"/>
          </a:xfrm>
          <a:prstGeom prst="rect">
            <a:avLst/>
          </a:prstGeom>
        </p:spPr>
        <p:txBody>
          <a:bodyPr anchor="ctr"/>
          <a:lstStyle/>
          <a:p>
            <a:pPr>
              <a:lnSpc>
                <a:spcPct val="100000"/>
              </a:lnSpc>
            </a:pPr>
            <a:r>
              <a:rPr lang="en-US" sz="4000" strike="noStrike">
                <a:solidFill>
                  <a:srgbClr val="102E54"/>
                </a:solidFill>
                <a:latin typeface="Calibri"/>
                <a:ea typeface="ＭＳ Ｐゴシック"/>
              </a:rPr>
              <a:t>Click to edit the title text formatClick to edit Master title style</a:t>
            </a:r>
            <a:endParaRPr/>
          </a:p>
        </p:txBody>
      </p:sp>
      <p:sp>
        <p:nvSpPr>
          <p:cNvPr id="56" name="PlaceHolder 4"/>
          <p:cNvSpPr>
            <a:spLocks noGrp="1"/>
          </p:cNvSpPr>
          <p:nvPr>
            <p:ph type="body"/>
          </p:nvPr>
        </p:nvSpPr>
        <p:spPr>
          <a:xfrm>
            <a:off x="457200" y="1278720"/>
            <a:ext cx="8229240" cy="4847040"/>
          </a:xfrm>
          <a:prstGeom prst="rect">
            <a:avLst/>
          </a:prstGeom>
        </p:spPr>
        <p:txBody>
          <a:bodyPr/>
          <a:lstStyle/>
          <a:p>
            <a:pPr>
              <a:buSzPct val="45000"/>
              <a:buFont typeface="StarSymbol"/>
              <a:buChar char=""/>
            </a:pPr>
            <a:r>
              <a:rPr lang="en-US" sz="2400" strike="noStrike">
                <a:solidFill>
                  <a:srgbClr val="000000"/>
                </a:solidFill>
                <a:latin typeface="Calibri"/>
                <a:ea typeface="ＭＳ Ｐゴシック"/>
              </a:rPr>
              <a:t>Click to edit the outline text format</a:t>
            </a:r>
            <a:endParaRPr/>
          </a:p>
          <a:p>
            <a:pPr lvl="1">
              <a:buSzPct val="75000"/>
              <a:buFont typeface="StarSymbol"/>
              <a:buChar char=""/>
            </a:pPr>
            <a:r>
              <a:rPr lang="en-US" sz="2400" strike="noStrike">
                <a:solidFill>
                  <a:srgbClr val="000000"/>
                </a:solidFill>
                <a:latin typeface="Calibri"/>
                <a:ea typeface="ＭＳ Ｐゴシック"/>
              </a:rPr>
              <a:t>Second Outline Level</a:t>
            </a:r>
            <a:endParaRPr/>
          </a:p>
          <a:p>
            <a:pPr lvl="2">
              <a:buSzPct val="45000"/>
              <a:buFont typeface="StarSymbol"/>
              <a:buChar char=""/>
            </a:pPr>
            <a:r>
              <a:rPr lang="en-US" sz="2400" strike="noStrike">
                <a:solidFill>
                  <a:srgbClr val="000000"/>
                </a:solidFill>
                <a:latin typeface="Calibri"/>
                <a:ea typeface="ＭＳ Ｐゴシック"/>
              </a:rPr>
              <a:t>Third Outline Level</a:t>
            </a:r>
            <a:endParaRPr/>
          </a:p>
          <a:p>
            <a:pPr lvl="3">
              <a:buSzPct val="75000"/>
              <a:buFont typeface="StarSymbol"/>
              <a:buChar char=""/>
            </a:pPr>
            <a:r>
              <a:rPr lang="en-US" sz="2400" strike="noStrike">
                <a:solidFill>
                  <a:srgbClr val="000000"/>
                </a:solidFill>
                <a:latin typeface="Calibri"/>
                <a:ea typeface="ＭＳ Ｐゴシック"/>
              </a:rPr>
              <a:t>Fourth Outline Level</a:t>
            </a:r>
            <a:endParaRPr/>
          </a:p>
          <a:p>
            <a:pPr lvl="4">
              <a:buSzPct val="45000"/>
              <a:buFont typeface="StarSymbol"/>
              <a:buChar char=""/>
            </a:pPr>
            <a:r>
              <a:rPr lang="en-US" sz="2400" strike="noStrike">
                <a:solidFill>
                  <a:srgbClr val="000000"/>
                </a:solidFill>
                <a:latin typeface="Calibri"/>
                <a:ea typeface="ＭＳ Ｐゴシック"/>
              </a:rPr>
              <a:t>Fifth Outline Level</a:t>
            </a:r>
            <a:endParaRPr/>
          </a:p>
          <a:p>
            <a:pPr lvl="5">
              <a:buSzPct val="45000"/>
              <a:buFont typeface="StarSymbol"/>
              <a:buChar char=""/>
            </a:pPr>
            <a:r>
              <a:rPr lang="en-US" sz="2400" strike="noStrike">
                <a:solidFill>
                  <a:srgbClr val="000000"/>
                </a:solidFill>
                <a:latin typeface="Calibri"/>
                <a:ea typeface="ＭＳ Ｐゴシック"/>
              </a:rPr>
              <a:t>Sixth Outline Level</a:t>
            </a:r>
            <a:endParaRPr/>
          </a:p>
          <a:p>
            <a:pPr>
              <a:lnSpc>
                <a:spcPct val="100000"/>
              </a:lnSpc>
              <a:buFont typeface="Wingdings" charset="2"/>
              <a:buChar char=""/>
            </a:pPr>
            <a:r>
              <a:rPr lang="en-US" sz="2400" strike="noStrike">
                <a:solidFill>
                  <a:srgbClr val="000000"/>
                </a:solidFill>
                <a:latin typeface="Calibri"/>
                <a:ea typeface="ＭＳ Ｐゴシック"/>
              </a:rPr>
              <a:t>Seventh Outline LevelClick to edit Master text styles</a:t>
            </a:r>
            <a:endParaRPr/>
          </a:p>
          <a:p>
            <a:pPr lvl="1">
              <a:lnSpc>
                <a:spcPct val="100000"/>
              </a:lnSpc>
              <a:buFont typeface="Wingdings" charset="2"/>
              <a:buChar char=""/>
            </a:pPr>
            <a:r>
              <a:rPr lang="en-US" sz="2000" strike="noStrike">
                <a:solidFill>
                  <a:srgbClr val="000000"/>
                </a:solidFill>
                <a:latin typeface="Calibri"/>
                <a:ea typeface="ＭＳ Ｐゴシック"/>
              </a:rPr>
              <a:t>Second level</a:t>
            </a:r>
            <a:endParaRPr/>
          </a:p>
          <a:p>
            <a:pPr lvl="2">
              <a:lnSpc>
                <a:spcPct val="100000"/>
              </a:lnSpc>
              <a:buFont typeface="Wingdings" charset="2"/>
              <a:buChar char=""/>
            </a:pPr>
            <a:r>
              <a:rPr lang="en-US" strike="noStrike">
                <a:solidFill>
                  <a:srgbClr val="000000"/>
                </a:solidFill>
                <a:latin typeface="Calibri"/>
                <a:ea typeface="ＭＳ Ｐゴシック"/>
              </a:rPr>
              <a:t>Third level</a:t>
            </a:r>
            <a:endParaRPr/>
          </a:p>
          <a:p>
            <a:pPr lvl="3">
              <a:lnSpc>
                <a:spcPct val="100000"/>
              </a:lnSpc>
              <a:buFont typeface="StarSymbol"/>
              <a:buChar char=""/>
            </a:pPr>
            <a:r>
              <a:rPr lang="en-US" sz="1600" strike="noStrike">
                <a:solidFill>
                  <a:srgbClr val="000000"/>
                </a:solidFill>
                <a:latin typeface="Calibri"/>
                <a:ea typeface="ＭＳ Ｐゴシック"/>
              </a:rPr>
              <a:t>Fourth level</a:t>
            </a:r>
            <a:endParaRPr/>
          </a:p>
          <a:p>
            <a:pPr lvl="4">
              <a:lnSpc>
                <a:spcPct val="100000"/>
              </a:lnSpc>
              <a:buFont typeface="StarSymbol"/>
              <a:buChar char="»"/>
            </a:pPr>
            <a:r>
              <a:rPr lang="en-US" sz="1600" strike="noStrike">
                <a:solidFill>
                  <a:srgbClr val="000000"/>
                </a:solidFill>
                <a:latin typeface="Calibri"/>
                <a:ea typeface="ＭＳ Ｐゴシック"/>
              </a:rPr>
              <a:t>Fifth level</a:t>
            </a:r>
            <a:endParaRPr/>
          </a:p>
        </p:txBody>
      </p:sp>
      <p:sp>
        <p:nvSpPr>
          <p:cNvPr id="57" name="PlaceHolder 5"/>
          <p:cNvSpPr>
            <a:spLocks noGrp="1"/>
          </p:cNvSpPr>
          <p:nvPr>
            <p:ph type="dt"/>
          </p:nvPr>
        </p:nvSpPr>
        <p:spPr>
          <a:xfrm>
            <a:off x="22320" y="6166800"/>
            <a:ext cx="2133360" cy="475920"/>
          </a:xfrm>
          <a:prstGeom prst="rect">
            <a:avLst/>
          </a:prstGeom>
        </p:spPr>
        <p:txBody>
          <a:bodyPr/>
          <a:lstStyle/>
          <a:p>
            <a:pPr>
              <a:lnSpc>
                <a:spcPct val="100000"/>
              </a:lnSpc>
            </a:pPr>
            <a:endParaRPr/>
          </a:p>
        </p:txBody>
      </p:sp>
      <p:sp>
        <p:nvSpPr>
          <p:cNvPr id="58" name="PlaceHolder 6"/>
          <p:cNvSpPr>
            <a:spLocks noGrp="1"/>
          </p:cNvSpPr>
          <p:nvPr>
            <p:ph type="sldNum"/>
          </p:nvPr>
        </p:nvSpPr>
        <p:spPr>
          <a:xfrm>
            <a:off x="8305920" y="6153120"/>
            <a:ext cx="609120" cy="374400"/>
          </a:xfrm>
          <a:prstGeom prst="rect">
            <a:avLst/>
          </a:prstGeom>
        </p:spPr>
        <p:txBody>
          <a:bodyPr/>
          <a:lstStyle/>
          <a:p>
            <a:pPr algn="r">
              <a:lnSpc>
                <a:spcPct val="100000"/>
              </a:lnSpc>
            </a:pPr>
            <a:fld id="{C5401BE9-B2E9-43D1-B495-9931CA1401D9}" type="slidenum">
              <a:rPr lang="en-US" sz="1400" strike="noStrike">
                <a:solidFill>
                  <a:srgbClr val="000000"/>
                </a:solidFill>
                <a:latin typeface="Calibri"/>
              </a:rPr>
              <a:t>‹#›</a:t>
            </a:fld>
            <a:endParaRPr/>
          </a:p>
        </p:txBody>
      </p:sp>
      <p:sp>
        <p:nvSpPr>
          <p:cNvPr id="59" name="PlaceHolder 7"/>
          <p:cNvSpPr>
            <a:spLocks noGrp="1"/>
          </p:cNvSpPr>
          <p:nvPr>
            <p:ph type="ftr"/>
          </p:nvPr>
        </p:nvSpPr>
        <p:spPr>
          <a:xfrm>
            <a:off x="3123360" y="6519240"/>
            <a:ext cx="2895120" cy="284400"/>
          </a:xfrm>
          <a:prstGeom prst="rect">
            <a:avLst/>
          </a:prstGeom>
        </p:spPr>
        <p:txBody>
          <a:bodyPr/>
          <a:lstStyle/>
          <a:p>
            <a:r>
              <a:rPr lang="en-US"/>
              <a:t>Minimal Subspace </a:t>
            </a:r>
            <a:endParaRPr/>
          </a:p>
        </p:txBody>
      </p:sp>
    </p:spTree>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 id="2147483673" r:id="rId12"/>
    <p:sldLayoutId id="2147483674" r:id="rId13"/>
  </p:sldLayoutIdLst>
  <p:hf sldNum="0" hdr="0" dt="0"/>
  <p:txStyles>
    <p:titleStyle/>
    <p:bodyStyle/>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10.jpg"/><Relationship Id="rId5" Type="http://schemas.openxmlformats.org/officeDocument/2006/relationships/image" Target="../media/image9.jpg"/><Relationship Id="rId4" Type="http://schemas.openxmlformats.org/officeDocument/2006/relationships/image" Target="../media/image8.jpg"/></Relationships>
</file>

<file path=ppt/slides/_rels/slide10.xml.rels><?xml version="1.0" encoding="UTF-8" standalone="yes"?>
<Relationships xmlns="http://schemas.openxmlformats.org/package/2006/relationships"><Relationship Id="rId3" Type="http://schemas.openxmlformats.org/officeDocument/2006/relationships/hyperlink" Target="https://github.com/E3SM-Project/CMDV-testing/wiki" TargetMode="External"/><Relationship Id="rId2" Type="http://schemas.openxmlformats.org/officeDocument/2006/relationships/notesSlide" Target="../notesSlides/notesSlide9.xml"/><Relationship Id="rId1" Type="http://schemas.openxmlformats.org/officeDocument/2006/relationships/slideLayout" Target="../slideLayouts/slideLayout17.xml"/><Relationship Id="rId5" Type="http://schemas.openxmlformats.org/officeDocument/2006/relationships/image" Target="../media/image16.jpg"/><Relationship Id="rId4" Type="http://schemas.openxmlformats.org/officeDocument/2006/relationships/image" Target="../media/image15.jpg"/></Relationships>
</file>

<file path=ppt/slides/_rels/slide11.xml.rels><?xml version="1.0" encoding="UTF-8" standalone="yes"?>
<Relationships xmlns="http://schemas.openxmlformats.org/package/2006/relationships"><Relationship Id="rId3" Type="http://schemas.openxmlformats.org/officeDocument/2006/relationships/hyperlink" Target="https://my.cdash.org/index.php?project=ACME_Climate" TargetMode="External"/><Relationship Id="rId2" Type="http://schemas.openxmlformats.org/officeDocument/2006/relationships/notesSlide" Target="../notesSlides/notesSlide10.xml"/><Relationship Id="rId1" Type="http://schemas.openxmlformats.org/officeDocument/2006/relationships/slideLayout" Target="../slideLayouts/slideLayout17.xml"/><Relationship Id="rId6" Type="http://schemas.openxmlformats.org/officeDocument/2006/relationships/image" Target="../media/image19.png"/><Relationship Id="rId5" Type="http://schemas.openxmlformats.org/officeDocument/2006/relationships/image" Target="../media/image18.jpeg"/><Relationship Id="rId4" Type="http://schemas.openxmlformats.org/officeDocument/2006/relationships/image" Target="../media/image17.jpg"/></Relationships>
</file>

<file path=ppt/slides/_rels/slide12.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notesSlide" Target="../notesSlides/notesSlide11.xml"/><Relationship Id="rId1" Type="http://schemas.openxmlformats.org/officeDocument/2006/relationships/slideLayout" Target="../slideLayouts/slideLayout17.xml"/><Relationship Id="rId6" Type="http://schemas.openxmlformats.org/officeDocument/2006/relationships/image" Target="../media/image22.jpg"/><Relationship Id="rId5" Type="http://schemas.openxmlformats.org/officeDocument/2006/relationships/hyperlink" Target="https://my.cdash.org/index.php?project=ACME_Climate" TargetMode="External"/><Relationship Id="rId4" Type="http://schemas.openxmlformats.org/officeDocument/2006/relationships/image" Target="../media/image21.jpg"/></Relationships>
</file>

<file path=ppt/slides/_rels/slide13.xml.rels><?xml version="1.0" encoding="UTF-8" standalone="yes"?>
<Relationships xmlns="http://schemas.openxmlformats.org/package/2006/relationships"><Relationship Id="rId3" Type="http://schemas.openxmlformats.org/officeDocument/2006/relationships/image" Target="../media/image23.emf"/><Relationship Id="rId2" Type="http://schemas.openxmlformats.org/officeDocument/2006/relationships/notesSlide" Target="../notesSlides/notesSlide12.xml"/><Relationship Id="rId1" Type="http://schemas.openxmlformats.org/officeDocument/2006/relationships/slideLayout" Target="../slideLayouts/slideLayout17.xml"/><Relationship Id="rId6" Type="http://schemas.openxmlformats.org/officeDocument/2006/relationships/image" Target="../media/image26.png"/><Relationship Id="rId5" Type="http://schemas.openxmlformats.org/officeDocument/2006/relationships/image" Target="../media/image25.emf"/><Relationship Id="rId4" Type="http://schemas.openxmlformats.org/officeDocument/2006/relationships/image" Target="../media/image24.emf"/></Relationships>
</file>

<file path=ppt/slides/_rels/slide14.xml.rels><?xml version="1.0" encoding="UTF-8" standalone="yes"?>
<Relationships xmlns="http://schemas.openxmlformats.org/package/2006/relationships"><Relationship Id="rId3" Type="http://schemas.openxmlformats.org/officeDocument/2006/relationships/hyperlink" Target="https://e3sm-project.github.io/CMDV-testing/" TargetMode="External"/><Relationship Id="rId2" Type="http://schemas.openxmlformats.org/officeDocument/2006/relationships/notesSlide" Target="../notesSlides/notesSlide13.xml"/><Relationship Id="rId1" Type="http://schemas.openxmlformats.org/officeDocument/2006/relationships/slideLayout" Target="../slideLayouts/slideLayout17.xml"/><Relationship Id="rId4" Type="http://schemas.openxmlformats.org/officeDocument/2006/relationships/hyperlink" Target="https://github.com/E3SM-Project/CMDV-verification" TargetMode="External"/></Relationships>
</file>

<file path=ppt/slides/_rels/slide15.xml.rels><?xml version="1.0" encoding="UTF-8" standalone="yes"?>
<Relationships xmlns="http://schemas.openxmlformats.org/package/2006/relationships"><Relationship Id="rId8" Type="http://schemas.openxmlformats.org/officeDocument/2006/relationships/image" Target="../media/image29.jpeg"/><Relationship Id="rId3" Type="http://schemas.openxmlformats.org/officeDocument/2006/relationships/image" Target="../media/image27.png"/><Relationship Id="rId7" Type="http://schemas.openxmlformats.org/officeDocument/2006/relationships/image" Target="../media/image28.png"/><Relationship Id="rId2" Type="http://schemas.openxmlformats.org/officeDocument/2006/relationships/notesSlide" Target="../notesSlides/notesSlide14.xml"/><Relationship Id="rId1" Type="http://schemas.openxmlformats.org/officeDocument/2006/relationships/slideLayout" Target="../slideLayouts/slideLayout25.xml"/><Relationship Id="rId6" Type="http://schemas.openxmlformats.org/officeDocument/2006/relationships/image" Target="../media/image23.emf"/><Relationship Id="rId5" Type="http://schemas.openxmlformats.org/officeDocument/2006/relationships/image" Target="../media/image25.emf"/><Relationship Id="rId4" Type="http://schemas.openxmlformats.org/officeDocument/2006/relationships/image" Target="../media/image24.emf"/><Relationship Id="rId9" Type="http://schemas.openxmlformats.org/officeDocument/2006/relationships/image" Target="../media/image30.png"/></Relationships>
</file>

<file path=ppt/slides/_rels/slide16.xml.rels><?xml version="1.0" encoding="UTF-8" standalone="yes"?>
<Relationships xmlns="http://schemas.openxmlformats.org/package/2006/relationships"><Relationship Id="rId3" Type="http://schemas.openxmlformats.org/officeDocument/2006/relationships/image" Target="../media/image31.tiff"/><Relationship Id="rId2" Type="http://schemas.openxmlformats.org/officeDocument/2006/relationships/notesSlide" Target="../notesSlides/notesSlide15.xml"/><Relationship Id="rId1" Type="http://schemas.openxmlformats.org/officeDocument/2006/relationships/slideLayout" Target="../slideLayouts/slideLayout25.xml"/><Relationship Id="rId4" Type="http://schemas.openxmlformats.org/officeDocument/2006/relationships/hyperlink" Target="https://e3sm-project.github.io/CMDV-testing/Coagulation.html" TargetMode="External"/></Relationships>
</file>

<file path=ppt/slides/_rels/slide17.xml.rels><?xml version="1.0" encoding="UTF-8" standalone="yes"?>
<Relationships xmlns="http://schemas.openxmlformats.org/package/2006/relationships"><Relationship Id="rId2" Type="http://schemas.openxmlformats.org/officeDocument/2006/relationships/hyperlink" Target="https://e3sm-project.github.io/CMDV-testing/wateruptake/verification.html" TargetMode="External"/><Relationship Id="rId1" Type="http://schemas.openxmlformats.org/officeDocument/2006/relationships/slideLayout" Target="../slideLayouts/slideLayout25.xml"/></Relationships>
</file>

<file path=ppt/slides/_rels/slide18.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hyperlink" Target="https://e3sm-project.github.io/CMDV-testing/CLUBB_clipping_test.html" TargetMode="External"/><Relationship Id="rId1" Type="http://schemas.openxmlformats.org/officeDocument/2006/relationships/slideLayout" Target="../slideLayouts/slideLayout25.xml"/><Relationship Id="rId4" Type="http://schemas.openxmlformats.org/officeDocument/2006/relationships/image" Target="../media/image33.jpg"/></Relationships>
</file>

<file path=ppt/slides/_rels/slide19.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hyperlink" Target="https://e3sm-project.github.io/CMDV-testing/palm_cvmix_compare.html" TargetMode="External"/><Relationship Id="rId1" Type="http://schemas.openxmlformats.org/officeDocument/2006/relationships/slideLayout" Target="../slideLayouts/slideLayout25.xml"/></Relationships>
</file>

<file path=ppt/slides/_rels/slide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7.xml"/></Relationships>
</file>

<file path=ppt/slides/_rels/slide20.xml.rels><?xml version="1.0" encoding="UTF-8" standalone="yes"?>
<Relationships xmlns="http://schemas.openxmlformats.org/package/2006/relationships"><Relationship Id="rId3" Type="http://schemas.openxmlformats.org/officeDocument/2006/relationships/hyperlink" Target="https://www.energy.gov/science/articles/how-fit-planet-inside-computer-developing-energy-exascale-earth" TargetMode="External"/><Relationship Id="rId2" Type="http://schemas.openxmlformats.org/officeDocument/2006/relationships/image" Target="../media/image35.png"/><Relationship Id="rId1" Type="http://schemas.openxmlformats.org/officeDocument/2006/relationships/slideLayout" Target="../slideLayouts/slideLayout17.xml"/></Relationships>
</file>

<file path=ppt/slides/_rels/slide21.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16.xml"/><Relationship Id="rId1" Type="http://schemas.openxmlformats.org/officeDocument/2006/relationships/slideLayout" Target="../slideLayouts/slideLayout17.xml"/><Relationship Id="rId5" Type="http://schemas.openxmlformats.org/officeDocument/2006/relationships/image" Target="../media/image38.png"/><Relationship Id="rId4" Type="http://schemas.openxmlformats.org/officeDocument/2006/relationships/image" Target="../media/image37.png"/></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7.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7.xml"/></Relationships>
</file>

<file path=ppt/slides/_rels/slide24.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25.xml"/></Relationships>
</file>

<file path=ppt/slides/_rels/slide25.xml.rels><?xml version="1.0" encoding="UTF-8" standalone="yes"?>
<Relationships xmlns="http://schemas.openxmlformats.org/package/2006/relationships"><Relationship Id="rId3" Type="http://schemas.openxmlformats.org/officeDocument/2006/relationships/hyperlink" Target="https://e3sm-project.github.io/CMDV-testing/condensation/gauss_hermite_accuracy/verification.html" TargetMode="External"/><Relationship Id="rId2" Type="http://schemas.openxmlformats.org/officeDocument/2006/relationships/notesSlide" Target="../notesSlides/notesSlide19.xml"/><Relationship Id="rId1" Type="http://schemas.openxmlformats.org/officeDocument/2006/relationships/slideLayout" Target="../slideLayouts/slideLayout25.xml"/><Relationship Id="rId4" Type="http://schemas.openxmlformats.org/officeDocument/2006/relationships/image" Target="../media/image40.tiff"/></Relationships>
</file>

<file path=ppt/slides/_rels/slide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xml"/><Relationship Id="rId1" Type="http://schemas.openxmlformats.org/officeDocument/2006/relationships/slideLayout" Target="../slideLayouts/slideLayout17.xml"/><Relationship Id="rId5" Type="http://schemas.openxmlformats.org/officeDocument/2006/relationships/image" Target="../media/image14.png"/><Relationship Id="rId4" Type="http://schemas.openxmlformats.org/officeDocument/2006/relationships/image" Target="../media/image13.jpe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7.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7.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7.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7.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7.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 name="TextShape 1"/>
          <p:cNvSpPr txBox="1"/>
          <p:nvPr/>
        </p:nvSpPr>
        <p:spPr>
          <a:xfrm>
            <a:off x="1115406" y="4194062"/>
            <a:ext cx="7027487" cy="762000"/>
          </a:xfrm>
          <a:prstGeom prst="rect">
            <a:avLst/>
          </a:prstGeom>
          <a:noFill/>
          <a:ln>
            <a:noFill/>
          </a:ln>
        </p:spPr>
        <p:txBody>
          <a:bodyPr anchor="ctr"/>
          <a:lstStyle/>
          <a:p>
            <a:pPr algn="ctr"/>
            <a:r>
              <a:rPr lang="en-US" sz="2000" b="1" dirty="0">
                <a:latin typeface="Calibri" panose="020F0502020204030204" pitchFamily="34" charset="0"/>
                <a:cs typeface="Calibri" panose="020F0502020204030204" pitchFamily="34" charset="0"/>
              </a:rPr>
              <a:t>Verification and Testing Infrastructure and Demonstrations</a:t>
            </a:r>
          </a:p>
        </p:txBody>
      </p:sp>
      <p:sp>
        <p:nvSpPr>
          <p:cNvPr id="100" name="TextShape 2"/>
          <p:cNvSpPr txBox="1"/>
          <p:nvPr/>
        </p:nvSpPr>
        <p:spPr>
          <a:xfrm>
            <a:off x="914400" y="4764031"/>
            <a:ext cx="7772400" cy="1307555"/>
          </a:xfrm>
          <a:prstGeom prst="rect">
            <a:avLst/>
          </a:prstGeom>
          <a:noFill/>
          <a:ln>
            <a:noFill/>
          </a:ln>
        </p:spPr>
        <p:txBody>
          <a:bodyPr/>
          <a:lstStyle/>
          <a:p>
            <a:pPr algn="ctr"/>
            <a:r>
              <a:rPr lang="en-US" b="1" u="sng" dirty="0">
                <a:latin typeface="Calibri" panose="020F0502020204030204" pitchFamily="34" charset="0"/>
              </a:rPr>
              <a:t>Irina Tezaur</a:t>
            </a:r>
            <a:r>
              <a:rPr lang="en-US" baseline="30000" dirty="0">
                <a:latin typeface="Calibri" panose="020F0502020204030204" pitchFamily="34" charset="0"/>
              </a:rPr>
              <a:t>1</a:t>
            </a:r>
            <a:r>
              <a:rPr lang="en-US" dirty="0">
                <a:latin typeface="Calibri" panose="020F0502020204030204" pitchFamily="34" charset="0"/>
              </a:rPr>
              <a:t>, Hui Wan</a:t>
            </a:r>
            <a:r>
              <a:rPr lang="en-US" baseline="30000" dirty="0">
                <a:latin typeface="Calibri" panose="020F0502020204030204" pitchFamily="34" charset="0"/>
              </a:rPr>
              <a:t>2</a:t>
            </a:r>
            <a:r>
              <a:rPr lang="en-US" dirty="0">
                <a:latin typeface="Calibri" panose="020F0502020204030204" pitchFamily="34" charset="0"/>
              </a:rPr>
              <a:t>, Andreas Wilke</a:t>
            </a:r>
            <a:r>
              <a:rPr lang="en-US" baseline="30000" dirty="0">
                <a:latin typeface="Calibri" panose="020F0502020204030204" pitchFamily="34" charset="0"/>
              </a:rPr>
              <a:t>3</a:t>
            </a:r>
            <a:r>
              <a:rPr lang="en-US" dirty="0">
                <a:latin typeface="Calibri" panose="020F0502020204030204" pitchFamily="34" charset="0"/>
              </a:rPr>
              <a:t>, Dick Easter</a:t>
            </a:r>
            <a:r>
              <a:rPr lang="en-US" baseline="30000" dirty="0">
                <a:latin typeface="Calibri" panose="020F0502020204030204" pitchFamily="34" charset="0"/>
              </a:rPr>
              <a:t>2</a:t>
            </a:r>
            <a:r>
              <a:rPr lang="en-US" dirty="0">
                <a:latin typeface="Calibri" panose="020F0502020204030204" pitchFamily="34" charset="0"/>
              </a:rPr>
              <a:t>, Jian Sun</a:t>
            </a:r>
            <a:r>
              <a:rPr lang="en-US" baseline="30000" dirty="0">
                <a:latin typeface="Calibri" panose="020F0502020204030204" pitchFamily="34" charset="0"/>
              </a:rPr>
              <a:t>2</a:t>
            </a:r>
            <a:r>
              <a:rPr lang="en-US" dirty="0">
                <a:latin typeface="Calibri" panose="020F0502020204030204" pitchFamily="34" charset="0"/>
              </a:rPr>
              <a:t>, Jason Sarich</a:t>
            </a:r>
            <a:r>
              <a:rPr lang="en-US" baseline="30000" dirty="0">
                <a:latin typeface="Calibri" panose="020F0502020204030204" pitchFamily="34" charset="0"/>
              </a:rPr>
              <a:t>3</a:t>
            </a:r>
            <a:r>
              <a:rPr lang="en-US" dirty="0">
                <a:latin typeface="Calibri" panose="020F0502020204030204" pitchFamily="34" charset="0"/>
              </a:rPr>
              <a:t>,    Kai Zhang</a:t>
            </a:r>
            <a:r>
              <a:rPr lang="en-US" baseline="30000" dirty="0">
                <a:latin typeface="Calibri" panose="020F0502020204030204" pitchFamily="34" charset="0"/>
              </a:rPr>
              <a:t>2</a:t>
            </a:r>
            <a:r>
              <a:rPr lang="en-US" dirty="0">
                <a:latin typeface="Calibri" panose="020F0502020204030204" pitchFamily="34" charset="0"/>
              </a:rPr>
              <a:t>, Luke van Roekel</a:t>
            </a:r>
            <a:r>
              <a:rPr lang="en-US" baseline="30000" dirty="0">
                <a:latin typeface="Calibri" panose="020F0502020204030204" pitchFamily="34" charset="0"/>
              </a:rPr>
              <a:t>4</a:t>
            </a:r>
            <a:r>
              <a:rPr lang="en-US" dirty="0">
                <a:latin typeface="Calibri" panose="020F0502020204030204" pitchFamily="34" charset="0"/>
              </a:rPr>
              <a:t>,</a:t>
            </a:r>
            <a:r>
              <a:rPr lang="en-US" dirty="0">
                <a:latin typeface="Calibri" panose="020F0502020204030204" pitchFamily="34" charset="0"/>
                <a:cs typeface="Calibri" panose="020F0502020204030204" pitchFamily="34" charset="0"/>
              </a:rPr>
              <a:t> LeAnn Conlon</a:t>
            </a:r>
            <a:r>
              <a:rPr lang="en-US" baseline="30000" dirty="0">
                <a:latin typeface="Calibri" panose="020F0502020204030204" pitchFamily="34" charset="0"/>
              </a:rPr>
              <a:t>4</a:t>
            </a:r>
            <a:r>
              <a:rPr lang="en-US" dirty="0">
                <a:latin typeface="Calibri" panose="020F0502020204030204" pitchFamily="34" charset="0"/>
                <a:cs typeface="Calibri" panose="020F0502020204030204" pitchFamily="34" charset="0"/>
              </a:rPr>
              <a:t>, Jamil Gafur</a:t>
            </a:r>
            <a:r>
              <a:rPr lang="en-US" baseline="30000" dirty="0">
                <a:latin typeface="Calibri" panose="020F0502020204030204" pitchFamily="34" charset="0"/>
              </a:rPr>
              <a:t>4</a:t>
            </a:r>
            <a:r>
              <a:rPr lang="en-US" dirty="0">
                <a:latin typeface="Calibri" panose="020F0502020204030204" pitchFamily="34" charset="0"/>
                <a:cs typeface="Calibri" panose="020F0502020204030204" pitchFamily="34" charset="0"/>
              </a:rPr>
              <a:t>,</a:t>
            </a:r>
            <a:r>
              <a:rPr lang="en-US" dirty="0">
                <a:latin typeface="Calibri" panose="020F0502020204030204" pitchFamily="34" charset="0"/>
              </a:rPr>
              <a:t> Rachel Scanza</a:t>
            </a:r>
            <a:r>
              <a:rPr lang="en-US" baseline="30000" dirty="0">
                <a:latin typeface="Calibri" panose="020F0502020204030204" pitchFamily="34" charset="0"/>
              </a:rPr>
              <a:t>2</a:t>
            </a:r>
            <a:r>
              <a:rPr lang="en-US" dirty="0">
                <a:latin typeface="Calibri" panose="020F0502020204030204" pitchFamily="34" charset="0"/>
              </a:rPr>
              <a:t>,     Lance Rayborn</a:t>
            </a:r>
            <a:r>
              <a:rPr lang="en-US" baseline="30000" dirty="0">
                <a:latin typeface="Calibri" panose="020F0502020204030204" pitchFamily="34" charset="0"/>
              </a:rPr>
              <a:t>2</a:t>
            </a:r>
            <a:r>
              <a:rPr lang="en-US" dirty="0">
                <a:latin typeface="Calibri" panose="020F0502020204030204" pitchFamily="34" charset="0"/>
              </a:rPr>
              <a:t>, Richard Easter</a:t>
            </a:r>
            <a:r>
              <a:rPr lang="en-US" baseline="30000" dirty="0">
                <a:latin typeface="Calibri" panose="020F0502020204030204" pitchFamily="34" charset="0"/>
              </a:rPr>
              <a:t>2</a:t>
            </a:r>
            <a:r>
              <a:rPr lang="en-US" dirty="0">
                <a:latin typeface="Calibri" panose="020F0502020204030204" pitchFamily="34" charset="0"/>
              </a:rPr>
              <a:t>, Vince Larson</a:t>
            </a:r>
            <a:r>
              <a:rPr lang="en-US" baseline="30000" dirty="0">
                <a:latin typeface="Calibri" panose="020F0502020204030204" pitchFamily="34" charset="0"/>
              </a:rPr>
              <a:t>5</a:t>
            </a:r>
          </a:p>
          <a:p>
            <a:pPr algn="ctr"/>
            <a:endParaRPr lang="en-US" sz="400" dirty="0">
              <a:latin typeface="Calibri" panose="020F0502020204030204" pitchFamily="34" charset="0"/>
            </a:endParaRPr>
          </a:p>
          <a:p>
            <a:pPr algn="ctr"/>
            <a:endParaRPr lang="en-US" sz="200" dirty="0">
              <a:latin typeface="Calibri" panose="020F0502020204030204" pitchFamily="34" charset="0"/>
            </a:endParaRPr>
          </a:p>
          <a:p>
            <a:pPr algn="ctr"/>
            <a:r>
              <a:rPr lang="en-US" sz="1600" dirty="0">
                <a:latin typeface="Calibri" panose="020F0502020204030204" pitchFamily="34" charset="0"/>
              </a:rPr>
              <a:t> </a:t>
            </a:r>
            <a:r>
              <a:rPr lang="en-US" sz="1600" baseline="30000" dirty="0">
                <a:latin typeface="Calibri" panose="020F0502020204030204" pitchFamily="34" charset="0"/>
              </a:rPr>
              <a:t>1 </a:t>
            </a:r>
            <a:r>
              <a:rPr lang="en-US" sz="1600" dirty="0">
                <a:latin typeface="Calibri" panose="020F0502020204030204" pitchFamily="34" charset="0"/>
              </a:rPr>
              <a:t>SNL, </a:t>
            </a:r>
            <a:r>
              <a:rPr lang="en-US" sz="1600" baseline="30000" dirty="0">
                <a:latin typeface="Calibri" panose="020F0502020204030204" pitchFamily="34" charset="0"/>
              </a:rPr>
              <a:t>2 </a:t>
            </a:r>
            <a:r>
              <a:rPr lang="en-US" sz="1600" dirty="0">
                <a:latin typeface="Calibri" panose="020F0502020204030204" pitchFamily="34" charset="0"/>
              </a:rPr>
              <a:t>PNNL, </a:t>
            </a:r>
            <a:r>
              <a:rPr lang="en-US" sz="1600" baseline="30000" dirty="0">
                <a:latin typeface="Calibri" panose="020F0502020204030204" pitchFamily="34" charset="0"/>
              </a:rPr>
              <a:t>3 </a:t>
            </a:r>
            <a:r>
              <a:rPr lang="en-US" sz="1600" dirty="0">
                <a:latin typeface="Calibri" panose="020F0502020204030204" pitchFamily="34" charset="0"/>
              </a:rPr>
              <a:t>ANL, </a:t>
            </a:r>
            <a:r>
              <a:rPr lang="en-US" sz="1600" baseline="30000" dirty="0">
                <a:latin typeface="Calibri" panose="020F0502020204030204" pitchFamily="34" charset="0"/>
              </a:rPr>
              <a:t>4 </a:t>
            </a:r>
            <a:r>
              <a:rPr lang="en-US" sz="1600" dirty="0">
                <a:latin typeface="Calibri" panose="020F0502020204030204" pitchFamily="34" charset="0"/>
              </a:rPr>
              <a:t>LANL, </a:t>
            </a:r>
            <a:r>
              <a:rPr lang="en-US" sz="1600" baseline="30000" dirty="0">
                <a:latin typeface="Calibri" panose="020F0502020204030204" pitchFamily="34" charset="0"/>
              </a:rPr>
              <a:t>5 </a:t>
            </a:r>
            <a:r>
              <a:rPr lang="en-US" sz="1600" dirty="0">
                <a:latin typeface="Calibri" panose="020F0502020204030204" pitchFamily="34" charset="0"/>
              </a:rPr>
              <a:t>U Wisconsin</a:t>
            </a:r>
          </a:p>
          <a:p>
            <a:pPr algn="ctr"/>
            <a:endParaRPr lang="en-US" sz="400" dirty="0">
              <a:latin typeface="Calibri" panose="020F0502020204030204" pitchFamily="34" charset="0"/>
            </a:endParaRPr>
          </a:p>
          <a:p>
            <a:pPr algn="ctr"/>
            <a:r>
              <a:rPr lang="en-US" dirty="0">
                <a:latin typeface="Calibri" panose="020F0502020204030204" pitchFamily="34" charset="0"/>
              </a:rPr>
              <a:t>E3SM All-Hands Meeting      November 19-21, 2019</a:t>
            </a:r>
            <a:endParaRPr dirty="0">
              <a:latin typeface="Calibri" panose="020F0502020204030204" pitchFamily="34" charset="0"/>
            </a:endParaRPr>
          </a:p>
        </p:txBody>
      </p:sp>
      <p:sp>
        <p:nvSpPr>
          <p:cNvPr id="2" name="TextBox 1"/>
          <p:cNvSpPr txBox="1"/>
          <p:nvPr/>
        </p:nvSpPr>
        <p:spPr>
          <a:xfrm>
            <a:off x="2590800" y="6488668"/>
            <a:ext cx="4076700" cy="369332"/>
          </a:xfrm>
          <a:prstGeom prst="rect">
            <a:avLst/>
          </a:prstGeom>
          <a:noFill/>
        </p:spPr>
        <p:txBody>
          <a:bodyPr wrap="square" rtlCol="0">
            <a:spAutoFit/>
          </a:bodyPr>
          <a:lstStyle/>
          <a:p>
            <a:pPr algn="ctr"/>
            <a:r>
              <a:rPr lang="en-US" dirty="0">
                <a:solidFill>
                  <a:schemeClr val="bg1"/>
                </a:solidFill>
                <a:latin typeface="Calibri" panose="020F0502020204030204" pitchFamily="34" charset="0"/>
                <a:cs typeface="Calibri" panose="020F0502020204030204" pitchFamily="34" charset="0"/>
              </a:rPr>
              <a:t>SAND2019-13937C</a:t>
            </a:r>
          </a:p>
        </p:txBody>
      </p:sp>
      <p:sp>
        <p:nvSpPr>
          <p:cNvPr id="9" name="TextBox 2"/>
          <p:cNvSpPr txBox="1"/>
          <p:nvPr/>
        </p:nvSpPr>
        <p:spPr>
          <a:xfrm>
            <a:off x="2285999" y="6071586"/>
            <a:ext cx="6858001" cy="338554"/>
          </a:xfrm>
          <a:prstGeom prst="rect">
            <a:avLst/>
          </a:prstGeom>
          <a:solidFill>
            <a:schemeClr val="bg1"/>
          </a:solid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just"/>
            <a:r>
              <a:rPr lang="en-US" sz="800" dirty="0">
                <a:latin typeface="Calibri" panose="020F0502020204030204" pitchFamily="34" charset="0"/>
                <a:cs typeface="Calibri" panose="020F0502020204030204" pitchFamily="34" charset="0"/>
              </a:rPr>
              <a:t>Sandia National Laboratories is a multi-mission laboratory managed and operated by National Technology and Engineering Solutions of Sandia, LLC., a wholly owned subsidiary of Honeywell International, Inc., for the U.S. Department of Energy’s National Nuclear Security Administration under contract DE-NA0003525. </a:t>
            </a:r>
          </a:p>
        </p:txBody>
      </p:sp>
      <p:pic>
        <p:nvPicPr>
          <p:cNvPr id="21" name="Picture 20">
            <a:extLst>
              <a:ext uri="{FF2B5EF4-FFF2-40B4-BE49-F238E27FC236}">
                <a16:creationId xmlns:a16="http://schemas.microsoft.com/office/drawing/2014/main" id="{CD131846-42EB-423F-9AC8-43069EBB1254}"/>
              </a:ext>
            </a:extLst>
          </p:cNvPr>
          <p:cNvPicPr>
            <a:picLocks noChangeAspect="1"/>
          </p:cNvPicPr>
          <p:nvPr/>
        </p:nvPicPr>
        <p:blipFill>
          <a:blip r:embed="rId3"/>
          <a:stretch>
            <a:fillRect/>
          </a:stretch>
        </p:blipFill>
        <p:spPr>
          <a:xfrm>
            <a:off x="4752123" y="2514600"/>
            <a:ext cx="1926079" cy="1666982"/>
          </a:xfrm>
          <a:prstGeom prst="rect">
            <a:avLst/>
          </a:prstGeom>
        </p:spPr>
      </p:pic>
      <p:pic>
        <p:nvPicPr>
          <p:cNvPr id="27" name="Picture 26">
            <a:extLst>
              <a:ext uri="{FF2B5EF4-FFF2-40B4-BE49-F238E27FC236}">
                <a16:creationId xmlns:a16="http://schemas.microsoft.com/office/drawing/2014/main" id="{86757D5D-49A7-486E-B656-9A6EE3A4979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48" y="2530472"/>
            <a:ext cx="1919451" cy="1726299"/>
          </a:xfrm>
          <a:prstGeom prst="rect">
            <a:avLst/>
          </a:prstGeom>
        </p:spPr>
      </p:pic>
      <p:pic>
        <p:nvPicPr>
          <p:cNvPr id="29" name="Picture 28">
            <a:extLst>
              <a:ext uri="{FF2B5EF4-FFF2-40B4-BE49-F238E27FC236}">
                <a16:creationId xmlns:a16="http://schemas.microsoft.com/office/drawing/2014/main" id="{D1474FCE-D39B-4D63-9C80-1AA1DA974255}"/>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692803" y="2520949"/>
            <a:ext cx="2482746" cy="1781971"/>
          </a:xfrm>
          <a:prstGeom prst="rect">
            <a:avLst/>
          </a:prstGeom>
        </p:spPr>
      </p:pic>
      <p:pic>
        <p:nvPicPr>
          <p:cNvPr id="31" name="Picture 30">
            <a:extLst>
              <a:ext uri="{FF2B5EF4-FFF2-40B4-BE49-F238E27FC236}">
                <a16:creationId xmlns:a16="http://schemas.microsoft.com/office/drawing/2014/main" id="{81B1A147-DBCF-4E8F-A17A-5066F822B124}"/>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918603" y="2538031"/>
            <a:ext cx="2833520" cy="1726299"/>
          </a:xfrm>
          <a:prstGeom prst="rect">
            <a:avLst/>
          </a:prstGeom>
        </p:spPr>
      </p:pic>
      <p:cxnSp>
        <p:nvCxnSpPr>
          <p:cNvPr id="97" name="Straight Connector 96">
            <a:extLst>
              <a:ext uri="{FF2B5EF4-FFF2-40B4-BE49-F238E27FC236}">
                <a16:creationId xmlns:a16="http://schemas.microsoft.com/office/drawing/2014/main" id="{57854F39-5852-4ADD-BDA5-5825BB8ECDE1}"/>
              </a:ext>
            </a:extLst>
          </p:cNvPr>
          <p:cNvCxnSpPr>
            <a:cxnSpLocks/>
          </p:cNvCxnSpPr>
          <p:nvPr/>
        </p:nvCxnSpPr>
        <p:spPr>
          <a:xfrm flipV="1">
            <a:off x="-152400" y="4218638"/>
            <a:ext cx="9525000" cy="31611"/>
          </a:xfrm>
          <a:prstGeom prst="line">
            <a:avLst/>
          </a:prstGeom>
          <a:ln w="28575">
            <a:solidFill>
              <a:schemeClr val="tx2"/>
            </a:solidFill>
          </a:ln>
        </p:spPr>
        <p:style>
          <a:lnRef idx="1">
            <a:schemeClr val="dk1"/>
          </a:lnRef>
          <a:fillRef idx="0">
            <a:schemeClr val="dk1"/>
          </a:fillRef>
          <a:effectRef idx="0">
            <a:schemeClr val="dk1"/>
          </a:effectRef>
          <a:fontRef idx="minor">
            <a:schemeClr val="tx1"/>
          </a:fontRef>
        </p:style>
      </p:cxnSp>
      <p:cxnSp>
        <p:nvCxnSpPr>
          <p:cNvPr id="38" name="Straight Connector 37">
            <a:extLst>
              <a:ext uri="{FF2B5EF4-FFF2-40B4-BE49-F238E27FC236}">
                <a16:creationId xmlns:a16="http://schemas.microsoft.com/office/drawing/2014/main" id="{3FC1FDE0-6D13-4F42-A8C7-693054FA9A56}"/>
              </a:ext>
            </a:extLst>
          </p:cNvPr>
          <p:cNvCxnSpPr>
            <a:cxnSpLocks/>
          </p:cNvCxnSpPr>
          <p:nvPr/>
        </p:nvCxnSpPr>
        <p:spPr>
          <a:xfrm flipV="1">
            <a:off x="-76200" y="2492857"/>
            <a:ext cx="9525000" cy="31611"/>
          </a:xfrm>
          <a:prstGeom prst="line">
            <a:avLst/>
          </a:prstGeom>
          <a:ln w="28575">
            <a:solidFill>
              <a:schemeClr val="tx2"/>
            </a:solidFill>
          </a:ln>
        </p:spPr>
        <p:style>
          <a:lnRef idx="1">
            <a:schemeClr val="dk1"/>
          </a:lnRef>
          <a:fillRef idx="0">
            <a:schemeClr val="dk1"/>
          </a:fillRef>
          <a:effectRef idx="0">
            <a:schemeClr val="dk1"/>
          </a:effectRef>
          <a:fontRef idx="minor">
            <a:schemeClr val="tx1"/>
          </a:fontRef>
        </p:style>
      </p:cxnSp>
    </p:spTree>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a:extLst>
              <a:ext uri="{FF2B5EF4-FFF2-40B4-BE49-F238E27FC236}">
                <a16:creationId xmlns:a16="http://schemas.microsoft.com/office/drawing/2014/main" id="{A6EC365E-B92F-437E-AE19-0889BE49823A}"/>
              </a:ext>
            </a:extLst>
          </p:cNvPr>
          <p:cNvSpPr txBox="1"/>
          <p:nvPr/>
        </p:nvSpPr>
        <p:spPr>
          <a:xfrm>
            <a:off x="0" y="641375"/>
            <a:ext cx="9982200" cy="1384995"/>
          </a:xfrm>
          <a:prstGeom prst="rect">
            <a:avLst/>
          </a:prstGeom>
          <a:noFill/>
        </p:spPr>
        <p:txBody>
          <a:bodyPr wrap="square" rtlCol="0">
            <a:spAutoFit/>
          </a:bodyPr>
          <a:lstStyle/>
          <a:p>
            <a:pPr marL="285750" indent="-285750">
              <a:buFont typeface="Arial" panose="020B0604020202020204" pitchFamily="34" charset="0"/>
              <a:buChar char="•"/>
            </a:pPr>
            <a:r>
              <a:rPr lang="en-US" sz="2000" dirty="0">
                <a:latin typeface="Calibri" panose="020F0502020204030204" pitchFamily="34" charset="0"/>
                <a:cs typeface="Calibri" panose="020F0502020204030204" pitchFamily="34" charset="0"/>
              </a:rPr>
              <a:t>Python-based tool to discover, build, run, post-process verification tests</a:t>
            </a:r>
          </a:p>
          <a:p>
            <a:pPr marL="285750" indent="-285750">
              <a:buFont typeface="Arial" panose="020B0604020202020204" pitchFamily="34" charset="0"/>
              <a:buChar char="•"/>
            </a:pPr>
            <a:endParaRPr lang="en-US" sz="400" dirty="0">
              <a:latin typeface="Calibri" panose="020F0502020204030204" pitchFamily="34" charset="0"/>
              <a:cs typeface="Calibri" panose="020F0502020204030204" pitchFamily="34" charset="0"/>
            </a:endParaRPr>
          </a:p>
          <a:p>
            <a:pPr marL="742950" lvl="1" indent="-285750">
              <a:buFont typeface="Wingdings" panose="05000000000000000000" pitchFamily="2" charset="2"/>
              <a:buChar char="Ø"/>
            </a:pPr>
            <a:r>
              <a:rPr lang="en-US" dirty="0">
                <a:latin typeface="Calibri" panose="020F0502020204030204" pitchFamily="34" charset="0"/>
                <a:cs typeface="Calibri" panose="020F0502020204030204" pitchFamily="34" charset="0"/>
              </a:rPr>
              <a:t>Discovers tests in current directory</a:t>
            </a:r>
          </a:p>
          <a:p>
            <a:pPr marL="742950" lvl="1" indent="-285750">
              <a:buFont typeface="Wingdings" panose="05000000000000000000" pitchFamily="2" charset="2"/>
              <a:buChar char="Ø"/>
            </a:pPr>
            <a:endParaRPr lang="en-US" sz="200" dirty="0">
              <a:latin typeface="Calibri" panose="020F0502020204030204" pitchFamily="34" charset="0"/>
              <a:cs typeface="Calibri" panose="020F0502020204030204" pitchFamily="34" charset="0"/>
            </a:endParaRPr>
          </a:p>
          <a:p>
            <a:pPr marL="742950" lvl="1" indent="-285750">
              <a:buFont typeface="Wingdings" panose="05000000000000000000" pitchFamily="2" charset="2"/>
              <a:buChar char="Ø"/>
            </a:pPr>
            <a:r>
              <a:rPr lang="en-US" dirty="0">
                <a:latin typeface="Calibri" panose="020F0502020204030204" pitchFamily="34" charset="0"/>
                <a:cs typeface="Calibri" panose="020F0502020204030204" pitchFamily="34" charset="0"/>
              </a:rPr>
              <a:t>Compiles and runs tests according to workflow file</a:t>
            </a:r>
          </a:p>
          <a:p>
            <a:pPr marL="742950" lvl="1" indent="-285750">
              <a:buFont typeface="Wingdings" panose="05000000000000000000" pitchFamily="2" charset="2"/>
              <a:buChar char="Ø"/>
            </a:pPr>
            <a:endParaRPr lang="en-US" sz="200" dirty="0">
              <a:latin typeface="Calibri" panose="020F0502020204030204" pitchFamily="34" charset="0"/>
              <a:cs typeface="Calibri" panose="020F0502020204030204" pitchFamily="34" charset="0"/>
            </a:endParaRPr>
          </a:p>
          <a:p>
            <a:pPr marL="742950" lvl="1" indent="-285750">
              <a:buFont typeface="Wingdings" panose="05000000000000000000" pitchFamily="2" charset="2"/>
              <a:buChar char="Ø"/>
            </a:pPr>
            <a:r>
              <a:rPr lang="en-US" dirty="0">
                <a:latin typeface="Calibri" panose="020F0502020204030204" pitchFamily="34" charset="0"/>
                <a:cs typeface="Calibri" panose="020F0502020204030204" pitchFamily="34" charset="0"/>
              </a:rPr>
              <a:t>Reports results</a:t>
            </a:r>
            <a:endParaRPr lang="en-US" sz="2200" dirty="0">
              <a:latin typeface="Calibri" panose="020F0502020204030204" pitchFamily="34" charset="0"/>
              <a:cs typeface="Calibri" panose="020F0502020204030204" pitchFamily="34" charset="0"/>
            </a:endParaRPr>
          </a:p>
        </p:txBody>
      </p:sp>
      <p:sp>
        <p:nvSpPr>
          <p:cNvPr id="3" name="Rectangle 2">
            <a:extLst>
              <a:ext uri="{FF2B5EF4-FFF2-40B4-BE49-F238E27FC236}">
                <a16:creationId xmlns:a16="http://schemas.microsoft.com/office/drawing/2014/main" id="{CD8C04F6-48EC-4FE4-A139-47D1B55C7379}"/>
              </a:ext>
            </a:extLst>
          </p:cNvPr>
          <p:cNvSpPr>
            <a:spLocks noGrp="1" noChangeArrowheads="1"/>
          </p:cNvSpPr>
          <p:nvPr>
            <p:ph type="title"/>
          </p:nvPr>
        </p:nvSpPr>
        <p:spPr>
          <a:xfrm>
            <a:off x="139811" y="-120702"/>
            <a:ext cx="7315200" cy="914400"/>
          </a:xfrm>
        </p:spPr>
        <p:txBody>
          <a:bodyPr/>
          <a:lstStyle/>
          <a:p>
            <a:pPr algn="l"/>
            <a:r>
              <a:rPr lang="en-US" sz="3600" dirty="0">
                <a:solidFill>
                  <a:schemeClr val="tx1"/>
                </a:solidFill>
                <a:latin typeface="Calibri" panose="020F0502020204030204" pitchFamily="34" charset="0"/>
                <a:cs typeface="Calibri" panose="020F0502020204030204" pitchFamily="34" charset="0"/>
              </a:rPr>
              <a:t>Running the tests: </a:t>
            </a:r>
            <a:r>
              <a:rPr lang="en-US" sz="3600" dirty="0" err="1">
                <a:solidFill>
                  <a:schemeClr val="tx1"/>
                </a:solidFill>
                <a:latin typeface="Calibri" panose="020F0502020204030204" pitchFamily="34" charset="0"/>
                <a:cs typeface="Calibri" panose="020F0502020204030204" pitchFamily="34" charset="0"/>
              </a:rPr>
              <a:t>cmdv</a:t>
            </a:r>
            <a:r>
              <a:rPr lang="en-US" sz="3600" dirty="0">
                <a:solidFill>
                  <a:schemeClr val="tx1"/>
                </a:solidFill>
                <a:latin typeface="Calibri" panose="020F0502020204030204" pitchFamily="34" charset="0"/>
                <a:cs typeface="Calibri" panose="020F0502020204030204" pitchFamily="34" charset="0"/>
              </a:rPr>
              <a:t>-test-runner </a:t>
            </a:r>
          </a:p>
        </p:txBody>
      </p:sp>
      <p:sp>
        <p:nvSpPr>
          <p:cNvPr id="6" name="Rectangle 5">
            <a:extLst>
              <a:ext uri="{FF2B5EF4-FFF2-40B4-BE49-F238E27FC236}">
                <a16:creationId xmlns:a16="http://schemas.microsoft.com/office/drawing/2014/main" id="{C07A6001-1EE7-4DDF-AC98-A9D4C268E804}"/>
              </a:ext>
            </a:extLst>
          </p:cNvPr>
          <p:cNvSpPr/>
          <p:nvPr/>
        </p:nvSpPr>
        <p:spPr>
          <a:xfrm>
            <a:off x="6036971" y="5440058"/>
            <a:ext cx="2895600" cy="646331"/>
          </a:xfrm>
          <a:prstGeom prst="rect">
            <a:avLst/>
          </a:prstGeom>
          <a:ln>
            <a:solidFill>
              <a:srgbClr val="0070C0"/>
            </a:solidFill>
          </a:ln>
        </p:spPr>
        <p:txBody>
          <a:bodyPr wrap="square">
            <a:spAutoFit/>
          </a:bodyPr>
          <a:lstStyle/>
          <a:p>
            <a:pPr algn="ctr"/>
            <a:r>
              <a:rPr lang="en-US" dirty="0">
                <a:latin typeface="Calibri" panose="020F0502020204030204" pitchFamily="34" charset="0"/>
                <a:cs typeface="Calibri" panose="020F0502020204030204" pitchFamily="34" charset="0"/>
                <a:hlinkClick r:id="rId3"/>
              </a:rPr>
              <a:t>https://github.com/E3SM-Project/CMDV-testing/wiki</a:t>
            </a:r>
            <a:r>
              <a:rPr lang="en-US" dirty="0">
                <a:latin typeface="Calibri" panose="020F0502020204030204" pitchFamily="34" charset="0"/>
                <a:cs typeface="Calibri" panose="020F0502020204030204" pitchFamily="34" charset="0"/>
              </a:rPr>
              <a:t>  </a:t>
            </a:r>
          </a:p>
        </p:txBody>
      </p:sp>
      <p:pic>
        <p:nvPicPr>
          <p:cNvPr id="4" name="Picture 3">
            <a:extLst>
              <a:ext uri="{FF2B5EF4-FFF2-40B4-BE49-F238E27FC236}">
                <a16:creationId xmlns:a16="http://schemas.microsoft.com/office/drawing/2014/main" id="{FFC50C6F-C9FA-4485-B9E0-CADF387BF2A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86171" y="2805842"/>
            <a:ext cx="4841465" cy="3776001"/>
          </a:xfrm>
          <a:prstGeom prst="rect">
            <a:avLst/>
          </a:prstGeom>
        </p:spPr>
      </p:pic>
      <p:sp>
        <p:nvSpPr>
          <p:cNvPr id="5" name="Rectangle 4">
            <a:extLst>
              <a:ext uri="{FF2B5EF4-FFF2-40B4-BE49-F238E27FC236}">
                <a16:creationId xmlns:a16="http://schemas.microsoft.com/office/drawing/2014/main" id="{8D91588F-97C0-4DAA-944F-C08DE1939802}"/>
              </a:ext>
            </a:extLst>
          </p:cNvPr>
          <p:cNvSpPr/>
          <p:nvPr/>
        </p:nvSpPr>
        <p:spPr>
          <a:xfrm>
            <a:off x="141868" y="2023551"/>
            <a:ext cx="5910120" cy="656808"/>
          </a:xfrm>
          <a:prstGeom prst="rect">
            <a:avLst/>
          </a:prstGeom>
          <a:ln>
            <a:solidFill>
              <a:schemeClr val="tx1"/>
            </a:solidFill>
          </a:ln>
        </p:spPr>
        <p:txBody>
          <a:bodyPr wrap="square">
            <a:spAutoFit/>
          </a:bodyPr>
          <a:lstStyle/>
          <a:p>
            <a:pPr algn="ctr"/>
            <a:r>
              <a:rPr lang="en-US" b="1" i="1" dirty="0">
                <a:latin typeface="Calibri" panose="020F0502020204030204" pitchFamily="34" charset="0"/>
                <a:ea typeface="Menlo" panose="020B0609030804020204" pitchFamily="49" charset="0"/>
                <a:cs typeface="Calibri" panose="020F0502020204030204" pitchFamily="34" charset="0"/>
              </a:rPr>
              <a:t>One step workflow executing one command:</a:t>
            </a:r>
            <a:endParaRPr lang="en-US" dirty="0">
              <a:latin typeface="Calibri" panose="020F0502020204030204" pitchFamily="34" charset="0"/>
              <a:ea typeface="Menlo" panose="020B0609030804020204" pitchFamily="49" charset="0"/>
              <a:cs typeface="Calibri" panose="020F0502020204030204" pitchFamily="34" charset="0"/>
            </a:endParaRPr>
          </a:p>
          <a:p>
            <a:pPr algn="ctr"/>
            <a:r>
              <a:rPr lang="en-US" dirty="0">
                <a:latin typeface="Calibri" panose="020F0502020204030204" pitchFamily="34" charset="0"/>
                <a:ea typeface="Menlo" panose="020B0609030804020204" pitchFamily="49" charset="0"/>
                <a:cs typeface="Calibri" panose="020F0502020204030204" pitchFamily="34" charset="0"/>
              </a:rPr>
              <a:t>./</a:t>
            </a:r>
            <a:r>
              <a:rPr lang="en-US" dirty="0" err="1">
                <a:latin typeface="Calibri" panose="020F0502020204030204" pitchFamily="34" charset="0"/>
                <a:ea typeface="Menlo" panose="020B0609030804020204" pitchFamily="49" charset="0"/>
                <a:cs typeface="Calibri" panose="020F0502020204030204" pitchFamily="34" charset="0"/>
              </a:rPr>
              <a:t>cmdv</a:t>
            </a:r>
            <a:r>
              <a:rPr lang="en-US" dirty="0">
                <a:latin typeface="Calibri" panose="020F0502020204030204" pitchFamily="34" charset="0"/>
                <a:ea typeface="Menlo" panose="020B0609030804020204" pitchFamily="49" charset="0"/>
                <a:cs typeface="Calibri" panose="020F0502020204030204" pitchFamily="34" charset="0"/>
              </a:rPr>
              <a:t>-test-runner --test </a:t>
            </a:r>
            <a:r>
              <a:rPr lang="en-US" dirty="0" err="1">
                <a:latin typeface="Calibri" panose="020F0502020204030204" pitchFamily="34" charset="0"/>
                <a:ea typeface="Menlo" panose="020B0609030804020204" pitchFamily="49" charset="0"/>
                <a:cs typeface="Calibri" panose="020F0502020204030204" pitchFamily="34" charset="0"/>
              </a:rPr>
              <a:t>mam_box.verification.test.yaml</a:t>
            </a:r>
            <a:endParaRPr lang="en-US" dirty="0">
              <a:latin typeface="Calibri" panose="020F0502020204030204" pitchFamily="34" charset="0"/>
              <a:ea typeface="Menlo" panose="020B0609030804020204" pitchFamily="49" charset="0"/>
              <a:cs typeface="Calibri" panose="020F0502020204030204" pitchFamily="34" charset="0"/>
            </a:endParaRPr>
          </a:p>
        </p:txBody>
      </p:sp>
      <p:grpSp>
        <p:nvGrpSpPr>
          <p:cNvPr id="37" name="Group 36">
            <a:extLst>
              <a:ext uri="{FF2B5EF4-FFF2-40B4-BE49-F238E27FC236}">
                <a16:creationId xmlns:a16="http://schemas.microsoft.com/office/drawing/2014/main" id="{7746D5C7-8BCD-4951-9E5F-0B554B88414C}"/>
              </a:ext>
            </a:extLst>
          </p:cNvPr>
          <p:cNvGrpSpPr/>
          <p:nvPr/>
        </p:nvGrpSpPr>
        <p:grpSpPr>
          <a:xfrm>
            <a:off x="6118667" y="1331423"/>
            <a:ext cx="2895600" cy="2209800"/>
            <a:chOff x="5959386" y="1143000"/>
            <a:chExt cx="3105379" cy="2286000"/>
          </a:xfrm>
        </p:grpSpPr>
        <p:pic>
          <p:nvPicPr>
            <p:cNvPr id="29" name="Picture 28">
              <a:extLst>
                <a:ext uri="{FF2B5EF4-FFF2-40B4-BE49-F238E27FC236}">
                  <a16:creationId xmlns:a16="http://schemas.microsoft.com/office/drawing/2014/main" id="{C2D237E7-A9EE-4A7C-B68D-68591EC91F18}"/>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299712" y="1295400"/>
              <a:ext cx="2672148" cy="196203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30" name="TextBox 29">
              <a:extLst>
                <a:ext uri="{FF2B5EF4-FFF2-40B4-BE49-F238E27FC236}">
                  <a16:creationId xmlns:a16="http://schemas.microsoft.com/office/drawing/2014/main" id="{E5AE3C8C-AD58-4623-B1D0-4F8A1D6C9CD6}"/>
                </a:ext>
              </a:extLst>
            </p:cNvPr>
            <p:cNvSpPr txBox="1"/>
            <p:nvPr/>
          </p:nvSpPr>
          <p:spPr>
            <a:xfrm>
              <a:off x="6462759" y="1422572"/>
              <a:ext cx="1676400" cy="276999"/>
            </a:xfrm>
            <a:prstGeom prst="rect">
              <a:avLst/>
            </a:prstGeom>
            <a:noFill/>
          </p:spPr>
          <p:txBody>
            <a:bodyPr wrap="square" rtlCol="0">
              <a:spAutoFit/>
            </a:bodyPr>
            <a:lstStyle/>
            <a:p>
              <a:r>
                <a:rPr lang="en-US" sz="1200" dirty="0">
                  <a:latin typeface="Calibri" panose="020F0502020204030204" pitchFamily="34" charset="0"/>
                  <a:cs typeface="Calibri" panose="020F0502020204030204" pitchFamily="34" charset="0"/>
                </a:rPr>
                <a:t>Discover</a:t>
              </a:r>
            </a:p>
          </p:txBody>
        </p:sp>
        <p:sp>
          <p:nvSpPr>
            <p:cNvPr id="31" name="TextBox 30">
              <a:extLst>
                <a:ext uri="{FF2B5EF4-FFF2-40B4-BE49-F238E27FC236}">
                  <a16:creationId xmlns:a16="http://schemas.microsoft.com/office/drawing/2014/main" id="{6FD8198D-A86F-46F4-9EA5-E204088D588E}"/>
                </a:ext>
              </a:extLst>
            </p:cNvPr>
            <p:cNvSpPr txBox="1"/>
            <p:nvPr/>
          </p:nvSpPr>
          <p:spPr>
            <a:xfrm>
              <a:off x="6550166" y="1919445"/>
              <a:ext cx="1676400" cy="276999"/>
            </a:xfrm>
            <a:prstGeom prst="rect">
              <a:avLst/>
            </a:prstGeom>
            <a:noFill/>
          </p:spPr>
          <p:txBody>
            <a:bodyPr wrap="square" rtlCol="0">
              <a:spAutoFit/>
            </a:bodyPr>
            <a:lstStyle/>
            <a:p>
              <a:r>
                <a:rPr lang="en-US" sz="1200" dirty="0">
                  <a:latin typeface="Calibri" panose="020F0502020204030204" pitchFamily="34" charset="0"/>
                  <a:cs typeface="Calibri" panose="020F0502020204030204" pitchFamily="34" charset="0"/>
                </a:rPr>
                <a:t>Build</a:t>
              </a:r>
            </a:p>
          </p:txBody>
        </p:sp>
        <p:sp>
          <p:nvSpPr>
            <p:cNvPr id="32" name="TextBox 31">
              <a:extLst>
                <a:ext uri="{FF2B5EF4-FFF2-40B4-BE49-F238E27FC236}">
                  <a16:creationId xmlns:a16="http://schemas.microsoft.com/office/drawing/2014/main" id="{3E62C65B-E03A-4D86-BC37-800C7007D47F}"/>
                </a:ext>
              </a:extLst>
            </p:cNvPr>
            <p:cNvSpPr txBox="1"/>
            <p:nvPr/>
          </p:nvSpPr>
          <p:spPr>
            <a:xfrm>
              <a:off x="6498854" y="2412006"/>
              <a:ext cx="1676400" cy="276999"/>
            </a:xfrm>
            <a:prstGeom prst="rect">
              <a:avLst/>
            </a:prstGeom>
            <a:noFill/>
          </p:spPr>
          <p:txBody>
            <a:bodyPr wrap="square" rtlCol="0">
              <a:spAutoFit/>
            </a:bodyPr>
            <a:lstStyle/>
            <a:p>
              <a:r>
                <a:rPr lang="en-US" sz="1200" dirty="0">
                  <a:latin typeface="Calibri" panose="020F0502020204030204" pitchFamily="34" charset="0"/>
                  <a:cs typeface="Calibri" panose="020F0502020204030204" pitchFamily="34" charset="0"/>
                </a:rPr>
                <a:t>Execute</a:t>
              </a:r>
            </a:p>
          </p:txBody>
        </p:sp>
        <p:sp>
          <p:nvSpPr>
            <p:cNvPr id="33" name="TextBox 32">
              <a:extLst>
                <a:ext uri="{FF2B5EF4-FFF2-40B4-BE49-F238E27FC236}">
                  <a16:creationId xmlns:a16="http://schemas.microsoft.com/office/drawing/2014/main" id="{919399A7-7F58-4D97-B755-3C2A20236880}"/>
                </a:ext>
              </a:extLst>
            </p:cNvPr>
            <p:cNvSpPr txBox="1"/>
            <p:nvPr/>
          </p:nvSpPr>
          <p:spPr>
            <a:xfrm>
              <a:off x="5959386" y="2807290"/>
              <a:ext cx="1676400" cy="461665"/>
            </a:xfrm>
            <a:prstGeom prst="rect">
              <a:avLst/>
            </a:prstGeom>
            <a:noFill/>
          </p:spPr>
          <p:txBody>
            <a:bodyPr wrap="square" rtlCol="0">
              <a:spAutoFit/>
            </a:bodyPr>
            <a:lstStyle/>
            <a:p>
              <a:pPr algn="ctr"/>
              <a:r>
                <a:rPr lang="en-US" sz="1200" dirty="0">
                  <a:latin typeface="Calibri" panose="020F0502020204030204" pitchFamily="34" charset="0"/>
                  <a:cs typeface="Calibri" panose="020F0502020204030204" pitchFamily="34" charset="0"/>
                </a:rPr>
                <a:t>Post-</a:t>
              </a:r>
            </a:p>
            <a:p>
              <a:pPr algn="ctr"/>
              <a:r>
                <a:rPr lang="en-US" sz="1200" dirty="0">
                  <a:latin typeface="Calibri" panose="020F0502020204030204" pitchFamily="34" charset="0"/>
                  <a:cs typeface="Calibri" panose="020F0502020204030204" pitchFamily="34" charset="0"/>
                </a:rPr>
                <a:t>process</a:t>
              </a:r>
            </a:p>
          </p:txBody>
        </p:sp>
        <p:sp>
          <p:nvSpPr>
            <p:cNvPr id="34" name="Rectangle 33">
              <a:extLst>
                <a:ext uri="{FF2B5EF4-FFF2-40B4-BE49-F238E27FC236}">
                  <a16:creationId xmlns:a16="http://schemas.microsoft.com/office/drawing/2014/main" id="{A29F3A93-9BF6-4072-8AAD-17FA485F4BE2}"/>
                </a:ext>
              </a:extLst>
            </p:cNvPr>
            <p:cNvSpPr/>
            <p:nvPr/>
          </p:nvSpPr>
          <p:spPr>
            <a:xfrm>
              <a:off x="6169166" y="1143000"/>
              <a:ext cx="2895599" cy="2286000"/>
            </a:xfrm>
            <a:prstGeom prst="rect">
              <a:avLst/>
            </a:prstGeom>
            <a:no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8" name="TextBox 37">
            <a:extLst>
              <a:ext uri="{FF2B5EF4-FFF2-40B4-BE49-F238E27FC236}">
                <a16:creationId xmlns:a16="http://schemas.microsoft.com/office/drawing/2014/main" id="{34C6C56C-6B66-45B2-9BDD-A8248C18AF38}"/>
              </a:ext>
            </a:extLst>
          </p:cNvPr>
          <p:cNvSpPr txBox="1"/>
          <p:nvPr/>
        </p:nvSpPr>
        <p:spPr>
          <a:xfrm>
            <a:off x="5856848" y="4803566"/>
            <a:ext cx="3188532" cy="646331"/>
          </a:xfrm>
          <a:prstGeom prst="rect">
            <a:avLst/>
          </a:prstGeom>
          <a:noFill/>
        </p:spPr>
        <p:txBody>
          <a:bodyPr wrap="square" rtlCol="0">
            <a:spAutoFit/>
          </a:bodyPr>
          <a:lstStyle/>
          <a:p>
            <a:pPr algn="ctr"/>
            <a:r>
              <a:rPr lang="en-US" i="1" dirty="0">
                <a:latin typeface="Calibri" panose="020F0502020204030204" pitchFamily="34" charset="0"/>
                <a:cs typeface="Calibri" panose="020F0502020204030204" pitchFamily="34" charset="0"/>
              </a:rPr>
              <a:t>Documentation and examples can be found here:</a:t>
            </a:r>
          </a:p>
        </p:txBody>
      </p:sp>
      <p:sp>
        <p:nvSpPr>
          <p:cNvPr id="39" name="TextBox 38">
            <a:extLst>
              <a:ext uri="{FF2B5EF4-FFF2-40B4-BE49-F238E27FC236}">
                <a16:creationId xmlns:a16="http://schemas.microsoft.com/office/drawing/2014/main" id="{59A35163-5127-4728-846E-C43A555D57DF}"/>
              </a:ext>
            </a:extLst>
          </p:cNvPr>
          <p:cNvSpPr txBox="1"/>
          <p:nvPr/>
        </p:nvSpPr>
        <p:spPr>
          <a:xfrm>
            <a:off x="2743200" y="5256045"/>
            <a:ext cx="2699991" cy="523220"/>
          </a:xfrm>
          <a:prstGeom prst="rect">
            <a:avLst/>
          </a:prstGeom>
          <a:noFill/>
          <a:ln>
            <a:solidFill>
              <a:schemeClr val="bg1"/>
            </a:solidFill>
          </a:ln>
        </p:spPr>
        <p:txBody>
          <a:bodyPr wrap="square" rtlCol="0">
            <a:spAutoFit/>
          </a:bodyPr>
          <a:lstStyle/>
          <a:p>
            <a:pPr algn="ctr"/>
            <a:r>
              <a:rPr lang="en-US" sz="1400" i="1" dirty="0">
                <a:solidFill>
                  <a:schemeClr val="bg1"/>
                </a:solidFill>
                <a:latin typeface="Calibri" panose="020F0502020204030204" pitchFamily="34" charset="0"/>
                <a:cs typeface="Calibri" panose="020F0502020204030204" pitchFamily="34" charset="0"/>
              </a:rPr>
              <a:t>Sample input </a:t>
            </a:r>
            <a:r>
              <a:rPr lang="en-US" sz="1400" i="1" dirty="0" err="1">
                <a:solidFill>
                  <a:schemeClr val="bg1"/>
                </a:solidFill>
                <a:latin typeface="Calibri" panose="020F0502020204030204" pitchFamily="34" charset="0"/>
                <a:cs typeface="Calibri" panose="020F0502020204030204" pitchFamily="34" charset="0"/>
              </a:rPr>
              <a:t>yaml</a:t>
            </a:r>
            <a:r>
              <a:rPr lang="en-US" sz="1400" i="1" dirty="0">
                <a:solidFill>
                  <a:schemeClr val="bg1"/>
                </a:solidFill>
                <a:latin typeface="Calibri" panose="020F0502020204030204" pitchFamily="34" charset="0"/>
                <a:cs typeface="Calibri" panose="020F0502020204030204" pitchFamily="34" charset="0"/>
              </a:rPr>
              <a:t> file: </a:t>
            </a:r>
            <a:r>
              <a:rPr lang="en-US" sz="1400" dirty="0" err="1">
                <a:solidFill>
                  <a:schemeClr val="bg1"/>
                </a:solidFill>
                <a:latin typeface="Calibri" panose="020F0502020204030204" pitchFamily="34" charset="0"/>
                <a:cs typeface="Calibri" panose="020F0502020204030204" pitchFamily="34" charset="0"/>
              </a:rPr>
              <a:t>mam_box.verification.test.yaml</a:t>
            </a:r>
            <a:endParaRPr lang="en-US" sz="1400" dirty="0">
              <a:solidFill>
                <a:schemeClr val="bg1"/>
              </a:solidFill>
              <a:latin typeface="Calibri" panose="020F0502020204030204" pitchFamily="34" charset="0"/>
              <a:cs typeface="Calibri" panose="020F0502020204030204" pitchFamily="34" charset="0"/>
            </a:endParaRPr>
          </a:p>
        </p:txBody>
      </p:sp>
      <p:sp>
        <p:nvSpPr>
          <p:cNvPr id="40" name="TextBox 39">
            <a:extLst>
              <a:ext uri="{FF2B5EF4-FFF2-40B4-BE49-F238E27FC236}">
                <a16:creationId xmlns:a16="http://schemas.microsoft.com/office/drawing/2014/main" id="{CBF21D88-77FB-40D9-9324-B3B0E26A55E8}"/>
              </a:ext>
            </a:extLst>
          </p:cNvPr>
          <p:cNvSpPr txBox="1"/>
          <p:nvPr/>
        </p:nvSpPr>
        <p:spPr>
          <a:xfrm>
            <a:off x="6051988" y="3856874"/>
            <a:ext cx="2667308" cy="646331"/>
          </a:xfrm>
          <a:prstGeom prst="rect">
            <a:avLst/>
          </a:prstGeom>
          <a:noFill/>
        </p:spPr>
        <p:txBody>
          <a:bodyPr wrap="square" rtlCol="0">
            <a:spAutoFit/>
          </a:bodyPr>
          <a:lstStyle/>
          <a:p>
            <a:pPr marL="285750" indent="-285750">
              <a:buFont typeface="Wingdings" panose="05000000000000000000" pitchFamily="2" charset="2"/>
              <a:buChar char="Ø"/>
            </a:pPr>
            <a:r>
              <a:rPr lang="en-US" dirty="0">
                <a:latin typeface="Calibri" panose="020F0502020204030204" pitchFamily="34" charset="0"/>
                <a:cs typeface="Calibri" panose="020F0502020204030204" pitchFamily="34" charset="0"/>
              </a:rPr>
              <a:t>Can be executed within Docker container.</a:t>
            </a:r>
          </a:p>
        </p:txBody>
      </p:sp>
    </p:spTree>
    <p:extLst>
      <p:ext uri="{BB962C8B-B14F-4D97-AF65-F5344CB8AC3E}">
        <p14:creationId xmlns:p14="http://schemas.microsoft.com/office/powerpoint/2010/main" val="118037015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CD8C04F6-48EC-4FE4-A139-47D1B55C7379}"/>
              </a:ext>
            </a:extLst>
          </p:cNvPr>
          <p:cNvSpPr>
            <a:spLocks noGrp="1" noChangeArrowheads="1"/>
          </p:cNvSpPr>
          <p:nvPr>
            <p:ph type="title"/>
          </p:nvPr>
        </p:nvSpPr>
        <p:spPr>
          <a:xfrm>
            <a:off x="228600" y="152400"/>
            <a:ext cx="8763000" cy="990600"/>
          </a:xfrm>
          <a:solidFill>
            <a:schemeClr val="bg1"/>
          </a:solidFill>
        </p:spPr>
        <p:txBody>
          <a:bodyPr/>
          <a:lstStyle/>
          <a:p>
            <a:pPr algn="l"/>
            <a:r>
              <a:rPr lang="en-US" sz="3600" dirty="0">
                <a:solidFill>
                  <a:schemeClr val="tx1"/>
                </a:solidFill>
                <a:latin typeface="Calibri" panose="020F0502020204030204" pitchFamily="34" charset="0"/>
                <a:cs typeface="Calibri" panose="020F0502020204030204" pitchFamily="34" charset="0"/>
              </a:rPr>
              <a:t>Automation of test execution (</a:t>
            </a:r>
            <a:r>
              <a:rPr lang="en-US" sz="3600" dirty="0" err="1">
                <a:solidFill>
                  <a:schemeClr val="tx1"/>
                </a:solidFill>
                <a:latin typeface="Calibri" panose="020F0502020204030204" pitchFamily="34" charset="0"/>
                <a:cs typeface="Calibri" panose="020F0502020204030204" pitchFamily="34" charset="0"/>
              </a:rPr>
              <a:t>cron</a:t>
            </a:r>
            <a:r>
              <a:rPr lang="en-US" sz="3600" dirty="0">
                <a:solidFill>
                  <a:schemeClr val="tx1"/>
                </a:solidFill>
                <a:latin typeface="Calibri" panose="020F0502020204030204" pitchFamily="34" charset="0"/>
                <a:cs typeface="Calibri" panose="020F0502020204030204" pitchFamily="34" charset="0"/>
              </a:rPr>
              <a:t>/Jenkins)  and results archival (</a:t>
            </a:r>
            <a:r>
              <a:rPr lang="en-US" sz="3600" dirty="0" err="1">
                <a:solidFill>
                  <a:schemeClr val="tx1"/>
                </a:solidFill>
                <a:latin typeface="Calibri" panose="020F0502020204030204" pitchFamily="34" charset="0"/>
                <a:cs typeface="Calibri" panose="020F0502020204030204" pitchFamily="34" charset="0"/>
              </a:rPr>
              <a:t>CDash</a:t>
            </a:r>
            <a:r>
              <a:rPr lang="en-US" sz="3600" dirty="0">
                <a:solidFill>
                  <a:schemeClr val="tx1"/>
                </a:solidFill>
                <a:latin typeface="Calibri" panose="020F0502020204030204" pitchFamily="34" charset="0"/>
                <a:cs typeface="Calibri" panose="020F0502020204030204" pitchFamily="34" charset="0"/>
              </a:rPr>
              <a:t>)</a:t>
            </a:r>
          </a:p>
        </p:txBody>
      </p:sp>
      <p:sp>
        <p:nvSpPr>
          <p:cNvPr id="9" name="TextBox 8">
            <a:extLst>
              <a:ext uri="{FF2B5EF4-FFF2-40B4-BE49-F238E27FC236}">
                <a16:creationId xmlns:a16="http://schemas.microsoft.com/office/drawing/2014/main" id="{0D3D146E-4419-4B2A-8195-BAAD705ABCD7}"/>
              </a:ext>
            </a:extLst>
          </p:cNvPr>
          <p:cNvSpPr txBox="1"/>
          <p:nvPr/>
        </p:nvSpPr>
        <p:spPr>
          <a:xfrm>
            <a:off x="144314" y="1447799"/>
            <a:ext cx="8703279" cy="2431435"/>
          </a:xfrm>
          <a:prstGeom prst="rect">
            <a:avLst/>
          </a:prstGeom>
          <a:noFill/>
        </p:spPr>
        <p:txBody>
          <a:bodyPr wrap="square" rtlCol="0">
            <a:spAutoFit/>
          </a:bodyPr>
          <a:lstStyle/>
          <a:p>
            <a:pPr marL="285750" indent="-285750">
              <a:buFont typeface="Arial" panose="020B0604020202020204" pitchFamily="34" charset="0"/>
              <a:buChar char="•"/>
            </a:pPr>
            <a:r>
              <a:rPr lang="en-US" sz="2000" dirty="0">
                <a:latin typeface="Calibri" panose="020F0502020204030204" pitchFamily="34" charset="0"/>
                <a:cs typeface="Calibri" panose="020F0502020204030204" pitchFamily="34" charset="0"/>
              </a:rPr>
              <a:t>Execution of tests can be </a:t>
            </a:r>
            <a:r>
              <a:rPr lang="en-US" sz="2000" b="1" i="1" dirty="0">
                <a:latin typeface="Calibri" panose="020F0502020204030204" pitchFamily="34" charset="0"/>
                <a:cs typeface="Calibri" panose="020F0502020204030204" pitchFamily="34" charset="0"/>
              </a:rPr>
              <a:t>automated </a:t>
            </a:r>
            <a:r>
              <a:rPr lang="en-US" sz="2000" dirty="0">
                <a:latin typeface="Calibri" panose="020F0502020204030204" pitchFamily="34" charset="0"/>
                <a:cs typeface="Calibri" panose="020F0502020204030204" pitchFamily="34" charset="0"/>
              </a:rPr>
              <a:t>using </a:t>
            </a:r>
            <a:r>
              <a:rPr lang="en-US" sz="2000" dirty="0" err="1">
                <a:latin typeface="Calibri" panose="020F0502020204030204" pitchFamily="34" charset="0"/>
                <a:cs typeface="Calibri" panose="020F0502020204030204" pitchFamily="34" charset="0"/>
              </a:rPr>
              <a:t>cron</a:t>
            </a:r>
            <a:r>
              <a:rPr lang="en-US" sz="2000" dirty="0">
                <a:latin typeface="Calibri" panose="020F0502020204030204" pitchFamily="34" charset="0"/>
                <a:cs typeface="Calibri" panose="020F0502020204030204" pitchFamily="34" charset="0"/>
              </a:rPr>
              <a:t> or Jenkins.</a:t>
            </a:r>
          </a:p>
          <a:p>
            <a:pPr marL="285750" indent="-285750">
              <a:buFont typeface="Arial" panose="020B0604020202020204" pitchFamily="34" charset="0"/>
              <a:buChar char="•"/>
            </a:pPr>
            <a:endParaRPr lang="en-US" sz="400" dirty="0">
              <a:latin typeface="Calibri" panose="020F0502020204030204" pitchFamily="34" charset="0"/>
              <a:cs typeface="Calibri" panose="020F0502020204030204" pitchFamily="34" charset="0"/>
            </a:endParaRPr>
          </a:p>
          <a:p>
            <a:pPr marL="285750" indent="-285750">
              <a:buFont typeface="Arial" panose="020B0604020202020204" pitchFamily="34" charset="0"/>
              <a:buChar char="•"/>
            </a:pPr>
            <a:endParaRPr lang="en-US" sz="400" dirty="0">
              <a:latin typeface="Calibri" panose="020F0502020204030204" pitchFamily="34" charset="0"/>
              <a:cs typeface="Calibri" panose="020F0502020204030204" pitchFamily="34" charset="0"/>
            </a:endParaRPr>
          </a:p>
          <a:p>
            <a:pPr marL="285750" indent="-285750">
              <a:buFont typeface="Arial" panose="020B0604020202020204" pitchFamily="34" charset="0"/>
              <a:buChar char="•"/>
            </a:pPr>
            <a:endParaRPr lang="en-US" sz="400" dirty="0">
              <a:latin typeface="Calibri" panose="020F0502020204030204" pitchFamily="34" charset="0"/>
              <a:cs typeface="Calibri" panose="020F0502020204030204" pitchFamily="34" charset="0"/>
            </a:endParaRPr>
          </a:p>
          <a:p>
            <a:pPr marL="285750" indent="-285750">
              <a:buFont typeface="Arial" panose="020B0604020202020204" pitchFamily="34" charset="0"/>
              <a:buChar char="•"/>
            </a:pPr>
            <a:endParaRPr lang="en-US" sz="400" dirty="0">
              <a:latin typeface="Calibri" panose="020F0502020204030204" pitchFamily="34" charset="0"/>
              <a:cs typeface="Calibri" panose="020F0502020204030204" pitchFamily="34" charset="0"/>
            </a:endParaRPr>
          </a:p>
          <a:p>
            <a:pPr marL="285750" indent="-285750">
              <a:buFont typeface="Arial" panose="020B0604020202020204" pitchFamily="34" charset="0"/>
              <a:buChar char="•"/>
            </a:pPr>
            <a:r>
              <a:rPr lang="en-US" sz="2000" dirty="0">
                <a:latin typeface="Calibri" panose="020F0502020204030204" pitchFamily="34" charset="0"/>
                <a:cs typeface="Calibri" panose="020F0502020204030204" pitchFamily="34" charset="0"/>
              </a:rPr>
              <a:t>We have created </a:t>
            </a:r>
            <a:r>
              <a:rPr lang="en-US" sz="2000" b="1" i="1" dirty="0" err="1">
                <a:latin typeface="Calibri" panose="020F0502020204030204" pitchFamily="34" charset="0"/>
                <a:cs typeface="Calibri" panose="020F0502020204030204" pitchFamily="34" charset="0"/>
              </a:rPr>
              <a:t>cron</a:t>
            </a:r>
            <a:r>
              <a:rPr lang="en-US" sz="2000" b="1" i="1" dirty="0">
                <a:latin typeface="Calibri" panose="020F0502020204030204" pitchFamily="34" charset="0"/>
                <a:cs typeface="Calibri" panose="020F0502020204030204" pitchFamily="34" charset="0"/>
              </a:rPr>
              <a:t>/Jenkins jobs </a:t>
            </a:r>
            <a:r>
              <a:rPr lang="en-US" sz="2000" dirty="0">
                <a:latin typeface="Calibri" panose="020F0502020204030204" pitchFamily="34" charset="0"/>
                <a:cs typeface="Calibri" panose="020F0502020204030204" pitchFamily="34" charset="0"/>
              </a:rPr>
              <a:t>on NERSC, ANL, SNL machines that run </a:t>
            </a:r>
            <a:r>
              <a:rPr lang="en-US" sz="2000" dirty="0" err="1">
                <a:latin typeface="Calibri" panose="020F0502020204030204" pitchFamily="34" charset="0"/>
                <a:cs typeface="Calibri" panose="020F0502020204030204" pitchFamily="34" charset="0"/>
              </a:rPr>
              <a:t>cmdv</a:t>
            </a:r>
            <a:r>
              <a:rPr lang="en-US" sz="2000" dirty="0">
                <a:latin typeface="Calibri" panose="020F0502020204030204" pitchFamily="34" charset="0"/>
                <a:cs typeface="Calibri" panose="020F0502020204030204" pitchFamily="34" charset="0"/>
              </a:rPr>
              <a:t>-test-runner (self-tests, MAM water uptake tests) nightly and post results to the  </a:t>
            </a:r>
            <a:r>
              <a:rPr lang="en-US" sz="2000" dirty="0" err="1">
                <a:latin typeface="Calibri" panose="020F0502020204030204" pitchFamily="34" charset="0"/>
                <a:cs typeface="Calibri" panose="020F0502020204030204" pitchFamily="34" charset="0"/>
                <a:hlinkClick r:id="rId3"/>
              </a:rPr>
              <a:t>ACME_Climate</a:t>
            </a:r>
            <a:r>
              <a:rPr lang="en-US" sz="2000" dirty="0">
                <a:latin typeface="Calibri" panose="020F0502020204030204" pitchFamily="34" charset="0"/>
                <a:cs typeface="Calibri" panose="020F0502020204030204" pitchFamily="34" charset="0"/>
                <a:hlinkClick r:id="rId3"/>
              </a:rPr>
              <a:t> </a:t>
            </a:r>
            <a:r>
              <a:rPr lang="en-US" sz="2000" dirty="0" err="1">
                <a:latin typeface="Calibri" panose="020F0502020204030204" pitchFamily="34" charset="0"/>
                <a:cs typeface="Calibri" panose="020F0502020204030204" pitchFamily="34" charset="0"/>
                <a:hlinkClick r:id="rId3"/>
              </a:rPr>
              <a:t>CDash</a:t>
            </a:r>
            <a:r>
              <a:rPr lang="en-US" sz="2000" dirty="0">
                <a:latin typeface="Calibri" panose="020F0502020204030204" pitchFamily="34" charset="0"/>
                <a:cs typeface="Calibri" panose="020F0502020204030204" pitchFamily="34" charset="0"/>
                <a:hlinkClick r:id="rId3"/>
              </a:rPr>
              <a:t> site.</a:t>
            </a:r>
          </a:p>
          <a:p>
            <a:pPr marL="285750" indent="-285750">
              <a:buFont typeface="Arial" panose="020B0604020202020204" pitchFamily="34" charset="0"/>
              <a:buChar char="•"/>
            </a:pPr>
            <a:endParaRPr lang="en-US" sz="400" dirty="0">
              <a:latin typeface="Calibri" panose="020F0502020204030204" pitchFamily="34" charset="0"/>
              <a:cs typeface="Calibri" panose="020F0502020204030204" pitchFamily="34" charset="0"/>
            </a:endParaRPr>
          </a:p>
          <a:p>
            <a:pPr marL="285750" indent="-285750">
              <a:buFont typeface="Arial" panose="020B0604020202020204" pitchFamily="34" charset="0"/>
              <a:buChar char="•"/>
            </a:pPr>
            <a:endParaRPr lang="en-US" sz="400" dirty="0">
              <a:latin typeface="Calibri" panose="020F0502020204030204" pitchFamily="34" charset="0"/>
              <a:cs typeface="Calibri" panose="020F0502020204030204" pitchFamily="34" charset="0"/>
            </a:endParaRPr>
          </a:p>
          <a:p>
            <a:pPr marL="285750" indent="-285750">
              <a:buFont typeface="Arial" panose="020B0604020202020204" pitchFamily="34" charset="0"/>
              <a:buChar char="•"/>
            </a:pPr>
            <a:endParaRPr lang="en-US" sz="400" dirty="0">
              <a:latin typeface="Calibri" panose="020F0502020204030204" pitchFamily="34" charset="0"/>
              <a:cs typeface="Calibri" panose="020F0502020204030204" pitchFamily="34" charset="0"/>
            </a:endParaRPr>
          </a:p>
          <a:p>
            <a:pPr marL="285750" indent="-285750">
              <a:buFont typeface="Arial" panose="020B0604020202020204" pitchFamily="34" charset="0"/>
              <a:buChar char="•"/>
            </a:pPr>
            <a:endParaRPr lang="en-US" sz="400" dirty="0">
              <a:latin typeface="Calibri" panose="020F0502020204030204" pitchFamily="34" charset="0"/>
              <a:cs typeface="Calibri" panose="020F0502020204030204" pitchFamily="34" charset="0"/>
            </a:endParaRPr>
          </a:p>
          <a:p>
            <a:pPr marL="800100" lvl="1" indent="-342900">
              <a:buFont typeface="Wingdings" panose="05000000000000000000" pitchFamily="2" charset="2"/>
              <a:buChar char="Ø"/>
            </a:pPr>
            <a:r>
              <a:rPr lang="en-US" sz="2000" b="1" u="sng" dirty="0">
                <a:latin typeface="Calibri" panose="020F0502020204030204" pitchFamily="34" charset="0"/>
                <a:cs typeface="Calibri" panose="020F0502020204030204" pitchFamily="34" charset="0"/>
              </a:rPr>
              <a:t>Future work</a:t>
            </a:r>
            <a:r>
              <a:rPr lang="en-US" sz="2000" dirty="0">
                <a:latin typeface="Calibri" panose="020F0502020204030204" pitchFamily="34" charset="0"/>
                <a:cs typeface="Calibri" panose="020F0502020204030204" pitchFamily="34" charset="0"/>
              </a:rPr>
              <a:t>: extend workflow to automatically run and                                  post-to-</a:t>
            </a:r>
            <a:r>
              <a:rPr lang="en-US" sz="2000" dirty="0" err="1">
                <a:latin typeface="Calibri" panose="020F0502020204030204" pitchFamily="34" charset="0"/>
                <a:cs typeface="Calibri" panose="020F0502020204030204" pitchFamily="34" charset="0"/>
              </a:rPr>
              <a:t>CDash</a:t>
            </a:r>
            <a:r>
              <a:rPr lang="en-US" sz="2000" dirty="0">
                <a:latin typeface="Calibri" panose="020F0502020204030204" pitchFamily="34" charset="0"/>
                <a:cs typeface="Calibri" panose="020F0502020204030204" pitchFamily="34" charset="0"/>
              </a:rPr>
              <a:t> additional test results. </a:t>
            </a:r>
          </a:p>
        </p:txBody>
      </p:sp>
      <p:grpSp>
        <p:nvGrpSpPr>
          <p:cNvPr id="13" name="Group 12">
            <a:extLst>
              <a:ext uri="{FF2B5EF4-FFF2-40B4-BE49-F238E27FC236}">
                <a16:creationId xmlns:a16="http://schemas.microsoft.com/office/drawing/2014/main" id="{39E034EE-E454-41F0-85CF-22867B1B716C}"/>
              </a:ext>
            </a:extLst>
          </p:cNvPr>
          <p:cNvGrpSpPr/>
          <p:nvPr/>
        </p:nvGrpSpPr>
        <p:grpSpPr>
          <a:xfrm>
            <a:off x="-3805" y="4295617"/>
            <a:ext cx="9147805" cy="1917205"/>
            <a:chOff x="-3805" y="4065789"/>
            <a:chExt cx="9147805" cy="1917205"/>
          </a:xfrm>
        </p:grpSpPr>
        <p:pic>
          <p:nvPicPr>
            <p:cNvPr id="4" name="Picture 3">
              <a:extLst>
                <a:ext uri="{FF2B5EF4-FFF2-40B4-BE49-F238E27FC236}">
                  <a16:creationId xmlns:a16="http://schemas.microsoft.com/office/drawing/2014/main" id="{31193356-5A84-4DD7-B5D0-553952EC856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5099" y="4065789"/>
              <a:ext cx="9118901" cy="1917205"/>
            </a:xfrm>
            <a:prstGeom prst="rect">
              <a:avLst/>
            </a:prstGeom>
          </p:spPr>
        </p:pic>
        <p:cxnSp>
          <p:nvCxnSpPr>
            <p:cNvPr id="6" name="Straight Arrow Connector 5">
              <a:extLst>
                <a:ext uri="{FF2B5EF4-FFF2-40B4-BE49-F238E27FC236}">
                  <a16:creationId xmlns:a16="http://schemas.microsoft.com/office/drawing/2014/main" id="{98227A55-645B-4BC4-9918-7A6159653D9B}"/>
                </a:ext>
              </a:extLst>
            </p:cNvPr>
            <p:cNvCxnSpPr/>
            <p:nvPr/>
          </p:nvCxnSpPr>
          <p:spPr>
            <a:xfrm>
              <a:off x="-3805" y="5449609"/>
              <a:ext cx="152400" cy="0"/>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0" name="Straight Arrow Connector 9">
              <a:extLst>
                <a:ext uri="{FF2B5EF4-FFF2-40B4-BE49-F238E27FC236}">
                  <a16:creationId xmlns:a16="http://schemas.microsoft.com/office/drawing/2014/main" id="{E545999C-52D7-457A-A563-3B51DEA65C20}"/>
                </a:ext>
              </a:extLst>
            </p:cNvPr>
            <p:cNvCxnSpPr/>
            <p:nvPr/>
          </p:nvCxnSpPr>
          <p:spPr>
            <a:xfrm>
              <a:off x="-3805" y="5602009"/>
              <a:ext cx="152400" cy="0"/>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1" name="Straight Arrow Connector 10">
              <a:extLst>
                <a:ext uri="{FF2B5EF4-FFF2-40B4-BE49-F238E27FC236}">
                  <a16:creationId xmlns:a16="http://schemas.microsoft.com/office/drawing/2014/main" id="{319B9A9D-515D-471B-84FE-19CD16AA7932}"/>
                </a:ext>
              </a:extLst>
            </p:cNvPr>
            <p:cNvCxnSpPr>
              <a:cxnSpLocks/>
            </p:cNvCxnSpPr>
            <p:nvPr/>
          </p:nvCxnSpPr>
          <p:spPr>
            <a:xfrm>
              <a:off x="-3805" y="5906809"/>
              <a:ext cx="152400" cy="0"/>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grpSp>
      <p:pic>
        <p:nvPicPr>
          <p:cNvPr id="12" name="Picture 11">
            <a:extLst>
              <a:ext uri="{FF2B5EF4-FFF2-40B4-BE49-F238E27FC236}">
                <a16:creationId xmlns:a16="http://schemas.microsoft.com/office/drawing/2014/main" id="{E5EB0877-76B5-43EC-8112-5B60BACE38E8}"/>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260748" y="645178"/>
            <a:ext cx="1586845" cy="1241322"/>
          </a:xfrm>
          <a:prstGeom prst="rect">
            <a:avLst/>
          </a:prstGeom>
        </p:spPr>
      </p:pic>
      <p:pic>
        <p:nvPicPr>
          <p:cNvPr id="14" name="Picture 13">
            <a:extLst>
              <a:ext uri="{FF2B5EF4-FFF2-40B4-BE49-F238E27FC236}">
                <a16:creationId xmlns:a16="http://schemas.microsoft.com/office/drawing/2014/main" id="{82A42F76-B1B6-4483-91D7-AC8CD1C5ED97}"/>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7260748" y="2808339"/>
            <a:ext cx="1593531" cy="1241322"/>
          </a:xfrm>
          <a:prstGeom prst="rect">
            <a:avLst/>
          </a:prstGeom>
        </p:spPr>
      </p:pic>
    </p:spTree>
    <p:extLst>
      <p:ext uri="{BB962C8B-B14F-4D97-AF65-F5344CB8AC3E}">
        <p14:creationId xmlns:p14="http://schemas.microsoft.com/office/powerpoint/2010/main" val="250055532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CD8C04F6-48EC-4FE4-A139-47D1B55C7379}"/>
              </a:ext>
            </a:extLst>
          </p:cNvPr>
          <p:cNvSpPr>
            <a:spLocks noGrp="1" noChangeArrowheads="1"/>
          </p:cNvSpPr>
          <p:nvPr>
            <p:ph type="title"/>
          </p:nvPr>
        </p:nvSpPr>
        <p:spPr>
          <a:xfrm>
            <a:off x="228600" y="152400"/>
            <a:ext cx="8763000" cy="990600"/>
          </a:xfrm>
          <a:solidFill>
            <a:schemeClr val="bg1"/>
          </a:solidFill>
        </p:spPr>
        <p:txBody>
          <a:bodyPr/>
          <a:lstStyle/>
          <a:p>
            <a:pPr algn="l"/>
            <a:r>
              <a:rPr lang="en-US" sz="3600" dirty="0">
                <a:solidFill>
                  <a:schemeClr val="tx1"/>
                </a:solidFill>
                <a:latin typeface="Calibri" panose="020F0502020204030204" pitchFamily="34" charset="0"/>
                <a:cs typeface="Calibri" panose="020F0502020204030204" pitchFamily="34" charset="0"/>
              </a:rPr>
              <a:t>Automation of test execution (</a:t>
            </a:r>
            <a:r>
              <a:rPr lang="en-US" sz="3600" dirty="0" err="1">
                <a:solidFill>
                  <a:schemeClr val="tx1"/>
                </a:solidFill>
                <a:latin typeface="Calibri" panose="020F0502020204030204" pitchFamily="34" charset="0"/>
                <a:cs typeface="Calibri" panose="020F0502020204030204" pitchFamily="34" charset="0"/>
              </a:rPr>
              <a:t>cron</a:t>
            </a:r>
            <a:r>
              <a:rPr lang="en-US" sz="3600" dirty="0">
                <a:solidFill>
                  <a:schemeClr val="tx1"/>
                </a:solidFill>
                <a:latin typeface="Calibri" panose="020F0502020204030204" pitchFamily="34" charset="0"/>
                <a:cs typeface="Calibri" panose="020F0502020204030204" pitchFamily="34" charset="0"/>
              </a:rPr>
              <a:t>/Jenkins)  and results archival (</a:t>
            </a:r>
            <a:r>
              <a:rPr lang="en-US" sz="3600" dirty="0" err="1">
                <a:solidFill>
                  <a:schemeClr val="tx1"/>
                </a:solidFill>
                <a:latin typeface="Calibri" panose="020F0502020204030204" pitchFamily="34" charset="0"/>
                <a:cs typeface="Calibri" panose="020F0502020204030204" pitchFamily="34" charset="0"/>
              </a:rPr>
              <a:t>CDash</a:t>
            </a:r>
            <a:r>
              <a:rPr lang="en-US" sz="3600" dirty="0">
                <a:solidFill>
                  <a:schemeClr val="tx1"/>
                </a:solidFill>
                <a:latin typeface="Calibri" panose="020F0502020204030204" pitchFamily="34" charset="0"/>
                <a:cs typeface="Calibri" panose="020F0502020204030204" pitchFamily="34" charset="0"/>
              </a:rPr>
              <a:t>)</a:t>
            </a:r>
          </a:p>
        </p:txBody>
      </p:sp>
      <p:pic>
        <p:nvPicPr>
          <p:cNvPr id="16" name="Picture 15">
            <a:extLst>
              <a:ext uri="{FF2B5EF4-FFF2-40B4-BE49-F238E27FC236}">
                <a16:creationId xmlns:a16="http://schemas.microsoft.com/office/drawing/2014/main" id="{13DC4207-BEBF-4E75-947E-E7A1841BAB2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85175" y="1382994"/>
            <a:ext cx="3510176" cy="2013755"/>
          </a:xfrm>
          <a:prstGeom prst="snip2DiagRect">
            <a:avLst/>
          </a:prstGeom>
          <a:solidFill>
            <a:srgbClr val="FFFFFF">
              <a:shade val="85000"/>
            </a:srgbClr>
          </a:solidFill>
          <a:ln w="88900" cap="sq">
            <a:solidFill>
              <a:srgbClr val="FFFFFF"/>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pic>
        <p:nvPicPr>
          <p:cNvPr id="18" name="Picture 17">
            <a:extLst>
              <a:ext uri="{FF2B5EF4-FFF2-40B4-BE49-F238E27FC236}">
                <a16:creationId xmlns:a16="http://schemas.microsoft.com/office/drawing/2014/main" id="{67A5AC19-B478-42E7-8348-0D3901E9B14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28600" y="3886200"/>
            <a:ext cx="3539126" cy="2083908"/>
          </a:xfrm>
          <a:prstGeom prst="snip2DiagRect">
            <a:avLst/>
          </a:prstGeom>
          <a:solidFill>
            <a:srgbClr val="FFFFFF">
              <a:shade val="85000"/>
            </a:srgbClr>
          </a:solidFill>
          <a:ln w="88900" cap="sq">
            <a:solidFill>
              <a:srgbClr val="FFFFFF"/>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cxnSp>
        <p:nvCxnSpPr>
          <p:cNvPr id="26" name="Straight Arrow Connector 25">
            <a:extLst>
              <a:ext uri="{FF2B5EF4-FFF2-40B4-BE49-F238E27FC236}">
                <a16:creationId xmlns:a16="http://schemas.microsoft.com/office/drawing/2014/main" id="{4F528454-5595-4DC8-A2A2-7567F5087A59}"/>
              </a:ext>
            </a:extLst>
          </p:cNvPr>
          <p:cNvCxnSpPr>
            <a:cxnSpLocks/>
          </p:cNvCxnSpPr>
          <p:nvPr/>
        </p:nvCxnSpPr>
        <p:spPr>
          <a:xfrm flipH="1" flipV="1">
            <a:off x="3695352" y="3047999"/>
            <a:ext cx="455634" cy="451352"/>
          </a:xfrm>
          <a:prstGeom prst="straightConnector1">
            <a:avLst/>
          </a:prstGeom>
          <a:ln>
            <a:solidFill>
              <a:schemeClr val="tx1"/>
            </a:solidFill>
            <a:prstDash val="solid"/>
            <a:tailEnd type="triangle"/>
          </a:ln>
        </p:spPr>
        <p:style>
          <a:lnRef idx="1">
            <a:schemeClr val="accent1"/>
          </a:lnRef>
          <a:fillRef idx="0">
            <a:schemeClr val="accent1"/>
          </a:fillRef>
          <a:effectRef idx="0">
            <a:schemeClr val="accent1"/>
          </a:effectRef>
          <a:fontRef idx="minor">
            <a:schemeClr val="tx1"/>
          </a:fontRef>
        </p:style>
      </p:cxnSp>
      <p:cxnSp>
        <p:nvCxnSpPr>
          <p:cNvPr id="28" name="Straight Arrow Connector 27">
            <a:extLst>
              <a:ext uri="{FF2B5EF4-FFF2-40B4-BE49-F238E27FC236}">
                <a16:creationId xmlns:a16="http://schemas.microsoft.com/office/drawing/2014/main" id="{089E7B6C-7EE3-47A6-B28C-ADDEC2453A85}"/>
              </a:ext>
            </a:extLst>
          </p:cNvPr>
          <p:cNvCxnSpPr>
            <a:cxnSpLocks/>
          </p:cNvCxnSpPr>
          <p:nvPr/>
        </p:nvCxnSpPr>
        <p:spPr>
          <a:xfrm flipH="1">
            <a:off x="3657600" y="3499351"/>
            <a:ext cx="493386" cy="556922"/>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36" name="Rectangle 35">
            <a:extLst>
              <a:ext uri="{FF2B5EF4-FFF2-40B4-BE49-F238E27FC236}">
                <a16:creationId xmlns:a16="http://schemas.microsoft.com/office/drawing/2014/main" id="{79389183-4ECE-47F6-B173-C672D59954F7}"/>
              </a:ext>
            </a:extLst>
          </p:cNvPr>
          <p:cNvSpPr/>
          <p:nvPr/>
        </p:nvSpPr>
        <p:spPr>
          <a:xfrm>
            <a:off x="4953000" y="5409039"/>
            <a:ext cx="3291017" cy="646331"/>
          </a:xfrm>
          <a:prstGeom prst="rect">
            <a:avLst/>
          </a:prstGeom>
          <a:ln>
            <a:solidFill>
              <a:srgbClr val="0070C0"/>
            </a:solidFill>
          </a:ln>
        </p:spPr>
        <p:txBody>
          <a:bodyPr wrap="square">
            <a:spAutoFit/>
          </a:bodyPr>
          <a:lstStyle/>
          <a:p>
            <a:pPr algn="ctr"/>
            <a:r>
              <a:rPr lang="en-US" dirty="0">
                <a:latin typeface="Calibri" panose="020F0502020204030204" pitchFamily="34" charset="0"/>
                <a:cs typeface="Calibri" panose="020F0502020204030204" pitchFamily="34" charset="0"/>
                <a:hlinkClick r:id="rId5"/>
              </a:rPr>
              <a:t>https://my.cdash.org/index.php?project=ACME_Climate</a:t>
            </a:r>
            <a:endParaRPr lang="en-US" dirty="0">
              <a:latin typeface="Calibri" panose="020F0502020204030204" pitchFamily="34" charset="0"/>
              <a:cs typeface="Calibri" panose="020F0502020204030204" pitchFamily="34" charset="0"/>
            </a:endParaRPr>
          </a:p>
        </p:txBody>
      </p:sp>
      <p:pic>
        <p:nvPicPr>
          <p:cNvPr id="8" name="Picture 7">
            <a:extLst>
              <a:ext uri="{FF2B5EF4-FFF2-40B4-BE49-F238E27FC236}">
                <a16:creationId xmlns:a16="http://schemas.microsoft.com/office/drawing/2014/main" id="{F6AAF816-F09E-465B-A1F4-81A95DD07CD6}"/>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991234" y="1769805"/>
            <a:ext cx="5000366" cy="3335595"/>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13460562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CD8C04F6-48EC-4FE4-A139-47D1B55C7379}"/>
              </a:ext>
            </a:extLst>
          </p:cNvPr>
          <p:cNvSpPr>
            <a:spLocks noGrp="1" noChangeArrowheads="1"/>
          </p:cNvSpPr>
          <p:nvPr>
            <p:ph type="title"/>
          </p:nvPr>
        </p:nvSpPr>
        <p:spPr>
          <a:xfrm>
            <a:off x="152400" y="152400"/>
            <a:ext cx="9144000" cy="990600"/>
          </a:xfrm>
        </p:spPr>
        <p:txBody>
          <a:bodyPr/>
          <a:lstStyle/>
          <a:p>
            <a:pPr algn="l"/>
            <a:r>
              <a:rPr lang="en-US" sz="3600" dirty="0">
                <a:solidFill>
                  <a:schemeClr val="tx1"/>
                </a:solidFill>
                <a:latin typeface="Calibri" panose="020F0502020204030204" pitchFamily="34" charset="0"/>
                <a:cs typeface="Calibri" panose="020F0502020204030204" pitchFamily="34" charset="0"/>
              </a:rPr>
              <a:t>Documentation/post-processing:                    </a:t>
            </a:r>
            <a:r>
              <a:rPr lang="en-US" sz="3600" dirty="0" err="1">
                <a:solidFill>
                  <a:schemeClr val="tx1"/>
                </a:solidFill>
                <a:latin typeface="Calibri" panose="020F0502020204030204" pitchFamily="34" charset="0"/>
                <a:cs typeface="Calibri" panose="020F0502020204030204" pitchFamily="34" charset="0"/>
              </a:rPr>
              <a:t>Jupyter</a:t>
            </a:r>
            <a:r>
              <a:rPr lang="en-US" sz="3600" dirty="0">
                <a:solidFill>
                  <a:schemeClr val="tx1"/>
                </a:solidFill>
                <a:latin typeface="Calibri" panose="020F0502020204030204" pitchFamily="34" charset="0"/>
                <a:cs typeface="Calibri" panose="020F0502020204030204" pitchFamily="34" charset="0"/>
              </a:rPr>
              <a:t> notebooks</a:t>
            </a:r>
          </a:p>
        </p:txBody>
      </p:sp>
      <p:sp>
        <p:nvSpPr>
          <p:cNvPr id="4" name="Rectangle 3">
            <a:extLst>
              <a:ext uri="{FF2B5EF4-FFF2-40B4-BE49-F238E27FC236}">
                <a16:creationId xmlns:a16="http://schemas.microsoft.com/office/drawing/2014/main" id="{708255B1-A05E-4623-AE13-67CD6BAF56A0}"/>
              </a:ext>
            </a:extLst>
          </p:cNvPr>
          <p:cNvSpPr/>
          <p:nvPr/>
        </p:nvSpPr>
        <p:spPr>
          <a:xfrm>
            <a:off x="152400" y="1276051"/>
            <a:ext cx="8915400" cy="3693319"/>
          </a:xfrm>
          <a:prstGeom prst="rect">
            <a:avLst/>
          </a:prstGeom>
        </p:spPr>
        <p:txBody>
          <a:bodyPr wrap="square">
            <a:spAutoFit/>
          </a:bodyPr>
          <a:lstStyle/>
          <a:p>
            <a:pPr marL="342900" indent="-342900">
              <a:buFont typeface="Arial" panose="020B0604020202020204" pitchFamily="34" charset="0"/>
              <a:buChar char="•"/>
              <a:defRPr/>
            </a:pPr>
            <a:r>
              <a:rPr lang="en-US" sz="2000" dirty="0">
                <a:latin typeface="Calibri" panose="020F0502020204030204" pitchFamily="34" charset="0"/>
                <a:cs typeface="Calibri" panose="020F0502020204030204" pitchFamily="34" charset="0"/>
                <a:sym typeface="Wingdings"/>
              </a:rPr>
              <a:t>Common tool for </a:t>
            </a:r>
            <a:r>
              <a:rPr lang="en-US" sz="2000" b="1" i="1" dirty="0">
                <a:latin typeface="Calibri" panose="020F0502020204030204" pitchFamily="34" charset="0"/>
                <a:cs typeface="Calibri" panose="020F0502020204030204" pitchFamily="34" charset="0"/>
                <a:sym typeface="Wingdings"/>
              </a:rPr>
              <a:t>writing documentation</a:t>
            </a:r>
            <a:r>
              <a:rPr lang="en-US" sz="2000" i="1" dirty="0">
                <a:latin typeface="Calibri" panose="020F0502020204030204" pitchFamily="34" charset="0"/>
                <a:cs typeface="Calibri" panose="020F0502020204030204" pitchFamily="34" charset="0"/>
                <a:sym typeface="Wingdings"/>
              </a:rPr>
              <a:t> </a:t>
            </a:r>
            <a:r>
              <a:rPr lang="en-US" sz="2000" dirty="0">
                <a:latin typeface="Calibri" panose="020F0502020204030204" pitchFamily="34" charset="0"/>
                <a:cs typeface="Calibri" panose="020F0502020204030204" pitchFamily="34" charset="0"/>
                <a:sym typeface="Wingdings"/>
              </a:rPr>
              <a:t>and </a:t>
            </a:r>
            <a:r>
              <a:rPr lang="en-US" sz="2000" b="1" i="1" dirty="0">
                <a:latin typeface="Calibri" panose="020F0502020204030204" pitchFamily="34" charset="0"/>
                <a:cs typeface="Calibri" panose="020F0502020204030204" pitchFamily="34" charset="0"/>
                <a:sym typeface="Wingdings"/>
              </a:rPr>
              <a:t>post-processing/re-generating</a:t>
            </a:r>
            <a:r>
              <a:rPr lang="en-US" sz="2000" dirty="0">
                <a:latin typeface="Calibri" panose="020F0502020204030204" pitchFamily="34" charset="0"/>
                <a:cs typeface="Calibri" panose="020F0502020204030204" pitchFamily="34" charset="0"/>
                <a:sym typeface="Wingdings"/>
              </a:rPr>
              <a:t> verification results.</a:t>
            </a:r>
          </a:p>
          <a:p>
            <a:pPr marL="342900" indent="-342900">
              <a:buFont typeface="Arial" panose="020B0604020202020204" pitchFamily="34" charset="0"/>
              <a:buChar char="•"/>
              <a:defRPr/>
            </a:pPr>
            <a:endParaRPr lang="en-US" sz="1000" dirty="0">
              <a:latin typeface="Calibri" panose="020F0502020204030204" pitchFamily="34" charset="0"/>
              <a:cs typeface="Calibri" panose="020F0502020204030204" pitchFamily="34" charset="0"/>
              <a:sym typeface="Wingdings"/>
            </a:endParaRPr>
          </a:p>
          <a:p>
            <a:pPr marL="342900" indent="-342900">
              <a:buFont typeface="Arial" panose="020B0604020202020204" pitchFamily="34" charset="0"/>
              <a:buChar char="•"/>
              <a:defRPr/>
            </a:pPr>
            <a:r>
              <a:rPr lang="en-US" sz="2000" b="1" i="1" dirty="0">
                <a:latin typeface="Calibri" panose="020F0502020204030204" pitchFamily="34" charset="0"/>
                <a:cs typeface="Calibri" panose="020F0502020204030204" pitchFamily="34" charset="0"/>
                <a:sym typeface="Wingdings"/>
              </a:rPr>
              <a:t>Documentation</a:t>
            </a:r>
            <a:r>
              <a:rPr lang="en-US" sz="2000" dirty="0">
                <a:latin typeface="Calibri" panose="020F0502020204030204" pitchFamily="34" charset="0"/>
                <a:cs typeface="Calibri" panose="020F0502020204030204" pitchFamily="34" charset="0"/>
                <a:sym typeface="Wingdings"/>
              </a:rPr>
              <a:t> to new/existing users of various E3SM components </a:t>
            </a:r>
            <a:r>
              <a:rPr lang="en-US" sz="2000" i="1" dirty="0">
                <a:latin typeface="Calibri" panose="020F0502020204030204" pitchFamily="34" charset="0"/>
                <a:cs typeface="Calibri" panose="020F0502020204030204" pitchFamily="34" charset="0"/>
                <a:sym typeface="Wingdings"/>
              </a:rPr>
              <a:t>and </a:t>
            </a:r>
            <a:r>
              <a:rPr lang="en-US" sz="2000" b="1" i="1" dirty="0">
                <a:latin typeface="Calibri" panose="020F0502020204030204" pitchFamily="34" charset="0"/>
                <a:cs typeface="Calibri" panose="020F0502020204030204" pitchFamily="34" charset="0"/>
                <a:sym typeface="Wingdings"/>
              </a:rPr>
              <a:t>template </a:t>
            </a:r>
            <a:r>
              <a:rPr lang="en-US" sz="2000" dirty="0">
                <a:latin typeface="Calibri" panose="020F0502020204030204" pitchFamily="34" charset="0"/>
                <a:cs typeface="Calibri" panose="020F0502020204030204" pitchFamily="34" charset="0"/>
                <a:sym typeface="Wingdings"/>
              </a:rPr>
              <a:t>for writing verification/unit tests.</a:t>
            </a:r>
          </a:p>
          <a:p>
            <a:pPr marL="342900" indent="-342900">
              <a:buFont typeface="Arial" panose="020B0604020202020204" pitchFamily="34" charset="0"/>
              <a:buChar char="•"/>
              <a:defRPr/>
            </a:pPr>
            <a:endParaRPr lang="en-US" sz="1000" dirty="0">
              <a:latin typeface="Calibri" panose="020F0502020204030204" pitchFamily="34" charset="0"/>
              <a:cs typeface="Calibri" panose="020F0502020204030204" pitchFamily="34" charset="0"/>
              <a:sym typeface="Wingdings"/>
            </a:endParaRPr>
          </a:p>
          <a:p>
            <a:pPr marL="342900" indent="-342900">
              <a:buFont typeface="Arial" panose="020B0604020202020204" pitchFamily="34" charset="0"/>
              <a:buChar char="•"/>
              <a:defRPr/>
            </a:pPr>
            <a:r>
              <a:rPr lang="en-US" sz="2000" dirty="0">
                <a:latin typeface="Calibri" panose="020F0502020204030204" pitchFamily="34" charset="0"/>
                <a:cs typeface="Calibri" panose="020F0502020204030204" pitchFamily="34" charset="0"/>
                <a:sym typeface="Wingdings"/>
              </a:rPr>
              <a:t>The following can be </a:t>
            </a:r>
            <a:r>
              <a:rPr lang="en-US" sz="2000" b="1" i="1" dirty="0">
                <a:latin typeface="Calibri" panose="020F0502020204030204" pitchFamily="34" charset="0"/>
                <a:cs typeface="Calibri" panose="020F0502020204030204" pitchFamily="34" charset="0"/>
                <a:sym typeface="Wingdings"/>
              </a:rPr>
              <a:t>embedded</a:t>
            </a:r>
            <a:r>
              <a:rPr lang="en-US" sz="2000" dirty="0">
                <a:latin typeface="Calibri" panose="020F0502020204030204" pitchFamily="34" charset="0"/>
                <a:cs typeface="Calibri" panose="020F0502020204030204" pitchFamily="34" charset="0"/>
                <a:sym typeface="Wingdings"/>
              </a:rPr>
              <a:t> within a </a:t>
            </a:r>
            <a:r>
              <a:rPr lang="en-US" sz="2000" dirty="0" err="1">
                <a:latin typeface="Calibri" panose="020F0502020204030204" pitchFamily="34" charset="0"/>
                <a:cs typeface="Calibri" panose="020F0502020204030204" pitchFamily="34" charset="0"/>
                <a:sym typeface="Wingdings"/>
              </a:rPr>
              <a:t>Jupyter</a:t>
            </a:r>
            <a:r>
              <a:rPr lang="en-US" sz="2000" dirty="0">
                <a:latin typeface="Calibri" panose="020F0502020204030204" pitchFamily="34" charset="0"/>
                <a:cs typeface="Calibri" panose="020F0502020204030204" pitchFamily="34" charset="0"/>
                <a:sym typeface="Wingdings"/>
              </a:rPr>
              <a:t> notebook: </a:t>
            </a:r>
          </a:p>
          <a:p>
            <a:pPr marL="342900" indent="-342900">
              <a:buFont typeface="Arial" panose="020B0604020202020204" pitchFamily="34" charset="0"/>
              <a:buChar char="•"/>
              <a:defRPr/>
            </a:pPr>
            <a:endParaRPr lang="en-US" sz="400" dirty="0">
              <a:latin typeface="Calibri" panose="020F0502020204030204" pitchFamily="34" charset="0"/>
              <a:cs typeface="Calibri" panose="020F0502020204030204" pitchFamily="34" charset="0"/>
              <a:sym typeface="Wingdings"/>
            </a:endParaRPr>
          </a:p>
          <a:p>
            <a:pPr marL="800100" lvl="1" indent="-342900">
              <a:buFont typeface="Wingdings" panose="05000000000000000000" pitchFamily="2" charset="2"/>
              <a:buChar char="Ø"/>
              <a:defRPr/>
            </a:pPr>
            <a:r>
              <a:rPr lang="en-US" sz="2000" dirty="0" err="1">
                <a:latin typeface="Calibri" panose="020F0502020204030204" pitchFamily="34" charset="0"/>
                <a:cs typeface="Calibri" panose="020F0502020204030204" pitchFamily="34" charset="0"/>
                <a:sym typeface="Wingdings"/>
              </a:rPr>
              <a:t>LaTex</a:t>
            </a:r>
            <a:endParaRPr lang="en-US" sz="2000" dirty="0">
              <a:latin typeface="Calibri" panose="020F0502020204030204" pitchFamily="34" charset="0"/>
              <a:cs typeface="Calibri" panose="020F0502020204030204" pitchFamily="34" charset="0"/>
              <a:sym typeface="Wingdings"/>
            </a:endParaRPr>
          </a:p>
          <a:p>
            <a:pPr marL="800100" lvl="1" indent="-342900">
              <a:buFont typeface="Wingdings" panose="05000000000000000000" pitchFamily="2" charset="2"/>
              <a:buChar char="Ø"/>
              <a:defRPr/>
            </a:pPr>
            <a:r>
              <a:rPr lang="en-US" sz="2000" dirty="0">
                <a:latin typeface="Calibri" panose="020F0502020204030204" pitchFamily="34" charset="0"/>
                <a:cs typeface="Calibri" panose="020F0502020204030204" pitchFamily="34" charset="0"/>
                <a:sym typeface="Wingdings"/>
              </a:rPr>
              <a:t>Python</a:t>
            </a:r>
          </a:p>
          <a:p>
            <a:pPr marL="800100" lvl="1" indent="-342900">
              <a:buFont typeface="Wingdings" panose="05000000000000000000" pitchFamily="2" charset="2"/>
              <a:buChar char="Ø"/>
              <a:defRPr/>
            </a:pPr>
            <a:r>
              <a:rPr lang="en-US" sz="2000" dirty="0" err="1">
                <a:latin typeface="Calibri" panose="020F0502020204030204" pitchFamily="34" charset="0"/>
                <a:cs typeface="Calibri" panose="020F0502020204030204" pitchFamily="34" charset="0"/>
                <a:sym typeface="Wingdings"/>
              </a:rPr>
              <a:t>Matlab</a:t>
            </a:r>
            <a:endParaRPr lang="en-US" sz="2000" dirty="0">
              <a:latin typeface="Calibri" panose="020F0502020204030204" pitchFamily="34" charset="0"/>
              <a:cs typeface="Calibri" panose="020F0502020204030204" pitchFamily="34" charset="0"/>
              <a:sym typeface="Wingdings"/>
            </a:endParaRPr>
          </a:p>
          <a:p>
            <a:pPr marL="800100" lvl="1" indent="-342900">
              <a:buFont typeface="Wingdings" panose="05000000000000000000" pitchFamily="2" charset="2"/>
              <a:buChar char="Ø"/>
              <a:defRPr/>
            </a:pPr>
            <a:r>
              <a:rPr lang="en-US" sz="2000" dirty="0">
                <a:latin typeface="Calibri" panose="020F0502020204030204" pitchFamily="34" charset="0"/>
                <a:cs typeface="Calibri" panose="020F0502020204030204" pitchFamily="34" charset="0"/>
                <a:sym typeface="Wingdings"/>
              </a:rPr>
              <a:t>Julia</a:t>
            </a:r>
          </a:p>
          <a:p>
            <a:pPr marL="800100" lvl="1" indent="-342900">
              <a:buFont typeface="Wingdings" panose="05000000000000000000" pitchFamily="2" charset="2"/>
              <a:buChar char="Ø"/>
              <a:defRPr/>
            </a:pPr>
            <a:r>
              <a:rPr lang="en-US" sz="2000" dirty="0">
                <a:latin typeface="Calibri" panose="020F0502020204030204" pitchFamily="34" charset="0"/>
                <a:cs typeface="Calibri" panose="020F0502020204030204" pitchFamily="34" charset="0"/>
                <a:sym typeface="Wingdings"/>
              </a:rPr>
              <a:t>…</a:t>
            </a:r>
          </a:p>
          <a:p>
            <a:pPr marL="742950" lvl="1" indent="-285750">
              <a:buFont typeface="Wingdings" panose="05000000000000000000" pitchFamily="2" charset="2"/>
              <a:buChar char="Ø"/>
              <a:defRPr/>
            </a:pPr>
            <a:endParaRPr lang="en-US" sz="1000" dirty="0">
              <a:latin typeface="Calibri" panose="020F0502020204030204" pitchFamily="34" charset="0"/>
              <a:cs typeface="Calibri" panose="020F0502020204030204" pitchFamily="34" charset="0"/>
              <a:sym typeface="Wingdings"/>
            </a:endParaRPr>
          </a:p>
        </p:txBody>
      </p:sp>
      <p:grpSp>
        <p:nvGrpSpPr>
          <p:cNvPr id="11" name="Group 10">
            <a:extLst>
              <a:ext uri="{FF2B5EF4-FFF2-40B4-BE49-F238E27FC236}">
                <a16:creationId xmlns:a16="http://schemas.microsoft.com/office/drawing/2014/main" id="{7A4494B9-08D0-451A-B823-8D69B7E3176F}"/>
              </a:ext>
            </a:extLst>
          </p:cNvPr>
          <p:cNvGrpSpPr/>
          <p:nvPr/>
        </p:nvGrpSpPr>
        <p:grpSpPr>
          <a:xfrm>
            <a:off x="2548818" y="3403549"/>
            <a:ext cx="2062207" cy="2746178"/>
            <a:chOff x="307064" y="1652209"/>
            <a:chExt cx="3635720" cy="4705049"/>
          </a:xfrm>
        </p:grpSpPr>
        <p:sp>
          <p:nvSpPr>
            <p:cNvPr id="12" name="Rectangle 11">
              <a:extLst>
                <a:ext uri="{FF2B5EF4-FFF2-40B4-BE49-F238E27FC236}">
                  <a16:creationId xmlns:a16="http://schemas.microsoft.com/office/drawing/2014/main" id="{B44BA22D-8627-4BB6-BCD3-0E563BE518C9}"/>
                </a:ext>
              </a:extLst>
            </p:cNvPr>
            <p:cNvSpPr/>
            <p:nvPr/>
          </p:nvSpPr>
          <p:spPr>
            <a:xfrm>
              <a:off x="307064" y="1652209"/>
              <a:ext cx="3635720" cy="4705048"/>
            </a:xfrm>
            <a:prstGeom prst="rect">
              <a:avLst/>
            </a:prstGeom>
            <a:solidFill>
              <a:schemeClr val="bg1"/>
            </a:solidFill>
            <a:ln>
              <a:noFill/>
            </a:ln>
            <a:effectLst>
              <a:outerShdw blurRad="50800" dist="127000" dir="2700000" sx="101000" sy="101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pic>
          <p:nvPicPr>
            <p:cNvPr id="13" name="Picture 12">
              <a:extLst>
                <a:ext uri="{FF2B5EF4-FFF2-40B4-BE49-F238E27FC236}">
                  <a16:creationId xmlns:a16="http://schemas.microsoft.com/office/drawing/2014/main" id="{C0DA0E42-6315-4898-B0F5-FF90851265FD}"/>
                </a:ext>
              </a:extLst>
            </p:cNvPr>
            <p:cNvPicPr>
              <a:picLocks noChangeAspect="1"/>
            </p:cNvPicPr>
            <p:nvPr/>
          </p:nvPicPr>
          <p:blipFill>
            <a:blip r:embed="rId3"/>
            <a:stretch>
              <a:fillRect/>
            </a:stretch>
          </p:blipFill>
          <p:spPr>
            <a:xfrm>
              <a:off x="307064" y="1652209"/>
              <a:ext cx="3635720" cy="4705049"/>
            </a:xfrm>
            <a:prstGeom prst="rect">
              <a:avLst/>
            </a:prstGeom>
            <a:ln>
              <a:solidFill>
                <a:schemeClr val="accent1"/>
              </a:solidFill>
            </a:ln>
            <a:effectLst/>
          </p:spPr>
        </p:pic>
      </p:grpSp>
      <p:grpSp>
        <p:nvGrpSpPr>
          <p:cNvPr id="5" name="Group 4">
            <a:extLst>
              <a:ext uri="{FF2B5EF4-FFF2-40B4-BE49-F238E27FC236}">
                <a16:creationId xmlns:a16="http://schemas.microsoft.com/office/drawing/2014/main" id="{D702B6C0-359C-47AE-94F8-FC47ADDD0FE6}"/>
              </a:ext>
            </a:extLst>
          </p:cNvPr>
          <p:cNvGrpSpPr/>
          <p:nvPr/>
        </p:nvGrpSpPr>
        <p:grpSpPr>
          <a:xfrm>
            <a:off x="4370350" y="3434993"/>
            <a:ext cx="2172260" cy="2746179"/>
            <a:chOff x="8216780" y="1651148"/>
            <a:chExt cx="3636293" cy="4706109"/>
          </a:xfrm>
        </p:grpSpPr>
        <p:sp>
          <p:nvSpPr>
            <p:cNvPr id="6" name="Rectangle 5">
              <a:extLst>
                <a:ext uri="{FF2B5EF4-FFF2-40B4-BE49-F238E27FC236}">
                  <a16:creationId xmlns:a16="http://schemas.microsoft.com/office/drawing/2014/main" id="{945BDEA9-343F-40BE-9794-5D7E3D7980DA}"/>
                </a:ext>
              </a:extLst>
            </p:cNvPr>
            <p:cNvSpPr/>
            <p:nvPr/>
          </p:nvSpPr>
          <p:spPr>
            <a:xfrm>
              <a:off x="8216780" y="1651148"/>
              <a:ext cx="3635720" cy="4705048"/>
            </a:xfrm>
            <a:prstGeom prst="rect">
              <a:avLst/>
            </a:prstGeom>
            <a:solidFill>
              <a:schemeClr val="bg1"/>
            </a:solidFill>
            <a:ln>
              <a:noFill/>
            </a:ln>
            <a:effectLst>
              <a:outerShdw blurRad="50800" dist="127000" dir="2700000" sx="101000" sy="101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pic>
          <p:nvPicPr>
            <p:cNvPr id="7" name="Picture 6">
              <a:extLst>
                <a:ext uri="{FF2B5EF4-FFF2-40B4-BE49-F238E27FC236}">
                  <a16:creationId xmlns:a16="http://schemas.microsoft.com/office/drawing/2014/main" id="{2385D43E-3E74-4E97-9B90-E6DBF1EB47CB}"/>
                </a:ext>
              </a:extLst>
            </p:cNvPr>
            <p:cNvPicPr>
              <a:picLocks noChangeAspect="1"/>
            </p:cNvPicPr>
            <p:nvPr/>
          </p:nvPicPr>
          <p:blipFill>
            <a:blip r:embed="rId4"/>
            <a:stretch>
              <a:fillRect/>
            </a:stretch>
          </p:blipFill>
          <p:spPr>
            <a:xfrm>
              <a:off x="8217353" y="1652209"/>
              <a:ext cx="3635720" cy="4705048"/>
            </a:xfrm>
            <a:prstGeom prst="rect">
              <a:avLst/>
            </a:prstGeom>
            <a:ln>
              <a:solidFill>
                <a:schemeClr val="accent1"/>
              </a:solidFill>
            </a:ln>
          </p:spPr>
        </p:pic>
      </p:grpSp>
      <p:grpSp>
        <p:nvGrpSpPr>
          <p:cNvPr id="8" name="Group 7">
            <a:extLst>
              <a:ext uri="{FF2B5EF4-FFF2-40B4-BE49-F238E27FC236}">
                <a16:creationId xmlns:a16="http://schemas.microsoft.com/office/drawing/2014/main" id="{08195C69-08E4-4A59-973B-B123323FAE06}"/>
              </a:ext>
            </a:extLst>
          </p:cNvPr>
          <p:cNvGrpSpPr/>
          <p:nvPr/>
        </p:nvGrpSpPr>
        <p:grpSpPr>
          <a:xfrm>
            <a:off x="6351550" y="3456401"/>
            <a:ext cx="2259050" cy="2755596"/>
            <a:chOff x="4253534" y="1651860"/>
            <a:chExt cx="3635720" cy="4705397"/>
          </a:xfrm>
        </p:grpSpPr>
        <p:sp>
          <p:nvSpPr>
            <p:cNvPr id="9" name="Rectangle 8">
              <a:extLst>
                <a:ext uri="{FF2B5EF4-FFF2-40B4-BE49-F238E27FC236}">
                  <a16:creationId xmlns:a16="http://schemas.microsoft.com/office/drawing/2014/main" id="{30BDCB11-227E-48EF-B077-ACB794DD5EB3}"/>
                </a:ext>
              </a:extLst>
            </p:cNvPr>
            <p:cNvSpPr/>
            <p:nvPr/>
          </p:nvSpPr>
          <p:spPr>
            <a:xfrm>
              <a:off x="4253534" y="1651860"/>
              <a:ext cx="3635720" cy="4705048"/>
            </a:xfrm>
            <a:prstGeom prst="rect">
              <a:avLst/>
            </a:prstGeom>
            <a:solidFill>
              <a:schemeClr val="bg1"/>
            </a:solidFill>
            <a:ln>
              <a:noFill/>
            </a:ln>
            <a:effectLst>
              <a:outerShdw blurRad="50800" dist="127000" dir="2700000" sx="101000" sy="101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pic>
          <p:nvPicPr>
            <p:cNvPr id="10" name="Picture 9">
              <a:extLst>
                <a:ext uri="{FF2B5EF4-FFF2-40B4-BE49-F238E27FC236}">
                  <a16:creationId xmlns:a16="http://schemas.microsoft.com/office/drawing/2014/main" id="{0D470917-B7CA-4FA4-B948-07B2A58329C2}"/>
                </a:ext>
              </a:extLst>
            </p:cNvPr>
            <p:cNvPicPr>
              <a:picLocks noChangeAspect="1"/>
            </p:cNvPicPr>
            <p:nvPr/>
          </p:nvPicPr>
          <p:blipFill>
            <a:blip r:embed="rId5"/>
            <a:stretch>
              <a:fillRect/>
            </a:stretch>
          </p:blipFill>
          <p:spPr>
            <a:xfrm>
              <a:off x="4270883" y="1674659"/>
              <a:ext cx="3618371" cy="4682598"/>
            </a:xfrm>
            <a:prstGeom prst="rect">
              <a:avLst/>
            </a:prstGeom>
            <a:ln>
              <a:solidFill>
                <a:schemeClr val="accent1"/>
              </a:solidFill>
            </a:ln>
          </p:spPr>
        </p:pic>
      </p:grpSp>
      <p:pic>
        <p:nvPicPr>
          <p:cNvPr id="19" name="Picture 18">
            <a:extLst>
              <a:ext uri="{FF2B5EF4-FFF2-40B4-BE49-F238E27FC236}">
                <a16:creationId xmlns:a16="http://schemas.microsoft.com/office/drawing/2014/main" id="{875C36FE-2E0C-426E-95B4-77EE5744F012}"/>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17233" y="4940260"/>
            <a:ext cx="1184563" cy="1372081"/>
          </a:xfrm>
          <a:prstGeom prst="rect">
            <a:avLst/>
          </a:prstGeom>
        </p:spPr>
      </p:pic>
    </p:spTree>
    <p:extLst>
      <p:ext uri="{BB962C8B-B14F-4D97-AF65-F5344CB8AC3E}">
        <p14:creationId xmlns:p14="http://schemas.microsoft.com/office/powerpoint/2010/main" val="13402557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CD8C04F6-48EC-4FE4-A139-47D1B55C7379}"/>
              </a:ext>
            </a:extLst>
          </p:cNvPr>
          <p:cNvSpPr>
            <a:spLocks noGrp="1" noChangeArrowheads="1"/>
          </p:cNvSpPr>
          <p:nvPr>
            <p:ph type="title"/>
          </p:nvPr>
        </p:nvSpPr>
        <p:spPr>
          <a:xfrm>
            <a:off x="152400" y="152400"/>
            <a:ext cx="9144000" cy="990600"/>
          </a:xfrm>
        </p:spPr>
        <p:txBody>
          <a:bodyPr/>
          <a:lstStyle/>
          <a:p>
            <a:pPr algn="l"/>
            <a:r>
              <a:rPr lang="en-US" sz="3600" dirty="0">
                <a:solidFill>
                  <a:schemeClr val="tx1"/>
                </a:solidFill>
                <a:latin typeface="Calibri" panose="020F0502020204030204" pitchFamily="34" charset="0"/>
                <a:cs typeface="Calibri" panose="020F0502020204030204" pitchFamily="34" charset="0"/>
              </a:rPr>
              <a:t>Documentation/post-processing:                     </a:t>
            </a:r>
            <a:r>
              <a:rPr lang="en-US" sz="3600" dirty="0" err="1">
                <a:solidFill>
                  <a:schemeClr val="tx1"/>
                </a:solidFill>
                <a:latin typeface="Calibri" panose="020F0502020204030204" pitchFamily="34" charset="0"/>
                <a:cs typeface="Calibri" panose="020F0502020204030204" pitchFamily="34" charset="0"/>
              </a:rPr>
              <a:t>Jupyter</a:t>
            </a:r>
            <a:r>
              <a:rPr lang="en-US" sz="3600" dirty="0">
                <a:solidFill>
                  <a:schemeClr val="tx1"/>
                </a:solidFill>
                <a:latin typeface="Calibri" panose="020F0502020204030204" pitchFamily="34" charset="0"/>
                <a:cs typeface="Calibri" panose="020F0502020204030204" pitchFamily="34" charset="0"/>
              </a:rPr>
              <a:t> notebooks</a:t>
            </a:r>
          </a:p>
        </p:txBody>
      </p:sp>
      <p:sp>
        <p:nvSpPr>
          <p:cNvPr id="4" name="Rectangle 3">
            <a:extLst>
              <a:ext uri="{FF2B5EF4-FFF2-40B4-BE49-F238E27FC236}">
                <a16:creationId xmlns:a16="http://schemas.microsoft.com/office/drawing/2014/main" id="{708255B1-A05E-4623-AE13-67CD6BAF56A0}"/>
              </a:ext>
            </a:extLst>
          </p:cNvPr>
          <p:cNvSpPr/>
          <p:nvPr/>
        </p:nvSpPr>
        <p:spPr>
          <a:xfrm>
            <a:off x="114300" y="1257955"/>
            <a:ext cx="8915400" cy="5447645"/>
          </a:xfrm>
          <a:prstGeom prst="rect">
            <a:avLst/>
          </a:prstGeom>
        </p:spPr>
        <p:txBody>
          <a:bodyPr wrap="square">
            <a:spAutoFit/>
          </a:bodyPr>
          <a:lstStyle/>
          <a:p>
            <a:pPr marL="342900" indent="-342900">
              <a:buFont typeface="Arial" panose="020B0604020202020204" pitchFamily="34" charset="0"/>
              <a:buChar char="•"/>
              <a:defRPr/>
            </a:pPr>
            <a:r>
              <a:rPr lang="en-US" sz="2000" dirty="0">
                <a:latin typeface="Calibri" panose="020F0502020204030204" pitchFamily="34" charset="0"/>
                <a:cs typeface="Calibri" panose="020F0502020204030204" pitchFamily="34" charset="0"/>
                <a:sym typeface="Wingdings"/>
              </a:rPr>
              <a:t>HTML versions of </a:t>
            </a:r>
            <a:r>
              <a:rPr lang="en-US" sz="2000" dirty="0" err="1">
                <a:latin typeface="Calibri" panose="020F0502020204030204" pitchFamily="34" charset="0"/>
                <a:cs typeface="Calibri" panose="020F0502020204030204" pitchFamily="34" charset="0"/>
                <a:sym typeface="Wingdings"/>
              </a:rPr>
              <a:t>Jupyter</a:t>
            </a:r>
            <a:r>
              <a:rPr lang="en-US" sz="2000" dirty="0">
                <a:latin typeface="Calibri" panose="020F0502020204030204" pitchFamily="34" charset="0"/>
                <a:cs typeface="Calibri" panose="020F0502020204030204" pitchFamily="34" charset="0"/>
                <a:sym typeface="Wingdings"/>
              </a:rPr>
              <a:t> notebooks are linked from </a:t>
            </a:r>
            <a:r>
              <a:rPr lang="en-US" sz="2000" b="1" i="1" dirty="0">
                <a:latin typeface="Calibri" panose="020F0502020204030204" pitchFamily="34" charset="0"/>
                <a:cs typeface="Calibri" panose="020F0502020204030204" pitchFamily="34" charset="0"/>
                <a:sym typeface="Wingdings"/>
              </a:rPr>
              <a:t>E3SM github.io </a:t>
            </a:r>
            <a:r>
              <a:rPr lang="en-US" sz="2000" dirty="0">
                <a:latin typeface="Calibri" panose="020F0502020204030204" pitchFamily="34" charset="0"/>
                <a:cs typeface="Calibri" panose="020F0502020204030204" pitchFamily="34" charset="0"/>
                <a:sym typeface="Wingdings"/>
              </a:rPr>
              <a:t>page: </a:t>
            </a:r>
            <a:r>
              <a:rPr lang="en-US" sz="2000" dirty="0">
                <a:latin typeface="Calibri" panose="020F0502020204030204" pitchFamily="34" charset="0"/>
                <a:cs typeface="Calibri" panose="020F0502020204030204" pitchFamily="34" charset="0"/>
                <a:sym typeface="Wingdings"/>
                <a:hlinkClick r:id="rId3"/>
              </a:rPr>
              <a:t>https://e3sm-project.github.io/CMDV-testing/</a:t>
            </a:r>
            <a:r>
              <a:rPr lang="en-US" sz="2000" dirty="0">
                <a:latin typeface="Calibri" panose="020F0502020204030204" pitchFamily="34" charset="0"/>
                <a:cs typeface="Calibri" panose="020F0502020204030204" pitchFamily="34" charset="0"/>
                <a:sym typeface="Wingdings"/>
              </a:rPr>
              <a:t> </a:t>
            </a:r>
          </a:p>
          <a:p>
            <a:pPr marL="342900" indent="-342900">
              <a:buFont typeface="Arial" panose="020B0604020202020204" pitchFamily="34" charset="0"/>
              <a:buChar char="•"/>
              <a:defRPr/>
            </a:pPr>
            <a:endParaRPr lang="en-US" sz="1000" dirty="0">
              <a:latin typeface="Calibri" panose="020F0502020204030204" pitchFamily="34" charset="0"/>
              <a:cs typeface="Calibri" panose="020F0502020204030204" pitchFamily="34" charset="0"/>
              <a:sym typeface="Wingdings"/>
            </a:endParaRPr>
          </a:p>
          <a:p>
            <a:pPr marL="342900" indent="-342900">
              <a:buFont typeface="Arial" panose="020B0604020202020204" pitchFamily="34" charset="0"/>
              <a:buChar char="•"/>
              <a:defRPr/>
            </a:pPr>
            <a:r>
              <a:rPr lang="en-US" sz="2000" dirty="0">
                <a:latin typeface="Calibri" panose="020F0502020204030204" pitchFamily="34" charset="0"/>
                <a:cs typeface="Calibri" panose="020F0502020204030204" pitchFamily="34" charset="0"/>
                <a:sym typeface="Wingdings"/>
              </a:rPr>
              <a:t>We have </a:t>
            </a:r>
            <a:r>
              <a:rPr lang="en-US" sz="2000" dirty="0" err="1">
                <a:latin typeface="Calibri" panose="020F0502020204030204" pitchFamily="34" charset="0"/>
                <a:cs typeface="Calibri" panose="020F0502020204030204" pitchFamily="34" charset="0"/>
                <a:sym typeface="Wingdings"/>
              </a:rPr>
              <a:t>Jupyter</a:t>
            </a:r>
            <a:r>
              <a:rPr lang="en-US" sz="2000" dirty="0">
                <a:latin typeface="Calibri" panose="020F0502020204030204" pitchFamily="34" charset="0"/>
                <a:cs typeface="Calibri" panose="020F0502020204030204" pitchFamily="34" charset="0"/>
                <a:sym typeface="Wingdings"/>
              </a:rPr>
              <a:t> notebooks for the </a:t>
            </a:r>
            <a:r>
              <a:rPr lang="en-US" sz="2000" b="1" i="1" dirty="0">
                <a:latin typeface="Calibri" panose="020F0502020204030204" pitchFamily="34" charset="0"/>
                <a:cs typeface="Calibri" panose="020F0502020204030204" pitchFamily="34" charset="0"/>
                <a:sym typeface="Wingdings"/>
              </a:rPr>
              <a:t>following components</a:t>
            </a:r>
            <a:r>
              <a:rPr lang="en-US" sz="2000" dirty="0">
                <a:latin typeface="Calibri" panose="020F0502020204030204" pitchFamily="34" charset="0"/>
                <a:cs typeface="Calibri" panose="020F0502020204030204" pitchFamily="34" charset="0"/>
                <a:sym typeface="Wingdings"/>
              </a:rPr>
              <a:t>:</a:t>
            </a:r>
          </a:p>
          <a:p>
            <a:pPr marL="342900" indent="-342900">
              <a:buFont typeface="Arial" panose="020B0604020202020204" pitchFamily="34" charset="0"/>
              <a:buChar char="•"/>
              <a:defRPr/>
            </a:pPr>
            <a:endParaRPr lang="en-US" sz="400" dirty="0">
              <a:latin typeface="Calibri" panose="020F0502020204030204" pitchFamily="34" charset="0"/>
              <a:cs typeface="Calibri" panose="020F0502020204030204" pitchFamily="34" charset="0"/>
              <a:sym typeface="Wingdings"/>
            </a:endParaRPr>
          </a:p>
          <a:p>
            <a:pPr marL="800100" lvl="1" indent="-342900">
              <a:buFont typeface="Wingdings" panose="05000000000000000000" pitchFamily="2" charset="2"/>
              <a:buChar char="Ø"/>
              <a:defRPr/>
            </a:pPr>
            <a:r>
              <a:rPr lang="en-US" sz="2000" i="1" dirty="0">
                <a:latin typeface="Calibri" panose="020F0502020204030204" pitchFamily="34" charset="0"/>
                <a:cs typeface="Calibri" panose="020F0502020204030204" pitchFamily="34" charset="0"/>
                <a:sym typeface="Wingdings"/>
              </a:rPr>
              <a:t>HOMME: </a:t>
            </a:r>
            <a:r>
              <a:rPr lang="en-US" sz="2000" dirty="0">
                <a:latin typeface="Calibri" panose="020F0502020204030204" pitchFamily="34" charset="0"/>
                <a:cs typeface="Calibri" panose="020F0502020204030204" pitchFamily="34" charset="0"/>
                <a:sym typeface="Wingdings"/>
              </a:rPr>
              <a:t>Shallow Water TC1</a:t>
            </a:r>
          </a:p>
          <a:p>
            <a:pPr marL="800100" lvl="1" indent="-342900">
              <a:buFont typeface="Wingdings" panose="05000000000000000000" pitchFamily="2" charset="2"/>
              <a:buChar char="Ø"/>
              <a:defRPr/>
            </a:pPr>
            <a:endParaRPr lang="en-US" sz="200" dirty="0">
              <a:latin typeface="Calibri" panose="020F0502020204030204" pitchFamily="34" charset="0"/>
              <a:cs typeface="Calibri" panose="020F0502020204030204" pitchFamily="34" charset="0"/>
              <a:sym typeface="Wingdings"/>
            </a:endParaRPr>
          </a:p>
          <a:p>
            <a:pPr marL="800100" lvl="1" indent="-342900">
              <a:buFont typeface="Wingdings" panose="05000000000000000000" pitchFamily="2" charset="2"/>
              <a:buChar char="Ø"/>
              <a:defRPr/>
            </a:pPr>
            <a:r>
              <a:rPr lang="en-US" sz="2000" i="1" dirty="0">
                <a:latin typeface="Calibri" panose="020F0502020204030204" pitchFamily="34" charset="0"/>
                <a:cs typeface="Calibri" panose="020F0502020204030204" pitchFamily="34" charset="0"/>
                <a:sym typeface="Wingdings"/>
              </a:rPr>
              <a:t>Albany Land-Ice (ALI): </a:t>
            </a:r>
            <a:r>
              <a:rPr lang="en-US" sz="2000" dirty="0">
                <a:latin typeface="Calibri" panose="020F0502020204030204" pitchFamily="34" charset="0"/>
                <a:cs typeface="Calibri" panose="020F0502020204030204" pitchFamily="34" charset="0"/>
                <a:sym typeface="Wingdings"/>
              </a:rPr>
              <a:t>FO Stokes MMS TC</a:t>
            </a:r>
          </a:p>
          <a:p>
            <a:pPr marL="800100" lvl="1" indent="-342900">
              <a:buFont typeface="Wingdings" panose="05000000000000000000" pitchFamily="2" charset="2"/>
              <a:buChar char="Ø"/>
              <a:defRPr/>
            </a:pPr>
            <a:r>
              <a:rPr lang="en-US" sz="2000" i="1" dirty="0">
                <a:latin typeface="Calibri" panose="020F0502020204030204" pitchFamily="34" charset="0"/>
                <a:cs typeface="Calibri" panose="020F0502020204030204" pitchFamily="34" charset="0"/>
                <a:sym typeface="Wingdings"/>
              </a:rPr>
              <a:t>MPAS-Ocean</a:t>
            </a:r>
            <a:r>
              <a:rPr lang="en-US" sz="2000" dirty="0">
                <a:latin typeface="Calibri" panose="020F0502020204030204" pitchFamily="34" charset="0"/>
                <a:cs typeface="Calibri" panose="020F0502020204030204" pitchFamily="34" charset="0"/>
                <a:sym typeface="Wingdings"/>
              </a:rPr>
              <a:t>: comparison b/w cmix and PALM LES runs</a:t>
            </a:r>
          </a:p>
          <a:p>
            <a:pPr marL="800100" lvl="1" indent="-342900">
              <a:buFont typeface="Wingdings" panose="05000000000000000000" pitchFamily="2" charset="2"/>
              <a:buChar char="Ø"/>
              <a:defRPr/>
            </a:pPr>
            <a:endParaRPr lang="en-US" sz="200" dirty="0">
              <a:latin typeface="Calibri" panose="020F0502020204030204" pitchFamily="34" charset="0"/>
              <a:cs typeface="Calibri" panose="020F0502020204030204" pitchFamily="34" charset="0"/>
              <a:sym typeface="Wingdings"/>
            </a:endParaRPr>
          </a:p>
          <a:p>
            <a:pPr marL="800100" lvl="1" indent="-342900">
              <a:buFont typeface="Wingdings" panose="05000000000000000000" pitchFamily="2" charset="2"/>
              <a:buChar char="Ø"/>
              <a:defRPr/>
            </a:pPr>
            <a:r>
              <a:rPr lang="en-US" sz="2000" i="1" dirty="0">
                <a:latin typeface="Calibri" panose="020F0502020204030204" pitchFamily="34" charset="0"/>
                <a:cs typeface="Calibri" panose="020F0502020204030204" pitchFamily="34" charset="0"/>
                <a:sym typeface="Wingdings"/>
              </a:rPr>
              <a:t>Modal Aerosol Model (MAM): </a:t>
            </a:r>
            <a:r>
              <a:rPr lang="en-US" sz="2000" dirty="0">
                <a:latin typeface="Calibri" panose="020F0502020204030204" pitchFamily="34" charset="0"/>
                <a:cs typeface="Calibri" panose="020F0502020204030204" pitchFamily="34" charset="0"/>
                <a:sym typeface="Wingdings"/>
              </a:rPr>
              <a:t>water uptake, condensation, coagulation</a:t>
            </a:r>
          </a:p>
          <a:p>
            <a:pPr marL="800100" lvl="1" indent="-342900">
              <a:buFont typeface="Wingdings" panose="05000000000000000000" pitchFamily="2" charset="2"/>
              <a:buChar char="Ø"/>
              <a:defRPr/>
            </a:pPr>
            <a:endParaRPr lang="en-US" sz="200" dirty="0">
              <a:latin typeface="Calibri" panose="020F0502020204030204" pitchFamily="34" charset="0"/>
              <a:cs typeface="Calibri" panose="020F0502020204030204" pitchFamily="34" charset="0"/>
              <a:sym typeface="Wingdings"/>
            </a:endParaRPr>
          </a:p>
          <a:p>
            <a:pPr marL="800100" lvl="1" indent="-342900">
              <a:buFont typeface="Wingdings" panose="05000000000000000000" pitchFamily="2" charset="2"/>
              <a:buChar char="Ø"/>
              <a:defRPr/>
            </a:pPr>
            <a:r>
              <a:rPr lang="en-US" sz="2000" i="1" dirty="0">
                <a:latin typeface="Calibri" panose="020F0502020204030204" pitchFamily="34" charset="0"/>
                <a:cs typeface="Calibri" panose="020F0502020204030204" pitchFamily="34" charset="0"/>
              </a:rPr>
              <a:t>Cloud Layers Unified By Binormals (CLUBB): </a:t>
            </a:r>
            <a:r>
              <a:rPr lang="en-US" sz="2000" dirty="0">
                <a:latin typeface="Calibri" panose="020F0502020204030204" pitchFamily="34" charset="0"/>
                <a:cs typeface="Calibri" panose="020F0502020204030204" pitchFamily="34" charset="0"/>
              </a:rPr>
              <a:t>clipping in atm. physics</a:t>
            </a:r>
          </a:p>
          <a:p>
            <a:pPr marL="800100" lvl="1" indent="-342900">
              <a:buFont typeface="Wingdings" panose="05000000000000000000" pitchFamily="2" charset="2"/>
              <a:buChar char="Ø"/>
              <a:defRPr/>
            </a:pPr>
            <a:endParaRPr lang="en-US" sz="200" dirty="0">
              <a:latin typeface="Calibri" panose="020F0502020204030204" pitchFamily="34" charset="0"/>
              <a:cs typeface="Calibri" panose="020F0502020204030204" pitchFamily="34" charset="0"/>
            </a:endParaRPr>
          </a:p>
          <a:p>
            <a:pPr marL="800100" lvl="1" indent="-342900">
              <a:buFont typeface="Wingdings" panose="05000000000000000000" pitchFamily="2" charset="2"/>
              <a:buChar char="Ø"/>
              <a:defRPr/>
            </a:pPr>
            <a:r>
              <a:rPr lang="en-US" sz="2000" i="1" dirty="0" err="1">
                <a:latin typeface="Calibri" panose="020F0502020204030204" pitchFamily="34" charset="0"/>
                <a:cs typeface="Calibri" panose="020F0502020204030204" pitchFamily="34" charset="0"/>
                <a:sym typeface="Wingdings"/>
              </a:rPr>
              <a:t>Misc</a:t>
            </a:r>
            <a:r>
              <a:rPr lang="en-US" sz="2000" i="1" dirty="0">
                <a:latin typeface="Calibri" panose="020F0502020204030204" pitchFamily="34" charset="0"/>
                <a:cs typeface="Calibri" panose="020F0502020204030204" pitchFamily="34" charset="0"/>
                <a:sym typeface="Wingdings"/>
              </a:rPr>
              <a:t> Unit Tests: </a:t>
            </a:r>
            <a:r>
              <a:rPr lang="en-US" sz="2000" dirty="0">
                <a:latin typeface="Calibri" panose="020F0502020204030204" pitchFamily="34" charset="0"/>
                <a:cs typeface="Calibri" panose="020F0502020204030204" pitchFamily="34" charset="0"/>
                <a:sym typeface="Wingdings"/>
              </a:rPr>
              <a:t>subroutines in global_verif_summary.F90</a:t>
            </a:r>
            <a:endParaRPr lang="en-US" sz="2000" i="1" dirty="0">
              <a:latin typeface="Calibri" panose="020F0502020204030204" pitchFamily="34" charset="0"/>
              <a:cs typeface="Calibri" panose="020F0502020204030204" pitchFamily="34" charset="0"/>
              <a:sym typeface="Wingdings"/>
            </a:endParaRPr>
          </a:p>
          <a:p>
            <a:pPr marL="800100" lvl="1" indent="-342900">
              <a:buFont typeface="Wingdings" panose="05000000000000000000" pitchFamily="2" charset="2"/>
              <a:buChar char="Ø"/>
              <a:defRPr/>
            </a:pPr>
            <a:endParaRPr lang="en-US" sz="1000" dirty="0">
              <a:latin typeface="Calibri" panose="020F0502020204030204" pitchFamily="34" charset="0"/>
              <a:cs typeface="Calibri" panose="020F0502020204030204" pitchFamily="34" charset="0"/>
              <a:sym typeface="Wingdings"/>
            </a:endParaRPr>
          </a:p>
          <a:p>
            <a:pPr marL="342900" indent="-342900">
              <a:buFont typeface="Arial" panose="020B0604020202020204" pitchFamily="34" charset="0"/>
              <a:buChar char="•"/>
              <a:defRPr/>
            </a:pPr>
            <a:r>
              <a:rPr lang="en-US" sz="2000" dirty="0" err="1">
                <a:latin typeface="Calibri" panose="020F0502020204030204" pitchFamily="34" charset="0"/>
                <a:cs typeface="Calibri" panose="020F0502020204030204" pitchFamily="34" charset="0"/>
                <a:sym typeface="Wingdings"/>
              </a:rPr>
              <a:t>Jupyter</a:t>
            </a:r>
            <a:r>
              <a:rPr lang="en-US" sz="2000" dirty="0">
                <a:latin typeface="Calibri" panose="020F0502020204030204" pitchFamily="34" charset="0"/>
                <a:cs typeface="Calibri" panose="020F0502020204030204" pitchFamily="34" charset="0"/>
                <a:sym typeface="Wingdings"/>
              </a:rPr>
              <a:t> source code can be found in the </a:t>
            </a:r>
            <a:r>
              <a:rPr lang="en-US" sz="2000" b="1" i="1" dirty="0">
                <a:latin typeface="Calibri" panose="020F0502020204030204" pitchFamily="34" charset="0"/>
                <a:cs typeface="Calibri" panose="020F0502020204030204" pitchFamily="34" charset="0"/>
                <a:sym typeface="Wingdings"/>
              </a:rPr>
              <a:t>CMDV-Verification repo </a:t>
            </a:r>
            <a:r>
              <a:rPr lang="en-US" sz="2000" dirty="0">
                <a:latin typeface="Calibri" panose="020F0502020204030204" pitchFamily="34" charset="0"/>
                <a:cs typeface="Calibri" panose="020F0502020204030204" pitchFamily="34" charset="0"/>
                <a:sym typeface="Wingdings"/>
              </a:rPr>
              <a:t> </a:t>
            </a:r>
            <a:r>
              <a:rPr lang="en-US" sz="2000" dirty="0">
                <a:latin typeface="Calibri" panose="020F0502020204030204" pitchFamily="34" charset="0"/>
                <a:cs typeface="Calibri" panose="020F0502020204030204" pitchFamily="34" charset="0"/>
                <a:sym typeface="Wingdings"/>
                <a:hlinkClick r:id="rId4"/>
              </a:rPr>
              <a:t>https://github.com/E3SM-Project/CMDV-verification</a:t>
            </a:r>
            <a:r>
              <a:rPr lang="en-US" sz="2000" dirty="0">
                <a:latin typeface="Calibri" panose="020F0502020204030204" pitchFamily="34" charset="0"/>
                <a:cs typeface="Calibri" panose="020F0502020204030204" pitchFamily="34" charset="0"/>
                <a:sym typeface="Wingdings"/>
              </a:rPr>
              <a:t> </a:t>
            </a:r>
          </a:p>
          <a:p>
            <a:pPr marL="342900" indent="-342900">
              <a:buFont typeface="Arial" panose="020B0604020202020204" pitchFamily="34" charset="0"/>
              <a:buChar char="•"/>
              <a:defRPr/>
            </a:pPr>
            <a:endParaRPr lang="en-US" sz="200" dirty="0">
              <a:latin typeface="Calibri" panose="020F0502020204030204" pitchFamily="34" charset="0"/>
              <a:cs typeface="Calibri" panose="020F0502020204030204" pitchFamily="34" charset="0"/>
              <a:sym typeface="Wingdings"/>
            </a:endParaRPr>
          </a:p>
          <a:p>
            <a:pPr marL="342900" indent="-342900">
              <a:buFont typeface="Arial" panose="020B0604020202020204" pitchFamily="34" charset="0"/>
              <a:buChar char="•"/>
              <a:defRPr/>
            </a:pPr>
            <a:endParaRPr lang="en-US" sz="200" dirty="0">
              <a:latin typeface="Calibri" panose="020F0502020204030204" pitchFamily="34" charset="0"/>
              <a:cs typeface="Calibri" panose="020F0502020204030204" pitchFamily="34" charset="0"/>
              <a:sym typeface="Wingdings"/>
            </a:endParaRPr>
          </a:p>
          <a:p>
            <a:pPr marL="342900" indent="-342900">
              <a:buFont typeface="Arial" panose="020B0604020202020204" pitchFamily="34" charset="0"/>
              <a:buChar char="•"/>
              <a:defRPr/>
            </a:pPr>
            <a:endParaRPr lang="en-US" sz="200" dirty="0">
              <a:latin typeface="Calibri" panose="020F0502020204030204" pitchFamily="34" charset="0"/>
              <a:cs typeface="Calibri" panose="020F0502020204030204" pitchFamily="34" charset="0"/>
              <a:sym typeface="Wingdings"/>
            </a:endParaRPr>
          </a:p>
          <a:p>
            <a:pPr marL="800100" lvl="1" indent="-342900">
              <a:buFont typeface="Wingdings" panose="05000000000000000000" pitchFamily="2" charset="2"/>
              <a:buChar char="Ø"/>
              <a:defRPr/>
            </a:pPr>
            <a:r>
              <a:rPr lang="en-US" sz="2000" b="1" i="1" dirty="0">
                <a:latin typeface="Calibri" panose="020F0502020204030204" pitchFamily="34" charset="0"/>
                <a:cs typeface="Calibri" panose="020F0502020204030204" pitchFamily="34" charset="0"/>
                <a:sym typeface="Wingdings"/>
              </a:rPr>
              <a:t>Binder</a:t>
            </a:r>
            <a:r>
              <a:rPr lang="en-US" sz="2000" dirty="0">
                <a:latin typeface="Calibri" panose="020F0502020204030204" pitchFamily="34" charset="0"/>
                <a:cs typeface="Calibri" panose="020F0502020204030204" pitchFamily="34" charset="0"/>
                <a:sym typeface="Wingdings"/>
              </a:rPr>
              <a:t> support coming soon.</a:t>
            </a:r>
          </a:p>
          <a:p>
            <a:pPr marL="800100" lvl="1" indent="-342900">
              <a:buFont typeface="Wingdings" panose="05000000000000000000" pitchFamily="2" charset="2"/>
              <a:buChar char="Ø"/>
              <a:defRPr/>
            </a:pPr>
            <a:endParaRPr lang="en-US" sz="1000" dirty="0">
              <a:latin typeface="Calibri" panose="020F0502020204030204" pitchFamily="34" charset="0"/>
              <a:cs typeface="Calibri" panose="020F0502020204030204" pitchFamily="34" charset="0"/>
              <a:sym typeface="Wingdings"/>
            </a:endParaRPr>
          </a:p>
          <a:p>
            <a:pPr marL="342900" indent="-342900">
              <a:buFont typeface="Arial" panose="020B0604020202020204" pitchFamily="34" charset="0"/>
              <a:buChar char="•"/>
              <a:defRPr/>
            </a:pPr>
            <a:r>
              <a:rPr lang="en-US" sz="2000" b="1" u="sng" dirty="0">
                <a:latin typeface="Calibri" panose="020F0502020204030204" pitchFamily="34" charset="0"/>
                <a:cs typeface="Calibri" panose="020F0502020204030204" pitchFamily="34" charset="0"/>
                <a:sym typeface="Wingdings"/>
              </a:rPr>
              <a:t>Future work</a:t>
            </a:r>
            <a:r>
              <a:rPr lang="en-US" sz="2000" dirty="0">
                <a:latin typeface="Calibri" panose="020F0502020204030204" pitchFamily="34" charset="0"/>
                <a:cs typeface="Calibri" panose="020F0502020204030204" pitchFamily="34" charset="0"/>
                <a:sym typeface="Wingdings"/>
              </a:rPr>
              <a:t>: add on-the-fly creation of (some) of the </a:t>
            </a:r>
            <a:r>
              <a:rPr lang="en-US" sz="2000" dirty="0" err="1">
                <a:latin typeface="Calibri" panose="020F0502020204030204" pitchFamily="34" charset="0"/>
                <a:cs typeface="Calibri" panose="020F0502020204030204" pitchFamily="34" charset="0"/>
                <a:sym typeface="Wingdings"/>
              </a:rPr>
              <a:t>Jupyter</a:t>
            </a:r>
            <a:r>
              <a:rPr lang="en-US" sz="2000" dirty="0">
                <a:latin typeface="Calibri" panose="020F0502020204030204" pitchFamily="34" charset="0"/>
                <a:cs typeface="Calibri" panose="020F0502020204030204" pitchFamily="34" charset="0"/>
                <a:sym typeface="Wingdings"/>
              </a:rPr>
              <a:t> notebooks as a part of automated verification workflow. </a:t>
            </a:r>
          </a:p>
          <a:p>
            <a:pPr marL="800100" lvl="1" indent="-342900">
              <a:buFont typeface="Arial" panose="020B0604020202020204" pitchFamily="34" charset="0"/>
              <a:buChar char="•"/>
              <a:defRPr/>
            </a:pPr>
            <a:endParaRPr lang="en-US" sz="2000" dirty="0">
              <a:latin typeface="Calibri" panose="020F0502020204030204" pitchFamily="34" charset="0"/>
              <a:cs typeface="Calibri" panose="020F0502020204030204" pitchFamily="34" charset="0"/>
              <a:sym typeface="Wingdings"/>
            </a:endParaRPr>
          </a:p>
        </p:txBody>
      </p:sp>
    </p:spTree>
    <p:extLst>
      <p:ext uri="{BB962C8B-B14F-4D97-AF65-F5344CB8AC3E}">
        <p14:creationId xmlns:p14="http://schemas.microsoft.com/office/powerpoint/2010/main" val="55714735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73263352-0D77-3340-85FE-E064964C6C01}"/>
              </a:ext>
            </a:extLst>
          </p:cNvPr>
          <p:cNvPicPr>
            <a:picLocks noChangeAspect="1"/>
          </p:cNvPicPr>
          <p:nvPr/>
        </p:nvPicPr>
        <p:blipFill>
          <a:blip r:embed="rId3"/>
          <a:stretch>
            <a:fillRect/>
          </a:stretch>
        </p:blipFill>
        <p:spPr>
          <a:xfrm>
            <a:off x="3200400" y="1207662"/>
            <a:ext cx="3342013" cy="2221338"/>
          </a:xfrm>
          <a:prstGeom prst="rect">
            <a:avLst/>
          </a:prstGeom>
        </p:spPr>
      </p:pic>
      <p:grpSp>
        <p:nvGrpSpPr>
          <p:cNvPr id="9" name="Group 8">
            <a:extLst>
              <a:ext uri="{FF2B5EF4-FFF2-40B4-BE49-F238E27FC236}">
                <a16:creationId xmlns:a16="http://schemas.microsoft.com/office/drawing/2014/main" id="{7D0837C9-3BD0-FA41-8C4B-ECB23518D6C9}"/>
              </a:ext>
            </a:extLst>
          </p:cNvPr>
          <p:cNvGrpSpPr>
            <a:grpSpLocks noChangeAspect="1"/>
          </p:cNvGrpSpPr>
          <p:nvPr/>
        </p:nvGrpSpPr>
        <p:grpSpPr>
          <a:xfrm>
            <a:off x="6542413" y="3879510"/>
            <a:ext cx="1363610" cy="1764791"/>
            <a:chOff x="8216780" y="1651148"/>
            <a:chExt cx="3636293" cy="4706109"/>
          </a:xfrm>
        </p:grpSpPr>
        <p:sp>
          <p:nvSpPr>
            <p:cNvPr id="10" name="Rectangle 9">
              <a:extLst>
                <a:ext uri="{FF2B5EF4-FFF2-40B4-BE49-F238E27FC236}">
                  <a16:creationId xmlns:a16="http://schemas.microsoft.com/office/drawing/2014/main" id="{EFF2406C-CCE2-4449-B0D2-A1BA62AA4666}"/>
                </a:ext>
              </a:extLst>
            </p:cNvPr>
            <p:cNvSpPr/>
            <p:nvPr/>
          </p:nvSpPr>
          <p:spPr>
            <a:xfrm>
              <a:off x="8216780" y="1651148"/>
              <a:ext cx="3635720" cy="4705048"/>
            </a:xfrm>
            <a:prstGeom prst="rect">
              <a:avLst/>
            </a:prstGeom>
            <a:solidFill>
              <a:schemeClr val="bg1"/>
            </a:solidFill>
            <a:ln>
              <a:noFill/>
            </a:ln>
            <a:effectLst>
              <a:outerShdw blurRad="50800" dist="127000" dir="2700000" sx="101000" sy="101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pic>
          <p:nvPicPr>
            <p:cNvPr id="11" name="Picture 10">
              <a:extLst>
                <a:ext uri="{FF2B5EF4-FFF2-40B4-BE49-F238E27FC236}">
                  <a16:creationId xmlns:a16="http://schemas.microsoft.com/office/drawing/2014/main" id="{55CA7B3D-0B8E-3F48-A9B2-1E97F2B59FB3}"/>
                </a:ext>
              </a:extLst>
            </p:cNvPr>
            <p:cNvPicPr>
              <a:picLocks noChangeAspect="1"/>
            </p:cNvPicPr>
            <p:nvPr/>
          </p:nvPicPr>
          <p:blipFill>
            <a:blip r:embed="rId4"/>
            <a:stretch>
              <a:fillRect/>
            </a:stretch>
          </p:blipFill>
          <p:spPr>
            <a:xfrm>
              <a:off x="8217353" y="1652209"/>
              <a:ext cx="3635720" cy="4705048"/>
            </a:xfrm>
            <a:prstGeom prst="rect">
              <a:avLst/>
            </a:prstGeom>
            <a:ln>
              <a:solidFill>
                <a:schemeClr val="accent1"/>
              </a:solidFill>
            </a:ln>
          </p:spPr>
        </p:pic>
      </p:grpSp>
      <p:grpSp>
        <p:nvGrpSpPr>
          <p:cNvPr id="12" name="Group 11">
            <a:extLst>
              <a:ext uri="{FF2B5EF4-FFF2-40B4-BE49-F238E27FC236}">
                <a16:creationId xmlns:a16="http://schemas.microsoft.com/office/drawing/2014/main" id="{D0DCC883-BA83-C84C-B695-AEE57EDDF125}"/>
              </a:ext>
            </a:extLst>
          </p:cNvPr>
          <p:cNvGrpSpPr>
            <a:grpSpLocks noChangeAspect="1"/>
          </p:cNvGrpSpPr>
          <p:nvPr/>
        </p:nvGrpSpPr>
        <p:grpSpPr>
          <a:xfrm>
            <a:off x="6200352" y="3441026"/>
            <a:ext cx="1363395" cy="1764524"/>
            <a:chOff x="4253534" y="1651860"/>
            <a:chExt cx="3635720" cy="4705397"/>
          </a:xfrm>
        </p:grpSpPr>
        <p:sp>
          <p:nvSpPr>
            <p:cNvPr id="13" name="Rectangle 12">
              <a:extLst>
                <a:ext uri="{FF2B5EF4-FFF2-40B4-BE49-F238E27FC236}">
                  <a16:creationId xmlns:a16="http://schemas.microsoft.com/office/drawing/2014/main" id="{7F75191B-9106-3A43-8AAE-845D9ED9862A}"/>
                </a:ext>
              </a:extLst>
            </p:cNvPr>
            <p:cNvSpPr/>
            <p:nvPr/>
          </p:nvSpPr>
          <p:spPr>
            <a:xfrm>
              <a:off x="4253534" y="1651860"/>
              <a:ext cx="3635720" cy="4705048"/>
            </a:xfrm>
            <a:prstGeom prst="rect">
              <a:avLst/>
            </a:prstGeom>
            <a:solidFill>
              <a:schemeClr val="bg1"/>
            </a:solidFill>
            <a:ln>
              <a:noFill/>
            </a:ln>
            <a:effectLst>
              <a:outerShdw blurRad="50800" dist="127000" dir="2700000" sx="101000" sy="101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pic>
          <p:nvPicPr>
            <p:cNvPr id="14" name="Picture 13">
              <a:extLst>
                <a:ext uri="{FF2B5EF4-FFF2-40B4-BE49-F238E27FC236}">
                  <a16:creationId xmlns:a16="http://schemas.microsoft.com/office/drawing/2014/main" id="{7AF31C1C-ABF9-3642-BB24-3466AF0F0115}"/>
                </a:ext>
              </a:extLst>
            </p:cNvPr>
            <p:cNvPicPr>
              <a:picLocks noChangeAspect="1"/>
            </p:cNvPicPr>
            <p:nvPr/>
          </p:nvPicPr>
          <p:blipFill>
            <a:blip r:embed="rId5"/>
            <a:stretch>
              <a:fillRect/>
            </a:stretch>
          </p:blipFill>
          <p:spPr>
            <a:xfrm>
              <a:off x="4270883" y="1674659"/>
              <a:ext cx="3618371" cy="4682598"/>
            </a:xfrm>
            <a:prstGeom prst="rect">
              <a:avLst/>
            </a:prstGeom>
            <a:ln>
              <a:solidFill>
                <a:schemeClr val="accent1"/>
              </a:solidFill>
            </a:ln>
          </p:spPr>
        </p:pic>
      </p:grpSp>
      <p:grpSp>
        <p:nvGrpSpPr>
          <p:cNvPr id="6" name="Group 5">
            <a:extLst>
              <a:ext uri="{FF2B5EF4-FFF2-40B4-BE49-F238E27FC236}">
                <a16:creationId xmlns:a16="http://schemas.microsoft.com/office/drawing/2014/main" id="{A7314CFC-A9C8-B540-8B77-D4F2D90D8C57}"/>
              </a:ext>
            </a:extLst>
          </p:cNvPr>
          <p:cNvGrpSpPr>
            <a:grpSpLocks noChangeAspect="1"/>
          </p:cNvGrpSpPr>
          <p:nvPr/>
        </p:nvGrpSpPr>
        <p:grpSpPr>
          <a:xfrm>
            <a:off x="5686493" y="3042198"/>
            <a:ext cx="1363395" cy="1764394"/>
            <a:chOff x="307064" y="1652209"/>
            <a:chExt cx="3635720" cy="4705049"/>
          </a:xfrm>
        </p:grpSpPr>
        <p:sp>
          <p:nvSpPr>
            <p:cNvPr id="7" name="Rectangle 6">
              <a:extLst>
                <a:ext uri="{FF2B5EF4-FFF2-40B4-BE49-F238E27FC236}">
                  <a16:creationId xmlns:a16="http://schemas.microsoft.com/office/drawing/2014/main" id="{769DA346-3CC8-5841-B60E-C3843F6B82DB}"/>
                </a:ext>
              </a:extLst>
            </p:cNvPr>
            <p:cNvSpPr/>
            <p:nvPr/>
          </p:nvSpPr>
          <p:spPr>
            <a:xfrm>
              <a:off x="307064" y="1652209"/>
              <a:ext cx="3635720" cy="4705048"/>
            </a:xfrm>
            <a:prstGeom prst="rect">
              <a:avLst/>
            </a:prstGeom>
            <a:solidFill>
              <a:schemeClr val="bg1"/>
            </a:solidFill>
            <a:ln>
              <a:noFill/>
            </a:ln>
            <a:effectLst>
              <a:outerShdw blurRad="50800" dist="127000" dir="2700000" sx="101000" sy="101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pic>
          <p:nvPicPr>
            <p:cNvPr id="8" name="Picture 7">
              <a:extLst>
                <a:ext uri="{FF2B5EF4-FFF2-40B4-BE49-F238E27FC236}">
                  <a16:creationId xmlns:a16="http://schemas.microsoft.com/office/drawing/2014/main" id="{22097AD2-B632-4648-907D-1B0DC006DC45}"/>
                </a:ext>
              </a:extLst>
            </p:cNvPr>
            <p:cNvPicPr>
              <a:picLocks noChangeAspect="1"/>
            </p:cNvPicPr>
            <p:nvPr/>
          </p:nvPicPr>
          <p:blipFill>
            <a:blip r:embed="rId6"/>
            <a:stretch>
              <a:fillRect/>
            </a:stretch>
          </p:blipFill>
          <p:spPr>
            <a:xfrm>
              <a:off x="307064" y="1652209"/>
              <a:ext cx="3635720" cy="4705049"/>
            </a:xfrm>
            <a:prstGeom prst="rect">
              <a:avLst/>
            </a:prstGeom>
            <a:ln>
              <a:solidFill>
                <a:schemeClr val="accent1"/>
              </a:solidFill>
            </a:ln>
            <a:effectLst/>
          </p:spPr>
        </p:pic>
      </p:grpSp>
      <p:sp>
        <p:nvSpPr>
          <p:cNvPr id="17" name="Folded Corner 16">
            <a:extLst>
              <a:ext uri="{FF2B5EF4-FFF2-40B4-BE49-F238E27FC236}">
                <a16:creationId xmlns:a16="http://schemas.microsoft.com/office/drawing/2014/main" id="{B320568D-96AF-844A-8BFB-8DEFA502F16D}"/>
              </a:ext>
            </a:extLst>
          </p:cNvPr>
          <p:cNvSpPr/>
          <p:nvPr/>
        </p:nvSpPr>
        <p:spPr>
          <a:xfrm>
            <a:off x="1959368" y="3683689"/>
            <a:ext cx="2538729" cy="2343732"/>
          </a:xfrm>
          <a:prstGeom prst="foldedCorner">
            <a:avLst/>
          </a:prstGeom>
        </p:spPr>
        <p:style>
          <a:lnRef idx="2">
            <a:schemeClr val="accent1"/>
          </a:lnRef>
          <a:fillRef idx="1">
            <a:schemeClr val="lt1"/>
          </a:fillRef>
          <a:effectRef idx="0">
            <a:schemeClr val="accent1"/>
          </a:effectRef>
          <a:fontRef idx="minor">
            <a:schemeClr val="dk1"/>
          </a:fontRef>
        </p:style>
        <p:txBody>
          <a:bodyPr rtlCol="0" anchor="ctr"/>
          <a:lstStyle/>
          <a:p>
            <a:endParaRPr lang="en-US" sz="800" dirty="0">
              <a:latin typeface="Times" pitchFamily="2" charset="0"/>
            </a:endParaRPr>
          </a:p>
          <a:p>
            <a:endParaRPr lang="en-US" sz="800" dirty="0">
              <a:latin typeface="Times" pitchFamily="2" charset="0"/>
            </a:endParaRPr>
          </a:p>
          <a:p>
            <a:endParaRPr lang="en-US" sz="700" dirty="0">
              <a:latin typeface="Times" pitchFamily="2" charset="0"/>
            </a:endParaRPr>
          </a:p>
          <a:p>
            <a:endParaRPr lang="en-US" sz="700" dirty="0">
              <a:latin typeface="Times" pitchFamily="2" charset="0"/>
            </a:endParaRPr>
          </a:p>
          <a:p>
            <a:r>
              <a:rPr lang="en-US" sz="800" dirty="0">
                <a:latin typeface="Times" pitchFamily="2" charset="0"/>
              </a:rPr>
              <a:t>#! /bin/</a:t>
            </a:r>
            <a:r>
              <a:rPr lang="en-US" sz="800" dirty="0" err="1">
                <a:latin typeface="Times" pitchFamily="2" charset="0"/>
              </a:rPr>
              <a:t>csh</a:t>
            </a:r>
            <a:r>
              <a:rPr lang="en-US" sz="800" dirty="0">
                <a:latin typeface="Times" pitchFamily="2" charset="0"/>
              </a:rPr>
              <a:t> </a:t>
            </a:r>
          </a:p>
          <a:p>
            <a:r>
              <a:rPr lang="en-US" sz="800" dirty="0">
                <a:latin typeface="Times" pitchFamily="2" charset="0"/>
              </a:rPr>
              <a:t>module load intel </a:t>
            </a:r>
          </a:p>
          <a:p>
            <a:r>
              <a:rPr lang="en-US" sz="800" dirty="0">
                <a:latin typeface="Times" pitchFamily="2" charset="0"/>
              </a:rPr>
              <a:t>make clean </a:t>
            </a:r>
          </a:p>
          <a:p>
            <a:r>
              <a:rPr lang="en-US" sz="800" dirty="0" err="1">
                <a:latin typeface="Times" pitchFamily="2" charset="0"/>
              </a:rPr>
              <a:t>cp</a:t>
            </a:r>
            <a:r>
              <a:rPr lang="en-US" sz="800" dirty="0">
                <a:latin typeface="Times" pitchFamily="2" charset="0"/>
              </a:rPr>
              <a:t> coag_b1_driver.F90 driver.F90 </a:t>
            </a:r>
          </a:p>
          <a:p>
            <a:r>
              <a:rPr lang="en-US" sz="800" dirty="0">
                <a:latin typeface="Times" pitchFamily="2" charset="0"/>
              </a:rPr>
              <a:t>make </a:t>
            </a:r>
          </a:p>
          <a:p>
            <a:r>
              <a:rPr lang="en-US" sz="800" dirty="0">
                <a:latin typeface="Times" pitchFamily="2" charset="0"/>
              </a:rPr>
              <a:t>echo compilation finished... </a:t>
            </a:r>
          </a:p>
          <a:p>
            <a:r>
              <a:rPr lang="en-US" sz="800" dirty="0">
                <a:latin typeface="Times" pitchFamily="2" charset="0"/>
              </a:rPr>
              <a:t>echo running code </a:t>
            </a:r>
          </a:p>
          <a:p>
            <a:r>
              <a:rPr lang="en-US" sz="800" dirty="0">
                <a:latin typeface="Times" pitchFamily="2" charset="0"/>
              </a:rPr>
              <a:t>#cd </a:t>
            </a:r>
            <a:r>
              <a:rPr lang="en-US" sz="800" dirty="0" err="1">
                <a:latin typeface="Times" pitchFamily="2" charset="0"/>
              </a:rPr>
              <a:t>test_output</a:t>
            </a:r>
            <a:r>
              <a:rPr lang="en-US" sz="800" dirty="0">
                <a:latin typeface="Times" pitchFamily="2" charset="0"/>
              </a:rPr>
              <a:t>  ; </a:t>
            </a:r>
            <a:r>
              <a:rPr lang="en-US" sz="800" dirty="0" err="1">
                <a:latin typeface="Times" pitchFamily="2" charset="0"/>
              </a:rPr>
              <a:t>rm</a:t>
            </a:r>
            <a:r>
              <a:rPr lang="en-US" sz="800" dirty="0">
                <a:latin typeface="Times" pitchFamily="2" charset="0"/>
              </a:rPr>
              <a:t> </a:t>
            </a:r>
            <a:r>
              <a:rPr lang="en-US" sz="800" dirty="0" err="1">
                <a:latin typeface="Times" pitchFamily="2" charset="0"/>
              </a:rPr>
              <a:t>dd.x</a:t>
            </a:r>
            <a:r>
              <a:rPr lang="en-US" sz="800" dirty="0">
                <a:latin typeface="Times" pitchFamily="2" charset="0"/>
              </a:rPr>
              <a:t>  ; ln -s ../</a:t>
            </a:r>
            <a:r>
              <a:rPr lang="en-US" sz="800" dirty="0" err="1">
                <a:latin typeface="Times" pitchFamily="2" charset="0"/>
              </a:rPr>
              <a:t>dd.x</a:t>
            </a:r>
            <a:r>
              <a:rPr lang="en-US" sz="800" dirty="0">
                <a:latin typeface="Times" pitchFamily="2" charset="0"/>
              </a:rPr>
              <a:t> . </a:t>
            </a:r>
          </a:p>
          <a:p>
            <a:r>
              <a:rPr lang="en-US" sz="800" dirty="0">
                <a:latin typeface="Times" pitchFamily="2" charset="0"/>
              </a:rPr>
              <a:t>./</a:t>
            </a:r>
            <a:r>
              <a:rPr lang="en-US" sz="800" dirty="0" err="1">
                <a:latin typeface="Times" pitchFamily="2" charset="0"/>
              </a:rPr>
              <a:t>dd.x</a:t>
            </a:r>
            <a:r>
              <a:rPr lang="en-US" sz="800" dirty="0">
                <a:latin typeface="Times" pitchFamily="2" charset="0"/>
              </a:rPr>
              <a:t> </a:t>
            </a:r>
          </a:p>
          <a:p>
            <a:r>
              <a:rPr lang="en-US" sz="800" dirty="0">
                <a:latin typeface="Times" pitchFamily="2" charset="0"/>
              </a:rPr>
              <a:t>echo test compiled here </a:t>
            </a:r>
          </a:p>
          <a:p>
            <a:r>
              <a:rPr lang="en-US" sz="800" dirty="0">
                <a:latin typeface="Times" pitchFamily="2" charset="0"/>
              </a:rPr>
              <a:t>#cd ../ ; </a:t>
            </a:r>
            <a:r>
              <a:rPr lang="en-US" sz="800" dirty="0" err="1">
                <a:latin typeface="Times" pitchFamily="2" charset="0"/>
              </a:rPr>
              <a:t>cp</a:t>
            </a:r>
            <a:r>
              <a:rPr lang="en-US" sz="800" dirty="0">
                <a:latin typeface="Times" pitchFamily="2" charset="0"/>
              </a:rPr>
              <a:t> </a:t>
            </a:r>
            <a:r>
              <a:rPr lang="en-US" sz="800" dirty="0" err="1">
                <a:latin typeface="Times" pitchFamily="2" charset="0"/>
              </a:rPr>
              <a:t>test_output</a:t>
            </a:r>
            <a:r>
              <a:rPr lang="en-US" sz="800" dirty="0">
                <a:latin typeface="Times" pitchFamily="2" charset="0"/>
              </a:rPr>
              <a:t>/</a:t>
            </a:r>
            <a:r>
              <a:rPr lang="en-US" sz="800" dirty="0" err="1">
                <a:latin typeface="Times" pitchFamily="2" charset="0"/>
              </a:rPr>
              <a:t>coag_delNum_delMass.out</a:t>
            </a:r>
            <a:r>
              <a:rPr lang="en-US" sz="800" dirty="0">
                <a:latin typeface="Times" pitchFamily="2" charset="0"/>
              </a:rPr>
              <a:t> . </a:t>
            </a:r>
          </a:p>
          <a:p>
            <a:r>
              <a:rPr lang="en-US" sz="800" dirty="0">
                <a:latin typeface="Times" pitchFamily="2" charset="0"/>
              </a:rPr>
              <a:t>echo main output is </a:t>
            </a:r>
            <a:r>
              <a:rPr lang="en-US" sz="800" dirty="0" err="1">
                <a:latin typeface="Times" pitchFamily="2" charset="0"/>
              </a:rPr>
              <a:t>coag_delNum_delMass.out</a:t>
            </a:r>
            <a:r>
              <a:rPr lang="en-US" sz="800" dirty="0">
                <a:latin typeface="Times" pitchFamily="2" charset="0"/>
              </a:rPr>
              <a:t> </a:t>
            </a:r>
          </a:p>
          <a:p>
            <a:r>
              <a:rPr lang="en-US" sz="800" dirty="0">
                <a:latin typeface="Times" pitchFamily="2" charset="0"/>
              </a:rPr>
              <a:t>echo now running python script to generate graphics and R2. /share/apps/python/anaconda3/bin/python </a:t>
            </a:r>
            <a:r>
              <a:rPr lang="en-US" sz="800" dirty="0" err="1">
                <a:latin typeface="Times" pitchFamily="2" charset="0"/>
              </a:rPr>
              <a:t>coag_dq_da.py</a:t>
            </a:r>
            <a:r>
              <a:rPr lang="en-US" sz="800" dirty="0">
                <a:latin typeface="Times" pitchFamily="2" charset="0"/>
              </a:rPr>
              <a:t> </a:t>
            </a:r>
          </a:p>
          <a:p>
            <a:r>
              <a:rPr lang="en-US" sz="800" dirty="0">
                <a:latin typeface="Times" pitchFamily="2" charset="0"/>
              </a:rPr>
              <a:t>echo convergence diagrams saved.</a:t>
            </a:r>
          </a:p>
        </p:txBody>
      </p:sp>
      <p:sp>
        <p:nvSpPr>
          <p:cNvPr id="15" name="TextBox 14">
            <a:extLst>
              <a:ext uri="{FF2B5EF4-FFF2-40B4-BE49-F238E27FC236}">
                <a16:creationId xmlns:a16="http://schemas.microsoft.com/office/drawing/2014/main" id="{E9DD2BC5-8611-CA46-ACA4-C06B7D8235D8}"/>
              </a:ext>
            </a:extLst>
          </p:cNvPr>
          <p:cNvSpPr txBox="1"/>
          <p:nvPr/>
        </p:nvSpPr>
        <p:spPr>
          <a:xfrm>
            <a:off x="751780" y="1243203"/>
            <a:ext cx="2371996" cy="923330"/>
          </a:xfrm>
          <a:prstGeom prst="rect">
            <a:avLst/>
          </a:prstGeom>
        </p:spPr>
        <p:style>
          <a:lnRef idx="2">
            <a:schemeClr val="accent1"/>
          </a:lnRef>
          <a:fillRef idx="1">
            <a:schemeClr val="lt1"/>
          </a:fillRef>
          <a:effectRef idx="0">
            <a:schemeClr val="accent1"/>
          </a:effectRef>
          <a:fontRef idx="minor">
            <a:schemeClr val="dk1"/>
          </a:fontRef>
        </p:style>
        <p:txBody>
          <a:bodyPr wrap="none" rtlCol="0">
            <a:spAutoFit/>
          </a:bodyPr>
          <a:lstStyle/>
          <a:p>
            <a:pPr marL="342900" indent="-342900">
              <a:buAutoNum type="arabicPeriod"/>
            </a:pPr>
            <a:r>
              <a:rPr lang="en-US" dirty="0">
                <a:latin typeface="Calibri" panose="020F0502020204030204" pitchFamily="34" charset="0"/>
                <a:cs typeface="Calibri" panose="020F0502020204030204" pitchFamily="34" charset="0"/>
              </a:rPr>
              <a:t>Formulate test</a:t>
            </a:r>
          </a:p>
          <a:p>
            <a:pPr marL="342900" indent="-342900">
              <a:buAutoNum type="arabicPeriod"/>
            </a:pPr>
            <a:r>
              <a:rPr lang="en-US" dirty="0">
                <a:latin typeface="Calibri" panose="020F0502020204030204" pitchFamily="34" charset="0"/>
                <a:cs typeface="Calibri" panose="020F0502020204030204" pitchFamily="34" charset="0"/>
              </a:rPr>
              <a:t>Identify target code</a:t>
            </a:r>
          </a:p>
          <a:p>
            <a:pPr marL="342900" indent="-342900">
              <a:buAutoNum type="arabicPeriod"/>
            </a:pPr>
            <a:r>
              <a:rPr lang="en-US" dirty="0">
                <a:latin typeface="Calibri" panose="020F0502020204030204" pitchFamily="34" charset="0"/>
                <a:cs typeface="Calibri" panose="020F0502020204030204" pitchFamily="34" charset="0"/>
              </a:rPr>
              <a:t>Create test driver</a:t>
            </a:r>
          </a:p>
        </p:txBody>
      </p:sp>
      <p:sp>
        <p:nvSpPr>
          <p:cNvPr id="18" name="TextBox 17">
            <a:extLst>
              <a:ext uri="{FF2B5EF4-FFF2-40B4-BE49-F238E27FC236}">
                <a16:creationId xmlns:a16="http://schemas.microsoft.com/office/drawing/2014/main" id="{124D0095-E5DF-B248-AFB7-49A4C0EBF13A}"/>
              </a:ext>
            </a:extLst>
          </p:cNvPr>
          <p:cNvSpPr txBox="1"/>
          <p:nvPr/>
        </p:nvSpPr>
        <p:spPr>
          <a:xfrm>
            <a:off x="762742" y="3233179"/>
            <a:ext cx="2095382" cy="646331"/>
          </a:xfrm>
          <a:prstGeom prst="rect">
            <a:avLst/>
          </a:prstGeom>
        </p:spPr>
        <p:style>
          <a:lnRef idx="2">
            <a:schemeClr val="accent1"/>
          </a:lnRef>
          <a:fillRef idx="1">
            <a:schemeClr val="lt1"/>
          </a:fillRef>
          <a:effectRef idx="0">
            <a:schemeClr val="accent1"/>
          </a:effectRef>
          <a:fontRef idx="minor">
            <a:schemeClr val="dk1"/>
          </a:fontRef>
        </p:style>
        <p:txBody>
          <a:bodyPr wrap="none" rtlCol="0">
            <a:spAutoFit/>
          </a:bodyPr>
          <a:lstStyle/>
          <a:p>
            <a:pPr marL="342900" indent="-342900">
              <a:buAutoNum type="arabicPeriod" startAt="4"/>
            </a:pPr>
            <a:r>
              <a:rPr lang="en-US" dirty="0">
                <a:latin typeface="Calibri" panose="020F0502020204030204" pitchFamily="34" charset="0"/>
                <a:cs typeface="Calibri" panose="020F0502020204030204" pitchFamily="34" charset="0"/>
              </a:rPr>
              <a:t>Automate setup </a:t>
            </a:r>
            <a:br>
              <a:rPr lang="en-US" dirty="0">
                <a:latin typeface="Calibri" panose="020F0502020204030204" pitchFamily="34" charset="0"/>
                <a:cs typeface="Calibri" panose="020F0502020204030204" pitchFamily="34" charset="0"/>
              </a:rPr>
            </a:br>
            <a:r>
              <a:rPr lang="en-US" dirty="0">
                <a:latin typeface="Calibri" panose="020F0502020204030204" pitchFamily="34" charset="0"/>
                <a:cs typeface="Calibri" panose="020F0502020204030204" pitchFamily="34" charset="0"/>
              </a:rPr>
              <a:t>and execution</a:t>
            </a:r>
          </a:p>
        </p:txBody>
      </p:sp>
      <p:sp>
        <p:nvSpPr>
          <p:cNvPr id="19" name="TextBox 18">
            <a:extLst>
              <a:ext uri="{FF2B5EF4-FFF2-40B4-BE49-F238E27FC236}">
                <a16:creationId xmlns:a16="http://schemas.microsoft.com/office/drawing/2014/main" id="{3A827FD1-31D3-1046-BE3E-8A8211B0CBCF}"/>
              </a:ext>
            </a:extLst>
          </p:cNvPr>
          <p:cNvSpPr txBox="1"/>
          <p:nvPr/>
        </p:nvSpPr>
        <p:spPr>
          <a:xfrm>
            <a:off x="6435559" y="2798970"/>
            <a:ext cx="1992020" cy="646331"/>
          </a:xfrm>
          <a:prstGeom prst="rect">
            <a:avLst/>
          </a:prstGeom>
        </p:spPr>
        <p:style>
          <a:lnRef idx="2">
            <a:schemeClr val="accent1"/>
          </a:lnRef>
          <a:fillRef idx="1">
            <a:schemeClr val="lt1"/>
          </a:fillRef>
          <a:effectRef idx="0">
            <a:schemeClr val="accent1"/>
          </a:effectRef>
          <a:fontRef idx="minor">
            <a:schemeClr val="dk1"/>
          </a:fontRef>
        </p:style>
        <p:txBody>
          <a:bodyPr wrap="none" rtlCol="0">
            <a:spAutoFit/>
          </a:bodyPr>
          <a:lstStyle/>
          <a:p>
            <a:pPr marL="342900" indent="-342900">
              <a:buAutoNum type="arabicPeriod" startAt="5"/>
            </a:pPr>
            <a:r>
              <a:rPr lang="en-US" dirty="0">
                <a:latin typeface="Calibri" panose="020F0502020204030204" pitchFamily="34" charset="0"/>
                <a:cs typeface="Calibri" panose="020F0502020204030204" pitchFamily="34" charset="0"/>
              </a:rPr>
              <a:t>Reporting and </a:t>
            </a:r>
            <a:br>
              <a:rPr lang="en-US" dirty="0">
                <a:latin typeface="Calibri" panose="020F0502020204030204" pitchFamily="34" charset="0"/>
                <a:cs typeface="Calibri" panose="020F0502020204030204" pitchFamily="34" charset="0"/>
              </a:rPr>
            </a:br>
            <a:r>
              <a:rPr lang="en-US" dirty="0">
                <a:latin typeface="Calibri" panose="020F0502020204030204" pitchFamily="34" charset="0"/>
                <a:cs typeface="Calibri" panose="020F0502020204030204" pitchFamily="34" charset="0"/>
              </a:rPr>
              <a:t>documentation</a:t>
            </a:r>
          </a:p>
        </p:txBody>
      </p:sp>
      <p:sp>
        <p:nvSpPr>
          <p:cNvPr id="20" name="Rectangle 2">
            <a:extLst>
              <a:ext uri="{FF2B5EF4-FFF2-40B4-BE49-F238E27FC236}">
                <a16:creationId xmlns:a16="http://schemas.microsoft.com/office/drawing/2014/main" id="{CE94F0C0-CFFF-45D4-98EB-94F25838EE2B}"/>
              </a:ext>
            </a:extLst>
          </p:cNvPr>
          <p:cNvSpPr>
            <a:spLocks noGrp="1" noChangeArrowheads="1"/>
          </p:cNvSpPr>
          <p:nvPr>
            <p:ph type="title"/>
          </p:nvPr>
        </p:nvSpPr>
        <p:spPr>
          <a:xfrm>
            <a:off x="27398" y="-68732"/>
            <a:ext cx="9144000" cy="990600"/>
          </a:xfrm>
        </p:spPr>
        <p:txBody>
          <a:bodyPr/>
          <a:lstStyle/>
          <a:p>
            <a:pPr algn="l"/>
            <a:r>
              <a:rPr lang="en-US" sz="3600" dirty="0">
                <a:solidFill>
                  <a:schemeClr val="tx1"/>
                </a:solidFill>
                <a:latin typeface="Calibri" panose="020F0502020204030204" pitchFamily="34" charset="0"/>
                <a:cs typeface="Calibri" panose="020F0502020204030204" pitchFamily="34" charset="0"/>
              </a:rPr>
              <a:t>End-to-end verification workflow</a:t>
            </a:r>
          </a:p>
        </p:txBody>
      </p:sp>
      <p:pic>
        <p:nvPicPr>
          <p:cNvPr id="22" name="Picture 21">
            <a:extLst>
              <a:ext uri="{FF2B5EF4-FFF2-40B4-BE49-F238E27FC236}">
                <a16:creationId xmlns:a16="http://schemas.microsoft.com/office/drawing/2014/main" id="{F9C401A9-50A9-4379-814B-0F912EF073E7}"/>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7793850" y="1587009"/>
            <a:ext cx="1196740" cy="932231"/>
          </a:xfrm>
          <a:prstGeom prst="rect">
            <a:avLst/>
          </a:prstGeom>
        </p:spPr>
      </p:pic>
      <p:pic>
        <p:nvPicPr>
          <p:cNvPr id="23" name="Picture 22">
            <a:extLst>
              <a:ext uri="{FF2B5EF4-FFF2-40B4-BE49-F238E27FC236}">
                <a16:creationId xmlns:a16="http://schemas.microsoft.com/office/drawing/2014/main" id="{16823D76-85C8-45A4-86E8-21DA4965CAD5}"/>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477964" y="4116614"/>
            <a:ext cx="1337152" cy="1045998"/>
          </a:xfrm>
          <a:prstGeom prst="rect">
            <a:avLst/>
          </a:prstGeom>
        </p:spPr>
      </p:pic>
      <p:pic>
        <p:nvPicPr>
          <p:cNvPr id="24" name="Picture 23">
            <a:extLst>
              <a:ext uri="{FF2B5EF4-FFF2-40B4-BE49-F238E27FC236}">
                <a16:creationId xmlns:a16="http://schemas.microsoft.com/office/drawing/2014/main" id="{AA3B9778-80AB-4DFA-A3D5-7916A7E7B593}"/>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8162117" y="4556798"/>
            <a:ext cx="828473" cy="959621"/>
          </a:xfrm>
          <a:prstGeom prst="rect">
            <a:avLst/>
          </a:prstGeom>
        </p:spPr>
      </p:pic>
    </p:spTree>
    <p:extLst>
      <p:ext uri="{BB962C8B-B14F-4D97-AF65-F5344CB8AC3E}">
        <p14:creationId xmlns:p14="http://schemas.microsoft.com/office/powerpoint/2010/main" val="232907530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86805" y="1828800"/>
            <a:ext cx="6440660" cy="1425295"/>
          </a:xfrm>
        </p:spPr>
        <p:txBody>
          <a:bodyPr/>
          <a:lstStyle/>
          <a:p>
            <a:pPr marL="0" indent="0">
              <a:buNone/>
            </a:pPr>
            <a:r>
              <a:rPr lang="en-US" sz="2000" b="1" dirty="0">
                <a:solidFill>
                  <a:schemeClr val="accent6">
                    <a:lumMod val="75000"/>
                  </a:schemeClr>
                </a:solidFill>
                <a:latin typeface="Calibri" panose="020F0502020204030204" pitchFamily="34" charset="0"/>
                <a:cs typeface="Calibri" panose="020F0502020204030204" pitchFamily="34" charset="0"/>
              </a:rPr>
              <a:t>The physics</a:t>
            </a:r>
          </a:p>
          <a:p>
            <a:pPr marL="0" indent="0">
              <a:buNone/>
            </a:pPr>
            <a:endParaRPr lang="en-US" sz="400" b="1" dirty="0">
              <a:solidFill>
                <a:schemeClr val="accent3">
                  <a:lumMod val="75000"/>
                </a:schemeClr>
              </a:solidFill>
              <a:latin typeface="Calibri" panose="020F0502020204030204" pitchFamily="34" charset="0"/>
              <a:cs typeface="Calibri" panose="020F0502020204030204" pitchFamily="34" charset="0"/>
            </a:endParaRPr>
          </a:p>
          <a:p>
            <a:pPr marL="285750" indent="-285750">
              <a:buFont typeface="Arial" panose="020B0604020202020204" pitchFamily="34" charset="0"/>
              <a:buChar char="•"/>
            </a:pPr>
            <a:r>
              <a:rPr lang="en-US" sz="1700" dirty="0">
                <a:latin typeface="Calibri" panose="020F0502020204030204" pitchFamily="34" charset="0"/>
                <a:cs typeface="Calibri" panose="020F0502020204030204" pitchFamily="34" charset="0"/>
              </a:rPr>
              <a:t>Smaller aerosol particles collide to form larger particles, reducing the total number of particles and increasing their mean size</a:t>
            </a:r>
          </a:p>
        </p:txBody>
      </p:sp>
      <p:grpSp>
        <p:nvGrpSpPr>
          <p:cNvPr id="24" name="Group 23"/>
          <p:cNvGrpSpPr/>
          <p:nvPr/>
        </p:nvGrpSpPr>
        <p:grpSpPr>
          <a:xfrm>
            <a:off x="6986264" y="1780507"/>
            <a:ext cx="1734483" cy="1100461"/>
            <a:chOff x="6783860" y="353769"/>
            <a:chExt cx="1734483" cy="1100461"/>
          </a:xfrm>
          <a:effectLst>
            <a:outerShdw blurRad="50800" dist="76200" dir="2700000" algn="tl" rotWithShape="0">
              <a:prstClr val="black">
                <a:alpha val="40000"/>
              </a:prstClr>
            </a:outerShdw>
          </a:effectLst>
        </p:grpSpPr>
        <p:sp>
          <p:nvSpPr>
            <p:cNvPr id="9" name="Rounded Rectangle 8"/>
            <p:cNvSpPr/>
            <p:nvPr/>
          </p:nvSpPr>
          <p:spPr>
            <a:xfrm>
              <a:off x="6783860" y="353769"/>
              <a:ext cx="1734483" cy="1100461"/>
            </a:xfrm>
            <a:prstGeom prst="roundRect">
              <a:avLst>
                <a:gd name="adj" fmla="val 0"/>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 name="Oval 3">
              <a:extLst>
                <a:ext uri="{FF2B5EF4-FFF2-40B4-BE49-F238E27FC236}">
                  <a16:creationId xmlns:a16="http://schemas.microsoft.com/office/drawing/2014/main" id="{2AAF015E-D4D0-8448-BCC3-3B9E1A9DB4CA}"/>
                </a:ext>
              </a:extLst>
            </p:cNvPr>
            <p:cNvSpPr/>
            <p:nvPr/>
          </p:nvSpPr>
          <p:spPr>
            <a:xfrm>
              <a:off x="7927278" y="689509"/>
              <a:ext cx="411480" cy="411480"/>
            </a:xfrm>
            <a:prstGeom prst="ellipse">
              <a:avLst/>
            </a:prstGeom>
            <a:solidFill>
              <a:srgbClr val="FF0000"/>
            </a:solidFill>
            <a:ln>
              <a:solidFill>
                <a:srgbClr val="FF0000"/>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5" name="Oval 4">
              <a:extLst>
                <a:ext uri="{FF2B5EF4-FFF2-40B4-BE49-F238E27FC236}">
                  <a16:creationId xmlns:a16="http://schemas.microsoft.com/office/drawing/2014/main" id="{1567F937-0A11-8B4F-9DFB-42D80EBEE4E1}"/>
                </a:ext>
              </a:extLst>
            </p:cNvPr>
            <p:cNvSpPr/>
            <p:nvPr/>
          </p:nvSpPr>
          <p:spPr>
            <a:xfrm>
              <a:off x="6979711" y="981140"/>
              <a:ext cx="265176" cy="265176"/>
            </a:xfrm>
            <a:prstGeom prst="ellipse">
              <a:avLst/>
            </a:prstGeom>
            <a:solidFill>
              <a:srgbClr val="FF0000"/>
            </a:solidFill>
            <a:ln>
              <a:solidFill>
                <a:srgbClr val="FF0000"/>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7" name="Oval 6">
              <a:extLst>
                <a:ext uri="{FF2B5EF4-FFF2-40B4-BE49-F238E27FC236}">
                  <a16:creationId xmlns:a16="http://schemas.microsoft.com/office/drawing/2014/main" id="{5BA27C39-ADFD-3E40-814B-16711F8E487D}"/>
                </a:ext>
              </a:extLst>
            </p:cNvPr>
            <p:cNvSpPr/>
            <p:nvPr/>
          </p:nvSpPr>
          <p:spPr>
            <a:xfrm>
              <a:off x="7016781" y="598069"/>
              <a:ext cx="182880" cy="182880"/>
            </a:xfrm>
            <a:prstGeom prst="ellipse">
              <a:avLst/>
            </a:prstGeom>
            <a:solidFill>
              <a:srgbClr val="FF0000"/>
            </a:solidFill>
            <a:ln>
              <a:solidFill>
                <a:srgbClr val="FF0000"/>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20" name="Arc 19"/>
            <p:cNvSpPr/>
            <p:nvPr/>
          </p:nvSpPr>
          <p:spPr>
            <a:xfrm rot="5400000">
              <a:off x="7146310" y="698372"/>
              <a:ext cx="398699" cy="440283"/>
            </a:xfrm>
            <a:prstGeom prst="arc">
              <a:avLst>
                <a:gd name="adj1" fmla="val 10889517"/>
                <a:gd name="adj2" fmla="val 9"/>
              </a:avLst>
            </a:prstGeom>
            <a:ln>
              <a:solidFill>
                <a:schemeClr val="tx1"/>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cxnSp>
          <p:nvCxnSpPr>
            <p:cNvPr id="22" name="Straight Arrow Connector 21"/>
            <p:cNvCxnSpPr/>
            <p:nvPr/>
          </p:nvCxnSpPr>
          <p:spPr>
            <a:xfrm>
              <a:off x="7565802" y="918867"/>
              <a:ext cx="266907" cy="0"/>
            </a:xfrm>
            <a:prstGeom prst="straightConnector1">
              <a:avLst/>
            </a:prstGeom>
            <a:ln>
              <a:solidFill>
                <a:schemeClr val="tx1"/>
              </a:solidFill>
              <a:tailEnd type="arrow" w="lg" len="lg"/>
            </a:ln>
          </p:spPr>
          <p:style>
            <a:lnRef idx="2">
              <a:schemeClr val="accent1"/>
            </a:lnRef>
            <a:fillRef idx="0">
              <a:schemeClr val="accent1"/>
            </a:fillRef>
            <a:effectRef idx="1">
              <a:schemeClr val="accent1"/>
            </a:effectRef>
            <a:fontRef idx="minor">
              <a:schemeClr val="tx1"/>
            </a:fontRef>
          </p:style>
        </p:cxnSp>
      </p:grpSp>
      <p:pic>
        <p:nvPicPr>
          <p:cNvPr id="23" name="Picture 22"/>
          <p:cNvPicPr>
            <a:picLocks noChangeAspect="1"/>
          </p:cNvPicPr>
          <p:nvPr/>
        </p:nvPicPr>
        <p:blipFill rotWithShape="1">
          <a:blip r:embed="rId3"/>
          <a:srcRect l="2755" t="4566" r="33301" b="7084"/>
          <a:stretch/>
        </p:blipFill>
        <p:spPr>
          <a:xfrm>
            <a:off x="6735873" y="3805936"/>
            <a:ext cx="2178585" cy="2646375"/>
          </a:xfrm>
          <a:prstGeom prst="rect">
            <a:avLst/>
          </a:prstGeom>
          <a:ln>
            <a:noFill/>
          </a:ln>
          <a:effectLst>
            <a:outerShdw blurRad="292100" dist="139700" dir="2700000" algn="tl" rotWithShape="0">
              <a:srgbClr val="333333">
                <a:alpha val="65000"/>
              </a:srgbClr>
            </a:outerShdw>
          </a:effectLst>
        </p:spPr>
      </p:pic>
      <p:sp>
        <p:nvSpPr>
          <p:cNvPr id="26" name="Content Placeholder 2"/>
          <p:cNvSpPr txBox="1">
            <a:spLocks/>
          </p:cNvSpPr>
          <p:nvPr/>
        </p:nvSpPr>
        <p:spPr>
          <a:xfrm>
            <a:off x="384956" y="2832674"/>
            <a:ext cx="8214565" cy="3314690"/>
          </a:xfrm>
          <a:prstGeom prst="rect">
            <a:avLst/>
          </a:prstGeom>
        </p:spPr>
        <p:txBody>
          <a:bodyPr vert="horz" lIns="0" tIns="0" rIns="0" bIns="0" rtlCol="0">
            <a:noAutofit/>
          </a:bodyPr>
          <a:lstStyle>
            <a:lvl1pPr marL="342900" indent="-342900" algn="l" defTabSz="457200" rtl="0" eaLnBrk="1" latinLnBrk="0" hangingPunct="1">
              <a:spcBef>
                <a:spcPct val="20000"/>
              </a:spcBef>
              <a:buClr>
                <a:schemeClr val="accent1">
                  <a:lumMod val="75000"/>
                </a:schemeClr>
              </a:buClr>
              <a:buFont typeface="Arial"/>
              <a:buChar char="•"/>
              <a:defRPr sz="2400" kern="1200">
                <a:solidFill>
                  <a:schemeClr val="tx1"/>
                </a:solidFill>
                <a:latin typeface="Arial"/>
                <a:ea typeface="+mn-ea"/>
                <a:cs typeface="Arial"/>
              </a:defRPr>
            </a:lvl1pPr>
            <a:lvl2pPr marL="742950" indent="-285750" algn="l" defTabSz="457200" rtl="0" eaLnBrk="1" latinLnBrk="0" hangingPunct="1">
              <a:spcBef>
                <a:spcPct val="20000"/>
              </a:spcBef>
              <a:buClr>
                <a:schemeClr val="accent1">
                  <a:lumMod val="75000"/>
                </a:schemeClr>
              </a:buClr>
              <a:buFont typeface="Arial"/>
              <a:buChar char="–"/>
              <a:defRPr sz="2000" kern="1200">
                <a:solidFill>
                  <a:schemeClr val="tx1"/>
                </a:solidFill>
                <a:latin typeface="Arial"/>
                <a:ea typeface="+mn-ea"/>
                <a:cs typeface="Arial"/>
              </a:defRPr>
            </a:lvl2pPr>
            <a:lvl3pPr marL="1143000" indent="-228600" algn="l" defTabSz="457200" rtl="0" eaLnBrk="1" latinLnBrk="0" hangingPunct="1">
              <a:spcBef>
                <a:spcPct val="20000"/>
              </a:spcBef>
              <a:buClr>
                <a:schemeClr val="accent1">
                  <a:lumMod val="75000"/>
                </a:schemeClr>
              </a:buClr>
              <a:buFont typeface="Arial"/>
              <a:buChar char="•"/>
              <a:defRPr sz="1800" kern="1200">
                <a:solidFill>
                  <a:schemeClr val="tx1"/>
                </a:solidFill>
                <a:latin typeface="Arial"/>
                <a:ea typeface="+mn-ea"/>
                <a:cs typeface="Arial"/>
              </a:defRPr>
            </a:lvl3pPr>
            <a:lvl4pPr marL="1600200" indent="-228600" algn="l" defTabSz="457200" rtl="0" eaLnBrk="1" latinLnBrk="0" hangingPunct="1">
              <a:spcBef>
                <a:spcPct val="20000"/>
              </a:spcBef>
              <a:buClr>
                <a:schemeClr val="accent1">
                  <a:lumMod val="75000"/>
                </a:schemeClr>
              </a:buClr>
              <a:buFont typeface="Arial"/>
              <a:buChar char="–"/>
              <a:defRPr sz="1600" kern="1200">
                <a:solidFill>
                  <a:schemeClr val="tx1"/>
                </a:solidFill>
                <a:latin typeface="Arial"/>
                <a:ea typeface="+mn-ea"/>
                <a:cs typeface="Arial"/>
              </a:defRPr>
            </a:lvl4pPr>
            <a:lvl5pPr marL="2057400" indent="-228600" algn="l" defTabSz="457200" rtl="0" eaLnBrk="1" latinLnBrk="0" hangingPunct="1">
              <a:spcBef>
                <a:spcPct val="20000"/>
              </a:spcBef>
              <a:buClr>
                <a:schemeClr val="accent1">
                  <a:lumMod val="75000"/>
                </a:schemeClr>
              </a:buClr>
              <a:buFont typeface="Arial"/>
              <a:buChar char="»"/>
              <a:defRPr sz="1600" kern="1200">
                <a:solidFill>
                  <a:schemeClr val="tx1"/>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spcBef>
                <a:spcPts val="1200"/>
              </a:spcBef>
              <a:buFont typeface="Arial"/>
              <a:buNone/>
            </a:pPr>
            <a:r>
              <a:rPr lang="en-US" sz="2000" b="1" dirty="0">
                <a:solidFill>
                  <a:schemeClr val="accent6">
                    <a:lumMod val="75000"/>
                  </a:schemeClr>
                </a:solidFill>
                <a:latin typeface="Calibri" panose="020F0502020204030204" pitchFamily="34" charset="0"/>
                <a:cs typeface="Calibri" panose="020F0502020204030204" pitchFamily="34" charset="0"/>
              </a:rPr>
              <a:t>The code </a:t>
            </a:r>
          </a:p>
          <a:p>
            <a:pPr>
              <a:spcBef>
                <a:spcPts val="0"/>
              </a:spcBef>
            </a:pPr>
            <a:endParaRPr lang="en-US" sz="400" dirty="0">
              <a:latin typeface="Calibri" panose="020F0502020204030204" pitchFamily="34" charset="0"/>
              <a:cs typeface="Calibri" panose="020F0502020204030204" pitchFamily="34" charset="0"/>
            </a:endParaRPr>
          </a:p>
          <a:p>
            <a:pPr>
              <a:spcBef>
                <a:spcPts val="0"/>
              </a:spcBef>
            </a:pPr>
            <a:r>
              <a:rPr lang="en-US" sz="1700" dirty="0">
                <a:latin typeface="Calibri" panose="020F0502020204030204" pitchFamily="34" charset="0"/>
                <a:cs typeface="Calibri" panose="020F0502020204030204" pitchFamily="34" charset="0"/>
              </a:rPr>
              <a:t>Describes aerosol population by a few log-normal distribution functions (modes)</a:t>
            </a:r>
          </a:p>
          <a:p>
            <a:pPr>
              <a:spcBef>
                <a:spcPts val="0"/>
              </a:spcBef>
            </a:pPr>
            <a:r>
              <a:rPr lang="en-US" sz="1700" dirty="0">
                <a:latin typeface="Calibri" panose="020F0502020204030204" pitchFamily="34" charset="0"/>
                <a:cs typeface="Calibri" panose="020F0502020204030204" pitchFamily="34" charset="0"/>
              </a:rPr>
              <a:t>Solves ordinary differential equations (ODEs) for mass and number concentrations of each mode</a:t>
            </a:r>
          </a:p>
          <a:p>
            <a:pPr marL="0" indent="0">
              <a:spcBef>
                <a:spcPts val="1200"/>
              </a:spcBef>
              <a:buNone/>
            </a:pPr>
            <a:r>
              <a:rPr lang="en-US" sz="2000" b="1" dirty="0">
                <a:solidFill>
                  <a:schemeClr val="accent6">
                    <a:lumMod val="75000"/>
                  </a:schemeClr>
                </a:solidFill>
                <a:latin typeface="Calibri" panose="020F0502020204030204" pitchFamily="34" charset="0"/>
                <a:cs typeface="Calibri" panose="020F0502020204030204" pitchFamily="34" charset="0"/>
              </a:rPr>
              <a:t>The verification</a:t>
            </a:r>
          </a:p>
          <a:p>
            <a:pPr>
              <a:spcBef>
                <a:spcPts val="1200"/>
              </a:spcBef>
            </a:pPr>
            <a:r>
              <a:rPr lang="en-US" sz="1700" dirty="0">
                <a:latin typeface="Calibri" panose="020F0502020204030204" pitchFamily="34" charset="0"/>
                <a:cs typeface="Calibri" panose="020F0502020204030204" pitchFamily="34" charset="0"/>
              </a:rPr>
              <a:t>Assess convergence of time stepping method</a:t>
            </a:r>
          </a:p>
          <a:p>
            <a:pPr>
              <a:spcBef>
                <a:spcPts val="0"/>
              </a:spcBef>
            </a:pPr>
            <a:r>
              <a:rPr lang="en-US" sz="1700" dirty="0">
                <a:latin typeface="Calibri" panose="020F0502020204030204" pitchFamily="34" charset="0"/>
                <a:cs typeface="Calibri" panose="020F0502020204030204" pitchFamily="34" charset="0"/>
              </a:rPr>
              <a:t>10 different initial conditions * 19 concentrations = 190 ODEs</a:t>
            </a:r>
          </a:p>
          <a:p>
            <a:pPr>
              <a:spcBef>
                <a:spcPts val="0"/>
              </a:spcBef>
            </a:pPr>
            <a:r>
              <a:rPr lang="en-US" sz="1700" dirty="0">
                <a:latin typeface="Calibri" panose="020F0502020204030204" pitchFamily="34" charset="0"/>
                <a:cs typeface="Calibri" panose="020F0502020204030204" pitchFamily="34" charset="0"/>
              </a:rPr>
              <a:t>Integration length: 30 min</a:t>
            </a:r>
          </a:p>
          <a:p>
            <a:pPr>
              <a:spcBef>
                <a:spcPts val="0"/>
              </a:spcBef>
            </a:pPr>
            <a:r>
              <a:rPr lang="en-US" sz="1700" dirty="0">
                <a:latin typeface="Calibri" panose="020F0502020204030204" pitchFamily="34" charset="0"/>
                <a:cs typeface="Calibri" panose="020F0502020204030204" pitchFamily="34" charset="0"/>
              </a:rPr>
              <a:t>Reference solutions using 4th order </a:t>
            </a:r>
            <a:r>
              <a:rPr lang="en-US" sz="1700" dirty="0" err="1">
                <a:latin typeface="Calibri" panose="020F0502020204030204" pitchFamily="34" charset="0"/>
                <a:cs typeface="Calibri" panose="020F0502020204030204" pitchFamily="34" charset="0"/>
              </a:rPr>
              <a:t>Runge-Kutta</a:t>
            </a:r>
            <a:r>
              <a:rPr lang="en-US" sz="1700" dirty="0">
                <a:latin typeface="Calibri" panose="020F0502020204030204" pitchFamily="34" charset="0"/>
                <a:cs typeface="Calibri" panose="020F0502020204030204" pitchFamily="34" charset="0"/>
              </a:rPr>
              <a:t> with ∆t = 1s</a:t>
            </a:r>
          </a:p>
          <a:p>
            <a:pPr>
              <a:spcBef>
                <a:spcPts val="0"/>
              </a:spcBef>
            </a:pPr>
            <a:r>
              <a:rPr lang="en-US" sz="1700" dirty="0">
                <a:latin typeface="Calibri" panose="020F0502020204030204" pitchFamily="34" charset="0"/>
                <a:cs typeface="Calibri" panose="020F0502020204030204" pitchFamily="34" charset="0"/>
              </a:rPr>
              <a:t>Test fails when convergence rates is significantly &lt; expected</a:t>
            </a:r>
          </a:p>
          <a:p>
            <a:pPr marL="0" indent="0">
              <a:spcBef>
                <a:spcPts val="1200"/>
              </a:spcBef>
              <a:buFont typeface="Arial"/>
              <a:buNone/>
            </a:pPr>
            <a:r>
              <a:rPr lang="en-US" sz="2000" b="1" dirty="0">
                <a:solidFill>
                  <a:schemeClr val="accent6">
                    <a:lumMod val="75000"/>
                  </a:schemeClr>
                </a:solidFill>
                <a:latin typeface="Calibri" panose="020F0502020204030204" pitchFamily="34" charset="0"/>
                <a:cs typeface="Calibri" panose="020F0502020204030204" pitchFamily="34" charset="0"/>
              </a:rPr>
              <a:t>Unit isolation: </a:t>
            </a:r>
            <a:r>
              <a:rPr lang="en-US" sz="1700" dirty="0">
                <a:latin typeface="Calibri" panose="020F0502020204030204" pitchFamily="34" charset="0"/>
                <a:cs typeface="Calibri" panose="020F0502020204030204" pitchFamily="34" charset="0"/>
              </a:rPr>
              <a:t>MAM box model (Fortran)</a:t>
            </a:r>
            <a:endParaRPr lang="en-US" sz="1700" b="1" dirty="0">
              <a:solidFill>
                <a:schemeClr val="accent6">
                  <a:lumMod val="75000"/>
                </a:schemeClr>
              </a:solidFill>
              <a:latin typeface="Calibri" panose="020F0502020204030204" pitchFamily="34" charset="0"/>
              <a:cs typeface="Calibri" panose="020F0502020204030204" pitchFamily="34" charset="0"/>
            </a:endParaRPr>
          </a:p>
        </p:txBody>
      </p:sp>
      <p:sp>
        <p:nvSpPr>
          <p:cNvPr id="13" name="Rectangle 2">
            <a:extLst>
              <a:ext uri="{FF2B5EF4-FFF2-40B4-BE49-F238E27FC236}">
                <a16:creationId xmlns:a16="http://schemas.microsoft.com/office/drawing/2014/main" id="{C19B4233-799E-447C-AA82-46C29AFAECFF}"/>
              </a:ext>
            </a:extLst>
          </p:cNvPr>
          <p:cNvSpPr txBox="1">
            <a:spLocks noChangeArrowheads="1"/>
          </p:cNvSpPr>
          <p:nvPr/>
        </p:nvSpPr>
        <p:spPr>
          <a:xfrm>
            <a:off x="238873" y="187634"/>
            <a:ext cx="9144000" cy="990600"/>
          </a:xfrm>
          <a:prstGeom prst="rect">
            <a:avLst/>
          </a:prstGeom>
        </p:spPr>
        <p:txBody>
          <a:bodyPr anchor="ctr"/>
          <a:lstStyle/>
          <a:p>
            <a:pPr algn="l"/>
            <a:r>
              <a:rPr lang="en-US" sz="3600" kern="0" dirty="0">
                <a:solidFill>
                  <a:schemeClr val="tx1"/>
                </a:solidFill>
                <a:latin typeface="Calibri" panose="020F0502020204030204" pitchFamily="34" charset="0"/>
                <a:cs typeface="Calibri" panose="020F0502020204030204" pitchFamily="34" charset="0"/>
              </a:rPr>
              <a:t>Verification example from MAM:                    Aerosol Coagulation</a:t>
            </a:r>
          </a:p>
        </p:txBody>
      </p:sp>
      <p:sp>
        <p:nvSpPr>
          <p:cNvPr id="10" name="Rectangle 9">
            <a:extLst>
              <a:ext uri="{FF2B5EF4-FFF2-40B4-BE49-F238E27FC236}">
                <a16:creationId xmlns:a16="http://schemas.microsoft.com/office/drawing/2014/main" id="{74718B47-0CFC-4CDC-AD0D-1C078B0BB356}"/>
              </a:ext>
            </a:extLst>
          </p:cNvPr>
          <p:cNvSpPr/>
          <p:nvPr/>
        </p:nvSpPr>
        <p:spPr>
          <a:xfrm>
            <a:off x="5003702" y="846586"/>
            <a:ext cx="3927967" cy="646331"/>
          </a:xfrm>
          <a:prstGeom prst="rect">
            <a:avLst/>
          </a:prstGeom>
          <a:ln>
            <a:solidFill>
              <a:srgbClr val="0070C0"/>
            </a:solidFill>
          </a:ln>
        </p:spPr>
        <p:txBody>
          <a:bodyPr wrap="square">
            <a:spAutoFit/>
          </a:bodyPr>
          <a:lstStyle/>
          <a:p>
            <a:pPr algn="ctr"/>
            <a:r>
              <a:rPr lang="en-US" dirty="0">
                <a:latin typeface="Calibri" panose="020F0502020204030204" pitchFamily="34" charset="0"/>
                <a:cs typeface="Calibri" panose="020F0502020204030204" pitchFamily="34" charset="0"/>
                <a:hlinkClick r:id="rId4"/>
              </a:rPr>
              <a:t>https://e3sm-project.github.io/CMDV-testing/Coagulation.html</a:t>
            </a:r>
            <a:r>
              <a:rPr lang="en-US" dirty="0">
                <a:latin typeface="Calibri" panose="020F0502020204030204" pitchFamily="34" charset="0"/>
                <a:cs typeface="Calibri" panose="020F0502020204030204" pitchFamily="34" charset="0"/>
              </a:rPr>
              <a:t> </a:t>
            </a:r>
          </a:p>
        </p:txBody>
      </p:sp>
      <p:sp>
        <p:nvSpPr>
          <p:cNvPr id="11" name="TextBox 10">
            <a:extLst>
              <a:ext uri="{FF2B5EF4-FFF2-40B4-BE49-F238E27FC236}">
                <a16:creationId xmlns:a16="http://schemas.microsoft.com/office/drawing/2014/main" id="{6B99BEEF-9B46-48C2-B631-2D6791420623}"/>
              </a:ext>
            </a:extLst>
          </p:cNvPr>
          <p:cNvSpPr txBox="1"/>
          <p:nvPr/>
        </p:nvSpPr>
        <p:spPr>
          <a:xfrm>
            <a:off x="228600" y="1267737"/>
            <a:ext cx="4519258" cy="430887"/>
          </a:xfrm>
          <a:prstGeom prst="rect">
            <a:avLst/>
          </a:prstGeom>
          <a:noFill/>
        </p:spPr>
        <p:txBody>
          <a:bodyPr wrap="square" rtlCol="0">
            <a:spAutoFit/>
          </a:bodyPr>
          <a:lstStyle/>
          <a:p>
            <a:r>
              <a:rPr lang="en-US" sz="2200" dirty="0">
                <a:latin typeface="Calibri" panose="020F0502020204030204" pitchFamily="34" charset="0"/>
                <a:cs typeface="Calibri" panose="020F0502020204030204" pitchFamily="34" charset="0"/>
              </a:rPr>
              <a:t>R. </a:t>
            </a:r>
            <a:r>
              <a:rPr lang="en-US" sz="2200" dirty="0" err="1">
                <a:latin typeface="Calibri" panose="020F0502020204030204" pitchFamily="34" charset="0"/>
                <a:cs typeface="Calibri" panose="020F0502020204030204" pitchFamily="34" charset="0"/>
              </a:rPr>
              <a:t>Scanza</a:t>
            </a:r>
            <a:r>
              <a:rPr lang="en-US" sz="2200" dirty="0">
                <a:latin typeface="Calibri" panose="020F0502020204030204" pitchFamily="34" charset="0"/>
                <a:cs typeface="Calibri" panose="020F0502020204030204" pitchFamily="34" charset="0"/>
              </a:rPr>
              <a:t>, R. Easter (PNNL) </a:t>
            </a:r>
          </a:p>
        </p:txBody>
      </p:sp>
    </p:spTree>
    <p:extLst>
      <p:ext uri="{BB962C8B-B14F-4D97-AF65-F5344CB8AC3E}">
        <p14:creationId xmlns:p14="http://schemas.microsoft.com/office/powerpoint/2010/main" val="82531071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28600" y="1707197"/>
            <a:ext cx="8357826" cy="4549059"/>
          </a:xfrm>
        </p:spPr>
        <p:txBody>
          <a:bodyPr/>
          <a:lstStyle/>
          <a:p>
            <a:pPr marL="0" indent="0">
              <a:buNone/>
            </a:pPr>
            <a:r>
              <a:rPr lang="en-US" sz="2000" b="1" dirty="0">
                <a:solidFill>
                  <a:schemeClr val="accent6">
                    <a:lumMod val="75000"/>
                  </a:schemeClr>
                </a:solidFill>
                <a:latin typeface="Calibri" panose="020F0502020204030204" pitchFamily="34" charset="0"/>
                <a:cs typeface="Calibri" panose="020F0502020204030204" pitchFamily="34" charset="0"/>
              </a:rPr>
              <a:t>The physics</a:t>
            </a:r>
          </a:p>
          <a:p>
            <a:pPr marL="285750" indent="-285750">
              <a:buFont typeface="Arial" panose="020B0604020202020204" pitchFamily="34" charset="0"/>
              <a:buChar char="•"/>
            </a:pPr>
            <a:r>
              <a:rPr lang="en-US" sz="1700" dirty="0">
                <a:latin typeface="Calibri" panose="020F0502020204030204" pitchFamily="34" charset="0"/>
                <a:cs typeface="Calibri" panose="020F0502020204030204" pitchFamily="34" charset="0"/>
              </a:rPr>
              <a:t>Aerosol particles absorb water and grow in size</a:t>
            </a:r>
          </a:p>
          <a:p>
            <a:pPr marL="0" indent="0">
              <a:spcBef>
                <a:spcPts val="1200"/>
              </a:spcBef>
              <a:buNone/>
            </a:pPr>
            <a:r>
              <a:rPr lang="en-US" sz="2000" b="1" dirty="0">
                <a:solidFill>
                  <a:schemeClr val="accent6">
                    <a:lumMod val="75000"/>
                  </a:schemeClr>
                </a:solidFill>
                <a:latin typeface="Calibri" panose="020F0502020204030204" pitchFamily="34" charset="0"/>
                <a:cs typeface="Calibri" panose="020F0502020204030204" pitchFamily="34" charset="0"/>
              </a:rPr>
              <a:t>The code</a:t>
            </a:r>
          </a:p>
          <a:p>
            <a:pPr marL="285750" indent="-285750">
              <a:spcBef>
                <a:spcPts val="0"/>
              </a:spcBef>
              <a:buFont typeface="Arial" panose="020B0604020202020204" pitchFamily="34" charset="0"/>
              <a:buChar char="•"/>
            </a:pPr>
            <a:r>
              <a:rPr lang="en-US" sz="1700" dirty="0">
                <a:latin typeface="Calibri" panose="020F0502020204030204" pitchFamily="34" charset="0"/>
                <a:cs typeface="Calibri" panose="020F0502020204030204" pitchFamily="34" charset="0"/>
              </a:rPr>
              <a:t>Assumes quartic relationship between air humidity and particle wet radius</a:t>
            </a:r>
          </a:p>
          <a:p>
            <a:pPr marL="285750" indent="-285750">
              <a:spcBef>
                <a:spcPts val="0"/>
              </a:spcBef>
              <a:buFont typeface="Arial" panose="020B0604020202020204" pitchFamily="34" charset="0"/>
              <a:buChar char="•"/>
            </a:pPr>
            <a:r>
              <a:rPr lang="en-US" sz="1700" dirty="0">
                <a:latin typeface="Calibri" panose="020F0502020204030204" pitchFamily="34" charset="0"/>
                <a:cs typeface="Calibri" panose="020F0502020204030204" pitchFamily="34" charset="0"/>
              </a:rPr>
              <a:t>Calculates wet radius (a root of quartic function) using analytical expression</a:t>
            </a:r>
          </a:p>
          <a:p>
            <a:pPr marL="285750" indent="-285750">
              <a:spcBef>
                <a:spcPts val="0"/>
              </a:spcBef>
              <a:buFont typeface="Arial" panose="020B0604020202020204" pitchFamily="34" charset="0"/>
              <a:buChar char="•"/>
            </a:pPr>
            <a:r>
              <a:rPr lang="en-US" sz="1700" dirty="0">
                <a:latin typeface="Calibri" panose="020F0502020204030204" pitchFamily="34" charset="0"/>
                <a:cs typeface="Calibri" panose="020F0502020204030204" pitchFamily="34" charset="0"/>
              </a:rPr>
              <a:t>Expects 1 real-and-physical root</a:t>
            </a:r>
          </a:p>
          <a:p>
            <a:pPr marL="0" indent="0">
              <a:spcBef>
                <a:spcPts val="1200"/>
              </a:spcBef>
              <a:buNone/>
            </a:pPr>
            <a:r>
              <a:rPr lang="en-US" sz="2000" b="1" dirty="0">
                <a:solidFill>
                  <a:schemeClr val="accent6">
                    <a:lumMod val="75000"/>
                  </a:schemeClr>
                </a:solidFill>
                <a:latin typeface="Calibri" panose="020F0502020204030204" pitchFamily="34" charset="0"/>
                <a:cs typeface="Calibri" panose="020F0502020204030204" pitchFamily="34" charset="0"/>
              </a:rPr>
              <a:t>The verification</a:t>
            </a:r>
          </a:p>
          <a:p>
            <a:pPr marL="0" indent="0">
              <a:spcBef>
                <a:spcPts val="1200"/>
              </a:spcBef>
              <a:buNone/>
            </a:pPr>
            <a:endParaRPr lang="en-US" sz="400" b="1" dirty="0">
              <a:solidFill>
                <a:schemeClr val="accent6">
                  <a:lumMod val="75000"/>
                </a:schemeClr>
              </a:solidFill>
              <a:latin typeface="Calibri" panose="020F0502020204030204" pitchFamily="34" charset="0"/>
              <a:cs typeface="Calibri" panose="020F0502020204030204" pitchFamily="34" charset="0"/>
            </a:endParaRPr>
          </a:p>
          <a:p>
            <a:pPr marL="285750" indent="-285750">
              <a:spcBef>
                <a:spcPts val="0"/>
              </a:spcBef>
              <a:buFont typeface="Arial" panose="020B0604020202020204" pitchFamily="34" charset="0"/>
              <a:buChar char="•"/>
            </a:pPr>
            <a:r>
              <a:rPr lang="en-US" sz="1700" dirty="0">
                <a:latin typeface="Calibri" panose="020F0502020204030204" pitchFamily="34" charset="0"/>
                <a:cs typeface="Calibri" panose="020F0502020204030204" pitchFamily="34" charset="0"/>
              </a:rPr>
              <a:t>Verifies the analytical expression and its implementation</a:t>
            </a:r>
          </a:p>
          <a:p>
            <a:pPr marL="285750" indent="-285750">
              <a:spcBef>
                <a:spcPts val="0"/>
              </a:spcBef>
              <a:buFont typeface="Arial" panose="020B0604020202020204" pitchFamily="34" charset="0"/>
              <a:buChar char="•"/>
            </a:pPr>
            <a:r>
              <a:rPr lang="en-US" sz="1700" dirty="0">
                <a:latin typeface="Calibri" panose="020F0502020204030204" pitchFamily="34" charset="0"/>
                <a:cs typeface="Calibri" panose="020F0502020204030204" pitchFamily="34" charset="0"/>
              </a:rPr>
              <a:t>Calculates wet radius for 576 different combinations of humidity, particle composition, and dry radius</a:t>
            </a:r>
          </a:p>
          <a:p>
            <a:pPr marL="285750" indent="-285750">
              <a:spcBef>
                <a:spcPts val="0"/>
              </a:spcBef>
              <a:buFont typeface="Arial" panose="020B0604020202020204" pitchFamily="34" charset="0"/>
              <a:buChar char="•"/>
            </a:pPr>
            <a:r>
              <a:rPr lang="en-US" altLang="zh-CN" sz="1700" dirty="0">
                <a:latin typeface="Calibri" panose="020F0502020204030204" pitchFamily="34" charset="0"/>
                <a:cs typeface="Calibri" panose="020F0502020204030204" pitchFamily="34" charset="0"/>
              </a:rPr>
              <a:t>Reference solutions using</a:t>
            </a:r>
            <a:r>
              <a:rPr lang="en-US" sz="1700" dirty="0">
                <a:latin typeface="Calibri" panose="020F0502020204030204" pitchFamily="34" charset="0"/>
                <a:cs typeface="Calibri" panose="020F0502020204030204" pitchFamily="34" charset="0"/>
              </a:rPr>
              <a:t> root-finding by bisection </a:t>
            </a:r>
          </a:p>
          <a:p>
            <a:pPr marL="285750" indent="-285750">
              <a:spcBef>
                <a:spcPts val="0"/>
              </a:spcBef>
              <a:buFont typeface="Arial" panose="020B0604020202020204" pitchFamily="34" charset="0"/>
              <a:buChar char="•"/>
            </a:pPr>
            <a:r>
              <a:rPr lang="en-US" sz="1700" dirty="0">
                <a:latin typeface="Calibri" panose="020F0502020204030204" pitchFamily="34" charset="0"/>
                <a:cs typeface="Calibri" panose="020F0502020204030204" pitchFamily="34" charset="0"/>
              </a:rPr>
              <a:t>Test fails if relative difference between any pair of MAM and reference solutions exceeds 1E-15 (machine precision)</a:t>
            </a:r>
          </a:p>
          <a:p>
            <a:pPr marL="0" indent="0">
              <a:spcBef>
                <a:spcPts val="1200"/>
              </a:spcBef>
              <a:buNone/>
            </a:pPr>
            <a:r>
              <a:rPr lang="en-US" sz="2000" b="1" dirty="0">
                <a:solidFill>
                  <a:schemeClr val="accent6">
                    <a:lumMod val="75000"/>
                  </a:schemeClr>
                </a:solidFill>
                <a:latin typeface="Calibri" panose="020F0502020204030204" pitchFamily="34" charset="0"/>
                <a:cs typeface="Calibri" panose="020F0502020204030204" pitchFamily="34" charset="0"/>
              </a:rPr>
              <a:t>Unit isolation: </a:t>
            </a:r>
            <a:r>
              <a:rPr lang="en-US" sz="1700" dirty="0">
                <a:latin typeface="Calibri" panose="020F0502020204030204" pitchFamily="34" charset="0"/>
                <a:cs typeface="Calibri" panose="020F0502020204030204" pitchFamily="34" charset="0"/>
              </a:rPr>
              <a:t>MAM box model (Fortran)</a:t>
            </a:r>
            <a:endParaRPr lang="en-US" sz="1700" b="1" dirty="0">
              <a:solidFill>
                <a:schemeClr val="accent6">
                  <a:lumMod val="75000"/>
                </a:schemeClr>
              </a:solidFill>
              <a:latin typeface="Calibri" panose="020F0502020204030204" pitchFamily="34" charset="0"/>
              <a:cs typeface="Calibri" panose="020F0502020204030204" pitchFamily="34" charset="0"/>
            </a:endParaRPr>
          </a:p>
        </p:txBody>
      </p:sp>
      <p:grpSp>
        <p:nvGrpSpPr>
          <p:cNvPr id="18" name="Group 17"/>
          <p:cNvGrpSpPr/>
          <p:nvPr/>
        </p:nvGrpSpPr>
        <p:grpSpPr>
          <a:xfrm>
            <a:off x="6248400" y="838200"/>
            <a:ext cx="2553060" cy="1463354"/>
            <a:chOff x="4846095" y="2475823"/>
            <a:chExt cx="2553060" cy="1463354"/>
          </a:xfrm>
        </p:grpSpPr>
        <p:sp>
          <p:nvSpPr>
            <p:cNvPr id="9" name="Rounded Rectangle 8"/>
            <p:cNvSpPr/>
            <p:nvPr/>
          </p:nvSpPr>
          <p:spPr>
            <a:xfrm>
              <a:off x="4950258" y="2475823"/>
              <a:ext cx="2448897" cy="1463354"/>
            </a:xfrm>
            <a:prstGeom prst="roundRect">
              <a:avLst>
                <a:gd name="adj" fmla="val 5181"/>
              </a:avLst>
            </a:prstGeom>
            <a:pattFill prst="pct10">
              <a:fgClr>
                <a:schemeClr val="accent1"/>
              </a:fgClr>
              <a:bgClr>
                <a:schemeClr val="bg1"/>
              </a:bgClr>
            </a:patt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12" name="Group 11"/>
            <p:cNvGrpSpPr/>
            <p:nvPr/>
          </p:nvGrpSpPr>
          <p:grpSpPr>
            <a:xfrm>
              <a:off x="5377830" y="3021894"/>
              <a:ext cx="1676250" cy="735247"/>
              <a:chOff x="5377830" y="2824184"/>
              <a:chExt cx="1676250" cy="735247"/>
            </a:xfrm>
          </p:grpSpPr>
          <p:sp>
            <p:nvSpPr>
              <p:cNvPr id="4" name="Oval 3">
                <a:extLst>
                  <a:ext uri="{FF2B5EF4-FFF2-40B4-BE49-F238E27FC236}">
                    <a16:creationId xmlns:a16="http://schemas.microsoft.com/office/drawing/2014/main" id="{2AAF015E-D4D0-8448-BCC3-3B9E1A9DB4CA}"/>
                  </a:ext>
                </a:extLst>
              </p:cNvPr>
              <p:cNvSpPr/>
              <p:nvPr/>
            </p:nvSpPr>
            <p:spPr>
              <a:xfrm>
                <a:off x="6331558" y="2824184"/>
                <a:ext cx="722522" cy="735247"/>
              </a:xfrm>
              <a:prstGeom prst="ellipse">
                <a:avLst/>
              </a:prstGeom>
              <a:solidFill>
                <a:schemeClr val="accent1">
                  <a:lumMod val="60000"/>
                  <a:lumOff val="40000"/>
                </a:schemeClr>
              </a:solidFill>
              <a:ln>
                <a:solidFill>
                  <a:schemeClr val="accent1">
                    <a:lumMod val="60000"/>
                    <a:lumOff val="40000"/>
                  </a:schemeClr>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5" name="Oval 4">
                <a:extLst>
                  <a:ext uri="{FF2B5EF4-FFF2-40B4-BE49-F238E27FC236}">
                    <a16:creationId xmlns:a16="http://schemas.microsoft.com/office/drawing/2014/main" id="{1567F937-0A11-8B4F-9DFB-42D80EBEE4E1}"/>
                  </a:ext>
                </a:extLst>
              </p:cNvPr>
              <p:cNvSpPr/>
              <p:nvPr/>
            </p:nvSpPr>
            <p:spPr>
              <a:xfrm>
                <a:off x="5377830" y="3033764"/>
                <a:ext cx="316089" cy="316089"/>
              </a:xfrm>
              <a:prstGeom prst="ellipse">
                <a:avLst/>
              </a:prstGeom>
              <a:solidFill>
                <a:schemeClr val="accent1">
                  <a:lumMod val="75000"/>
                </a:schemeClr>
              </a:solidFill>
              <a:ln>
                <a:solidFill>
                  <a:schemeClr val="accent1">
                    <a:lumMod val="75000"/>
                  </a:schemeClr>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cxnSp>
            <p:nvCxnSpPr>
              <p:cNvPr id="6" name="Straight Arrow Connector 5">
                <a:extLst>
                  <a:ext uri="{FF2B5EF4-FFF2-40B4-BE49-F238E27FC236}">
                    <a16:creationId xmlns:a16="http://schemas.microsoft.com/office/drawing/2014/main" id="{142D2C35-2060-E94F-8434-345B9457A4E7}"/>
                  </a:ext>
                </a:extLst>
              </p:cNvPr>
              <p:cNvCxnSpPr/>
              <p:nvPr/>
            </p:nvCxnSpPr>
            <p:spPr>
              <a:xfrm flipV="1">
                <a:off x="5896834" y="3183501"/>
                <a:ext cx="274320" cy="3452"/>
              </a:xfrm>
              <a:prstGeom prst="straightConnector1">
                <a:avLst/>
              </a:prstGeom>
              <a:ln w="31750">
                <a:solidFill>
                  <a:srgbClr val="FF0000"/>
                </a:solidFill>
                <a:tailEnd type="triangle" w="lg" len="lg"/>
              </a:ln>
            </p:spPr>
            <p:style>
              <a:lnRef idx="1">
                <a:schemeClr val="accent1"/>
              </a:lnRef>
              <a:fillRef idx="0">
                <a:schemeClr val="accent1"/>
              </a:fillRef>
              <a:effectRef idx="0">
                <a:schemeClr val="accent1"/>
              </a:effectRef>
              <a:fontRef idx="minor">
                <a:schemeClr val="tx1"/>
              </a:fontRef>
            </p:style>
          </p:cxnSp>
        </p:grpSp>
        <p:sp>
          <p:nvSpPr>
            <p:cNvPr id="11" name="TextBox 10"/>
            <p:cNvSpPr txBox="1"/>
            <p:nvPr/>
          </p:nvSpPr>
          <p:spPr>
            <a:xfrm>
              <a:off x="4846095" y="2874906"/>
              <a:ext cx="1292144" cy="307777"/>
            </a:xfrm>
            <a:prstGeom prst="rect">
              <a:avLst/>
            </a:prstGeom>
            <a:noFill/>
          </p:spPr>
          <p:txBody>
            <a:bodyPr wrap="square" rtlCol="0">
              <a:spAutoFit/>
            </a:bodyPr>
            <a:lstStyle/>
            <a:p>
              <a:pPr algn="ctr"/>
              <a:r>
                <a:rPr lang="en-US" sz="1400" dirty="0"/>
                <a:t>Dry particle</a:t>
              </a:r>
            </a:p>
          </p:txBody>
        </p:sp>
        <p:sp>
          <p:nvSpPr>
            <p:cNvPr id="13" name="TextBox 12"/>
            <p:cNvSpPr txBox="1"/>
            <p:nvPr/>
          </p:nvSpPr>
          <p:spPr>
            <a:xfrm>
              <a:off x="6046747" y="2663369"/>
              <a:ext cx="1292144" cy="307777"/>
            </a:xfrm>
            <a:prstGeom prst="rect">
              <a:avLst/>
            </a:prstGeom>
            <a:noFill/>
          </p:spPr>
          <p:txBody>
            <a:bodyPr wrap="square" rtlCol="0">
              <a:spAutoFit/>
            </a:bodyPr>
            <a:lstStyle/>
            <a:p>
              <a:pPr algn="ctr"/>
              <a:r>
                <a:rPr lang="en-US" sz="1400"/>
                <a:t>Wet particle</a:t>
              </a:r>
              <a:endParaRPr lang="en-US" sz="1400" dirty="0"/>
            </a:p>
          </p:txBody>
        </p:sp>
      </p:grpSp>
      <p:sp>
        <p:nvSpPr>
          <p:cNvPr id="14" name="Rectangle 2">
            <a:extLst>
              <a:ext uri="{FF2B5EF4-FFF2-40B4-BE49-F238E27FC236}">
                <a16:creationId xmlns:a16="http://schemas.microsoft.com/office/drawing/2014/main" id="{4BF4E5AF-CB76-4B3A-85AE-FA197698F7BA}"/>
              </a:ext>
            </a:extLst>
          </p:cNvPr>
          <p:cNvSpPr txBox="1">
            <a:spLocks noChangeArrowheads="1"/>
          </p:cNvSpPr>
          <p:nvPr/>
        </p:nvSpPr>
        <p:spPr>
          <a:xfrm>
            <a:off x="202058" y="174968"/>
            <a:ext cx="9144000" cy="990600"/>
          </a:xfrm>
          <a:prstGeom prst="rect">
            <a:avLst/>
          </a:prstGeom>
        </p:spPr>
        <p:txBody>
          <a:bodyPr anchor="ctr"/>
          <a:lstStyle/>
          <a:p>
            <a:pPr algn="l"/>
            <a:r>
              <a:rPr lang="en-US" sz="3600" kern="0" dirty="0">
                <a:solidFill>
                  <a:schemeClr val="tx1"/>
                </a:solidFill>
                <a:latin typeface="Calibri" panose="020F0502020204030204" pitchFamily="34" charset="0"/>
                <a:cs typeface="Calibri" panose="020F0502020204030204" pitchFamily="34" charset="0"/>
              </a:rPr>
              <a:t>Verification example from MAM:                    Aerosol Water Update</a:t>
            </a:r>
          </a:p>
        </p:txBody>
      </p:sp>
      <p:sp>
        <p:nvSpPr>
          <p:cNvPr id="16" name="Rectangle 15">
            <a:extLst>
              <a:ext uri="{FF2B5EF4-FFF2-40B4-BE49-F238E27FC236}">
                <a16:creationId xmlns:a16="http://schemas.microsoft.com/office/drawing/2014/main" id="{F863DC8D-3E51-4134-8EF1-A4983DE5017F}"/>
              </a:ext>
            </a:extLst>
          </p:cNvPr>
          <p:cNvSpPr/>
          <p:nvPr/>
        </p:nvSpPr>
        <p:spPr>
          <a:xfrm>
            <a:off x="4572000" y="5620717"/>
            <a:ext cx="4229460" cy="646331"/>
          </a:xfrm>
          <a:prstGeom prst="rect">
            <a:avLst/>
          </a:prstGeom>
          <a:ln>
            <a:solidFill>
              <a:srgbClr val="0070C0"/>
            </a:solidFill>
          </a:ln>
        </p:spPr>
        <p:txBody>
          <a:bodyPr wrap="square">
            <a:spAutoFit/>
          </a:bodyPr>
          <a:lstStyle/>
          <a:p>
            <a:pPr algn="ctr"/>
            <a:r>
              <a:rPr lang="en-US" dirty="0">
                <a:latin typeface="Calibri" panose="020F0502020204030204" pitchFamily="34" charset="0"/>
                <a:cs typeface="Calibri" panose="020F0502020204030204" pitchFamily="34" charset="0"/>
                <a:hlinkClick r:id="rId2"/>
              </a:rPr>
              <a:t>https://e3sm-project.github.io/CMDV-testing/wateruptake/verification.html</a:t>
            </a:r>
            <a:r>
              <a:rPr lang="en-US" dirty="0">
                <a:latin typeface="Calibri" panose="020F0502020204030204" pitchFamily="34" charset="0"/>
                <a:cs typeface="Calibri" panose="020F0502020204030204" pitchFamily="34" charset="0"/>
              </a:rPr>
              <a:t> </a:t>
            </a:r>
          </a:p>
        </p:txBody>
      </p:sp>
      <p:sp>
        <p:nvSpPr>
          <p:cNvPr id="19" name="TextBox 18">
            <a:extLst>
              <a:ext uri="{FF2B5EF4-FFF2-40B4-BE49-F238E27FC236}">
                <a16:creationId xmlns:a16="http://schemas.microsoft.com/office/drawing/2014/main" id="{1A658529-87B3-4225-8145-0638C9A1F7FD}"/>
              </a:ext>
            </a:extLst>
          </p:cNvPr>
          <p:cNvSpPr txBox="1"/>
          <p:nvPr/>
        </p:nvSpPr>
        <p:spPr>
          <a:xfrm>
            <a:off x="254800" y="1265518"/>
            <a:ext cx="4519258" cy="430887"/>
          </a:xfrm>
          <a:prstGeom prst="rect">
            <a:avLst/>
          </a:prstGeom>
          <a:noFill/>
        </p:spPr>
        <p:txBody>
          <a:bodyPr wrap="square" rtlCol="0">
            <a:spAutoFit/>
          </a:bodyPr>
          <a:lstStyle/>
          <a:p>
            <a:r>
              <a:rPr lang="en-US" sz="2200" dirty="0">
                <a:latin typeface="Calibri" panose="020F0502020204030204" pitchFamily="34" charset="0"/>
                <a:cs typeface="Calibri" panose="020F0502020204030204" pitchFamily="34" charset="0"/>
              </a:rPr>
              <a:t>J. Sun, K. Zhang, H. Wan (PNNL) </a:t>
            </a:r>
          </a:p>
        </p:txBody>
      </p:sp>
    </p:spTree>
    <p:extLst>
      <p:ext uri="{BB962C8B-B14F-4D97-AF65-F5344CB8AC3E}">
        <p14:creationId xmlns:p14="http://schemas.microsoft.com/office/powerpoint/2010/main" val="83558061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2">
            <a:extLst>
              <a:ext uri="{FF2B5EF4-FFF2-40B4-BE49-F238E27FC236}">
                <a16:creationId xmlns:a16="http://schemas.microsoft.com/office/drawing/2014/main" id="{68802464-589C-4D16-BD5A-44859350F2E1}"/>
              </a:ext>
            </a:extLst>
          </p:cNvPr>
          <p:cNvSpPr txBox="1">
            <a:spLocks noChangeArrowheads="1"/>
          </p:cNvSpPr>
          <p:nvPr/>
        </p:nvSpPr>
        <p:spPr>
          <a:xfrm>
            <a:off x="202058" y="174968"/>
            <a:ext cx="9144000" cy="990600"/>
          </a:xfrm>
          <a:prstGeom prst="rect">
            <a:avLst/>
          </a:prstGeom>
        </p:spPr>
        <p:txBody>
          <a:bodyPr anchor="ctr"/>
          <a:lstStyle/>
          <a:p>
            <a:pPr algn="l"/>
            <a:r>
              <a:rPr lang="en-US" sz="3600" kern="0" dirty="0">
                <a:solidFill>
                  <a:schemeClr val="tx1"/>
                </a:solidFill>
                <a:latin typeface="Calibri" panose="020F0502020204030204" pitchFamily="34" charset="0"/>
                <a:cs typeface="Calibri" panose="020F0502020204030204" pitchFamily="34" charset="0"/>
              </a:rPr>
              <a:t>Verification example from CLUBB:                    </a:t>
            </a:r>
          </a:p>
          <a:p>
            <a:pPr algn="l"/>
            <a:r>
              <a:rPr lang="en-US" sz="3600" kern="0" dirty="0">
                <a:latin typeface="Calibri" panose="020F0502020204030204" pitchFamily="34" charset="0"/>
                <a:cs typeface="Calibri" panose="020F0502020204030204" pitchFamily="34" charset="0"/>
              </a:rPr>
              <a:t>Clipping in Stand-Alone Model</a:t>
            </a:r>
            <a:endParaRPr lang="en-US" sz="3600" kern="0" dirty="0">
              <a:solidFill>
                <a:schemeClr val="tx1"/>
              </a:solidFill>
              <a:latin typeface="Calibri" panose="020F0502020204030204" pitchFamily="34" charset="0"/>
              <a:cs typeface="Calibri" panose="020F0502020204030204" pitchFamily="34" charset="0"/>
            </a:endParaRPr>
          </a:p>
        </p:txBody>
      </p:sp>
      <p:sp>
        <p:nvSpPr>
          <p:cNvPr id="11" name="Content Placeholder 2">
            <a:extLst>
              <a:ext uri="{FF2B5EF4-FFF2-40B4-BE49-F238E27FC236}">
                <a16:creationId xmlns:a16="http://schemas.microsoft.com/office/drawing/2014/main" id="{6BF9A418-691F-4B1F-AB97-6FB600DB2E29}"/>
              </a:ext>
            </a:extLst>
          </p:cNvPr>
          <p:cNvSpPr>
            <a:spLocks noGrp="1"/>
          </p:cNvSpPr>
          <p:nvPr>
            <p:ph idx="1"/>
          </p:nvPr>
        </p:nvSpPr>
        <p:spPr>
          <a:xfrm>
            <a:off x="202058" y="3326680"/>
            <a:ext cx="8610600" cy="4459901"/>
          </a:xfrm>
        </p:spPr>
        <p:txBody>
          <a:bodyPr/>
          <a:lstStyle/>
          <a:p>
            <a:pPr marL="0" indent="0">
              <a:spcBef>
                <a:spcPts val="1200"/>
              </a:spcBef>
              <a:buNone/>
            </a:pPr>
            <a:r>
              <a:rPr lang="en-US" sz="2000" b="1" dirty="0">
                <a:solidFill>
                  <a:schemeClr val="accent6">
                    <a:lumMod val="75000"/>
                  </a:schemeClr>
                </a:solidFill>
                <a:latin typeface="Calibri" panose="020F0502020204030204" pitchFamily="34" charset="0"/>
                <a:cs typeface="Calibri" panose="020F0502020204030204" pitchFamily="34" charset="0"/>
              </a:rPr>
              <a:t>The code</a:t>
            </a:r>
          </a:p>
          <a:p>
            <a:pPr marL="285750" indent="-285750">
              <a:spcBef>
                <a:spcPts val="0"/>
              </a:spcBef>
              <a:buFont typeface="Arial" panose="020B0604020202020204" pitchFamily="34" charset="0"/>
              <a:buChar char="•"/>
            </a:pPr>
            <a:r>
              <a:rPr lang="en-US" sz="1700" dirty="0">
                <a:latin typeface="Calibri" panose="020F0502020204030204" pitchFamily="34" charset="0"/>
                <a:cs typeface="Calibri" panose="020F0502020204030204" pitchFamily="34" charset="0"/>
              </a:rPr>
              <a:t>Solution “clipping” is introduced to avoid non-physical quantities (e.g., negative densities).</a:t>
            </a:r>
          </a:p>
          <a:p>
            <a:pPr marL="285750" indent="-285750">
              <a:spcBef>
                <a:spcPts val="0"/>
              </a:spcBef>
              <a:buFont typeface="Arial" panose="020B0604020202020204" pitchFamily="34" charset="0"/>
              <a:buChar char="•"/>
            </a:pPr>
            <a:r>
              <a:rPr lang="en-US" sz="1700" dirty="0">
                <a:latin typeface="Calibri" panose="020F0502020204030204" pitchFamily="34" charset="0"/>
                <a:cs typeface="Calibri" panose="020F0502020204030204" pitchFamily="34" charset="0"/>
              </a:rPr>
              <a:t>Clipping is in general non-conservative, but there are conservative variants (e.g., hole filling)</a:t>
            </a:r>
          </a:p>
          <a:p>
            <a:pPr marL="0" indent="0">
              <a:spcBef>
                <a:spcPts val="1200"/>
              </a:spcBef>
              <a:buNone/>
            </a:pPr>
            <a:r>
              <a:rPr lang="en-US" sz="2000" b="1" dirty="0">
                <a:solidFill>
                  <a:schemeClr val="accent6">
                    <a:lumMod val="75000"/>
                  </a:schemeClr>
                </a:solidFill>
                <a:latin typeface="Calibri" panose="020F0502020204030204" pitchFamily="34" charset="0"/>
                <a:cs typeface="Calibri" panose="020F0502020204030204" pitchFamily="34" charset="0"/>
              </a:rPr>
              <a:t>The verification</a:t>
            </a:r>
          </a:p>
          <a:p>
            <a:pPr marL="285750" indent="-285750">
              <a:spcBef>
                <a:spcPts val="0"/>
              </a:spcBef>
              <a:buFont typeface="Arial" panose="020B0604020202020204" pitchFamily="34" charset="0"/>
              <a:buChar char="•"/>
            </a:pPr>
            <a:r>
              <a:rPr lang="en-US" sz="1700" dirty="0">
                <a:latin typeface="Calibri" panose="020F0502020204030204" pitchFamily="34" charset="0"/>
                <a:cs typeface="Calibri" panose="020F0502020204030204" pitchFamily="34" charset="0"/>
              </a:rPr>
              <a:t>Quantify magnitude of clipping terms in CLUBB's 13 prognostic eqns. using BOMEX TC.</a:t>
            </a:r>
          </a:p>
          <a:p>
            <a:pPr marL="285750" indent="-285750">
              <a:spcBef>
                <a:spcPts val="0"/>
              </a:spcBef>
              <a:buFont typeface="Arial" panose="020B0604020202020204" pitchFamily="34" charset="0"/>
              <a:buChar char="•"/>
            </a:pPr>
            <a:r>
              <a:rPr lang="en-US" sz="1700" dirty="0">
                <a:latin typeface="Calibri" panose="020F0502020204030204" pitchFamily="34" charset="0"/>
                <a:cs typeface="Calibri" panose="020F0502020204030204" pitchFamily="34" charset="0"/>
              </a:rPr>
              <a:t>Evaluate various clipping schemes in CLUBB.</a:t>
            </a:r>
          </a:p>
          <a:p>
            <a:pPr marL="285750" indent="-285750">
              <a:spcBef>
                <a:spcPts val="0"/>
              </a:spcBef>
              <a:buFont typeface="Arial" panose="020B0604020202020204" pitchFamily="34" charset="0"/>
              <a:buChar char="•"/>
            </a:pPr>
            <a:r>
              <a:rPr lang="en-US" sz="1700" dirty="0">
                <a:latin typeface="Calibri" panose="020F0502020204030204" pitchFamily="34" charset="0"/>
                <a:cs typeface="Calibri" panose="020F0502020204030204" pitchFamily="34" charset="0"/>
              </a:rPr>
              <a:t>Magnitude of clipping term for each scheme is compared to max physical term in each budget; test fails if magnitude &gt; threshold.</a:t>
            </a:r>
          </a:p>
          <a:p>
            <a:pPr marL="0" indent="0">
              <a:spcBef>
                <a:spcPts val="1200"/>
              </a:spcBef>
              <a:buNone/>
            </a:pPr>
            <a:r>
              <a:rPr lang="en-US" sz="2000" b="1" dirty="0">
                <a:solidFill>
                  <a:schemeClr val="accent6">
                    <a:lumMod val="75000"/>
                  </a:schemeClr>
                </a:solidFill>
                <a:latin typeface="Calibri" panose="020F0502020204030204" pitchFamily="34" charset="0"/>
                <a:cs typeface="Calibri" panose="020F0502020204030204" pitchFamily="34" charset="0"/>
              </a:rPr>
              <a:t>Unit isolation: </a:t>
            </a:r>
            <a:r>
              <a:rPr lang="en-US" sz="1700" dirty="0">
                <a:latin typeface="Calibri" panose="020F0502020204030204" pitchFamily="34" charset="0"/>
                <a:cs typeface="Calibri" panose="020F0502020204030204" pitchFamily="34" charset="0"/>
              </a:rPr>
              <a:t>clipping BOMEX unit test.</a:t>
            </a:r>
            <a:endParaRPr lang="en-US" sz="1700" b="1" dirty="0">
              <a:solidFill>
                <a:schemeClr val="accent6">
                  <a:lumMod val="75000"/>
                </a:schemeClr>
              </a:solidFill>
              <a:latin typeface="Calibri" panose="020F0502020204030204" pitchFamily="34" charset="0"/>
              <a:cs typeface="Calibri" panose="020F0502020204030204" pitchFamily="34" charset="0"/>
            </a:endParaRPr>
          </a:p>
        </p:txBody>
      </p:sp>
      <p:sp>
        <p:nvSpPr>
          <p:cNvPr id="12" name="TextBox 11">
            <a:extLst>
              <a:ext uri="{FF2B5EF4-FFF2-40B4-BE49-F238E27FC236}">
                <a16:creationId xmlns:a16="http://schemas.microsoft.com/office/drawing/2014/main" id="{872A8B3A-2959-4D11-98F5-B7ECAD3D0F96}"/>
              </a:ext>
            </a:extLst>
          </p:cNvPr>
          <p:cNvSpPr txBox="1"/>
          <p:nvPr/>
        </p:nvSpPr>
        <p:spPr>
          <a:xfrm>
            <a:off x="254800" y="1265518"/>
            <a:ext cx="4519258" cy="430887"/>
          </a:xfrm>
          <a:prstGeom prst="rect">
            <a:avLst/>
          </a:prstGeom>
          <a:noFill/>
        </p:spPr>
        <p:txBody>
          <a:bodyPr wrap="square" rtlCol="0">
            <a:spAutoFit/>
          </a:bodyPr>
          <a:lstStyle/>
          <a:p>
            <a:r>
              <a:rPr lang="en-US" sz="2200" dirty="0">
                <a:latin typeface="Calibri" panose="020F0502020204030204" pitchFamily="34" charset="0"/>
                <a:cs typeface="Calibri" panose="020F0502020204030204" pitchFamily="34" charset="0"/>
              </a:rPr>
              <a:t>L. </a:t>
            </a:r>
            <a:r>
              <a:rPr lang="en-US" sz="2200" dirty="0" err="1">
                <a:latin typeface="Calibri" panose="020F0502020204030204" pitchFamily="34" charset="0"/>
                <a:cs typeface="Calibri" panose="020F0502020204030204" pitchFamily="34" charset="0"/>
              </a:rPr>
              <a:t>Rayborn</a:t>
            </a:r>
            <a:r>
              <a:rPr lang="en-US" sz="2200" dirty="0">
                <a:latin typeface="Calibri" panose="020F0502020204030204" pitchFamily="34" charset="0"/>
                <a:cs typeface="Calibri" panose="020F0502020204030204" pitchFamily="34" charset="0"/>
              </a:rPr>
              <a:t> (PNNL) </a:t>
            </a:r>
          </a:p>
        </p:txBody>
      </p:sp>
      <p:sp>
        <p:nvSpPr>
          <p:cNvPr id="9" name="Rectangle 8">
            <a:extLst>
              <a:ext uri="{FF2B5EF4-FFF2-40B4-BE49-F238E27FC236}">
                <a16:creationId xmlns:a16="http://schemas.microsoft.com/office/drawing/2014/main" id="{C01AE023-66AA-43F4-A36A-3583928DC07E}"/>
              </a:ext>
            </a:extLst>
          </p:cNvPr>
          <p:cNvSpPr/>
          <p:nvPr/>
        </p:nvSpPr>
        <p:spPr>
          <a:xfrm>
            <a:off x="4750942" y="5556630"/>
            <a:ext cx="4191000" cy="646331"/>
          </a:xfrm>
          <a:prstGeom prst="rect">
            <a:avLst/>
          </a:prstGeom>
          <a:ln>
            <a:solidFill>
              <a:srgbClr val="0070C0"/>
            </a:solidFill>
          </a:ln>
        </p:spPr>
        <p:txBody>
          <a:bodyPr wrap="square">
            <a:spAutoFit/>
          </a:bodyPr>
          <a:lstStyle/>
          <a:p>
            <a:pPr algn="ctr"/>
            <a:r>
              <a:rPr lang="en-US" dirty="0">
                <a:latin typeface="Calibri" panose="020F0502020204030204" pitchFamily="34" charset="0"/>
                <a:cs typeface="Calibri" panose="020F0502020204030204" pitchFamily="34" charset="0"/>
                <a:hlinkClick r:id="rId2"/>
              </a:rPr>
              <a:t>https://e3sm-project.github.io/CMDV-testing/CLUBB_clipping_test.html</a:t>
            </a:r>
            <a:r>
              <a:rPr lang="en-US" dirty="0">
                <a:latin typeface="Calibri" panose="020F0502020204030204" pitchFamily="34" charset="0"/>
                <a:cs typeface="Calibri" panose="020F0502020204030204" pitchFamily="34" charset="0"/>
              </a:rPr>
              <a:t> </a:t>
            </a:r>
          </a:p>
        </p:txBody>
      </p:sp>
      <p:pic>
        <p:nvPicPr>
          <p:cNvPr id="3" name="Picture 2">
            <a:extLst>
              <a:ext uri="{FF2B5EF4-FFF2-40B4-BE49-F238E27FC236}">
                <a16:creationId xmlns:a16="http://schemas.microsoft.com/office/drawing/2014/main" id="{9F1FE15E-5375-449A-B3E7-0B83611F673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953438" y="1333602"/>
            <a:ext cx="1966221" cy="1809817"/>
          </a:xfrm>
          <a:prstGeom prst="rect">
            <a:avLst/>
          </a:prstGeom>
        </p:spPr>
      </p:pic>
      <p:pic>
        <p:nvPicPr>
          <p:cNvPr id="5" name="Picture 4">
            <a:extLst>
              <a:ext uri="{FF2B5EF4-FFF2-40B4-BE49-F238E27FC236}">
                <a16:creationId xmlns:a16="http://schemas.microsoft.com/office/drawing/2014/main" id="{92EB3124-1549-44DE-8DA9-77791036ACC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947056" y="1360251"/>
            <a:ext cx="1865601" cy="1799236"/>
          </a:xfrm>
          <a:prstGeom prst="rect">
            <a:avLst/>
          </a:prstGeom>
        </p:spPr>
      </p:pic>
      <p:sp>
        <p:nvSpPr>
          <p:cNvPr id="6" name="Rectangle 5">
            <a:extLst>
              <a:ext uri="{FF2B5EF4-FFF2-40B4-BE49-F238E27FC236}">
                <a16:creationId xmlns:a16="http://schemas.microsoft.com/office/drawing/2014/main" id="{87FF89F7-FC18-4064-AED0-8A76CDC57434}"/>
              </a:ext>
            </a:extLst>
          </p:cNvPr>
          <p:cNvSpPr/>
          <p:nvPr/>
        </p:nvSpPr>
        <p:spPr>
          <a:xfrm>
            <a:off x="190500" y="1794689"/>
            <a:ext cx="4572000" cy="1446550"/>
          </a:xfrm>
          <a:prstGeom prst="rect">
            <a:avLst/>
          </a:prstGeom>
        </p:spPr>
        <p:txBody>
          <a:bodyPr>
            <a:spAutoFit/>
          </a:bodyPr>
          <a:lstStyle/>
          <a:p>
            <a:r>
              <a:rPr lang="en-US" sz="2000" b="1" dirty="0">
                <a:solidFill>
                  <a:schemeClr val="accent6">
                    <a:lumMod val="75000"/>
                  </a:schemeClr>
                </a:solidFill>
                <a:latin typeface="Calibri" panose="020F0502020204030204" pitchFamily="34" charset="0"/>
                <a:cs typeface="Calibri" panose="020F0502020204030204" pitchFamily="34" charset="0"/>
              </a:rPr>
              <a:t>The physics</a:t>
            </a:r>
          </a:p>
          <a:p>
            <a:pPr marL="285750" indent="-285750">
              <a:buFont typeface="Arial" panose="020B0604020202020204" pitchFamily="34" charset="0"/>
              <a:buChar char="•"/>
            </a:pPr>
            <a:r>
              <a:rPr lang="en-US" sz="1700" dirty="0">
                <a:latin typeface="Calibri" panose="020F0502020204030204" pitchFamily="34" charset="0"/>
                <a:cs typeface="Calibri" panose="020F0502020204030204" pitchFamily="34" charset="0"/>
              </a:rPr>
              <a:t>CLUBB (Cloud Layers Unified By Binormals) is a parameterization of clouds and turbulence for the representation of cloud macrophysics, shallow convection, and turbulence.</a:t>
            </a:r>
          </a:p>
        </p:txBody>
      </p:sp>
    </p:spTree>
    <p:extLst>
      <p:ext uri="{BB962C8B-B14F-4D97-AF65-F5344CB8AC3E}">
        <p14:creationId xmlns:p14="http://schemas.microsoft.com/office/powerpoint/2010/main" val="423457689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2">
            <a:extLst>
              <a:ext uri="{FF2B5EF4-FFF2-40B4-BE49-F238E27FC236}">
                <a16:creationId xmlns:a16="http://schemas.microsoft.com/office/drawing/2014/main" id="{68802464-589C-4D16-BD5A-44859350F2E1}"/>
              </a:ext>
            </a:extLst>
          </p:cNvPr>
          <p:cNvSpPr txBox="1">
            <a:spLocks noChangeArrowheads="1"/>
          </p:cNvSpPr>
          <p:nvPr/>
        </p:nvSpPr>
        <p:spPr>
          <a:xfrm>
            <a:off x="71269" y="371453"/>
            <a:ext cx="9144000" cy="990600"/>
          </a:xfrm>
          <a:prstGeom prst="rect">
            <a:avLst/>
          </a:prstGeom>
        </p:spPr>
        <p:txBody>
          <a:bodyPr anchor="ctr"/>
          <a:lstStyle/>
          <a:p>
            <a:pPr algn="l"/>
            <a:r>
              <a:rPr lang="en-US" sz="3600" kern="0" dirty="0">
                <a:solidFill>
                  <a:schemeClr val="tx1"/>
                </a:solidFill>
                <a:latin typeface="Calibri" panose="020F0502020204030204" pitchFamily="34" charset="0"/>
                <a:cs typeface="Calibri" panose="020F0502020204030204" pitchFamily="34" charset="0"/>
              </a:rPr>
              <a:t>Verification example from MPAS-O:</a:t>
            </a:r>
          </a:p>
          <a:p>
            <a:pPr algn="l"/>
            <a:r>
              <a:rPr lang="en-US" sz="3600" kern="0" dirty="0">
                <a:solidFill>
                  <a:schemeClr val="tx1"/>
                </a:solidFill>
                <a:latin typeface="Calibri" panose="020F0502020204030204" pitchFamily="34" charset="0"/>
                <a:cs typeface="Calibri" panose="020F0502020204030204" pitchFamily="34" charset="0"/>
              </a:rPr>
              <a:t>K-Profile Par</a:t>
            </a:r>
            <a:r>
              <a:rPr lang="en-US" sz="3600" kern="0" dirty="0">
                <a:latin typeface="Calibri" panose="020F0502020204030204" pitchFamily="34" charset="0"/>
                <a:cs typeface="Calibri" panose="020F0502020204030204" pitchFamily="34" charset="0"/>
              </a:rPr>
              <a:t>ameterization</a:t>
            </a:r>
            <a:r>
              <a:rPr lang="en-US" sz="3600" kern="0" dirty="0">
                <a:solidFill>
                  <a:schemeClr val="tx1"/>
                </a:solidFill>
                <a:latin typeface="Calibri" panose="020F0502020204030204" pitchFamily="34" charset="0"/>
                <a:cs typeface="Calibri" panose="020F0502020204030204" pitchFamily="34" charset="0"/>
              </a:rPr>
              <a:t>                    </a:t>
            </a:r>
            <a:endParaRPr lang="en-US" sz="3600" kern="0" dirty="0">
              <a:latin typeface="Calibri" panose="020F0502020204030204" pitchFamily="34" charset="0"/>
              <a:cs typeface="Calibri" panose="020F0502020204030204" pitchFamily="34" charset="0"/>
            </a:endParaRPr>
          </a:p>
          <a:p>
            <a:pPr algn="l"/>
            <a:endParaRPr lang="en-US" sz="3600" kern="0" dirty="0">
              <a:solidFill>
                <a:schemeClr val="tx1"/>
              </a:solidFill>
              <a:latin typeface="Calibri" panose="020F0502020204030204" pitchFamily="34" charset="0"/>
              <a:cs typeface="Calibri" panose="020F0502020204030204" pitchFamily="34" charset="0"/>
            </a:endParaRPr>
          </a:p>
        </p:txBody>
      </p:sp>
      <p:sp>
        <p:nvSpPr>
          <p:cNvPr id="11" name="Content Placeholder 2">
            <a:extLst>
              <a:ext uri="{FF2B5EF4-FFF2-40B4-BE49-F238E27FC236}">
                <a16:creationId xmlns:a16="http://schemas.microsoft.com/office/drawing/2014/main" id="{6BF9A418-691F-4B1F-AB97-6FB600DB2E29}"/>
              </a:ext>
            </a:extLst>
          </p:cNvPr>
          <p:cNvSpPr>
            <a:spLocks noGrp="1"/>
          </p:cNvSpPr>
          <p:nvPr>
            <p:ph idx="1"/>
          </p:nvPr>
        </p:nvSpPr>
        <p:spPr>
          <a:xfrm>
            <a:off x="193354" y="1764012"/>
            <a:ext cx="6505397" cy="3646888"/>
          </a:xfrm>
        </p:spPr>
        <p:txBody>
          <a:bodyPr/>
          <a:lstStyle/>
          <a:p>
            <a:pPr marL="0" indent="0">
              <a:buNone/>
            </a:pPr>
            <a:r>
              <a:rPr lang="en-US" sz="2000" b="1" dirty="0">
                <a:solidFill>
                  <a:schemeClr val="accent6">
                    <a:lumMod val="75000"/>
                  </a:schemeClr>
                </a:solidFill>
                <a:latin typeface="Calibri" panose="020F0502020204030204" pitchFamily="34" charset="0"/>
                <a:cs typeface="Calibri" panose="020F0502020204030204" pitchFamily="34" charset="0"/>
              </a:rPr>
              <a:t>The physics</a:t>
            </a:r>
          </a:p>
          <a:p>
            <a:pPr marL="285750" indent="-285750">
              <a:buFont typeface="Arial" panose="020B0604020202020204" pitchFamily="34" charset="0"/>
              <a:buChar char="•"/>
            </a:pPr>
            <a:r>
              <a:rPr lang="en-US" sz="1700" dirty="0">
                <a:latin typeface="Calibri" panose="020F0502020204030204" pitchFamily="34" charset="0"/>
                <a:cs typeface="Calibri" panose="020F0502020204030204" pitchFamily="34" charset="0"/>
              </a:rPr>
              <a:t>The K-Profile Parameterization (KPP) represents small scale               (below the grid scale) vertical turbulent fluxes of heat, salt,                   and momentum in the ocean.  </a:t>
            </a:r>
          </a:p>
          <a:p>
            <a:pPr marL="0" indent="0">
              <a:spcBef>
                <a:spcPts val="1200"/>
              </a:spcBef>
              <a:buNone/>
            </a:pPr>
            <a:r>
              <a:rPr lang="en-US" sz="2000" b="1" dirty="0">
                <a:solidFill>
                  <a:schemeClr val="accent6">
                    <a:lumMod val="75000"/>
                  </a:schemeClr>
                </a:solidFill>
                <a:latin typeface="Calibri" panose="020F0502020204030204" pitchFamily="34" charset="0"/>
                <a:cs typeface="Calibri" panose="020F0502020204030204" pitchFamily="34" charset="0"/>
              </a:rPr>
              <a:t>The code</a:t>
            </a:r>
          </a:p>
          <a:p>
            <a:pPr marL="285750" indent="-285750">
              <a:spcBef>
                <a:spcPts val="0"/>
              </a:spcBef>
              <a:buFont typeface="Arial" panose="020B0604020202020204" pitchFamily="34" charset="0"/>
              <a:buChar char="•"/>
            </a:pPr>
            <a:r>
              <a:rPr lang="en-US" sz="1700" dirty="0">
                <a:latin typeface="Calibri" panose="020F0502020204030204" pitchFamily="34" charset="0"/>
                <a:cs typeface="Calibri" panose="020F0502020204030204" pitchFamily="34" charset="0"/>
              </a:rPr>
              <a:t>KPP does not contain any prognostic equations, but utilizes diagnostic equations and scaling relationships to                   parameterize turbulent fluxes.</a:t>
            </a:r>
          </a:p>
          <a:p>
            <a:pPr marL="285750" indent="-285750">
              <a:spcBef>
                <a:spcPts val="0"/>
              </a:spcBef>
              <a:buFont typeface="Arial" panose="020B0604020202020204" pitchFamily="34" charset="0"/>
              <a:buChar char="•"/>
            </a:pPr>
            <a:r>
              <a:rPr lang="en-US" sz="1700" dirty="0">
                <a:latin typeface="Calibri" panose="020F0502020204030204" pitchFamily="34" charset="0"/>
                <a:cs typeface="Calibri" panose="020F0502020204030204" pitchFamily="34" charset="0"/>
              </a:rPr>
              <a:t>KPP is known to not exhibit convergence with vertical                   resolution, but is robust to time step variation.</a:t>
            </a:r>
          </a:p>
          <a:p>
            <a:pPr marL="285750" indent="-285750">
              <a:spcBef>
                <a:spcPts val="0"/>
              </a:spcBef>
              <a:buFont typeface="Arial" panose="020B0604020202020204" pitchFamily="34" charset="0"/>
              <a:buChar char="•"/>
            </a:pPr>
            <a:r>
              <a:rPr lang="en-US" sz="1700" dirty="0">
                <a:latin typeface="Calibri" panose="020F0502020204030204" pitchFamily="34" charset="0"/>
                <a:cs typeface="Calibri" panose="020F0502020204030204" pitchFamily="34" charset="0"/>
              </a:rPr>
              <a:t>No known analytic solutions for comparison in most cases.</a:t>
            </a:r>
          </a:p>
        </p:txBody>
      </p:sp>
      <p:sp>
        <p:nvSpPr>
          <p:cNvPr id="4" name="TextBox 3">
            <a:extLst>
              <a:ext uri="{FF2B5EF4-FFF2-40B4-BE49-F238E27FC236}">
                <a16:creationId xmlns:a16="http://schemas.microsoft.com/office/drawing/2014/main" id="{E1878F02-4E66-469F-B45D-EC5363AC5A62}"/>
              </a:ext>
            </a:extLst>
          </p:cNvPr>
          <p:cNvSpPr txBox="1"/>
          <p:nvPr/>
        </p:nvSpPr>
        <p:spPr>
          <a:xfrm>
            <a:off x="85824" y="1231656"/>
            <a:ext cx="5307800" cy="430887"/>
          </a:xfrm>
          <a:prstGeom prst="rect">
            <a:avLst/>
          </a:prstGeom>
          <a:noFill/>
        </p:spPr>
        <p:txBody>
          <a:bodyPr wrap="square" rtlCol="0">
            <a:spAutoFit/>
          </a:bodyPr>
          <a:lstStyle/>
          <a:p>
            <a:r>
              <a:rPr lang="en-US" sz="2200" dirty="0">
                <a:latin typeface="Calibri" panose="020F0502020204030204" pitchFamily="34" charset="0"/>
                <a:cs typeface="Calibri" panose="020F0502020204030204" pitchFamily="34" charset="0"/>
              </a:rPr>
              <a:t>L. Van Roekel, L. Conlon, J. </a:t>
            </a:r>
            <a:r>
              <a:rPr lang="en-US" sz="2200" dirty="0" err="1">
                <a:latin typeface="Calibri" panose="020F0502020204030204" pitchFamily="34" charset="0"/>
                <a:cs typeface="Calibri" panose="020F0502020204030204" pitchFamily="34" charset="0"/>
              </a:rPr>
              <a:t>Gafur</a:t>
            </a:r>
            <a:r>
              <a:rPr lang="en-US" sz="2200" dirty="0">
                <a:latin typeface="Calibri" panose="020F0502020204030204" pitchFamily="34" charset="0"/>
                <a:cs typeface="Calibri" panose="020F0502020204030204" pitchFamily="34" charset="0"/>
              </a:rPr>
              <a:t> (LANL) </a:t>
            </a:r>
          </a:p>
        </p:txBody>
      </p:sp>
      <p:sp>
        <p:nvSpPr>
          <p:cNvPr id="5" name="Rectangle 4">
            <a:extLst>
              <a:ext uri="{FF2B5EF4-FFF2-40B4-BE49-F238E27FC236}">
                <a16:creationId xmlns:a16="http://schemas.microsoft.com/office/drawing/2014/main" id="{4B947B57-A5BB-1340-8464-F975DBAAF542}"/>
              </a:ext>
            </a:extLst>
          </p:cNvPr>
          <p:cNvSpPr/>
          <p:nvPr/>
        </p:nvSpPr>
        <p:spPr>
          <a:xfrm>
            <a:off x="5372220" y="716918"/>
            <a:ext cx="3553513" cy="923330"/>
          </a:xfrm>
          <a:prstGeom prst="rect">
            <a:avLst/>
          </a:prstGeom>
          <a:ln>
            <a:solidFill>
              <a:srgbClr val="0070C0"/>
            </a:solidFill>
          </a:ln>
        </p:spPr>
        <p:txBody>
          <a:bodyPr wrap="square">
            <a:spAutoFit/>
          </a:bodyPr>
          <a:lstStyle/>
          <a:p>
            <a:pPr algn="ctr"/>
            <a:r>
              <a:rPr lang="en-US" dirty="0">
                <a:latin typeface="Calibri" panose="020F0502020204030204" pitchFamily="34" charset="0"/>
                <a:cs typeface="Calibri" panose="020F0502020204030204" pitchFamily="34" charset="0"/>
                <a:hlinkClick r:id="rId2"/>
              </a:rPr>
              <a:t>https://e3sm-project.github.io/CMDV-testing/palm_cvmix_compare.html</a:t>
            </a:r>
            <a:r>
              <a:rPr lang="en-US" dirty="0">
                <a:latin typeface="Calibri" panose="020F0502020204030204" pitchFamily="34" charset="0"/>
                <a:cs typeface="Calibri" panose="020F0502020204030204" pitchFamily="34" charset="0"/>
              </a:rPr>
              <a:t> </a:t>
            </a:r>
          </a:p>
        </p:txBody>
      </p:sp>
      <p:pic>
        <p:nvPicPr>
          <p:cNvPr id="3" name="Picture 2">
            <a:extLst>
              <a:ext uri="{FF2B5EF4-FFF2-40B4-BE49-F238E27FC236}">
                <a16:creationId xmlns:a16="http://schemas.microsoft.com/office/drawing/2014/main" id="{E9D6E26E-F1A9-864D-924C-8F7E806B6E8D}"/>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867400" y="1814642"/>
            <a:ext cx="3014034" cy="2738640"/>
          </a:xfrm>
          <a:prstGeom prst="rect">
            <a:avLst/>
          </a:prstGeom>
        </p:spPr>
      </p:pic>
      <p:sp>
        <p:nvSpPr>
          <p:cNvPr id="6" name="TextBox 5">
            <a:extLst>
              <a:ext uri="{FF2B5EF4-FFF2-40B4-BE49-F238E27FC236}">
                <a16:creationId xmlns:a16="http://schemas.microsoft.com/office/drawing/2014/main" id="{5B0B11B3-CAF8-4A4D-A629-04F9EFD079BE}"/>
              </a:ext>
            </a:extLst>
          </p:cNvPr>
          <p:cNvSpPr txBox="1"/>
          <p:nvPr/>
        </p:nvSpPr>
        <p:spPr>
          <a:xfrm>
            <a:off x="212903" y="5061927"/>
            <a:ext cx="8803938" cy="1692771"/>
          </a:xfrm>
          <a:prstGeom prst="rect">
            <a:avLst/>
          </a:prstGeom>
          <a:noFill/>
        </p:spPr>
        <p:txBody>
          <a:bodyPr wrap="square" rtlCol="0">
            <a:spAutoFit/>
          </a:bodyPr>
          <a:lstStyle/>
          <a:p>
            <a:pPr>
              <a:spcBef>
                <a:spcPts val="1200"/>
              </a:spcBef>
            </a:pPr>
            <a:r>
              <a:rPr lang="en-US" sz="2000" b="1" dirty="0">
                <a:solidFill>
                  <a:schemeClr val="accent6">
                    <a:lumMod val="75000"/>
                  </a:schemeClr>
                </a:solidFill>
                <a:latin typeface="Calibri" panose="020F0502020204030204" pitchFamily="34" charset="0"/>
                <a:cs typeface="Calibri" panose="020F0502020204030204" pitchFamily="34" charset="0"/>
              </a:rPr>
              <a:t>The verification</a:t>
            </a:r>
          </a:p>
          <a:p>
            <a:pPr marL="285750" indent="-285750">
              <a:spcBef>
                <a:spcPts val="0"/>
              </a:spcBef>
              <a:buFont typeface="Arial" panose="020B0604020202020204" pitchFamily="34" charset="0"/>
              <a:buChar char="•"/>
            </a:pPr>
            <a:r>
              <a:rPr lang="en-US" sz="1700" dirty="0">
                <a:latin typeface="Calibri" panose="020F0502020204030204" pitchFamily="34" charset="0"/>
                <a:cs typeface="Calibri" panose="020F0502020204030204" pitchFamily="34" charset="0"/>
              </a:rPr>
              <a:t>Utilize a large eddy simulation as a baseline to verify the temperature tendency and entrainment depth (figure) returned by KPP, critical quantities for the ocean simulation.</a:t>
            </a:r>
          </a:p>
          <a:p>
            <a:pPr>
              <a:spcBef>
                <a:spcPts val="1200"/>
              </a:spcBef>
            </a:pPr>
            <a:r>
              <a:rPr lang="en-US" sz="2000" b="1" dirty="0">
                <a:solidFill>
                  <a:schemeClr val="accent6">
                    <a:lumMod val="75000"/>
                  </a:schemeClr>
                </a:solidFill>
                <a:latin typeface="Calibri" panose="020F0502020204030204" pitchFamily="34" charset="0"/>
                <a:cs typeface="Calibri" panose="020F0502020204030204" pitchFamily="34" charset="0"/>
              </a:rPr>
              <a:t>Unit isolation: </a:t>
            </a:r>
            <a:r>
              <a:rPr lang="en-US" sz="1700" dirty="0" err="1">
                <a:latin typeface="Calibri" panose="020F0502020204030204" pitchFamily="34" charset="0"/>
                <a:cs typeface="Calibri" panose="020F0502020204030204" pitchFamily="34" charset="0"/>
              </a:rPr>
              <a:t>CVMix</a:t>
            </a:r>
            <a:r>
              <a:rPr lang="en-US" sz="1700" dirty="0">
                <a:latin typeface="Calibri" panose="020F0502020204030204" pitchFamily="34" charset="0"/>
                <a:cs typeface="Calibri" panose="020F0502020204030204" pitchFamily="34" charset="0"/>
              </a:rPr>
              <a:t> module and MPAS-Ocean vertical mixing interface.</a:t>
            </a:r>
            <a:endParaRPr lang="en-US" sz="1700" b="1" dirty="0">
              <a:solidFill>
                <a:schemeClr val="accent6">
                  <a:lumMod val="75000"/>
                </a:schemeClr>
              </a:solidFill>
              <a:latin typeface="Calibri" panose="020F0502020204030204" pitchFamily="34" charset="0"/>
              <a:cs typeface="Calibri" panose="020F0502020204030204" pitchFamily="34" charset="0"/>
            </a:endParaRPr>
          </a:p>
          <a:p>
            <a:endParaRPr lang="en-US" dirty="0"/>
          </a:p>
        </p:txBody>
      </p:sp>
      <p:sp>
        <p:nvSpPr>
          <p:cNvPr id="7" name="TextBox 6">
            <a:extLst>
              <a:ext uri="{FF2B5EF4-FFF2-40B4-BE49-F238E27FC236}">
                <a16:creationId xmlns:a16="http://schemas.microsoft.com/office/drawing/2014/main" id="{35EE751C-A661-8F4F-8122-5024D477E4AA}"/>
              </a:ext>
            </a:extLst>
          </p:cNvPr>
          <p:cNvSpPr txBox="1"/>
          <p:nvPr/>
        </p:nvSpPr>
        <p:spPr>
          <a:xfrm>
            <a:off x="6077608" y="4553282"/>
            <a:ext cx="2873038" cy="584775"/>
          </a:xfrm>
          <a:prstGeom prst="rect">
            <a:avLst/>
          </a:prstGeom>
          <a:noFill/>
        </p:spPr>
        <p:txBody>
          <a:bodyPr wrap="square" rtlCol="0">
            <a:spAutoFit/>
          </a:bodyPr>
          <a:lstStyle/>
          <a:p>
            <a:pPr algn="ctr"/>
            <a:r>
              <a:rPr lang="en-US" sz="1600" i="1" dirty="0">
                <a:latin typeface="Calibri" panose="020F0502020204030204" pitchFamily="34" charset="0"/>
                <a:cs typeface="Calibri" panose="020F0502020204030204" pitchFamily="34" charset="0"/>
              </a:rPr>
              <a:t>Relative error he across test cases and resolution</a:t>
            </a:r>
          </a:p>
        </p:txBody>
      </p:sp>
    </p:spTree>
    <p:extLst>
      <p:ext uri="{BB962C8B-B14F-4D97-AF65-F5344CB8AC3E}">
        <p14:creationId xmlns:p14="http://schemas.microsoft.com/office/powerpoint/2010/main" val="391035860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AC466000-FD5D-4F5C-AC3B-40EB29BBC77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424219" y="3352800"/>
            <a:ext cx="2696361" cy="2209800"/>
          </a:xfrm>
          <a:prstGeom prst="rect">
            <a:avLst/>
          </a:prstGeom>
        </p:spPr>
      </p:pic>
      <p:sp>
        <p:nvSpPr>
          <p:cNvPr id="3" name="Rectangle 2">
            <a:extLst>
              <a:ext uri="{FF2B5EF4-FFF2-40B4-BE49-F238E27FC236}">
                <a16:creationId xmlns:a16="http://schemas.microsoft.com/office/drawing/2014/main" id="{CD8C04F6-48EC-4FE4-A139-47D1B55C7379}"/>
              </a:ext>
            </a:extLst>
          </p:cNvPr>
          <p:cNvSpPr>
            <a:spLocks noGrp="1" noChangeArrowheads="1"/>
          </p:cNvSpPr>
          <p:nvPr>
            <p:ph type="title"/>
          </p:nvPr>
        </p:nvSpPr>
        <p:spPr>
          <a:xfrm>
            <a:off x="210631" y="-41700"/>
            <a:ext cx="7315200" cy="914400"/>
          </a:xfrm>
        </p:spPr>
        <p:txBody>
          <a:bodyPr/>
          <a:lstStyle/>
          <a:p>
            <a:pPr algn="l"/>
            <a:r>
              <a:rPr lang="en-US" sz="3600" dirty="0">
                <a:latin typeface="Calibri" panose="020F0502020204030204" pitchFamily="34" charset="0"/>
                <a:cs typeface="Calibri" panose="020F0502020204030204" pitchFamily="34" charset="0"/>
              </a:rPr>
              <a:t>Motivation</a:t>
            </a:r>
            <a:endParaRPr lang="en-US" sz="3600" dirty="0">
              <a:solidFill>
                <a:schemeClr val="tx1"/>
              </a:solidFill>
              <a:latin typeface="Calibri" panose="020F0502020204030204" pitchFamily="34" charset="0"/>
              <a:cs typeface="Calibri" panose="020F0502020204030204" pitchFamily="34" charset="0"/>
            </a:endParaRPr>
          </a:p>
        </p:txBody>
      </p:sp>
      <p:sp>
        <p:nvSpPr>
          <p:cNvPr id="4" name="TextBox 3">
            <a:extLst>
              <a:ext uri="{FF2B5EF4-FFF2-40B4-BE49-F238E27FC236}">
                <a16:creationId xmlns:a16="http://schemas.microsoft.com/office/drawing/2014/main" id="{136DE1B8-B378-4338-8C3C-89483FA4B0EA}"/>
              </a:ext>
            </a:extLst>
          </p:cNvPr>
          <p:cNvSpPr txBox="1"/>
          <p:nvPr/>
        </p:nvSpPr>
        <p:spPr>
          <a:xfrm>
            <a:off x="152400" y="816114"/>
            <a:ext cx="8822772" cy="707886"/>
          </a:xfrm>
          <a:prstGeom prst="rect">
            <a:avLst/>
          </a:prstGeom>
          <a:solidFill>
            <a:schemeClr val="accent4">
              <a:lumMod val="20000"/>
              <a:lumOff val="80000"/>
            </a:schemeClr>
          </a:solidFill>
        </p:spPr>
        <p:txBody>
          <a:bodyPr wrap="square" rtlCol="0">
            <a:spAutoFit/>
          </a:bodyPr>
          <a:lstStyle/>
          <a:p>
            <a:pPr algn="ctr"/>
            <a:r>
              <a:rPr lang="en-US" sz="2000" dirty="0">
                <a:latin typeface="Calibri" panose="020F0502020204030204" pitchFamily="34" charset="0"/>
                <a:cs typeface="Calibri" panose="020F0502020204030204" pitchFamily="34" charset="0"/>
              </a:rPr>
              <a:t>This talk is on the </a:t>
            </a:r>
            <a:r>
              <a:rPr lang="en-US" sz="2000" b="1" dirty="0">
                <a:latin typeface="Calibri" panose="020F0502020204030204" pitchFamily="34" charset="0"/>
                <a:cs typeface="Calibri" panose="020F0502020204030204" pitchFamily="34" charset="0"/>
              </a:rPr>
              <a:t>tools/workflow </a:t>
            </a:r>
            <a:r>
              <a:rPr lang="en-US" sz="2000" dirty="0">
                <a:latin typeface="Calibri" panose="020F0502020204030204" pitchFamily="34" charset="0"/>
                <a:cs typeface="Calibri" panose="020F0502020204030204" pitchFamily="34" charset="0"/>
              </a:rPr>
              <a:t>created under the </a:t>
            </a:r>
            <a:r>
              <a:rPr lang="en-US" sz="2000" b="1" dirty="0">
                <a:latin typeface="Calibri" panose="020F0502020204030204" pitchFamily="34" charset="0"/>
                <a:cs typeface="Calibri" panose="020F0502020204030204" pitchFamily="34" charset="0"/>
              </a:rPr>
              <a:t>CMDV-SM verification subtask</a:t>
            </a:r>
            <a:r>
              <a:rPr lang="en-US" sz="2000" dirty="0">
                <a:latin typeface="Calibri" panose="020F0502020204030204" pitchFamily="34" charset="0"/>
                <a:cs typeface="Calibri" panose="020F0502020204030204" pitchFamily="34" charset="0"/>
              </a:rPr>
              <a:t>, which aims to create/enable a culture of </a:t>
            </a:r>
            <a:r>
              <a:rPr lang="en-US" sz="2000" b="1" dirty="0">
                <a:latin typeface="Calibri" panose="020F0502020204030204" pitchFamily="34" charset="0"/>
                <a:cs typeface="Calibri" panose="020F0502020204030204" pitchFamily="34" charset="0"/>
              </a:rPr>
              <a:t>testing/verification </a:t>
            </a:r>
            <a:r>
              <a:rPr lang="en-US" sz="2000" dirty="0">
                <a:latin typeface="Calibri" panose="020F0502020204030204" pitchFamily="34" charset="0"/>
                <a:cs typeface="Calibri" panose="020F0502020204030204" pitchFamily="34" charset="0"/>
              </a:rPr>
              <a:t>in the E3SM.</a:t>
            </a:r>
            <a:endParaRPr lang="en-US" sz="2000" dirty="0"/>
          </a:p>
        </p:txBody>
      </p:sp>
      <p:sp>
        <p:nvSpPr>
          <p:cNvPr id="5" name="Content Placeholder 2">
            <a:extLst>
              <a:ext uri="{FF2B5EF4-FFF2-40B4-BE49-F238E27FC236}">
                <a16:creationId xmlns:a16="http://schemas.microsoft.com/office/drawing/2014/main" id="{F4B0BB1B-E6D4-4016-9DC2-EFF90B512F9F}"/>
              </a:ext>
            </a:extLst>
          </p:cNvPr>
          <p:cNvSpPr txBox="1">
            <a:spLocks/>
          </p:cNvSpPr>
          <p:nvPr/>
        </p:nvSpPr>
        <p:spPr>
          <a:xfrm>
            <a:off x="10562" y="1668855"/>
            <a:ext cx="8566068" cy="4419600"/>
          </a:xfrm>
          <a:prstGeom prst="rect">
            <a:avLst/>
          </a:prstGeom>
        </p:spPr>
        <p:txBody>
          <a:bodyPr/>
          <a:lstStyle/>
          <a:p>
            <a:pPr marL="285750" indent="-285750">
              <a:buFont typeface="Arial" panose="020B0604020202020204" pitchFamily="34" charset="0"/>
              <a:buChar char="•"/>
            </a:pPr>
            <a:r>
              <a:rPr lang="en-US" sz="2000" b="1" kern="0" dirty="0">
                <a:solidFill>
                  <a:srgbClr val="0070C0"/>
                </a:solidFill>
                <a:latin typeface="Calibri" panose="020F0502020204030204" pitchFamily="34" charset="0"/>
                <a:cs typeface="Calibri" panose="020F0502020204030204" pitchFamily="34" charset="0"/>
              </a:rPr>
              <a:t>Purpose of verification</a:t>
            </a:r>
            <a:r>
              <a:rPr lang="en-US" sz="2000" kern="0" dirty="0">
                <a:solidFill>
                  <a:srgbClr val="0070C0"/>
                </a:solidFill>
                <a:latin typeface="Calibri" panose="020F0502020204030204" pitchFamily="34" charset="0"/>
                <a:cs typeface="Calibri" panose="020F0502020204030204" pitchFamily="34" charset="0"/>
              </a:rPr>
              <a:t>: </a:t>
            </a:r>
            <a:r>
              <a:rPr lang="en-US" sz="2000" kern="0" dirty="0">
                <a:solidFill>
                  <a:sysClr val="windowText" lastClr="000000"/>
                </a:solidFill>
                <a:latin typeface="Calibri" panose="020F0502020204030204" pitchFamily="34" charset="0"/>
                <a:cs typeface="Calibri" panose="020F0502020204030204" pitchFamily="34" charset="0"/>
              </a:rPr>
              <a:t>instill </a:t>
            </a:r>
            <a:r>
              <a:rPr lang="en-US" sz="2000" b="1" i="1" kern="0" dirty="0">
                <a:solidFill>
                  <a:sysClr val="windowText" lastClr="000000"/>
                </a:solidFill>
                <a:latin typeface="Calibri" panose="020F0502020204030204" pitchFamily="34" charset="0"/>
                <a:cs typeface="Calibri" panose="020F0502020204030204" pitchFamily="34" charset="0"/>
              </a:rPr>
              <a:t>confidence</a:t>
            </a:r>
            <a:r>
              <a:rPr lang="en-US" sz="2000" kern="0" dirty="0">
                <a:solidFill>
                  <a:sysClr val="windowText" lastClr="000000"/>
                </a:solidFill>
                <a:latin typeface="Calibri" panose="020F0502020204030204" pitchFamily="34" charset="0"/>
                <a:cs typeface="Calibri" panose="020F0502020204030204" pitchFamily="34" charset="0"/>
              </a:rPr>
              <a:t> in numerical simulations</a:t>
            </a:r>
          </a:p>
          <a:p>
            <a:pPr marL="285750" indent="-285750">
              <a:buFont typeface="Arial" panose="020B0604020202020204" pitchFamily="34" charset="0"/>
              <a:buChar char="•"/>
            </a:pPr>
            <a:endParaRPr lang="en-US" sz="400" kern="0" dirty="0">
              <a:solidFill>
                <a:sysClr val="windowText" lastClr="000000"/>
              </a:solidFill>
              <a:latin typeface="Calibri" panose="020F0502020204030204" pitchFamily="34" charset="0"/>
              <a:cs typeface="Calibri" panose="020F0502020204030204" pitchFamily="34" charset="0"/>
            </a:endParaRPr>
          </a:p>
          <a:p>
            <a:pPr marL="742950" lvl="2" indent="-285750">
              <a:buFont typeface="Wingdings" panose="05000000000000000000" pitchFamily="2" charset="2"/>
              <a:buChar char="Ø"/>
            </a:pPr>
            <a:r>
              <a:rPr lang="en-US" sz="2000" kern="0" dirty="0">
                <a:solidFill>
                  <a:sysClr val="windowText" lastClr="000000"/>
                </a:solidFill>
                <a:latin typeface="Calibri" panose="020F0502020204030204" pitchFamily="34" charset="0"/>
                <a:cs typeface="Calibri" panose="020F0502020204030204" pitchFamily="34" charset="0"/>
              </a:rPr>
              <a:t>Demonstrate that simulations represent the intended mathematical model rather than </a:t>
            </a:r>
            <a:r>
              <a:rPr lang="en-US" sz="2000" b="1" i="1" kern="0" dirty="0">
                <a:solidFill>
                  <a:sysClr val="windowText" lastClr="000000"/>
                </a:solidFill>
                <a:latin typeface="Calibri" panose="020F0502020204030204" pitchFamily="34" charset="0"/>
                <a:cs typeface="Calibri" panose="020F0502020204030204" pitchFamily="34" charset="0"/>
              </a:rPr>
              <a:t>numerical artifacts </a:t>
            </a:r>
            <a:r>
              <a:rPr lang="en-US" sz="2000" kern="0" dirty="0">
                <a:solidFill>
                  <a:sysClr val="windowText" lastClr="000000"/>
                </a:solidFill>
                <a:latin typeface="Calibri" panose="020F0502020204030204" pitchFamily="34" charset="0"/>
                <a:cs typeface="Calibri" panose="020F0502020204030204" pitchFamily="34" charset="0"/>
              </a:rPr>
              <a:t>or </a:t>
            </a:r>
            <a:r>
              <a:rPr lang="en-US" sz="2000" b="1" i="1" kern="0" dirty="0">
                <a:solidFill>
                  <a:sysClr val="windowText" lastClr="000000"/>
                </a:solidFill>
                <a:latin typeface="Calibri" panose="020F0502020204030204" pitchFamily="34" charset="0"/>
                <a:cs typeface="Calibri" panose="020F0502020204030204" pitchFamily="34" charset="0"/>
              </a:rPr>
              <a:t>coding bugs</a:t>
            </a:r>
          </a:p>
          <a:p>
            <a:pPr marL="742950" lvl="2" indent="-285750">
              <a:buFont typeface="Wingdings" panose="05000000000000000000" pitchFamily="2" charset="2"/>
              <a:buChar char="Ø"/>
            </a:pPr>
            <a:endParaRPr lang="en-US" sz="300" b="1" i="1" kern="0" dirty="0">
              <a:solidFill>
                <a:sysClr val="windowText" lastClr="000000"/>
              </a:solidFill>
              <a:latin typeface="Calibri" panose="020F0502020204030204" pitchFamily="34" charset="0"/>
              <a:cs typeface="Calibri" panose="020F0502020204030204" pitchFamily="34" charset="0"/>
            </a:endParaRPr>
          </a:p>
          <a:p>
            <a:pPr marL="742950" lvl="2" indent="-285750">
              <a:buFont typeface="Wingdings" panose="05000000000000000000" pitchFamily="2" charset="2"/>
              <a:buChar char="Ø"/>
            </a:pPr>
            <a:r>
              <a:rPr lang="en-US" sz="2000" kern="0" dirty="0">
                <a:solidFill>
                  <a:sysClr val="windowText" lastClr="000000"/>
                </a:solidFill>
                <a:latin typeface="Calibri" panose="020F0502020204030204" pitchFamily="34" charset="0"/>
                <a:cs typeface="Calibri" panose="020F0502020204030204" pitchFamily="34" charset="0"/>
              </a:rPr>
              <a:t>Test against </a:t>
            </a:r>
            <a:r>
              <a:rPr lang="en-US" sz="2000" b="1" i="1" kern="0" dirty="0">
                <a:solidFill>
                  <a:sysClr val="windowText" lastClr="000000"/>
                </a:solidFill>
                <a:latin typeface="Calibri" panose="020F0502020204030204" pitchFamily="34" charset="0"/>
                <a:cs typeface="Calibri" panose="020F0502020204030204" pitchFamily="34" charset="0"/>
              </a:rPr>
              <a:t>analytic</a:t>
            </a:r>
            <a:r>
              <a:rPr lang="en-US" sz="2000" b="1" kern="0" dirty="0">
                <a:solidFill>
                  <a:sysClr val="windowText" lastClr="000000"/>
                </a:solidFill>
                <a:latin typeface="Calibri" panose="020F0502020204030204" pitchFamily="34" charset="0"/>
                <a:cs typeface="Calibri" panose="020F0502020204030204" pitchFamily="34" charset="0"/>
              </a:rPr>
              <a:t> </a:t>
            </a:r>
            <a:r>
              <a:rPr lang="en-US" sz="2000" kern="0" dirty="0">
                <a:solidFill>
                  <a:sysClr val="windowText" lastClr="000000"/>
                </a:solidFill>
                <a:latin typeface="Calibri" panose="020F0502020204030204" pitchFamily="34" charset="0"/>
                <a:cs typeface="Calibri" panose="020F0502020204030204" pitchFamily="34" charset="0"/>
              </a:rPr>
              <a:t>or </a:t>
            </a:r>
            <a:r>
              <a:rPr lang="en-US" sz="2000" b="1" i="1" kern="0" dirty="0">
                <a:solidFill>
                  <a:sysClr val="windowText" lastClr="000000"/>
                </a:solidFill>
                <a:latin typeface="Calibri" panose="020F0502020204030204" pitchFamily="34" charset="0"/>
                <a:cs typeface="Calibri" panose="020F0502020204030204" pitchFamily="34" charset="0"/>
              </a:rPr>
              <a:t>trusted </a:t>
            </a:r>
            <a:r>
              <a:rPr lang="en-US" sz="2000" kern="0" dirty="0">
                <a:solidFill>
                  <a:sysClr val="windowText" lastClr="000000"/>
                </a:solidFill>
                <a:latin typeface="Calibri" panose="020F0502020204030204" pitchFamily="34" charset="0"/>
                <a:cs typeface="Calibri" panose="020F0502020204030204" pitchFamily="34" charset="0"/>
              </a:rPr>
              <a:t>solutions</a:t>
            </a:r>
          </a:p>
          <a:p>
            <a:pPr marL="742950" lvl="2" indent="-285750">
              <a:buFont typeface="Wingdings" panose="05000000000000000000" pitchFamily="2" charset="2"/>
              <a:buChar char="Ø"/>
            </a:pPr>
            <a:endParaRPr lang="en-US" sz="200" kern="0" dirty="0">
              <a:solidFill>
                <a:sysClr val="windowText" lastClr="000000"/>
              </a:solidFill>
              <a:latin typeface="Calibri" panose="020F0502020204030204" pitchFamily="34" charset="0"/>
              <a:cs typeface="Calibri" panose="020F0502020204030204" pitchFamily="34" charset="0"/>
            </a:endParaRPr>
          </a:p>
          <a:p>
            <a:pPr marL="742950" lvl="2" indent="-285750">
              <a:buFont typeface="Wingdings" panose="05000000000000000000" pitchFamily="2" charset="2"/>
              <a:buChar char="Ø"/>
            </a:pPr>
            <a:r>
              <a:rPr lang="en-US" sz="2000" kern="0" dirty="0">
                <a:solidFill>
                  <a:sysClr val="windowText" lastClr="000000"/>
                </a:solidFill>
                <a:latin typeface="Calibri" panose="020F0502020204030204" pitchFamily="34" charset="0"/>
                <a:cs typeface="Calibri" panose="020F0502020204030204" pitchFamily="34" charset="0"/>
              </a:rPr>
              <a:t>Confirm </a:t>
            </a:r>
            <a:r>
              <a:rPr lang="en-US" sz="2000" b="1" i="1" kern="0" dirty="0">
                <a:solidFill>
                  <a:sysClr val="windowText" lastClr="000000"/>
                </a:solidFill>
                <a:latin typeface="Calibri" panose="020F0502020204030204" pitchFamily="34" charset="0"/>
                <a:cs typeface="Calibri" panose="020F0502020204030204" pitchFamily="34" charset="0"/>
              </a:rPr>
              <a:t>convergence</a:t>
            </a:r>
            <a:r>
              <a:rPr lang="en-US" sz="2000" kern="0" dirty="0">
                <a:solidFill>
                  <a:sysClr val="windowText" lastClr="000000"/>
                </a:solidFill>
                <a:latin typeface="Calibri" panose="020F0502020204030204" pitchFamily="34" charset="0"/>
                <a:cs typeface="Calibri" panose="020F0502020204030204" pitchFamily="34" charset="0"/>
              </a:rPr>
              <a:t> of algorithms at theoretical rates</a:t>
            </a:r>
          </a:p>
          <a:p>
            <a:pPr marL="742950" lvl="2" indent="-285750">
              <a:buFont typeface="Wingdings" panose="05000000000000000000" pitchFamily="2" charset="2"/>
              <a:buChar char="Ø"/>
            </a:pPr>
            <a:endParaRPr lang="en-US" sz="200" kern="0" dirty="0">
              <a:solidFill>
                <a:sysClr val="windowText" lastClr="000000"/>
              </a:solidFill>
              <a:latin typeface="Calibri" panose="020F0502020204030204" pitchFamily="34" charset="0"/>
              <a:cs typeface="Calibri" panose="020F0502020204030204" pitchFamily="34" charset="0"/>
            </a:endParaRPr>
          </a:p>
          <a:p>
            <a:pPr marL="742950" lvl="2" indent="-285750">
              <a:buFont typeface="Wingdings" panose="05000000000000000000" pitchFamily="2" charset="2"/>
              <a:buChar char="Ø"/>
            </a:pPr>
            <a:r>
              <a:rPr lang="en-US" sz="2000" kern="0" dirty="0">
                <a:solidFill>
                  <a:sysClr val="windowText" lastClr="000000"/>
                </a:solidFill>
                <a:latin typeface="Calibri" panose="020F0502020204030204" pitchFamily="34" charset="0"/>
                <a:cs typeface="Calibri" panose="020F0502020204030204" pitchFamily="34" charset="0"/>
              </a:rPr>
              <a:t>Detect changes over time (</a:t>
            </a:r>
            <a:r>
              <a:rPr lang="en-US" sz="2000" b="1" i="1" kern="0" dirty="0">
                <a:solidFill>
                  <a:sysClr val="windowText" lastClr="000000"/>
                </a:solidFill>
                <a:latin typeface="Calibri" panose="020F0502020204030204" pitchFamily="34" charset="0"/>
                <a:cs typeface="Calibri" panose="020F0502020204030204" pitchFamily="34" charset="0"/>
              </a:rPr>
              <a:t>regression</a:t>
            </a:r>
            <a:r>
              <a:rPr lang="en-US" sz="2000" kern="0" dirty="0">
                <a:solidFill>
                  <a:sysClr val="windowText" lastClr="000000"/>
                </a:solidFill>
                <a:latin typeface="Calibri" panose="020F0502020204030204" pitchFamily="34" charset="0"/>
                <a:cs typeface="Calibri" panose="020F0502020204030204" pitchFamily="34" charset="0"/>
              </a:rPr>
              <a:t>)</a:t>
            </a:r>
          </a:p>
          <a:p>
            <a:endParaRPr lang="en-US" sz="500" kern="0" dirty="0">
              <a:solidFill>
                <a:sysClr val="windowText" lastClr="000000"/>
              </a:solidFill>
              <a:latin typeface="Calibri" panose="020F0502020204030204" pitchFamily="34" charset="0"/>
              <a:cs typeface="Calibri" panose="020F0502020204030204" pitchFamily="34" charset="0"/>
            </a:endParaRPr>
          </a:p>
          <a:p>
            <a:endParaRPr lang="en-US" sz="700" kern="0" dirty="0">
              <a:solidFill>
                <a:sysClr val="windowText" lastClr="000000"/>
              </a:solidFill>
              <a:latin typeface="Calibri" panose="020F0502020204030204" pitchFamily="34" charset="0"/>
              <a:cs typeface="Calibri" panose="020F0502020204030204" pitchFamily="34" charset="0"/>
            </a:endParaRPr>
          </a:p>
          <a:p>
            <a:pPr marL="285750" indent="-285750">
              <a:buFont typeface="Arial" panose="020B0604020202020204" pitchFamily="34" charset="0"/>
              <a:buChar char="•"/>
            </a:pPr>
            <a:r>
              <a:rPr lang="en-US" sz="2000" b="1" kern="0" dirty="0">
                <a:solidFill>
                  <a:srgbClr val="0070C0"/>
                </a:solidFill>
                <a:latin typeface="Calibri" panose="020F0502020204030204" pitchFamily="34" charset="0"/>
                <a:cs typeface="Calibri" panose="020F0502020204030204" pitchFamily="34" charset="0"/>
              </a:rPr>
              <a:t>Status quo in (much of) E3SM </a:t>
            </a:r>
          </a:p>
          <a:p>
            <a:pPr marL="285750" indent="-285750">
              <a:buFont typeface="Arial" panose="020B0604020202020204" pitchFamily="34" charset="0"/>
              <a:buChar char="•"/>
            </a:pPr>
            <a:endParaRPr lang="en-US" sz="400" b="1" kern="0" dirty="0">
              <a:solidFill>
                <a:srgbClr val="0070C0"/>
              </a:solidFill>
              <a:latin typeface="Calibri" panose="020F0502020204030204" pitchFamily="34" charset="0"/>
              <a:cs typeface="Calibri" panose="020F0502020204030204" pitchFamily="34" charset="0"/>
            </a:endParaRPr>
          </a:p>
          <a:p>
            <a:pPr marL="742950" lvl="1" indent="-285750">
              <a:buFont typeface="Wingdings" panose="05000000000000000000" pitchFamily="2" charset="2"/>
              <a:buChar char="Ø"/>
            </a:pPr>
            <a:r>
              <a:rPr lang="en-US" sz="2000" kern="0" dirty="0">
                <a:solidFill>
                  <a:sysClr val="windowText" lastClr="000000"/>
                </a:solidFill>
                <a:latin typeface="Calibri" panose="020F0502020204030204" pitchFamily="34" charset="0"/>
                <a:cs typeface="Calibri" panose="020F0502020204030204" pitchFamily="34" charset="0"/>
              </a:rPr>
              <a:t>Verification &amp; validation not sufficiently </a:t>
            </a:r>
            <a:r>
              <a:rPr lang="en-US" sz="2000" b="1" i="1" kern="0" dirty="0">
                <a:solidFill>
                  <a:sysClr val="windowText" lastClr="000000"/>
                </a:solidFill>
                <a:latin typeface="Calibri" panose="020F0502020204030204" pitchFamily="34" charset="0"/>
                <a:cs typeface="Calibri" panose="020F0502020204030204" pitchFamily="34" charset="0"/>
              </a:rPr>
              <a:t>distinguished</a:t>
            </a:r>
          </a:p>
          <a:p>
            <a:pPr marL="742950" lvl="1" indent="-285750">
              <a:buFont typeface="Wingdings" panose="05000000000000000000" pitchFamily="2" charset="2"/>
              <a:buChar char="Ø"/>
            </a:pPr>
            <a:endParaRPr lang="en-US" sz="200" b="1" i="1" kern="0" dirty="0">
              <a:solidFill>
                <a:sysClr val="windowText" lastClr="000000"/>
              </a:solidFill>
              <a:latin typeface="Calibri" panose="020F0502020204030204" pitchFamily="34" charset="0"/>
              <a:cs typeface="Calibri" panose="020F0502020204030204" pitchFamily="34" charset="0"/>
            </a:endParaRPr>
          </a:p>
          <a:p>
            <a:pPr marL="742950" lvl="2" indent="-285750">
              <a:buFont typeface="Wingdings" panose="05000000000000000000" pitchFamily="2" charset="2"/>
              <a:buChar char="Ø"/>
            </a:pPr>
            <a:r>
              <a:rPr lang="en-US" sz="2000" kern="0" dirty="0">
                <a:solidFill>
                  <a:sysClr val="windowText" lastClr="000000"/>
                </a:solidFill>
                <a:latin typeface="Calibri" panose="020F0502020204030204" pitchFamily="34" charset="0"/>
                <a:cs typeface="Calibri" panose="020F0502020204030204" pitchFamily="34" charset="0"/>
              </a:rPr>
              <a:t>Mostly focus on </a:t>
            </a:r>
            <a:r>
              <a:rPr lang="en-US" sz="2000" b="1" i="1" kern="0" dirty="0">
                <a:solidFill>
                  <a:sysClr val="windowText" lastClr="000000"/>
                </a:solidFill>
                <a:latin typeface="Calibri" panose="020F0502020204030204" pitchFamily="34" charset="0"/>
                <a:cs typeface="Calibri" panose="020F0502020204030204" pitchFamily="34" charset="0"/>
              </a:rPr>
              <a:t>validation </a:t>
            </a:r>
            <a:r>
              <a:rPr lang="en-US" sz="2000" kern="0" dirty="0">
                <a:solidFill>
                  <a:sysClr val="windowText" lastClr="000000"/>
                </a:solidFill>
                <a:latin typeface="Calibri" panose="020F0502020204030204" pitchFamily="34" charset="0"/>
                <a:cs typeface="Calibri" panose="020F0502020204030204" pitchFamily="34" charset="0"/>
              </a:rPr>
              <a:t>(matching observations)</a:t>
            </a:r>
          </a:p>
          <a:p>
            <a:pPr marL="742950" lvl="2" indent="-285750">
              <a:buFont typeface="Wingdings" panose="05000000000000000000" pitchFamily="2" charset="2"/>
              <a:buChar char="Ø"/>
            </a:pPr>
            <a:endParaRPr lang="en-US" sz="200" kern="0" dirty="0">
              <a:solidFill>
                <a:sysClr val="windowText" lastClr="000000"/>
              </a:solidFill>
              <a:latin typeface="Calibri" panose="020F0502020204030204" pitchFamily="34" charset="0"/>
              <a:cs typeface="Calibri" panose="020F0502020204030204" pitchFamily="34" charset="0"/>
            </a:endParaRPr>
          </a:p>
          <a:p>
            <a:pPr marL="742950" lvl="2" indent="-285750">
              <a:buFont typeface="Wingdings" panose="05000000000000000000" pitchFamily="2" charset="2"/>
              <a:buChar char="Ø"/>
            </a:pPr>
            <a:r>
              <a:rPr lang="en-US" sz="2000" kern="0" dirty="0">
                <a:solidFill>
                  <a:sysClr val="windowText" lastClr="000000"/>
                </a:solidFill>
                <a:latin typeface="Calibri" panose="020F0502020204030204" pitchFamily="34" charset="0"/>
                <a:cs typeface="Calibri" panose="020F0502020204030204" pitchFamily="34" charset="0"/>
              </a:rPr>
              <a:t>Most developers do </a:t>
            </a:r>
            <a:r>
              <a:rPr lang="en-US" sz="2000" b="1" i="1" kern="0" dirty="0">
                <a:solidFill>
                  <a:sysClr val="windowText" lastClr="000000"/>
                </a:solidFill>
                <a:latin typeface="Calibri" panose="020F0502020204030204" pitchFamily="34" charset="0"/>
                <a:cs typeface="Calibri" panose="020F0502020204030204" pitchFamily="34" charset="0"/>
              </a:rPr>
              <a:t>some verification</a:t>
            </a:r>
          </a:p>
          <a:p>
            <a:pPr marL="742950" lvl="2" indent="-285750">
              <a:buFont typeface="Wingdings" panose="05000000000000000000" pitchFamily="2" charset="2"/>
              <a:buChar char="Ø"/>
            </a:pPr>
            <a:endParaRPr lang="en-US" sz="200" b="1" i="1" kern="0" dirty="0">
              <a:solidFill>
                <a:sysClr val="windowText" lastClr="000000"/>
              </a:solidFill>
              <a:latin typeface="Calibri" panose="020F0502020204030204" pitchFamily="34" charset="0"/>
              <a:cs typeface="Calibri" panose="020F0502020204030204" pitchFamily="34" charset="0"/>
            </a:endParaRPr>
          </a:p>
          <a:p>
            <a:pPr marL="742950" lvl="3" indent="-285750">
              <a:buFont typeface="Wingdings" panose="05000000000000000000" pitchFamily="2" charset="2"/>
              <a:buChar char="Ø"/>
            </a:pPr>
            <a:r>
              <a:rPr lang="en-US" sz="2000" kern="0" dirty="0">
                <a:solidFill>
                  <a:sysClr val="windowText" lastClr="000000"/>
                </a:solidFill>
                <a:latin typeface="Calibri" panose="020F0502020204030204" pitchFamily="34" charset="0"/>
                <a:cs typeface="Calibri" panose="020F0502020204030204" pitchFamily="34" charset="0"/>
              </a:rPr>
              <a:t>Usually </a:t>
            </a:r>
            <a:r>
              <a:rPr lang="en-US" sz="2000" b="1" i="1" kern="0" dirty="0">
                <a:solidFill>
                  <a:sysClr val="windowText" lastClr="000000"/>
                </a:solidFill>
                <a:latin typeface="Calibri" panose="020F0502020204030204" pitchFamily="34" charset="0"/>
                <a:cs typeface="Calibri" panose="020F0502020204030204" pitchFamily="34" charset="0"/>
              </a:rPr>
              <a:t>limited coverage </a:t>
            </a:r>
            <a:r>
              <a:rPr lang="en-US" sz="2000" kern="0" dirty="0">
                <a:solidFill>
                  <a:sysClr val="windowText" lastClr="000000"/>
                </a:solidFill>
                <a:latin typeface="Calibri" panose="020F0502020204030204" pitchFamily="34" charset="0"/>
                <a:cs typeface="Calibri" panose="020F0502020204030204" pitchFamily="34" charset="0"/>
              </a:rPr>
              <a:t>and not formalized</a:t>
            </a:r>
          </a:p>
          <a:p>
            <a:pPr marL="742950" lvl="3" indent="-285750">
              <a:buFont typeface="Wingdings" panose="05000000000000000000" pitchFamily="2" charset="2"/>
              <a:buChar char="Ø"/>
            </a:pPr>
            <a:endParaRPr lang="en-US" sz="200" kern="0" dirty="0">
              <a:solidFill>
                <a:sysClr val="windowText" lastClr="000000"/>
              </a:solidFill>
              <a:latin typeface="Calibri" panose="020F0502020204030204" pitchFamily="34" charset="0"/>
              <a:cs typeface="Calibri" panose="020F0502020204030204" pitchFamily="34" charset="0"/>
            </a:endParaRPr>
          </a:p>
          <a:p>
            <a:pPr marL="742950" lvl="3" indent="-285750">
              <a:buFont typeface="Wingdings" panose="05000000000000000000" pitchFamily="2" charset="2"/>
              <a:buChar char="Ø"/>
            </a:pPr>
            <a:r>
              <a:rPr lang="en-US" sz="2000" kern="0" dirty="0">
                <a:solidFill>
                  <a:sysClr val="windowText" lastClr="000000"/>
                </a:solidFill>
                <a:latin typeface="Calibri" panose="020F0502020204030204" pitchFamily="34" charset="0"/>
                <a:cs typeface="Calibri" panose="020F0502020204030204" pitchFamily="34" charset="0"/>
              </a:rPr>
              <a:t>Usually not isolated or localized – always </a:t>
            </a:r>
            <a:r>
              <a:rPr lang="en-US" sz="2000" b="1" i="1" kern="0" dirty="0">
                <a:solidFill>
                  <a:sysClr val="windowText" lastClr="000000"/>
                </a:solidFill>
                <a:latin typeface="Calibri" panose="020F0502020204030204" pitchFamily="34" charset="0"/>
                <a:cs typeface="Calibri" panose="020F0502020204030204" pitchFamily="34" charset="0"/>
              </a:rPr>
              <a:t>case-based</a:t>
            </a:r>
          </a:p>
          <a:p>
            <a:pPr marL="742950" lvl="3" indent="-285750">
              <a:buFont typeface="Wingdings" panose="05000000000000000000" pitchFamily="2" charset="2"/>
              <a:buChar char="Ø"/>
            </a:pPr>
            <a:endParaRPr lang="en-US" sz="200" b="1" i="1" kern="0" dirty="0">
              <a:solidFill>
                <a:sysClr val="windowText" lastClr="000000"/>
              </a:solidFill>
              <a:latin typeface="Calibri" panose="020F0502020204030204" pitchFamily="34" charset="0"/>
              <a:cs typeface="Calibri" panose="020F0502020204030204" pitchFamily="34" charset="0"/>
            </a:endParaRPr>
          </a:p>
          <a:p>
            <a:pPr marL="742950" lvl="3" indent="-285750">
              <a:buFont typeface="Wingdings" panose="05000000000000000000" pitchFamily="2" charset="2"/>
              <a:buChar char="Ø"/>
            </a:pPr>
            <a:r>
              <a:rPr lang="en-US" sz="2000" b="1" i="1" kern="0" dirty="0">
                <a:solidFill>
                  <a:sysClr val="windowText" lastClr="000000"/>
                </a:solidFill>
                <a:latin typeface="Calibri" panose="020F0502020204030204" pitchFamily="34" charset="0"/>
                <a:cs typeface="Calibri" panose="020F0502020204030204" pitchFamily="34" charset="0"/>
              </a:rPr>
              <a:t>Not preserved </a:t>
            </a:r>
            <a:r>
              <a:rPr lang="en-US" sz="2000" kern="0" dirty="0">
                <a:solidFill>
                  <a:sysClr val="windowText" lastClr="000000"/>
                </a:solidFill>
                <a:latin typeface="Calibri" panose="020F0502020204030204" pitchFamily="34" charset="0"/>
                <a:cs typeface="Calibri" panose="020F0502020204030204" pitchFamily="34" charset="0"/>
              </a:rPr>
              <a:t>to re-confirm correctness after modifications</a:t>
            </a:r>
          </a:p>
        </p:txBody>
      </p:sp>
    </p:spTree>
    <p:extLst>
      <p:ext uri="{BB962C8B-B14F-4D97-AF65-F5344CB8AC3E}">
        <p14:creationId xmlns:p14="http://schemas.microsoft.com/office/powerpoint/2010/main" val="71889780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CD8C04F6-48EC-4FE4-A139-47D1B55C7379}"/>
              </a:ext>
            </a:extLst>
          </p:cNvPr>
          <p:cNvSpPr>
            <a:spLocks noGrp="1" noChangeArrowheads="1"/>
          </p:cNvSpPr>
          <p:nvPr>
            <p:ph type="title"/>
          </p:nvPr>
        </p:nvSpPr>
        <p:spPr>
          <a:xfrm>
            <a:off x="210631" y="-41700"/>
            <a:ext cx="7315200" cy="914400"/>
          </a:xfrm>
        </p:spPr>
        <p:txBody>
          <a:bodyPr/>
          <a:lstStyle/>
          <a:p>
            <a:pPr algn="l"/>
            <a:r>
              <a:rPr lang="en-US" sz="3600" dirty="0">
                <a:latin typeface="Calibri" panose="020F0502020204030204" pitchFamily="34" charset="0"/>
                <a:cs typeface="Calibri" panose="020F0502020204030204" pitchFamily="34" charset="0"/>
              </a:rPr>
              <a:t>Success story #1</a:t>
            </a:r>
            <a:endParaRPr lang="en-US" sz="3600" dirty="0">
              <a:solidFill>
                <a:schemeClr val="tx1"/>
              </a:solidFill>
              <a:latin typeface="Calibri" panose="020F0502020204030204" pitchFamily="34" charset="0"/>
              <a:cs typeface="Calibri" panose="020F0502020204030204" pitchFamily="34" charset="0"/>
            </a:endParaRPr>
          </a:p>
        </p:txBody>
      </p:sp>
      <p:sp>
        <p:nvSpPr>
          <p:cNvPr id="2" name="Rectangle 1">
            <a:extLst>
              <a:ext uri="{FF2B5EF4-FFF2-40B4-BE49-F238E27FC236}">
                <a16:creationId xmlns:a16="http://schemas.microsoft.com/office/drawing/2014/main" id="{EEF1777C-0F98-4672-86DA-4CBED040BB96}"/>
              </a:ext>
            </a:extLst>
          </p:cNvPr>
          <p:cNvSpPr/>
          <p:nvPr/>
        </p:nvSpPr>
        <p:spPr>
          <a:xfrm>
            <a:off x="342900" y="872700"/>
            <a:ext cx="8458200" cy="446276"/>
          </a:xfrm>
          <a:prstGeom prst="rect">
            <a:avLst/>
          </a:prstGeom>
          <a:solidFill>
            <a:schemeClr val="accent5">
              <a:lumMod val="20000"/>
              <a:lumOff val="80000"/>
            </a:schemeClr>
          </a:solidFill>
        </p:spPr>
        <p:txBody>
          <a:bodyPr wrap="square">
            <a:spAutoFit/>
          </a:bodyPr>
          <a:lstStyle/>
          <a:p>
            <a:pPr algn="ctr"/>
            <a:r>
              <a:rPr lang="en-US" sz="2300" i="1" dirty="0">
                <a:latin typeface="Calibri" panose="020F0502020204030204" pitchFamily="34" charset="0"/>
                <a:cs typeface="Calibri" panose="020F0502020204030204" pitchFamily="34" charset="0"/>
              </a:rPr>
              <a:t>A </a:t>
            </a:r>
            <a:r>
              <a:rPr lang="en-US" sz="2300" b="1" i="1" dirty="0">
                <a:latin typeface="Calibri" panose="020F0502020204030204" pitchFamily="34" charset="0"/>
                <a:cs typeface="Calibri" panose="020F0502020204030204" pitchFamily="34" charset="0"/>
              </a:rPr>
              <a:t>critical issue </a:t>
            </a:r>
            <a:r>
              <a:rPr lang="en-US" sz="2300" i="1" dirty="0">
                <a:latin typeface="Calibri" panose="020F0502020204030204" pitchFamily="34" charset="0"/>
                <a:cs typeface="Calibri" panose="020F0502020204030204" pitchFamily="34" charset="0"/>
              </a:rPr>
              <a:t>with water conservation in E3SM was </a:t>
            </a:r>
            <a:r>
              <a:rPr lang="en-US" sz="2300" b="1" i="1" dirty="0">
                <a:latin typeface="Calibri" panose="020F0502020204030204" pitchFamily="34" charset="0"/>
                <a:cs typeface="Calibri" panose="020F0502020204030204" pitchFamily="34" charset="0"/>
              </a:rPr>
              <a:t>uncovered</a:t>
            </a:r>
            <a:r>
              <a:rPr lang="en-US" sz="2300" i="1" dirty="0">
                <a:latin typeface="Calibri" panose="020F0502020204030204" pitchFamily="34" charset="0"/>
                <a:cs typeface="Calibri" panose="020F0502020204030204" pitchFamily="34" charset="0"/>
              </a:rPr>
              <a:t>!</a:t>
            </a:r>
          </a:p>
        </p:txBody>
      </p:sp>
      <p:pic>
        <p:nvPicPr>
          <p:cNvPr id="5" name="Picture 4">
            <a:extLst>
              <a:ext uri="{FF2B5EF4-FFF2-40B4-BE49-F238E27FC236}">
                <a16:creationId xmlns:a16="http://schemas.microsoft.com/office/drawing/2014/main" id="{2E3C243F-180B-48F1-B4AC-4B04479D707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38200" y="2233376"/>
            <a:ext cx="7162800" cy="4192858"/>
          </a:xfrm>
          <a:prstGeom prst="rect">
            <a:avLst/>
          </a:prstGeom>
        </p:spPr>
      </p:pic>
      <p:sp>
        <p:nvSpPr>
          <p:cNvPr id="6" name="Rectangle 5">
            <a:extLst>
              <a:ext uri="{FF2B5EF4-FFF2-40B4-BE49-F238E27FC236}">
                <a16:creationId xmlns:a16="http://schemas.microsoft.com/office/drawing/2014/main" id="{D56BE4E1-E87E-408C-9CE6-ED941E15623F}"/>
              </a:ext>
            </a:extLst>
          </p:cNvPr>
          <p:cNvSpPr/>
          <p:nvPr/>
        </p:nvSpPr>
        <p:spPr>
          <a:xfrm>
            <a:off x="914400" y="1440167"/>
            <a:ext cx="7010400" cy="646331"/>
          </a:xfrm>
          <a:prstGeom prst="rect">
            <a:avLst/>
          </a:prstGeom>
        </p:spPr>
        <p:txBody>
          <a:bodyPr wrap="square">
            <a:spAutoFit/>
          </a:bodyPr>
          <a:lstStyle/>
          <a:p>
            <a:pPr algn="ctr"/>
            <a:r>
              <a:rPr lang="en-US" dirty="0">
                <a:latin typeface="Calibri" panose="020F0502020204030204" pitchFamily="34" charset="0"/>
                <a:cs typeface="Calibri" panose="020F0502020204030204" pitchFamily="34" charset="0"/>
                <a:hlinkClick r:id="rId3"/>
              </a:rPr>
              <a:t>https://www.energy.gov/science/articles/how-fit-planet-inside-computer-developing-energy-exascale-earth</a:t>
            </a:r>
            <a:r>
              <a:rPr lang="en-US" dirty="0">
                <a:latin typeface="Calibri" panose="020F0502020204030204" pitchFamily="34" charset="0"/>
                <a:cs typeface="Calibri" panose="020F0502020204030204" pitchFamily="34" charset="0"/>
              </a:rPr>
              <a:t> </a:t>
            </a:r>
          </a:p>
        </p:txBody>
      </p:sp>
    </p:spTree>
    <p:extLst>
      <p:ext uri="{BB962C8B-B14F-4D97-AF65-F5344CB8AC3E}">
        <p14:creationId xmlns:p14="http://schemas.microsoft.com/office/powerpoint/2010/main" val="208887993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CD8C04F6-48EC-4FE4-A139-47D1B55C7379}"/>
              </a:ext>
            </a:extLst>
          </p:cNvPr>
          <p:cNvSpPr>
            <a:spLocks noGrp="1" noChangeArrowheads="1"/>
          </p:cNvSpPr>
          <p:nvPr>
            <p:ph type="title"/>
          </p:nvPr>
        </p:nvSpPr>
        <p:spPr>
          <a:xfrm>
            <a:off x="210631" y="-41700"/>
            <a:ext cx="7315200" cy="914400"/>
          </a:xfrm>
        </p:spPr>
        <p:txBody>
          <a:bodyPr/>
          <a:lstStyle/>
          <a:p>
            <a:pPr algn="l"/>
            <a:r>
              <a:rPr lang="en-US" sz="3600" dirty="0">
                <a:latin typeface="Calibri" panose="020F0502020204030204" pitchFamily="34" charset="0"/>
                <a:cs typeface="Calibri" panose="020F0502020204030204" pitchFamily="34" charset="0"/>
              </a:rPr>
              <a:t>Success story #2</a:t>
            </a:r>
            <a:endParaRPr lang="en-US" sz="3600" dirty="0">
              <a:solidFill>
                <a:schemeClr val="tx1"/>
              </a:solidFill>
              <a:latin typeface="Calibri" panose="020F0502020204030204" pitchFamily="34" charset="0"/>
              <a:cs typeface="Calibri" panose="020F0502020204030204" pitchFamily="34" charset="0"/>
            </a:endParaRPr>
          </a:p>
        </p:txBody>
      </p:sp>
      <p:pic>
        <p:nvPicPr>
          <p:cNvPr id="7" name="Picture 6">
            <a:extLst>
              <a:ext uri="{FF2B5EF4-FFF2-40B4-BE49-F238E27FC236}">
                <a16:creationId xmlns:a16="http://schemas.microsoft.com/office/drawing/2014/main" id="{C119F22C-534E-044D-90A4-D4FB414A9B96}"/>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t="5283"/>
          <a:stretch/>
        </p:blipFill>
        <p:spPr>
          <a:xfrm>
            <a:off x="4205032" y="1609288"/>
            <a:ext cx="3719768" cy="1834022"/>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pic>
        <p:nvPicPr>
          <p:cNvPr id="9" name="Picture 8">
            <a:extLst>
              <a:ext uri="{FF2B5EF4-FFF2-40B4-BE49-F238E27FC236}">
                <a16:creationId xmlns:a16="http://schemas.microsoft.com/office/drawing/2014/main" id="{C6A92473-E10C-7742-AE12-C91E8F23BF05}"/>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83174" y="2514600"/>
            <a:ext cx="3892780" cy="102151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11" name="Picture 10">
            <a:extLst>
              <a:ext uri="{FF2B5EF4-FFF2-40B4-BE49-F238E27FC236}">
                <a16:creationId xmlns:a16="http://schemas.microsoft.com/office/drawing/2014/main" id="{65B1C092-34FD-C84F-8DF6-6ECDBF236CB0}"/>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43000" y="4495800"/>
            <a:ext cx="4842926" cy="1668119"/>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sp>
        <p:nvSpPr>
          <p:cNvPr id="13" name="Rectangle 12">
            <a:extLst>
              <a:ext uri="{FF2B5EF4-FFF2-40B4-BE49-F238E27FC236}">
                <a16:creationId xmlns:a16="http://schemas.microsoft.com/office/drawing/2014/main" id="{FE268BDB-329A-5E42-B3E7-12B33D43F1FB}"/>
              </a:ext>
            </a:extLst>
          </p:cNvPr>
          <p:cNvSpPr/>
          <p:nvPr/>
        </p:nvSpPr>
        <p:spPr>
          <a:xfrm>
            <a:off x="981198" y="3726750"/>
            <a:ext cx="7019802" cy="446276"/>
          </a:xfrm>
          <a:prstGeom prst="rect">
            <a:avLst/>
          </a:prstGeom>
          <a:solidFill>
            <a:srgbClr val="A5F7BA"/>
          </a:solidFill>
        </p:spPr>
        <p:txBody>
          <a:bodyPr wrap="square">
            <a:spAutoFit/>
          </a:bodyPr>
          <a:lstStyle/>
          <a:p>
            <a:pPr algn="ctr"/>
            <a:r>
              <a:rPr lang="en-US" sz="2300" i="1" dirty="0">
                <a:latin typeface="Calibri" panose="020F0502020204030204" pitchFamily="34" charset="0"/>
                <a:cs typeface="Calibri" panose="020F0502020204030204" pitchFamily="34" charset="0"/>
              </a:rPr>
              <a:t>A more </a:t>
            </a:r>
            <a:r>
              <a:rPr lang="en-US" sz="2300" b="1" i="1" dirty="0">
                <a:latin typeface="Calibri" panose="020F0502020204030204" pitchFamily="34" charset="0"/>
                <a:cs typeface="Calibri" panose="020F0502020204030204" pitchFamily="34" charset="0"/>
              </a:rPr>
              <a:t>flexible implementation </a:t>
            </a:r>
            <a:r>
              <a:rPr lang="en-US" sz="2300" i="1" dirty="0">
                <a:latin typeface="Calibri" panose="020F0502020204030204" pitchFamily="34" charset="0"/>
                <a:cs typeface="Calibri" panose="020F0502020204030204" pitchFamily="34" charset="0"/>
              </a:rPr>
              <a:t>was </a:t>
            </a:r>
            <a:r>
              <a:rPr lang="en-US" sz="2300" b="1" i="1" dirty="0">
                <a:latin typeface="Calibri" panose="020F0502020204030204" pitchFamily="34" charset="0"/>
                <a:cs typeface="Calibri" panose="020F0502020204030204" pitchFamily="34" charset="0"/>
              </a:rPr>
              <a:t>developed.</a:t>
            </a:r>
          </a:p>
        </p:txBody>
      </p:sp>
      <p:sp>
        <p:nvSpPr>
          <p:cNvPr id="14" name="TextBox 13">
            <a:extLst>
              <a:ext uri="{FF2B5EF4-FFF2-40B4-BE49-F238E27FC236}">
                <a16:creationId xmlns:a16="http://schemas.microsoft.com/office/drawing/2014/main" id="{321E7A45-DFF7-5243-9A6B-EC0F7268989A}"/>
              </a:ext>
            </a:extLst>
          </p:cNvPr>
          <p:cNvSpPr txBox="1"/>
          <p:nvPr/>
        </p:nvSpPr>
        <p:spPr>
          <a:xfrm>
            <a:off x="6172200" y="4953000"/>
            <a:ext cx="2438400" cy="707886"/>
          </a:xfrm>
          <a:prstGeom prst="rect">
            <a:avLst/>
          </a:prstGeom>
          <a:noFill/>
        </p:spPr>
        <p:txBody>
          <a:bodyPr wrap="square" rtlCol="0">
            <a:spAutoFit/>
          </a:bodyPr>
          <a:lstStyle/>
          <a:p>
            <a:pPr algn="ctr"/>
            <a:r>
              <a:rPr lang="en-US" sz="2000" i="1" dirty="0">
                <a:latin typeface="Calibri" panose="020F0502020204030204" pitchFamily="34" charset="0"/>
                <a:cs typeface="Calibri" panose="020F0502020204030204" pitchFamily="34" charset="0"/>
              </a:rPr>
              <a:t>Journal article accepted by JAMES</a:t>
            </a:r>
          </a:p>
        </p:txBody>
      </p:sp>
      <p:sp>
        <p:nvSpPr>
          <p:cNvPr id="2" name="Rectangle 1">
            <a:extLst>
              <a:ext uri="{FF2B5EF4-FFF2-40B4-BE49-F238E27FC236}">
                <a16:creationId xmlns:a16="http://schemas.microsoft.com/office/drawing/2014/main" id="{EEF1777C-0F98-4672-86DA-4CBED040BB96}"/>
              </a:ext>
            </a:extLst>
          </p:cNvPr>
          <p:cNvSpPr/>
          <p:nvPr/>
        </p:nvSpPr>
        <p:spPr>
          <a:xfrm>
            <a:off x="1447800" y="786415"/>
            <a:ext cx="5732969" cy="822873"/>
          </a:xfrm>
          <a:prstGeom prst="rect">
            <a:avLst/>
          </a:prstGeom>
          <a:solidFill>
            <a:schemeClr val="accent4">
              <a:lumMod val="20000"/>
              <a:lumOff val="80000"/>
            </a:schemeClr>
          </a:solidFill>
        </p:spPr>
        <p:txBody>
          <a:bodyPr wrap="square">
            <a:spAutoFit/>
          </a:bodyPr>
          <a:lstStyle/>
          <a:p>
            <a:pPr algn="ctr"/>
            <a:r>
              <a:rPr lang="en-US" sz="2300" b="1" i="1" dirty="0">
                <a:latin typeface="Calibri" panose="020F0502020204030204" pitchFamily="34" charset="0"/>
                <a:cs typeface="Calibri" panose="020F0502020204030204" pitchFamily="34" charset="0"/>
              </a:rPr>
              <a:t>Issues</a:t>
            </a:r>
            <a:r>
              <a:rPr lang="en-US" sz="2300" i="1" dirty="0">
                <a:latin typeface="Calibri" panose="020F0502020204030204" pitchFamily="34" charset="0"/>
                <a:cs typeface="Calibri" panose="020F0502020204030204" pitchFamily="34" charset="0"/>
              </a:rPr>
              <a:t> in the implementation and use of </a:t>
            </a:r>
            <a:r>
              <a:rPr lang="en-US" sz="2300" b="1" i="1" dirty="0">
                <a:latin typeface="Calibri" panose="020F0502020204030204" pitchFamily="34" charset="0"/>
                <a:cs typeface="Calibri" panose="020F0502020204030204" pitchFamily="34" charset="0"/>
              </a:rPr>
              <a:t>nudging*</a:t>
            </a:r>
            <a:r>
              <a:rPr lang="en-US" sz="2300" i="1" dirty="0">
                <a:latin typeface="Calibri" panose="020F0502020204030204" pitchFamily="34" charset="0"/>
                <a:cs typeface="Calibri" panose="020F0502020204030204" pitchFamily="34" charset="0"/>
              </a:rPr>
              <a:t> in E3SM were </a:t>
            </a:r>
            <a:r>
              <a:rPr lang="en-US" sz="2300" b="1" i="1" dirty="0">
                <a:latin typeface="Calibri" panose="020F0502020204030204" pitchFamily="34" charset="0"/>
                <a:cs typeface="Calibri" panose="020F0502020204030204" pitchFamily="34" charset="0"/>
              </a:rPr>
              <a:t>uncovered!</a:t>
            </a:r>
          </a:p>
        </p:txBody>
      </p:sp>
      <p:sp>
        <p:nvSpPr>
          <p:cNvPr id="4" name="TextBox 3">
            <a:extLst>
              <a:ext uri="{FF2B5EF4-FFF2-40B4-BE49-F238E27FC236}">
                <a16:creationId xmlns:a16="http://schemas.microsoft.com/office/drawing/2014/main" id="{1EE94A2F-4529-4516-A80A-BD920AC30ECF}"/>
              </a:ext>
            </a:extLst>
          </p:cNvPr>
          <p:cNvSpPr txBox="1"/>
          <p:nvPr/>
        </p:nvSpPr>
        <p:spPr>
          <a:xfrm>
            <a:off x="-17969" y="6488668"/>
            <a:ext cx="10457369" cy="369332"/>
          </a:xfrm>
          <a:prstGeom prst="rect">
            <a:avLst/>
          </a:prstGeom>
          <a:noFill/>
        </p:spPr>
        <p:txBody>
          <a:bodyPr wrap="square" rtlCol="0">
            <a:spAutoFit/>
          </a:bodyPr>
          <a:lstStyle/>
          <a:p>
            <a:r>
              <a:rPr lang="en-US" dirty="0">
                <a:solidFill>
                  <a:schemeClr val="bg1"/>
                </a:solidFill>
                <a:latin typeface="Calibri" panose="020F0502020204030204" pitchFamily="34" charset="0"/>
                <a:cs typeface="Calibri" panose="020F0502020204030204" pitchFamily="34" charset="0"/>
              </a:rPr>
              <a:t>*Data assimilation technique used in sensitivity studies/validation of EAM simulations.</a:t>
            </a:r>
          </a:p>
        </p:txBody>
      </p:sp>
    </p:spTree>
    <p:extLst>
      <p:ext uri="{BB962C8B-B14F-4D97-AF65-F5344CB8AC3E}">
        <p14:creationId xmlns:p14="http://schemas.microsoft.com/office/powerpoint/2010/main" val="416061928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CD8C04F6-48EC-4FE4-A139-47D1B55C7379}"/>
              </a:ext>
            </a:extLst>
          </p:cNvPr>
          <p:cNvSpPr>
            <a:spLocks noGrp="1" noChangeArrowheads="1"/>
          </p:cNvSpPr>
          <p:nvPr>
            <p:ph type="title"/>
          </p:nvPr>
        </p:nvSpPr>
        <p:spPr>
          <a:xfrm>
            <a:off x="76200" y="-101977"/>
            <a:ext cx="7315200" cy="914400"/>
          </a:xfrm>
        </p:spPr>
        <p:txBody>
          <a:bodyPr/>
          <a:lstStyle/>
          <a:p>
            <a:pPr algn="l"/>
            <a:r>
              <a:rPr lang="en-US" sz="3600" dirty="0">
                <a:solidFill>
                  <a:schemeClr val="tx1"/>
                </a:solidFill>
                <a:latin typeface="Calibri" panose="020F0502020204030204" pitchFamily="34" charset="0"/>
                <a:cs typeface="Calibri" panose="020F0502020204030204" pitchFamily="34" charset="0"/>
              </a:rPr>
              <a:t>Ongoing &amp; future work</a:t>
            </a:r>
          </a:p>
        </p:txBody>
      </p:sp>
      <p:sp>
        <p:nvSpPr>
          <p:cNvPr id="2" name="Rectangle 1">
            <a:extLst>
              <a:ext uri="{FF2B5EF4-FFF2-40B4-BE49-F238E27FC236}">
                <a16:creationId xmlns:a16="http://schemas.microsoft.com/office/drawing/2014/main" id="{2E555FDD-AD92-4FA2-92B2-54197B866292}"/>
              </a:ext>
            </a:extLst>
          </p:cNvPr>
          <p:cNvSpPr/>
          <p:nvPr/>
        </p:nvSpPr>
        <p:spPr>
          <a:xfrm>
            <a:off x="76200" y="762000"/>
            <a:ext cx="9205646" cy="5693866"/>
          </a:xfrm>
          <a:prstGeom prst="rect">
            <a:avLst/>
          </a:prstGeom>
        </p:spPr>
        <p:txBody>
          <a:bodyPr wrap="square">
            <a:spAutoFit/>
          </a:bodyPr>
          <a:lstStyle/>
          <a:p>
            <a:r>
              <a:rPr lang="en-US" sz="2200" b="1" dirty="0">
                <a:solidFill>
                  <a:srgbClr val="0070C0"/>
                </a:solidFill>
                <a:latin typeface="Calibri" panose="020F0502020204030204" pitchFamily="34" charset="0"/>
                <a:cs typeface="Calibri" panose="020F0502020204030204" pitchFamily="34" charset="0"/>
              </a:rPr>
              <a:t>Expand testing framework:</a:t>
            </a:r>
          </a:p>
          <a:p>
            <a:pPr marL="285750" indent="-285750">
              <a:buFont typeface="Arial" panose="020B0604020202020204" pitchFamily="34" charset="0"/>
              <a:buChar char="•"/>
            </a:pPr>
            <a:r>
              <a:rPr lang="en-US" sz="2200" b="1" i="1" dirty="0">
                <a:latin typeface="Calibri" panose="020F0502020204030204" pitchFamily="34" charset="0"/>
                <a:cs typeface="Calibri" panose="020F0502020204030204" pitchFamily="34" charset="0"/>
              </a:rPr>
              <a:t>Evaluate</a:t>
            </a:r>
            <a:r>
              <a:rPr lang="en-US" sz="2200" dirty="0">
                <a:latin typeface="Calibri" panose="020F0502020204030204" pitchFamily="34" charset="0"/>
                <a:cs typeface="Calibri" panose="020F0502020204030204" pitchFamily="34" charset="0"/>
              </a:rPr>
              <a:t> and</a:t>
            </a:r>
            <a:r>
              <a:rPr lang="en-US" sz="2200" b="1" dirty="0">
                <a:latin typeface="Calibri" panose="020F0502020204030204" pitchFamily="34" charset="0"/>
                <a:cs typeface="Calibri" panose="020F0502020204030204" pitchFamily="34" charset="0"/>
              </a:rPr>
              <a:t> </a:t>
            </a:r>
            <a:r>
              <a:rPr lang="en-US" sz="2200" b="1" i="1" dirty="0">
                <a:latin typeface="Calibri" panose="020F0502020204030204" pitchFamily="34" charset="0"/>
                <a:cs typeface="Calibri" panose="020F0502020204030204" pitchFamily="34" charset="0"/>
              </a:rPr>
              <a:t>integrate</a:t>
            </a:r>
            <a:r>
              <a:rPr lang="en-US" sz="2200" dirty="0">
                <a:latin typeface="Calibri" panose="020F0502020204030204" pitchFamily="34" charset="0"/>
                <a:cs typeface="Calibri" panose="020F0502020204030204" pitchFamily="34" charset="0"/>
              </a:rPr>
              <a:t> or support for </a:t>
            </a:r>
            <a:r>
              <a:rPr lang="en-US" sz="2200" dirty="0" err="1">
                <a:latin typeface="Calibri" panose="020F0502020204030204" pitchFamily="34" charset="0"/>
                <a:cs typeface="Calibri" panose="020F0502020204030204" pitchFamily="34" charset="0"/>
              </a:rPr>
              <a:t>kgen</a:t>
            </a:r>
            <a:r>
              <a:rPr lang="en-US" sz="2200" dirty="0">
                <a:latin typeface="Calibri" panose="020F0502020204030204" pitchFamily="34" charset="0"/>
                <a:cs typeface="Calibri" panose="020F0502020204030204" pitchFamily="34" charset="0"/>
              </a:rPr>
              <a:t>, </a:t>
            </a:r>
            <a:r>
              <a:rPr lang="en-US" sz="2200" dirty="0" err="1">
                <a:latin typeface="Calibri" panose="020F0502020204030204" pitchFamily="34" charset="0"/>
                <a:cs typeface="Calibri" panose="020F0502020204030204" pitchFamily="34" charset="0"/>
              </a:rPr>
              <a:t>ctest</a:t>
            </a:r>
            <a:endParaRPr lang="en-US" sz="2200" dirty="0">
              <a:latin typeface="Calibri" panose="020F0502020204030204" pitchFamily="34" charset="0"/>
              <a:cs typeface="Calibri" panose="020F0502020204030204" pitchFamily="34" charset="0"/>
            </a:endParaRPr>
          </a:p>
          <a:p>
            <a:pPr marL="285750" indent="-285750">
              <a:buFont typeface="Arial" panose="020B0604020202020204" pitchFamily="34" charset="0"/>
              <a:buChar char="•"/>
            </a:pPr>
            <a:r>
              <a:rPr lang="en-US" sz="2200" dirty="0">
                <a:latin typeface="Calibri" panose="020F0502020204030204" pitchFamily="34" charset="0"/>
                <a:cs typeface="Calibri" panose="020F0502020204030204" pitchFamily="34" charset="0"/>
              </a:rPr>
              <a:t>Explore using </a:t>
            </a:r>
            <a:r>
              <a:rPr lang="en-US" sz="2200" b="1" i="1" dirty="0">
                <a:latin typeface="Calibri" panose="020F0502020204030204" pitchFamily="34" charset="0"/>
                <a:cs typeface="Calibri" panose="020F0502020204030204" pitchFamily="34" charset="0"/>
              </a:rPr>
              <a:t>E3SM configuration/software environment </a:t>
            </a:r>
            <a:r>
              <a:rPr lang="en-US" sz="2200" dirty="0">
                <a:latin typeface="Calibri" panose="020F0502020204030204" pitchFamily="34" charset="0"/>
                <a:cs typeface="Calibri" panose="020F0502020204030204" pitchFamily="34" charset="0"/>
              </a:rPr>
              <a:t>to setup/tests on supported machines </a:t>
            </a:r>
          </a:p>
          <a:p>
            <a:pPr marL="285750" indent="-285750">
              <a:buFont typeface="Arial" panose="020B0604020202020204" pitchFamily="34" charset="0"/>
              <a:buChar char="•"/>
            </a:pPr>
            <a:endParaRPr lang="en-US" sz="400" dirty="0">
              <a:latin typeface="Calibri" panose="020F0502020204030204" pitchFamily="34" charset="0"/>
              <a:cs typeface="Calibri" panose="020F0502020204030204" pitchFamily="34" charset="0"/>
            </a:endParaRPr>
          </a:p>
          <a:p>
            <a:r>
              <a:rPr lang="en-US" sz="2200" b="1" dirty="0">
                <a:solidFill>
                  <a:srgbClr val="0070C0"/>
                </a:solidFill>
                <a:latin typeface="Calibri" panose="020F0502020204030204" pitchFamily="34" charset="0"/>
                <a:cs typeface="Calibri" panose="020F0502020204030204" pitchFamily="34" charset="0"/>
              </a:rPr>
              <a:t>Outreach and documentation:</a:t>
            </a:r>
          </a:p>
          <a:p>
            <a:pPr marL="285750" indent="-285750">
              <a:buFont typeface="Arial" panose="020B0604020202020204" pitchFamily="34" charset="0"/>
              <a:buChar char="•"/>
            </a:pPr>
            <a:r>
              <a:rPr lang="en-US" sz="2200" dirty="0">
                <a:latin typeface="Calibri" panose="020F0502020204030204" pitchFamily="34" charset="0"/>
                <a:cs typeface="Calibri" panose="020F0502020204030204" pitchFamily="34" charset="0"/>
              </a:rPr>
              <a:t>Expand testing </a:t>
            </a:r>
            <a:r>
              <a:rPr lang="en-US" sz="2200" b="1" i="1" dirty="0">
                <a:latin typeface="Calibri" panose="020F0502020204030204" pitchFamily="34" charset="0"/>
                <a:cs typeface="Calibri" panose="020F0502020204030204" pitchFamily="34" charset="0"/>
              </a:rPr>
              <a:t>documentation</a:t>
            </a:r>
            <a:r>
              <a:rPr lang="en-US" sz="2200" dirty="0">
                <a:latin typeface="Calibri" panose="020F0502020204030204" pitchFamily="34" charset="0"/>
                <a:cs typeface="Calibri" panose="020F0502020204030204" pitchFamily="34" charset="0"/>
              </a:rPr>
              <a:t>,</a:t>
            </a:r>
            <a:r>
              <a:rPr lang="en-US" sz="2200" b="1" i="1" dirty="0">
                <a:latin typeface="Calibri" panose="020F0502020204030204" pitchFamily="34" charset="0"/>
                <a:cs typeface="Calibri" panose="020F0502020204030204" pitchFamily="34" charset="0"/>
              </a:rPr>
              <a:t> </a:t>
            </a:r>
            <a:r>
              <a:rPr lang="en-US" sz="2200" dirty="0">
                <a:latin typeface="Calibri" panose="020F0502020204030204" pitchFamily="34" charset="0"/>
                <a:cs typeface="Calibri" panose="020F0502020204030204" pitchFamily="34" charset="0"/>
              </a:rPr>
              <a:t>hold </a:t>
            </a:r>
            <a:r>
              <a:rPr lang="en-US" sz="2200" dirty="0" err="1">
                <a:latin typeface="Calibri" panose="020F0502020204030204" pitchFamily="34" charset="0"/>
                <a:cs typeface="Calibri" panose="020F0502020204030204" pitchFamily="34" charset="0"/>
              </a:rPr>
              <a:t>cmdv</a:t>
            </a:r>
            <a:r>
              <a:rPr lang="en-US" sz="2200" dirty="0">
                <a:latin typeface="Calibri" panose="020F0502020204030204" pitchFamily="34" charset="0"/>
                <a:cs typeface="Calibri" panose="020F0502020204030204" pitchFamily="34" charset="0"/>
              </a:rPr>
              <a:t>-test-runner </a:t>
            </a:r>
            <a:r>
              <a:rPr lang="en-US" sz="2200" b="1" i="1" dirty="0">
                <a:latin typeface="Calibri" panose="020F0502020204030204" pitchFamily="34" charset="0"/>
                <a:cs typeface="Calibri" panose="020F0502020204030204" pitchFamily="34" charset="0"/>
              </a:rPr>
              <a:t>tutorial </a:t>
            </a:r>
            <a:r>
              <a:rPr lang="en-US" sz="2200" dirty="0">
                <a:latin typeface="Calibri" panose="020F0502020204030204" pitchFamily="34" charset="0"/>
                <a:cs typeface="Calibri" panose="020F0502020204030204" pitchFamily="34" charset="0"/>
              </a:rPr>
              <a:t>(TBD).</a:t>
            </a:r>
          </a:p>
          <a:p>
            <a:pPr marL="285750" indent="-285750">
              <a:buFont typeface="Arial" panose="020B0604020202020204" pitchFamily="34" charset="0"/>
              <a:buChar char="•"/>
            </a:pPr>
            <a:r>
              <a:rPr lang="en-US" sz="2200" dirty="0">
                <a:latin typeface="Calibri" panose="020F0502020204030204" pitchFamily="34" charset="0"/>
                <a:cs typeface="Calibri" panose="020F0502020204030204" pitchFamily="34" charset="0"/>
              </a:rPr>
              <a:t>Deploy testing </a:t>
            </a:r>
            <a:r>
              <a:rPr lang="en-US" sz="2200" b="1" i="1" dirty="0">
                <a:latin typeface="Calibri" panose="020F0502020204030204" pitchFamily="34" charset="0"/>
                <a:cs typeface="Calibri" panose="020F0502020204030204" pitchFamily="34" charset="0"/>
              </a:rPr>
              <a:t>workflow on other projects</a:t>
            </a:r>
            <a:r>
              <a:rPr lang="en-US" sz="2200" dirty="0">
                <a:latin typeface="Calibri" panose="020F0502020204030204" pitchFamily="34" charset="0"/>
                <a:cs typeface="Calibri" panose="020F0502020204030204" pitchFamily="34" charset="0"/>
              </a:rPr>
              <a:t>, e.g., </a:t>
            </a:r>
          </a:p>
          <a:p>
            <a:pPr marL="742950" lvl="1" indent="-285750">
              <a:buFont typeface="Wingdings" panose="05000000000000000000" pitchFamily="2" charset="2"/>
              <a:buChar char="q"/>
            </a:pPr>
            <a:r>
              <a:rPr lang="en-US" sz="2200" dirty="0">
                <a:latin typeface="Calibri" panose="020F0502020204030204" pitchFamily="34" charset="0"/>
                <a:cs typeface="Calibri" panose="020F0502020204030204" pitchFamily="34" charset="0"/>
              </a:rPr>
              <a:t>RRTMCP (radiative transport)</a:t>
            </a:r>
          </a:p>
          <a:p>
            <a:pPr marL="742950" lvl="1" indent="-285750">
              <a:buFont typeface="Wingdings" panose="05000000000000000000" pitchFamily="2" charset="2"/>
              <a:buChar char="q"/>
            </a:pPr>
            <a:r>
              <a:rPr lang="en-US" sz="2200" dirty="0">
                <a:latin typeface="Calibri" panose="020F0502020204030204" pitchFamily="34" charset="0"/>
                <a:cs typeface="Calibri" panose="020F0502020204030204" pitchFamily="34" charset="0"/>
              </a:rPr>
              <a:t>Land model (FATES)</a:t>
            </a:r>
          </a:p>
          <a:p>
            <a:pPr marL="742950" lvl="1" indent="-285750">
              <a:buFont typeface="Wingdings" panose="05000000000000000000" pitchFamily="2" charset="2"/>
              <a:buChar char="q"/>
            </a:pPr>
            <a:r>
              <a:rPr lang="en-US" sz="2200" dirty="0">
                <a:latin typeface="Calibri" panose="020F0502020204030204" pitchFamily="34" charset="0"/>
                <a:cs typeface="Calibri" panose="020F0502020204030204" pitchFamily="34" charset="0"/>
              </a:rPr>
              <a:t>DEMSI</a:t>
            </a:r>
          </a:p>
          <a:p>
            <a:pPr marL="285750" indent="-285750">
              <a:buFont typeface="Arial" panose="020B0604020202020204" pitchFamily="34" charset="0"/>
              <a:buChar char="•"/>
            </a:pPr>
            <a:endParaRPr lang="en-US" sz="400" dirty="0">
              <a:latin typeface="Calibri" panose="020F0502020204030204" pitchFamily="34" charset="0"/>
              <a:cs typeface="Calibri" panose="020F0502020204030204" pitchFamily="34" charset="0"/>
            </a:endParaRPr>
          </a:p>
          <a:p>
            <a:r>
              <a:rPr lang="en-US" sz="2200" b="1" dirty="0">
                <a:solidFill>
                  <a:srgbClr val="0070C0"/>
                </a:solidFill>
                <a:latin typeface="Calibri" panose="020F0502020204030204" pitchFamily="34" charset="0"/>
                <a:cs typeface="Calibri" panose="020F0502020204030204" pitchFamily="34" charset="0"/>
              </a:rPr>
              <a:t>Recommendations for future success:</a:t>
            </a:r>
          </a:p>
          <a:p>
            <a:pPr marL="342900" indent="-342900">
              <a:buFont typeface="Arial" panose="020B0604020202020204" pitchFamily="34" charset="0"/>
              <a:buChar char="•"/>
            </a:pPr>
            <a:r>
              <a:rPr lang="en-US" sz="2200" dirty="0">
                <a:latin typeface="Calibri" panose="020F0502020204030204" pitchFamily="34" charset="0"/>
                <a:cs typeface="Calibri" panose="020F0502020204030204" pitchFamily="34" charset="0"/>
              </a:rPr>
              <a:t>Requiring </a:t>
            </a:r>
            <a:r>
              <a:rPr lang="en-US" sz="2200" b="1" i="1" dirty="0">
                <a:latin typeface="Calibri" panose="020F0502020204030204" pitchFamily="34" charset="0"/>
                <a:cs typeface="Calibri" panose="020F0502020204030204" pitchFamily="34" charset="0"/>
              </a:rPr>
              <a:t>common testing tools </a:t>
            </a:r>
            <a:r>
              <a:rPr lang="en-US" sz="2200" dirty="0">
                <a:latin typeface="Calibri" panose="020F0502020204030204" pitchFamily="34" charset="0"/>
                <a:cs typeface="Calibri" panose="020F0502020204030204" pitchFamily="34" charset="0"/>
              </a:rPr>
              <a:t>(e.g., </a:t>
            </a:r>
            <a:r>
              <a:rPr lang="en-US" sz="2200" dirty="0" err="1">
                <a:latin typeface="Calibri" panose="020F0502020204030204" pitchFamily="34" charset="0"/>
                <a:cs typeface="Calibri" panose="020F0502020204030204" pitchFamily="34" charset="0"/>
              </a:rPr>
              <a:t>ctest</a:t>
            </a:r>
            <a:r>
              <a:rPr lang="en-US" sz="2200" dirty="0">
                <a:latin typeface="Calibri" panose="020F0502020204030204" pitchFamily="34" charset="0"/>
                <a:cs typeface="Calibri" panose="020F0502020204030204" pitchFamily="34" charset="0"/>
              </a:rPr>
              <a:t>) would simplify workflow.</a:t>
            </a:r>
          </a:p>
          <a:p>
            <a:pPr marL="342900" indent="-342900">
              <a:buFont typeface="Arial" panose="020B0604020202020204" pitchFamily="34" charset="0"/>
              <a:buChar char="•"/>
            </a:pPr>
            <a:r>
              <a:rPr lang="en-US" sz="2200" b="1" i="1" dirty="0">
                <a:latin typeface="Calibri" panose="020F0502020204030204" pitchFamily="34" charset="0"/>
                <a:cs typeface="Calibri" panose="020F0502020204030204" pitchFamily="34" charset="0"/>
              </a:rPr>
              <a:t>Documentation &amp; verification </a:t>
            </a:r>
            <a:r>
              <a:rPr lang="en-US" sz="2200" dirty="0">
                <a:latin typeface="Calibri" panose="020F0502020204030204" pitchFamily="34" charset="0"/>
                <a:cs typeface="Calibri" panose="020F0502020204030204" pitchFamily="34" charset="0"/>
              </a:rPr>
              <a:t>should be done as code is developed.</a:t>
            </a:r>
          </a:p>
          <a:p>
            <a:pPr marL="342900" indent="-342900">
              <a:buFont typeface="Arial" panose="020B0604020202020204" pitchFamily="34" charset="0"/>
              <a:buChar char="•"/>
            </a:pPr>
            <a:r>
              <a:rPr lang="en-US" sz="2200" b="1" i="1" dirty="0">
                <a:latin typeface="Calibri" panose="020F0502020204030204" pitchFamily="34" charset="0"/>
                <a:cs typeface="Calibri" panose="020F0502020204030204" pitchFamily="34" charset="0"/>
              </a:rPr>
              <a:t>Liaison</a:t>
            </a:r>
            <a:r>
              <a:rPr lang="en-US" sz="2200" dirty="0">
                <a:latin typeface="Calibri" panose="020F0502020204030204" pitchFamily="34" charset="0"/>
                <a:cs typeface="Calibri" panose="020F0502020204030204" pitchFamily="34" charset="0"/>
              </a:rPr>
              <a:t> from each targeted component/project is critical to creating meaningful tests!</a:t>
            </a:r>
          </a:p>
          <a:p>
            <a:endParaRPr lang="en-US" sz="400" dirty="0">
              <a:latin typeface="Calibri" panose="020F0502020204030204" pitchFamily="34" charset="0"/>
              <a:cs typeface="Calibri" panose="020F0502020204030204" pitchFamily="34" charset="0"/>
            </a:endParaRPr>
          </a:p>
          <a:p>
            <a:r>
              <a:rPr lang="en-US" sz="2200" b="1" dirty="0">
                <a:solidFill>
                  <a:srgbClr val="0070C0"/>
                </a:solidFill>
                <a:latin typeface="Calibri" panose="020F0502020204030204" pitchFamily="34" charset="0"/>
                <a:cs typeface="Calibri" panose="020F0502020204030204" pitchFamily="34" charset="0"/>
              </a:rPr>
              <a:t>Starting CY20:</a:t>
            </a:r>
            <a:r>
              <a:rPr lang="en-US" sz="2200" dirty="0">
                <a:latin typeface="Calibri" panose="020F0502020204030204" pitchFamily="34" charset="0"/>
                <a:cs typeface="Calibri" panose="020F0502020204030204" pitchFamily="34" charset="0"/>
              </a:rPr>
              <a:t> monthly </a:t>
            </a:r>
            <a:r>
              <a:rPr lang="en-US" sz="2200" b="1" i="1" dirty="0">
                <a:latin typeface="Calibri" panose="020F0502020204030204" pitchFamily="34" charset="0"/>
                <a:cs typeface="Calibri" panose="020F0502020204030204" pitchFamily="34" charset="0"/>
              </a:rPr>
              <a:t>Verification Interest Group </a:t>
            </a:r>
            <a:r>
              <a:rPr lang="en-US" sz="2200" dirty="0" err="1">
                <a:latin typeface="Calibri" panose="020F0502020204030204" pitchFamily="34" charset="0"/>
                <a:cs typeface="Calibri" panose="020F0502020204030204" pitchFamily="34" charset="0"/>
              </a:rPr>
              <a:t>concall</a:t>
            </a:r>
            <a:r>
              <a:rPr lang="en-US" sz="2200" dirty="0">
                <a:latin typeface="Calibri" panose="020F0502020204030204" pitchFamily="34" charset="0"/>
                <a:cs typeface="Calibri" panose="020F0502020204030204" pitchFamily="34" charset="0"/>
              </a:rPr>
              <a:t> (POC: Hui Wan)</a:t>
            </a:r>
          </a:p>
        </p:txBody>
      </p:sp>
      <p:sp>
        <p:nvSpPr>
          <p:cNvPr id="4" name="Rectangle 3">
            <a:extLst>
              <a:ext uri="{FF2B5EF4-FFF2-40B4-BE49-F238E27FC236}">
                <a16:creationId xmlns:a16="http://schemas.microsoft.com/office/drawing/2014/main" id="{CFFA79FD-82A1-4F7F-ADCF-0BB58FB14696}"/>
              </a:ext>
            </a:extLst>
          </p:cNvPr>
          <p:cNvSpPr/>
          <p:nvPr/>
        </p:nvSpPr>
        <p:spPr>
          <a:xfrm>
            <a:off x="4114800" y="3200400"/>
            <a:ext cx="4572000" cy="1107996"/>
          </a:xfrm>
          <a:prstGeom prst="rect">
            <a:avLst/>
          </a:prstGeom>
        </p:spPr>
        <p:txBody>
          <a:bodyPr>
            <a:spAutoFit/>
          </a:bodyPr>
          <a:lstStyle/>
          <a:p>
            <a:pPr marL="742950" lvl="1" indent="-285750">
              <a:buFont typeface="Wingdings" panose="05000000000000000000" pitchFamily="2" charset="2"/>
              <a:buChar char="q"/>
            </a:pPr>
            <a:r>
              <a:rPr lang="en-US" sz="2200" dirty="0">
                <a:latin typeface="Calibri" panose="020F0502020204030204" pitchFamily="34" charset="0"/>
                <a:cs typeface="Calibri" panose="020F0502020204030204" pitchFamily="34" charset="0"/>
              </a:rPr>
              <a:t>SCREAM</a:t>
            </a:r>
          </a:p>
          <a:p>
            <a:pPr marL="742950" lvl="1" indent="-285750">
              <a:buFont typeface="Wingdings" panose="05000000000000000000" pitchFamily="2" charset="2"/>
              <a:buChar char="q"/>
            </a:pPr>
            <a:r>
              <a:rPr lang="en-US" sz="2200" dirty="0">
                <a:latin typeface="Calibri" panose="020F0502020204030204" pitchFamily="34" charset="0"/>
                <a:cs typeface="Calibri" panose="020F0502020204030204" pitchFamily="34" charset="0"/>
              </a:rPr>
              <a:t>EAGLES</a:t>
            </a:r>
          </a:p>
          <a:p>
            <a:pPr marL="742950" lvl="1" indent="-285750">
              <a:buFont typeface="Wingdings" panose="05000000000000000000" pitchFamily="2" charset="2"/>
              <a:buChar char="q"/>
            </a:pPr>
            <a:r>
              <a:rPr lang="en-US" sz="2200" dirty="0">
                <a:latin typeface="Calibri" panose="020F0502020204030204" pitchFamily="34" charset="0"/>
                <a:cs typeface="Calibri" panose="020F0502020204030204" pitchFamily="34" charset="0"/>
              </a:rPr>
              <a:t>Other components?</a:t>
            </a:r>
          </a:p>
        </p:txBody>
      </p:sp>
    </p:spTree>
    <p:extLst>
      <p:ext uri="{BB962C8B-B14F-4D97-AF65-F5344CB8AC3E}">
        <p14:creationId xmlns:p14="http://schemas.microsoft.com/office/powerpoint/2010/main" val="78195834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CD8C04F6-48EC-4FE4-A139-47D1B55C7379}"/>
              </a:ext>
            </a:extLst>
          </p:cNvPr>
          <p:cNvSpPr>
            <a:spLocks noGrp="1" noChangeArrowheads="1"/>
          </p:cNvSpPr>
          <p:nvPr>
            <p:ph type="title"/>
          </p:nvPr>
        </p:nvSpPr>
        <p:spPr>
          <a:xfrm>
            <a:off x="3276600" y="2514600"/>
            <a:ext cx="7315200" cy="914400"/>
          </a:xfrm>
        </p:spPr>
        <p:txBody>
          <a:bodyPr/>
          <a:lstStyle/>
          <a:p>
            <a:pPr algn="l"/>
            <a:r>
              <a:rPr lang="en-US" sz="3600" dirty="0">
                <a:solidFill>
                  <a:schemeClr val="tx1"/>
                </a:solidFill>
                <a:latin typeface="Calibri" panose="020F0502020204030204" pitchFamily="34" charset="0"/>
                <a:cs typeface="Calibri" panose="020F0502020204030204" pitchFamily="34" charset="0"/>
              </a:rPr>
              <a:t>Backup Slides</a:t>
            </a:r>
          </a:p>
        </p:txBody>
      </p:sp>
    </p:spTree>
    <p:extLst>
      <p:ext uri="{BB962C8B-B14F-4D97-AF65-F5344CB8AC3E}">
        <p14:creationId xmlns:p14="http://schemas.microsoft.com/office/powerpoint/2010/main" val="253608164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54800" y="1738577"/>
            <a:ext cx="4724325" cy="1461031"/>
          </a:xfrm>
        </p:spPr>
        <p:txBody>
          <a:bodyPr/>
          <a:lstStyle/>
          <a:p>
            <a:pPr marL="0" indent="0">
              <a:buNone/>
            </a:pPr>
            <a:r>
              <a:rPr lang="en-US" sz="2000" b="1" dirty="0">
                <a:solidFill>
                  <a:schemeClr val="accent6">
                    <a:lumMod val="75000"/>
                  </a:schemeClr>
                </a:solidFill>
                <a:latin typeface="Calbri"/>
              </a:rPr>
              <a:t>The physics</a:t>
            </a:r>
            <a:endParaRPr lang="en-US" sz="2000" b="1" dirty="0">
              <a:solidFill>
                <a:schemeClr val="accent3">
                  <a:lumMod val="75000"/>
                </a:schemeClr>
              </a:solidFill>
              <a:latin typeface="Calbri"/>
            </a:endParaRPr>
          </a:p>
          <a:p>
            <a:pPr marL="285750" indent="-285750">
              <a:buFont typeface="Arial" panose="020B0604020202020204" pitchFamily="34" charset="0"/>
              <a:buChar char="•"/>
            </a:pPr>
            <a:r>
              <a:rPr lang="en-US" sz="1700" dirty="0">
                <a:latin typeface="Calbri"/>
              </a:rPr>
              <a:t>CLUBB’s </a:t>
            </a:r>
            <a:r>
              <a:rPr lang="en-US" sz="1700" dirty="0" err="1">
                <a:latin typeface="Calbri"/>
              </a:rPr>
              <a:t>subgrid</a:t>
            </a:r>
            <a:r>
              <a:rPr lang="en-US" sz="1700" dirty="0">
                <a:latin typeface="Calbri"/>
              </a:rPr>
              <a:t> PDF is used to diagnose cloud fraction within a grid box.</a:t>
            </a:r>
          </a:p>
          <a:p>
            <a:pPr marL="285750" indent="-285750">
              <a:buFont typeface="Arial" panose="020B0604020202020204" pitchFamily="34" charset="0"/>
              <a:buChar char="•"/>
            </a:pPr>
            <a:r>
              <a:rPr lang="en-US" sz="1700" dirty="0">
                <a:latin typeface="Calbri"/>
              </a:rPr>
              <a:t>CLUBB’s PDF shape is a double Gaussian (sum of 2 Gaussian components).</a:t>
            </a:r>
          </a:p>
        </p:txBody>
      </p:sp>
      <p:sp>
        <p:nvSpPr>
          <p:cNvPr id="26" name="Content Placeholder 2"/>
          <p:cNvSpPr txBox="1">
            <a:spLocks/>
          </p:cNvSpPr>
          <p:nvPr/>
        </p:nvSpPr>
        <p:spPr>
          <a:xfrm>
            <a:off x="377692" y="3276600"/>
            <a:ext cx="8388616" cy="3174669"/>
          </a:xfrm>
          <a:prstGeom prst="rect">
            <a:avLst/>
          </a:prstGeom>
        </p:spPr>
        <p:txBody>
          <a:bodyPr vert="horz" lIns="0" tIns="0" rIns="0" bIns="0" rtlCol="0">
            <a:noAutofit/>
          </a:bodyPr>
          <a:lstStyle>
            <a:lvl1pPr marL="342900" indent="-342900" algn="l" defTabSz="457200" rtl="0" eaLnBrk="1" latinLnBrk="0" hangingPunct="1">
              <a:spcBef>
                <a:spcPct val="20000"/>
              </a:spcBef>
              <a:buClr>
                <a:schemeClr val="accent1">
                  <a:lumMod val="75000"/>
                </a:schemeClr>
              </a:buClr>
              <a:buFont typeface="Arial"/>
              <a:buChar char="•"/>
              <a:defRPr sz="2400" kern="1200">
                <a:solidFill>
                  <a:schemeClr val="tx1"/>
                </a:solidFill>
                <a:latin typeface="Arial"/>
                <a:ea typeface="+mn-ea"/>
                <a:cs typeface="Arial"/>
              </a:defRPr>
            </a:lvl1pPr>
            <a:lvl2pPr marL="742950" indent="-285750" algn="l" defTabSz="457200" rtl="0" eaLnBrk="1" latinLnBrk="0" hangingPunct="1">
              <a:spcBef>
                <a:spcPct val="20000"/>
              </a:spcBef>
              <a:buClr>
                <a:schemeClr val="accent1">
                  <a:lumMod val="75000"/>
                </a:schemeClr>
              </a:buClr>
              <a:buFont typeface="Arial"/>
              <a:buChar char="–"/>
              <a:defRPr sz="2000" kern="1200">
                <a:solidFill>
                  <a:schemeClr val="tx1"/>
                </a:solidFill>
                <a:latin typeface="Arial"/>
                <a:ea typeface="+mn-ea"/>
                <a:cs typeface="Arial"/>
              </a:defRPr>
            </a:lvl2pPr>
            <a:lvl3pPr marL="1143000" indent="-228600" algn="l" defTabSz="457200" rtl="0" eaLnBrk="1" latinLnBrk="0" hangingPunct="1">
              <a:spcBef>
                <a:spcPct val="20000"/>
              </a:spcBef>
              <a:buClr>
                <a:schemeClr val="accent1">
                  <a:lumMod val="75000"/>
                </a:schemeClr>
              </a:buClr>
              <a:buFont typeface="Arial"/>
              <a:buChar char="•"/>
              <a:defRPr sz="1800" kern="1200">
                <a:solidFill>
                  <a:schemeClr val="tx1"/>
                </a:solidFill>
                <a:latin typeface="Arial"/>
                <a:ea typeface="+mn-ea"/>
                <a:cs typeface="Arial"/>
              </a:defRPr>
            </a:lvl3pPr>
            <a:lvl4pPr marL="1600200" indent="-228600" algn="l" defTabSz="457200" rtl="0" eaLnBrk="1" latinLnBrk="0" hangingPunct="1">
              <a:spcBef>
                <a:spcPct val="20000"/>
              </a:spcBef>
              <a:buClr>
                <a:schemeClr val="accent1">
                  <a:lumMod val="75000"/>
                </a:schemeClr>
              </a:buClr>
              <a:buFont typeface="Arial"/>
              <a:buChar char="–"/>
              <a:defRPr sz="1600" kern="1200">
                <a:solidFill>
                  <a:schemeClr val="tx1"/>
                </a:solidFill>
                <a:latin typeface="Arial"/>
                <a:ea typeface="+mn-ea"/>
                <a:cs typeface="Arial"/>
              </a:defRPr>
            </a:lvl4pPr>
            <a:lvl5pPr marL="2057400" indent="-228600" algn="l" defTabSz="457200" rtl="0" eaLnBrk="1" latinLnBrk="0" hangingPunct="1">
              <a:spcBef>
                <a:spcPct val="20000"/>
              </a:spcBef>
              <a:buClr>
                <a:schemeClr val="accent1">
                  <a:lumMod val="75000"/>
                </a:schemeClr>
              </a:buClr>
              <a:buFont typeface="Arial"/>
              <a:buChar char="»"/>
              <a:defRPr sz="1600" kern="1200">
                <a:solidFill>
                  <a:schemeClr val="tx1"/>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spcBef>
                <a:spcPts val="1200"/>
              </a:spcBef>
              <a:buFont typeface="Arial"/>
              <a:buNone/>
            </a:pPr>
            <a:r>
              <a:rPr lang="en-US" sz="2000" b="1" dirty="0">
                <a:solidFill>
                  <a:schemeClr val="accent6">
                    <a:lumMod val="75000"/>
                  </a:schemeClr>
                </a:solidFill>
                <a:latin typeface="Calibri" panose="020F0502020204030204" pitchFamily="34" charset="0"/>
                <a:cs typeface="Calibri" panose="020F0502020204030204" pitchFamily="34" charset="0"/>
              </a:rPr>
              <a:t>The code </a:t>
            </a:r>
          </a:p>
          <a:p>
            <a:pPr>
              <a:spcBef>
                <a:spcPts val="0"/>
              </a:spcBef>
            </a:pPr>
            <a:r>
              <a:rPr lang="en-US" sz="1700" dirty="0">
                <a:latin typeface="Calibri" panose="020F0502020204030204" pitchFamily="34" charset="0"/>
                <a:cs typeface="Calibri" panose="020F0502020204030204" pitchFamily="34" charset="0"/>
              </a:rPr>
              <a:t>Parameterizes the mean and variance of </a:t>
            </a:r>
            <a:r>
              <a:rPr lang="en-US" sz="1700" i="1" dirty="0">
                <a:latin typeface="Calibri" panose="020F0502020204030204" pitchFamily="34" charset="0"/>
                <a:cs typeface="Calibri" panose="020F0502020204030204" pitchFamily="34" charset="0"/>
              </a:rPr>
              <a:t>each Gaussian component </a:t>
            </a:r>
            <a:r>
              <a:rPr lang="en-US" sz="1700" dirty="0">
                <a:latin typeface="Calibri" panose="020F0502020204030204" pitchFamily="34" charset="0"/>
                <a:cs typeface="Calibri" panose="020F0502020204030204" pitchFamily="34" charset="0"/>
              </a:rPr>
              <a:t>in terms of the mean and variance over the </a:t>
            </a:r>
            <a:r>
              <a:rPr lang="en-US" sz="1700" i="1" dirty="0">
                <a:latin typeface="Calibri" panose="020F0502020204030204" pitchFamily="34" charset="0"/>
                <a:cs typeface="Calibri" panose="020F0502020204030204" pitchFamily="34" charset="0"/>
              </a:rPr>
              <a:t>entire grid box</a:t>
            </a:r>
            <a:r>
              <a:rPr lang="en-US" sz="1700" dirty="0">
                <a:latin typeface="Calibri" panose="020F0502020204030204" pitchFamily="34" charset="0"/>
                <a:cs typeface="Calibri" panose="020F0502020204030204" pitchFamily="34" charset="0"/>
              </a:rPr>
              <a:t>.</a:t>
            </a:r>
          </a:p>
          <a:p>
            <a:pPr marL="0" indent="0">
              <a:spcBef>
                <a:spcPts val="1200"/>
              </a:spcBef>
              <a:buNone/>
            </a:pPr>
            <a:r>
              <a:rPr lang="en-US" sz="2000" b="1" dirty="0">
                <a:solidFill>
                  <a:schemeClr val="accent6">
                    <a:lumMod val="75000"/>
                  </a:schemeClr>
                </a:solidFill>
                <a:latin typeface="Calibri" panose="020F0502020204030204" pitchFamily="34" charset="0"/>
                <a:cs typeface="Calibri" panose="020F0502020204030204" pitchFamily="34" charset="0"/>
              </a:rPr>
              <a:t>The verification</a:t>
            </a:r>
          </a:p>
          <a:p>
            <a:pPr>
              <a:spcBef>
                <a:spcPts val="0"/>
              </a:spcBef>
            </a:pPr>
            <a:r>
              <a:rPr lang="en-US" sz="1700" dirty="0">
                <a:latin typeface="Calibri" panose="020F0502020204030204" pitchFamily="34" charset="0"/>
                <a:cs typeface="Calibri" panose="020F0502020204030204" pitchFamily="34" charset="0"/>
              </a:rPr>
              <a:t>Tests whether the aforementioned algebra is correct.  </a:t>
            </a:r>
          </a:p>
          <a:p>
            <a:pPr>
              <a:spcBef>
                <a:spcPts val="0"/>
              </a:spcBef>
            </a:pPr>
            <a:r>
              <a:rPr lang="en-US" sz="1700" dirty="0">
                <a:latin typeface="Calibri" panose="020F0502020204030204" pitchFamily="34" charset="0"/>
                <a:cs typeface="Calibri" panose="020F0502020204030204" pitchFamily="34" charset="0"/>
              </a:rPr>
              <a:t>More specifically, for a variety of selected inputs, the test uses CLUBB code to parameterize the component means and variances, and then checks whether the original grid mean and variance can be recovered. </a:t>
            </a:r>
          </a:p>
          <a:p>
            <a:pPr marL="0" indent="0">
              <a:spcBef>
                <a:spcPts val="0"/>
              </a:spcBef>
              <a:buNone/>
            </a:pPr>
            <a:endParaRPr lang="en-US" sz="1700" b="1" dirty="0">
              <a:solidFill>
                <a:schemeClr val="accent6">
                  <a:lumMod val="75000"/>
                </a:schemeClr>
              </a:solidFill>
              <a:latin typeface="Calibri" panose="020F0502020204030204" pitchFamily="34" charset="0"/>
              <a:cs typeface="Calibri" panose="020F0502020204030204" pitchFamily="34" charset="0"/>
            </a:endParaRPr>
          </a:p>
          <a:p>
            <a:pPr marL="0" indent="0">
              <a:spcBef>
                <a:spcPts val="0"/>
              </a:spcBef>
              <a:buNone/>
            </a:pPr>
            <a:r>
              <a:rPr lang="en-US" sz="2000" b="1" dirty="0">
                <a:solidFill>
                  <a:schemeClr val="accent6">
                    <a:lumMod val="75000"/>
                  </a:schemeClr>
                </a:solidFill>
                <a:latin typeface="Calibri" panose="020F0502020204030204" pitchFamily="34" charset="0"/>
                <a:cs typeface="Calibri" panose="020F0502020204030204" pitchFamily="34" charset="0"/>
              </a:rPr>
              <a:t>Unit isolation: </a:t>
            </a:r>
            <a:r>
              <a:rPr lang="en-US" sz="1700" dirty="0">
                <a:latin typeface="Calibri" panose="020F0502020204030204" pitchFamily="34" charset="0"/>
                <a:cs typeface="Calibri" panose="020F0502020204030204" pitchFamily="34" charset="0"/>
              </a:rPr>
              <a:t>CLUBB PDF subroutine (Fortran).</a:t>
            </a:r>
            <a:endParaRPr lang="en-US" sz="1700" b="1" dirty="0">
              <a:solidFill>
                <a:schemeClr val="accent6">
                  <a:lumMod val="75000"/>
                </a:schemeClr>
              </a:solidFill>
              <a:latin typeface="Calibri" panose="020F0502020204030204" pitchFamily="34" charset="0"/>
              <a:cs typeface="Calibri" panose="020F0502020204030204" pitchFamily="34" charset="0"/>
            </a:endParaRPr>
          </a:p>
        </p:txBody>
      </p:sp>
      <p:pic>
        <p:nvPicPr>
          <p:cNvPr id="5" name="Picture 4">
            <a:extLst>
              <a:ext uri="{FF2B5EF4-FFF2-40B4-BE49-F238E27FC236}">
                <a16:creationId xmlns:a16="http://schemas.microsoft.com/office/drawing/2014/main" id="{0069A784-CD99-46CE-AF5F-C5ADEC63DC5B}"/>
              </a:ext>
            </a:extLst>
          </p:cNvPr>
          <p:cNvPicPr>
            <a:picLocks noChangeAspect="1"/>
          </p:cNvPicPr>
          <p:nvPr/>
        </p:nvPicPr>
        <p:blipFill>
          <a:blip r:embed="rId2"/>
          <a:stretch>
            <a:fillRect/>
          </a:stretch>
        </p:blipFill>
        <p:spPr>
          <a:xfrm>
            <a:off x="5254355" y="782640"/>
            <a:ext cx="3687587" cy="2765690"/>
          </a:xfrm>
          <a:prstGeom prst="rect">
            <a:avLst/>
          </a:prstGeom>
        </p:spPr>
      </p:pic>
      <p:sp>
        <p:nvSpPr>
          <p:cNvPr id="8" name="Rectangle 2">
            <a:extLst>
              <a:ext uri="{FF2B5EF4-FFF2-40B4-BE49-F238E27FC236}">
                <a16:creationId xmlns:a16="http://schemas.microsoft.com/office/drawing/2014/main" id="{75051F58-3C01-4673-9831-EABCC31356F6}"/>
              </a:ext>
            </a:extLst>
          </p:cNvPr>
          <p:cNvSpPr txBox="1">
            <a:spLocks noChangeArrowheads="1"/>
          </p:cNvSpPr>
          <p:nvPr/>
        </p:nvSpPr>
        <p:spPr>
          <a:xfrm>
            <a:off x="202058" y="174968"/>
            <a:ext cx="9144000" cy="990600"/>
          </a:xfrm>
          <a:prstGeom prst="rect">
            <a:avLst/>
          </a:prstGeom>
        </p:spPr>
        <p:txBody>
          <a:bodyPr anchor="ctr"/>
          <a:lstStyle/>
          <a:p>
            <a:pPr algn="l"/>
            <a:r>
              <a:rPr lang="en-US" sz="3600" kern="0" dirty="0">
                <a:solidFill>
                  <a:schemeClr val="tx1"/>
                </a:solidFill>
                <a:latin typeface="Calibri" panose="020F0502020204030204" pitchFamily="34" charset="0"/>
                <a:cs typeface="Calibri" panose="020F0502020204030204" pitchFamily="34" charset="0"/>
              </a:rPr>
              <a:t>Verification example from CLUBB:                    </a:t>
            </a:r>
          </a:p>
          <a:p>
            <a:pPr algn="l"/>
            <a:r>
              <a:rPr lang="en-US" sz="3600" kern="0" dirty="0">
                <a:latin typeface="Calibri" panose="020F0502020204030204" pitchFamily="34" charset="0"/>
                <a:cs typeface="Calibri" panose="020F0502020204030204" pitchFamily="34" charset="0"/>
              </a:rPr>
              <a:t>Turbulence Closure</a:t>
            </a:r>
            <a:endParaRPr lang="en-US" sz="3600" kern="0" dirty="0">
              <a:solidFill>
                <a:schemeClr val="tx1"/>
              </a:solidFill>
              <a:latin typeface="Calibri" panose="020F0502020204030204" pitchFamily="34" charset="0"/>
              <a:cs typeface="Calibri" panose="020F0502020204030204" pitchFamily="34" charset="0"/>
            </a:endParaRPr>
          </a:p>
        </p:txBody>
      </p:sp>
      <p:sp>
        <p:nvSpPr>
          <p:cNvPr id="9" name="TextBox 8">
            <a:extLst>
              <a:ext uri="{FF2B5EF4-FFF2-40B4-BE49-F238E27FC236}">
                <a16:creationId xmlns:a16="http://schemas.microsoft.com/office/drawing/2014/main" id="{217FA971-548E-4580-B169-4E5B2FA4F38A}"/>
              </a:ext>
            </a:extLst>
          </p:cNvPr>
          <p:cNvSpPr txBox="1"/>
          <p:nvPr/>
        </p:nvSpPr>
        <p:spPr>
          <a:xfrm>
            <a:off x="254800" y="1265518"/>
            <a:ext cx="4519258" cy="430887"/>
          </a:xfrm>
          <a:prstGeom prst="rect">
            <a:avLst/>
          </a:prstGeom>
          <a:noFill/>
        </p:spPr>
        <p:txBody>
          <a:bodyPr wrap="square" rtlCol="0">
            <a:spAutoFit/>
          </a:bodyPr>
          <a:lstStyle/>
          <a:p>
            <a:r>
              <a:rPr lang="en-US" sz="2200" dirty="0">
                <a:latin typeface="Calibri" panose="020F0502020204030204" pitchFamily="34" charset="0"/>
                <a:cs typeface="Calibri" panose="020F0502020204030204" pitchFamily="34" charset="0"/>
              </a:rPr>
              <a:t>V. Larsen (U Wisconsin) </a:t>
            </a:r>
          </a:p>
        </p:txBody>
      </p:sp>
    </p:spTree>
    <p:extLst>
      <p:ext uri="{BB962C8B-B14F-4D97-AF65-F5344CB8AC3E}">
        <p14:creationId xmlns:p14="http://schemas.microsoft.com/office/powerpoint/2010/main" val="188192640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06339" y="1748716"/>
            <a:ext cx="6689036" cy="4236403"/>
          </a:xfrm>
        </p:spPr>
        <p:txBody>
          <a:bodyPr/>
          <a:lstStyle/>
          <a:p>
            <a:pPr marL="0" indent="0">
              <a:buNone/>
            </a:pPr>
            <a:r>
              <a:rPr lang="en-US" sz="2000" b="1" dirty="0">
                <a:solidFill>
                  <a:schemeClr val="accent6">
                    <a:lumMod val="75000"/>
                  </a:schemeClr>
                </a:solidFill>
                <a:latin typeface="Calibri" panose="020F0502020204030204" pitchFamily="34" charset="0"/>
                <a:cs typeface="Calibri" panose="020F0502020204030204" pitchFamily="34" charset="0"/>
              </a:rPr>
              <a:t>The physics</a:t>
            </a:r>
          </a:p>
          <a:p>
            <a:pPr marL="285750" indent="-285750">
              <a:buFont typeface="Arial" panose="020B0604020202020204" pitchFamily="34" charset="0"/>
              <a:buChar char="•"/>
            </a:pPr>
            <a:r>
              <a:rPr lang="en-US" sz="1700" dirty="0">
                <a:latin typeface="Calibri" panose="020F0502020204030204" pitchFamily="34" charset="0"/>
                <a:cs typeface="Calibri" panose="020F0502020204030204" pitchFamily="34" charset="0"/>
              </a:rPr>
              <a:t>Gas phase chemical species condense to or evaporate from </a:t>
            </a:r>
            <a:br>
              <a:rPr lang="en-US" sz="1700" dirty="0">
                <a:latin typeface="Calibri" panose="020F0502020204030204" pitchFamily="34" charset="0"/>
                <a:cs typeface="Calibri" panose="020F0502020204030204" pitchFamily="34" charset="0"/>
              </a:rPr>
            </a:br>
            <a:r>
              <a:rPr lang="en-US" sz="1700" dirty="0">
                <a:latin typeface="Calibri" panose="020F0502020204030204" pitchFamily="34" charset="0"/>
                <a:cs typeface="Calibri" panose="020F0502020204030204" pitchFamily="34" charset="0"/>
              </a:rPr>
              <a:t>aerosol particles and change their sizes</a:t>
            </a:r>
          </a:p>
          <a:p>
            <a:pPr marL="0" indent="0">
              <a:spcBef>
                <a:spcPts val="1200"/>
              </a:spcBef>
              <a:buNone/>
            </a:pPr>
            <a:r>
              <a:rPr lang="en-US" sz="2000" b="1" dirty="0">
                <a:solidFill>
                  <a:schemeClr val="accent6">
                    <a:lumMod val="75000"/>
                  </a:schemeClr>
                </a:solidFill>
                <a:latin typeface="Calibri" panose="020F0502020204030204" pitchFamily="34" charset="0"/>
                <a:cs typeface="Calibri" panose="020F0502020204030204" pitchFamily="34" charset="0"/>
              </a:rPr>
              <a:t>The code</a:t>
            </a:r>
          </a:p>
          <a:p>
            <a:pPr marL="285750" indent="-285750">
              <a:spcBef>
                <a:spcPts val="0"/>
              </a:spcBef>
              <a:buFont typeface="Arial" panose="020B0604020202020204" pitchFamily="34" charset="0"/>
              <a:buChar char="•"/>
            </a:pPr>
            <a:r>
              <a:rPr lang="en-US" sz="1700" dirty="0">
                <a:latin typeface="Calibri" panose="020F0502020204030204" pitchFamily="34" charset="0"/>
                <a:cs typeface="Calibri" panose="020F0502020204030204" pitchFamily="34" charset="0"/>
              </a:rPr>
              <a:t>Solves ordinary differential equations (ODEs) for mass </a:t>
            </a:r>
            <a:br>
              <a:rPr lang="en-US" sz="1700" dirty="0">
                <a:latin typeface="Calibri" panose="020F0502020204030204" pitchFamily="34" charset="0"/>
                <a:cs typeface="Calibri" panose="020F0502020204030204" pitchFamily="34" charset="0"/>
              </a:rPr>
            </a:br>
            <a:r>
              <a:rPr lang="en-US" sz="1700" dirty="0">
                <a:latin typeface="Calibri" panose="020F0502020204030204" pitchFamily="34" charset="0"/>
                <a:cs typeface="Calibri" panose="020F0502020204030204" pitchFamily="34" charset="0"/>
              </a:rPr>
              <a:t>concentrations of related gases and aerosol species</a:t>
            </a:r>
          </a:p>
          <a:p>
            <a:pPr marL="0" indent="0">
              <a:spcBef>
                <a:spcPts val="1200"/>
              </a:spcBef>
              <a:buNone/>
            </a:pPr>
            <a:r>
              <a:rPr lang="en-US" sz="2000" b="1" dirty="0">
                <a:solidFill>
                  <a:schemeClr val="accent6">
                    <a:lumMod val="75000"/>
                  </a:schemeClr>
                </a:solidFill>
                <a:latin typeface="Calibri" panose="020F0502020204030204" pitchFamily="34" charset="0"/>
                <a:cs typeface="Calibri" panose="020F0502020204030204" pitchFamily="34" charset="0"/>
              </a:rPr>
              <a:t>The verification</a:t>
            </a:r>
            <a:endParaRPr lang="en-US" sz="400" b="1" dirty="0">
              <a:solidFill>
                <a:schemeClr val="accent6">
                  <a:lumMod val="75000"/>
                </a:schemeClr>
              </a:solidFill>
              <a:latin typeface="Calibri" panose="020F0502020204030204" pitchFamily="34" charset="0"/>
              <a:cs typeface="Calibri" panose="020F0502020204030204" pitchFamily="34" charset="0"/>
            </a:endParaRPr>
          </a:p>
          <a:p>
            <a:pPr>
              <a:spcBef>
                <a:spcPts val="300"/>
              </a:spcBef>
            </a:pPr>
            <a:r>
              <a:rPr lang="en-US" sz="1700" dirty="0">
                <a:latin typeface="Calibri" panose="020F0502020204030204" pitchFamily="34" charset="0"/>
                <a:cs typeface="Calibri" panose="020F0502020204030204" pitchFamily="34" charset="0"/>
              </a:rPr>
              <a:t>Multiple tests for the numerical methods</a:t>
            </a:r>
          </a:p>
          <a:p>
            <a:pPr marL="285750" lvl="8" indent="-285750">
              <a:buFont typeface="Arial" panose="020B0604020202020204" pitchFamily="34" charset="0"/>
              <a:buChar char="•"/>
            </a:pPr>
            <a:r>
              <a:rPr lang="en-US" sz="1700" dirty="0">
                <a:latin typeface="Calibri" panose="020F0502020204030204" pitchFamily="34" charset="0"/>
                <a:cs typeface="Calibri" panose="020F0502020204030204" pitchFamily="34" charset="0"/>
              </a:rPr>
              <a:t>Gauss-Hermite Quadrature for Mass Transfer Coefficients</a:t>
            </a:r>
          </a:p>
          <a:p>
            <a:pPr marL="285750" lvl="8" indent="-285750">
              <a:buFont typeface="Arial" panose="020B0604020202020204" pitchFamily="34" charset="0"/>
              <a:buChar char="•"/>
            </a:pPr>
            <a:r>
              <a:rPr lang="en-US" altLang="zh-CN" sz="1700" dirty="0">
                <a:latin typeface="Calibri" panose="020F0502020204030204" pitchFamily="34" charset="0"/>
                <a:cs typeface="Calibri" panose="020F0502020204030204" pitchFamily="34" charset="0"/>
              </a:rPr>
              <a:t>Time integration of ODEs</a:t>
            </a:r>
          </a:p>
          <a:p>
            <a:pPr lvl="8">
              <a:spcBef>
                <a:spcPts val="300"/>
              </a:spcBef>
            </a:pPr>
            <a:r>
              <a:rPr lang="en-US" sz="1700" dirty="0">
                <a:latin typeface="Calibri" panose="020F0502020204030204" pitchFamily="34" charset="0"/>
                <a:cs typeface="Calibri" panose="020F0502020204030204" pitchFamily="34" charset="0"/>
              </a:rPr>
              <a:t>Additional tests for code implementation</a:t>
            </a:r>
          </a:p>
          <a:p>
            <a:pPr marL="285750" lvl="8" indent="-285750">
              <a:buFont typeface="Arial" panose="020B0604020202020204" pitchFamily="34" charset="0"/>
              <a:buChar char="•"/>
            </a:pPr>
            <a:r>
              <a:rPr lang="en-US" sz="1700" dirty="0">
                <a:latin typeface="Calibri" panose="020F0502020204030204" pitchFamily="34" charset="0"/>
                <a:cs typeface="Calibri" panose="020F0502020204030204" pitchFamily="34" charset="0"/>
              </a:rPr>
              <a:t>E.g., Impact of rounded or non-standard values for various parameters</a:t>
            </a:r>
          </a:p>
          <a:p>
            <a:pPr marL="0" indent="0">
              <a:spcBef>
                <a:spcPts val="1200"/>
              </a:spcBef>
              <a:buNone/>
            </a:pPr>
            <a:r>
              <a:rPr lang="en-US" sz="2000" b="1" dirty="0">
                <a:solidFill>
                  <a:schemeClr val="accent6">
                    <a:lumMod val="75000"/>
                  </a:schemeClr>
                </a:solidFill>
                <a:latin typeface="Calibri" panose="020F0502020204030204" pitchFamily="34" charset="0"/>
                <a:cs typeface="Calibri" panose="020F0502020204030204" pitchFamily="34" charset="0"/>
              </a:rPr>
              <a:t>Unit isolation: </a:t>
            </a:r>
            <a:r>
              <a:rPr lang="en-US" sz="1700" dirty="0">
                <a:latin typeface="Calibri" panose="020F0502020204030204" pitchFamily="34" charset="0"/>
                <a:cs typeface="Calibri" panose="020F0502020204030204" pitchFamily="34" charset="0"/>
              </a:rPr>
              <a:t>MAM box model (Fortran)</a:t>
            </a:r>
            <a:endParaRPr lang="en-US" sz="1700" b="1" dirty="0">
              <a:solidFill>
                <a:schemeClr val="accent6">
                  <a:lumMod val="75000"/>
                </a:schemeClr>
              </a:solidFill>
              <a:latin typeface="Calibri" panose="020F0502020204030204" pitchFamily="34" charset="0"/>
              <a:cs typeface="Calibri" panose="020F0502020204030204" pitchFamily="34" charset="0"/>
            </a:endParaRPr>
          </a:p>
        </p:txBody>
      </p:sp>
      <p:sp>
        <p:nvSpPr>
          <p:cNvPr id="9" name="Rounded Rectangle 8"/>
          <p:cNvSpPr/>
          <p:nvPr/>
        </p:nvSpPr>
        <p:spPr>
          <a:xfrm>
            <a:off x="6395885" y="777399"/>
            <a:ext cx="2519515" cy="1432401"/>
          </a:xfrm>
          <a:prstGeom prst="roundRect">
            <a:avLst>
              <a:gd name="adj" fmla="val 5181"/>
            </a:avLst>
          </a:prstGeom>
          <a:pattFill prst="pct10">
            <a:fgClr>
              <a:schemeClr val="accent1"/>
            </a:fgClr>
            <a:bgClr>
              <a:schemeClr val="bg1"/>
            </a:bgClr>
          </a:patt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200" dirty="0">
              <a:solidFill>
                <a:schemeClr val="accent2"/>
              </a:solidFill>
            </a:endParaRPr>
          </a:p>
        </p:txBody>
      </p:sp>
      <p:sp>
        <p:nvSpPr>
          <p:cNvPr id="4" name="Oval 3">
            <a:extLst>
              <a:ext uri="{FF2B5EF4-FFF2-40B4-BE49-F238E27FC236}">
                <a16:creationId xmlns:a16="http://schemas.microsoft.com/office/drawing/2014/main" id="{2AAF015E-D4D0-8448-BCC3-3B9E1A9DB4CA}"/>
              </a:ext>
            </a:extLst>
          </p:cNvPr>
          <p:cNvSpPr/>
          <p:nvPr/>
        </p:nvSpPr>
        <p:spPr>
          <a:xfrm>
            <a:off x="8022689" y="1235092"/>
            <a:ext cx="722522" cy="735247"/>
          </a:xfrm>
          <a:prstGeom prst="ellipse">
            <a:avLst/>
          </a:prstGeom>
          <a:solidFill>
            <a:schemeClr val="accent5">
              <a:lumMod val="40000"/>
              <a:lumOff val="60000"/>
            </a:schemeClr>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solidFill>
                <a:schemeClr val="accent2"/>
              </a:solidFill>
            </a:endParaRPr>
          </a:p>
        </p:txBody>
      </p:sp>
      <p:sp>
        <p:nvSpPr>
          <p:cNvPr id="5" name="Oval 4">
            <a:extLst>
              <a:ext uri="{FF2B5EF4-FFF2-40B4-BE49-F238E27FC236}">
                <a16:creationId xmlns:a16="http://schemas.microsoft.com/office/drawing/2014/main" id="{1567F937-0A11-8B4F-9DFB-42D80EBEE4E1}"/>
              </a:ext>
            </a:extLst>
          </p:cNvPr>
          <p:cNvSpPr/>
          <p:nvPr/>
        </p:nvSpPr>
        <p:spPr>
          <a:xfrm>
            <a:off x="6586202" y="1447800"/>
            <a:ext cx="316089" cy="316089"/>
          </a:xfrm>
          <a:prstGeom prst="ellipse">
            <a:avLst/>
          </a:prstGeom>
          <a:solidFill>
            <a:schemeClr val="accent3">
              <a:lumMod val="75000"/>
            </a:schemeClr>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dirty="0">
              <a:solidFill>
                <a:schemeClr val="accent2"/>
              </a:solidFill>
            </a:endParaRPr>
          </a:p>
        </p:txBody>
      </p:sp>
      <p:cxnSp>
        <p:nvCxnSpPr>
          <p:cNvPr id="6" name="Straight Arrow Connector 5">
            <a:extLst>
              <a:ext uri="{FF2B5EF4-FFF2-40B4-BE49-F238E27FC236}">
                <a16:creationId xmlns:a16="http://schemas.microsoft.com/office/drawing/2014/main" id="{142D2C35-2060-E94F-8434-345B9457A4E7}"/>
              </a:ext>
            </a:extLst>
          </p:cNvPr>
          <p:cNvCxnSpPr>
            <a:cxnSpLocks/>
          </p:cNvCxnSpPr>
          <p:nvPr/>
        </p:nvCxnSpPr>
        <p:spPr>
          <a:xfrm>
            <a:off x="7056365" y="1600200"/>
            <a:ext cx="864558" cy="0"/>
          </a:xfrm>
          <a:prstGeom prst="straightConnector1">
            <a:avLst/>
          </a:prstGeom>
          <a:ln w="31750">
            <a:solidFill>
              <a:schemeClr val="accent6">
                <a:lumMod val="50000"/>
              </a:schemeClr>
            </a:solidFill>
            <a:tailEnd type="triangle" w="med" len="lg"/>
          </a:ln>
        </p:spPr>
        <p:style>
          <a:lnRef idx="1">
            <a:schemeClr val="accent1"/>
          </a:lnRef>
          <a:fillRef idx="0">
            <a:schemeClr val="accent1"/>
          </a:fillRef>
          <a:effectRef idx="0">
            <a:schemeClr val="accent1"/>
          </a:effectRef>
          <a:fontRef idx="minor">
            <a:schemeClr val="tx1"/>
          </a:fontRef>
        </p:style>
      </p:cxnSp>
      <p:sp>
        <p:nvSpPr>
          <p:cNvPr id="14" name="Rectangle 2">
            <a:extLst>
              <a:ext uri="{FF2B5EF4-FFF2-40B4-BE49-F238E27FC236}">
                <a16:creationId xmlns:a16="http://schemas.microsoft.com/office/drawing/2014/main" id="{4BF4E5AF-CB76-4B3A-85AE-FA197698F7BA}"/>
              </a:ext>
            </a:extLst>
          </p:cNvPr>
          <p:cNvSpPr txBox="1">
            <a:spLocks noChangeArrowheads="1"/>
          </p:cNvSpPr>
          <p:nvPr/>
        </p:nvSpPr>
        <p:spPr>
          <a:xfrm>
            <a:off x="202058" y="174968"/>
            <a:ext cx="9144000" cy="990600"/>
          </a:xfrm>
          <a:prstGeom prst="rect">
            <a:avLst/>
          </a:prstGeom>
        </p:spPr>
        <p:txBody>
          <a:bodyPr anchor="ctr"/>
          <a:lstStyle/>
          <a:p>
            <a:pPr algn="l"/>
            <a:r>
              <a:rPr lang="en-US" sz="3600" kern="0" dirty="0">
                <a:solidFill>
                  <a:schemeClr val="tx1"/>
                </a:solidFill>
                <a:latin typeface="Calibri" panose="020F0502020204030204" pitchFamily="34" charset="0"/>
                <a:cs typeface="Calibri" panose="020F0502020204030204" pitchFamily="34" charset="0"/>
              </a:rPr>
              <a:t>Verification example from MAM:                    </a:t>
            </a:r>
            <a:r>
              <a:rPr lang="en-US" sz="3600" kern="0" dirty="0">
                <a:latin typeface="Calibri" panose="020F0502020204030204" pitchFamily="34" charset="0"/>
                <a:cs typeface="Calibri" panose="020F0502020204030204" pitchFamily="34" charset="0"/>
              </a:rPr>
              <a:t>C</a:t>
            </a:r>
            <a:r>
              <a:rPr lang="en-US" sz="3600" kern="0" dirty="0">
                <a:solidFill>
                  <a:schemeClr val="tx1"/>
                </a:solidFill>
                <a:latin typeface="Calibri" panose="020F0502020204030204" pitchFamily="34" charset="0"/>
                <a:cs typeface="Calibri" panose="020F0502020204030204" pitchFamily="34" charset="0"/>
              </a:rPr>
              <a:t>ondensation</a:t>
            </a:r>
            <a:r>
              <a:rPr lang="en-US" sz="3600" kern="0" dirty="0">
                <a:latin typeface="Calibri" panose="020F0502020204030204" pitchFamily="34" charset="0"/>
                <a:cs typeface="Calibri" panose="020F0502020204030204" pitchFamily="34" charset="0"/>
              </a:rPr>
              <a:t> and </a:t>
            </a:r>
            <a:r>
              <a:rPr lang="en-US" sz="3600" kern="0" dirty="0">
                <a:solidFill>
                  <a:schemeClr val="tx1"/>
                </a:solidFill>
                <a:latin typeface="Calibri" panose="020F0502020204030204" pitchFamily="34" charset="0"/>
                <a:cs typeface="Calibri" panose="020F0502020204030204" pitchFamily="34" charset="0"/>
              </a:rPr>
              <a:t>evaporation</a:t>
            </a:r>
          </a:p>
        </p:txBody>
      </p:sp>
      <p:sp>
        <p:nvSpPr>
          <p:cNvPr id="16" name="Rectangle 15">
            <a:extLst>
              <a:ext uri="{FF2B5EF4-FFF2-40B4-BE49-F238E27FC236}">
                <a16:creationId xmlns:a16="http://schemas.microsoft.com/office/drawing/2014/main" id="{F863DC8D-3E51-4134-8EF1-A4983DE5017F}"/>
              </a:ext>
            </a:extLst>
          </p:cNvPr>
          <p:cNvSpPr/>
          <p:nvPr/>
        </p:nvSpPr>
        <p:spPr>
          <a:xfrm>
            <a:off x="2314482" y="5985120"/>
            <a:ext cx="6689036" cy="646331"/>
          </a:xfrm>
          <a:prstGeom prst="rect">
            <a:avLst/>
          </a:prstGeom>
          <a:solidFill>
            <a:schemeClr val="bg1"/>
          </a:solidFill>
          <a:ln>
            <a:solidFill>
              <a:srgbClr val="0070C0"/>
            </a:solidFill>
          </a:ln>
        </p:spPr>
        <p:txBody>
          <a:bodyPr wrap="square">
            <a:spAutoFit/>
          </a:bodyPr>
          <a:lstStyle/>
          <a:p>
            <a:pPr algn="ctr"/>
            <a:r>
              <a:rPr lang="en-US" dirty="0">
                <a:latin typeface="Calibri" panose="020F0502020204030204" pitchFamily="34" charset="0"/>
                <a:cs typeface="Calibri" panose="020F0502020204030204" pitchFamily="34" charset="0"/>
                <a:hlinkClick r:id="rId3"/>
              </a:rPr>
              <a:t>https://e3sm-project.github.io/CMDV-testing/condensation/gauss_hermite_accuracy/verification.html</a:t>
            </a:r>
            <a:endParaRPr lang="en-US" dirty="0">
              <a:latin typeface="Calibri" panose="020F0502020204030204" pitchFamily="34" charset="0"/>
              <a:cs typeface="Calibri" panose="020F0502020204030204" pitchFamily="34" charset="0"/>
            </a:endParaRPr>
          </a:p>
        </p:txBody>
      </p:sp>
      <p:sp>
        <p:nvSpPr>
          <p:cNvPr id="19" name="TextBox 18">
            <a:extLst>
              <a:ext uri="{FF2B5EF4-FFF2-40B4-BE49-F238E27FC236}">
                <a16:creationId xmlns:a16="http://schemas.microsoft.com/office/drawing/2014/main" id="{1A658529-87B3-4225-8145-0638C9A1F7FD}"/>
              </a:ext>
            </a:extLst>
          </p:cNvPr>
          <p:cNvSpPr txBox="1"/>
          <p:nvPr/>
        </p:nvSpPr>
        <p:spPr>
          <a:xfrm>
            <a:off x="254800" y="1265518"/>
            <a:ext cx="5460124" cy="430887"/>
          </a:xfrm>
          <a:prstGeom prst="rect">
            <a:avLst/>
          </a:prstGeom>
          <a:noFill/>
        </p:spPr>
        <p:txBody>
          <a:bodyPr wrap="square" rtlCol="0">
            <a:spAutoFit/>
          </a:bodyPr>
          <a:lstStyle/>
          <a:p>
            <a:r>
              <a:rPr lang="en-US" sz="2200" dirty="0">
                <a:latin typeface="Calibri" panose="020F0502020204030204" pitchFamily="34" charset="0"/>
                <a:cs typeface="Calibri" panose="020F0502020204030204" pitchFamily="34" charset="0"/>
              </a:rPr>
              <a:t>J. Sun, R. Easter, K. Zhang, H. Wan (PNNL) </a:t>
            </a:r>
          </a:p>
        </p:txBody>
      </p:sp>
      <p:sp>
        <p:nvSpPr>
          <p:cNvPr id="7" name="TextBox 6">
            <a:extLst>
              <a:ext uri="{FF2B5EF4-FFF2-40B4-BE49-F238E27FC236}">
                <a16:creationId xmlns:a16="http://schemas.microsoft.com/office/drawing/2014/main" id="{2BC8DDA6-112D-1B44-BEB8-FEC24CB57946}"/>
              </a:ext>
            </a:extLst>
          </p:cNvPr>
          <p:cNvSpPr txBox="1"/>
          <p:nvPr/>
        </p:nvSpPr>
        <p:spPr>
          <a:xfrm>
            <a:off x="6917636" y="1295400"/>
            <a:ext cx="1128835" cy="276999"/>
          </a:xfrm>
          <a:prstGeom prst="rect">
            <a:avLst/>
          </a:prstGeom>
          <a:noFill/>
        </p:spPr>
        <p:txBody>
          <a:bodyPr wrap="none" rtlCol="0">
            <a:spAutoFit/>
          </a:bodyPr>
          <a:lstStyle/>
          <a:p>
            <a:r>
              <a:rPr lang="en-US" sz="1200" dirty="0">
                <a:solidFill>
                  <a:schemeClr val="accent6">
                    <a:lumMod val="50000"/>
                  </a:schemeClr>
                </a:solidFill>
              </a:rPr>
              <a:t>Condensation</a:t>
            </a:r>
          </a:p>
        </p:txBody>
      </p:sp>
      <p:sp>
        <p:nvSpPr>
          <p:cNvPr id="21" name="TextBox 20">
            <a:extLst>
              <a:ext uri="{FF2B5EF4-FFF2-40B4-BE49-F238E27FC236}">
                <a16:creationId xmlns:a16="http://schemas.microsoft.com/office/drawing/2014/main" id="{97BD52D1-8F0A-B54C-B939-37F6F32120A5}"/>
              </a:ext>
            </a:extLst>
          </p:cNvPr>
          <p:cNvSpPr txBox="1"/>
          <p:nvPr/>
        </p:nvSpPr>
        <p:spPr>
          <a:xfrm>
            <a:off x="6998803" y="1704201"/>
            <a:ext cx="1002197" cy="276999"/>
          </a:xfrm>
          <a:prstGeom prst="rect">
            <a:avLst/>
          </a:prstGeom>
          <a:noFill/>
        </p:spPr>
        <p:txBody>
          <a:bodyPr wrap="none" rtlCol="0">
            <a:spAutoFit/>
          </a:bodyPr>
          <a:lstStyle/>
          <a:p>
            <a:r>
              <a:rPr lang="en-US" sz="1200" dirty="0">
                <a:solidFill>
                  <a:schemeClr val="accent6">
                    <a:lumMod val="50000"/>
                  </a:schemeClr>
                </a:solidFill>
              </a:rPr>
              <a:t>Evaporation</a:t>
            </a:r>
          </a:p>
        </p:txBody>
      </p:sp>
      <p:cxnSp>
        <p:nvCxnSpPr>
          <p:cNvPr id="22" name="Straight Arrow Connector 21">
            <a:extLst>
              <a:ext uri="{FF2B5EF4-FFF2-40B4-BE49-F238E27FC236}">
                <a16:creationId xmlns:a16="http://schemas.microsoft.com/office/drawing/2014/main" id="{BAE70D61-BEC6-E245-BA45-EC98E892DFD6}"/>
              </a:ext>
            </a:extLst>
          </p:cNvPr>
          <p:cNvCxnSpPr>
            <a:cxnSpLocks/>
          </p:cNvCxnSpPr>
          <p:nvPr/>
        </p:nvCxnSpPr>
        <p:spPr>
          <a:xfrm flipH="1">
            <a:off x="7028176" y="1676400"/>
            <a:ext cx="866198" cy="891"/>
          </a:xfrm>
          <a:prstGeom prst="straightConnector1">
            <a:avLst/>
          </a:prstGeom>
          <a:ln w="31750">
            <a:solidFill>
              <a:schemeClr val="accent6">
                <a:lumMod val="50000"/>
              </a:schemeClr>
            </a:solidFill>
            <a:tailEnd type="triangle" w="med" len="lg"/>
          </a:ln>
        </p:spPr>
        <p:style>
          <a:lnRef idx="1">
            <a:schemeClr val="accent1"/>
          </a:lnRef>
          <a:fillRef idx="0">
            <a:schemeClr val="accent1"/>
          </a:fillRef>
          <a:effectRef idx="0">
            <a:schemeClr val="accent1"/>
          </a:effectRef>
          <a:fontRef idx="minor">
            <a:schemeClr val="tx1"/>
          </a:fontRef>
        </p:style>
      </p:cxnSp>
      <p:sp>
        <p:nvSpPr>
          <p:cNvPr id="27" name="Oval 26">
            <a:extLst>
              <a:ext uri="{FF2B5EF4-FFF2-40B4-BE49-F238E27FC236}">
                <a16:creationId xmlns:a16="http://schemas.microsoft.com/office/drawing/2014/main" id="{095B40BE-46A6-1D49-9FF2-04F34051EC1F}"/>
              </a:ext>
            </a:extLst>
          </p:cNvPr>
          <p:cNvSpPr/>
          <p:nvPr/>
        </p:nvSpPr>
        <p:spPr>
          <a:xfrm>
            <a:off x="8207328" y="1433899"/>
            <a:ext cx="316089" cy="316089"/>
          </a:xfrm>
          <a:prstGeom prst="ellipse">
            <a:avLst/>
          </a:prstGeom>
          <a:solidFill>
            <a:schemeClr val="accent3">
              <a:lumMod val="75000"/>
            </a:schemeClr>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dirty="0">
              <a:solidFill>
                <a:schemeClr val="accent2"/>
              </a:solidFill>
            </a:endParaRPr>
          </a:p>
        </p:txBody>
      </p:sp>
      <p:sp>
        <p:nvSpPr>
          <p:cNvPr id="28" name="TextBox 27">
            <a:extLst>
              <a:ext uri="{FF2B5EF4-FFF2-40B4-BE49-F238E27FC236}">
                <a16:creationId xmlns:a16="http://schemas.microsoft.com/office/drawing/2014/main" id="{F65A6128-85F0-BF46-8C7C-BE8BB68A3062}"/>
              </a:ext>
            </a:extLst>
          </p:cNvPr>
          <p:cNvSpPr txBox="1"/>
          <p:nvPr/>
        </p:nvSpPr>
        <p:spPr>
          <a:xfrm>
            <a:off x="6686730" y="912714"/>
            <a:ext cx="1830950" cy="276999"/>
          </a:xfrm>
          <a:prstGeom prst="rect">
            <a:avLst/>
          </a:prstGeom>
          <a:noFill/>
        </p:spPr>
        <p:txBody>
          <a:bodyPr wrap="none" rtlCol="0">
            <a:spAutoFit/>
          </a:bodyPr>
          <a:lstStyle/>
          <a:p>
            <a:r>
              <a:rPr lang="en-US" sz="1200" dirty="0">
                <a:solidFill>
                  <a:schemeClr val="accent5"/>
                </a:solidFill>
              </a:rPr>
              <a:t>H2SO4 and other gases</a:t>
            </a:r>
          </a:p>
        </p:txBody>
      </p:sp>
      <p:pic>
        <p:nvPicPr>
          <p:cNvPr id="29" name="Picture 28">
            <a:extLst>
              <a:ext uri="{FF2B5EF4-FFF2-40B4-BE49-F238E27FC236}">
                <a16:creationId xmlns:a16="http://schemas.microsoft.com/office/drawing/2014/main" id="{4D4D77CF-FAC9-6E43-A1A3-4DB2CB8FF61A}"/>
              </a:ext>
            </a:extLst>
          </p:cNvPr>
          <p:cNvPicPr>
            <a:picLocks noChangeAspect="1"/>
          </p:cNvPicPr>
          <p:nvPr/>
        </p:nvPicPr>
        <p:blipFill>
          <a:blip r:embed="rId4"/>
          <a:stretch>
            <a:fillRect/>
          </a:stretch>
        </p:blipFill>
        <p:spPr>
          <a:xfrm>
            <a:off x="6208906" y="2726744"/>
            <a:ext cx="2681825" cy="1999606"/>
          </a:xfrm>
          <a:prstGeom prst="rect">
            <a:avLst/>
          </a:prstGeom>
        </p:spPr>
      </p:pic>
      <p:sp>
        <p:nvSpPr>
          <p:cNvPr id="30" name="TextBox 29">
            <a:extLst>
              <a:ext uri="{FF2B5EF4-FFF2-40B4-BE49-F238E27FC236}">
                <a16:creationId xmlns:a16="http://schemas.microsoft.com/office/drawing/2014/main" id="{606CA955-CF40-6F40-8A29-83224D8544E1}"/>
              </a:ext>
            </a:extLst>
          </p:cNvPr>
          <p:cNvSpPr txBox="1"/>
          <p:nvPr/>
        </p:nvSpPr>
        <p:spPr>
          <a:xfrm>
            <a:off x="6532200" y="4726350"/>
            <a:ext cx="2358531" cy="323165"/>
          </a:xfrm>
          <a:prstGeom prst="rect">
            <a:avLst/>
          </a:prstGeom>
          <a:noFill/>
        </p:spPr>
        <p:txBody>
          <a:bodyPr wrap="none" rtlCol="0">
            <a:spAutoFit/>
          </a:bodyPr>
          <a:lstStyle/>
          <a:p>
            <a:r>
              <a:rPr lang="en-US" sz="1500" dirty="0">
                <a:latin typeface="Calibri" panose="020F0502020204030204" pitchFamily="34" charset="0"/>
                <a:cs typeface="Calibri" panose="020F0502020204030204" pitchFamily="34" charset="0"/>
              </a:rPr>
              <a:t>See also poster by Sun et al.</a:t>
            </a:r>
          </a:p>
        </p:txBody>
      </p:sp>
    </p:spTree>
    <p:extLst>
      <p:ext uri="{BB962C8B-B14F-4D97-AF65-F5344CB8AC3E}">
        <p14:creationId xmlns:p14="http://schemas.microsoft.com/office/powerpoint/2010/main" val="286590147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CD8C04F6-48EC-4FE4-A139-47D1B55C7379}"/>
              </a:ext>
            </a:extLst>
          </p:cNvPr>
          <p:cNvSpPr>
            <a:spLocks noGrp="1" noChangeArrowheads="1"/>
          </p:cNvSpPr>
          <p:nvPr>
            <p:ph type="title"/>
          </p:nvPr>
        </p:nvSpPr>
        <p:spPr>
          <a:xfrm>
            <a:off x="160106" y="-55652"/>
            <a:ext cx="7315200" cy="914400"/>
          </a:xfrm>
        </p:spPr>
        <p:txBody>
          <a:bodyPr/>
          <a:lstStyle/>
          <a:p>
            <a:pPr algn="l"/>
            <a:r>
              <a:rPr lang="en-US" sz="3600" dirty="0">
                <a:latin typeface="Calibri" panose="020F0502020204030204" pitchFamily="34" charset="0"/>
                <a:cs typeface="Calibri" panose="020F0502020204030204" pitchFamily="34" charset="0"/>
              </a:rPr>
              <a:t>Our efforts under CMDV-SM</a:t>
            </a:r>
            <a:endParaRPr lang="en-US" sz="3600" dirty="0">
              <a:solidFill>
                <a:schemeClr val="tx1"/>
              </a:solidFill>
              <a:latin typeface="Calibri" panose="020F0502020204030204" pitchFamily="34" charset="0"/>
              <a:cs typeface="Calibri" panose="020F0502020204030204" pitchFamily="34" charset="0"/>
            </a:endParaRPr>
          </a:p>
        </p:txBody>
      </p:sp>
      <p:sp>
        <p:nvSpPr>
          <p:cNvPr id="6" name="Content Placeholder 2">
            <a:extLst>
              <a:ext uri="{FF2B5EF4-FFF2-40B4-BE49-F238E27FC236}">
                <a16:creationId xmlns:a16="http://schemas.microsoft.com/office/drawing/2014/main" id="{91E8B2AA-04BE-4B59-A561-B72A25061B7C}"/>
              </a:ext>
            </a:extLst>
          </p:cNvPr>
          <p:cNvSpPr txBox="1">
            <a:spLocks/>
          </p:cNvSpPr>
          <p:nvPr/>
        </p:nvSpPr>
        <p:spPr>
          <a:xfrm>
            <a:off x="153680" y="858748"/>
            <a:ext cx="6932920" cy="4953000"/>
          </a:xfrm>
          <a:prstGeom prst="rect">
            <a:avLst/>
          </a:prstGeom>
        </p:spPr>
        <p:txBody>
          <a:bodyPr/>
          <a:lstStyle/>
          <a:p>
            <a:pPr marL="285750" lvl="0" indent="-285750">
              <a:buFont typeface="Arial" panose="020B0604020202020204" pitchFamily="34" charset="0"/>
              <a:buChar char="•"/>
              <a:defRPr/>
            </a:pPr>
            <a:r>
              <a:rPr lang="en-US" sz="2000" dirty="0">
                <a:latin typeface="Calibri" panose="020F0502020204030204" pitchFamily="34" charset="0"/>
                <a:cs typeface="Calibri" panose="020F0502020204030204" pitchFamily="34" charset="0"/>
                <a:sym typeface="Wingdings"/>
              </a:rPr>
              <a:t>Work with model developers to </a:t>
            </a:r>
            <a:r>
              <a:rPr lang="en-US" sz="2000" b="1" i="1" dirty="0">
                <a:latin typeface="Calibri" panose="020F0502020204030204" pitchFamily="34" charset="0"/>
                <a:cs typeface="Calibri" panose="020F0502020204030204" pitchFamily="34" charset="0"/>
                <a:sym typeface="Wingdings"/>
              </a:rPr>
              <a:t>define/formulate</a:t>
            </a:r>
            <a:r>
              <a:rPr lang="en-US" sz="2000" dirty="0">
                <a:latin typeface="Calibri" panose="020F0502020204030204" pitchFamily="34" charset="0"/>
                <a:cs typeface="Calibri" panose="020F0502020204030204" pitchFamily="34" charset="0"/>
                <a:sym typeface="Wingdings"/>
              </a:rPr>
              <a:t> appropriate </a:t>
            </a:r>
            <a:r>
              <a:rPr lang="en-US" sz="2000" b="1" i="1" dirty="0">
                <a:latin typeface="Calibri" panose="020F0502020204030204" pitchFamily="34" charset="0"/>
                <a:cs typeface="Calibri" panose="020F0502020204030204" pitchFamily="34" charset="0"/>
                <a:sym typeface="Wingdings"/>
              </a:rPr>
              <a:t>verification (unit and unit-like) tests </a:t>
            </a:r>
            <a:r>
              <a:rPr lang="en-US" sz="2000" dirty="0">
                <a:latin typeface="Calibri" panose="020F0502020204030204" pitchFamily="34" charset="0"/>
                <a:cs typeface="Calibri" panose="020F0502020204030204" pitchFamily="34" charset="0"/>
                <a:sym typeface="Wingdings"/>
              </a:rPr>
              <a:t>for their models</a:t>
            </a:r>
          </a:p>
          <a:p>
            <a:pPr marL="285750" lvl="0" indent="-285750">
              <a:buFont typeface="Arial" panose="020B0604020202020204" pitchFamily="34" charset="0"/>
              <a:buChar char="•"/>
              <a:defRPr/>
            </a:pPr>
            <a:endParaRPr lang="en-US" sz="1000" dirty="0">
              <a:latin typeface="Calibri" panose="020F0502020204030204" pitchFamily="34" charset="0"/>
              <a:cs typeface="Calibri" panose="020F0502020204030204" pitchFamily="34" charset="0"/>
              <a:sym typeface="Wingdings"/>
            </a:endParaRPr>
          </a:p>
          <a:p>
            <a:pPr marL="285750" lvl="0" indent="-285750">
              <a:buFont typeface="Arial" panose="020B0604020202020204" pitchFamily="34" charset="0"/>
              <a:buChar char="•"/>
              <a:defRPr/>
            </a:pPr>
            <a:endParaRPr lang="en-US" sz="1000" dirty="0">
              <a:latin typeface="Calibri" panose="020F0502020204030204" pitchFamily="34" charset="0"/>
              <a:cs typeface="Calibri" panose="020F0502020204030204" pitchFamily="34" charset="0"/>
              <a:sym typeface="Wingdings"/>
            </a:endParaRPr>
          </a:p>
          <a:p>
            <a:pPr marL="285750" lvl="0" indent="-285750">
              <a:buFont typeface="Arial" panose="020B0604020202020204" pitchFamily="34" charset="0"/>
              <a:buChar char="•"/>
              <a:defRPr/>
            </a:pPr>
            <a:r>
              <a:rPr lang="en-US" sz="2000" b="1" i="1" dirty="0">
                <a:latin typeface="Calibri" panose="020F0502020204030204" pitchFamily="34" charset="0"/>
                <a:cs typeface="Calibri" panose="020F0502020204030204" pitchFamily="34" charset="0"/>
                <a:sym typeface="Wingdings"/>
              </a:rPr>
              <a:t>Create workflow </a:t>
            </a:r>
            <a:r>
              <a:rPr lang="en-US" sz="2000" dirty="0">
                <a:latin typeface="Calibri" panose="020F0502020204030204" pitchFamily="34" charset="0"/>
                <a:cs typeface="Calibri" panose="020F0502020204030204" pitchFamily="34" charset="0"/>
                <a:sym typeface="Wingdings"/>
              </a:rPr>
              <a:t>and</a:t>
            </a:r>
            <a:r>
              <a:rPr lang="en-US" sz="2000" b="1" i="1" dirty="0">
                <a:latin typeface="Calibri" panose="020F0502020204030204" pitchFamily="34" charset="0"/>
                <a:cs typeface="Calibri" panose="020F0502020204030204" pitchFamily="34" charset="0"/>
                <a:sym typeface="Wingdings"/>
              </a:rPr>
              <a:t> corresponding infrastructure </a:t>
            </a:r>
            <a:r>
              <a:rPr lang="en-US" sz="2000" dirty="0">
                <a:latin typeface="Calibri" panose="020F0502020204030204" pitchFamily="34" charset="0"/>
                <a:cs typeface="Calibri" panose="020F0502020204030204" pitchFamily="34" charset="0"/>
                <a:sym typeface="Wingdings"/>
              </a:rPr>
              <a:t>for performing verification and presenting verification results </a:t>
            </a:r>
          </a:p>
          <a:p>
            <a:pPr marL="285750" lvl="0" indent="-285750">
              <a:buFont typeface="Arial" panose="020B0604020202020204" pitchFamily="34" charset="0"/>
              <a:buChar char="•"/>
              <a:defRPr/>
            </a:pPr>
            <a:endParaRPr lang="en-US" sz="400" dirty="0">
              <a:latin typeface="Calibri" panose="020F0502020204030204" pitchFamily="34" charset="0"/>
              <a:cs typeface="Calibri" panose="020F0502020204030204" pitchFamily="34" charset="0"/>
              <a:sym typeface="Wingdings"/>
            </a:endParaRPr>
          </a:p>
          <a:p>
            <a:pPr marL="285750" lvl="0" indent="-285750">
              <a:buFont typeface="Arial" panose="020B0604020202020204" pitchFamily="34" charset="0"/>
              <a:buChar char="•"/>
              <a:defRPr/>
            </a:pPr>
            <a:endParaRPr lang="en-US" sz="400" dirty="0">
              <a:latin typeface="Calibri" panose="020F0502020204030204" pitchFamily="34" charset="0"/>
              <a:cs typeface="Calibri" panose="020F0502020204030204" pitchFamily="34" charset="0"/>
              <a:sym typeface="Wingdings"/>
            </a:endParaRPr>
          </a:p>
          <a:p>
            <a:pPr marL="742950" lvl="1" indent="-285750">
              <a:buFont typeface="Wingdings" panose="05000000000000000000" pitchFamily="2" charset="2"/>
              <a:buChar char="Ø"/>
              <a:defRPr/>
            </a:pPr>
            <a:r>
              <a:rPr lang="en-US" sz="2000" dirty="0" err="1">
                <a:solidFill>
                  <a:srgbClr val="0070C0"/>
                </a:solidFill>
                <a:latin typeface="Calibri" panose="020F0502020204030204" pitchFamily="34" charset="0"/>
                <a:cs typeface="Calibri" panose="020F0502020204030204" pitchFamily="34" charset="0"/>
                <a:sym typeface="Wingdings"/>
              </a:rPr>
              <a:t>cmdv</a:t>
            </a:r>
            <a:r>
              <a:rPr lang="en-US" sz="2000" dirty="0">
                <a:solidFill>
                  <a:srgbClr val="0070C0"/>
                </a:solidFill>
                <a:latin typeface="Calibri" panose="020F0502020204030204" pitchFamily="34" charset="0"/>
                <a:cs typeface="Calibri" panose="020F0502020204030204" pitchFamily="34" charset="0"/>
                <a:sym typeface="Wingdings"/>
              </a:rPr>
              <a:t>-test-runner</a:t>
            </a:r>
            <a:r>
              <a:rPr lang="en-US" sz="2000" dirty="0">
                <a:latin typeface="Calibri" panose="020F0502020204030204" pitchFamily="34" charset="0"/>
                <a:cs typeface="Calibri" panose="020F0502020204030204" pitchFamily="34" charset="0"/>
                <a:sym typeface="Wingdings"/>
              </a:rPr>
              <a:t>: python-based tool for running verification tests.</a:t>
            </a:r>
          </a:p>
          <a:p>
            <a:pPr marL="742950" lvl="1" indent="-285750">
              <a:buFont typeface="Wingdings" panose="05000000000000000000" pitchFamily="2" charset="2"/>
              <a:buChar char="Ø"/>
              <a:defRPr/>
            </a:pPr>
            <a:endParaRPr lang="en-US" sz="200" dirty="0">
              <a:latin typeface="Calibri" panose="020F0502020204030204" pitchFamily="34" charset="0"/>
              <a:cs typeface="Calibri" panose="020F0502020204030204" pitchFamily="34" charset="0"/>
              <a:sym typeface="Wingdings"/>
            </a:endParaRPr>
          </a:p>
          <a:p>
            <a:pPr marL="742950" lvl="1" indent="-285750">
              <a:buFont typeface="Wingdings" panose="05000000000000000000" pitchFamily="2" charset="2"/>
              <a:buChar char="Ø"/>
              <a:defRPr/>
            </a:pPr>
            <a:r>
              <a:rPr lang="en-US" sz="2000" dirty="0" err="1">
                <a:solidFill>
                  <a:srgbClr val="0070C0"/>
                </a:solidFill>
                <a:latin typeface="Calibri" panose="020F0502020204030204" pitchFamily="34" charset="0"/>
                <a:cs typeface="Calibri" panose="020F0502020204030204" pitchFamily="34" charset="0"/>
                <a:sym typeface="Wingdings"/>
              </a:rPr>
              <a:t>cron</a:t>
            </a:r>
            <a:r>
              <a:rPr lang="en-US" sz="2000" dirty="0">
                <a:solidFill>
                  <a:srgbClr val="0070C0"/>
                </a:solidFill>
                <a:latin typeface="Calibri" panose="020F0502020204030204" pitchFamily="34" charset="0"/>
                <a:cs typeface="Calibri" panose="020F0502020204030204" pitchFamily="34" charset="0"/>
                <a:sym typeface="Wingdings"/>
              </a:rPr>
              <a:t>/Jenkins</a:t>
            </a:r>
            <a:r>
              <a:rPr lang="en-US" sz="2000" dirty="0">
                <a:latin typeface="Calibri" panose="020F0502020204030204" pitchFamily="34" charset="0"/>
                <a:cs typeface="Calibri" panose="020F0502020204030204" pitchFamily="34" charset="0"/>
                <a:sym typeface="Wingdings"/>
              </a:rPr>
              <a:t>: tools for automating running of tests nightly, weekly, etc. </a:t>
            </a:r>
          </a:p>
          <a:p>
            <a:pPr marL="742950" lvl="1" indent="-285750">
              <a:buFont typeface="Wingdings" panose="05000000000000000000" pitchFamily="2" charset="2"/>
              <a:buChar char="Ø"/>
              <a:defRPr/>
            </a:pPr>
            <a:endParaRPr lang="en-US" sz="200" dirty="0">
              <a:latin typeface="Calibri" panose="020F0502020204030204" pitchFamily="34" charset="0"/>
              <a:cs typeface="Calibri" panose="020F0502020204030204" pitchFamily="34" charset="0"/>
              <a:sym typeface="Wingdings"/>
            </a:endParaRPr>
          </a:p>
          <a:p>
            <a:pPr marL="742950" lvl="1" indent="-285750">
              <a:buFont typeface="Wingdings" panose="05000000000000000000" pitchFamily="2" charset="2"/>
              <a:buChar char="Ø"/>
              <a:defRPr/>
            </a:pPr>
            <a:r>
              <a:rPr lang="en-US" sz="2000" dirty="0" err="1">
                <a:solidFill>
                  <a:srgbClr val="0070C0"/>
                </a:solidFill>
                <a:latin typeface="Calibri" panose="020F0502020204030204" pitchFamily="34" charset="0"/>
                <a:cs typeface="Calibri" panose="020F0502020204030204" pitchFamily="34" charset="0"/>
                <a:sym typeface="Wingdings"/>
              </a:rPr>
              <a:t>CDash</a:t>
            </a:r>
            <a:r>
              <a:rPr lang="en-US" sz="2000" dirty="0">
                <a:latin typeface="Calibri" panose="020F0502020204030204" pitchFamily="34" charset="0"/>
                <a:cs typeface="Calibri" panose="020F0502020204030204" pitchFamily="34" charset="0"/>
                <a:sym typeface="Wingdings"/>
              </a:rPr>
              <a:t>: web-based software server for displaying/storing testing results.</a:t>
            </a:r>
          </a:p>
          <a:p>
            <a:pPr marL="742950" lvl="1" indent="-285750">
              <a:buFont typeface="Wingdings" panose="05000000000000000000" pitchFamily="2" charset="2"/>
              <a:buChar char="Ø"/>
              <a:defRPr/>
            </a:pPr>
            <a:endParaRPr lang="en-US" sz="200" dirty="0">
              <a:latin typeface="Calibri" panose="020F0502020204030204" pitchFamily="34" charset="0"/>
              <a:cs typeface="Calibri" panose="020F0502020204030204" pitchFamily="34" charset="0"/>
              <a:sym typeface="Wingdings"/>
            </a:endParaRPr>
          </a:p>
          <a:p>
            <a:pPr marL="742950" lvl="1" indent="-285750">
              <a:buFont typeface="Wingdings" panose="05000000000000000000" pitchFamily="2" charset="2"/>
              <a:buChar char="Ø"/>
              <a:defRPr/>
            </a:pPr>
            <a:r>
              <a:rPr lang="en-US" sz="2000" dirty="0" err="1">
                <a:solidFill>
                  <a:srgbClr val="0070C0"/>
                </a:solidFill>
                <a:latin typeface="Calibri" panose="020F0502020204030204" pitchFamily="34" charset="0"/>
                <a:cs typeface="Calibri" panose="020F0502020204030204" pitchFamily="34" charset="0"/>
                <a:sym typeface="Wingdings"/>
              </a:rPr>
              <a:t>Jupyter</a:t>
            </a:r>
            <a:r>
              <a:rPr lang="en-US" sz="2000" dirty="0">
                <a:solidFill>
                  <a:srgbClr val="0070C0"/>
                </a:solidFill>
                <a:latin typeface="Calibri" panose="020F0502020204030204" pitchFamily="34" charset="0"/>
                <a:cs typeface="Calibri" panose="020F0502020204030204" pitchFamily="34" charset="0"/>
                <a:sym typeface="Wingdings"/>
              </a:rPr>
              <a:t> </a:t>
            </a:r>
            <a:r>
              <a:rPr lang="en-US" sz="2000" dirty="0">
                <a:latin typeface="Calibri" panose="020F0502020204030204" pitchFamily="34" charset="0"/>
                <a:cs typeface="Calibri" panose="020F0502020204030204" pitchFamily="34" charset="0"/>
                <a:sym typeface="Wingdings"/>
              </a:rPr>
              <a:t>(notebooks): tool for writing documentation for verification tests and post-processing results.</a:t>
            </a:r>
          </a:p>
          <a:p>
            <a:pPr marL="742950" lvl="1" indent="-285750">
              <a:buFont typeface="Wingdings" panose="05000000000000000000" pitchFamily="2" charset="2"/>
              <a:buChar char="Ø"/>
              <a:defRPr/>
            </a:pPr>
            <a:endParaRPr lang="en-US" sz="1000" dirty="0">
              <a:latin typeface="Calibri" panose="020F0502020204030204" pitchFamily="34" charset="0"/>
              <a:cs typeface="Calibri" panose="020F0502020204030204" pitchFamily="34" charset="0"/>
              <a:sym typeface="Wingdings"/>
            </a:endParaRPr>
          </a:p>
          <a:p>
            <a:pPr marL="742950" lvl="1" indent="-285750">
              <a:buFont typeface="Wingdings" panose="05000000000000000000" pitchFamily="2" charset="2"/>
              <a:buChar char="Ø"/>
              <a:defRPr/>
            </a:pPr>
            <a:endParaRPr lang="en-US" sz="1000" dirty="0">
              <a:latin typeface="Calibri" panose="020F0502020204030204" pitchFamily="34" charset="0"/>
              <a:cs typeface="Calibri" panose="020F0502020204030204" pitchFamily="34" charset="0"/>
              <a:sym typeface="Wingdings"/>
            </a:endParaRPr>
          </a:p>
          <a:p>
            <a:pPr marL="285750" lvl="0" indent="-285750">
              <a:buFont typeface="Arial" panose="020B0604020202020204" pitchFamily="34" charset="0"/>
              <a:buChar char="•"/>
              <a:defRPr/>
            </a:pPr>
            <a:r>
              <a:rPr lang="en-US" sz="2000" dirty="0">
                <a:latin typeface="Calibri" panose="020F0502020204030204" pitchFamily="34" charset="0"/>
                <a:cs typeface="Calibri" panose="020F0502020204030204" pitchFamily="34" charset="0"/>
                <a:sym typeface="Wingdings"/>
              </a:rPr>
              <a:t>Create </a:t>
            </a:r>
            <a:r>
              <a:rPr lang="en-US" sz="2000" b="1" i="1" dirty="0">
                <a:latin typeface="Calibri" panose="020F0502020204030204" pitchFamily="34" charset="0"/>
                <a:cs typeface="Calibri" panose="020F0502020204030204" pitchFamily="34" charset="0"/>
                <a:sym typeface="Wingdings"/>
              </a:rPr>
              <a:t>concrete demonstrations </a:t>
            </a:r>
            <a:r>
              <a:rPr lang="en-US" sz="2000" dirty="0">
                <a:latin typeface="Calibri" panose="020F0502020204030204" pitchFamily="34" charset="0"/>
                <a:cs typeface="Calibri" panose="020F0502020204030204" pitchFamily="34" charset="0"/>
                <a:sym typeface="Wingdings"/>
              </a:rPr>
              <a:t>of the above testing/ documentation infrastructure</a:t>
            </a:r>
            <a:r>
              <a:rPr lang="en-US" sz="2000" i="1" dirty="0">
                <a:latin typeface="Calibri" panose="020F0502020204030204" pitchFamily="34" charset="0"/>
                <a:cs typeface="Calibri" panose="020F0502020204030204" pitchFamily="34" charset="0"/>
                <a:sym typeface="Wingdings"/>
              </a:rPr>
              <a:t> </a:t>
            </a:r>
            <a:r>
              <a:rPr lang="en-US" sz="2000" dirty="0">
                <a:latin typeface="Calibri" panose="020F0502020204030204" pitchFamily="34" charset="0"/>
                <a:cs typeface="Calibri" panose="020F0502020204030204" pitchFamily="34" charset="0"/>
                <a:sym typeface="Wingdings"/>
              </a:rPr>
              <a:t>on MAM and CLUBB, Ocean Mixing, etc.</a:t>
            </a:r>
          </a:p>
          <a:p>
            <a:pPr marL="457200" lvl="1"/>
            <a:endParaRPr lang="en-US" sz="2000" kern="0" dirty="0">
              <a:solidFill>
                <a:sysClr val="windowText" lastClr="000000"/>
              </a:solidFill>
              <a:latin typeface="Calibri" panose="020F0502020204030204" pitchFamily="34" charset="0"/>
              <a:cs typeface="Calibri" panose="020F0502020204030204" pitchFamily="34" charset="0"/>
            </a:endParaRPr>
          </a:p>
        </p:txBody>
      </p:sp>
      <p:pic>
        <p:nvPicPr>
          <p:cNvPr id="7" name="Picture 6">
            <a:extLst>
              <a:ext uri="{FF2B5EF4-FFF2-40B4-BE49-F238E27FC236}">
                <a16:creationId xmlns:a16="http://schemas.microsoft.com/office/drawing/2014/main" id="{CBCF8BB4-52CE-4135-9D12-DF83F393CF1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194140" y="2613916"/>
            <a:ext cx="1709359" cy="1331549"/>
          </a:xfrm>
          <a:prstGeom prst="rect">
            <a:avLst/>
          </a:prstGeom>
        </p:spPr>
      </p:pic>
      <p:pic>
        <p:nvPicPr>
          <p:cNvPr id="9" name="Picture 8">
            <a:extLst>
              <a:ext uri="{FF2B5EF4-FFF2-40B4-BE49-F238E27FC236}">
                <a16:creationId xmlns:a16="http://schemas.microsoft.com/office/drawing/2014/main" id="{EE0A7A99-95CA-446E-BCE8-70F950A9FD1C}"/>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133997" y="784122"/>
            <a:ext cx="1850796" cy="1447800"/>
          </a:xfrm>
          <a:prstGeom prst="rect">
            <a:avLst/>
          </a:prstGeom>
        </p:spPr>
      </p:pic>
      <p:pic>
        <p:nvPicPr>
          <p:cNvPr id="11" name="Picture 10">
            <a:extLst>
              <a:ext uri="{FF2B5EF4-FFF2-40B4-BE49-F238E27FC236}">
                <a16:creationId xmlns:a16="http://schemas.microsoft.com/office/drawing/2014/main" id="{32DDC444-ADD1-4651-BEFA-B131AD561305}"/>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475306" y="4419600"/>
            <a:ext cx="1428193" cy="1654278"/>
          </a:xfrm>
          <a:prstGeom prst="rect">
            <a:avLst/>
          </a:prstGeom>
        </p:spPr>
      </p:pic>
    </p:spTree>
    <p:extLst>
      <p:ext uri="{BB962C8B-B14F-4D97-AF65-F5344CB8AC3E}">
        <p14:creationId xmlns:p14="http://schemas.microsoft.com/office/powerpoint/2010/main" val="15086374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CD8C04F6-48EC-4FE4-A139-47D1B55C7379}"/>
              </a:ext>
            </a:extLst>
          </p:cNvPr>
          <p:cNvSpPr>
            <a:spLocks noGrp="1" noChangeArrowheads="1"/>
          </p:cNvSpPr>
          <p:nvPr>
            <p:ph type="title"/>
          </p:nvPr>
        </p:nvSpPr>
        <p:spPr>
          <a:xfrm>
            <a:off x="228600" y="0"/>
            <a:ext cx="7315200" cy="914400"/>
          </a:xfrm>
        </p:spPr>
        <p:txBody>
          <a:bodyPr/>
          <a:lstStyle/>
          <a:p>
            <a:pPr algn="l"/>
            <a:r>
              <a:rPr lang="en-US" sz="3600" dirty="0">
                <a:solidFill>
                  <a:schemeClr val="tx1"/>
                </a:solidFill>
                <a:latin typeface="Calibri" panose="020F0502020204030204" pitchFamily="34" charset="0"/>
                <a:cs typeface="Calibri" panose="020F0502020204030204" pitchFamily="34" charset="0"/>
              </a:rPr>
              <a:t>Verification test formulation</a:t>
            </a:r>
          </a:p>
        </p:txBody>
      </p:sp>
      <p:sp>
        <p:nvSpPr>
          <p:cNvPr id="7" name="TextBox 6">
            <a:extLst>
              <a:ext uri="{FF2B5EF4-FFF2-40B4-BE49-F238E27FC236}">
                <a16:creationId xmlns:a16="http://schemas.microsoft.com/office/drawing/2014/main" id="{D82EA5BC-2C64-44B4-B7BF-CD6DC0BA5F44}"/>
              </a:ext>
            </a:extLst>
          </p:cNvPr>
          <p:cNvSpPr txBox="1"/>
          <p:nvPr/>
        </p:nvSpPr>
        <p:spPr>
          <a:xfrm>
            <a:off x="37723" y="707395"/>
            <a:ext cx="8796391" cy="1692771"/>
          </a:xfrm>
          <a:prstGeom prst="rect">
            <a:avLst/>
          </a:prstGeom>
          <a:noFill/>
        </p:spPr>
        <p:txBody>
          <a:bodyPr wrap="square" rtlCol="0">
            <a:spAutoFit/>
          </a:bodyPr>
          <a:lstStyle/>
          <a:p>
            <a:pPr marL="285750" indent="-285750">
              <a:buFont typeface="Arial" panose="020B0604020202020204" pitchFamily="34" charset="0"/>
              <a:buChar char="•"/>
            </a:pPr>
            <a:r>
              <a:rPr lang="en-US" sz="2200" dirty="0">
                <a:latin typeface="Calibri" panose="020F0502020204030204" pitchFamily="34" charset="0"/>
                <a:cs typeface="Calibri" panose="020F0502020204030204" pitchFamily="34" charset="0"/>
              </a:rPr>
              <a:t>Formulating a verification test can present a number of </a:t>
            </a:r>
            <a:r>
              <a:rPr lang="en-US" sz="2200" b="1" i="1" dirty="0">
                <a:latin typeface="Calibri" panose="020F0502020204030204" pitchFamily="34" charset="0"/>
                <a:cs typeface="Calibri" panose="020F0502020204030204" pitchFamily="34" charset="0"/>
              </a:rPr>
              <a:t>challenges</a:t>
            </a:r>
            <a:r>
              <a:rPr lang="en-US" sz="2200" dirty="0">
                <a:latin typeface="Calibri" panose="020F0502020204030204" pitchFamily="34" charset="0"/>
                <a:cs typeface="Calibri" panose="020F0502020204030204" pitchFamily="34" charset="0"/>
              </a:rPr>
              <a:t>:</a:t>
            </a:r>
          </a:p>
          <a:p>
            <a:pPr marL="285750" indent="-285750">
              <a:buFont typeface="Arial" panose="020B0604020202020204" pitchFamily="34" charset="0"/>
              <a:buChar char="•"/>
            </a:pPr>
            <a:endParaRPr lang="en-US" sz="400" dirty="0">
              <a:latin typeface="Calibri" panose="020F0502020204030204" pitchFamily="34" charset="0"/>
              <a:cs typeface="Calibri" panose="020F0502020204030204" pitchFamily="34" charset="0"/>
            </a:endParaRPr>
          </a:p>
          <a:p>
            <a:pPr marL="285750" indent="-285750">
              <a:buFont typeface="Arial" panose="020B0604020202020204" pitchFamily="34" charset="0"/>
              <a:buChar char="•"/>
            </a:pPr>
            <a:endParaRPr lang="en-US" sz="400" dirty="0">
              <a:latin typeface="Calibri" panose="020F0502020204030204" pitchFamily="34" charset="0"/>
              <a:cs typeface="Calibri" panose="020F0502020204030204" pitchFamily="34" charset="0"/>
            </a:endParaRPr>
          </a:p>
          <a:p>
            <a:pPr marL="742950" lvl="1" indent="-285750">
              <a:buFont typeface="Wingdings" panose="05000000000000000000" pitchFamily="2" charset="2"/>
              <a:buChar char="Ø"/>
            </a:pPr>
            <a:r>
              <a:rPr lang="en-US" sz="2200" dirty="0">
                <a:latin typeface="Calibri" panose="020F0502020204030204" pitchFamily="34" charset="0"/>
                <a:cs typeface="Calibri" panose="020F0502020204030204" pitchFamily="34" charset="0"/>
              </a:rPr>
              <a:t>Requires </a:t>
            </a:r>
            <a:r>
              <a:rPr lang="en-US" sz="2200" b="1" i="1" dirty="0">
                <a:latin typeface="Calibri" panose="020F0502020204030204" pitchFamily="34" charset="0"/>
                <a:cs typeface="Calibri" panose="020F0502020204030204" pitchFamily="34" charset="0"/>
              </a:rPr>
              <a:t>interest/involvement </a:t>
            </a:r>
            <a:r>
              <a:rPr lang="en-US" sz="2200" dirty="0">
                <a:latin typeface="Calibri" panose="020F0502020204030204" pitchFamily="34" charset="0"/>
                <a:cs typeface="Calibri" panose="020F0502020204030204" pitchFamily="34" charset="0"/>
              </a:rPr>
              <a:t>from </a:t>
            </a:r>
            <a:r>
              <a:rPr lang="en-US" sz="2200" b="1" i="1" dirty="0">
                <a:latin typeface="Calibri" panose="020F0502020204030204" pitchFamily="34" charset="0"/>
                <a:cs typeface="Calibri" panose="020F0502020204030204" pitchFamily="34" charset="0"/>
              </a:rPr>
              <a:t>component developers.</a:t>
            </a:r>
          </a:p>
          <a:p>
            <a:pPr marL="742950" lvl="1" indent="-285750">
              <a:buFont typeface="Wingdings" panose="05000000000000000000" pitchFamily="2" charset="2"/>
              <a:buChar char="Ø"/>
            </a:pPr>
            <a:endParaRPr lang="en-US" sz="400" dirty="0">
              <a:latin typeface="Calibri" panose="020F0502020204030204" pitchFamily="34" charset="0"/>
              <a:cs typeface="Calibri" panose="020F0502020204030204" pitchFamily="34" charset="0"/>
            </a:endParaRPr>
          </a:p>
          <a:p>
            <a:pPr marL="742950" lvl="1" indent="-285750">
              <a:buFont typeface="Wingdings" panose="05000000000000000000" pitchFamily="2" charset="2"/>
              <a:buChar char="Ø"/>
            </a:pPr>
            <a:r>
              <a:rPr lang="en-US" sz="2200" dirty="0">
                <a:latin typeface="Calibri" panose="020F0502020204030204" pitchFamily="34" charset="0"/>
                <a:cs typeface="Calibri" panose="020F0502020204030204" pitchFamily="34" charset="0"/>
              </a:rPr>
              <a:t>Requires knowledge of </a:t>
            </a:r>
            <a:r>
              <a:rPr lang="en-US" sz="2200" b="1" i="1" dirty="0">
                <a:latin typeface="Calibri" panose="020F0502020204030204" pitchFamily="34" charset="0"/>
                <a:cs typeface="Calibri" panose="020F0502020204030204" pitchFamily="34" charset="0"/>
              </a:rPr>
              <a:t>what is in the code.</a:t>
            </a:r>
            <a:endParaRPr lang="en-US" sz="2200" dirty="0">
              <a:latin typeface="Calibri" panose="020F0502020204030204" pitchFamily="34" charset="0"/>
              <a:cs typeface="Calibri" panose="020F0502020204030204" pitchFamily="34" charset="0"/>
            </a:endParaRPr>
          </a:p>
          <a:p>
            <a:pPr marL="742950" lvl="1" indent="-285750">
              <a:buFont typeface="Wingdings" panose="05000000000000000000" pitchFamily="2" charset="2"/>
              <a:buChar char="Ø"/>
            </a:pPr>
            <a:endParaRPr lang="en-US" sz="400" dirty="0">
              <a:latin typeface="Calibri" panose="020F0502020204030204" pitchFamily="34" charset="0"/>
              <a:cs typeface="Calibri" panose="020F0502020204030204" pitchFamily="34" charset="0"/>
            </a:endParaRPr>
          </a:p>
          <a:p>
            <a:pPr marL="742950" lvl="1" indent="-285750">
              <a:buFont typeface="Wingdings" panose="05000000000000000000" pitchFamily="2" charset="2"/>
              <a:buChar char="Ø"/>
            </a:pPr>
            <a:r>
              <a:rPr lang="en-US" sz="2200" dirty="0">
                <a:latin typeface="Calibri" panose="020F0502020204030204" pitchFamily="34" charset="0"/>
                <a:cs typeface="Calibri" panose="020F0502020204030204" pitchFamily="34" charset="0"/>
              </a:rPr>
              <a:t>Requires understanding of </a:t>
            </a:r>
            <a:r>
              <a:rPr lang="en-US" sz="2200" b="1" i="1" dirty="0">
                <a:latin typeface="Calibri" panose="020F0502020204030204" pitchFamily="34" charset="0"/>
                <a:cs typeface="Calibri" panose="020F0502020204030204" pitchFamily="34" charset="0"/>
              </a:rPr>
              <a:t>mathematical concepts</a:t>
            </a:r>
            <a:r>
              <a:rPr lang="en-US" sz="2200" dirty="0">
                <a:latin typeface="Calibri" panose="020F0502020204030204" pitchFamily="34" charset="0"/>
                <a:cs typeface="Calibri" panose="020F0502020204030204" pitchFamily="34" charset="0"/>
              </a:rPr>
              <a:t>, e.g. convergence.</a:t>
            </a:r>
            <a:endParaRPr lang="en-US" sz="24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7164491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CD8C04F6-48EC-4FE4-A139-47D1B55C7379}"/>
              </a:ext>
            </a:extLst>
          </p:cNvPr>
          <p:cNvSpPr>
            <a:spLocks noGrp="1" noChangeArrowheads="1"/>
          </p:cNvSpPr>
          <p:nvPr>
            <p:ph type="title"/>
          </p:nvPr>
        </p:nvSpPr>
        <p:spPr>
          <a:xfrm>
            <a:off x="228600" y="0"/>
            <a:ext cx="7315200" cy="914400"/>
          </a:xfrm>
        </p:spPr>
        <p:txBody>
          <a:bodyPr/>
          <a:lstStyle/>
          <a:p>
            <a:pPr algn="l"/>
            <a:r>
              <a:rPr lang="en-US" sz="3600" dirty="0">
                <a:solidFill>
                  <a:schemeClr val="tx1"/>
                </a:solidFill>
                <a:latin typeface="Calibri" panose="020F0502020204030204" pitchFamily="34" charset="0"/>
                <a:cs typeface="Calibri" panose="020F0502020204030204" pitchFamily="34" charset="0"/>
              </a:rPr>
              <a:t>Verification test formulation</a:t>
            </a:r>
          </a:p>
        </p:txBody>
      </p:sp>
      <p:sp>
        <p:nvSpPr>
          <p:cNvPr id="10" name="Rectangle 9">
            <a:extLst>
              <a:ext uri="{FF2B5EF4-FFF2-40B4-BE49-F238E27FC236}">
                <a16:creationId xmlns:a16="http://schemas.microsoft.com/office/drawing/2014/main" id="{BD042681-662F-41B8-B0B5-534654B02B9E}"/>
              </a:ext>
            </a:extLst>
          </p:cNvPr>
          <p:cNvSpPr/>
          <p:nvPr/>
        </p:nvSpPr>
        <p:spPr>
          <a:xfrm>
            <a:off x="79413" y="2224526"/>
            <a:ext cx="8763000" cy="1061829"/>
          </a:xfrm>
          <a:prstGeom prst="rect">
            <a:avLst/>
          </a:prstGeom>
        </p:spPr>
        <p:txBody>
          <a:bodyPr wrap="square">
            <a:spAutoFit/>
          </a:bodyPr>
          <a:lstStyle/>
          <a:p>
            <a:pPr marL="742950" lvl="1" indent="-285750">
              <a:buFont typeface="Wingdings" panose="05000000000000000000" pitchFamily="2" charset="2"/>
              <a:buChar char="Ø"/>
            </a:pPr>
            <a:endParaRPr lang="en-US" sz="1500" dirty="0">
              <a:latin typeface="Calibri" panose="020F0502020204030204" pitchFamily="34" charset="0"/>
              <a:cs typeface="Calibri" panose="020F0502020204030204" pitchFamily="34" charset="0"/>
            </a:endParaRPr>
          </a:p>
          <a:p>
            <a:pPr marL="342900" indent="-342900">
              <a:buFont typeface="Arial" panose="020B0604020202020204" pitchFamily="34" charset="0"/>
              <a:buChar char="•"/>
            </a:pPr>
            <a:r>
              <a:rPr lang="en-US" sz="2200" dirty="0">
                <a:latin typeface="Calibri" panose="020F0502020204030204" pitchFamily="34" charset="0"/>
                <a:cs typeface="Calibri" panose="020F0502020204030204" pitchFamily="34" charset="0"/>
              </a:rPr>
              <a:t>Ideally tests would be written as code is </a:t>
            </a:r>
            <a:r>
              <a:rPr lang="en-US" sz="2200" b="1" i="1" dirty="0">
                <a:latin typeface="Calibri" panose="020F0502020204030204" pitchFamily="34" charset="0"/>
                <a:cs typeface="Calibri" panose="020F0502020204030204" pitchFamily="34" charset="0"/>
              </a:rPr>
              <a:t>being developed</a:t>
            </a:r>
            <a:r>
              <a:rPr lang="en-US" sz="2200" dirty="0">
                <a:latin typeface="Calibri" panose="020F0502020204030204" pitchFamily="34" charset="0"/>
                <a:cs typeface="Calibri" panose="020F0502020204030204" pitchFamily="34" charset="0"/>
              </a:rPr>
              <a:t> (e.g., SCREAM)</a:t>
            </a:r>
          </a:p>
          <a:p>
            <a:pPr marL="342900" indent="-342900">
              <a:buFont typeface="Arial" panose="020B0604020202020204" pitchFamily="34" charset="0"/>
              <a:buChar char="•"/>
            </a:pPr>
            <a:endParaRPr lang="en-US" sz="400" dirty="0">
              <a:latin typeface="Calibri" panose="020F0502020204030204" pitchFamily="34" charset="0"/>
              <a:cs typeface="Calibri" panose="020F0502020204030204" pitchFamily="34" charset="0"/>
            </a:endParaRPr>
          </a:p>
          <a:p>
            <a:pPr marL="285750" indent="-285750">
              <a:buFont typeface="Wingdings" panose="05000000000000000000" pitchFamily="2" charset="2"/>
              <a:buChar char="Ø"/>
            </a:pPr>
            <a:endParaRPr lang="en-US" sz="2200" dirty="0">
              <a:latin typeface="Calibri" panose="020F0502020204030204" pitchFamily="34" charset="0"/>
              <a:cs typeface="Calibri" panose="020F0502020204030204" pitchFamily="34" charset="0"/>
            </a:endParaRPr>
          </a:p>
        </p:txBody>
      </p:sp>
      <p:sp>
        <p:nvSpPr>
          <p:cNvPr id="7" name="TextBox 6">
            <a:extLst>
              <a:ext uri="{FF2B5EF4-FFF2-40B4-BE49-F238E27FC236}">
                <a16:creationId xmlns:a16="http://schemas.microsoft.com/office/drawing/2014/main" id="{D82EA5BC-2C64-44B4-B7BF-CD6DC0BA5F44}"/>
              </a:ext>
            </a:extLst>
          </p:cNvPr>
          <p:cNvSpPr txBox="1"/>
          <p:nvPr/>
        </p:nvSpPr>
        <p:spPr>
          <a:xfrm>
            <a:off x="37723" y="707395"/>
            <a:ext cx="8796391" cy="1692771"/>
          </a:xfrm>
          <a:prstGeom prst="rect">
            <a:avLst/>
          </a:prstGeom>
          <a:noFill/>
        </p:spPr>
        <p:txBody>
          <a:bodyPr wrap="square" rtlCol="0">
            <a:spAutoFit/>
          </a:bodyPr>
          <a:lstStyle/>
          <a:p>
            <a:pPr marL="285750" indent="-285750">
              <a:buFont typeface="Arial" panose="020B0604020202020204" pitchFamily="34" charset="0"/>
              <a:buChar char="•"/>
            </a:pPr>
            <a:r>
              <a:rPr lang="en-US" sz="2200" dirty="0">
                <a:latin typeface="Calibri" panose="020F0502020204030204" pitchFamily="34" charset="0"/>
                <a:cs typeface="Calibri" panose="020F0502020204030204" pitchFamily="34" charset="0"/>
              </a:rPr>
              <a:t>Formulating a verification test can present a number of </a:t>
            </a:r>
            <a:r>
              <a:rPr lang="en-US" sz="2200" b="1" i="1" dirty="0">
                <a:latin typeface="Calibri" panose="020F0502020204030204" pitchFamily="34" charset="0"/>
                <a:cs typeface="Calibri" panose="020F0502020204030204" pitchFamily="34" charset="0"/>
              </a:rPr>
              <a:t>challenges</a:t>
            </a:r>
            <a:r>
              <a:rPr lang="en-US" sz="2200" dirty="0">
                <a:latin typeface="Calibri" panose="020F0502020204030204" pitchFamily="34" charset="0"/>
                <a:cs typeface="Calibri" panose="020F0502020204030204" pitchFamily="34" charset="0"/>
              </a:rPr>
              <a:t>:</a:t>
            </a:r>
          </a:p>
          <a:p>
            <a:pPr marL="285750" indent="-285750">
              <a:buFont typeface="Arial" panose="020B0604020202020204" pitchFamily="34" charset="0"/>
              <a:buChar char="•"/>
            </a:pPr>
            <a:endParaRPr lang="en-US" sz="400" dirty="0">
              <a:latin typeface="Calibri" panose="020F0502020204030204" pitchFamily="34" charset="0"/>
              <a:cs typeface="Calibri" panose="020F0502020204030204" pitchFamily="34" charset="0"/>
            </a:endParaRPr>
          </a:p>
          <a:p>
            <a:pPr marL="285750" indent="-285750">
              <a:buFont typeface="Arial" panose="020B0604020202020204" pitchFamily="34" charset="0"/>
              <a:buChar char="•"/>
            </a:pPr>
            <a:endParaRPr lang="en-US" sz="400" dirty="0">
              <a:latin typeface="Calibri" panose="020F0502020204030204" pitchFamily="34" charset="0"/>
              <a:cs typeface="Calibri" panose="020F0502020204030204" pitchFamily="34" charset="0"/>
            </a:endParaRPr>
          </a:p>
          <a:p>
            <a:pPr marL="742950" lvl="1" indent="-285750">
              <a:buFont typeface="Wingdings" panose="05000000000000000000" pitchFamily="2" charset="2"/>
              <a:buChar char="Ø"/>
            </a:pPr>
            <a:r>
              <a:rPr lang="en-US" sz="2200" dirty="0">
                <a:latin typeface="Calibri" panose="020F0502020204030204" pitchFamily="34" charset="0"/>
                <a:cs typeface="Calibri" panose="020F0502020204030204" pitchFamily="34" charset="0"/>
              </a:rPr>
              <a:t>Requires </a:t>
            </a:r>
            <a:r>
              <a:rPr lang="en-US" sz="2200" b="1" i="1" dirty="0">
                <a:latin typeface="Calibri" panose="020F0502020204030204" pitchFamily="34" charset="0"/>
                <a:cs typeface="Calibri" panose="020F0502020204030204" pitchFamily="34" charset="0"/>
              </a:rPr>
              <a:t>interest/involvement </a:t>
            </a:r>
            <a:r>
              <a:rPr lang="en-US" sz="2200" dirty="0">
                <a:latin typeface="Calibri" panose="020F0502020204030204" pitchFamily="34" charset="0"/>
                <a:cs typeface="Calibri" panose="020F0502020204030204" pitchFamily="34" charset="0"/>
              </a:rPr>
              <a:t>from </a:t>
            </a:r>
            <a:r>
              <a:rPr lang="en-US" sz="2200" b="1" i="1" dirty="0">
                <a:latin typeface="Calibri" panose="020F0502020204030204" pitchFamily="34" charset="0"/>
                <a:cs typeface="Calibri" panose="020F0502020204030204" pitchFamily="34" charset="0"/>
              </a:rPr>
              <a:t>component developers.</a:t>
            </a:r>
          </a:p>
          <a:p>
            <a:pPr marL="742950" lvl="1" indent="-285750">
              <a:buFont typeface="Wingdings" panose="05000000000000000000" pitchFamily="2" charset="2"/>
              <a:buChar char="Ø"/>
            </a:pPr>
            <a:endParaRPr lang="en-US" sz="400" dirty="0">
              <a:latin typeface="Calibri" panose="020F0502020204030204" pitchFamily="34" charset="0"/>
              <a:cs typeface="Calibri" panose="020F0502020204030204" pitchFamily="34" charset="0"/>
            </a:endParaRPr>
          </a:p>
          <a:p>
            <a:pPr marL="742950" lvl="1" indent="-285750">
              <a:buFont typeface="Wingdings" panose="05000000000000000000" pitchFamily="2" charset="2"/>
              <a:buChar char="Ø"/>
            </a:pPr>
            <a:r>
              <a:rPr lang="en-US" sz="2200" dirty="0">
                <a:latin typeface="Calibri" panose="020F0502020204030204" pitchFamily="34" charset="0"/>
                <a:cs typeface="Calibri" panose="020F0502020204030204" pitchFamily="34" charset="0"/>
              </a:rPr>
              <a:t>Requires knowledge of </a:t>
            </a:r>
            <a:r>
              <a:rPr lang="en-US" sz="2200" b="1" i="1" dirty="0">
                <a:latin typeface="Calibri" panose="020F0502020204030204" pitchFamily="34" charset="0"/>
                <a:cs typeface="Calibri" panose="020F0502020204030204" pitchFamily="34" charset="0"/>
              </a:rPr>
              <a:t>what is in the code.</a:t>
            </a:r>
            <a:endParaRPr lang="en-US" sz="2200" dirty="0">
              <a:latin typeface="Calibri" panose="020F0502020204030204" pitchFamily="34" charset="0"/>
              <a:cs typeface="Calibri" panose="020F0502020204030204" pitchFamily="34" charset="0"/>
            </a:endParaRPr>
          </a:p>
          <a:p>
            <a:pPr marL="742950" lvl="1" indent="-285750">
              <a:buFont typeface="Wingdings" panose="05000000000000000000" pitchFamily="2" charset="2"/>
              <a:buChar char="Ø"/>
            </a:pPr>
            <a:endParaRPr lang="en-US" sz="400" dirty="0">
              <a:latin typeface="Calibri" panose="020F0502020204030204" pitchFamily="34" charset="0"/>
              <a:cs typeface="Calibri" panose="020F0502020204030204" pitchFamily="34" charset="0"/>
            </a:endParaRPr>
          </a:p>
          <a:p>
            <a:pPr marL="742950" lvl="1" indent="-285750">
              <a:buFont typeface="Wingdings" panose="05000000000000000000" pitchFamily="2" charset="2"/>
              <a:buChar char="Ø"/>
            </a:pPr>
            <a:r>
              <a:rPr lang="en-US" sz="2200" dirty="0">
                <a:latin typeface="Calibri" panose="020F0502020204030204" pitchFamily="34" charset="0"/>
                <a:cs typeface="Calibri" panose="020F0502020204030204" pitchFamily="34" charset="0"/>
              </a:rPr>
              <a:t>Requires understanding of </a:t>
            </a:r>
            <a:r>
              <a:rPr lang="en-US" sz="2200" b="1" i="1" dirty="0">
                <a:latin typeface="Calibri" panose="020F0502020204030204" pitchFamily="34" charset="0"/>
                <a:cs typeface="Calibri" panose="020F0502020204030204" pitchFamily="34" charset="0"/>
              </a:rPr>
              <a:t>mathematical concepts</a:t>
            </a:r>
            <a:r>
              <a:rPr lang="en-US" sz="2200" dirty="0">
                <a:latin typeface="Calibri" panose="020F0502020204030204" pitchFamily="34" charset="0"/>
                <a:cs typeface="Calibri" panose="020F0502020204030204" pitchFamily="34" charset="0"/>
              </a:rPr>
              <a:t>, e.g. convergence.</a:t>
            </a:r>
            <a:endParaRPr lang="en-US" sz="24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85022531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CD8C04F6-48EC-4FE4-A139-47D1B55C7379}"/>
              </a:ext>
            </a:extLst>
          </p:cNvPr>
          <p:cNvSpPr>
            <a:spLocks noGrp="1" noChangeArrowheads="1"/>
          </p:cNvSpPr>
          <p:nvPr>
            <p:ph type="title"/>
          </p:nvPr>
        </p:nvSpPr>
        <p:spPr>
          <a:xfrm>
            <a:off x="228600" y="0"/>
            <a:ext cx="7315200" cy="914400"/>
          </a:xfrm>
        </p:spPr>
        <p:txBody>
          <a:bodyPr/>
          <a:lstStyle/>
          <a:p>
            <a:pPr algn="l"/>
            <a:r>
              <a:rPr lang="en-US" sz="3600" dirty="0">
                <a:solidFill>
                  <a:schemeClr val="tx1"/>
                </a:solidFill>
                <a:latin typeface="Calibri" panose="020F0502020204030204" pitchFamily="34" charset="0"/>
                <a:cs typeface="Calibri" panose="020F0502020204030204" pitchFamily="34" charset="0"/>
              </a:rPr>
              <a:t>Verification test formulation</a:t>
            </a:r>
          </a:p>
        </p:txBody>
      </p:sp>
      <p:sp>
        <p:nvSpPr>
          <p:cNvPr id="10" name="Rectangle 9">
            <a:extLst>
              <a:ext uri="{FF2B5EF4-FFF2-40B4-BE49-F238E27FC236}">
                <a16:creationId xmlns:a16="http://schemas.microsoft.com/office/drawing/2014/main" id="{BD042681-662F-41B8-B0B5-534654B02B9E}"/>
              </a:ext>
            </a:extLst>
          </p:cNvPr>
          <p:cNvSpPr/>
          <p:nvPr/>
        </p:nvSpPr>
        <p:spPr>
          <a:xfrm>
            <a:off x="79413" y="2224526"/>
            <a:ext cx="8763000" cy="1585049"/>
          </a:xfrm>
          <a:prstGeom prst="rect">
            <a:avLst/>
          </a:prstGeom>
        </p:spPr>
        <p:txBody>
          <a:bodyPr wrap="square">
            <a:spAutoFit/>
          </a:bodyPr>
          <a:lstStyle/>
          <a:p>
            <a:pPr marL="742950" lvl="1" indent="-285750">
              <a:buFont typeface="Wingdings" panose="05000000000000000000" pitchFamily="2" charset="2"/>
              <a:buChar char="Ø"/>
            </a:pPr>
            <a:endParaRPr lang="en-US" sz="1500" dirty="0">
              <a:latin typeface="Calibri" panose="020F0502020204030204" pitchFamily="34" charset="0"/>
              <a:cs typeface="Calibri" panose="020F0502020204030204" pitchFamily="34" charset="0"/>
            </a:endParaRPr>
          </a:p>
          <a:p>
            <a:pPr marL="342900" indent="-342900">
              <a:buFont typeface="Arial" panose="020B0604020202020204" pitchFamily="34" charset="0"/>
              <a:buChar char="•"/>
            </a:pPr>
            <a:r>
              <a:rPr lang="en-US" sz="2200" dirty="0">
                <a:latin typeface="Calibri" panose="020F0502020204030204" pitchFamily="34" charset="0"/>
                <a:cs typeface="Calibri" panose="020F0502020204030204" pitchFamily="34" charset="0"/>
              </a:rPr>
              <a:t>Ideally tests would be written as code is </a:t>
            </a:r>
            <a:r>
              <a:rPr lang="en-US" sz="2200" b="1" i="1" dirty="0">
                <a:latin typeface="Calibri" panose="020F0502020204030204" pitchFamily="34" charset="0"/>
                <a:cs typeface="Calibri" panose="020F0502020204030204" pitchFamily="34" charset="0"/>
              </a:rPr>
              <a:t>being developed</a:t>
            </a:r>
            <a:r>
              <a:rPr lang="en-US" sz="2200" dirty="0">
                <a:latin typeface="Calibri" panose="020F0502020204030204" pitchFamily="34" charset="0"/>
                <a:cs typeface="Calibri" panose="020F0502020204030204" pitchFamily="34" charset="0"/>
              </a:rPr>
              <a:t> (e.g., SCREAM)</a:t>
            </a:r>
          </a:p>
          <a:p>
            <a:pPr marL="342900" indent="-342900">
              <a:buFont typeface="Arial" panose="020B0604020202020204" pitchFamily="34" charset="0"/>
              <a:buChar char="•"/>
            </a:pPr>
            <a:endParaRPr lang="en-US" sz="400" dirty="0">
              <a:latin typeface="Calibri" panose="020F0502020204030204" pitchFamily="34" charset="0"/>
              <a:cs typeface="Calibri" panose="020F0502020204030204" pitchFamily="34" charset="0"/>
            </a:endParaRPr>
          </a:p>
          <a:p>
            <a:pPr marL="342900" indent="-342900">
              <a:buFont typeface="Arial" panose="020B0604020202020204" pitchFamily="34" charset="0"/>
              <a:buChar char="•"/>
            </a:pPr>
            <a:endParaRPr lang="en-US" sz="400" dirty="0">
              <a:latin typeface="Calibri" panose="020F0502020204030204" pitchFamily="34" charset="0"/>
              <a:cs typeface="Calibri" panose="020F0502020204030204" pitchFamily="34" charset="0"/>
            </a:endParaRPr>
          </a:p>
          <a:p>
            <a:pPr marL="342900" indent="-342900">
              <a:buFont typeface="Arial" panose="020B0604020202020204" pitchFamily="34" charset="0"/>
              <a:buChar char="•"/>
            </a:pPr>
            <a:r>
              <a:rPr lang="en-US" sz="2200" dirty="0">
                <a:latin typeface="Calibri" panose="020F0502020204030204" pitchFamily="34" charset="0"/>
                <a:cs typeface="Calibri" panose="020F0502020204030204" pitchFamily="34" charset="0"/>
              </a:rPr>
              <a:t>Tests should be </a:t>
            </a:r>
            <a:r>
              <a:rPr lang="en-US" sz="2200" b="1" i="1" dirty="0">
                <a:latin typeface="Calibri" panose="020F0502020204030204" pitchFamily="34" charset="0"/>
                <a:cs typeface="Calibri" panose="020F0502020204030204" pitchFamily="34" charset="0"/>
              </a:rPr>
              <a:t>small</a:t>
            </a:r>
            <a:r>
              <a:rPr lang="en-US" sz="2200" dirty="0">
                <a:latin typeface="Calibri" panose="020F0502020204030204" pitchFamily="34" charset="0"/>
                <a:cs typeface="Calibri" panose="020F0502020204030204" pitchFamily="34" charset="0"/>
              </a:rPr>
              <a:t> (subroutine, kernel, small set of kernels).</a:t>
            </a:r>
          </a:p>
          <a:p>
            <a:pPr marL="342900" indent="-342900">
              <a:buFont typeface="Arial" panose="020B0604020202020204" pitchFamily="34" charset="0"/>
              <a:buChar char="•"/>
            </a:pPr>
            <a:endParaRPr lang="en-US" sz="400" dirty="0">
              <a:latin typeface="Calibri" panose="020F0502020204030204" pitchFamily="34" charset="0"/>
              <a:cs typeface="Calibri" panose="020F0502020204030204" pitchFamily="34" charset="0"/>
            </a:endParaRPr>
          </a:p>
          <a:p>
            <a:pPr marL="342900" indent="-342900">
              <a:buFont typeface="Arial" panose="020B0604020202020204" pitchFamily="34" charset="0"/>
              <a:buChar char="•"/>
            </a:pPr>
            <a:endParaRPr lang="en-US" sz="400" dirty="0">
              <a:latin typeface="Calibri" panose="020F0502020204030204" pitchFamily="34" charset="0"/>
              <a:cs typeface="Calibri" panose="020F0502020204030204" pitchFamily="34" charset="0"/>
            </a:endParaRPr>
          </a:p>
          <a:p>
            <a:pPr marL="285750" indent="-285750">
              <a:buFont typeface="Wingdings" panose="05000000000000000000" pitchFamily="2" charset="2"/>
              <a:buChar char="Ø"/>
            </a:pPr>
            <a:endParaRPr lang="en-US" sz="2200" dirty="0">
              <a:latin typeface="Calibri" panose="020F0502020204030204" pitchFamily="34" charset="0"/>
              <a:cs typeface="Calibri" panose="020F0502020204030204" pitchFamily="34" charset="0"/>
            </a:endParaRPr>
          </a:p>
        </p:txBody>
      </p:sp>
      <p:sp>
        <p:nvSpPr>
          <p:cNvPr id="7" name="TextBox 6">
            <a:extLst>
              <a:ext uri="{FF2B5EF4-FFF2-40B4-BE49-F238E27FC236}">
                <a16:creationId xmlns:a16="http://schemas.microsoft.com/office/drawing/2014/main" id="{D82EA5BC-2C64-44B4-B7BF-CD6DC0BA5F44}"/>
              </a:ext>
            </a:extLst>
          </p:cNvPr>
          <p:cNvSpPr txBox="1"/>
          <p:nvPr/>
        </p:nvSpPr>
        <p:spPr>
          <a:xfrm>
            <a:off x="37723" y="707395"/>
            <a:ext cx="8796391" cy="1692771"/>
          </a:xfrm>
          <a:prstGeom prst="rect">
            <a:avLst/>
          </a:prstGeom>
          <a:noFill/>
        </p:spPr>
        <p:txBody>
          <a:bodyPr wrap="square" rtlCol="0">
            <a:spAutoFit/>
          </a:bodyPr>
          <a:lstStyle/>
          <a:p>
            <a:pPr marL="285750" indent="-285750">
              <a:buFont typeface="Arial" panose="020B0604020202020204" pitchFamily="34" charset="0"/>
              <a:buChar char="•"/>
            </a:pPr>
            <a:r>
              <a:rPr lang="en-US" sz="2200" dirty="0">
                <a:latin typeface="Calibri" panose="020F0502020204030204" pitchFamily="34" charset="0"/>
                <a:cs typeface="Calibri" panose="020F0502020204030204" pitchFamily="34" charset="0"/>
              </a:rPr>
              <a:t>Formulating a verification test can present a number of </a:t>
            </a:r>
            <a:r>
              <a:rPr lang="en-US" sz="2200" b="1" i="1" dirty="0">
                <a:latin typeface="Calibri" panose="020F0502020204030204" pitchFamily="34" charset="0"/>
                <a:cs typeface="Calibri" panose="020F0502020204030204" pitchFamily="34" charset="0"/>
              </a:rPr>
              <a:t>challenges</a:t>
            </a:r>
            <a:r>
              <a:rPr lang="en-US" sz="2200" dirty="0">
                <a:latin typeface="Calibri" panose="020F0502020204030204" pitchFamily="34" charset="0"/>
                <a:cs typeface="Calibri" panose="020F0502020204030204" pitchFamily="34" charset="0"/>
              </a:rPr>
              <a:t>:</a:t>
            </a:r>
          </a:p>
          <a:p>
            <a:pPr marL="285750" indent="-285750">
              <a:buFont typeface="Arial" panose="020B0604020202020204" pitchFamily="34" charset="0"/>
              <a:buChar char="•"/>
            </a:pPr>
            <a:endParaRPr lang="en-US" sz="400" dirty="0">
              <a:latin typeface="Calibri" panose="020F0502020204030204" pitchFamily="34" charset="0"/>
              <a:cs typeface="Calibri" panose="020F0502020204030204" pitchFamily="34" charset="0"/>
            </a:endParaRPr>
          </a:p>
          <a:p>
            <a:pPr marL="285750" indent="-285750">
              <a:buFont typeface="Arial" panose="020B0604020202020204" pitchFamily="34" charset="0"/>
              <a:buChar char="•"/>
            </a:pPr>
            <a:endParaRPr lang="en-US" sz="400" dirty="0">
              <a:latin typeface="Calibri" panose="020F0502020204030204" pitchFamily="34" charset="0"/>
              <a:cs typeface="Calibri" panose="020F0502020204030204" pitchFamily="34" charset="0"/>
            </a:endParaRPr>
          </a:p>
          <a:p>
            <a:pPr marL="742950" lvl="1" indent="-285750">
              <a:buFont typeface="Wingdings" panose="05000000000000000000" pitchFamily="2" charset="2"/>
              <a:buChar char="Ø"/>
            </a:pPr>
            <a:r>
              <a:rPr lang="en-US" sz="2200" dirty="0">
                <a:latin typeface="Calibri" panose="020F0502020204030204" pitchFamily="34" charset="0"/>
                <a:cs typeface="Calibri" panose="020F0502020204030204" pitchFamily="34" charset="0"/>
              </a:rPr>
              <a:t>Requires </a:t>
            </a:r>
            <a:r>
              <a:rPr lang="en-US" sz="2200" b="1" i="1" dirty="0">
                <a:latin typeface="Calibri" panose="020F0502020204030204" pitchFamily="34" charset="0"/>
                <a:cs typeface="Calibri" panose="020F0502020204030204" pitchFamily="34" charset="0"/>
              </a:rPr>
              <a:t>interest/involvement </a:t>
            </a:r>
            <a:r>
              <a:rPr lang="en-US" sz="2200" dirty="0">
                <a:latin typeface="Calibri" panose="020F0502020204030204" pitchFamily="34" charset="0"/>
                <a:cs typeface="Calibri" panose="020F0502020204030204" pitchFamily="34" charset="0"/>
              </a:rPr>
              <a:t>from </a:t>
            </a:r>
            <a:r>
              <a:rPr lang="en-US" sz="2200" b="1" i="1" dirty="0">
                <a:latin typeface="Calibri" panose="020F0502020204030204" pitchFamily="34" charset="0"/>
                <a:cs typeface="Calibri" panose="020F0502020204030204" pitchFamily="34" charset="0"/>
              </a:rPr>
              <a:t>component developers.</a:t>
            </a:r>
          </a:p>
          <a:p>
            <a:pPr marL="742950" lvl="1" indent="-285750">
              <a:buFont typeface="Wingdings" panose="05000000000000000000" pitchFamily="2" charset="2"/>
              <a:buChar char="Ø"/>
            </a:pPr>
            <a:endParaRPr lang="en-US" sz="400" dirty="0">
              <a:latin typeface="Calibri" panose="020F0502020204030204" pitchFamily="34" charset="0"/>
              <a:cs typeface="Calibri" panose="020F0502020204030204" pitchFamily="34" charset="0"/>
            </a:endParaRPr>
          </a:p>
          <a:p>
            <a:pPr marL="742950" lvl="1" indent="-285750">
              <a:buFont typeface="Wingdings" panose="05000000000000000000" pitchFamily="2" charset="2"/>
              <a:buChar char="Ø"/>
            </a:pPr>
            <a:r>
              <a:rPr lang="en-US" sz="2200" dirty="0">
                <a:latin typeface="Calibri" panose="020F0502020204030204" pitchFamily="34" charset="0"/>
                <a:cs typeface="Calibri" panose="020F0502020204030204" pitchFamily="34" charset="0"/>
              </a:rPr>
              <a:t>Requires knowledge of </a:t>
            </a:r>
            <a:r>
              <a:rPr lang="en-US" sz="2200" b="1" i="1" dirty="0">
                <a:latin typeface="Calibri" panose="020F0502020204030204" pitchFamily="34" charset="0"/>
                <a:cs typeface="Calibri" panose="020F0502020204030204" pitchFamily="34" charset="0"/>
              </a:rPr>
              <a:t>what is in the code.</a:t>
            </a:r>
            <a:endParaRPr lang="en-US" sz="2200" dirty="0">
              <a:latin typeface="Calibri" panose="020F0502020204030204" pitchFamily="34" charset="0"/>
              <a:cs typeface="Calibri" panose="020F0502020204030204" pitchFamily="34" charset="0"/>
            </a:endParaRPr>
          </a:p>
          <a:p>
            <a:pPr marL="742950" lvl="1" indent="-285750">
              <a:buFont typeface="Wingdings" panose="05000000000000000000" pitchFamily="2" charset="2"/>
              <a:buChar char="Ø"/>
            </a:pPr>
            <a:endParaRPr lang="en-US" sz="400" dirty="0">
              <a:latin typeface="Calibri" panose="020F0502020204030204" pitchFamily="34" charset="0"/>
              <a:cs typeface="Calibri" panose="020F0502020204030204" pitchFamily="34" charset="0"/>
            </a:endParaRPr>
          </a:p>
          <a:p>
            <a:pPr marL="742950" lvl="1" indent="-285750">
              <a:buFont typeface="Wingdings" panose="05000000000000000000" pitchFamily="2" charset="2"/>
              <a:buChar char="Ø"/>
            </a:pPr>
            <a:r>
              <a:rPr lang="en-US" sz="2200" dirty="0">
                <a:latin typeface="Calibri" panose="020F0502020204030204" pitchFamily="34" charset="0"/>
                <a:cs typeface="Calibri" panose="020F0502020204030204" pitchFamily="34" charset="0"/>
              </a:rPr>
              <a:t>Requires understanding of </a:t>
            </a:r>
            <a:r>
              <a:rPr lang="en-US" sz="2200" b="1" i="1" dirty="0">
                <a:latin typeface="Calibri" panose="020F0502020204030204" pitchFamily="34" charset="0"/>
                <a:cs typeface="Calibri" panose="020F0502020204030204" pitchFamily="34" charset="0"/>
              </a:rPr>
              <a:t>mathematical concepts</a:t>
            </a:r>
            <a:r>
              <a:rPr lang="en-US" sz="2200" dirty="0">
                <a:latin typeface="Calibri" panose="020F0502020204030204" pitchFamily="34" charset="0"/>
                <a:cs typeface="Calibri" panose="020F0502020204030204" pitchFamily="34" charset="0"/>
              </a:rPr>
              <a:t>, e.g. convergence.</a:t>
            </a:r>
            <a:endParaRPr lang="en-US" sz="24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83811126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CD8C04F6-48EC-4FE4-A139-47D1B55C7379}"/>
              </a:ext>
            </a:extLst>
          </p:cNvPr>
          <p:cNvSpPr>
            <a:spLocks noGrp="1" noChangeArrowheads="1"/>
          </p:cNvSpPr>
          <p:nvPr>
            <p:ph type="title"/>
          </p:nvPr>
        </p:nvSpPr>
        <p:spPr>
          <a:xfrm>
            <a:off x="228600" y="0"/>
            <a:ext cx="7315200" cy="914400"/>
          </a:xfrm>
        </p:spPr>
        <p:txBody>
          <a:bodyPr/>
          <a:lstStyle/>
          <a:p>
            <a:pPr algn="l"/>
            <a:r>
              <a:rPr lang="en-US" sz="3600" dirty="0">
                <a:solidFill>
                  <a:schemeClr val="tx1"/>
                </a:solidFill>
                <a:latin typeface="Calibri" panose="020F0502020204030204" pitchFamily="34" charset="0"/>
                <a:cs typeface="Calibri" panose="020F0502020204030204" pitchFamily="34" charset="0"/>
              </a:rPr>
              <a:t>Verification test formulation</a:t>
            </a:r>
          </a:p>
        </p:txBody>
      </p:sp>
      <p:sp>
        <p:nvSpPr>
          <p:cNvPr id="10" name="Rectangle 9">
            <a:extLst>
              <a:ext uri="{FF2B5EF4-FFF2-40B4-BE49-F238E27FC236}">
                <a16:creationId xmlns:a16="http://schemas.microsoft.com/office/drawing/2014/main" id="{BD042681-662F-41B8-B0B5-534654B02B9E}"/>
              </a:ext>
            </a:extLst>
          </p:cNvPr>
          <p:cNvSpPr/>
          <p:nvPr/>
        </p:nvSpPr>
        <p:spPr>
          <a:xfrm>
            <a:off x="79413" y="2224526"/>
            <a:ext cx="8763000" cy="1585049"/>
          </a:xfrm>
          <a:prstGeom prst="rect">
            <a:avLst/>
          </a:prstGeom>
        </p:spPr>
        <p:txBody>
          <a:bodyPr wrap="square">
            <a:spAutoFit/>
          </a:bodyPr>
          <a:lstStyle/>
          <a:p>
            <a:pPr marL="742950" lvl="1" indent="-285750">
              <a:buFont typeface="Wingdings" panose="05000000000000000000" pitchFamily="2" charset="2"/>
              <a:buChar char="Ø"/>
            </a:pPr>
            <a:endParaRPr lang="en-US" sz="1500" dirty="0">
              <a:latin typeface="Calibri" panose="020F0502020204030204" pitchFamily="34" charset="0"/>
              <a:cs typeface="Calibri" panose="020F0502020204030204" pitchFamily="34" charset="0"/>
            </a:endParaRPr>
          </a:p>
          <a:p>
            <a:pPr marL="342900" indent="-342900">
              <a:buFont typeface="Arial" panose="020B0604020202020204" pitchFamily="34" charset="0"/>
              <a:buChar char="•"/>
            </a:pPr>
            <a:r>
              <a:rPr lang="en-US" sz="2200" dirty="0">
                <a:latin typeface="Calibri" panose="020F0502020204030204" pitchFamily="34" charset="0"/>
                <a:cs typeface="Calibri" panose="020F0502020204030204" pitchFamily="34" charset="0"/>
              </a:rPr>
              <a:t>Ideally tests would be written as code is </a:t>
            </a:r>
            <a:r>
              <a:rPr lang="en-US" sz="2200" b="1" i="1" dirty="0">
                <a:latin typeface="Calibri" panose="020F0502020204030204" pitchFamily="34" charset="0"/>
                <a:cs typeface="Calibri" panose="020F0502020204030204" pitchFamily="34" charset="0"/>
              </a:rPr>
              <a:t>being developed</a:t>
            </a:r>
            <a:r>
              <a:rPr lang="en-US" sz="2200" dirty="0">
                <a:latin typeface="Calibri" panose="020F0502020204030204" pitchFamily="34" charset="0"/>
                <a:cs typeface="Calibri" panose="020F0502020204030204" pitchFamily="34" charset="0"/>
              </a:rPr>
              <a:t> (e.g., SCREAM)</a:t>
            </a:r>
          </a:p>
          <a:p>
            <a:pPr marL="342900" indent="-342900">
              <a:buFont typeface="Arial" panose="020B0604020202020204" pitchFamily="34" charset="0"/>
              <a:buChar char="•"/>
            </a:pPr>
            <a:endParaRPr lang="en-US" sz="400" dirty="0">
              <a:latin typeface="Calibri" panose="020F0502020204030204" pitchFamily="34" charset="0"/>
              <a:cs typeface="Calibri" panose="020F0502020204030204" pitchFamily="34" charset="0"/>
            </a:endParaRPr>
          </a:p>
          <a:p>
            <a:pPr marL="342900" indent="-342900">
              <a:buFont typeface="Arial" panose="020B0604020202020204" pitchFamily="34" charset="0"/>
              <a:buChar char="•"/>
            </a:pPr>
            <a:endParaRPr lang="en-US" sz="400" dirty="0">
              <a:latin typeface="Calibri" panose="020F0502020204030204" pitchFamily="34" charset="0"/>
              <a:cs typeface="Calibri" panose="020F0502020204030204" pitchFamily="34" charset="0"/>
            </a:endParaRPr>
          </a:p>
          <a:p>
            <a:pPr marL="342900" indent="-342900">
              <a:buFont typeface="Arial" panose="020B0604020202020204" pitchFamily="34" charset="0"/>
              <a:buChar char="•"/>
            </a:pPr>
            <a:r>
              <a:rPr lang="en-US" sz="2200" dirty="0">
                <a:latin typeface="Calibri" panose="020F0502020204030204" pitchFamily="34" charset="0"/>
                <a:cs typeface="Calibri" panose="020F0502020204030204" pitchFamily="34" charset="0"/>
              </a:rPr>
              <a:t>Tests should be </a:t>
            </a:r>
            <a:r>
              <a:rPr lang="en-US" sz="2200" b="1" i="1" dirty="0">
                <a:latin typeface="Calibri" panose="020F0502020204030204" pitchFamily="34" charset="0"/>
                <a:cs typeface="Calibri" panose="020F0502020204030204" pitchFamily="34" charset="0"/>
              </a:rPr>
              <a:t>small</a:t>
            </a:r>
            <a:r>
              <a:rPr lang="en-US" sz="2200" dirty="0">
                <a:latin typeface="Calibri" panose="020F0502020204030204" pitchFamily="34" charset="0"/>
                <a:cs typeface="Calibri" panose="020F0502020204030204" pitchFamily="34" charset="0"/>
              </a:rPr>
              <a:t> (subroutine, kernel, small set of kernels).</a:t>
            </a:r>
          </a:p>
          <a:p>
            <a:pPr marL="342900" indent="-342900">
              <a:buFont typeface="Arial" panose="020B0604020202020204" pitchFamily="34" charset="0"/>
              <a:buChar char="•"/>
            </a:pPr>
            <a:endParaRPr lang="en-US" sz="400" dirty="0">
              <a:latin typeface="Calibri" panose="020F0502020204030204" pitchFamily="34" charset="0"/>
              <a:cs typeface="Calibri" panose="020F0502020204030204" pitchFamily="34" charset="0"/>
            </a:endParaRPr>
          </a:p>
          <a:p>
            <a:pPr marL="342900" indent="-342900">
              <a:buFont typeface="Arial" panose="020B0604020202020204" pitchFamily="34" charset="0"/>
              <a:buChar char="•"/>
            </a:pPr>
            <a:endParaRPr lang="en-US" sz="400" dirty="0">
              <a:latin typeface="Calibri" panose="020F0502020204030204" pitchFamily="34" charset="0"/>
              <a:cs typeface="Calibri" panose="020F0502020204030204" pitchFamily="34" charset="0"/>
            </a:endParaRPr>
          </a:p>
          <a:p>
            <a:pPr marL="285750" indent="-285750">
              <a:buFont typeface="Wingdings" panose="05000000000000000000" pitchFamily="2" charset="2"/>
              <a:buChar char="Ø"/>
            </a:pPr>
            <a:endParaRPr lang="en-US" sz="2200" dirty="0">
              <a:latin typeface="Calibri" panose="020F0502020204030204" pitchFamily="34" charset="0"/>
              <a:cs typeface="Calibri" panose="020F0502020204030204" pitchFamily="34" charset="0"/>
            </a:endParaRPr>
          </a:p>
        </p:txBody>
      </p:sp>
      <p:sp>
        <p:nvSpPr>
          <p:cNvPr id="6" name="TextBox 5">
            <a:extLst>
              <a:ext uri="{FF2B5EF4-FFF2-40B4-BE49-F238E27FC236}">
                <a16:creationId xmlns:a16="http://schemas.microsoft.com/office/drawing/2014/main" id="{A2BB1FAE-4E07-494A-A876-34BBABA8F003}"/>
              </a:ext>
            </a:extLst>
          </p:cNvPr>
          <p:cNvSpPr txBox="1"/>
          <p:nvPr/>
        </p:nvSpPr>
        <p:spPr>
          <a:xfrm>
            <a:off x="79413" y="3320872"/>
            <a:ext cx="9144000" cy="2231380"/>
          </a:xfrm>
          <a:prstGeom prst="rect">
            <a:avLst/>
          </a:prstGeom>
          <a:noFill/>
        </p:spPr>
        <p:txBody>
          <a:bodyPr wrap="square" rtlCol="0">
            <a:spAutoFit/>
          </a:bodyPr>
          <a:lstStyle/>
          <a:p>
            <a:pPr marL="285750" indent="-285750">
              <a:buFont typeface="Arial" panose="020B0604020202020204" pitchFamily="34" charset="0"/>
              <a:buChar char="•"/>
            </a:pPr>
            <a:r>
              <a:rPr lang="en-US" sz="2200" dirty="0">
                <a:solidFill>
                  <a:srgbClr val="00B050"/>
                </a:solidFill>
                <a:latin typeface="Calibri" panose="020F0502020204030204" pitchFamily="34" charset="0"/>
                <a:cs typeface="Calibri" panose="020F0502020204030204" pitchFamily="34" charset="0"/>
              </a:rPr>
              <a:t>Examples of what </a:t>
            </a:r>
            <a:r>
              <a:rPr lang="en-US" sz="2200" b="1" dirty="0">
                <a:solidFill>
                  <a:srgbClr val="00B050"/>
                </a:solidFill>
                <a:latin typeface="Calibri" panose="020F0502020204030204" pitchFamily="34" charset="0"/>
                <a:cs typeface="Calibri" panose="020F0502020204030204" pitchFamily="34" charset="0"/>
              </a:rPr>
              <a:t>IS </a:t>
            </a:r>
            <a:r>
              <a:rPr lang="en-US" sz="2200" dirty="0">
                <a:solidFill>
                  <a:srgbClr val="00B050"/>
                </a:solidFill>
                <a:latin typeface="Calibri" panose="020F0502020204030204" pitchFamily="34" charset="0"/>
                <a:cs typeface="Calibri" panose="020F0502020204030204" pitchFamily="34" charset="0"/>
              </a:rPr>
              <a:t>a verification test</a:t>
            </a:r>
            <a:r>
              <a:rPr lang="en-US" sz="2200" dirty="0">
                <a:latin typeface="Calibri" panose="020F0502020204030204" pitchFamily="34" charset="0"/>
                <a:cs typeface="Calibri" panose="020F0502020204030204" pitchFamily="34" charset="0"/>
              </a:rPr>
              <a:t>:</a:t>
            </a:r>
          </a:p>
          <a:p>
            <a:pPr lvl="1"/>
            <a:r>
              <a:rPr lang="en-US" sz="200" dirty="0">
                <a:latin typeface="Calibri" panose="020F0502020204030204" pitchFamily="34" charset="0"/>
                <a:cs typeface="Calibri" panose="020F0502020204030204" pitchFamily="34" charset="0"/>
              </a:rPr>
              <a:t> </a:t>
            </a:r>
          </a:p>
          <a:p>
            <a:pPr marL="800100" lvl="1" indent="-342900">
              <a:buFont typeface="Wingdings" panose="05000000000000000000" pitchFamily="2" charset="2"/>
              <a:buChar char="Ø"/>
            </a:pPr>
            <a:r>
              <a:rPr lang="en-US" sz="2200" dirty="0">
                <a:latin typeface="Calibri" panose="020F0502020204030204" pitchFamily="34" charset="0"/>
                <a:cs typeface="Calibri" panose="020F0502020204030204" pitchFamily="34" charset="0"/>
              </a:rPr>
              <a:t>Check </a:t>
            </a:r>
            <a:r>
              <a:rPr lang="en-US" sz="2200" b="1" i="1" dirty="0">
                <a:latin typeface="Calibri" panose="020F0502020204030204" pitchFamily="34" charset="0"/>
                <a:cs typeface="Calibri" panose="020F0502020204030204" pitchFamily="34" charset="0"/>
              </a:rPr>
              <a:t>mathematical properties </a:t>
            </a:r>
            <a:r>
              <a:rPr lang="en-US" sz="2200" dirty="0">
                <a:latin typeface="Calibri" panose="020F0502020204030204" pitchFamily="34" charset="0"/>
                <a:cs typeface="Calibri" panose="020F0502020204030204" pitchFamily="34" charset="0"/>
              </a:rPr>
              <a:t>(convergence rate, divergence free, conservation of mass, etc.), compare to theory.</a:t>
            </a:r>
          </a:p>
          <a:p>
            <a:pPr lvl="1"/>
            <a:endParaRPr lang="en-US" sz="400" dirty="0">
              <a:latin typeface="Calibri" panose="020F0502020204030204" pitchFamily="34" charset="0"/>
              <a:cs typeface="Calibri" panose="020F0502020204030204" pitchFamily="34" charset="0"/>
            </a:endParaRPr>
          </a:p>
          <a:p>
            <a:pPr marL="800100" lvl="1" indent="-342900">
              <a:buFont typeface="Wingdings" panose="05000000000000000000" pitchFamily="2" charset="2"/>
              <a:buChar char="Ø"/>
            </a:pPr>
            <a:endParaRPr lang="en-US" sz="2200" dirty="0">
              <a:latin typeface="Calibri" panose="020F0502020204030204" pitchFamily="34" charset="0"/>
              <a:cs typeface="Calibri" panose="020F0502020204030204" pitchFamily="34" charset="0"/>
            </a:endParaRPr>
          </a:p>
          <a:p>
            <a:pPr lvl="1"/>
            <a:endParaRPr lang="en-US" sz="400" dirty="0">
              <a:latin typeface="Calibri" panose="020F0502020204030204" pitchFamily="34" charset="0"/>
              <a:cs typeface="Calibri" panose="020F0502020204030204" pitchFamily="34" charset="0"/>
            </a:endParaRPr>
          </a:p>
          <a:p>
            <a:pPr lvl="1"/>
            <a:endParaRPr lang="en-US" sz="400" dirty="0">
              <a:latin typeface="Calibri" panose="020F0502020204030204" pitchFamily="34" charset="0"/>
              <a:cs typeface="Calibri" panose="020F0502020204030204" pitchFamily="34" charset="0"/>
            </a:endParaRPr>
          </a:p>
          <a:p>
            <a:pPr marL="285750" indent="-285750">
              <a:buFont typeface="Arial" panose="020B0604020202020204" pitchFamily="34" charset="0"/>
              <a:buChar char="•"/>
            </a:pPr>
            <a:endParaRPr lang="en-US" sz="1500" dirty="0">
              <a:latin typeface="Calibri" panose="020F0502020204030204" pitchFamily="34" charset="0"/>
              <a:cs typeface="Calibri" panose="020F0502020204030204" pitchFamily="34" charset="0"/>
            </a:endParaRPr>
          </a:p>
          <a:p>
            <a:pPr marL="285750" indent="-285750">
              <a:buFont typeface="Arial" panose="020B0604020202020204" pitchFamily="34" charset="0"/>
              <a:buChar char="•"/>
            </a:pPr>
            <a:endParaRPr lang="en-US" sz="2200" dirty="0">
              <a:latin typeface="Calibri" panose="020F0502020204030204" pitchFamily="34" charset="0"/>
              <a:cs typeface="Calibri" panose="020F0502020204030204" pitchFamily="34" charset="0"/>
            </a:endParaRPr>
          </a:p>
        </p:txBody>
      </p:sp>
      <p:sp>
        <p:nvSpPr>
          <p:cNvPr id="7" name="TextBox 6">
            <a:extLst>
              <a:ext uri="{FF2B5EF4-FFF2-40B4-BE49-F238E27FC236}">
                <a16:creationId xmlns:a16="http://schemas.microsoft.com/office/drawing/2014/main" id="{D82EA5BC-2C64-44B4-B7BF-CD6DC0BA5F44}"/>
              </a:ext>
            </a:extLst>
          </p:cNvPr>
          <p:cNvSpPr txBox="1"/>
          <p:nvPr/>
        </p:nvSpPr>
        <p:spPr>
          <a:xfrm>
            <a:off x="37723" y="707395"/>
            <a:ext cx="8796391" cy="1692771"/>
          </a:xfrm>
          <a:prstGeom prst="rect">
            <a:avLst/>
          </a:prstGeom>
          <a:noFill/>
        </p:spPr>
        <p:txBody>
          <a:bodyPr wrap="square" rtlCol="0">
            <a:spAutoFit/>
          </a:bodyPr>
          <a:lstStyle/>
          <a:p>
            <a:pPr marL="285750" indent="-285750">
              <a:buFont typeface="Arial" panose="020B0604020202020204" pitchFamily="34" charset="0"/>
              <a:buChar char="•"/>
            </a:pPr>
            <a:r>
              <a:rPr lang="en-US" sz="2200" dirty="0">
                <a:latin typeface="Calibri" panose="020F0502020204030204" pitchFamily="34" charset="0"/>
                <a:cs typeface="Calibri" panose="020F0502020204030204" pitchFamily="34" charset="0"/>
              </a:rPr>
              <a:t>Formulating a verification test can present a number of </a:t>
            </a:r>
            <a:r>
              <a:rPr lang="en-US" sz="2200" b="1" i="1" dirty="0">
                <a:latin typeface="Calibri" panose="020F0502020204030204" pitchFamily="34" charset="0"/>
                <a:cs typeface="Calibri" panose="020F0502020204030204" pitchFamily="34" charset="0"/>
              </a:rPr>
              <a:t>challenges</a:t>
            </a:r>
            <a:r>
              <a:rPr lang="en-US" sz="2200" dirty="0">
                <a:latin typeface="Calibri" panose="020F0502020204030204" pitchFamily="34" charset="0"/>
                <a:cs typeface="Calibri" panose="020F0502020204030204" pitchFamily="34" charset="0"/>
              </a:rPr>
              <a:t>:</a:t>
            </a:r>
          </a:p>
          <a:p>
            <a:pPr marL="285750" indent="-285750">
              <a:buFont typeface="Arial" panose="020B0604020202020204" pitchFamily="34" charset="0"/>
              <a:buChar char="•"/>
            </a:pPr>
            <a:endParaRPr lang="en-US" sz="400" dirty="0">
              <a:latin typeface="Calibri" panose="020F0502020204030204" pitchFamily="34" charset="0"/>
              <a:cs typeface="Calibri" panose="020F0502020204030204" pitchFamily="34" charset="0"/>
            </a:endParaRPr>
          </a:p>
          <a:p>
            <a:pPr marL="285750" indent="-285750">
              <a:buFont typeface="Arial" panose="020B0604020202020204" pitchFamily="34" charset="0"/>
              <a:buChar char="•"/>
            </a:pPr>
            <a:endParaRPr lang="en-US" sz="400" dirty="0">
              <a:latin typeface="Calibri" panose="020F0502020204030204" pitchFamily="34" charset="0"/>
              <a:cs typeface="Calibri" panose="020F0502020204030204" pitchFamily="34" charset="0"/>
            </a:endParaRPr>
          </a:p>
          <a:p>
            <a:pPr marL="742950" lvl="1" indent="-285750">
              <a:buFont typeface="Wingdings" panose="05000000000000000000" pitchFamily="2" charset="2"/>
              <a:buChar char="Ø"/>
            </a:pPr>
            <a:r>
              <a:rPr lang="en-US" sz="2200" dirty="0">
                <a:latin typeface="Calibri" panose="020F0502020204030204" pitchFamily="34" charset="0"/>
                <a:cs typeface="Calibri" panose="020F0502020204030204" pitchFamily="34" charset="0"/>
              </a:rPr>
              <a:t>Requires </a:t>
            </a:r>
            <a:r>
              <a:rPr lang="en-US" sz="2200" b="1" i="1" dirty="0">
                <a:latin typeface="Calibri" panose="020F0502020204030204" pitchFamily="34" charset="0"/>
                <a:cs typeface="Calibri" panose="020F0502020204030204" pitchFamily="34" charset="0"/>
              </a:rPr>
              <a:t>interest/involvement </a:t>
            </a:r>
            <a:r>
              <a:rPr lang="en-US" sz="2200" dirty="0">
                <a:latin typeface="Calibri" panose="020F0502020204030204" pitchFamily="34" charset="0"/>
                <a:cs typeface="Calibri" panose="020F0502020204030204" pitchFamily="34" charset="0"/>
              </a:rPr>
              <a:t>from </a:t>
            </a:r>
            <a:r>
              <a:rPr lang="en-US" sz="2200" b="1" i="1" dirty="0">
                <a:latin typeface="Calibri" panose="020F0502020204030204" pitchFamily="34" charset="0"/>
                <a:cs typeface="Calibri" panose="020F0502020204030204" pitchFamily="34" charset="0"/>
              </a:rPr>
              <a:t>component developers.</a:t>
            </a:r>
          </a:p>
          <a:p>
            <a:pPr marL="742950" lvl="1" indent="-285750">
              <a:buFont typeface="Wingdings" panose="05000000000000000000" pitchFamily="2" charset="2"/>
              <a:buChar char="Ø"/>
            </a:pPr>
            <a:endParaRPr lang="en-US" sz="400" dirty="0">
              <a:latin typeface="Calibri" panose="020F0502020204030204" pitchFamily="34" charset="0"/>
              <a:cs typeface="Calibri" panose="020F0502020204030204" pitchFamily="34" charset="0"/>
            </a:endParaRPr>
          </a:p>
          <a:p>
            <a:pPr marL="742950" lvl="1" indent="-285750">
              <a:buFont typeface="Wingdings" panose="05000000000000000000" pitchFamily="2" charset="2"/>
              <a:buChar char="Ø"/>
            </a:pPr>
            <a:r>
              <a:rPr lang="en-US" sz="2200" dirty="0">
                <a:latin typeface="Calibri" panose="020F0502020204030204" pitchFamily="34" charset="0"/>
                <a:cs typeface="Calibri" panose="020F0502020204030204" pitchFamily="34" charset="0"/>
              </a:rPr>
              <a:t>Requires knowledge of </a:t>
            </a:r>
            <a:r>
              <a:rPr lang="en-US" sz="2200" b="1" i="1" dirty="0">
                <a:latin typeface="Calibri" panose="020F0502020204030204" pitchFamily="34" charset="0"/>
                <a:cs typeface="Calibri" panose="020F0502020204030204" pitchFamily="34" charset="0"/>
              </a:rPr>
              <a:t>what is in the code.</a:t>
            </a:r>
            <a:endParaRPr lang="en-US" sz="2200" dirty="0">
              <a:latin typeface="Calibri" panose="020F0502020204030204" pitchFamily="34" charset="0"/>
              <a:cs typeface="Calibri" panose="020F0502020204030204" pitchFamily="34" charset="0"/>
            </a:endParaRPr>
          </a:p>
          <a:p>
            <a:pPr marL="742950" lvl="1" indent="-285750">
              <a:buFont typeface="Wingdings" panose="05000000000000000000" pitchFamily="2" charset="2"/>
              <a:buChar char="Ø"/>
            </a:pPr>
            <a:endParaRPr lang="en-US" sz="400" dirty="0">
              <a:latin typeface="Calibri" panose="020F0502020204030204" pitchFamily="34" charset="0"/>
              <a:cs typeface="Calibri" panose="020F0502020204030204" pitchFamily="34" charset="0"/>
            </a:endParaRPr>
          </a:p>
          <a:p>
            <a:pPr marL="742950" lvl="1" indent="-285750">
              <a:buFont typeface="Wingdings" panose="05000000000000000000" pitchFamily="2" charset="2"/>
              <a:buChar char="Ø"/>
            </a:pPr>
            <a:r>
              <a:rPr lang="en-US" sz="2200" dirty="0">
                <a:latin typeface="Calibri" panose="020F0502020204030204" pitchFamily="34" charset="0"/>
                <a:cs typeface="Calibri" panose="020F0502020204030204" pitchFamily="34" charset="0"/>
              </a:rPr>
              <a:t>Requires understanding of </a:t>
            </a:r>
            <a:r>
              <a:rPr lang="en-US" sz="2200" b="1" i="1" dirty="0">
                <a:latin typeface="Calibri" panose="020F0502020204030204" pitchFamily="34" charset="0"/>
                <a:cs typeface="Calibri" panose="020F0502020204030204" pitchFamily="34" charset="0"/>
              </a:rPr>
              <a:t>mathematical concepts</a:t>
            </a:r>
            <a:r>
              <a:rPr lang="en-US" sz="2200" dirty="0">
                <a:latin typeface="Calibri" panose="020F0502020204030204" pitchFamily="34" charset="0"/>
                <a:cs typeface="Calibri" panose="020F0502020204030204" pitchFamily="34" charset="0"/>
              </a:rPr>
              <a:t>, e.g. convergence.</a:t>
            </a:r>
            <a:endParaRPr lang="en-US" sz="24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87742151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CD8C04F6-48EC-4FE4-A139-47D1B55C7379}"/>
              </a:ext>
            </a:extLst>
          </p:cNvPr>
          <p:cNvSpPr>
            <a:spLocks noGrp="1" noChangeArrowheads="1"/>
          </p:cNvSpPr>
          <p:nvPr>
            <p:ph type="title"/>
          </p:nvPr>
        </p:nvSpPr>
        <p:spPr>
          <a:xfrm>
            <a:off x="228600" y="0"/>
            <a:ext cx="7315200" cy="914400"/>
          </a:xfrm>
        </p:spPr>
        <p:txBody>
          <a:bodyPr/>
          <a:lstStyle/>
          <a:p>
            <a:pPr algn="l"/>
            <a:r>
              <a:rPr lang="en-US" sz="3600" dirty="0">
                <a:solidFill>
                  <a:schemeClr val="tx1"/>
                </a:solidFill>
                <a:latin typeface="Calibri" panose="020F0502020204030204" pitchFamily="34" charset="0"/>
                <a:cs typeface="Calibri" panose="020F0502020204030204" pitchFamily="34" charset="0"/>
              </a:rPr>
              <a:t>Verification test formulation</a:t>
            </a:r>
          </a:p>
        </p:txBody>
      </p:sp>
      <p:sp>
        <p:nvSpPr>
          <p:cNvPr id="10" name="Rectangle 9">
            <a:extLst>
              <a:ext uri="{FF2B5EF4-FFF2-40B4-BE49-F238E27FC236}">
                <a16:creationId xmlns:a16="http://schemas.microsoft.com/office/drawing/2014/main" id="{BD042681-662F-41B8-B0B5-534654B02B9E}"/>
              </a:ext>
            </a:extLst>
          </p:cNvPr>
          <p:cNvSpPr/>
          <p:nvPr/>
        </p:nvSpPr>
        <p:spPr>
          <a:xfrm>
            <a:off x="79413" y="2224526"/>
            <a:ext cx="8763000" cy="1585049"/>
          </a:xfrm>
          <a:prstGeom prst="rect">
            <a:avLst/>
          </a:prstGeom>
        </p:spPr>
        <p:txBody>
          <a:bodyPr wrap="square">
            <a:spAutoFit/>
          </a:bodyPr>
          <a:lstStyle/>
          <a:p>
            <a:pPr marL="742950" lvl="1" indent="-285750">
              <a:buFont typeface="Wingdings" panose="05000000000000000000" pitchFamily="2" charset="2"/>
              <a:buChar char="Ø"/>
            </a:pPr>
            <a:endParaRPr lang="en-US" sz="1500" dirty="0">
              <a:latin typeface="Calibri" panose="020F0502020204030204" pitchFamily="34" charset="0"/>
              <a:cs typeface="Calibri" panose="020F0502020204030204" pitchFamily="34" charset="0"/>
            </a:endParaRPr>
          </a:p>
          <a:p>
            <a:pPr marL="342900" indent="-342900">
              <a:buFont typeface="Arial" panose="020B0604020202020204" pitchFamily="34" charset="0"/>
              <a:buChar char="•"/>
            </a:pPr>
            <a:r>
              <a:rPr lang="en-US" sz="2200" dirty="0">
                <a:latin typeface="Calibri" panose="020F0502020204030204" pitchFamily="34" charset="0"/>
                <a:cs typeface="Calibri" panose="020F0502020204030204" pitchFamily="34" charset="0"/>
              </a:rPr>
              <a:t>Ideally tests would be written as code is </a:t>
            </a:r>
            <a:r>
              <a:rPr lang="en-US" sz="2200" b="1" i="1" dirty="0">
                <a:latin typeface="Calibri" panose="020F0502020204030204" pitchFamily="34" charset="0"/>
                <a:cs typeface="Calibri" panose="020F0502020204030204" pitchFamily="34" charset="0"/>
              </a:rPr>
              <a:t>being developed</a:t>
            </a:r>
            <a:r>
              <a:rPr lang="en-US" sz="2200" dirty="0">
                <a:latin typeface="Calibri" panose="020F0502020204030204" pitchFamily="34" charset="0"/>
                <a:cs typeface="Calibri" panose="020F0502020204030204" pitchFamily="34" charset="0"/>
              </a:rPr>
              <a:t> (e.g., SCREAM)</a:t>
            </a:r>
          </a:p>
          <a:p>
            <a:pPr marL="342900" indent="-342900">
              <a:buFont typeface="Arial" panose="020B0604020202020204" pitchFamily="34" charset="0"/>
              <a:buChar char="•"/>
            </a:pPr>
            <a:endParaRPr lang="en-US" sz="400" dirty="0">
              <a:latin typeface="Calibri" panose="020F0502020204030204" pitchFamily="34" charset="0"/>
              <a:cs typeface="Calibri" panose="020F0502020204030204" pitchFamily="34" charset="0"/>
            </a:endParaRPr>
          </a:p>
          <a:p>
            <a:pPr marL="342900" indent="-342900">
              <a:buFont typeface="Arial" panose="020B0604020202020204" pitchFamily="34" charset="0"/>
              <a:buChar char="•"/>
            </a:pPr>
            <a:endParaRPr lang="en-US" sz="400" dirty="0">
              <a:latin typeface="Calibri" panose="020F0502020204030204" pitchFamily="34" charset="0"/>
              <a:cs typeface="Calibri" panose="020F0502020204030204" pitchFamily="34" charset="0"/>
            </a:endParaRPr>
          </a:p>
          <a:p>
            <a:pPr marL="342900" indent="-342900">
              <a:buFont typeface="Arial" panose="020B0604020202020204" pitchFamily="34" charset="0"/>
              <a:buChar char="•"/>
            </a:pPr>
            <a:r>
              <a:rPr lang="en-US" sz="2200" dirty="0">
                <a:latin typeface="Calibri" panose="020F0502020204030204" pitchFamily="34" charset="0"/>
                <a:cs typeface="Calibri" panose="020F0502020204030204" pitchFamily="34" charset="0"/>
              </a:rPr>
              <a:t>Tests should be </a:t>
            </a:r>
            <a:r>
              <a:rPr lang="en-US" sz="2200" b="1" i="1" dirty="0">
                <a:latin typeface="Calibri" panose="020F0502020204030204" pitchFamily="34" charset="0"/>
                <a:cs typeface="Calibri" panose="020F0502020204030204" pitchFamily="34" charset="0"/>
              </a:rPr>
              <a:t>small</a:t>
            </a:r>
            <a:r>
              <a:rPr lang="en-US" sz="2200" dirty="0">
                <a:latin typeface="Calibri" panose="020F0502020204030204" pitchFamily="34" charset="0"/>
                <a:cs typeface="Calibri" panose="020F0502020204030204" pitchFamily="34" charset="0"/>
              </a:rPr>
              <a:t> (subroutine, kernel, small set of kernels).</a:t>
            </a:r>
          </a:p>
          <a:p>
            <a:pPr marL="342900" indent="-342900">
              <a:buFont typeface="Arial" panose="020B0604020202020204" pitchFamily="34" charset="0"/>
              <a:buChar char="•"/>
            </a:pPr>
            <a:endParaRPr lang="en-US" sz="400" dirty="0">
              <a:latin typeface="Calibri" panose="020F0502020204030204" pitchFamily="34" charset="0"/>
              <a:cs typeface="Calibri" panose="020F0502020204030204" pitchFamily="34" charset="0"/>
            </a:endParaRPr>
          </a:p>
          <a:p>
            <a:pPr marL="342900" indent="-342900">
              <a:buFont typeface="Arial" panose="020B0604020202020204" pitchFamily="34" charset="0"/>
              <a:buChar char="•"/>
            </a:pPr>
            <a:endParaRPr lang="en-US" sz="400" dirty="0">
              <a:latin typeface="Calibri" panose="020F0502020204030204" pitchFamily="34" charset="0"/>
              <a:cs typeface="Calibri" panose="020F0502020204030204" pitchFamily="34" charset="0"/>
            </a:endParaRPr>
          </a:p>
          <a:p>
            <a:pPr marL="285750" indent="-285750">
              <a:buFont typeface="Wingdings" panose="05000000000000000000" pitchFamily="2" charset="2"/>
              <a:buChar char="Ø"/>
            </a:pPr>
            <a:endParaRPr lang="en-US" sz="2200" dirty="0">
              <a:latin typeface="Calibri" panose="020F0502020204030204" pitchFamily="34" charset="0"/>
              <a:cs typeface="Calibri" panose="020F0502020204030204" pitchFamily="34" charset="0"/>
            </a:endParaRPr>
          </a:p>
        </p:txBody>
      </p:sp>
      <p:sp>
        <p:nvSpPr>
          <p:cNvPr id="6" name="TextBox 5">
            <a:extLst>
              <a:ext uri="{FF2B5EF4-FFF2-40B4-BE49-F238E27FC236}">
                <a16:creationId xmlns:a16="http://schemas.microsoft.com/office/drawing/2014/main" id="{A2BB1FAE-4E07-494A-A876-34BBABA8F003}"/>
              </a:ext>
            </a:extLst>
          </p:cNvPr>
          <p:cNvSpPr txBox="1"/>
          <p:nvPr/>
        </p:nvSpPr>
        <p:spPr>
          <a:xfrm>
            <a:off x="79413" y="3320872"/>
            <a:ext cx="9144000" cy="3462486"/>
          </a:xfrm>
          <a:prstGeom prst="rect">
            <a:avLst/>
          </a:prstGeom>
          <a:noFill/>
        </p:spPr>
        <p:txBody>
          <a:bodyPr wrap="square" rtlCol="0">
            <a:spAutoFit/>
          </a:bodyPr>
          <a:lstStyle/>
          <a:p>
            <a:pPr marL="285750" indent="-285750">
              <a:buFont typeface="Arial" panose="020B0604020202020204" pitchFamily="34" charset="0"/>
              <a:buChar char="•"/>
            </a:pPr>
            <a:r>
              <a:rPr lang="en-US" sz="2200" dirty="0">
                <a:solidFill>
                  <a:srgbClr val="00B050"/>
                </a:solidFill>
                <a:latin typeface="Calibri" panose="020F0502020204030204" pitchFamily="34" charset="0"/>
                <a:cs typeface="Calibri" panose="020F0502020204030204" pitchFamily="34" charset="0"/>
              </a:rPr>
              <a:t>Examples of what </a:t>
            </a:r>
            <a:r>
              <a:rPr lang="en-US" sz="2200" b="1" dirty="0">
                <a:solidFill>
                  <a:srgbClr val="00B050"/>
                </a:solidFill>
                <a:latin typeface="Calibri" panose="020F0502020204030204" pitchFamily="34" charset="0"/>
                <a:cs typeface="Calibri" panose="020F0502020204030204" pitchFamily="34" charset="0"/>
              </a:rPr>
              <a:t>IS </a:t>
            </a:r>
            <a:r>
              <a:rPr lang="en-US" sz="2200" dirty="0">
                <a:solidFill>
                  <a:srgbClr val="00B050"/>
                </a:solidFill>
                <a:latin typeface="Calibri" panose="020F0502020204030204" pitchFamily="34" charset="0"/>
                <a:cs typeface="Calibri" panose="020F0502020204030204" pitchFamily="34" charset="0"/>
              </a:rPr>
              <a:t>a verification test</a:t>
            </a:r>
            <a:r>
              <a:rPr lang="en-US" sz="2200" dirty="0">
                <a:latin typeface="Calibri" panose="020F0502020204030204" pitchFamily="34" charset="0"/>
                <a:cs typeface="Calibri" panose="020F0502020204030204" pitchFamily="34" charset="0"/>
              </a:rPr>
              <a:t>:</a:t>
            </a:r>
          </a:p>
          <a:p>
            <a:pPr lvl="1"/>
            <a:r>
              <a:rPr lang="en-US" sz="200" dirty="0">
                <a:latin typeface="Calibri" panose="020F0502020204030204" pitchFamily="34" charset="0"/>
                <a:cs typeface="Calibri" panose="020F0502020204030204" pitchFamily="34" charset="0"/>
              </a:rPr>
              <a:t> </a:t>
            </a:r>
          </a:p>
          <a:p>
            <a:pPr marL="800100" lvl="1" indent="-342900">
              <a:buFont typeface="Wingdings" panose="05000000000000000000" pitchFamily="2" charset="2"/>
              <a:buChar char="Ø"/>
            </a:pPr>
            <a:r>
              <a:rPr lang="en-US" sz="2200" dirty="0">
                <a:latin typeface="Calibri" panose="020F0502020204030204" pitchFamily="34" charset="0"/>
                <a:cs typeface="Calibri" panose="020F0502020204030204" pitchFamily="34" charset="0"/>
              </a:rPr>
              <a:t>Check </a:t>
            </a:r>
            <a:r>
              <a:rPr lang="en-US" sz="2200" b="1" i="1" dirty="0">
                <a:latin typeface="Calibri" panose="020F0502020204030204" pitchFamily="34" charset="0"/>
                <a:cs typeface="Calibri" panose="020F0502020204030204" pitchFamily="34" charset="0"/>
              </a:rPr>
              <a:t>mathematical properties </a:t>
            </a:r>
            <a:r>
              <a:rPr lang="en-US" sz="2200" dirty="0">
                <a:latin typeface="Calibri" panose="020F0502020204030204" pitchFamily="34" charset="0"/>
                <a:cs typeface="Calibri" panose="020F0502020204030204" pitchFamily="34" charset="0"/>
              </a:rPr>
              <a:t>(convergence rate, divergence free, conservation of mass, etc.), compare to theory.</a:t>
            </a:r>
          </a:p>
          <a:p>
            <a:pPr lvl="1"/>
            <a:endParaRPr lang="en-US" sz="400" dirty="0">
              <a:latin typeface="Calibri" panose="020F0502020204030204" pitchFamily="34" charset="0"/>
              <a:cs typeface="Calibri" panose="020F0502020204030204" pitchFamily="34" charset="0"/>
            </a:endParaRPr>
          </a:p>
          <a:p>
            <a:pPr marL="285750" indent="-285750">
              <a:buFont typeface="Arial" panose="020B0604020202020204" pitchFamily="34" charset="0"/>
              <a:buChar char="•"/>
            </a:pPr>
            <a:r>
              <a:rPr lang="en-US" sz="2200" dirty="0">
                <a:solidFill>
                  <a:srgbClr val="FF0000"/>
                </a:solidFill>
                <a:latin typeface="Calibri" panose="020F0502020204030204" pitchFamily="34" charset="0"/>
                <a:cs typeface="Calibri" panose="020F0502020204030204" pitchFamily="34" charset="0"/>
              </a:rPr>
              <a:t>Examples of what </a:t>
            </a:r>
            <a:r>
              <a:rPr lang="en-US" sz="2200" b="1" dirty="0">
                <a:solidFill>
                  <a:srgbClr val="FF0000"/>
                </a:solidFill>
                <a:latin typeface="Calibri" panose="020F0502020204030204" pitchFamily="34" charset="0"/>
                <a:cs typeface="Calibri" panose="020F0502020204030204" pitchFamily="34" charset="0"/>
              </a:rPr>
              <a:t>IS NOT </a:t>
            </a:r>
            <a:r>
              <a:rPr lang="en-US" sz="2200" dirty="0">
                <a:solidFill>
                  <a:srgbClr val="FF0000"/>
                </a:solidFill>
                <a:latin typeface="Calibri" panose="020F0502020204030204" pitchFamily="34" charset="0"/>
                <a:cs typeface="Calibri" panose="020F0502020204030204" pitchFamily="34" charset="0"/>
              </a:rPr>
              <a:t>a verification test: </a:t>
            </a:r>
          </a:p>
          <a:p>
            <a:pPr marL="285750" indent="-285750">
              <a:buFont typeface="Arial" panose="020B0604020202020204" pitchFamily="34" charset="0"/>
              <a:buChar char="•"/>
            </a:pPr>
            <a:endParaRPr lang="en-US" sz="400" dirty="0">
              <a:latin typeface="Calibri" panose="020F0502020204030204" pitchFamily="34" charset="0"/>
              <a:cs typeface="Calibri" panose="020F0502020204030204" pitchFamily="34" charset="0"/>
            </a:endParaRPr>
          </a:p>
          <a:p>
            <a:pPr marL="800100" lvl="1" indent="-342900">
              <a:buFont typeface="Wingdings" panose="05000000000000000000" pitchFamily="2" charset="2"/>
              <a:buChar char="Ø"/>
            </a:pPr>
            <a:r>
              <a:rPr lang="en-US" sz="2200" dirty="0">
                <a:latin typeface="Calibri" panose="020F0502020204030204" pitchFamily="34" charset="0"/>
                <a:cs typeface="Calibri" panose="020F0502020204030204" pitchFamily="34" charset="0"/>
              </a:rPr>
              <a:t>Perform a run and compare to </a:t>
            </a:r>
            <a:r>
              <a:rPr lang="en-US" sz="2200" b="1" i="1" dirty="0">
                <a:latin typeface="Calibri" panose="020F0502020204030204" pitchFamily="34" charset="0"/>
                <a:cs typeface="Calibri" panose="020F0502020204030204" pitchFamily="34" charset="0"/>
              </a:rPr>
              <a:t>observational data </a:t>
            </a:r>
            <a:r>
              <a:rPr lang="en-US" sz="2200" dirty="0">
                <a:latin typeface="Calibri" panose="020F0502020204030204" pitchFamily="34" charset="0"/>
                <a:cs typeface="Calibri" panose="020F0502020204030204" pitchFamily="34" charset="0"/>
              </a:rPr>
              <a:t>(this is </a:t>
            </a:r>
            <a:r>
              <a:rPr lang="en-US" sz="2200" b="1" i="1" dirty="0">
                <a:latin typeface="Calibri" panose="020F0502020204030204" pitchFamily="34" charset="0"/>
                <a:cs typeface="Calibri" panose="020F0502020204030204" pitchFamily="34" charset="0"/>
              </a:rPr>
              <a:t>validation</a:t>
            </a:r>
            <a:r>
              <a:rPr lang="en-US" sz="2200" dirty="0">
                <a:latin typeface="Calibri" panose="020F0502020204030204" pitchFamily="34" charset="0"/>
                <a:cs typeface="Calibri" panose="020F0502020204030204" pitchFamily="34" charset="0"/>
              </a:rPr>
              <a:t>!). </a:t>
            </a:r>
          </a:p>
          <a:p>
            <a:pPr marL="800100" lvl="1" indent="-342900">
              <a:buFont typeface="Wingdings" panose="05000000000000000000" pitchFamily="2" charset="2"/>
              <a:buChar char="L"/>
            </a:pPr>
            <a:endParaRPr lang="en-US" sz="200" dirty="0">
              <a:latin typeface="Calibri" panose="020F0502020204030204" pitchFamily="34" charset="0"/>
              <a:cs typeface="Calibri" panose="020F0502020204030204" pitchFamily="34" charset="0"/>
            </a:endParaRPr>
          </a:p>
          <a:p>
            <a:pPr marL="800100" lvl="1" indent="-342900">
              <a:buFont typeface="Wingdings" panose="05000000000000000000" pitchFamily="2" charset="2"/>
              <a:buChar char="Ø"/>
            </a:pPr>
            <a:r>
              <a:rPr lang="en-US" sz="2200" b="1" i="1" dirty="0">
                <a:latin typeface="Calibri" panose="020F0502020204030204" pitchFamily="34" charset="0"/>
                <a:cs typeface="Calibri" panose="020F0502020204030204" pitchFamily="34" charset="0"/>
              </a:rPr>
              <a:t>Arbitrary parameter tunings </a:t>
            </a:r>
            <a:r>
              <a:rPr lang="en-US" sz="2200" dirty="0">
                <a:latin typeface="Calibri" panose="020F0502020204030204" pitchFamily="34" charset="0"/>
                <a:cs typeface="Calibri" panose="020F0502020204030204" pitchFamily="34" charset="0"/>
              </a:rPr>
              <a:t>to match expected data/solution.</a:t>
            </a:r>
          </a:p>
          <a:p>
            <a:pPr lvl="1"/>
            <a:endParaRPr lang="en-US" sz="400" dirty="0">
              <a:latin typeface="Calibri" panose="020F0502020204030204" pitchFamily="34" charset="0"/>
              <a:cs typeface="Calibri" panose="020F0502020204030204" pitchFamily="34" charset="0"/>
            </a:endParaRPr>
          </a:p>
          <a:p>
            <a:pPr lvl="1"/>
            <a:endParaRPr lang="en-US" sz="400" dirty="0">
              <a:latin typeface="Calibri" panose="020F0502020204030204" pitchFamily="34" charset="0"/>
              <a:cs typeface="Calibri" panose="020F0502020204030204" pitchFamily="34" charset="0"/>
            </a:endParaRPr>
          </a:p>
          <a:p>
            <a:pPr marL="800100" lvl="1" indent="-342900">
              <a:buFont typeface="Wingdings" panose="05000000000000000000" pitchFamily="2" charset="2"/>
              <a:buChar char="Ø"/>
            </a:pPr>
            <a:endParaRPr lang="en-US" sz="2200" dirty="0">
              <a:latin typeface="Calibri" panose="020F0502020204030204" pitchFamily="34" charset="0"/>
              <a:cs typeface="Calibri" panose="020F0502020204030204" pitchFamily="34" charset="0"/>
            </a:endParaRPr>
          </a:p>
          <a:p>
            <a:pPr lvl="1"/>
            <a:endParaRPr lang="en-US" sz="400" dirty="0">
              <a:latin typeface="Calibri" panose="020F0502020204030204" pitchFamily="34" charset="0"/>
              <a:cs typeface="Calibri" panose="020F0502020204030204" pitchFamily="34" charset="0"/>
            </a:endParaRPr>
          </a:p>
          <a:p>
            <a:pPr lvl="1"/>
            <a:endParaRPr lang="en-US" sz="400" dirty="0">
              <a:latin typeface="Calibri" panose="020F0502020204030204" pitchFamily="34" charset="0"/>
              <a:cs typeface="Calibri" panose="020F0502020204030204" pitchFamily="34" charset="0"/>
            </a:endParaRPr>
          </a:p>
          <a:p>
            <a:pPr marL="285750" indent="-285750">
              <a:buFont typeface="Arial" panose="020B0604020202020204" pitchFamily="34" charset="0"/>
              <a:buChar char="•"/>
            </a:pPr>
            <a:endParaRPr lang="en-US" sz="1500" dirty="0">
              <a:latin typeface="Calibri" panose="020F0502020204030204" pitchFamily="34" charset="0"/>
              <a:cs typeface="Calibri" panose="020F0502020204030204" pitchFamily="34" charset="0"/>
            </a:endParaRPr>
          </a:p>
          <a:p>
            <a:pPr marL="285750" indent="-285750">
              <a:buFont typeface="Arial" panose="020B0604020202020204" pitchFamily="34" charset="0"/>
              <a:buChar char="•"/>
            </a:pPr>
            <a:endParaRPr lang="en-US" sz="2200" dirty="0">
              <a:latin typeface="Calibri" panose="020F0502020204030204" pitchFamily="34" charset="0"/>
              <a:cs typeface="Calibri" panose="020F0502020204030204" pitchFamily="34" charset="0"/>
            </a:endParaRPr>
          </a:p>
        </p:txBody>
      </p:sp>
      <p:sp>
        <p:nvSpPr>
          <p:cNvPr id="7" name="TextBox 6">
            <a:extLst>
              <a:ext uri="{FF2B5EF4-FFF2-40B4-BE49-F238E27FC236}">
                <a16:creationId xmlns:a16="http://schemas.microsoft.com/office/drawing/2014/main" id="{D82EA5BC-2C64-44B4-B7BF-CD6DC0BA5F44}"/>
              </a:ext>
            </a:extLst>
          </p:cNvPr>
          <p:cNvSpPr txBox="1"/>
          <p:nvPr/>
        </p:nvSpPr>
        <p:spPr>
          <a:xfrm>
            <a:off x="37723" y="707395"/>
            <a:ext cx="8796391" cy="1692771"/>
          </a:xfrm>
          <a:prstGeom prst="rect">
            <a:avLst/>
          </a:prstGeom>
          <a:noFill/>
        </p:spPr>
        <p:txBody>
          <a:bodyPr wrap="square" rtlCol="0">
            <a:spAutoFit/>
          </a:bodyPr>
          <a:lstStyle/>
          <a:p>
            <a:pPr marL="285750" indent="-285750">
              <a:buFont typeface="Arial" panose="020B0604020202020204" pitchFamily="34" charset="0"/>
              <a:buChar char="•"/>
            </a:pPr>
            <a:r>
              <a:rPr lang="en-US" sz="2200" dirty="0">
                <a:latin typeface="Calibri" panose="020F0502020204030204" pitchFamily="34" charset="0"/>
                <a:cs typeface="Calibri" panose="020F0502020204030204" pitchFamily="34" charset="0"/>
              </a:rPr>
              <a:t>Formulating a verification test can present a number of </a:t>
            </a:r>
            <a:r>
              <a:rPr lang="en-US" sz="2200" b="1" i="1" dirty="0">
                <a:latin typeface="Calibri" panose="020F0502020204030204" pitchFamily="34" charset="0"/>
                <a:cs typeface="Calibri" panose="020F0502020204030204" pitchFamily="34" charset="0"/>
              </a:rPr>
              <a:t>challenges</a:t>
            </a:r>
            <a:r>
              <a:rPr lang="en-US" sz="2200" dirty="0">
                <a:latin typeface="Calibri" panose="020F0502020204030204" pitchFamily="34" charset="0"/>
                <a:cs typeface="Calibri" panose="020F0502020204030204" pitchFamily="34" charset="0"/>
              </a:rPr>
              <a:t>:</a:t>
            </a:r>
          </a:p>
          <a:p>
            <a:pPr marL="285750" indent="-285750">
              <a:buFont typeface="Arial" panose="020B0604020202020204" pitchFamily="34" charset="0"/>
              <a:buChar char="•"/>
            </a:pPr>
            <a:endParaRPr lang="en-US" sz="400" dirty="0">
              <a:latin typeface="Calibri" panose="020F0502020204030204" pitchFamily="34" charset="0"/>
              <a:cs typeface="Calibri" panose="020F0502020204030204" pitchFamily="34" charset="0"/>
            </a:endParaRPr>
          </a:p>
          <a:p>
            <a:pPr marL="285750" indent="-285750">
              <a:buFont typeface="Arial" panose="020B0604020202020204" pitchFamily="34" charset="0"/>
              <a:buChar char="•"/>
            </a:pPr>
            <a:endParaRPr lang="en-US" sz="400" dirty="0">
              <a:latin typeface="Calibri" panose="020F0502020204030204" pitchFamily="34" charset="0"/>
              <a:cs typeface="Calibri" panose="020F0502020204030204" pitchFamily="34" charset="0"/>
            </a:endParaRPr>
          </a:p>
          <a:p>
            <a:pPr marL="742950" lvl="1" indent="-285750">
              <a:buFont typeface="Wingdings" panose="05000000000000000000" pitchFamily="2" charset="2"/>
              <a:buChar char="Ø"/>
            </a:pPr>
            <a:r>
              <a:rPr lang="en-US" sz="2200" dirty="0">
                <a:latin typeface="Calibri" panose="020F0502020204030204" pitchFamily="34" charset="0"/>
                <a:cs typeface="Calibri" panose="020F0502020204030204" pitchFamily="34" charset="0"/>
              </a:rPr>
              <a:t>Requires </a:t>
            </a:r>
            <a:r>
              <a:rPr lang="en-US" sz="2200" b="1" i="1" dirty="0">
                <a:latin typeface="Calibri" panose="020F0502020204030204" pitchFamily="34" charset="0"/>
                <a:cs typeface="Calibri" panose="020F0502020204030204" pitchFamily="34" charset="0"/>
              </a:rPr>
              <a:t>interest/involvement </a:t>
            </a:r>
            <a:r>
              <a:rPr lang="en-US" sz="2200" dirty="0">
                <a:latin typeface="Calibri" panose="020F0502020204030204" pitchFamily="34" charset="0"/>
                <a:cs typeface="Calibri" panose="020F0502020204030204" pitchFamily="34" charset="0"/>
              </a:rPr>
              <a:t>from </a:t>
            </a:r>
            <a:r>
              <a:rPr lang="en-US" sz="2200" b="1" i="1" dirty="0">
                <a:latin typeface="Calibri" panose="020F0502020204030204" pitchFamily="34" charset="0"/>
                <a:cs typeface="Calibri" panose="020F0502020204030204" pitchFamily="34" charset="0"/>
              </a:rPr>
              <a:t>component developers.</a:t>
            </a:r>
          </a:p>
          <a:p>
            <a:pPr marL="742950" lvl="1" indent="-285750">
              <a:buFont typeface="Wingdings" panose="05000000000000000000" pitchFamily="2" charset="2"/>
              <a:buChar char="Ø"/>
            </a:pPr>
            <a:endParaRPr lang="en-US" sz="400" dirty="0">
              <a:latin typeface="Calibri" panose="020F0502020204030204" pitchFamily="34" charset="0"/>
              <a:cs typeface="Calibri" panose="020F0502020204030204" pitchFamily="34" charset="0"/>
            </a:endParaRPr>
          </a:p>
          <a:p>
            <a:pPr marL="742950" lvl="1" indent="-285750">
              <a:buFont typeface="Wingdings" panose="05000000000000000000" pitchFamily="2" charset="2"/>
              <a:buChar char="Ø"/>
            </a:pPr>
            <a:r>
              <a:rPr lang="en-US" sz="2200" dirty="0">
                <a:latin typeface="Calibri" panose="020F0502020204030204" pitchFamily="34" charset="0"/>
                <a:cs typeface="Calibri" panose="020F0502020204030204" pitchFamily="34" charset="0"/>
              </a:rPr>
              <a:t>Requires knowledge of </a:t>
            </a:r>
            <a:r>
              <a:rPr lang="en-US" sz="2200" b="1" i="1" dirty="0">
                <a:latin typeface="Calibri" panose="020F0502020204030204" pitchFamily="34" charset="0"/>
                <a:cs typeface="Calibri" panose="020F0502020204030204" pitchFamily="34" charset="0"/>
              </a:rPr>
              <a:t>what is in the code.</a:t>
            </a:r>
            <a:endParaRPr lang="en-US" sz="2200" dirty="0">
              <a:latin typeface="Calibri" panose="020F0502020204030204" pitchFamily="34" charset="0"/>
              <a:cs typeface="Calibri" panose="020F0502020204030204" pitchFamily="34" charset="0"/>
            </a:endParaRPr>
          </a:p>
          <a:p>
            <a:pPr marL="742950" lvl="1" indent="-285750">
              <a:buFont typeface="Wingdings" panose="05000000000000000000" pitchFamily="2" charset="2"/>
              <a:buChar char="Ø"/>
            </a:pPr>
            <a:endParaRPr lang="en-US" sz="400" dirty="0">
              <a:latin typeface="Calibri" panose="020F0502020204030204" pitchFamily="34" charset="0"/>
              <a:cs typeface="Calibri" panose="020F0502020204030204" pitchFamily="34" charset="0"/>
            </a:endParaRPr>
          </a:p>
          <a:p>
            <a:pPr marL="742950" lvl="1" indent="-285750">
              <a:buFont typeface="Wingdings" panose="05000000000000000000" pitchFamily="2" charset="2"/>
              <a:buChar char="Ø"/>
            </a:pPr>
            <a:r>
              <a:rPr lang="en-US" sz="2200" dirty="0">
                <a:latin typeface="Calibri" panose="020F0502020204030204" pitchFamily="34" charset="0"/>
                <a:cs typeface="Calibri" panose="020F0502020204030204" pitchFamily="34" charset="0"/>
              </a:rPr>
              <a:t>Requires understanding of </a:t>
            </a:r>
            <a:r>
              <a:rPr lang="en-US" sz="2200" b="1" i="1" dirty="0">
                <a:latin typeface="Calibri" panose="020F0502020204030204" pitchFamily="34" charset="0"/>
                <a:cs typeface="Calibri" panose="020F0502020204030204" pitchFamily="34" charset="0"/>
              </a:rPr>
              <a:t>mathematical concepts</a:t>
            </a:r>
            <a:r>
              <a:rPr lang="en-US" sz="2200" dirty="0">
                <a:latin typeface="Calibri" panose="020F0502020204030204" pitchFamily="34" charset="0"/>
                <a:cs typeface="Calibri" panose="020F0502020204030204" pitchFamily="34" charset="0"/>
              </a:rPr>
              <a:t>, e.g. convergence.</a:t>
            </a:r>
            <a:endParaRPr lang="en-US" sz="24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28325822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CD8C04F6-48EC-4FE4-A139-47D1B55C7379}"/>
              </a:ext>
            </a:extLst>
          </p:cNvPr>
          <p:cNvSpPr>
            <a:spLocks noGrp="1" noChangeArrowheads="1"/>
          </p:cNvSpPr>
          <p:nvPr>
            <p:ph type="title"/>
          </p:nvPr>
        </p:nvSpPr>
        <p:spPr>
          <a:xfrm>
            <a:off x="228600" y="0"/>
            <a:ext cx="7315200" cy="914400"/>
          </a:xfrm>
        </p:spPr>
        <p:txBody>
          <a:bodyPr/>
          <a:lstStyle/>
          <a:p>
            <a:pPr algn="l"/>
            <a:r>
              <a:rPr lang="en-US" sz="3600" dirty="0">
                <a:solidFill>
                  <a:schemeClr val="tx1"/>
                </a:solidFill>
                <a:latin typeface="Calibri" panose="020F0502020204030204" pitchFamily="34" charset="0"/>
                <a:cs typeface="Calibri" panose="020F0502020204030204" pitchFamily="34" charset="0"/>
              </a:rPr>
              <a:t>Verification test formulation</a:t>
            </a:r>
          </a:p>
        </p:txBody>
      </p:sp>
      <p:sp>
        <p:nvSpPr>
          <p:cNvPr id="10" name="Rectangle 9">
            <a:extLst>
              <a:ext uri="{FF2B5EF4-FFF2-40B4-BE49-F238E27FC236}">
                <a16:creationId xmlns:a16="http://schemas.microsoft.com/office/drawing/2014/main" id="{BD042681-662F-41B8-B0B5-534654B02B9E}"/>
              </a:ext>
            </a:extLst>
          </p:cNvPr>
          <p:cNvSpPr/>
          <p:nvPr/>
        </p:nvSpPr>
        <p:spPr>
          <a:xfrm>
            <a:off x="79413" y="2224526"/>
            <a:ext cx="8763000" cy="1585049"/>
          </a:xfrm>
          <a:prstGeom prst="rect">
            <a:avLst/>
          </a:prstGeom>
        </p:spPr>
        <p:txBody>
          <a:bodyPr wrap="square">
            <a:spAutoFit/>
          </a:bodyPr>
          <a:lstStyle/>
          <a:p>
            <a:pPr marL="742950" lvl="1" indent="-285750">
              <a:buFont typeface="Wingdings" panose="05000000000000000000" pitchFamily="2" charset="2"/>
              <a:buChar char="Ø"/>
            </a:pPr>
            <a:endParaRPr lang="en-US" sz="1500" dirty="0">
              <a:latin typeface="Calibri" panose="020F0502020204030204" pitchFamily="34" charset="0"/>
              <a:cs typeface="Calibri" panose="020F0502020204030204" pitchFamily="34" charset="0"/>
            </a:endParaRPr>
          </a:p>
          <a:p>
            <a:pPr marL="342900" indent="-342900">
              <a:buFont typeface="Arial" panose="020B0604020202020204" pitchFamily="34" charset="0"/>
              <a:buChar char="•"/>
            </a:pPr>
            <a:r>
              <a:rPr lang="en-US" sz="2200" dirty="0">
                <a:latin typeface="Calibri" panose="020F0502020204030204" pitchFamily="34" charset="0"/>
                <a:cs typeface="Calibri" panose="020F0502020204030204" pitchFamily="34" charset="0"/>
              </a:rPr>
              <a:t>Ideally tests would be written as code is </a:t>
            </a:r>
            <a:r>
              <a:rPr lang="en-US" sz="2200" b="1" i="1" dirty="0">
                <a:latin typeface="Calibri" panose="020F0502020204030204" pitchFamily="34" charset="0"/>
                <a:cs typeface="Calibri" panose="020F0502020204030204" pitchFamily="34" charset="0"/>
              </a:rPr>
              <a:t>being developed</a:t>
            </a:r>
            <a:r>
              <a:rPr lang="en-US" sz="2200" dirty="0">
                <a:latin typeface="Calibri" panose="020F0502020204030204" pitchFamily="34" charset="0"/>
                <a:cs typeface="Calibri" panose="020F0502020204030204" pitchFamily="34" charset="0"/>
              </a:rPr>
              <a:t> (e.g., SCREAM)</a:t>
            </a:r>
          </a:p>
          <a:p>
            <a:pPr marL="342900" indent="-342900">
              <a:buFont typeface="Arial" panose="020B0604020202020204" pitchFamily="34" charset="0"/>
              <a:buChar char="•"/>
            </a:pPr>
            <a:endParaRPr lang="en-US" sz="400" dirty="0">
              <a:latin typeface="Calibri" panose="020F0502020204030204" pitchFamily="34" charset="0"/>
              <a:cs typeface="Calibri" panose="020F0502020204030204" pitchFamily="34" charset="0"/>
            </a:endParaRPr>
          </a:p>
          <a:p>
            <a:pPr marL="342900" indent="-342900">
              <a:buFont typeface="Arial" panose="020B0604020202020204" pitchFamily="34" charset="0"/>
              <a:buChar char="•"/>
            </a:pPr>
            <a:endParaRPr lang="en-US" sz="400" dirty="0">
              <a:latin typeface="Calibri" panose="020F0502020204030204" pitchFamily="34" charset="0"/>
              <a:cs typeface="Calibri" panose="020F0502020204030204" pitchFamily="34" charset="0"/>
            </a:endParaRPr>
          </a:p>
          <a:p>
            <a:pPr marL="342900" indent="-342900">
              <a:buFont typeface="Arial" panose="020B0604020202020204" pitchFamily="34" charset="0"/>
              <a:buChar char="•"/>
            </a:pPr>
            <a:r>
              <a:rPr lang="en-US" sz="2200" dirty="0">
                <a:latin typeface="Calibri" panose="020F0502020204030204" pitchFamily="34" charset="0"/>
                <a:cs typeface="Calibri" panose="020F0502020204030204" pitchFamily="34" charset="0"/>
              </a:rPr>
              <a:t>Tests should be </a:t>
            </a:r>
            <a:r>
              <a:rPr lang="en-US" sz="2200" b="1" i="1" dirty="0">
                <a:latin typeface="Calibri" panose="020F0502020204030204" pitchFamily="34" charset="0"/>
                <a:cs typeface="Calibri" panose="020F0502020204030204" pitchFamily="34" charset="0"/>
              </a:rPr>
              <a:t>small</a:t>
            </a:r>
            <a:r>
              <a:rPr lang="en-US" sz="2200" dirty="0">
                <a:latin typeface="Calibri" panose="020F0502020204030204" pitchFamily="34" charset="0"/>
                <a:cs typeface="Calibri" panose="020F0502020204030204" pitchFamily="34" charset="0"/>
              </a:rPr>
              <a:t> (subroutine, kernel, small set of kernels).</a:t>
            </a:r>
          </a:p>
          <a:p>
            <a:pPr marL="342900" indent="-342900">
              <a:buFont typeface="Arial" panose="020B0604020202020204" pitchFamily="34" charset="0"/>
              <a:buChar char="•"/>
            </a:pPr>
            <a:endParaRPr lang="en-US" sz="400" dirty="0">
              <a:latin typeface="Calibri" panose="020F0502020204030204" pitchFamily="34" charset="0"/>
              <a:cs typeface="Calibri" panose="020F0502020204030204" pitchFamily="34" charset="0"/>
            </a:endParaRPr>
          </a:p>
          <a:p>
            <a:pPr marL="342900" indent="-342900">
              <a:buFont typeface="Arial" panose="020B0604020202020204" pitchFamily="34" charset="0"/>
              <a:buChar char="•"/>
            </a:pPr>
            <a:endParaRPr lang="en-US" sz="400" dirty="0">
              <a:latin typeface="Calibri" panose="020F0502020204030204" pitchFamily="34" charset="0"/>
              <a:cs typeface="Calibri" panose="020F0502020204030204" pitchFamily="34" charset="0"/>
            </a:endParaRPr>
          </a:p>
          <a:p>
            <a:pPr marL="285750" indent="-285750">
              <a:buFont typeface="Wingdings" panose="05000000000000000000" pitchFamily="2" charset="2"/>
              <a:buChar char="Ø"/>
            </a:pPr>
            <a:endParaRPr lang="en-US" sz="2200" dirty="0">
              <a:latin typeface="Calibri" panose="020F0502020204030204" pitchFamily="34" charset="0"/>
              <a:cs typeface="Calibri" panose="020F0502020204030204" pitchFamily="34" charset="0"/>
            </a:endParaRPr>
          </a:p>
        </p:txBody>
      </p:sp>
      <p:sp>
        <p:nvSpPr>
          <p:cNvPr id="6" name="TextBox 5">
            <a:extLst>
              <a:ext uri="{FF2B5EF4-FFF2-40B4-BE49-F238E27FC236}">
                <a16:creationId xmlns:a16="http://schemas.microsoft.com/office/drawing/2014/main" id="{A2BB1FAE-4E07-494A-A876-34BBABA8F003}"/>
              </a:ext>
            </a:extLst>
          </p:cNvPr>
          <p:cNvSpPr txBox="1"/>
          <p:nvPr/>
        </p:nvSpPr>
        <p:spPr>
          <a:xfrm>
            <a:off x="79413" y="3320872"/>
            <a:ext cx="9144000" cy="4201150"/>
          </a:xfrm>
          <a:prstGeom prst="rect">
            <a:avLst/>
          </a:prstGeom>
          <a:noFill/>
        </p:spPr>
        <p:txBody>
          <a:bodyPr wrap="square" rtlCol="0">
            <a:spAutoFit/>
          </a:bodyPr>
          <a:lstStyle/>
          <a:p>
            <a:pPr marL="285750" indent="-285750">
              <a:buFont typeface="Arial" panose="020B0604020202020204" pitchFamily="34" charset="0"/>
              <a:buChar char="•"/>
            </a:pPr>
            <a:r>
              <a:rPr lang="en-US" sz="2200" dirty="0">
                <a:solidFill>
                  <a:srgbClr val="00B050"/>
                </a:solidFill>
                <a:latin typeface="Calibri" panose="020F0502020204030204" pitchFamily="34" charset="0"/>
                <a:cs typeface="Calibri" panose="020F0502020204030204" pitchFamily="34" charset="0"/>
              </a:rPr>
              <a:t>Examples of what </a:t>
            </a:r>
            <a:r>
              <a:rPr lang="en-US" sz="2200" b="1" dirty="0">
                <a:solidFill>
                  <a:srgbClr val="00B050"/>
                </a:solidFill>
                <a:latin typeface="Calibri" panose="020F0502020204030204" pitchFamily="34" charset="0"/>
                <a:cs typeface="Calibri" panose="020F0502020204030204" pitchFamily="34" charset="0"/>
              </a:rPr>
              <a:t>IS </a:t>
            </a:r>
            <a:r>
              <a:rPr lang="en-US" sz="2200" dirty="0">
                <a:solidFill>
                  <a:srgbClr val="00B050"/>
                </a:solidFill>
                <a:latin typeface="Calibri" panose="020F0502020204030204" pitchFamily="34" charset="0"/>
                <a:cs typeface="Calibri" panose="020F0502020204030204" pitchFamily="34" charset="0"/>
              </a:rPr>
              <a:t>a verification test</a:t>
            </a:r>
            <a:r>
              <a:rPr lang="en-US" sz="2200" dirty="0">
                <a:latin typeface="Calibri" panose="020F0502020204030204" pitchFamily="34" charset="0"/>
                <a:cs typeface="Calibri" panose="020F0502020204030204" pitchFamily="34" charset="0"/>
              </a:rPr>
              <a:t>:</a:t>
            </a:r>
          </a:p>
          <a:p>
            <a:pPr lvl="1"/>
            <a:r>
              <a:rPr lang="en-US" sz="200" dirty="0">
                <a:latin typeface="Calibri" panose="020F0502020204030204" pitchFamily="34" charset="0"/>
                <a:cs typeface="Calibri" panose="020F0502020204030204" pitchFamily="34" charset="0"/>
              </a:rPr>
              <a:t> </a:t>
            </a:r>
          </a:p>
          <a:p>
            <a:pPr marL="800100" lvl="1" indent="-342900">
              <a:buFont typeface="Wingdings" panose="05000000000000000000" pitchFamily="2" charset="2"/>
              <a:buChar char="Ø"/>
            </a:pPr>
            <a:r>
              <a:rPr lang="en-US" sz="2200" dirty="0">
                <a:latin typeface="Calibri" panose="020F0502020204030204" pitchFamily="34" charset="0"/>
                <a:cs typeface="Calibri" panose="020F0502020204030204" pitchFamily="34" charset="0"/>
              </a:rPr>
              <a:t>Check </a:t>
            </a:r>
            <a:r>
              <a:rPr lang="en-US" sz="2200" b="1" i="1" dirty="0">
                <a:latin typeface="Calibri" panose="020F0502020204030204" pitchFamily="34" charset="0"/>
                <a:cs typeface="Calibri" panose="020F0502020204030204" pitchFamily="34" charset="0"/>
              </a:rPr>
              <a:t>mathematical properties </a:t>
            </a:r>
            <a:r>
              <a:rPr lang="en-US" sz="2200" dirty="0">
                <a:latin typeface="Calibri" panose="020F0502020204030204" pitchFamily="34" charset="0"/>
                <a:cs typeface="Calibri" panose="020F0502020204030204" pitchFamily="34" charset="0"/>
              </a:rPr>
              <a:t>(convergence rate, divergence free, conservation of mass, etc.), compare to theory.</a:t>
            </a:r>
          </a:p>
          <a:p>
            <a:pPr lvl="1"/>
            <a:endParaRPr lang="en-US" sz="400" dirty="0">
              <a:latin typeface="Calibri" panose="020F0502020204030204" pitchFamily="34" charset="0"/>
              <a:cs typeface="Calibri" panose="020F0502020204030204" pitchFamily="34" charset="0"/>
            </a:endParaRPr>
          </a:p>
          <a:p>
            <a:pPr marL="285750" indent="-285750">
              <a:buFont typeface="Arial" panose="020B0604020202020204" pitchFamily="34" charset="0"/>
              <a:buChar char="•"/>
            </a:pPr>
            <a:r>
              <a:rPr lang="en-US" sz="2200" dirty="0">
                <a:solidFill>
                  <a:srgbClr val="FF0000"/>
                </a:solidFill>
                <a:latin typeface="Calibri" panose="020F0502020204030204" pitchFamily="34" charset="0"/>
                <a:cs typeface="Calibri" panose="020F0502020204030204" pitchFamily="34" charset="0"/>
              </a:rPr>
              <a:t>Examples of what </a:t>
            </a:r>
            <a:r>
              <a:rPr lang="en-US" sz="2200" b="1" dirty="0">
                <a:solidFill>
                  <a:srgbClr val="FF0000"/>
                </a:solidFill>
                <a:latin typeface="Calibri" panose="020F0502020204030204" pitchFamily="34" charset="0"/>
                <a:cs typeface="Calibri" panose="020F0502020204030204" pitchFamily="34" charset="0"/>
              </a:rPr>
              <a:t>IS NOT </a:t>
            </a:r>
            <a:r>
              <a:rPr lang="en-US" sz="2200" dirty="0">
                <a:solidFill>
                  <a:srgbClr val="FF0000"/>
                </a:solidFill>
                <a:latin typeface="Calibri" panose="020F0502020204030204" pitchFamily="34" charset="0"/>
                <a:cs typeface="Calibri" panose="020F0502020204030204" pitchFamily="34" charset="0"/>
              </a:rPr>
              <a:t>a verification test: </a:t>
            </a:r>
          </a:p>
          <a:p>
            <a:pPr marL="285750" indent="-285750">
              <a:buFont typeface="Arial" panose="020B0604020202020204" pitchFamily="34" charset="0"/>
              <a:buChar char="•"/>
            </a:pPr>
            <a:endParaRPr lang="en-US" sz="400" dirty="0">
              <a:latin typeface="Calibri" panose="020F0502020204030204" pitchFamily="34" charset="0"/>
              <a:cs typeface="Calibri" panose="020F0502020204030204" pitchFamily="34" charset="0"/>
            </a:endParaRPr>
          </a:p>
          <a:p>
            <a:pPr marL="800100" lvl="1" indent="-342900">
              <a:buFont typeface="Wingdings" panose="05000000000000000000" pitchFamily="2" charset="2"/>
              <a:buChar char="Ø"/>
            </a:pPr>
            <a:r>
              <a:rPr lang="en-US" sz="2200" dirty="0">
                <a:latin typeface="Calibri" panose="020F0502020204030204" pitchFamily="34" charset="0"/>
                <a:cs typeface="Calibri" panose="020F0502020204030204" pitchFamily="34" charset="0"/>
              </a:rPr>
              <a:t>Perform a run and compare to </a:t>
            </a:r>
            <a:r>
              <a:rPr lang="en-US" sz="2200" b="1" i="1" dirty="0">
                <a:latin typeface="Calibri" panose="020F0502020204030204" pitchFamily="34" charset="0"/>
                <a:cs typeface="Calibri" panose="020F0502020204030204" pitchFamily="34" charset="0"/>
              </a:rPr>
              <a:t>observational data </a:t>
            </a:r>
            <a:r>
              <a:rPr lang="en-US" sz="2200" dirty="0">
                <a:latin typeface="Calibri" panose="020F0502020204030204" pitchFamily="34" charset="0"/>
                <a:cs typeface="Calibri" panose="020F0502020204030204" pitchFamily="34" charset="0"/>
              </a:rPr>
              <a:t>(this is </a:t>
            </a:r>
            <a:r>
              <a:rPr lang="en-US" sz="2200" b="1" i="1" dirty="0">
                <a:latin typeface="Calibri" panose="020F0502020204030204" pitchFamily="34" charset="0"/>
                <a:cs typeface="Calibri" panose="020F0502020204030204" pitchFamily="34" charset="0"/>
              </a:rPr>
              <a:t>validation</a:t>
            </a:r>
            <a:r>
              <a:rPr lang="en-US" sz="2200" dirty="0">
                <a:latin typeface="Calibri" panose="020F0502020204030204" pitchFamily="34" charset="0"/>
                <a:cs typeface="Calibri" panose="020F0502020204030204" pitchFamily="34" charset="0"/>
              </a:rPr>
              <a:t>!). </a:t>
            </a:r>
          </a:p>
          <a:p>
            <a:pPr marL="800100" lvl="1" indent="-342900">
              <a:buFont typeface="Wingdings" panose="05000000000000000000" pitchFamily="2" charset="2"/>
              <a:buChar char="L"/>
            </a:pPr>
            <a:endParaRPr lang="en-US" sz="200" dirty="0">
              <a:latin typeface="Calibri" panose="020F0502020204030204" pitchFamily="34" charset="0"/>
              <a:cs typeface="Calibri" panose="020F0502020204030204" pitchFamily="34" charset="0"/>
            </a:endParaRPr>
          </a:p>
          <a:p>
            <a:pPr marL="800100" lvl="1" indent="-342900">
              <a:buFont typeface="Wingdings" panose="05000000000000000000" pitchFamily="2" charset="2"/>
              <a:buChar char="Ø"/>
            </a:pPr>
            <a:r>
              <a:rPr lang="en-US" sz="2200" b="1" i="1" dirty="0">
                <a:latin typeface="Calibri" panose="020F0502020204030204" pitchFamily="34" charset="0"/>
                <a:cs typeface="Calibri" panose="020F0502020204030204" pitchFamily="34" charset="0"/>
              </a:rPr>
              <a:t>Arbitrary parameter tunings </a:t>
            </a:r>
            <a:r>
              <a:rPr lang="en-US" sz="2200" dirty="0">
                <a:latin typeface="Calibri" panose="020F0502020204030204" pitchFamily="34" charset="0"/>
                <a:cs typeface="Calibri" panose="020F0502020204030204" pitchFamily="34" charset="0"/>
              </a:rPr>
              <a:t>to match expected data/solution.</a:t>
            </a:r>
          </a:p>
          <a:p>
            <a:pPr lvl="1"/>
            <a:endParaRPr lang="en-US" sz="400" dirty="0">
              <a:latin typeface="Calibri" panose="020F0502020204030204" pitchFamily="34" charset="0"/>
              <a:cs typeface="Calibri" panose="020F0502020204030204" pitchFamily="34" charset="0"/>
            </a:endParaRPr>
          </a:p>
          <a:p>
            <a:pPr lvl="1"/>
            <a:endParaRPr lang="en-US" sz="400" dirty="0">
              <a:latin typeface="Calibri" panose="020F0502020204030204" pitchFamily="34" charset="0"/>
              <a:cs typeface="Calibri" panose="020F0502020204030204" pitchFamily="34" charset="0"/>
            </a:endParaRPr>
          </a:p>
          <a:p>
            <a:pPr marL="342900" indent="-342900">
              <a:buFont typeface="Arial" panose="020B0604020202020204" pitchFamily="34" charset="0"/>
              <a:buChar char="•"/>
            </a:pPr>
            <a:r>
              <a:rPr lang="en-US" sz="2200" dirty="0">
                <a:latin typeface="Calibri" panose="020F0502020204030204" pitchFamily="34" charset="0"/>
                <a:cs typeface="Calibri" panose="020F0502020204030204" pitchFamily="34" charset="0"/>
              </a:rPr>
              <a:t>Once test is formulated, </a:t>
            </a:r>
            <a:r>
              <a:rPr lang="en-US" sz="2200" b="1" i="1" dirty="0">
                <a:latin typeface="Calibri" panose="020F0502020204030204" pitchFamily="34" charset="0"/>
                <a:cs typeface="Calibri" panose="020F0502020204030204" pitchFamily="34" charset="0"/>
              </a:rPr>
              <a:t>test driver </a:t>
            </a:r>
            <a:r>
              <a:rPr lang="en-US" sz="2200" dirty="0">
                <a:latin typeface="Calibri" panose="020F0502020204030204" pitchFamily="34" charset="0"/>
                <a:cs typeface="Calibri" panose="020F0502020204030204" pitchFamily="34" charset="0"/>
              </a:rPr>
              <a:t>must be created, which can be done    by </a:t>
            </a:r>
            <a:r>
              <a:rPr lang="en-US" sz="2200" b="1" i="1" dirty="0">
                <a:latin typeface="Calibri" panose="020F0502020204030204" pitchFamily="34" charset="0"/>
                <a:cs typeface="Calibri" panose="020F0502020204030204" pitchFamily="34" charset="0"/>
              </a:rPr>
              <a:t>hand </a:t>
            </a:r>
            <a:r>
              <a:rPr lang="en-US" sz="2200" dirty="0">
                <a:latin typeface="Calibri" panose="020F0502020204030204" pitchFamily="34" charset="0"/>
                <a:cs typeface="Calibri" panose="020F0502020204030204" pitchFamily="34" charset="0"/>
              </a:rPr>
              <a:t>or using available </a:t>
            </a:r>
            <a:r>
              <a:rPr lang="en-US" sz="2200" b="1" i="1" dirty="0">
                <a:latin typeface="Calibri" panose="020F0502020204030204" pitchFamily="34" charset="0"/>
                <a:cs typeface="Calibri" panose="020F0502020204030204" pitchFamily="34" charset="0"/>
              </a:rPr>
              <a:t>tools</a:t>
            </a:r>
            <a:r>
              <a:rPr lang="en-US" sz="2200" dirty="0">
                <a:latin typeface="Calibri" panose="020F0502020204030204" pitchFamily="34" charset="0"/>
                <a:cs typeface="Calibri" panose="020F0502020204030204" pitchFamily="34" charset="0"/>
              </a:rPr>
              <a:t>, e.g. </a:t>
            </a:r>
            <a:r>
              <a:rPr lang="en-US" sz="2200" dirty="0" err="1">
                <a:latin typeface="Calibri" panose="020F0502020204030204" pitchFamily="34" charset="0"/>
                <a:cs typeface="Calibri" panose="020F0502020204030204" pitchFamily="34" charset="0"/>
              </a:rPr>
              <a:t>kgen</a:t>
            </a:r>
            <a:r>
              <a:rPr lang="en-US" sz="2200" dirty="0">
                <a:latin typeface="Calibri" panose="020F0502020204030204" pitchFamily="34" charset="0"/>
                <a:cs typeface="Calibri" panose="020F0502020204030204" pitchFamily="34" charset="0"/>
              </a:rPr>
              <a:t>.</a:t>
            </a:r>
          </a:p>
          <a:p>
            <a:pPr lvl="1"/>
            <a:endParaRPr lang="en-US" sz="400" dirty="0">
              <a:latin typeface="Calibri" panose="020F0502020204030204" pitchFamily="34" charset="0"/>
              <a:cs typeface="Calibri" panose="020F0502020204030204" pitchFamily="34" charset="0"/>
            </a:endParaRPr>
          </a:p>
          <a:p>
            <a:pPr marL="800100" lvl="1" indent="-342900">
              <a:buFont typeface="Wingdings" panose="05000000000000000000" pitchFamily="2" charset="2"/>
              <a:buChar char="Ø"/>
            </a:pPr>
            <a:endParaRPr lang="en-US" sz="2200" dirty="0">
              <a:latin typeface="Calibri" panose="020F0502020204030204" pitchFamily="34" charset="0"/>
              <a:cs typeface="Calibri" panose="020F0502020204030204" pitchFamily="34" charset="0"/>
            </a:endParaRPr>
          </a:p>
          <a:p>
            <a:pPr lvl="1"/>
            <a:endParaRPr lang="en-US" sz="400" dirty="0">
              <a:latin typeface="Calibri" panose="020F0502020204030204" pitchFamily="34" charset="0"/>
              <a:cs typeface="Calibri" panose="020F0502020204030204" pitchFamily="34" charset="0"/>
            </a:endParaRPr>
          </a:p>
          <a:p>
            <a:pPr lvl="1"/>
            <a:endParaRPr lang="en-US" sz="400" dirty="0">
              <a:latin typeface="Calibri" panose="020F0502020204030204" pitchFamily="34" charset="0"/>
              <a:cs typeface="Calibri" panose="020F0502020204030204" pitchFamily="34" charset="0"/>
            </a:endParaRPr>
          </a:p>
          <a:p>
            <a:pPr marL="285750" indent="-285750">
              <a:buFont typeface="Arial" panose="020B0604020202020204" pitchFamily="34" charset="0"/>
              <a:buChar char="•"/>
            </a:pPr>
            <a:endParaRPr lang="en-US" sz="1500" dirty="0">
              <a:latin typeface="Calibri" panose="020F0502020204030204" pitchFamily="34" charset="0"/>
              <a:cs typeface="Calibri" panose="020F0502020204030204" pitchFamily="34" charset="0"/>
            </a:endParaRPr>
          </a:p>
          <a:p>
            <a:pPr marL="285750" indent="-285750">
              <a:buFont typeface="Arial" panose="020B0604020202020204" pitchFamily="34" charset="0"/>
              <a:buChar char="•"/>
            </a:pPr>
            <a:endParaRPr lang="en-US" sz="2200" dirty="0">
              <a:latin typeface="Calibri" panose="020F0502020204030204" pitchFamily="34" charset="0"/>
              <a:cs typeface="Calibri" panose="020F0502020204030204" pitchFamily="34" charset="0"/>
            </a:endParaRPr>
          </a:p>
        </p:txBody>
      </p:sp>
      <p:sp>
        <p:nvSpPr>
          <p:cNvPr id="7" name="TextBox 6">
            <a:extLst>
              <a:ext uri="{FF2B5EF4-FFF2-40B4-BE49-F238E27FC236}">
                <a16:creationId xmlns:a16="http://schemas.microsoft.com/office/drawing/2014/main" id="{D82EA5BC-2C64-44B4-B7BF-CD6DC0BA5F44}"/>
              </a:ext>
            </a:extLst>
          </p:cNvPr>
          <p:cNvSpPr txBox="1"/>
          <p:nvPr/>
        </p:nvSpPr>
        <p:spPr>
          <a:xfrm>
            <a:off x="37723" y="707395"/>
            <a:ext cx="8796391" cy="1692771"/>
          </a:xfrm>
          <a:prstGeom prst="rect">
            <a:avLst/>
          </a:prstGeom>
          <a:noFill/>
        </p:spPr>
        <p:txBody>
          <a:bodyPr wrap="square" rtlCol="0">
            <a:spAutoFit/>
          </a:bodyPr>
          <a:lstStyle/>
          <a:p>
            <a:pPr marL="285750" indent="-285750">
              <a:buFont typeface="Arial" panose="020B0604020202020204" pitchFamily="34" charset="0"/>
              <a:buChar char="•"/>
            </a:pPr>
            <a:r>
              <a:rPr lang="en-US" sz="2200" dirty="0">
                <a:latin typeface="Calibri" panose="020F0502020204030204" pitchFamily="34" charset="0"/>
                <a:cs typeface="Calibri" panose="020F0502020204030204" pitchFamily="34" charset="0"/>
              </a:rPr>
              <a:t>Formulating a verification test can present a number of </a:t>
            </a:r>
            <a:r>
              <a:rPr lang="en-US" sz="2200" b="1" i="1" dirty="0">
                <a:latin typeface="Calibri" panose="020F0502020204030204" pitchFamily="34" charset="0"/>
                <a:cs typeface="Calibri" panose="020F0502020204030204" pitchFamily="34" charset="0"/>
              </a:rPr>
              <a:t>challenges</a:t>
            </a:r>
            <a:r>
              <a:rPr lang="en-US" sz="2200" dirty="0">
                <a:latin typeface="Calibri" panose="020F0502020204030204" pitchFamily="34" charset="0"/>
                <a:cs typeface="Calibri" panose="020F0502020204030204" pitchFamily="34" charset="0"/>
              </a:rPr>
              <a:t>:</a:t>
            </a:r>
          </a:p>
          <a:p>
            <a:pPr marL="285750" indent="-285750">
              <a:buFont typeface="Arial" panose="020B0604020202020204" pitchFamily="34" charset="0"/>
              <a:buChar char="•"/>
            </a:pPr>
            <a:endParaRPr lang="en-US" sz="400" dirty="0">
              <a:latin typeface="Calibri" panose="020F0502020204030204" pitchFamily="34" charset="0"/>
              <a:cs typeface="Calibri" panose="020F0502020204030204" pitchFamily="34" charset="0"/>
            </a:endParaRPr>
          </a:p>
          <a:p>
            <a:pPr marL="285750" indent="-285750">
              <a:buFont typeface="Arial" panose="020B0604020202020204" pitchFamily="34" charset="0"/>
              <a:buChar char="•"/>
            </a:pPr>
            <a:endParaRPr lang="en-US" sz="400" dirty="0">
              <a:latin typeface="Calibri" panose="020F0502020204030204" pitchFamily="34" charset="0"/>
              <a:cs typeface="Calibri" panose="020F0502020204030204" pitchFamily="34" charset="0"/>
            </a:endParaRPr>
          </a:p>
          <a:p>
            <a:pPr marL="742950" lvl="1" indent="-285750">
              <a:buFont typeface="Wingdings" panose="05000000000000000000" pitchFamily="2" charset="2"/>
              <a:buChar char="Ø"/>
            </a:pPr>
            <a:r>
              <a:rPr lang="en-US" sz="2200" dirty="0">
                <a:latin typeface="Calibri" panose="020F0502020204030204" pitchFamily="34" charset="0"/>
                <a:cs typeface="Calibri" panose="020F0502020204030204" pitchFamily="34" charset="0"/>
              </a:rPr>
              <a:t>Requires </a:t>
            </a:r>
            <a:r>
              <a:rPr lang="en-US" sz="2200" b="1" i="1" dirty="0">
                <a:latin typeface="Calibri" panose="020F0502020204030204" pitchFamily="34" charset="0"/>
                <a:cs typeface="Calibri" panose="020F0502020204030204" pitchFamily="34" charset="0"/>
              </a:rPr>
              <a:t>interest/involvement </a:t>
            </a:r>
            <a:r>
              <a:rPr lang="en-US" sz="2200" dirty="0">
                <a:latin typeface="Calibri" panose="020F0502020204030204" pitchFamily="34" charset="0"/>
                <a:cs typeface="Calibri" panose="020F0502020204030204" pitchFamily="34" charset="0"/>
              </a:rPr>
              <a:t>from </a:t>
            </a:r>
            <a:r>
              <a:rPr lang="en-US" sz="2200" b="1" i="1" dirty="0">
                <a:latin typeface="Calibri" panose="020F0502020204030204" pitchFamily="34" charset="0"/>
                <a:cs typeface="Calibri" panose="020F0502020204030204" pitchFamily="34" charset="0"/>
              </a:rPr>
              <a:t>component developers.</a:t>
            </a:r>
          </a:p>
          <a:p>
            <a:pPr marL="742950" lvl="1" indent="-285750">
              <a:buFont typeface="Wingdings" panose="05000000000000000000" pitchFamily="2" charset="2"/>
              <a:buChar char="Ø"/>
            </a:pPr>
            <a:endParaRPr lang="en-US" sz="400" dirty="0">
              <a:latin typeface="Calibri" panose="020F0502020204030204" pitchFamily="34" charset="0"/>
              <a:cs typeface="Calibri" panose="020F0502020204030204" pitchFamily="34" charset="0"/>
            </a:endParaRPr>
          </a:p>
          <a:p>
            <a:pPr marL="742950" lvl="1" indent="-285750">
              <a:buFont typeface="Wingdings" panose="05000000000000000000" pitchFamily="2" charset="2"/>
              <a:buChar char="Ø"/>
            </a:pPr>
            <a:r>
              <a:rPr lang="en-US" sz="2200" dirty="0">
                <a:latin typeface="Calibri" panose="020F0502020204030204" pitchFamily="34" charset="0"/>
                <a:cs typeface="Calibri" panose="020F0502020204030204" pitchFamily="34" charset="0"/>
              </a:rPr>
              <a:t>Requires knowledge of </a:t>
            </a:r>
            <a:r>
              <a:rPr lang="en-US" sz="2200" b="1" i="1" dirty="0">
                <a:latin typeface="Calibri" panose="020F0502020204030204" pitchFamily="34" charset="0"/>
                <a:cs typeface="Calibri" panose="020F0502020204030204" pitchFamily="34" charset="0"/>
              </a:rPr>
              <a:t>what is in the code.</a:t>
            </a:r>
            <a:endParaRPr lang="en-US" sz="2200" dirty="0">
              <a:latin typeface="Calibri" panose="020F0502020204030204" pitchFamily="34" charset="0"/>
              <a:cs typeface="Calibri" panose="020F0502020204030204" pitchFamily="34" charset="0"/>
            </a:endParaRPr>
          </a:p>
          <a:p>
            <a:pPr marL="742950" lvl="1" indent="-285750">
              <a:buFont typeface="Wingdings" panose="05000000000000000000" pitchFamily="2" charset="2"/>
              <a:buChar char="Ø"/>
            </a:pPr>
            <a:endParaRPr lang="en-US" sz="400" dirty="0">
              <a:latin typeface="Calibri" panose="020F0502020204030204" pitchFamily="34" charset="0"/>
              <a:cs typeface="Calibri" panose="020F0502020204030204" pitchFamily="34" charset="0"/>
            </a:endParaRPr>
          </a:p>
          <a:p>
            <a:pPr marL="742950" lvl="1" indent="-285750">
              <a:buFont typeface="Wingdings" panose="05000000000000000000" pitchFamily="2" charset="2"/>
              <a:buChar char="Ø"/>
            </a:pPr>
            <a:r>
              <a:rPr lang="en-US" sz="2200" dirty="0">
                <a:latin typeface="Calibri" panose="020F0502020204030204" pitchFamily="34" charset="0"/>
                <a:cs typeface="Calibri" panose="020F0502020204030204" pitchFamily="34" charset="0"/>
              </a:rPr>
              <a:t>Requires understanding of </a:t>
            </a:r>
            <a:r>
              <a:rPr lang="en-US" sz="2200" b="1" i="1" dirty="0">
                <a:latin typeface="Calibri" panose="020F0502020204030204" pitchFamily="34" charset="0"/>
                <a:cs typeface="Calibri" panose="020F0502020204030204" pitchFamily="34" charset="0"/>
              </a:rPr>
              <a:t>mathematical concepts</a:t>
            </a:r>
            <a:r>
              <a:rPr lang="en-US" sz="2200" dirty="0">
                <a:latin typeface="Calibri" panose="020F0502020204030204" pitchFamily="34" charset="0"/>
                <a:cs typeface="Calibri" panose="020F0502020204030204" pitchFamily="34" charset="0"/>
              </a:rPr>
              <a:t>, e.g. convergence.</a:t>
            </a:r>
            <a:endParaRPr lang="en-US" sz="24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257970804"/>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13805</TotalTime>
  <Words>2850</Words>
  <Application>Microsoft Office PowerPoint</Application>
  <PresentationFormat>On-screen Show (4:3)</PresentationFormat>
  <Paragraphs>428</Paragraphs>
  <Slides>25</Slides>
  <Notes>19</Notes>
  <HiddenSlides>0</HiddenSlides>
  <MMClips>0</MMClips>
  <ScaleCrop>false</ScaleCrop>
  <HeadingPairs>
    <vt:vector size="6" baseType="variant">
      <vt:variant>
        <vt:lpstr>Fonts Used</vt:lpstr>
      </vt:variant>
      <vt:variant>
        <vt:i4>7</vt:i4>
      </vt:variant>
      <vt:variant>
        <vt:lpstr>Theme</vt:lpstr>
      </vt:variant>
      <vt:variant>
        <vt:i4>2</vt:i4>
      </vt:variant>
      <vt:variant>
        <vt:lpstr>Slide Titles</vt:lpstr>
      </vt:variant>
      <vt:variant>
        <vt:i4>25</vt:i4>
      </vt:variant>
    </vt:vector>
  </HeadingPairs>
  <TitlesOfParts>
    <vt:vector size="34" baseType="lpstr">
      <vt:lpstr>Arial</vt:lpstr>
      <vt:lpstr>Calbri</vt:lpstr>
      <vt:lpstr>Calibri</vt:lpstr>
      <vt:lpstr>StarSymbol</vt:lpstr>
      <vt:lpstr>Times</vt:lpstr>
      <vt:lpstr>Times New Roman</vt:lpstr>
      <vt:lpstr>Wingdings</vt:lpstr>
      <vt:lpstr>Office Theme</vt:lpstr>
      <vt:lpstr>Office Theme</vt:lpstr>
      <vt:lpstr>PowerPoint Presentation</vt:lpstr>
      <vt:lpstr>Motivation</vt:lpstr>
      <vt:lpstr>Our efforts under CMDV-SM</vt:lpstr>
      <vt:lpstr>Verification test formulation</vt:lpstr>
      <vt:lpstr>Verification test formulation</vt:lpstr>
      <vt:lpstr>Verification test formulation</vt:lpstr>
      <vt:lpstr>Verification test formulation</vt:lpstr>
      <vt:lpstr>Verification test formulation</vt:lpstr>
      <vt:lpstr>Verification test formulation</vt:lpstr>
      <vt:lpstr>Running the tests: cmdv-test-runner </vt:lpstr>
      <vt:lpstr>Automation of test execution (cron/Jenkins)  and results archival (CDash)</vt:lpstr>
      <vt:lpstr>Automation of test execution (cron/Jenkins)  and results archival (CDash)</vt:lpstr>
      <vt:lpstr>Documentation/post-processing:                    Jupyter notebooks</vt:lpstr>
      <vt:lpstr>Documentation/post-processing:                     Jupyter notebooks</vt:lpstr>
      <vt:lpstr>End-to-end verification workflow</vt:lpstr>
      <vt:lpstr>PowerPoint Presentation</vt:lpstr>
      <vt:lpstr>PowerPoint Presentation</vt:lpstr>
      <vt:lpstr>PowerPoint Presentation</vt:lpstr>
      <vt:lpstr>PowerPoint Presentation</vt:lpstr>
      <vt:lpstr>Success story #1</vt:lpstr>
      <vt:lpstr>Success story #2</vt:lpstr>
      <vt:lpstr>Ongoing &amp; future work</vt:lpstr>
      <vt:lpstr>Backup Slides</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Tezaur, Irina</dc:creator>
  <cp:lastModifiedBy>Tezaur, Irina</cp:lastModifiedBy>
  <cp:revision>1329</cp:revision>
  <dcterms:modified xsi:type="dcterms:W3CDTF">2019-11-20T01:23:43Z</dcterms:modified>
</cp:coreProperties>
</file>