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783" r:id="rId1"/>
  </p:sldMasterIdLst>
  <p:notesMasterIdLst>
    <p:notesMasterId r:id="rId43"/>
  </p:notesMasterIdLst>
  <p:handoutMasterIdLst>
    <p:handoutMasterId r:id="rId44"/>
  </p:handoutMasterIdLst>
  <p:sldIdLst>
    <p:sldId id="497" r:id="rId2"/>
    <p:sldId id="530" r:id="rId3"/>
    <p:sldId id="543" r:id="rId4"/>
    <p:sldId id="541" r:id="rId5"/>
    <p:sldId id="580" r:id="rId6"/>
    <p:sldId id="538" r:id="rId7"/>
    <p:sldId id="600" r:id="rId8"/>
    <p:sldId id="568" r:id="rId9"/>
    <p:sldId id="484" r:id="rId10"/>
    <p:sldId id="567" r:id="rId11"/>
    <p:sldId id="562" r:id="rId12"/>
    <p:sldId id="602" r:id="rId13"/>
    <p:sldId id="604" r:id="rId14"/>
    <p:sldId id="478" r:id="rId15"/>
    <p:sldId id="589" r:id="rId16"/>
    <p:sldId id="598" r:id="rId17"/>
    <p:sldId id="535" r:id="rId18"/>
    <p:sldId id="570" r:id="rId19"/>
    <p:sldId id="561" r:id="rId20"/>
    <p:sldId id="559" r:id="rId21"/>
    <p:sldId id="591" r:id="rId22"/>
    <p:sldId id="545" r:id="rId23"/>
    <p:sldId id="544" r:id="rId24"/>
    <p:sldId id="546" r:id="rId25"/>
    <p:sldId id="549" r:id="rId26"/>
    <p:sldId id="483" r:id="rId27"/>
    <p:sldId id="599" r:id="rId28"/>
    <p:sldId id="519" r:id="rId29"/>
    <p:sldId id="569" r:id="rId30"/>
    <p:sldId id="564" r:id="rId31"/>
    <p:sldId id="271" r:id="rId32"/>
    <p:sldId id="582" r:id="rId33"/>
    <p:sldId id="579" r:id="rId34"/>
    <p:sldId id="592" r:id="rId35"/>
    <p:sldId id="581" r:id="rId36"/>
    <p:sldId id="577" r:id="rId37"/>
    <p:sldId id="585" r:id="rId38"/>
    <p:sldId id="586" r:id="rId39"/>
    <p:sldId id="587" r:id="rId40"/>
    <p:sldId id="588" r:id="rId41"/>
    <p:sldId id="583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4DFCBF-30D7-4CDD-A94F-C05C077023E7}">
          <p14:sldIdLst>
            <p14:sldId id="497"/>
            <p14:sldId id="530"/>
            <p14:sldId id="543"/>
            <p14:sldId id="541"/>
            <p14:sldId id="580"/>
            <p14:sldId id="538"/>
            <p14:sldId id="600"/>
            <p14:sldId id="568"/>
            <p14:sldId id="484"/>
            <p14:sldId id="567"/>
            <p14:sldId id="562"/>
            <p14:sldId id="602"/>
            <p14:sldId id="604"/>
            <p14:sldId id="478"/>
            <p14:sldId id="589"/>
            <p14:sldId id="598"/>
            <p14:sldId id="535"/>
            <p14:sldId id="570"/>
            <p14:sldId id="561"/>
            <p14:sldId id="559"/>
            <p14:sldId id="591"/>
            <p14:sldId id="545"/>
            <p14:sldId id="544"/>
            <p14:sldId id="546"/>
            <p14:sldId id="549"/>
            <p14:sldId id="483"/>
            <p14:sldId id="599"/>
            <p14:sldId id="519"/>
            <p14:sldId id="569"/>
            <p14:sldId id="564"/>
            <p14:sldId id="271"/>
            <p14:sldId id="582"/>
            <p14:sldId id="579"/>
            <p14:sldId id="592"/>
            <p14:sldId id="581"/>
            <p14:sldId id="577"/>
            <p14:sldId id="585"/>
            <p14:sldId id="586"/>
            <p14:sldId id="587"/>
            <p14:sldId id="588"/>
            <p14:sldId id="583"/>
          </p14:sldIdLst>
        </p14:section>
        <p14:section name="Back ups" id="{4B9908F4-F485-4F19-9163-F558A9673786}">
          <p14:sldIdLst/>
        </p14:section>
        <p14:section name="Last Year" id="{8BE590B3-399D-45A8-9118-97AC81E835FC}">
          <p14:sldIdLst/>
        </p14:section>
        <p14:section name="Background Material" id="{83DB53C5-CE5B-4337-A324-4A96F3E92E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uizenga, Alan Michael" initials="AMK" lastIdx="1" clrIdx="0"/>
  <p:cmAuthor id="1" name="Tezaur, Irina" initials="TI" lastIdx="1" clrIdx="1">
    <p:extLst>
      <p:ext uri="{19B8F6BF-5375-455C-9EA6-DF929625EA0E}">
        <p15:presenceInfo xmlns:p15="http://schemas.microsoft.com/office/powerpoint/2012/main" userId="S::ikalash@srn.sandia.gov::ab5855ef-b775-481e-b851-5311ff5a5b2b" providerId="AD"/>
      </p:ext>
    </p:extLst>
  </p:cmAuthor>
  <p:cmAuthor id="2" name="Tezaur, Irina" initials="TI [2]" lastIdx="1" clrIdx="2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  <a:srgbClr val="CCECFF"/>
    <a:srgbClr val="CCFFCC"/>
    <a:srgbClr val="CCCCFF"/>
    <a:srgbClr val="FFFFCC"/>
    <a:srgbClr val="FFCCFF"/>
    <a:srgbClr val="CCFFFF"/>
    <a:srgbClr val="FF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0319" autoAdjust="0"/>
  </p:normalViewPr>
  <p:slideViewPr>
    <p:cSldViewPr snapToGrid="0" snapToObjects="1">
      <p:cViewPr varScale="1">
        <p:scale>
          <a:sx n="117" d="100"/>
          <a:sy n="117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AD033C-3595-4E82-ACA3-ACE662A6AC6F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00A429-59D1-4D49-9E7E-F0B67CDC69C5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gm:t>
    </dgm:pt>
    <dgm:pt modelId="{8B05C47C-7AFE-402B-9646-F3AB7073C9DC}" type="parTrans" cxnId="{14F3D53D-6DD7-4D38-94FB-26AA20435A47}">
      <dgm:prSet/>
      <dgm:spPr/>
      <dgm:t>
        <a:bodyPr/>
        <a:lstStyle/>
        <a:p>
          <a:endParaRPr lang="en-US"/>
        </a:p>
      </dgm:t>
    </dgm:pt>
    <dgm:pt modelId="{37381C0F-8A9D-4933-AF6A-EC0ABA00945C}" type="sibTrans" cxnId="{14F3D53D-6DD7-4D38-94FB-26AA20435A47}">
      <dgm:prSet/>
      <dgm:spPr/>
      <dgm:t>
        <a:bodyPr/>
        <a:lstStyle/>
        <a:p>
          <a:endParaRPr lang="en-US"/>
        </a:p>
      </dgm:t>
    </dgm:pt>
    <dgm:pt modelId="{8211F530-E4F8-4878-9FC2-C9BC1890FA0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gm:t>
    </dgm:pt>
    <dgm:pt modelId="{E86C46D2-B1C9-4526-B52A-979FB391BD15}" type="parTrans" cxnId="{D98C015B-5412-45F9-A95C-5F6ECFE06C86}">
      <dgm:prSet/>
      <dgm:spPr/>
      <dgm:t>
        <a:bodyPr/>
        <a:lstStyle/>
        <a:p>
          <a:endParaRPr lang="en-US"/>
        </a:p>
      </dgm:t>
    </dgm:pt>
    <dgm:pt modelId="{257D76B3-ED4E-41AD-A3AB-1E8BD1567A0A}" type="sibTrans" cxnId="{D98C015B-5412-45F9-A95C-5F6ECFE06C86}">
      <dgm:prSet/>
      <dgm:spPr/>
      <dgm:t>
        <a:bodyPr/>
        <a:lstStyle/>
        <a:p>
          <a:endParaRPr lang="en-US"/>
        </a:p>
      </dgm:t>
    </dgm:pt>
    <dgm:pt modelId="{C7B7615F-301C-4C4E-AF77-7B033B90D2A8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682A69-7333-41B0-9334-04B389745A41}" type="parTrans" cxnId="{A7326B03-39A5-4DD4-AC99-0C02D064D0BB}">
      <dgm:prSet/>
      <dgm:spPr/>
      <dgm:t>
        <a:bodyPr/>
        <a:lstStyle/>
        <a:p>
          <a:endParaRPr lang="en-US"/>
        </a:p>
      </dgm:t>
    </dgm:pt>
    <dgm:pt modelId="{CFAE921F-34E6-47B8-AAED-5B6F7A0032FB}" type="sibTrans" cxnId="{A7326B03-39A5-4DD4-AC99-0C02D064D0BB}">
      <dgm:prSet/>
      <dgm:spPr/>
      <dgm:t>
        <a:bodyPr/>
        <a:lstStyle/>
        <a:p>
          <a:endParaRPr lang="en-US"/>
        </a:p>
      </dgm:t>
    </dgm:pt>
    <dgm:pt modelId="{49F06FAE-E463-48D7-BC23-76C90E180A56}">
      <dgm:prSet phldrT="[Text]"/>
      <dgm:spPr/>
      <dgm:t>
        <a:bodyPr/>
        <a:lstStyle/>
        <a:p>
          <a:r>
            <a:rPr lang="en-US" dirty="0"/>
            <a:t>Delft3D</a:t>
          </a:r>
        </a:p>
      </dgm:t>
    </dgm:pt>
    <dgm:pt modelId="{B7874ECE-4E96-44E6-813A-F7C07B818B67}" type="parTrans" cxnId="{AF2AE5AE-EFC5-4971-9CE9-76AE7E8E83C5}">
      <dgm:prSet/>
      <dgm:spPr/>
      <dgm:t>
        <a:bodyPr/>
        <a:lstStyle/>
        <a:p>
          <a:endParaRPr lang="en-US"/>
        </a:p>
      </dgm:t>
    </dgm:pt>
    <dgm:pt modelId="{75282136-C0C1-4496-8E65-9E36902683E2}" type="sibTrans" cxnId="{AF2AE5AE-EFC5-4971-9CE9-76AE7E8E83C5}">
      <dgm:prSet/>
      <dgm:spPr/>
      <dgm:t>
        <a:bodyPr/>
        <a:lstStyle/>
        <a:p>
          <a:endParaRPr lang="en-US"/>
        </a:p>
      </dgm:t>
    </dgm:pt>
    <dgm:pt modelId="{5BA5083A-7FA1-4EB7-9363-2FEAE900027E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dirty="0"/>
        </a:p>
      </dgm:t>
    </dgm:pt>
    <dgm:pt modelId="{AAF0773C-C9D3-4907-8692-63F59240CDDF}" type="parTrans" cxnId="{0C1FC3B4-6CAD-47EB-A861-8CEB19DB3D36}">
      <dgm:prSet/>
      <dgm:spPr/>
      <dgm:t>
        <a:bodyPr/>
        <a:lstStyle/>
        <a:p>
          <a:endParaRPr lang="en-US"/>
        </a:p>
      </dgm:t>
    </dgm:pt>
    <dgm:pt modelId="{A14BB8AD-DB2E-4BF9-B4D6-176508076556}" type="sibTrans" cxnId="{0C1FC3B4-6CAD-47EB-A861-8CEB19DB3D36}">
      <dgm:prSet/>
      <dgm:spPr/>
      <dgm:t>
        <a:bodyPr/>
        <a:lstStyle/>
        <a:p>
          <a:endParaRPr lang="en-US"/>
        </a:p>
      </dgm:t>
    </dgm:pt>
    <dgm:pt modelId="{B37AE1DD-934A-46B7-B6E4-306AB3588EAF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</dgm:t>
    </dgm:pt>
    <dgm:pt modelId="{FEDECDE5-95CA-49DB-B60D-9B456503A166}" type="parTrans" cxnId="{47E93F15-A412-4317-9BC9-67468313D65E}">
      <dgm:prSet/>
      <dgm:spPr/>
      <dgm:t>
        <a:bodyPr/>
        <a:lstStyle/>
        <a:p>
          <a:endParaRPr lang="en-US"/>
        </a:p>
      </dgm:t>
    </dgm:pt>
    <dgm:pt modelId="{308629E4-4E33-46E0-A4BB-8445B0589447}" type="sibTrans" cxnId="{47E93F15-A412-4317-9BC9-67468313D65E}">
      <dgm:prSet/>
      <dgm:spPr/>
      <dgm:t>
        <a:bodyPr/>
        <a:lstStyle/>
        <a:p>
          <a:endParaRPr lang="en-US"/>
        </a:p>
      </dgm:t>
    </dgm:pt>
    <dgm:pt modelId="{2856EDD3-803C-44B5-8CEB-109A5A59324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</dgm:t>
    </dgm:pt>
    <dgm:pt modelId="{4D9D1297-3ADF-45C4-9C16-D94BF0A265B8}" type="parTrans" cxnId="{563AAED4-F519-47FB-A1BD-E10BF4D7FB62}">
      <dgm:prSet/>
      <dgm:spPr/>
      <dgm:t>
        <a:bodyPr/>
        <a:lstStyle/>
        <a:p>
          <a:endParaRPr lang="en-US"/>
        </a:p>
      </dgm:t>
    </dgm:pt>
    <dgm:pt modelId="{4BD86782-75D5-4A61-84EE-B1BF8AEE67E7}" type="sibTrans" cxnId="{563AAED4-F519-47FB-A1BD-E10BF4D7FB62}">
      <dgm:prSet/>
      <dgm:spPr/>
      <dgm:t>
        <a:bodyPr/>
        <a:lstStyle/>
        <a:p>
          <a:endParaRPr lang="en-US"/>
        </a:p>
      </dgm:t>
    </dgm:pt>
    <dgm:pt modelId="{1687E8D3-B38E-4F11-9468-9B6911455DDB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</dgm:t>
    </dgm:pt>
    <dgm:pt modelId="{95AEB418-EAF0-44F2-9EED-7C6A4A129C09}" type="parTrans" cxnId="{8D594E84-9FDA-45E1-9281-9071775E4E9B}">
      <dgm:prSet/>
      <dgm:spPr/>
      <dgm:t>
        <a:bodyPr/>
        <a:lstStyle/>
        <a:p>
          <a:endParaRPr lang="en-US"/>
        </a:p>
      </dgm:t>
    </dgm:pt>
    <dgm:pt modelId="{675CA98F-CB16-4656-BC6D-D2477103BD90}" type="sibTrans" cxnId="{8D594E84-9FDA-45E1-9281-9071775E4E9B}">
      <dgm:prSet/>
      <dgm:spPr/>
      <dgm:t>
        <a:bodyPr/>
        <a:lstStyle/>
        <a:p>
          <a:endParaRPr lang="en-US"/>
        </a:p>
      </dgm:t>
    </dgm:pt>
    <dgm:pt modelId="{81DAFA4E-D4DF-4330-B68A-CF3E062C1E5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</dgm:t>
    </dgm:pt>
    <dgm:pt modelId="{68ABFD5A-9B51-4B67-AAE5-00BC4BDBF73F}" type="parTrans" cxnId="{D1DE4F8A-E595-4C6C-A4F6-5EFA1F3E4AC5}">
      <dgm:prSet/>
      <dgm:spPr/>
      <dgm:t>
        <a:bodyPr/>
        <a:lstStyle/>
        <a:p>
          <a:endParaRPr lang="en-US"/>
        </a:p>
      </dgm:t>
    </dgm:pt>
    <dgm:pt modelId="{1D6926DC-AA8E-414E-900F-B73654073649}" type="sibTrans" cxnId="{D1DE4F8A-E595-4C6C-A4F6-5EFA1F3E4AC5}">
      <dgm:prSet/>
      <dgm:spPr/>
      <dgm:t>
        <a:bodyPr/>
        <a:lstStyle/>
        <a:p>
          <a:endParaRPr lang="en-US"/>
        </a:p>
      </dgm:t>
    </dgm:pt>
    <dgm:pt modelId="{F98F531B-741A-4DB3-9AAA-B90566ADA88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gm:t>
    </dgm:pt>
    <dgm:pt modelId="{8634AD23-1D7D-4775-8F6B-2BCDEC64B8AF}" type="parTrans" cxnId="{17B42098-44ED-460E-A0B0-9A34B1E8644F}">
      <dgm:prSet/>
      <dgm:spPr/>
      <dgm:t>
        <a:bodyPr/>
        <a:lstStyle/>
        <a:p>
          <a:endParaRPr lang="en-US"/>
        </a:p>
      </dgm:t>
    </dgm:pt>
    <dgm:pt modelId="{F3FA0D58-E642-45B5-BBCA-384E5CD4DB35}" type="sibTrans" cxnId="{17B42098-44ED-460E-A0B0-9A34B1E8644F}">
      <dgm:prSet/>
      <dgm:spPr/>
      <dgm:t>
        <a:bodyPr/>
        <a:lstStyle/>
        <a:p>
          <a:endParaRPr lang="en-US"/>
        </a:p>
      </dgm:t>
    </dgm:pt>
    <dgm:pt modelId="{B5B81A6F-C303-4F81-B84B-E4B32228B6DC}">
      <dgm:prSet/>
      <dgm:spPr/>
      <dgm:t>
        <a:bodyPr/>
        <a:lstStyle/>
        <a:p>
          <a:endParaRPr lang="en-US" sz="1300" dirty="0"/>
        </a:p>
      </dgm:t>
    </dgm:pt>
    <dgm:pt modelId="{1A0CA324-7A08-489F-A4A9-0E595221812E}" type="parTrans" cxnId="{46973A5E-294F-4E7C-BBAD-1A7C568BA3BB}">
      <dgm:prSet/>
      <dgm:spPr/>
      <dgm:t>
        <a:bodyPr/>
        <a:lstStyle/>
        <a:p>
          <a:endParaRPr lang="en-US"/>
        </a:p>
      </dgm:t>
    </dgm:pt>
    <dgm:pt modelId="{347C614E-BDF1-4F83-9F2F-C158CDD7A856}" type="sibTrans" cxnId="{46973A5E-294F-4E7C-BBAD-1A7C568BA3BB}">
      <dgm:prSet/>
      <dgm:spPr/>
      <dgm:t>
        <a:bodyPr/>
        <a:lstStyle/>
        <a:p>
          <a:endParaRPr lang="en-US"/>
        </a:p>
      </dgm:t>
    </dgm:pt>
    <dgm:pt modelId="{1F7A58A5-3760-432F-9CA0-0F28FB198F0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</dgm:t>
    </dgm:pt>
    <dgm:pt modelId="{97E880A6-4DD4-4CB2-9D7D-6D6539E45108}" type="parTrans" cxnId="{9023B76A-E3E4-4380-8C54-83C5C862D6FD}">
      <dgm:prSet/>
      <dgm:spPr/>
      <dgm:t>
        <a:bodyPr/>
        <a:lstStyle/>
        <a:p>
          <a:endParaRPr lang="en-US"/>
        </a:p>
      </dgm:t>
    </dgm:pt>
    <dgm:pt modelId="{A16A589B-48B4-4734-A48A-4B2862DB1618}" type="sibTrans" cxnId="{9023B76A-E3E4-4380-8C54-83C5C862D6FD}">
      <dgm:prSet/>
      <dgm:spPr/>
      <dgm:t>
        <a:bodyPr/>
        <a:lstStyle/>
        <a:p>
          <a:endParaRPr lang="en-US"/>
        </a:p>
      </dgm:t>
    </dgm:pt>
    <dgm:pt modelId="{8CB9E761-5742-4CAA-99CA-22B1FDB909E4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</dgm:t>
    </dgm:pt>
    <dgm:pt modelId="{A72F1E9F-E5A1-455F-8269-1849EE311DDA}" type="parTrans" cxnId="{AAADCA32-2C7C-4FF9-A433-CCAC1E45F10E}">
      <dgm:prSet/>
      <dgm:spPr/>
      <dgm:t>
        <a:bodyPr/>
        <a:lstStyle/>
        <a:p>
          <a:endParaRPr lang="en-US"/>
        </a:p>
      </dgm:t>
    </dgm:pt>
    <dgm:pt modelId="{74AD4C66-18D6-40E9-8710-3C7716CD108E}" type="sibTrans" cxnId="{AAADCA32-2C7C-4FF9-A433-CCAC1E45F10E}">
      <dgm:prSet/>
      <dgm:spPr/>
      <dgm:t>
        <a:bodyPr/>
        <a:lstStyle/>
        <a:p>
          <a:endParaRPr lang="en-US"/>
        </a:p>
      </dgm:t>
    </dgm:pt>
    <dgm:pt modelId="{D1A3601C-F456-4F74-8CF5-82CDBDB0209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gm:t>
    </dgm:pt>
    <dgm:pt modelId="{5FA9F5B1-0D00-415E-B027-4734BAD2B9E8}" type="parTrans" cxnId="{0B0892F4-168B-43E7-9BE9-415167C748A4}">
      <dgm:prSet/>
      <dgm:spPr/>
      <dgm:t>
        <a:bodyPr/>
        <a:lstStyle/>
        <a:p>
          <a:endParaRPr lang="en-US"/>
        </a:p>
      </dgm:t>
    </dgm:pt>
    <dgm:pt modelId="{72F993B4-6ADF-4860-A906-E77ED5E07B98}" type="sibTrans" cxnId="{0B0892F4-168B-43E7-9BE9-415167C748A4}">
      <dgm:prSet/>
      <dgm:spPr/>
      <dgm:t>
        <a:bodyPr/>
        <a:lstStyle/>
        <a:p>
          <a:endParaRPr lang="en-US"/>
        </a:p>
      </dgm:t>
    </dgm:pt>
    <dgm:pt modelId="{10789FAE-224F-46DD-BC76-4B3B6A2E8CE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</dgm:t>
    </dgm:pt>
    <dgm:pt modelId="{4CC08A79-86C1-41A5-A271-26C549F01AD0}" type="sibTrans" cxnId="{B9D3BB41-E966-41DD-BF95-9A3A0E87F3F8}">
      <dgm:prSet/>
      <dgm:spPr/>
      <dgm:t>
        <a:bodyPr/>
        <a:lstStyle/>
        <a:p>
          <a:endParaRPr lang="en-US"/>
        </a:p>
      </dgm:t>
    </dgm:pt>
    <dgm:pt modelId="{EE8190AA-7AFF-482E-AFFD-89B8D814C670}" type="parTrans" cxnId="{B9D3BB41-E966-41DD-BF95-9A3A0E87F3F8}">
      <dgm:prSet/>
      <dgm:spPr/>
      <dgm:t>
        <a:bodyPr/>
        <a:lstStyle/>
        <a:p>
          <a:endParaRPr lang="en-US"/>
        </a:p>
      </dgm:t>
    </dgm:pt>
    <dgm:pt modelId="{D348C9A6-92DD-4DFD-9F69-40D22A3F836C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</dgm:t>
    </dgm:pt>
    <dgm:pt modelId="{F1316C68-DBAD-4501-A679-D0D68FC7FC00}" type="parTrans" cxnId="{B4D9038B-AA74-41C9-80C2-C9B6A503834A}">
      <dgm:prSet/>
      <dgm:spPr/>
      <dgm:t>
        <a:bodyPr/>
        <a:lstStyle/>
        <a:p>
          <a:endParaRPr lang="en-US"/>
        </a:p>
      </dgm:t>
    </dgm:pt>
    <dgm:pt modelId="{0869EA61-3F61-49F4-AA55-208B2E07AEC5}" type="sibTrans" cxnId="{B4D9038B-AA74-41C9-80C2-C9B6A503834A}">
      <dgm:prSet/>
      <dgm:spPr/>
      <dgm:t>
        <a:bodyPr/>
        <a:lstStyle/>
        <a:p>
          <a:endParaRPr lang="en-US"/>
        </a:p>
      </dgm:t>
    </dgm:pt>
    <dgm:pt modelId="{B7B9100E-F3B6-495C-A034-EB6A46AC0ABE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</dgm:t>
    </dgm:pt>
    <dgm:pt modelId="{476AF1FE-82F5-4E73-ACB2-4090C2FFC48D}" type="sibTrans" cxnId="{75F8F4FF-AAD0-4657-94A5-89A920364299}">
      <dgm:prSet/>
      <dgm:spPr/>
      <dgm:t>
        <a:bodyPr/>
        <a:lstStyle/>
        <a:p>
          <a:endParaRPr lang="en-US"/>
        </a:p>
      </dgm:t>
    </dgm:pt>
    <dgm:pt modelId="{801DEDF8-5F12-443C-8218-5DEE4197DC9F}" type="parTrans" cxnId="{75F8F4FF-AAD0-4657-94A5-89A920364299}">
      <dgm:prSet/>
      <dgm:spPr/>
      <dgm:t>
        <a:bodyPr/>
        <a:lstStyle/>
        <a:p>
          <a:endParaRPr lang="en-US"/>
        </a:p>
      </dgm:t>
    </dgm:pt>
    <dgm:pt modelId="{D2FD7881-23AB-4A4E-9FF9-7A6A0EF2460F}" type="pres">
      <dgm:prSet presAssocID="{D6AD033C-3595-4E82-ACA3-ACE662A6AC6F}" presName="Name0" presStyleCnt="0">
        <dgm:presLayoutVars>
          <dgm:dir/>
          <dgm:animLvl val="lvl"/>
          <dgm:resizeHandles val="exact"/>
        </dgm:presLayoutVars>
      </dgm:prSet>
      <dgm:spPr/>
    </dgm:pt>
    <dgm:pt modelId="{D3A75EB6-0199-43FC-8F32-E23A1EBEAECC}" type="pres">
      <dgm:prSet presAssocID="{1E00A429-59D1-4D49-9E7E-F0B67CDC69C5}" presName="compositeNode" presStyleCnt="0">
        <dgm:presLayoutVars>
          <dgm:bulletEnabled val="1"/>
        </dgm:presLayoutVars>
      </dgm:prSet>
      <dgm:spPr/>
    </dgm:pt>
    <dgm:pt modelId="{0B2F2860-DD7E-4BDC-AE6E-4CD5189C8258}" type="pres">
      <dgm:prSet presAssocID="{1E00A429-59D1-4D49-9E7E-F0B67CDC69C5}" presName="bgRect" presStyleLbl="node1" presStyleIdx="0" presStyleCnt="3" custScaleX="103934" custScaleY="97503"/>
      <dgm:spPr/>
    </dgm:pt>
    <dgm:pt modelId="{64DD95F6-4052-4307-B0E9-9E967C478E7D}" type="pres">
      <dgm:prSet presAssocID="{1E00A429-59D1-4D49-9E7E-F0B67CDC69C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147ACD7-64A5-46B5-8EF0-9B308AE76E48}" type="pres">
      <dgm:prSet presAssocID="{1E00A429-59D1-4D49-9E7E-F0B67CDC69C5}" presName="childNode" presStyleLbl="node1" presStyleIdx="0" presStyleCnt="3">
        <dgm:presLayoutVars>
          <dgm:bulletEnabled val="1"/>
        </dgm:presLayoutVars>
      </dgm:prSet>
      <dgm:spPr/>
    </dgm:pt>
    <dgm:pt modelId="{28409597-6062-455B-999E-D9AA3046FAE4}" type="pres">
      <dgm:prSet presAssocID="{37381C0F-8A9D-4933-AF6A-EC0ABA00945C}" presName="hSp" presStyleCnt="0"/>
      <dgm:spPr/>
    </dgm:pt>
    <dgm:pt modelId="{4B5D6178-D3FF-4F83-A93E-C45B523457DC}" type="pres">
      <dgm:prSet presAssocID="{37381C0F-8A9D-4933-AF6A-EC0ABA00945C}" presName="vProcSp" presStyleCnt="0"/>
      <dgm:spPr/>
    </dgm:pt>
    <dgm:pt modelId="{EC86C0DC-6148-4436-BF5E-87D12F5C7A0E}" type="pres">
      <dgm:prSet presAssocID="{37381C0F-8A9D-4933-AF6A-EC0ABA00945C}" presName="vSp1" presStyleCnt="0"/>
      <dgm:spPr/>
    </dgm:pt>
    <dgm:pt modelId="{D302022A-5A8E-4041-A73B-2BA86D62D215}" type="pres">
      <dgm:prSet presAssocID="{37381C0F-8A9D-4933-AF6A-EC0ABA00945C}" presName="simulatedConn" presStyleLbl="solidFgAcc1" presStyleIdx="0" presStyleCnt="2"/>
      <dgm:spPr/>
    </dgm:pt>
    <dgm:pt modelId="{45D094BC-CB5A-43B4-90CB-CE38724908FB}" type="pres">
      <dgm:prSet presAssocID="{37381C0F-8A9D-4933-AF6A-EC0ABA00945C}" presName="vSp2" presStyleCnt="0"/>
      <dgm:spPr/>
    </dgm:pt>
    <dgm:pt modelId="{1B6EE0FF-E3CE-4E6B-8C29-A02DC411AC04}" type="pres">
      <dgm:prSet presAssocID="{37381C0F-8A9D-4933-AF6A-EC0ABA00945C}" presName="sibTrans" presStyleCnt="0"/>
      <dgm:spPr/>
    </dgm:pt>
    <dgm:pt modelId="{FDA1E5A2-ABED-4A0E-B01F-42525E8CE34F}" type="pres">
      <dgm:prSet presAssocID="{8211F530-E4F8-4878-9FC2-C9BC1890FA0B}" presName="compositeNode" presStyleCnt="0">
        <dgm:presLayoutVars>
          <dgm:bulletEnabled val="1"/>
        </dgm:presLayoutVars>
      </dgm:prSet>
      <dgm:spPr/>
    </dgm:pt>
    <dgm:pt modelId="{1CBBAB29-60C9-4A06-A792-C58CED30C307}" type="pres">
      <dgm:prSet presAssocID="{8211F530-E4F8-4878-9FC2-C9BC1890FA0B}" presName="bgRect" presStyleLbl="node1" presStyleIdx="1" presStyleCnt="3" custScaleY="97061"/>
      <dgm:spPr/>
    </dgm:pt>
    <dgm:pt modelId="{F379F7C3-6E7A-4D5B-87FE-2A8D72F8DB5C}" type="pres">
      <dgm:prSet presAssocID="{8211F530-E4F8-4878-9FC2-C9BC1890FA0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6344DA9-317B-4D8E-BF02-90F47BC4BF7C}" type="pres">
      <dgm:prSet presAssocID="{8211F530-E4F8-4878-9FC2-C9BC1890FA0B}" presName="childNode" presStyleLbl="node1" presStyleIdx="1" presStyleCnt="3">
        <dgm:presLayoutVars>
          <dgm:bulletEnabled val="1"/>
        </dgm:presLayoutVars>
      </dgm:prSet>
      <dgm:spPr/>
    </dgm:pt>
    <dgm:pt modelId="{997372E3-B972-4CA7-89BE-711875645002}" type="pres">
      <dgm:prSet presAssocID="{257D76B3-ED4E-41AD-A3AB-1E8BD1567A0A}" presName="hSp" presStyleCnt="0"/>
      <dgm:spPr/>
    </dgm:pt>
    <dgm:pt modelId="{0FEDD8B9-220F-4F91-B2D5-6BE71D6876C7}" type="pres">
      <dgm:prSet presAssocID="{257D76B3-ED4E-41AD-A3AB-1E8BD1567A0A}" presName="vProcSp" presStyleCnt="0"/>
      <dgm:spPr/>
    </dgm:pt>
    <dgm:pt modelId="{0FB2F3D3-8F8E-4A67-AF32-97EE3D82B7E4}" type="pres">
      <dgm:prSet presAssocID="{257D76B3-ED4E-41AD-A3AB-1E8BD1567A0A}" presName="vSp1" presStyleCnt="0"/>
      <dgm:spPr/>
    </dgm:pt>
    <dgm:pt modelId="{C56A65C7-FABA-459A-B11C-6C77F913350B}" type="pres">
      <dgm:prSet presAssocID="{257D76B3-ED4E-41AD-A3AB-1E8BD1567A0A}" presName="simulatedConn" presStyleLbl="solidFgAcc1" presStyleIdx="1" presStyleCnt="2"/>
      <dgm:spPr/>
    </dgm:pt>
    <dgm:pt modelId="{1DE10701-2E93-450E-98BB-045485A74749}" type="pres">
      <dgm:prSet presAssocID="{257D76B3-ED4E-41AD-A3AB-1E8BD1567A0A}" presName="vSp2" presStyleCnt="0"/>
      <dgm:spPr/>
    </dgm:pt>
    <dgm:pt modelId="{3DC80D84-55AF-4A63-BC8A-A1C5A84D8DB5}" type="pres">
      <dgm:prSet presAssocID="{257D76B3-ED4E-41AD-A3AB-1E8BD1567A0A}" presName="sibTrans" presStyleCnt="0"/>
      <dgm:spPr/>
    </dgm:pt>
    <dgm:pt modelId="{4567BF66-CBDF-4149-9C13-1FA0FBAEE362}" type="pres">
      <dgm:prSet presAssocID="{49F06FAE-E463-48D7-BC23-76C90E180A56}" presName="compositeNode" presStyleCnt="0">
        <dgm:presLayoutVars>
          <dgm:bulletEnabled val="1"/>
        </dgm:presLayoutVars>
      </dgm:prSet>
      <dgm:spPr/>
    </dgm:pt>
    <dgm:pt modelId="{51ADED57-0E05-4BC6-A989-D269C3884488}" type="pres">
      <dgm:prSet presAssocID="{49F06FAE-E463-48D7-BC23-76C90E180A56}" presName="bgRect" presStyleLbl="node1" presStyleIdx="2" presStyleCnt="3" custScaleY="96313"/>
      <dgm:spPr/>
    </dgm:pt>
    <dgm:pt modelId="{333057FB-7F7E-4960-B0EF-9249462ABB40}" type="pres">
      <dgm:prSet presAssocID="{49F06FAE-E463-48D7-BC23-76C90E180A5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664BC05-944D-41AF-B985-B05A7AFA5FB5}" type="pres">
      <dgm:prSet presAssocID="{49F06FAE-E463-48D7-BC23-76C90E180A5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69DDF02-52D6-40FD-8437-A54726218282}" type="presOf" srcId="{1E00A429-59D1-4D49-9E7E-F0B67CDC69C5}" destId="{0B2F2860-DD7E-4BDC-AE6E-4CD5189C8258}" srcOrd="0" destOrd="0" presId="urn:microsoft.com/office/officeart/2005/8/layout/hProcess7"/>
    <dgm:cxn modelId="{A7326B03-39A5-4DD4-AC99-0C02D064D0BB}" srcId="{8211F530-E4F8-4878-9FC2-C9BC1890FA0B}" destId="{C7B7615F-301C-4C4E-AF77-7B033B90D2A8}" srcOrd="0" destOrd="0" parTransId="{A9682A69-7333-41B0-9334-04B389745A41}" sibTransId="{CFAE921F-34E6-47B8-AAED-5B6F7A0032FB}"/>
    <dgm:cxn modelId="{18CFF204-3DD2-4CFB-A061-37DFF479C81D}" type="presOf" srcId="{8211F530-E4F8-4878-9FC2-C9BC1890FA0B}" destId="{F379F7C3-6E7A-4D5B-87FE-2A8D72F8DB5C}" srcOrd="1" destOrd="0" presId="urn:microsoft.com/office/officeart/2005/8/layout/hProcess7"/>
    <dgm:cxn modelId="{13516510-493A-4F92-9655-6113C3CB289A}" type="presOf" srcId="{B37AE1DD-934A-46B7-B6E4-306AB3588EAF}" destId="{F147ACD7-64A5-46B5-8EF0-9B308AE76E48}" srcOrd="0" destOrd="2" presId="urn:microsoft.com/office/officeart/2005/8/layout/hProcess7"/>
    <dgm:cxn modelId="{47E93F15-A412-4317-9BC9-67468313D65E}" srcId="{D348C9A6-92DD-4DFD-9F69-40D22A3F836C}" destId="{B37AE1DD-934A-46B7-B6E4-306AB3588EAF}" srcOrd="1" destOrd="0" parTransId="{FEDECDE5-95CA-49DB-B60D-9B456503A166}" sibTransId="{308629E4-4E33-46E0-A4BB-8445B0589447}"/>
    <dgm:cxn modelId="{E70C251F-611E-48C9-BA79-66F54B0EF789}" type="presOf" srcId="{B7B9100E-F3B6-495C-A034-EB6A46AC0ABE}" destId="{36344DA9-317B-4D8E-BF02-90F47BC4BF7C}" srcOrd="0" destOrd="1" presId="urn:microsoft.com/office/officeart/2005/8/layout/hProcess7"/>
    <dgm:cxn modelId="{0C94B921-AF5F-40E3-B5AD-F2457FDA435D}" type="presOf" srcId="{D348C9A6-92DD-4DFD-9F69-40D22A3F836C}" destId="{F147ACD7-64A5-46B5-8EF0-9B308AE76E48}" srcOrd="0" destOrd="0" presId="urn:microsoft.com/office/officeart/2005/8/layout/hProcess7"/>
    <dgm:cxn modelId="{2BF56D28-45CB-48BC-B2A8-065B00A31FD5}" type="presOf" srcId="{81DAFA4E-D4DF-4330-B68A-CF3E062C1E5A}" destId="{F147ACD7-64A5-46B5-8EF0-9B308AE76E48}" srcOrd="0" destOrd="4" presId="urn:microsoft.com/office/officeart/2005/8/layout/hProcess7"/>
    <dgm:cxn modelId="{AAADCA32-2C7C-4FF9-A433-CCAC1E45F10E}" srcId="{C7B7615F-301C-4C4E-AF77-7B033B90D2A8}" destId="{8CB9E761-5742-4CAA-99CA-22B1FDB909E4}" srcOrd="2" destOrd="0" parTransId="{A72F1E9F-E5A1-455F-8269-1849EE311DDA}" sibTransId="{74AD4C66-18D6-40E9-8710-3C7716CD108E}"/>
    <dgm:cxn modelId="{C85B6433-44F4-444C-B3A9-1D634398D64A}" type="presOf" srcId="{1687E8D3-B38E-4F11-9468-9B6911455DDB}" destId="{F147ACD7-64A5-46B5-8EF0-9B308AE76E48}" srcOrd="0" destOrd="1" presId="urn:microsoft.com/office/officeart/2005/8/layout/hProcess7"/>
    <dgm:cxn modelId="{D06C2339-3A66-4EC5-A210-11FFFCD474A2}" type="presOf" srcId="{10789FAE-224F-46DD-BC76-4B3B6A2E8CE6}" destId="{8664BC05-944D-41AF-B985-B05A7AFA5FB5}" srcOrd="0" destOrd="1" presId="urn:microsoft.com/office/officeart/2005/8/layout/hProcess7"/>
    <dgm:cxn modelId="{14F3D53D-6DD7-4D38-94FB-26AA20435A47}" srcId="{D6AD033C-3595-4E82-ACA3-ACE662A6AC6F}" destId="{1E00A429-59D1-4D49-9E7E-F0B67CDC69C5}" srcOrd="0" destOrd="0" parTransId="{8B05C47C-7AFE-402B-9646-F3AB7073C9DC}" sibTransId="{37381C0F-8A9D-4933-AF6A-EC0ABA00945C}"/>
    <dgm:cxn modelId="{D98C015B-5412-45F9-A95C-5F6ECFE06C86}" srcId="{D6AD033C-3595-4E82-ACA3-ACE662A6AC6F}" destId="{8211F530-E4F8-4878-9FC2-C9BC1890FA0B}" srcOrd="1" destOrd="0" parTransId="{E86C46D2-B1C9-4526-B52A-979FB391BD15}" sibTransId="{257D76B3-ED4E-41AD-A3AB-1E8BD1567A0A}"/>
    <dgm:cxn modelId="{46973A5E-294F-4E7C-BBAD-1A7C568BA3BB}" srcId="{C7B7615F-301C-4C4E-AF77-7B033B90D2A8}" destId="{B5B81A6F-C303-4F81-B84B-E4B32228B6DC}" srcOrd="3" destOrd="0" parTransId="{1A0CA324-7A08-489F-A4A9-0E595221812E}" sibTransId="{347C614E-BDF1-4F83-9F2F-C158CDD7A856}"/>
    <dgm:cxn modelId="{BD46F15E-D19D-44B4-88CE-7E524AD806EA}" type="presOf" srcId="{1F7A58A5-3760-432F-9CA0-0F28FB198F00}" destId="{36344DA9-317B-4D8E-BF02-90F47BC4BF7C}" srcOrd="0" destOrd="2" presId="urn:microsoft.com/office/officeart/2005/8/layout/hProcess7"/>
    <dgm:cxn modelId="{B9D3BB41-E966-41DD-BF95-9A3A0E87F3F8}" srcId="{5BA5083A-7FA1-4EB7-9363-2FEAE900027E}" destId="{10789FAE-224F-46DD-BC76-4B3B6A2E8CE6}" srcOrd="0" destOrd="0" parTransId="{EE8190AA-7AFF-482E-AFFD-89B8D814C670}" sibTransId="{4CC08A79-86C1-41A5-A271-26C549F01AD0}"/>
    <dgm:cxn modelId="{9023B76A-E3E4-4380-8C54-83C5C862D6FD}" srcId="{C7B7615F-301C-4C4E-AF77-7B033B90D2A8}" destId="{1F7A58A5-3760-432F-9CA0-0F28FB198F00}" srcOrd="1" destOrd="0" parTransId="{97E880A6-4DD4-4CB2-9D7D-6D6539E45108}" sibTransId="{A16A589B-48B4-4734-A48A-4B2862DB1618}"/>
    <dgm:cxn modelId="{D72B1C4D-D68A-455E-A8A8-E8F646E729CA}" type="presOf" srcId="{49F06FAE-E463-48D7-BC23-76C90E180A56}" destId="{51ADED57-0E05-4BC6-A989-D269C3884488}" srcOrd="0" destOrd="0" presId="urn:microsoft.com/office/officeart/2005/8/layout/hProcess7"/>
    <dgm:cxn modelId="{19473950-1442-4CCB-A2CF-278ED6722244}" type="presOf" srcId="{D6AD033C-3595-4E82-ACA3-ACE662A6AC6F}" destId="{D2FD7881-23AB-4A4E-9FF9-7A6A0EF2460F}" srcOrd="0" destOrd="0" presId="urn:microsoft.com/office/officeart/2005/8/layout/hProcess7"/>
    <dgm:cxn modelId="{9BE21876-088B-4D2F-B25D-3319A8B765A5}" type="presOf" srcId="{C7B7615F-301C-4C4E-AF77-7B033B90D2A8}" destId="{36344DA9-317B-4D8E-BF02-90F47BC4BF7C}" srcOrd="0" destOrd="0" presId="urn:microsoft.com/office/officeart/2005/8/layout/hProcess7"/>
    <dgm:cxn modelId="{8D594E84-9FDA-45E1-9281-9071775E4E9B}" srcId="{D348C9A6-92DD-4DFD-9F69-40D22A3F836C}" destId="{1687E8D3-B38E-4F11-9468-9B6911455DDB}" srcOrd="0" destOrd="0" parTransId="{95AEB418-EAF0-44F2-9EED-7C6A4A129C09}" sibTransId="{675CA98F-CB16-4656-BC6D-D2477103BD90}"/>
    <dgm:cxn modelId="{D1DE4F8A-E595-4C6C-A4F6-5EFA1F3E4AC5}" srcId="{D348C9A6-92DD-4DFD-9F69-40D22A3F836C}" destId="{81DAFA4E-D4DF-4330-B68A-CF3E062C1E5A}" srcOrd="3" destOrd="0" parTransId="{68ABFD5A-9B51-4B67-AAE5-00BC4BDBF73F}" sibTransId="{1D6926DC-AA8E-414E-900F-B73654073649}"/>
    <dgm:cxn modelId="{B4D9038B-AA74-41C9-80C2-C9B6A503834A}" srcId="{1E00A429-59D1-4D49-9E7E-F0B67CDC69C5}" destId="{D348C9A6-92DD-4DFD-9F69-40D22A3F836C}" srcOrd="0" destOrd="0" parTransId="{F1316C68-DBAD-4501-A679-D0D68FC7FC00}" sibTransId="{0869EA61-3F61-49F4-AA55-208B2E07AEC5}"/>
    <dgm:cxn modelId="{9403458D-D6BF-4D02-BA40-A5DB0156DD90}" type="presOf" srcId="{2856EDD3-803C-44B5-8CEB-109A5A593246}" destId="{F147ACD7-64A5-46B5-8EF0-9B308AE76E48}" srcOrd="0" destOrd="3" presId="urn:microsoft.com/office/officeart/2005/8/layout/hProcess7"/>
    <dgm:cxn modelId="{17B42098-44ED-460E-A0B0-9A34B1E8644F}" srcId="{D348C9A6-92DD-4DFD-9F69-40D22A3F836C}" destId="{F98F531B-741A-4DB3-9AAA-B90566ADA88A}" srcOrd="4" destOrd="0" parTransId="{8634AD23-1D7D-4775-8F6B-2BCDEC64B8AF}" sibTransId="{F3FA0D58-E642-45B5-BBCA-384E5CD4DB35}"/>
    <dgm:cxn modelId="{AF2AE5AE-EFC5-4971-9CE9-76AE7E8E83C5}" srcId="{D6AD033C-3595-4E82-ACA3-ACE662A6AC6F}" destId="{49F06FAE-E463-48D7-BC23-76C90E180A56}" srcOrd="2" destOrd="0" parTransId="{B7874ECE-4E96-44E6-813A-F7C07B818B67}" sibTransId="{75282136-C0C1-4496-8E65-9E36902683E2}"/>
    <dgm:cxn modelId="{0C1FC3B4-6CAD-47EB-A861-8CEB19DB3D36}" srcId="{49F06FAE-E463-48D7-BC23-76C90E180A56}" destId="{5BA5083A-7FA1-4EB7-9363-2FEAE900027E}" srcOrd="0" destOrd="0" parTransId="{AAF0773C-C9D3-4907-8692-63F59240CDDF}" sibTransId="{A14BB8AD-DB2E-4BF9-B4D6-176508076556}"/>
    <dgm:cxn modelId="{3A2413C2-DD6A-4024-88A1-6D535229A4ED}" type="presOf" srcId="{49F06FAE-E463-48D7-BC23-76C90E180A56}" destId="{333057FB-7F7E-4960-B0EF-9249462ABB40}" srcOrd="1" destOrd="0" presId="urn:microsoft.com/office/officeart/2005/8/layout/hProcess7"/>
    <dgm:cxn modelId="{6E1D8EC9-1171-4D3B-8FEC-62D40524727E}" type="presOf" srcId="{B5B81A6F-C303-4F81-B84B-E4B32228B6DC}" destId="{36344DA9-317B-4D8E-BF02-90F47BC4BF7C}" srcOrd="0" destOrd="4" presId="urn:microsoft.com/office/officeart/2005/8/layout/hProcess7"/>
    <dgm:cxn modelId="{623194CF-D411-4880-B5E6-84D7EE38963D}" type="presOf" srcId="{D1A3601C-F456-4F74-8CF5-82CDBDB02090}" destId="{8664BC05-944D-41AF-B985-B05A7AFA5FB5}" srcOrd="0" destOrd="2" presId="urn:microsoft.com/office/officeart/2005/8/layout/hProcess7"/>
    <dgm:cxn modelId="{563AAED4-F519-47FB-A1BD-E10BF4D7FB62}" srcId="{D348C9A6-92DD-4DFD-9F69-40D22A3F836C}" destId="{2856EDD3-803C-44B5-8CEB-109A5A593246}" srcOrd="2" destOrd="0" parTransId="{4D9D1297-3ADF-45C4-9C16-D94BF0A265B8}" sibTransId="{4BD86782-75D5-4A61-84EE-B1BF8AEE67E7}"/>
    <dgm:cxn modelId="{35E3E1D5-C422-428B-9162-47165B59118F}" type="presOf" srcId="{F98F531B-741A-4DB3-9AAA-B90566ADA88A}" destId="{F147ACD7-64A5-46B5-8EF0-9B308AE76E48}" srcOrd="0" destOrd="5" presId="urn:microsoft.com/office/officeart/2005/8/layout/hProcess7"/>
    <dgm:cxn modelId="{CDE06DDE-F634-4A99-9DD9-24E5832FD7AA}" type="presOf" srcId="{8211F530-E4F8-4878-9FC2-C9BC1890FA0B}" destId="{1CBBAB29-60C9-4A06-A792-C58CED30C307}" srcOrd="0" destOrd="0" presId="urn:microsoft.com/office/officeart/2005/8/layout/hProcess7"/>
    <dgm:cxn modelId="{F7F222E1-A34D-474A-88AB-C740CB2FD9EB}" type="presOf" srcId="{1E00A429-59D1-4D49-9E7E-F0B67CDC69C5}" destId="{64DD95F6-4052-4307-B0E9-9E967C478E7D}" srcOrd="1" destOrd="0" presId="urn:microsoft.com/office/officeart/2005/8/layout/hProcess7"/>
    <dgm:cxn modelId="{C65431E6-78D9-4CE1-A5C6-C60156D90F2A}" type="presOf" srcId="{8CB9E761-5742-4CAA-99CA-22B1FDB909E4}" destId="{36344DA9-317B-4D8E-BF02-90F47BC4BF7C}" srcOrd="0" destOrd="3" presId="urn:microsoft.com/office/officeart/2005/8/layout/hProcess7"/>
    <dgm:cxn modelId="{0B0892F4-168B-43E7-9BE9-415167C748A4}" srcId="{5BA5083A-7FA1-4EB7-9363-2FEAE900027E}" destId="{D1A3601C-F456-4F74-8CF5-82CDBDB02090}" srcOrd="1" destOrd="0" parTransId="{5FA9F5B1-0D00-415E-B027-4734BAD2B9E8}" sibTransId="{72F993B4-6ADF-4860-A906-E77ED5E07B98}"/>
    <dgm:cxn modelId="{9DDD9AF4-933C-4D7F-966E-A6B9A99F4499}" type="presOf" srcId="{5BA5083A-7FA1-4EB7-9363-2FEAE900027E}" destId="{8664BC05-944D-41AF-B985-B05A7AFA5FB5}" srcOrd="0" destOrd="0" presId="urn:microsoft.com/office/officeart/2005/8/layout/hProcess7"/>
    <dgm:cxn modelId="{75F8F4FF-AAD0-4657-94A5-89A920364299}" srcId="{C7B7615F-301C-4C4E-AF77-7B033B90D2A8}" destId="{B7B9100E-F3B6-495C-A034-EB6A46AC0ABE}" srcOrd="0" destOrd="0" parTransId="{801DEDF8-5F12-443C-8218-5DEE4197DC9F}" sibTransId="{476AF1FE-82F5-4E73-ACB2-4090C2FFC48D}"/>
    <dgm:cxn modelId="{3EA06D9C-0DFD-4FA9-917E-2F1689280D27}" type="presParOf" srcId="{D2FD7881-23AB-4A4E-9FF9-7A6A0EF2460F}" destId="{D3A75EB6-0199-43FC-8F32-E23A1EBEAECC}" srcOrd="0" destOrd="0" presId="urn:microsoft.com/office/officeart/2005/8/layout/hProcess7"/>
    <dgm:cxn modelId="{8825E8FF-65B9-4120-A8DE-92185D17A7F3}" type="presParOf" srcId="{D3A75EB6-0199-43FC-8F32-E23A1EBEAECC}" destId="{0B2F2860-DD7E-4BDC-AE6E-4CD5189C8258}" srcOrd="0" destOrd="0" presId="urn:microsoft.com/office/officeart/2005/8/layout/hProcess7"/>
    <dgm:cxn modelId="{CEDE9ADF-2351-4FC2-A9F5-39A63C69C764}" type="presParOf" srcId="{D3A75EB6-0199-43FC-8F32-E23A1EBEAECC}" destId="{64DD95F6-4052-4307-B0E9-9E967C478E7D}" srcOrd="1" destOrd="0" presId="urn:microsoft.com/office/officeart/2005/8/layout/hProcess7"/>
    <dgm:cxn modelId="{F18BF97B-C985-46AD-8BDB-9AE55AECD432}" type="presParOf" srcId="{D3A75EB6-0199-43FC-8F32-E23A1EBEAECC}" destId="{F147ACD7-64A5-46B5-8EF0-9B308AE76E48}" srcOrd="2" destOrd="0" presId="urn:microsoft.com/office/officeart/2005/8/layout/hProcess7"/>
    <dgm:cxn modelId="{3069C87A-72B5-4555-B8CB-4D2095A722A0}" type="presParOf" srcId="{D2FD7881-23AB-4A4E-9FF9-7A6A0EF2460F}" destId="{28409597-6062-455B-999E-D9AA3046FAE4}" srcOrd="1" destOrd="0" presId="urn:microsoft.com/office/officeart/2005/8/layout/hProcess7"/>
    <dgm:cxn modelId="{889FEA15-AE63-4809-8098-922B878DFDFE}" type="presParOf" srcId="{D2FD7881-23AB-4A4E-9FF9-7A6A0EF2460F}" destId="{4B5D6178-D3FF-4F83-A93E-C45B523457DC}" srcOrd="2" destOrd="0" presId="urn:microsoft.com/office/officeart/2005/8/layout/hProcess7"/>
    <dgm:cxn modelId="{87FD7948-E113-4643-A91B-4BA89FF01A97}" type="presParOf" srcId="{4B5D6178-D3FF-4F83-A93E-C45B523457DC}" destId="{EC86C0DC-6148-4436-BF5E-87D12F5C7A0E}" srcOrd="0" destOrd="0" presId="urn:microsoft.com/office/officeart/2005/8/layout/hProcess7"/>
    <dgm:cxn modelId="{67339C60-8F09-4950-8EB2-6D32F8A15546}" type="presParOf" srcId="{4B5D6178-D3FF-4F83-A93E-C45B523457DC}" destId="{D302022A-5A8E-4041-A73B-2BA86D62D215}" srcOrd="1" destOrd="0" presId="urn:microsoft.com/office/officeart/2005/8/layout/hProcess7"/>
    <dgm:cxn modelId="{3CCA2667-42BC-4433-B9F4-2D8E834FC645}" type="presParOf" srcId="{4B5D6178-D3FF-4F83-A93E-C45B523457DC}" destId="{45D094BC-CB5A-43B4-90CB-CE38724908FB}" srcOrd="2" destOrd="0" presId="urn:microsoft.com/office/officeart/2005/8/layout/hProcess7"/>
    <dgm:cxn modelId="{F7CDC870-7F2C-490C-ABE6-0C4F1C70F7BB}" type="presParOf" srcId="{D2FD7881-23AB-4A4E-9FF9-7A6A0EF2460F}" destId="{1B6EE0FF-E3CE-4E6B-8C29-A02DC411AC04}" srcOrd="3" destOrd="0" presId="urn:microsoft.com/office/officeart/2005/8/layout/hProcess7"/>
    <dgm:cxn modelId="{77762B78-5427-4C1F-A19D-727E2F94892E}" type="presParOf" srcId="{D2FD7881-23AB-4A4E-9FF9-7A6A0EF2460F}" destId="{FDA1E5A2-ABED-4A0E-B01F-42525E8CE34F}" srcOrd="4" destOrd="0" presId="urn:microsoft.com/office/officeart/2005/8/layout/hProcess7"/>
    <dgm:cxn modelId="{305E9725-C770-463B-BCF3-AD121962CD20}" type="presParOf" srcId="{FDA1E5A2-ABED-4A0E-B01F-42525E8CE34F}" destId="{1CBBAB29-60C9-4A06-A792-C58CED30C307}" srcOrd="0" destOrd="0" presId="urn:microsoft.com/office/officeart/2005/8/layout/hProcess7"/>
    <dgm:cxn modelId="{63FF8FCE-2876-4B13-A4E6-A4CACFF8A05C}" type="presParOf" srcId="{FDA1E5A2-ABED-4A0E-B01F-42525E8CE34F}" destId="{F379F7C3-6E7A-4D5B-87FE-2A8D72F8DB5C}" srcOrd="1" destOrd="0" presId="urn:microsoft.com/office/officeart/2005/8/layout/hProcess7"/>
    <dgm:cxn modelId="{B13A47C3-F06F-4409-9FED-6EEADFB0BEED}" type="presParOf" srcId="{FDA1E5A2-ABED-4A0E-B01F-42525E8CE34F}" destId="{36344DA9-317B-4D8E-BF02-90F47BC4BF7C}" srcOrd="2" destOrd="0" presId="urn:microsoft.com/office/officeart/2005/8/layout/hProcess7"/>
    <dgm:cxn modelId="{94A2FC87-A2E4-4787-A7F9-A9A81E015B01}" type="presParOf" srcId="{D2FD7881-23AB-4A4E-9FF9-7A6A0EF2460F}" destId="{997372E3-B972-4CA7-89BE-711875645002}" srcOrd="5" destOrd="0" presId="urn:microsoft.com/office/officeart/2005/8/layout/hProcess7"/>
    <dgm:cxn modelId="{799744BF-20B0-4A84-B3CF-F250DF48D86F}" type="presParOf" srcId="{D2FD7881-23AB-4A4E-9FF9-7A6A0EF2460F}" destId="{0FEDD8B9-220F-4F91-B2D5-6BE71D6876C7}" srcOrd="6" destOrd="0" presId="urn:microsoft.com/office/officeart/2005/8/layout/hProcess7"/>
    <dgm:cxn modelId="{28A0CB18-F881-4CA6-8194-83DD1107CAF8}" type="presParOf" srcId="{0FEDD8B9-220F-4F91-B2D5-6BE71D6876C7}" destId="{0FB2F3D3-8F8E-4A67-AF32-97EE3D82B7E4}" srcOrd="0" destOrd="0" presId="urn:microsoft.com/office/officeart/2005/8/layout/hProcess7"/>
    <dgm:cxn modelId="{62E3CEF3-4E33-4AAF-A32B-657A90524360}" type="presParOf" srcId="{0FEDD8B9-220F-4F91-B2D5-6BE71D6876C7}" destId="{C56A65C7-FABA-459A-B11C-6C77F913350B}" srcOrd="1" destOrd="0" presId="urn:microsoft.com/office/officeart/2005/8/layout/hProcess7"/>
    <dgm:cxn modelId="{3CF23DA3-8218-4EC2-994A-48416F74E345}" type="presParOf" srcId="{0FEDD8B9-220F-4F91-B2D5-6BE71D6876C7}" destId="{1DE10701-2E93-450E-98BB-045485A74749}" srcOrd="2" destOrd="0" presId="urn:microsoft.com/office/officeart/2005/8/layout/hProcess7"/>
    <dgm:cxn modelId="{68A6DA9B-B7C5-4B22-B969-67032C695896}" type="presParOf" srcId="{D2FD7881-23AB-4A4E-9FF9-7A6A0EF2460F}" destId="{3DC80D84-55AF-4A63-BC8A-A1C5A84D8DB5}" srcOrd="7" destOrd="0" presId="urn:microsoft.com/office/officeart/2005/8/layout/hProcess7"/>
    <dgm:cxn modelId="{7BBF3F3D-BF58-4C60-A030-2A6ACC850DA4}" type="presParOf" srcId="{D2FD7881-23AB-4A4E-9FF9-7A6A0EF2460F}" destId="{4567BF66-CBDF-4149-9C13-1FA0FBAEE362}" srcOrd="8" destOrd="0" presId="urn:microsoft.com/office/officeart/2005/8/layout/hProcess7"/>
    <dgm:cxn modelId="{E56AE0F7-8B97-496B-9689-2282D0D0806E}" type="presParOf" srcId="{4567BF66-CBDF-4149-9C13-1FA0FBAEE362}" destId="{51ADED57-0E05-4BC6-A989-D269C3884488}" srcOrd="0" destOrd="0" presId="urn:microsoft.com/office/officeart/2005/8/layout/hProcess7"/>
    <dgm:cxn modelId="{FFD4F134-A70B-4CA4-B6A9-ACF0229C1E67}" type="presParOf" srcId="{4567BF66-CBDF-4149-9C13-1FA0FBAEE362}" destId="{333057FB-7F7E-4960-B0EF-9249462ABB40}" srcOrd="1" destOrd="0" presId="urn:microsoft.com/office/officeart/2005/8/layout/hProcess7"/>
    <dgm:cxn modelId="{C06C29B6-AE14-4411-B675-2A71A1E65BE5}" type="presParOf" srcId="{4567BF66-CBDF-4149-9C13-1FA0FBAEE362}" destId="{8664BC05-944D-41AF-B985-B05A7AFA5FB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2860-DD7E-4BDC-AE6E-4CD5189C8258}">
      <dsp:nvSpPr>
        <dsp:cNvPr id="0" name=""/>
        <dsp:cNvSpPr/>
      </dsp:nvSpPr>
      <dsp:spPr>
        <a:xfrm>
          <a:off x="3661" y="1245795"/>
          <a:ext cx="2437983" cy="2744557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sp:txBody>
      <dsp:txXfrm rot="16200000">
        <a:off x="-877808" y="2127265"/>
        <a:ext cx="2250537" cy="487596"/>
      </dsp:txXfrm>
    </dsp:sp>
    <dsp:sp modelId="{F147ACD7-64A5-46B5-8EF0-9B308AE76E48}">
      <dsp:nvSpPr>
        <dsp:cNvPr id="0" name=""/>
        <dsp:cNvSpPr/>
      </dsp:nvSpPr>
      <dsp:spPr>
        <a:xfrm>
          <a:off x="484568" y="1245795"/>
          <a:ext cx="1816297" cy="274455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sp:txBody>
      <dsp:txXfrm>
        <a:off x="484568" y="1245795"/>
        <a:ext cx="1816297" cy="2744557"/>
      </dsp:txXfrm>
    </dsp:sp>
    <dsp:sp modelId="{1CBBAB29-60C9-4A06-A792-C58CED30C307}">
      <dsp:nvSpPr>
        <dsp:cNvPr id="0" name=""/>
        <dsp:cNvSpPr/>
      </dsp:nvSpPr>
      <dsp:spPr>
        <a:xfrm>
          <a:off x="2523744" y="1245795"/>
          <a:ext cx="2345703" cy="2732115"/>
        </a:xfrm>
        <a:prstGeom prst="roundRect">
          <a:avLst>
            <a:gd name="adj" fmla="val 5000"/>
          </a:avLst>
        </a:prstGeom>
        <a:solidFill>
          <a:schemeClr val="accent4">
            <a:hueOff val="-171714"/>
            <a:satOff val="26092"/>
            <a:lumOff val="-18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sp:txBody>
      <dsp:txXfrm rot="16200000">
        <a:off x="1638147" y="2131392"/>
        <a:ext cx="2240335" cy="469140"/>
      </dsp:txXfrm>
    </dsp:sp>
    <dsp:sp modelId="{D302022A-5A8E-4041-A73B-2BA86D62D215}">
      <dsp:nvSpPr>
        <dsp:cNvPr id="0" name=""/>
        <dsp:cNvSpPr/>
      </dsp:nvSpPr>
      <dsp:spPr>
        <a:xfrm rot="5400000">
          <a:off x="2328761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44DA9-317B-4D8E-BF02-90F47BC4BF7C}">
      <dsp:nvSpPr>
        <dsp:cNvPr id="0" name=""/>
        <dsp:cNvSpPr/>
      </dsp:nvSpPr>
      <dsp:spPr>
        <a:xfrm>
          <a:off x="2992885" y="1245795"/>
          <a:ext cx="1747549" cy="2732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992885" y="1245795"/>
        <a:ext cx="1747549" cy="2732115"/>
      </dsp:txXfrm>
    </dsp:sp>
    <dsp:sp modelId="{51ADED57-0E05-4BC6-A989-D269C3884488}">
      <dsp:nvSpPr>
        <dsp:cNvPr id="0" name=""/>
        <dsp:cNvSpPr/>
      </dsp:nvSpPr>
      <dsp:spPr>
        <a:xfrm>
          <a:off x="4951547" y="1245795"/>
          <a:ext cx="2345703" cy="2711060"/>
        </a:xfrm>
        <a:prstGeom prst="roundRect">
          <a:avLst>
            <a:gd name="adj" fmla="val 5000"/>
          </a:avLst>
        </a:prstGeom>
        <a:solidFill>
          <a:schemeClr val="accent4">
            <a:hueOff val="-343428"/>
            <a:satOff val="52185"/>
            <a:lumOff val="-3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Delft3D</a:t>
          </a:r>
        </a:p>
      </dsp:txBody>
      <dsp:txXfrm rot="16200000">
        <a:off x="4074583" y="2122759"/>
        <a:ext cx="2223069" cy="469140"/>
      </dsp:txXfrm>
    </dsp:sp>
    <dsp:sp modelId="{C56A65C7-FABA-459A-B11C-6C77F913350B}">
      <dsp:nvSpPr>
        <dsp:cNvPr id="0" name=""/>
        <dsp:cNvSpPr/>
      </dsp:nvSpPr>
      <dsp:spPr>
        <a:xfrm rot="5400000">
          <a:off x="4756564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43428"/>
              <a:satOff val="52185"/>
              <a:lumOff val="-3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BC05-944D-41AF-B985-B05A7AFA5FB5}">
      <dsp:nvSpPr>
        <dsp:cNvPr id="0" name=""/>
        <dsp:cNvSpPr/>
      </dsp:nvSpPr>
      <dsp:spPr>
        <a:xfrm>
          <a:off x="5420688" y="1245795"/>
          <a:ext cx="1747549" cy="27110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sp:txBody>
      <dsp:txXfrm>
        <a:off x="5420688" y="1245795"/>
        <a:ext cx="1747549" cy="2711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9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1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50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5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7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3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4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6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08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7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4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1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6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3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29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1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Question: are results in paper draft also mechanics-only?  What is the difference??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Stars indicate value of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𝜎_(</a:t>
                </a:r>
                <a:r>
                  <a:rPr lang="en-US" sz="1200" i="0">
                    <a:latin typeface="Cambria Math" panose="02040503050406030204" pitchFamily="18" charset="0"/>
                    <a:cs typeface="Calibri" panose="020F0502020204030204" pitchFamily="34" charset="0"/>
                  </a:rPr>
                  <a:t>𝑇_max )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Yellow shading highlights potential failure areas.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High-intensity, short-duration storms may create tall/narrow niches, whereas low-intensity, long-duration storm energy may create short/deep niches.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9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7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77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5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3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6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4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97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9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2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45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83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url?sa=i&amp;rct=j&amp;q=&amp;esrc=s&amp;source=images&amp;cd=&amp;cad=rja&amp;uact=8&amp;ved=0ahUKEwi2qsqs5JvYAhUKjlQKHeHYAbgQjRwIBw&amp;url=https://www.aconex.com/projects/university-alaska-fairbanks&amp;psig=AOvVaw2WwQ9pmBnh_Myx8pZC9dkB&amp;ust=1513969046712705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4516" y="1008064"/>
            <a:ext cx="166308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405" y="1185863"/>
            <a:ext cx="5854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83634" y="6119813"/>
            <a:ext cx="10302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2590800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2590800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4260258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5173653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19332"/>
            <a:ext cx="1242485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7/28/2021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419605" y="6115573"/>
            <a:ext cx="84096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855634" y="6174602"/>
            <a:ext cx="8336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SAND2019-7899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676633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676633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517300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430695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636185" y="711359"/>
            <a:ext cx="71924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7/28/2021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7/28/2021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2"/>
            <a:ext cx="12192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2"/>
            <a:ext cx="12192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7/28/2021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0" y="4040485"/>
            <a:ext cx="3312297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312297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1741910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" y="989096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337" y="1250965"/>
            <a:ext cx="7961583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337" y="2588979"/>
            <a:ext cx="7521783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5" y="4339007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97397" y="5157318"/>
            <a:ext cx="1294291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84911" y="5932869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336" y="26517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3312296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963189" y="989096"/>
            <a:ext cx="1349108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1591704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386267" y="5921221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113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6096000" y="1"/>
            <a:ext cx="6096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6096000" y="5964768"/>
            <a:ext cx="6096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096002" y="2908380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90997" y="1488546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6096000" y="4403587"/>
            <a:ext cx="6096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8059189" y="2908380"/>
            <a:ext cx="4132812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50208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3804" y="6375407"/>
            <a:ext cx="501544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latin typeface="Arial" pitchFamily="-112" charset="0"/>
              </a:rPr>
            </a:br>
            <a:r>
              <a:rPr lang="en-US" sz="950" baseline="30000" dirty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558" y="1250965"/>
            <a:ext cx="50526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558" y="2588979"/>
            <a:ext cx="4781753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69276" y="6051407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558" y="265179"/>
            <a:ext cx="1372509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2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770633" y="6039759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60443" y="1586652"/>
            <a:ext cx="2580645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514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5" y="1"/>
            <a:ext cx="8313336" cy="99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5" y="1278740"/>
            <a:ext cx="10972800" cy="5090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733" y="6563352"/>
            <a:ext cx="28448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47487"/>
            <a:ext cx="8128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8" name="AutoShape 2" descr="Image result for university of alaska fairbanks logo">
            <a:hlinkClick r:id="rId2"/>
            <a:extLst>
              <a:ext uri="{FF2B5EF4-FFF2-40B4-BE49-F238E27FC236}">
                <a16:creationId xmlns:a16="http://schemas.microsoft.com/office/drawing/2014/main" id="{B89AA8D7-E569-42A3-927D-D902D7BDC63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895600" y="2667000"/>
            <a:ext cx="6400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9F287E-2F75-4FFD-821B-E6B9C9F0E655}"/>
              </a:ext>
            </a:extLst>
          </p:cNvPr>
          <p:cNvSpPr/>
          <p:nvPr userDrawn="1"/>
        </p:nvSpPr>
        <p:spPr>
          <a:xfrm>
            <a:off x="10622699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7E7E5A-A366-4269-957E-E5AC6ACD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3792" y="144846"/>
            <a:ext cx="1790990" cy="687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530" y="6594933"/>
            <a:ext cx="1987901" cy="284666"/>
          </a:xfrm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74400" y="6527800"/>
            <a:ext cx="8128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92C9E6-E108-4D1D-B24E-398F06849A1C}"/>
              </a:ext>
            </a:extLst>
          </p:cNvPr>
          <p:cNvSpPr/>
          <p:nvPr userDrawn="1"/>
        </p:nvSpPr>
        <p:spPr>
          <a:xfrm>
            <a:off x="10692272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22642E-3F7B-4B16-9817-9DCCBFA90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2287" y="-42336"/>
            <a:ext cx="1069007" cy="8017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21A78F-A15C-44AD-B6CB-BF668930A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3486" y="-153003"/>
            <a:ext cx="1209704" cy="907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DCA33-97D9-4706-8A2A-EBC310953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6846" y="580485"/>
            <a:ext cx="933541" cy="509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8ED54E-5917-4238-83AE-1632AC8CE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8584" y="699384"/>
            <a:ext cx="1112525" cy="364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8A241-221F-4F78-9648-405DB709BE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15567" y="281343"/>
            <a:ext cx="1052968" cy="404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668001" y="228601"/>
            <a:ext cx="124883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78740"/>
            <a:ext cx="109728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5699" y="6166934"/>
            <a:ext cx="1987901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7/28/2021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153150"/>
            <a:ext cx="812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43.png"/><Relationship Id="rId4" Type="http://schemas.openxmlformats.org/officeDocument/2006/relationships/image" Target="../media/image4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38.pn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3.png"/><Relationship Id="rId1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12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6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0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1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694496" y="4537947"/>
            <a:ext cx="8871588" cy="1601023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US" sz="3000" b="1" dirty="0">
                <a:solidFill>
                  <a:schemeClr val="tx1"/>
                </a:solidFill>
              </a:rPr>
              <a:t>A thermo-mechanical model of permafrost for the simulation of Arctic coastal erosion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d</a:t>
            </a:r>
            <a:br>
              <a:rPr lang="en-US" sz="2400" dirty="0"/>
            </a:br>
            <a:r>
              <a:rPr lang="en-US" sz="2200" dirty="0">
                <a:solidFill>
                  <a:schemeClr val="tx1"/>
                </a:solidFill>
              </a:rPr>
              <a:t>Jenn Frederick, Alejandro Mota, </a:t>
            </a:r>
            <a:r>
              <a:rPr lang="en-US" sz="2200" b="1" u="sng" dirty="0">
                <a:solidFill>
                  <a:schemeClr val="tx1"/>
                </a:solidFill>
              </a:rPr>
              <a:t>Irina Tezaur</a:t>
            </a:r>
            <a:r>
              <a:rPr lang="en-US" sz="2200" dirty="0">
                <a:solidFill>
                  <a:schemeClr val="tx1"/>
                </a:solidFill>
              </a:rPr>
              <a:t>, Diana Bull</a:t>
            </a:r>
            <a:br>
              <a:rPr lang="en-US" sz="1800" b="1" u="sng" dirty="0">
                <a:solidFill>
                  <a:schemeClr val="tx1"/>
                </a:solidFill>
              </a:rPr>
            </a:br>
            <a:r>
              <a:rPr lang="en-US" sz="400" b="1" u="sng" dirty="0">
                <a:solidFill>
                  <a:schemeClr val="bg1"/>
                </a:solidFill>
              </a:rPr>
              <a:t>g</a:t>
            </a:r>
            <a:br>
              <a:rPr lang="en-US" sz="1600" dirty="0"/>
            </a:br>
            <a:r>
              <a:rPr lang="en-US" sz="2000" dirty="0">
                <a:solidFill>
                  <a:schemeClr val="tx1"/>
                </a:solidFill>
              </a:rPr>
              <a:t>Sandia National Laboratories, U.S.A.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323" y="2596741"/>
            <a:ext cx="4403439" cy="1652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" y="2589446"/>
            <a:ext cx="2745772" cy="165208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7552FB1-A017-466D-8AE1-9970A127A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 bwMode="auto">
          <a:xfrm>
            <a:off x="9489761" y="2504109"/>
            <a:ext cx="2796878" cy="179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14780-6FAC-4690-9944-05EB7E280E91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6942" r="831" b="2973"/>
          <a:stretch/>
        </p:blipFill>
        <p:spPr>
          <a:xfrm>
            <a:off x="7153860" y="2589446"/>
            <a:ext cx="2536240" cy="1601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62E67-BAF2-49A6-A445-1DA3F5449EAB}"/>
              </a:ext>
            </a:extLst>
          </p:cNvPr>
          <p:cNvSpPr txBox="1"/>
          <p:nvPr/>
        </p:nvSpPr>
        <p:spPr>
          <a:xfrm>
            <a:off x="5095292" y="6536985"/>
            <a:ext cx="332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SAND2021-8654C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8412B-C1F5-4FB4-A3B1-5BBE2DA809DB}"/>
              </a:ext>
            </a:extLst>
          </p:cNvPr>
          <p:cNvSpPr txBox="1"/>
          <p:nvPr/>
        </p:nvSpPr>
        <p:spPr>
          <a:xfrm>
            <a:off x="0" y="6528408"/>
            <a:ext cx="487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USNCCM2021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BF2C2-621B-4FEA-918D-FCFBAD125254}"/>
              </a:ext>
            </a:extLst>
          </p:cNvPr>
          <p:cNvSpPr txBox="1"/>
          <p:nvPr/>
        </p:nvSpPr>
        <p:spPr>
          <a:xfrm>
            <a:off x="10807828" y="6534880"/>
            <a:ext cx="459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28, 2021</a:t>
            </a:r>
          </a:p>
        </p:txBody>
      </p:sp>
    </p:spTree>
    <p:extLst>
      <p:ext uri="{BB962C8B-B14F-4D97-AF65-F5344CB8AC3E}">
        <p14:creationId xmlns:p14="http://schemas.microsoft.com/office/powerpoint/2010/main" val="244896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F920C3-5057-42A9-A04C-38A7ACD1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453" y="3034493"/>
            <a:ext cx="4167931" cy="325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Thermal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3EB30-B506-457F-A3F1-37B5E2C35829}"/>
              </a:ext>
            </a:extLst>
          </p:cNvPr>
          <p:cNvSpPr txBox="1"/>
          <p:nvPr/>
        </p:nvSpPr>
        <p:spPr>
          <a:xfrm>
            <a:off x="87147" y="880401"/>
            <a:ext cx="754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heat conduction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a non-homogeneous porous media with water-ice phase change: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/>
              <p:nvPr/>
            </p:nvSpPr>
            <p:spPr>
              <a:xfrm>
                <a:off x="1554289" y="1700060"/>
                <a:ext cx="3255827" cy="67755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89" y="1700060"/>
                <a:ext cx="3255827" cy="677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/>
              <p:nvPr/>
            </p:nvSpPr>
            <p:spPr>
              <a:xfrm>
                <a:off x="373184" y="2373724"/>
                <a:ext cx="6339660" cy="1919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≔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incorporates phase                    changes through soil freezing curve,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Computes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200" b="1" i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22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(needed by mechanical model)</a:t>
                </a:r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4" y="2373724"/>
                <a:ext cx="6339660" cy="1919756"/>
              </a:xfrm>
              <a:prstGeom prst="rect">
                <a:avLst/>
              </a:prstGeom>
              <a:blipFill>
                <a:blip r:embed="rId5"/>
                <a:stretch>
                  <a:fillRect l="-125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CBEE655-5240-4BCD-B6B1-240CD3E76CDE}"/>
              </a:ext>
            </a:extLst>
          </p:cNvPr>
          <p:cNvGrpSpPr/>
          <p:nvPr/>
        </p:nvGrpSpPr>
        <p:grpSpPr>
          <a:xfrm>
            <a:off x="-122053" y="4272641"/>
            <a:ext cx="2971593" cy="2139103"/>
            <a:chOff x="-132571" y="4123001"/>
            <a:chExt cx="2971593" cy="21391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F68FA9-F7F7-4FA0-BC00-A7751434B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5424" y="4419145"/>
              <a:ext cx="2884446" cy="1569661"/>
            </a:xfrm>
            <a:prstGeom prst="rect">
              <a:avLst/>
            </a:prstGeom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5B6E6518-464A-4FC7-BD2B-93E3CDE2C2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32571" y="5816307"/>
              <a:ext cx="1240848" cy="34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Bluff face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63193E-7DC3-48B5-A7CF-06967ADBF27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487853" y="5440457"/>
              <a:ext cx="271116" cy="375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E02479A2-2CFA-4F54-B2B9-0EBA0B805D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1544" y="5917107"/>
              <a:ext cx="1240848" cy="34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Below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8CFBB28-D33F-4D48-B464-A38707BA0223}"/>
                </a:ext>
              </a:extLst>
            </p:cNvPr>
            <p:cNvCxnSpPr>
              <a:cxnSpLocks/>
            </p:cNvCxnSpPr>
            <p:nvPr/>
          </p:nvCxnSpPr>
          <p:spPr>
            <a:xfrm>
              <a:off x="1021859" y="4451644"/>
              <a:ext cx="315967" cy="5405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7746D1-C059-4801-A87C-4BFCB37130C3}"/>
                </a:ext>
              </a:extLst>
            </p:cNvPr>
            <p:cNvSpPr txBox="1"/>
            <p:nvPr/>
          </p:nvSpPr>
          <p:spPr>
            <a:xfrm>
              <a:off x="561645" y="4123001"/>
              <a:ext cx="1107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Above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9F7893C-30AD-48C3-B2D9-3A9F74B3D2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21510" y="5670647"/>
              <a:ext cx="104279" cy="3060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E4A3A4-6BE8-499E-B57C-C009651940D2}"/>
              </a:ext>
            </a:extLst>
          </p:cNvPr>
          <p:cNvSpPr txBox="1"/>
          <p:nvPr/>
        </p:nvSpPr>
        <p:spPr>
          <a:xfrm>
            <a:off x="2346333" y="4488120"/>
            <a:ext cx="69037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(from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wave model/data)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Local geothermal heat flux from below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Mean annual air temp from above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/ocean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temp at bluff face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6A8235-B437-4086-8B51-9A95CFF711C5}"/>
              </a:ext>
            </a:extLst>
          </p:cNvPr>
          <p:cNvSpPr txBox="1"/>
          <p:nvPr/>
        </p:nvSpPr>
        <p:spPr>
          <a:xfrm>
            <a:off x="9543578" y="6148943"/>
            <a:ext cx="13680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Temperature [C]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7D7D33-3567-494D-8EE0-6D779BE85526}"/>
              </a:ext>
            </a:extLst>
          </p:cNvPr>
          <p:cNvSpPr txBox="1"/>
          <p:nvPr/>
        </p:nvSpPr>
        <p:spPr>
          <a:xfrm rot="16200000">
            <a:off x="7601702" y="4648357"/>
            <a:ext cx="11923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Ice Saturation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DD8613-5BF7-49E7-8165-121BBDC7631B}"/>
              </a:ext>
            </a:extLst>
          </p:cNvPr>
          <p:cNvSpPr txBox="1"/>
          <p:nvPr/>
        </p:nvSpPr>
        <p:spPr>
          <a:xfrm>
            <a:off x="8761029" y="3019925"/>
            <a:ext cx="28862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21680EC-6126-4A4B-808B-296E8067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152" y="1354103"/>
            <a:ext cx="1872801" cy="16803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049A46F-A3A5-4F3C-8401-69619C523EA2}"/>
              </a:ext>
            </a:extLst>
          </p:cNvPr>
          <p:cNvSpPr txBox="1"/>
          <p:nvPr/>
        </p:nvSpPr>
        <p:spPr>
          <a:xfrm>
            <a:off x="5846199" y="2731753"/>
            <a:ext cx="199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Permafrost control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/>
              <p:nvPr/>
            </p:nvSpPr>
            <p:spPr>
              <a:xfrm>
                <a:off x="8569677" y="4114496"/>
                <a:ext cx="1701469" cy="1270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only during phase change, which occurs in narrow temp zone (~-1C)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77" y="4114496"/>
                <a:ext cx="1701469" cy="1270861"/>
              </a:xfrm>
              <a:prstGeom prst="rect">
                <a:avLst/>
              </a:prstGeom>
              <a:blipFill>
                <a:blip r:embed="rId8"/>
                <a:stretch>
                  <a:fillRect l="-717" t="-962" r="-2867" b="-4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/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 from mixture model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specific heat from mixture model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thermal diffusivity tensor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latent heat of water-ice phase change</a:t>
                </a:r>
              </a:p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(depends on salinity)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blipFill>
                <a:blip r:embed="rId10"/>
                <a:stretch>
                  <a:fillRect t="-610" b="-3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D8469F2-BC06-479C-B374-868EC13E04EA}"/>
              </a:ext>
            </a:extLst>
          </p:cNvPr>
          <p:cNvSpPr txBox="1"/>
          <p:nvPr/>
        </p:nvSpPr>
        <p:spPr>
          <a:xfrm>
            <a:off x="55295" y="6534996"/>
            <a:ext cx="1145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borehole at Barrow, AK. 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USGS weather station data. 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WaveWatch3+SWAN+Delft3D model.</a:t>
            </a:r>
          </a:p>
        </p:txBody>
      </p:sp>
    </p:spTree>
    <p:extLst>
      <p:ext uri="{BB962C8B-B14F-4D97-AF65-F5344CB8AC3E}">
        <p14:creationId xmlns:p14="http://schemas.microsoft.com/office/powerpoint/2010/main" val="363559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Mechanical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/>
              <p:nvPr/>
            </p:nvSpPr>
            <p:spPr>
              <a:xfrm>
                <a:off x="1224982" y="1674003"/>
                <a:ext cx="6284527" cy="847924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82" y="1674003"/>
                <a:ext cx="6284527" cy="8479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59A6E34-CED4-488B-BAEC-6906B864012B}"/>
              </a:ext>
            </a:extLst>
          </p:cNvPr>
          <p:cNvSpPr txBox="1"/>
          <p:nvPr/>
        </p:nvSpPr>
        <p:spPr>
          <a:xfrm>
            <a:off x="20836" y="827203"/>
            <a:ext cx="8240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Finite deformation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time-dependent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variational formulation for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solid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mechanics problem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obtained by minimizing the energy functional: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/>
              <p:nvPr/>
            </p:nvSpPr>
            <p:spPr>
              <a:xfrm>
                <a:off x="8540503" y="952267"/>
                <a:ext cx="3470910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Helmholtz free-energy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𝒁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material variables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𝑭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deformation gradient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𝝋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𝜌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body force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prescribed traction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503" y="952267"/>
                <a:ext cx="3470910" cy="1569660"/>
              </a:xfrm>
              <a:prstGeom prst="rect">
                <a:avLst/>
              </a:prstGeom>
              <a:blipFill>
                <a:blip r:embed="rId4"/>
                <a:stretch>
                  <a:fillRect t="-769" b="-34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971708-09C5-4202-A4CD-311F229E20C7}"/>
                  </a:ext>
                </a:extLst>
              </p:cNvPr>
              <p:cNvSpPr txBox="1"/>
              <p:nvPr/>
            </p:nvSpPr>
            <p:spPr>
              <a:xfrm>
                <a:off x="20836" y="3014560"/>
                <a:ext cx="11875156" cy="231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J</a:t>
                </a:r>
                <a:r>
                  <a:rPr lang="en-US" sz="2200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plasticity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extended to large-deformation regime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constitutive model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Incorporates all mechanisms that lead to deformation, plastic flow and creep of polycrystalline materials like ice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Minimal calibration parameters</a:t>
                </a:r>
                <a:r>
                  <a:rPr lang="en-US" sz="22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Simplest material model with plastic behavior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Modified to be a function of </a:t>
                </a:r>
                <a:r>
                  <a:rPr lang="en-US" sz="22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22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(from thermal model)</a:t>
                </a:r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971708-09C5-4202-A4CD-311F229E2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" y="3014560"/>
                <a:ext cx="11875156" cy="2312139"/>
              </a:xfrm>
              <a:prstGeom prst="rect">
                <a:avLst/>
              </a:prstGeom>
              <a:blipFill>
                <a:blip r:embed="rId5"/>
                <a:stretch>
                  <a:fillRect l="-565" t="-1847" b="-2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31BF11E-1DB7-4278-B7DD-4ACEB67F7B64}"/>
              </a:ext>
            </a:extLst>
          </p:cNvPr>
          <p:cNvSpPr txBox="1"/>
          <p:nvPr/>
        </p:nvSpPr>
        <p:spPr>
          <a:xfrm>
            <a:off x="87147" y="5247234"/>
            <a:ext cx="9112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Symmetry BCs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lateral sides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Wave pressure Neumann BC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bluff face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(from wave model).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337EA3-403B-4CE9-8746-392CBE1C7F73}"/>
              </a:ext>
            </a:extLst>
          </p:cNvPr>
          <p:cNvSpPr txBox="1"/>
          <p:nvPr/>
        </p:nvSpPr>
        <p:spPr>
          <a:xfrm>
            <a:off x="493901" y="2579518"/>
            <a:ext cx="10170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displacements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i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computational geometry </a:t>
            </a:r>
            <a:r>
              <a:rPr lang="en-US" sz="22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(following erosion)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E48F2-3939-4FA9-9A54-04078C605794}"/>
              </a:ext>
            </a:extLst>
          </p:cNvPr>
          <p:cNvGrpSpPr/>
          <p:nvPr/>
        </p:nvGrpSpPr>
        <p:grpSpPr>
          <a:xfrm>
            <a:off x="8400578" y="4118356"/>
            <a:ext cx="3267221" cy="1946963"/>
            <a:chOff x="8786877" y="4407557"/>
            <a:chExt cx="3267221" cy="19469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DE0412-32C5-40DD-AB8E-1C30C97B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3339" y="4550694"/>
              <a:ext cx="2884446" cy="1569661"/>
            </a:xfrm>
            <a:prstGeom prst="rect">
              <a:avLst/>
            </a:prstGeom>
          </p:spPr>
        </p:pic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70240A27-F3BF-4A16-9CB0-E8C09A5246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86877" y="4407557"/>
              <a:ext cx="1389401" cy="37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Symmetry BCs</a:t>
              </a: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AB4A87E5-B80E-485E-9F58-937ACCC614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64697" y="5982695"/>
              <a:ext cx="1389401" cy="37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Symmetry BCs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9C20DD2-3EAB-4C8F-9E26-C6AF8CAC6D40}"/>
                </a:ext>
              </a:extLst>
            </p:cNvPr>
            <p:cNvCxnSpPr>
              <a:cxnSpLocks/>
            </p:cNvCxnSpPr>
            <p:nvPr/>
          </p:nvCxnSpPr>
          <p:spPr>
            <a:xfrm>
              <a:off x="9333889" y="4712920"/>
              <a:ext cx="188964" cy="2590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1BF9DB-27F8-4CBA-9A9E-72FF2D73D5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39358" y="5630054"/>
              <a:ext cx="217169" cy="4296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36F40827-7703-4EEC-A480-DEE16CDBB9B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35110" y="5868128"/>
              <a:ext cx="1240848" cy="34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Bluff face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AF1550C-D8A0-4727-95FC-D79587E30565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9655534" y="5492278"/>
              <a:ext cx="271116" cy="375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CCA2EAF-5494-4DEB-92F2-BD114EC02EDF}"/>
              </a:ext>
            </a:extLst>
          </p:cNvPr>
          <p:cNvSpPr txBox="1"/>
          <p:nvPr/>
        </p:nvSpPr>
        <p:spPr>
          <a:xfrm>
            <a:off x="0" y="6534328"/>
            <a:ext cx="1039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Determined by laboratory tests on frozen soil samples from targeted location. 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Partenscky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1988.</a:t>
            </a:r>
          </a:p>
        </p:txBody>
      </p:sp>
    </p:spTree>
    <p:extLst>
      <p:ext uri="{BB962C8B-B14F-4D97-AF65-F5344CB8AC3E}">
        <p14:creationId xmlns:p14="http://schemas.microsoft.com/office/powerpoint/2010/main" val="154609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87930" y="3380633"/>
            <a:ext cx="8389017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53C287-FE87-426C-A4FD-02D1E1DCF76F}"/>
              </a:ext>
            </a:extLst>
          </p:cNvPr>
          <p:cNvGrpSpPr/>
          <p:nvPr/>
        </p:nvGrpSpPr>
        <p:grpSpPr>
          <a:xfrm>
            <a:off x="587930" y="4120766"/>
            <a:ext cx="8665703" cy="2179910"/>
            <a:chOff x="1586128" y="3473899"/>
            <a:chExt cx="10119458" cy="2935111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3960A667-8073-484B-A7C6-46EDF220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0663" y="3501658"/>
              <a:ext cx="2016334" cy="28897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DD8D25-77F4-432F-BAA3-D18A0C4E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6128" y="3473900"/>
              <a:ext cx="2062897" cy="2887133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768E28B-7A68-4ADF-BA72-AB5B64A47095}"/>
                </a:ext>
              </a:extLst>
            </p:cNvPr>
            <p:cNvSpPr/>
            <p:nvPr/>
          </p:nvSpPr>
          <p:spPr>
            <a:xfrm>
              <a:off x="4083953" y="4649588"/>
              <a:ext cx="812673" cy="53057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815293-974A-4AFB-A907-750FCFFDEECC}"/>
                </a:ext>
              </a:extLst>
            </p:cNvPr>
            <p:cNvSpPr txBox="1"/>
            <p:nvPr/>
          </p:nvSpPr>
          <p:spPr>
            <a:xfrm rot="16200000">
              <a:off x="2181469" y="4772178"/>
              <a:ext cx="2935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Bluff face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3A1542-FA17-4078-B928-6891EE688125}"/>
                </a:ext>
              </a:extLst>
            </p:cNvPr>
            <p:cNvSpPr txBox="1"/>
            <p:nvPr/>
          </p:nvSpPr>
          <p:spPr>
            <a:xfrm>
              <a:off x="8770475" y="4795589"/>
              <a:ext cx="2935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Niche</a:t>
              </a:r>
            </a:p>
          </p:txBody>
        </p: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DE04B7-721B-4F5D-9DC9-A8CE105E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9295" y="3473900"/>
              <a:ext cx="1945695" cy="2861872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C491747-7AFF-4805-BB2A-66DD8D26D9FE}"/>
                </a:ext>
              </a:extLst>
            </p:cNvPr>
            <p:cNvSpPr/>
            <p:nvPr/>
          </p:nvSpPr>
          <p:spPr>
            <a:xfrm>
              <a:off x="7284802" y="4612938"/>
              <a:ext cx="812673" cy="53057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E83F9-DCC7-48AD-A18D-05B38FBA9195}"/>
              </a:ext>
            </a:extLst>
          </p:cNvPr>
          <p:cNvSpPr/>
          <p:nvPr/>
        </p:nvSpPr>
        <p:spPr>
          <a:xfrm>
            <a:off x="-8151" y="1511208"/>
            <a:ext cx="117137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removes material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it reaches a critical value of the yield stress</a:t>
            </a: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8CF41C-1E01-4496-9306-C4241E62BAE0}"/>
                  </a:ext>
                </a:extLst>
              </p:cNvPr>
              <p:cNvSpPr/>
              <p:nvPr/>
            </p:nvSpPr>
            <p:spPr>
              <a:xfrm>
                <a:off x="3292244" y="2040694"/>
                <a:ext cx="3208764" cy="415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8CF41C-1E01-4496-9306-C4241E62B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244" y="2040694"/>
                <a:ext cx="3208764" cy="415370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760B7B7-F549-42DD-B947-23074621948D}"/>
              </a:ext>
            </a:extLst>
          </p:cNvPr>
          <p:cNvSpPr/>
          <p:nvPr/>
        </p:nvSpPr>
        <p:spPr>
          <a:xfrm>
            <a:off x="-36667" y="836103"/>
            <a:ext cx="9013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Sub-grid scale 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is exposed to water, thermal parameters are modified proportional to water force.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E2486D-496B-4713-AAB7-44AF4EB4E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967" y="2059906"/>
            <a:ext cx="2829277" cy="10918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CB6B46-0A35-4EB4-ADDB-D67B93B29D62}"/>
              </a:ext>
            </a:extLst>
          </p:cNvPr>
          <p:cNvSpPr/>
          <p:nvPr/>
        </p:nvSpPr>
        <p:spPr>
          <a:xfrm>
            <a:off x="-1" y="2456065"/>
            <a:ext cx="8827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1878C4-DA96-4E7C-8528-5F497C32BB19}"/>
                  </a:ext>
                </a:extLst>
              </p:cNvPr>
              <p:cNvSpPr txBox="1"/>
              <p:nvPr/>
            </p:nvSpPr>
            <p:spPr>
              <a:xfrm>
                <a:off x="8641501" y="643982"/>
                <a:ext cx="2901762" cy="867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yield stress of soil/ice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soil/ice volume fraction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1878C4-DA96-4E7C-8528-5F497C32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501" y="643982"/>
                <a:ext cx="2901762" cy="867225"/>
              </a:xfrm>
              <a:prstGeom prst="rect">
                <a:avLst/>
              </a:prstGeom>
              <a:blipFill>
                <a:blip r:embed="rId8"/>
                <a:stretch>
                  <a:fillRect t="-1389" r="-418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90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87930" y="3380633"/>
            <a:ext cx="8389017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967" y="2059906"/>
            <a:ext cx="2829277" cy="10918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495669-E3C3-4964-AA8B-DE0F03BCCC82}"/>
              </a:ext>
            </a:extLst>
          </p:cNvPr>
          <p:cNvSpPr/>
          <p:nvPr/>
        </p:nvSpPr>
        <p:spPr>
          <a:xfrm>
            <a:off x="-1" y="2456065"/>
            <a:ext cx="8827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53C287-FE87-426C-A4FD-02D1E1DCF76F}"/>
              </a:ext>
            </a:extLst>
          </p:cNvPr>
          <p:cNvGrpSpPr/>
          <p:nvPr/>
        </p:nvGrpSpPr>
        <p:grpSpPr>
          <a:xfrm>
            <a:off x="587930" y="4120766"/>
            <a:ext cx="8665703" cy="2179910"/>
            <a:chOff x="1586128" y="3473899"/>
            <a:chExt cx="10119458" cy="2935111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3960A667-8073-484B-A7C6-46EDF220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0663" y="3501658"/>
              <a:ext cx="2016334" cy="28897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DD8D25-77F4-432F-BAA3-D18A0C4E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6128" y="3473900"/>
              <a:ext cx="2062897" cy="2887133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768E28B-7A68-4ADF-BA72-AB5B64A47095}"/>
                </a:ext>
              </a:extLst>
            </p:cNvPr>
            <p:cNvSpPr/>
            <p:nvPr/>
          </p:nvSpPr>
          <p:spPr>
            <a:xfrm>
              <a:off x="4083953" y="4649588"/>
              <a:ext cx="812673" cy="53057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815293-974A-4AFB-A907-750FCFFDEECC}"/>
                </a:ext>
              </a:extLst>
            </p:cNvPr>
            <p:cNvSpPr txBox="1"/>
            <p:nvPr/>
          </p:nvSpPr>
          <p:spPr>
            <a:xfrm rot="16200000">
              <a:off x="2181469" y="4772178"/>
              <a:ext cx="2935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Bluff face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3A1542-FA17-4078-B928-6891EE688125}"/>
                </a:ext>
              </a:extLst>
            </p:cNvPr>
            <p:cNvSpPr txBox="1"/>
            <p:nvPr/>
          </p:nvSpPr>
          <p:spPr>
            <a:xfrm>
              <a:off x="8770475" y="4795589"/>
              <a:ext cx="2935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Niche</a:t>
              </a:r>
            </a:p>
          </p:txBody>
        </p: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DE04B7-721B-4F5D-9DC9-A8CE105E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295" y="3473900"/>
              <a:ext cx="1945695" cy="2861872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C491747-7AFF-4805-BB2A-66DD8D26D9FE}"/>
                </a:ext>
              </a:extLst>
            </p:cNvPr>
            <p:cNvSpPr/>
            <p:nvPr/>
          </p:nvSpPr>
          <p:spPr>
            <a:xfrm>
              <a:off x="7284802" y="4612938"/>
              <a:ext cx="812673" cy="53057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E83F9-DCC7-48AD-A18D-05B38FBA9195}"/>
              </a:ext>
            </a:extLst>
          </p:cNvPr>
          <p:cNvSpPr/>
          <p:nvPr/>
        </p:nvSpPr>
        <p:spPr>
          <a:xfrm>
            <a:off x="-8151" y="1511208"/>
            <a:ext cx="117137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removes material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it reaches a critical value of the yield stress</a:t>
            </a: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8CF41C-1E01-4496-9306-C4241E62BAE0}"/>
                  </a:ext>
                </a:extLst>
              </p:cNvPr>
              <p:cNvSpPr/>
              <p:nvPr/>
            </p:nvSpPr>
            <p:spPr>
              <a:xfrm>
                <a:off x="3292244" y="2040694"/>
                <a:ext cx="3208764" cy="415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8CF41C-1E01-4496-9306-C4241E62B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244" y="2040694"/>
                <a:ext cx="3208764" cy="415370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760B7B7-F549-42DD-B947-23074621948D}"/>
              </a:ext>
            </a:extLst>
          </p:cNvPr>
          <p:cNvSpPr/>
          <p:nvPr/>
        </p:nvSpPr>
        <p:spPr>
          <a:xfrm>
            <a:off x="-36667" y="836103"/>
            <a:ext cx="9013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Sub-grid scale 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is exposed to water, </a:t>
            </a:r>
            <a:r>
              <a:rPr lang="en-US" sz="22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parameters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are modified proportional to water force.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8A744D-32DA-4149-A3A7-543F934F0F5B}"/>
                  </a:ext>
                </a:extLst>
              </p:cNvPr>
              <p:cNvSpPr txBox="1"/>
              <p:nvPr/>
            </p:nvSpPr>
            <p:spPr>
              <a:xfrm>
                <a:off x="8641501" y="643982"/>
                <a:ext cx="2901762" cy="867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yield stress of soil/ice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soil/ice volume fraction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8A744D-32DA-4149-A3A7-543F934F0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501" y="643982"/>
                <a:ext cx="2901762" cy="867225"/>
              </a:xfrm>
              <a:prstGeom prst="rect">
                <a:avLst/>
              </a:prstGeom>
              <a:blipFill>
                <a:blip r:embed="rId8"/>
                <a:stretch>
                  <a:fillRect t="-1389" r="-418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90957D9-C0BD-4D39-B08F-6E08F316521C}"/>
              </a:ext>
            </a:extLst>
          </p:cNvPr>
          <p:cNvSpPr txBox="1"/>
          <p:nvPr/>
        </p:nvSpPr>
        <p:spPr>
          <a:xfrm>
            <a:off x="9072681" y="4101399"/>
            <a:ext cx="2715611" cy="1785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Erosion happens in the mechanics problem but is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influenced by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problem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91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5802" y="113319"/>
            <a:ext cx="9589077" cy="44830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Finite element implementation within </a:t>
            </a:r>
            <a:r>
              <a:rPr lang="en-US" sz="3600" i="1" dirty="0">
                <a:solidFill>
                  <a:schemeClr val="tx1"/>
                </a:solidFill>
              </a:rPr>
              <a:t>Albany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14116" y="1902453"/>
            <a:ext cx="5857024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07" y="3192723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23" y="1105202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9013969" y="4340050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20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9275756" y="2203245"/>
            <a:ext cx="260317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https://github.com/ 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SNLComputation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/LCM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2280" y="1003231"/>
            <a:ext cx="7313127" cy="110799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thermo-mechanical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Arctic Coastal Erosion (ACE)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model is implemented within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in Sandia’s open-source parallel, C++, multi-physics, finite element code,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Albany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0A014-DDCA-460C-B2BF-C3202ECFC29F}"/>
              </a:ext>
            </a:extLst>
          </p:cNvPr>
          <p:cNvSpPr/>
          <p:nvPr/>
        </p:nvSpPr>
        <p:spPr>
          <a:xfrm>
            <a:off x="139042" y="2344060"/>
            <a:ext cx="836487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b="1" i="1" dirty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design for rapid development.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Contains a wide variety of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constitutive models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Extensive use of libraries from the open-source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package to decompose complex problem into simpler problems with managed dependencies.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automatic differentiation.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Coupled to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DOE’s Energy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Exascale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Earth System Model (E3SM)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through Albany Land-Ice (ALI) component.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1F0D034-6233-479F-85F5-7ED42F3EB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381956"/>
              </p:ext>
            </p:extLst>
          </p:nvPr>
        </p:nvGraphicFramePr>
        <p:xfrm>
          <a:off x="9591466" y="5191552"/>
          <a:ext cx="2079913" cy="112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r:id="rId6" imgW="3415680" imgH="1841040" progId="">
                  <p:embed/>
                </p:oleObj>
              </mc:Choice>
              <mc:Fallback>
                <p:oleObj r:id="rId6" imgW="3415680" imgH="1841040" progId="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E7B956CF-C4CC-43EC-93A9-38796615EC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91466" y="5191552"/>
                        <a:ext cx="2079913" cy="112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9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C90A3-F51C-48D0-BBB3-5B5943B0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92" y="1345149"/>
            <a:ext cx="3908365" cy="4567841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3" y="-136720"/>
            <a:ext cx="10362001" cy="1189972"/>
          </a:xfrm>
        </p:spPr>
        <p:txBody>
          <a:bodyPr/>
          <a:lstStyle/>
          <a:p>
            <a:r>
              <a:rPr lang="en-US" dirty="0"/>
              <a:t>2.5D slice at Drew Point, Alaska*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B3004-E06A-4BEF-B21B-F4B4C00AAC70}"/>
              </a:ext>
            </a:extLst>
          </p:cNvPr>
          <p:cNvSpPr txBox="1"/>
          <p:nvPr/>
        </p:nvSpPr>
        <p:spPr>
          <a:xfrm>
            <a:off x="33087" y="719833"/>
            <a:ext cx="7229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Computational domain is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2.5D cross-section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archetypal 3D bluff geometry discretized using a uniform hex grid.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Slice of permafrost is exposed to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realistic BC data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occurring at Drew Point, Alaska in July 2018 (pseudorealistic problem)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8C15A-A0A5-43C6-94B1-C41817CDD879}"/>
              </a:ext>
            </a:extLst>
          </p:cNvPr>
          <p:cNvSpPr txBox="1"/>
          <p:nvPr/>
        </p:nvSpPr>
        <p:spPr>
          <a:xfrm>
            <a:off x="33086" y="5143549"/>
            <a:ext cx="751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Material properties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determined from laboratory experiments on frozen soil samples from Drew Point, Alaska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D328E1-B553-49B1-82C1-E02B4DB7A9D7}"/>
              </a:ext>
            </a:extLst>
          </p:cNvPr>
          <p:cNvSpPr txBox="1"/>
          <p:nvPr/>
        </p:nvSpPr>
        <p:spPr>
          <a:xfrm>
            <a:off x="-1" y="6557627"/>
            <a:ext cx="768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 details, see: Frederick, Mota, Tezaur, Bull,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2021.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3EDE180-923A-4438-9DCA-C0CA8B89E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3" y="2336409"/>
            <a:ext cx="2509179" cy="1881885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AF1EE96-C7F5-421E-B759-B13EFED92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816" y="2326609"/>
            <a:ext cx="2500277" cy="1875208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7193A099-6E78-498D-8D39-4FDE1840F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52" y="2326609"/>
            <a:ext cx="2617686" cy="1963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F2FFA1D-81C6-42B2-AE74-BF347C0F09DD}"/>
                  </a:ext>
                </a:extLst>
              </p:cNvPr>
              <p:cNvSpPr txBox="1"/>
              <p:nvPr/>
            </p:nvSpPr>
            <p:spPr>
              <a:xfrm>
                <a:off x="33087" y="5928159"/>
                <a:ext cx="115179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Implicit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Newmark for mechanical,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explicit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forward Euler for thermal (stable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= 1 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hour)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F2FFA1D-81C6-42B2-AE74-BF347C0F0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" y="5928159"/>
                <a:ext cx="11517924" cy="430887"/>
              </a:xfrm>
              <a:prstGeom prst="rect">
                <a:avLst/>
              </a:prstGeom>
              <a:blipFill>
                <a:blip r:embed="rId7"/>
                <a:stretch>
                  <a:fillRect l="-582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FCB827D-C8EA-42D0-9C97-21BDF91F5C80}"/>
              </a:ext>
            </a:extLst>
          </p:cNvPr>
          <p:cNvSpPr txBox="1"/>
          <p:nvPr/>
        </p:nvSpPr>
        <p:spPr>
          <a:xfrm>
            <a:off x="523750" y="4362768"/>
            <a:ext cx="715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Initial temperature field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obtained from vertical thermistor string placed into DP1-1 ice core at Drew Point.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69810F-D4D8-4E13-A866-C8F2B6EE7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2446" y="259170"/>
            <a:ext cx="1740242" cy="14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nccm_sim_proj_ice_sat_no_mesh_framerate15">
            <a:hlinkClick r:id="" action="ppaction://media"/>
            <a:extLst>
              <a:ext uri="{FF2B5EF4-FFF2-40B4-BE49-F238E27FC236}">
                <a16:creationId xmlns:a16="http://schemas.microsoft.com/office/drawing/2014/main" id="{63649B2D-55DC-4488-BE2A-BF431E347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3607" y="605029"/>
            <a:ext cx="8051399" cy="4659973"/>
          </a:xfrm>
          <a:prstGeom prst="rect">
            <a:avLst/>
          </a:prstGeom>
        </p:spPr>
      </p:pic>
      <p:sp>
        <p:nvSpPr>
          <p:cNvPr id="68" name="Title 5">
            <a:extLst>
              <a:ext uri="{FF2B5EF4-FFF2-40B4-BE49-F238E27FC236}">
                <a16:creationId xmlns:a16="http://schemas.microsoft.com/office/drawing/2014/main" id="{4A36742C-BEBA-4EF5-B1ED-78986C843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4" y="0"/>
            <a:ext cx="11715117" cy="99218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2.5D slice at Drew Point, Alaska*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F27149-3ACC-4760-AF3A-D0033A1BE0D7}"/>
              </a:ext>
            </a:extLst>
          </p:cNvPr>
          <p:cNvSpPr/>
          <p:nvPr/>
        </p:nvSpPr>
        <p:spPr>
          <a:xfrm>
            <a:off x="-234569" y="4645511"/>
            <a:ext cx="7488936" cy="1627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niche advanced far enough, tension crack development in response to niche formation is observed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5D866-47C9-4DC8-8C47-6A6F0049F3C7}"/>
              </a:ext>
            </a:extLst>
          </p:cNvPr>
          <p:cNvCxnSpPr/>
          <p:nvPr/>
        </p:nvCxnSpPr>
        <p:spPr>
          <a:xfrm>
            <a:off x="1875409" y="1253835"/>
            <a:ext cx="0" cy="3391676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8BD7ED-6748-47F4-96F7-AAE0245E9418}"/>
              </a:ext>
            </a:extLst>
          </p:cNvPr>
          <p:cNvSpPr txBox="1"/>
          <p:nvPr/>
        </p:nvSpPr>
        <p:spPr>
          <a:xfrm>
            <a:off x="768985" y="4082148"/>
            <a:ext cx="82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 wedge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96011E-FA7F-4041-897E-AD52AB018527}"/>
              </a:ext>
            </a:extLst>
          </p:cNvPr>
          <p:cNvSpPr txBox="1"/>
          <p:nvPr/>
        </p:nvSpPr>
        <p:spPr>
          <a:xfrm>
            <a:off x="1752859" y="4262904"/>
            <a:ext cx="147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777702-5B3A-413F-B8B6-54A94390BB96}"/>
              </a:ext>
            </a:extLst>
          </p:cNvPr>
          <p:cNvCxnSpPr>
            <a:cxnSpLocks/>
          </p:cNvCxnSpPr>
          <p:nvPr/>
        </p:nvCxnSpPr>
        <p:spPr>
          <a:xfrm>
            <a:off x="1875409" y="4709519"/>
            <a:ext cx="445312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90A315-73A6-4D88-95A5-9F7D7A0A43B8}"/>
              </a:ext>
            </a:extLst>
          </p:cNvPr>
          <p:cNvCxnSpPr>
            <a:cxnSpLocks/>
          </p:cNvCxnSpPr>
          <p:nvPr/>
        </p:nvCxnSpPr>
        <p:spPr>
          <a:xfrm>
            <a:off x="521813" y="1252749"/>
            <a:ext cx="0" cy="33526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C6B260-98F3-4774-922C-2F98EC2BB36A}"/>
              </a:ext>
            </a:extLst>
          </p:cNvPr>
          <p:cNvSpPr txBox="1"/>
          <p:nvPr/>
        </p:nvSpPr>
        <p:spPr>
          <a:xfrm>
            <a:off x="967" y="2680073"/>
            <a:ext cx="97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5.2m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6C357B-290F-41CF-B82A-080E563AC4C5}"/>
              </a:ext>
            </a:extLst>
          </p:cNvPr>
          <p:cNvSpPr txBox="1"/>
          <p:nvPr/>
        </p:nvSpPr>
        <p:spPr>
          <a:xfrm>
            <a:off x="3498469" y="4708890"/>
            <a:ext cx="97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6.8m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7C7A23-5A06-473A-9D72-8ED6CEFB9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034" y="5333145"/>
            <a:ext cx="3475730" cy="108819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710AB62-343B-4659-8D7C-1A47F1CD2122}"/>
              </a:ext>
            </a:extLst>
          </p:cNvPr>
          <p:cNvSpPr txBox="1"/>
          <p:nvPr/>
        </p:nvSpPr>
        <p:spPr>
          <a:xfrm>
            <a:off x="7056557" y="860549"/>
            <a:ext cx="2872364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Simulation showing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niche progression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beginning at the bluff toe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block failure/collapse event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2AFA749-C051-4E7D-ACDA-5F04844EE272}"/>
              </a:ext>
            </a:extLst>
          </p:cNvPr>
          <p:cNvSpPr txBox="1"/>
          <p:nvPr/>
        </p:nvSpPr>
        <p:spPr>
          <a:xfrm>
            <a:off x="5367113" y="5652192"/>
            <a:ext cx="493676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denudation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simultaneously with realistic </a:t>
            </a:r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 geometry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development.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1D5471-91BA-43F4-8A3E-2ED5B5647A05}"/>
              </a:ext>
            </a:extLst>
          </p:cNvPr>
          <p:cNvSpPr txBox="1"/>
          <p:nvPr/>
        </p:nvSpPr>
        <p:spPr>
          <a:xfrm rot="5400000">
            <a:off x="4883993" y="2759675"/>
            <a:ext cx="315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Bluff face (exposed to ocean)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B2F5F-8D34-427D-8571-A7E9479FA530}"/>
              </a:ext>
            </a:extLst>
          </p:cNvPr>
          <p:cNvSpPr txBox="1"/>
          <p:nvPr/>
        </p:nvSpPr>
        <p:spPr>
          <a:xfrm>
            <a:off x="84839" y="5241944"/>
            <a:ext cx="1677063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Qualitative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to observations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C70BDC-5BC8-478D-84EF-905A856BF56C}"/>
              </a:ext>
            </a:extLst>
          </p:cNvPr>
          <p:cNvSpPr txBox="1"/>
          <p:nvPr/>
        </p:nvSpPr>
        <p:spPr>
          <a:xfrm>
            <a:off x="-1" y="6557627"/>
            <a:ext cx="768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 details, see: Frederick, Mota, Tezaur, Bull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6E8DA5-2E7C-4461-BF4F-366AE029D3A6}"/>
              </a:ext>
            </a:extLst>
          </p:cNvPr>
          <p:cNvGrpSpPr/>
          <p:nvPr/>
        </p:nvGrpSpPr>
        <p:grpSpPr>
          <a:xfrm>
            <a:off x="10038902" y="494969"/>
            <a:ext cx="2154643" cy="5926372"/>
            <a:chOff x="10010550" y="429752"/>
            <a:chExt cx="2154643" cy="59263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41647E-121D-4264-BB4C-7F0CC0984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7471" y="3558962"/>
              <a:ext cx="2069622" cy="11978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ACAB17-4D8D-49B0-9CD0-142F54A2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8438" y="5158260"/>
              <a:ext cx="2069622" cy="1197864"/>
            </a:xfrm>
            <a:prstGeom prst="rect">
              <a:avLst/>
            </a:prstGeom>
          </p:spPr>
        </p:pic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C488C4D8-D7A4-43C4-B51C-74C4A3AE8710}"/>
                </a:ext>
              </a:extLst>
            </p:cNvPr>
            <p:cNvSpPr/>
            <p:nvPr/>
          </p:nvSpPr>
          <p:spPr>
            <a:xfrm>
              <a:off x="10978305" y="1639846"/>
              <a:ext cx="210312" cy="270797"/>
            </a:xfrm>
            <a:prstGeom prst="down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CB9A6D29-C921-484C-AC2C-363E6113201A}"/>
                </a:ext>
              </a:extLst>
            </p:cNvPr>
            <p:cNvSpPr/>
            <p:nvPr/>
          </p:nvSpPr>
          <p:spPr>
            <a:xfrm>
              <a:off x="10940205" y="3262448"/>
              <a:ext cx="210312" cy="270797"/>
            </a:xfrm>
            <a:prstGeom prst="down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5A40010B-C197-49E0-9D84-56335C831B12}"/>
                </a:ext>
              </a:extLst>
            </p:cNvPr>
            <p:cNvSpPr/>
            <p:nvPr/>
          </p:nvSpPr>
          <p:spPr>
            <a:xfrm>
              <a:off x="10940205" y="4800671"/>
              <a:ext cx="210312" cy="270797"/>
            </a:xfrm>
            <a:prstGeom prst="down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AC90A02-537E-49F9-8368-3E48C5F49E67}"/>
                </a:ext>
              </a:extLst>
            </p:cNvPr>
            <p:cNvSpPr txBox="1"/>
            <p:nvPr/>
          </p:nvSpPr>
          <p:spPr>
            <a:xfrm>
              <a:off x="11108868" y="4174872"/>
              <a:ext cx="1012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Overhanging peat material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53E8D1-8DE5-45F7-957F-5B28252E3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9651" y="429752"/>
              <a:ext cx="2064269" cy="11947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21067-7DA8-42D8-BE92-436FD50B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0550" y="1945811"/>
              <a:ext cx="2069622" cy="119786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2FC2F45-0F1D-493D-BF6C-C5E367DF2084}"/>
                </a:ext>
              </a:extLst>
            </p:cNvPr>
            <p:cNvSpPr txBox="1"/>
            <p:nvPr/>
          </p:nvSpPr>
          <p:spPr>
            <a:xfrm>
              <a:off x="11188617" y="5732408"/>
              <a:ext cx="731520" cy="46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Block failure!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BCDF03-0FF1-4F01-95D9-3649204ED5F1}"/>
                </a:ext>
              </a:extLst>
            </p:cNvPr>
            <p:cNvSpPr txBox="1"/>
            <p:nvPr/>
          </p:nvSpPr>
          <p:spPr>
            <a:xfrm>
              <a:off x="11152321" y="2691387"/>
              <a:ext cx="1012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Niche formation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83629F-5420-452B-93CD-9EE4CDAD9CA0}"/>
                  </a:ext>
                </a:extLst>
              </p:cNvPr>
              <p:cNvSpPr txBox="1"/>
              <p:nvPr/>
            </p:nvSpPr>
            <p:spPr>
              <a:xfrm>
                <a:off x="10715366" y="594221"/>
                <a:ext cx="11403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r>
                      <a:rPr lang="en-US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</m:t>
                    </m:r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83629F-5420-452B-93CD-9EE4CDAD9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366" y="594221"/>
                <a:ext cx="1140366" cy="307777"/>
              </a:xfrm>
              <a:prstGeom prst="rect">
                <a:avLst/>
              </a:prstGeom>
              <a:blipFill>
                <a:blip r:embed="rId11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81B0E70-60D1-4AC3-A69F-ED9983361646}"/>
                  </a:ext>
                </a:extLst>
              </p:cNvPr>
              <p:cNvSpPr txBox="1"/>
              <p:nvPr/>
            </p:nvSpPr>
            <p:spPr>
              <a:xfrm>
                <a:off x="10547253" y="2134292"/>
                <a:ext cx="1253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r>
                      <a:rPr lang="en-US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39</m:t>
                    </m:r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days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81B0E70-60D1-4AC3-A69F-ED9983361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253" y="2134292"/>
                <a:ext cx="1253349" cy="307777"/>
              </a:xfrm>
              <a:prstGeom prst="rect">
                <a:avLst/>
              </a:prstGeom>
              <a:blipFill>
                <a:blip r:embed="rId12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DC6DDF4-E38F-4786-8194-E190B1686757}"/>
                  </a:ext>
                </a:extLst>
              </p:cNvPr>
              <p:cNvSpPr txBox="1"/>
              <p:nvPr/>
            </p:nvSpPr>
            <p:spPr>
              <a:xfrm>
                <a:off x="10142106" y="3775221"/>
                <a:ext cx="1253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r>
                      <a:rPr lang="en-US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39</m:t>
                    </m:r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days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DC6DDF4-E38F-4786-8194-E190B1686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2106" y="3775221"/>
                <a:ext cx="1253349" cy="307777"/>
              </a:xfrm>
              <a:prstGeom prst="rect">
                <a:avLst/>
              </a:prstGeom>
              <a:blipFill>
                <a:blip r:embed="rId13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5480FF-1E55-4C75-85CB-0EE9DD30428D}"/>
                  </a:ext>
                </a:extLst>
              </p:cNvPr>
              <p:cNvSpPr txBox="1"/>
              <p:nvPr/>
            </p:nvSpPr>
            <p:spPr>
              <a:xfrm>
                <a:off x="10153279" y="5386346"/>
                <a:ext cx="1253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r>
                      <a:rPr lang="en-US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39</m:t>
                    </m:r>
                    <m:r>
                      <a:rPr lang="en-US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days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5480FF-1E55-4C75-85CB-0EE9DD304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279" y="5386346"/>
                <a:ext cx="1253349" cy="307777"/>
              </a:xfrm>
              <a:prstGeom prst="rect">
                <a:avLst/>
              </a:prstGeom>
              <a:blipFill>
                <a:blip r:embed="rId1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E633B5-4EF2-4D33-81BC-54EE94BD52F8}"/>
              </a:ext>
            </a:extLst>
          </p:cNvPr>
          <p:cNvCxnSpPr>
            <a:cxnSpLocks/>
          </p:cNvCxnSpPr>
          <p:nvPr/>
        </p:nvCxnSpPr>
        <p:spPr>
          <a:xfrm>
            <a:off x="1875409" y="1562570"/>
            <a:ext cx="4453128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4B046DE-D3DB-4E6F-A237-C4664EDAF189}"/>
              </a:ext>
            </a:extLst>
          </p:cNvPr>
          <p:cNvSpPr txBox="1"/>
          <p:nvPr/>
        </p:nvSpPr>
        <p:spPr>
          <a:xfrm>
            <a:off x="1534440" y="1243148"/>
            <a:ext cx="147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46E027-86C3-473E-9157-07F33C43EDC9}"/>
              </a:ext>
            </a:extLst>
          </p:cNvPr>
          <p:cNvSpPr txBox="1"/>
          <p:nvPr/>
        </p:nvSpPr>
        <p:spPr>
          <a:xfrm>
            <a:off x="6825388" y="2247367"/>
            <a:ext cx="3391528" cy="16683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~3m deep </a:t>
            </a:r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forms before a </a:t>
            </a:r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collapse event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similar to observed collapse at Drew Point, Alaska in early fall 2018.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6F7A29-79B3-4027-924C-A61984335D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6474" y="3979130"/>
            <a:ext cx="2137173" cy="150570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E4C07DA-5C31-4410-B45F-5B0507CA3A91}"/>
              </a:ext>
            </a:extLst>
          </p:cNvPr>
          <p:cNvCxnSpPr>
            <a:cxnSpLocks/>
          </p:cNvCxnSpPr>
          <p:nvPr/>
        </p:nvCxnSpPr>
        <p:spPr>
          <a:xfrm>
            <a:off x="6389213" y="1242405"/>
            <a:ext cx="0" cy="2970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75996B3-0AD7-44A2-AA03-451BD2858581}"/>
              </a:ext>
            </a:extLst>
          </p:cNvPr>
          <p:cNvSpPr txBox="1"/>
          <p:nvPr/>
        </p:nvSpPr>
        <p:spPr>
          <a:xfrm>
            <a:off x="6408957" y="1243148"/>
            <a:ext cx="97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0.5m</a:t>
            </a:r>
          </a:p>
        </p:txBody>
      </p:sp>
    </p:spTree>
    <p:extLst>
      <p:ext uri="{BB962C8B-B14F-4D97-AF65-F5344CB8AC3E}">
        <p14:creationId xmlns:p14="http://schemas.microsoft.com/office/powerpoint/2010/main" val="7567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5" y="86461"/>
            <a:ext cx="8313336" cy="99167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52022-F07B-4DB8-BDAE-68F6F88D44C5}"/>
              </a:ext>
            </a:extLst>
          </p:cNvPr>
          <p:cNvSpPr txBox="1"/>
          <p:nvPr/>
        </p:nvSpPr>
        <p:spPr>
          <a:xfrm>
            <a:off x="154735" y="1077460"/>
            <a:ext cx="68001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We have developed a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thermo-mechanical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coupled FEM model,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that can simulate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niche development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permafrost erosion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within Albany.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was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using data from a series of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on frozen soil samples from Drew Point, Alaska that were performed at Sandia’s Geomechanics Laboratory, as well 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observational data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collected at the same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incorporates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WW3+SWAN+Delft3D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wave models and observational data from field campaigns at Drew Point, Alaska.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2B245-B999-4484-AFC4-8D092CB8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31460">
            <a:off x="8041511" y="169189"/>
            <a:ext cx="1764601" cy="10760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14AFFC-C80D-43CB-866A-E28C2A37A706}"/>
              </a:ext>
            </a:extLst>
          </p:cNvPr>
          <p:cNvGrpSpPr/>
          <p:nvPr/>
        </p:nvGrpSpPr>
        <p:grpSpPr>
          <a:xfrm>
            <a:off x="7484477" y="3755047"/>
            <a:ext cx="4381823" cy="2895453"/>
            <a:chOff x="6493237" y="3812917"/>
            <a:chExt cx="4381823" cy="28954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8A3578-0F19-41BB-B7E7-9A34DA09F211}"/>
                </a:ext>
              </a:extLst>
            </p:cNvPr>
            <p:cNvSpPr/>
            <p:nvPr/>
          </p:nvSpPr>
          <p:spPr>
            <a:xfrm>
              <a:off x="6493237" y="3897745"/>
              <a:ext cx="3934235" cy="15141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3CCF31-87D6-4579-962C-E22405AC9D01}"/>
                </a:ext>
              </a:extLst>
            </p:cNvPr>
            <p:cNvGrpSpPr/>
            <p:nvPr/>
          </p:nvGrpSpPr>
          <p:grpSpPr>
            <a:xfrm rot="428206">
              <a:off x="6826376" y="3812917"/>
              <a:ext cx="4048684" cy="2895453"/>
              <a:chOff x="7453144" y="3527749"/>
              <a:chExt cx="4048684" cy="289545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4501625-F6F2-4118-AA4B-FF4AEC1EB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44" y="3527749"/>
                <a:ext cx="3747057" cy="289545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85C1AE-1075-476E-B5AF-4E3E427E874B}"/>
                  </a:ext>
                </a:extLst>
              </p:cNvPr>
              <p:cNvSpPr txBox="1"/>
              <p:nvPr/>
            </p:nvSpPr>
            <p:spPr>
              <a:xfrm rot="1136526">
                <a:off x="10239031" y="3913087"/>
                <a:ext cx="581039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A25B2-895B-4D26-855F-D7975D450D2B}"/>
                  </a:ext>
                </a:extLst>
              </p:cNvPr>
              <p:cNvSpPr txBox="1"/>
              <p:nvPr/>
            </p:nvSpPr>
            <p:spPr>
              <a:xfrm>
                <a:off x="11012765" y="4394239"/>
                <a:ext cx="489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5m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3FBEB9-454C-4A2E-A893-F532A57F500A}"/>
                  </a:ext>
                </a:extLst>
              </p:cNvPr>
              <p:cNvSpPr txBox="1"/>
              <p:nvPr/>
            </p:nvSpPr>
            <p:spPr>
              <a:xfrm rot="20649778">
                <a:off x="8670141" y="3940546"/>
                <a:ext cx="673186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7AEAD6-871B-48EB-B543-C6AB1BB8CA51}"/>
                </a:ext>
              </a:extLst>
            </p:cNvPr>
            <p:cNvGrpSpPr/>
            <p:nvPr/>
          </p:nvGrpSpPr>
          <p:grpSpPr>
            <a:xfrm>
              <a:off x="10002574" y="5404048"/>
              <a:ext cx="744118" cy="748409"/>
              <a:chOff x="10820639" y="4837246"/>
              <a:chExt cx="744118" cy="7484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856DDC-9905-4D31-9329-BAA7BD06BBE3}"/>
                  </a:ext>
                </a:extLst>
              </p:cNvPr>
              <p:cNvGrpSpPr/>
              <p:nvPr/>
            </p:nvGrpSpPr>
            <p:grpSpPr>
              <a:xfrm>
                <a:off x="10822721" y="4837246"/>
                <a:ext cx="742036" cy="631518"/>
                <a:chOff x="10688968" y="4957896"/>
                <a:chExt cx="742036" cy="631518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DA1BD85-2E96-437E-8680-6C09E48DB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85095" y="4957896"/>
                  <a:ext cx="0" cy="45832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2E87DF2-75FE-4CEA-BAE5-A15906142D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6618" y="5419256"/>
                  <a:ext cx="344386" cy="17015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B28733E-5C2D-435F-9307-A647BA462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88968" y="5416216"/>
                  <a:ext cx="401714" cy="15240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11E811-03FD-4264-93CE-83E624B5E715}"/>
                  </a:ext>
                </a:extLst>
              </p:cNvPr>
              <p:cNvSpPr txBox="1"/>
              <p:nvPr/>
            </p:nvSpPr>
            <p:spPr>
              <a:xfrm>
                <a:off x="11190400" y="4851813"/>
                <a:ext cx="2445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10FB71-CB5F-4D38-86F3-7627335E87F0}"/>
                  </a:ext>
                </a:extLst>
              </p:cNvPr>
              <p:cNvSpPr txBox="1"/>
              <p:nvPr/>
            </p:nvSpPr>
            <p:spPr>
              <a:xfrm>
                <a:off x="11240772" y="5324045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8CB19-EE10-4BBB-A3D9-963FC3DD4805}"/>
                  </a:ext>
                </a:extLst>
              </p:cNvPr>
              <p:cNvSpPr txBox="1"/>
              <p:nvPr/>
            </p:nvSpPr>
            <p:spPr>
              <a:xfrm>
                <a:off x="10820639" y="5172339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E701DF4-1D76-4003-97FE-6B7FBC9A0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44"/>
          <a:stretch/>
        </p:blipFill>
        <p:spPr>
          <a:xfrm>
            <a:off x="7622156" y="1158919"/>
            <a:ext cx="4026346" cy="241569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E687264-F4D7-448D-B06D-3036230AC0F3}"/>
              </a:ext>
            </a:extLst>
          </p:cNvPr>
          <p:cNvSpPr/>
          <p:nvPr/>
        </p:nvSpPr>
        <p:spPr>
          <a:xfrm>
            <a:off x="8535641" y="1092015"/>
            <a:ext cx="1156533" cy="115653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7D6458-AC1B-4209-B2BE-B1F069CFF193}"/>
              </a:ext>
            </a:extLst>
          </p:cNvPr>
          <p:cNvSpPr/>
          <p:nvPr/>
        </p:nvSpPr>
        <p:spPr>
          <a:xfrm>
            <a:off x="8632985" y="3683118"/>
            <a:ext cx="2456352" cy="243552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453D29-3920-46D8-B6F8-75DB12A5F679}"/>
              </a:ext>
            </a:extLst>
          </p:cNvPr>
          <p:cNvCxnSpPr>
            <a:cxnSpLocks/>
            <a:stCxn id="26" idx="2"/>
            <a:endCxn id="27" idx="2"/>
          </p:cNvCxnSpPr>
          <p:nvPr/>
        </p:nvCxnSpPr>
        <p:spPr>
          <a:xfrm>
            <a:off x="8535641" y="1670282"/>
            <a:ext cx="97344" cy="3230596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E27B35-3313-4660-A99C-C251CB04A905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9692174" y="1670282"/>
            <a:ext cx="1281988" cy="268317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534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513AA-5F66-45EC-B9D4-3E6D77C8C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157" y="1014381"/>
            <a:ext cx="2561843" cy="5183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B3E180-17EB-427F-B463-60812089DCF9}"/>
              </a:ext>
            </a:extLst>
          </p:cNvPr>
          <p:cNvSpPr/>
          <p:nvPr/>
        </p:nvSpPr>
        <p:spPr>
          <a:xfrm>
            <a:off x="149432" y="754529"/>
            <a:ext cx="9874677" cy="309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Quantitative validation study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which the ACE model predictions are compared to available observational data collected during the 2018-2019 summer seasons at Drew Point, Alaska (2.5D slice + 3D).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Further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sensitivity studies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using a range of environmental, geomorphological and numerical parameters.  </a:t>
            </a: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C9E59A-40D5-42A5-AA81-BAACF866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2" y="-47524"/>
            <a:ext cx="8313336" cy="991675"/>
          </a:xfrm>
        </p:spPr>
        <p:txBody>
          <a:bodyPr/>
          <a:lstStyle/>
          <a:p>
            <a:r>
              <a:rPr lang="en-US" dirty="0"/>
              <a:t>Ongoing/future 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E2829B-CE7C-4183-95DC-7C34DBC4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15" y="4121950"/>
            <a:ext cx="2055442" cy="754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E1E17-E8FB-483A-9DFC-F4A4BE4A6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716" y="5515663"/>
            <a:ext cx="2901374" cy="7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B87F8-E4ED-43EA-8F88-07E694E35EF0}"/>
              </a:ext>
            </a:extLst>
          </p:cNvPr>
          <p:cNvSpPr txBox="1"/>
          <p:nvPr/>
        </p:nvSpPr>
        <p:spPr>
          <a:xfrm>
            <a:off x="0" y="6535774"/>
            <a:ext cx="12440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Interdisciplinary Research for Arctic Coastal Environments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6083C1-25C8-426A-82E1-85BFF3B0E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832994"/>
              </p:ext>
            </p:extLst>
          </p:nvPr>
        </p:nvGraphicFramePr>
        <p:xfrm>
          <a:off x="7954932" y="3117577"/>
          <a:ext cx="1548209" cy="83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r:id="rId7" imgW="3415680" imgH="1841040" progId="">
                  <p:embed/>
                </p:oleObj>
              </mc:Choice>
              <mc:Fallback>
                <p:oleObj r:id="rId7" imgW="3415680" imgH="184104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1F0D034-6233-479F-85F5-7ED42F3EB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54932" y="3117577"/>
                        <a:ext cx="1548209" cy="83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D40D0A3-863B-4E19-A22C-EC4899E771FA}"/>
              </a:ext>
            </a:extLst>
          </p:cNvPr>
          <p:cNvSpPr/>
          <p:nvPr/>
        </p:nvSpPr>
        <p:spPr>
          <a:xfrm>
            <a:off x="149433" y="3337881"/>
            <a:ext cx="76784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Integrate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chemical transport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into thermal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Infer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statistical meso-/macro-scale models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relevant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physics-based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parameterizations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ACE micro-model, towards integration into ESMs.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ACE is member of the newly-funded DOE sponsored                                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focused on coastal processes in   Arctic.</a:t>
            </a:r>
          </a:p>
        </p:txBody>
      </p:sp>
    </p:spTree>
    <p:extLst>
      <p:ext uri="{BB962C8B-B14F-4D97-AF65-F5344CB8AC3E}">
        <p14:creationId xmlns:p14="http://schemas.microsoft.com/office/powerpoint/2010/main" val="992551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49" y="1"/>
            <a:ext cx="8313336" cy="99167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6802D-9B67-4407-8B3C-54A81430F4E3}"/>
              </a:ext>
            </a:extLst>
          </p:cNvPr>
          <p:cNvSpPr txBox="1"/>
          <p:nvPr/>
        </p:nvSpPr>
        <p:spPr>
          <a:xfrm>
            <a:off x="163829" y="882473"/>
            <a:ext cx="118643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J. Frederick, M. Thomas, D. Bull, C. Jones, J. Roberts.  “The Arctic Coastal Erosion Problem”.  Sandia National Laboratories Report, SAND2016-9762, 2016.  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[2] A. Gibbs, B. Richmond.  “National assessment of shoreline change – historical shoreline change along the north coast of Alaska, U.S.-Canadian border to Icy Cape”.  U.S. Geological Survey Open-File Report, 2015-1048, 2015.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[3] P. Martin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“Wildlife response to environmental Arctic change: predicting future habitats of Arctic Alaska”.  Report to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WildREACH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Predicting Future Habitats of Arctic Alaska Workshop,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Farbanks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Alaska, 2008.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[4] J. Brown and O.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Ferrians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J.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Heginbottom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E. Melnikov.  “Circum-Arctic map of permafrost and ground conditions.  Boulder, CO: National Snow and Ice Data Center, Digital Media, 1998.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[5] 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W. Pollard. Fifty years of coastal erosion and retrogressive thaw slump activity on Herschel Island, southern Beaufort Sea, Yukon Territory, Canada. Geomorphology, 95, 84-102, 2008. 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[6] T. Ravens, B. Jones, J. Zhang, C. Arp, J. Schmutz. “Process-based coastal erosion modeling for Drew Point, North Slope, Alaska”. Journal of Waterway, Port, Coastal, and Ocean Engineering, 138, 2, 122-130, 2012.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[7] C.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J. Riley, A. Stern.  “Analysis of permafrost thermal dynamics and response to climate change in the CMPI5 Earth system models”.  J Climate, 26, 1877-2900, 2009.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[8] M. Thomas, A. Mota, B. Jones, C. Choens, J. Frederick, D. Bull.  “Bluff geometry and material properties influence stress rates relevant to coastal permafrost block failure”.  Frontiers in Earth Science 8, 2020.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[9] J. Frederick, A. Mota, D. Bull, I. Tezaur.  “Thermo-chemo-mechanical coupling for Arctic Coastal Erosion”, J.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Math. 2021 (in press).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[10] D. Bull, C. Flanary, C. Jones, J. Frederick, A. Mota, I. Tezaur, J. Kasper, E. Brown, B. Jones, M. Jones, E. Bristol, C. Choens, C.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Connoly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McClelland.  "Arctic Coastal Erosion: Modeling and Experimentation".  Sandia National Laboratories report, SAND2020-10223,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2020. 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5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Motivation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28" y="876157"/>
            <a:ext cx="5895354" cy="5288280"/>
          </a:xfrm>
        </p:spPr>
        <p:txBody>
          <a:bodyPr/>
          <a:lstStyle/>
          <a:p>
            <a:pPr marL="0" lvl="1" indent="0">
              <a:buNone/>
            </a:pPr>
            <a:endParaRPr lang="en-US" sz="19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582400" y="6507331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2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2D8736-4E23-4765-86EC-9E3756F3CF67}"/>
              </a:ext>
            </a:extLst>
          </p:cNvPr>
          <p:cNvGrpSpPr>
            <a:grpSpLocks noChangeAspect="1"/>
          </p:cNvGrpSpPr>
          <p:nvPr/>
        </p:nvGrpSpPr>
        <p:grpSpPr>
          <a:xfrm>
            <a:off x="5735780" y="3444598"/>
            <a:ext cx="6118309" cy="2995861"/>
            <a:chOff x="866034" y="3195673"/>
            <a:chExt cx="7628827" cy="37354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59E78E-0321-40E2-92B8-8D86A53B8D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55BAB45-44BC-461B-997C-19437B643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6" name="Donut 26">
                <a:extLst>
                  <a:ext uri="{FF2B5EF4-FFF2-40B4-BE49-F238E27FC236}">
                    <a16:creationId xmlns:a16="http://schemas.microsoft.com/office/drawing/2014/main" id="{9953773D-FC41-434C-99A9-7D27A4E70F30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27">
                <a:extLst>
                  <a:ext uri="{FF2B5EF4-FFF2-40B4-BE49-F238E27FC236}">
                    <a16:creationId xmlns:a16="http://schemas.microsoft.com/office/drawing/2014/main" id="{3CAC6BA1-AA35-47CB-97E2-F2716B3E3E18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Donut 28">
                <a:extLst>
                  <a:ext uri="{FF2B5EF4-FFF2-40B4-BE49-F238E27FC236}">
                    <a16:creationId xmlns:a16="http://schemas.microsoft.com/office/drawing/2014/main" id="{796DD38B-EE97-4792-8D6F-CB1709B5DBBD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onut 31">
                <a:extLst>
                  <a:ext uri="{FF2B5EF4-FFF2-40B4-BE49-F238E27FC236}">
                    <a16:creationId xmlns:a16="http://schemas.microsoft.com/office/drawing/2014/main" id="{39259611-5619-4CDB-85D1-C173CE517891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32">
                <a:extLst>
                  <a:ext uri="{FF2B5EF4-FFF2-40B4-BE49-F238E27FC236}">
                    <a16:creationId xmlns:a16="http://schemas.microsoft.com/office/drawing/2014/main" id="{73A7CB6D-2437-466F-922F-FB47894536D2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A21A89D-174C-48FF-A7F5-C0540C81FCDE}"/>
                  </a:ext>
                </a:extLst>
              </p:cNvPr>
              <p:cNvSpPr txBox="1"/>
              <p:nvPr/>
            </p:nvSpPr>
            <p:spPr>
              <a:xfrm>
                <a:off x="3031596" y="3423504"/>
                <a:ext cx="146145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B1A639-0D96-4959-9792-6806BC6643CB}"/>
                  </a:ext>
                </a:extLst>
              </p:cNvPr>
              <p:cNvSpPr txBox="1"/>
              <p:nvPr/>
            </p:nvSpPr>
            <p:spPr>
              <a:xfrm>
                <a:off x="3989794" y="2813468"/>
                <a:ext cx="740659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D6BC4F6-96E9-4A45-A7B4-DCFA781EE0F2}"/>
                  </a:ext>
                </a:extLst>
              </p:cNvPr>
              <p:cNvSpPr txBox="1"/>
              <p:nvPr/>
            </p:nvSpPr>
            <p:spPr>
              <a:xfrm>
                <a:off x="6729774" y="3665199"/>
                <a:ext cx="684038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AE204F-2519-4AE3-9AD8-6E58FAF6FC1B}"/>
                  </a:ext>
                </a:extLst>
              </p:cNvPr>
              <p:cNvSpPr txBox="1"/>
              <p:nvPr/>
            </p:nvSpPr>
            <p:spPr>
              <a:xfrm>
                <a:off x="5872421" y="3423504"/>
                <a:ext cx="800595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11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FF20A3-7943-4A10-95A5-CDCADA9FCD3E}"/>
                  </a:ext>
                </a:extLst>
              </p:cNvPr>
              <p:cNvSpPr txBox="1"/>
              <p:nvPr/>
            </p:nvSpPr>
            <p:spPr>
              <a:xfrm>
                <a:off x="7593733" y="3554309"/>
                <a:ext cx="746501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9" name="Donut 39">
                <a:extLst>
                  <a:ext uri="{FF2B5EF4-FFF2-40B4-BE49-F238E27FC236}">
                    <a16:creationId xmlns:a16="http://schemas.microsoft.com/office/drawing/2014/main" id="{62C8383D-85D1-42A3-B9D4-9F58FA95AC76}"/>
                  </a:ext>
                </a:extLst>
              </p:cNvPr>
              <p:cNvSpPr/>
              <p:nvPr/>
            </p:nvSpPr>
            <p:spPr>
              <a:xfrm>
                <a:off x="4917939" y="169441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D474B7F-3415-4BF2-8038-A533E2E887CF}"/>
                  </a:ext>
                </a:extLst>
              </p:cNvPr>
              <p:cNvSpPr txBox="1"/>
              <p:nvPr/>
            </p:nvSpPr>
            <p:spPr>
              <a:xfrm>
                <a:off x="5077261" y="1660651"/>
                <a:ext cx="161668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7DD7CA-7B1B-44A1-BCD1-D0F791FD922B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172DED-BDFC-43B6-B078-3F73E8FB0819}"/>
              </a:ext>
            </a:extLst>
          </p:cNvPr>
          <p:cNvGrpSpPr/>
          <p:nvPr/>
        </p:nvGrpSpPr>
        <p:grpSpPr>
          <a:xfrm>
            <a:off x="6714573" y="478804"/>
            <a:ext cx="3622751" cy="2645182"/>
            <a:chOff x="6804730" y="864229"/>
            <a:chExt cx="3622751" cy="26451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4BE6E7-4E88-4A9C-B1CB-6E3BC75E07DB}"/>
                </a:ext>
              </a:extLst>
            </p:cNvPr>
            <p:cNvGrpSpPr/>
            <p:nvPr/>
          </p:nvGrpSpPr>
          <p:grpSpPr>
            <a:xfrm>
              <a:off x="6804730" y="864229"/>
              <a:ext cx="3622751" cy="2645182"/>
              <a:chOff x="8274006" y="3748047"/>
              <a:chExt cx="3622751" cy="264518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1D5393-FE8E-4C18-8EFA-BA2E51775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0000"/>
              <a:stretch/>
            </p:blipFill>
            <p:spPr>
              <a:xfrm>
                <a:off x="8274006" y="3748047"/>
                <a:ext cx="3622751" cy="264518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E8F40CA-FAC0-4752-8A0F-EA3305660E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7763" y="3748047"/>
                <a:ext cx="452437" cy="84401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FC7DAB-83A3-4361-BA05-9E63381C92B3}"/>
                </a:ext>
              </a:extLst>
            </p:cNvPr>
            <p:cNvSpPr/>
            <p:nvPr/>
          </p:nvSpPr>
          <p:spPr>
            <a:xfrm>
              <a:off x="7382107" y="1038457"/>
              <a:ext cx="2270063" cy="140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4E68CF-226D-484D-A225-64F11A7C3CFB}"/>
              </a:ext>
            </a:extLst>
          </p:cNvPr>
          <p:cNvSpPr txBox="1"/>
          <p:nvPr/>
        </p:nvSpPr>
        <p:spPr>
          <a:xfrm>
            <a:off x="10400223" y="1142925"/>
            <a:ext cx="160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locations lost ~200 m (~2 football fields in length) b/w 2007-2017!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48F8AA-63B2-45C5-98AA-15839957EC61}"/>
              </a:ext>
            </a:extLst>
          </p:cNvPr>
          <p:cNvCxnSpPr>
            <a:cxnSpLocks/>
          </p:cNvCxnSpPr>
          <p:nvPr/>
        </p:nvCxnSpPr>
        <p:spPr>
          <a:xfrm flipH="1" flipV="1">
            <a:off x="7230026" y="2619266"/>
            <a:ext cx="1115357" cy="2410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5BB553-C879-4723-8B10-2D0C54B16AC5}"/>
              </a:ext>
            </a:extLst>
          </p:cNvPr>
          <p:cNvCxnSpPr>
            <a:cxnSpLocks/>
          </p:cNvCxnSpPr>
          <p:nvPr/>
        </p:nvCxnSpPr>
        <p:spPr>
          <a:xfrm flipV="1">
            <a:off x="8345383" y="2563693"/>
            <a:ext cx="1862307" cy="2466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83E2B-C850-4D76-B485-F2D28770B4AF}"/>
              </a:ext>
            </a:extLst>
          </p:cNvPr>
          <p:cNvSpPr/>
          <p:nvPr/>
        </p:nvSpPr>
        <p:spPr>
          <a:xfrm>
            <a:off x="324566" y="3810598"/>
            <a:ext cx="5224914" cy="246221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is threatening:</a:t>
            </a:r>
          </a:p>
          <a:p>
            <a:pPr algn="ctr"/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communities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threatened with displacement</a:t>
            </a:r>
          </a:p>
          <a:p>
            <a:pPr marL="568325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infrastructure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active DoD sites, including toxic waste sites, in northern Alaska</a:t>
            </a:r>
          </a:p>
          <a:p>
            <a:pPr marL="568325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Global carbon balance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permafrost stores greenhouse gases (CO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NO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D56A1-535F-46EB-A13C-AB44B44625E8}"/>
              </a:ext>
            </a:extLst>
          </p:cNvPr>
          <p:cNvSpPr/>
          <p:nvPr/>
        </p:nvSpPr>
        <p:spPr>
          <a:xfrm>
            <a:off x="170255" y="1786254"/>
            <a:ext cx="57869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culprit 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loss of Arctic sea ice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since 1979 sea ice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has lost 51% in area and 75% in volume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ice-free season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wave energy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storm surge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 water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DF17A2-5CD2-48F5-9069-A2A346FBC0AE}"/>
              </a:ext>
            </a:extLst>
          </p:cNvPr>
          <p:cNvSpPr/>
          <p:nvPr/>
        </p:nvSpPr>
        <p:spPr>
          <a:xfrm>
            <a:off x="320949" y="970820"/>
            <a:ext cx="6096000" cy="707886"/>
          </a:xfrm>
          <a:prstGeom prst="rect">
            <a:avLst/>
          </a:prstGeom>
          <a:solidFill>
            <a:srgbClr val="CCFF99"/>
          </a:solidFill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Arctic is warming 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2-3 times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rate of the rest of the U.S. resulting in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accelerated rates of coastal erosion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D1123-B42E-4815-961F-E37A2054406C}"/>
              </a:ext>
            </a:extLst>
          </p:cNvPr>
          <p:cNvSpPr txBox="1"/>
          <p:nvPr/>
        </p:nvSpPr>
        <p:spPr>
          <a:xfrm>
            <a:off x="7183301" y="5934257"/>
            <a:ext cx="2733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CE2F84-3058-412C-95CF-893B5C253574}"/>
              </a:ext>
            </a:extLst>
          </p:cNvPr>
          <p:cNvSpPr/>
          <p:nvPr/>
        </p:nvSpPr>
        <p:spPr>
          <a:xfrm>
            <a:off x="9829800" y="316523"/>
            <a:ext cx="439615" cy="2378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9841ED-464E-4561-B5B9-549BF883757F}"/>
              </a:ext>
            </a:extLst>
          </p:cNvPr>
          <p:cNvSpPr/>
          <p:nvPr/>
        </p:nvSpPr>
        <p:spPr>
          <a:xfrm>
            <a:off x="7354503" y="291906"/>
            <a:ext cx="439615" cy="2378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36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2CAF51-5329-42FE-85AB-E44BED239824}"/>
              </a:ext>
            </a:extLst>
          </p:cNvPr>
          <p:cNvSpPr/>
          <p:nvPr/>
        </p:nvSpPr>
        <p:spPr>
          <a:xfrm>
            <a:off x="6257580" y="396607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65BE4-B433-4585-98EF-778CB48BE635}"/>
              </a:ext>
            </a:extLst>
          </p:cNvPr>
          <p:cNvSpPr/>
          <p:nvPr/>
        </p:nvSpPr>
        <p:spPr>
          <a:xfrm>
            <a:off x="7434371" y="444755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10A84-E4EE-4DEE-97C4-6687707BD0D3}"/>
              </a:ext>
            </a:extLst>
          </p:cNvPr>
          <p:cNvSpPr/>
          <p:nvPr/>
        </p:nvSpPr>
        <p:spPr>
          <a:xfrm>
            <a:off x="8416938" y="4113060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E884D-72BF-4292-96E9-D9365167D407}"/>
              </a:ext>
            </a:extLst>
          </p:cNvPr>
          <p:cNvSpPr/>
          <p:nvPr/>
        </p:nvSpPr>
        <p:spPr>
          <a:xfrm>
            <a:off x="11219600" y="3656806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52C33-9DD2-41E4-A985-F9549D79B726}"/>
              </a:ext>
            </a:extLst>
          </p:cNvPr>
          <p:cNvSpPr/>
          <p:nvPr/>
        </p:nvSpPr>
        <p:spPr>
          <a:xfrm>
            <a:off x="9456251" y="3701667"/>
            <a:ext cx="219456" cy="264405"/>
          </a:xfrm>
          <a:prstGeom prst="rect">
            <a:avLst/>
          </a:prstGeom>
          <a:solidFill>
            <a:srgbClr val="30A6CD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F4C6F-50CD-4CC5-B3EB-544A62C516BB}"/>
              </a:ext>
            </a:extLst>
          </p:cNvPr>
          <p:cNvSpPr/>
          <p:nvPr/>
        </p:nvSpPr>
        <p:spPr>
          <a:xfrm>
            <a:off x="6579704" y="4174435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8AC79-4536-42C5-9048-B31FCEA0C50B}"/>
              </a:ext>
            </a:extLst>
          </p:cNvPr>
          <p:cNvSpPr/>
          <p:nvPr/>
        </p:nvSpPr>
        <p:spPr>
          <a:xfrm>
            <a:off x="5656569" y="4201792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3F42C3-E1B7-40FE-8DC6-BD5A01A4421A}"/>
              </a:ext>
            </a:extLst>
          </p:cNvPr>
          <p:cNvSpPr/>
          <p:nvPr/>
        </p:nvSpPr>
        <p:spPr>
          <a:xfrm>
            <a:off x="7653827" y="4650767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26899-4A7C-4B54-ADED-3055B9D019C7}"/>
              </a:ext>
            </a:extLst>
          </p:cNvPr>
          <p:cNvSpPr/>
          <p:nvPr/>
        </p:nvSpPr>
        <p:spPr>
          <a:xfrm>
            <a:off x="8590230" y="4304346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40260F-14FD-4D00-B568-DDA3B3EECAC6}"/>
              </a:ext>
            </a:extLst>
          </p:cNvPr>
          <p:cNvSpPr/>
          <p:nvPr/>
        </p:nvSpPr>
        <p:spPr>
          <a:xfrm>
            <a:off x="9565979" y="3823587"/>
            <a:ext cx="219456" cy="273117"/>
          </a:xfrm>
          <a:prstGeom prst="rect">
            <a:avLst/>
          </a:prstGeom>
          <a:solidFill>
            <a:srgbClr val="5DBB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3E6E4-1EC7-4E8C-B60B-F4AD3746A7F9}"/>
              </a:ext>
            </a:extLst>
          </p:cNvPr>
          <p:cNvSpPr/>
          <p:nvPr/>
        </p:nvSpPr>
        <p:spPr>
          <a:xfrm>
            <a:off x="11240263" y="3823588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D74A91-96D5-4C46-968C-4C4CB828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94" y="90255"/>
            <a:ext cx="1083488" cy="725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4BFFD-AB1F-487A-A851-086292A32D0D}"/>
              </a:ext>
            </a:extLst>
          </p:cNvPr>
          <p:cNvSpPr txBox="1"/>
          <p:nvPr/>
        </p:nvSpPr>
        <p:spPr>
          <a:xfrm>
            <a:off x="10423" y="3428999"/>
            <a:ext cx="5310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Team</a:t>
            </a:r>
          </a:p>
          <a:p>
            <a:pPr algn="ctr"/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SNL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D. Bull (PI), J. Frederick, A. Mota, C. Choens, I. Tezaur, L. Criscenti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USGS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M. Thomas, B. Jones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UAF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J. Kasper, E. Brown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Integral Consulting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C. Jones, C. Flanary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 Texas: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J. McClelland, E. Bristol, C. Connolly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644E4-5FA2-4AE8-A81A-0C037179CC97}"/>
              </a:ext>
            </a:extLst>
          </p:cNvPr>
          <p:cNvSpPr txBox="1"/>
          <p:nvPr/>
        </p:nvSpPr>
        <p:spPr>
          <a:xfrm>
            <a:off x="7065591" y="1196436"/>
            <a:ext cx="478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1BF164-0661-42C4-81AE-8AEA290F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569" y="2236491"/>
            <a:ext cx="5963132" cy="4076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0E8BB4-66D8-4D5A-A429-188784C66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2008" t="41242" r="9084" b="12419"/>
          <a:stretch/>
        </p:blipFill>
        <p:spPr>
          <a:xfrm>
            <a:off x="0" y="-74945"/>
            <a:ext cx="6629971" cy="334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BDF41-8E1D-4532-A266-A87BD4C14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956" y="805020"/>
            <a:ext cx="2127452" cy="458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09FB15-E0CD-40A0-BBD7-C95FB9349942}"/>
              </a:ext>
            </a:extLst>
          </p:cNvPr>
          <p:cNvSpPr/>
          <p:nvPr/>
        </p:nvSpPr>
        <p:spPr>
          <a:xfrm>
            <a:off x="11002727" y="634181"/>
            <a:ext cx="1233948" cy="5155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81" y="2437325"/>
            <a:ext cx="8313336" cy="991675"/>
          </a:xfrm>
        </p:spPr>
        <p:txBody>
          <a:bodyPr/>
          <a:lstStyle/>
          <a:p>
            <a:r>
              <a:rPr lang="en-US" dirty="0"/>
              <a:t>Start of Backup Slides</a:t>
            </a:r>
          </a:p>
        </p:txBody>
      </p:sp>
    </p:spTree>
    <p:extLst>
      <p:ext uri="{BB962C8B-B14F-4D97-AF65-F5344CB8AC3E}">
        <p14:creationId xmlns:p14="http://schemas.microsoft.com/office/powerpoint/2010/main" val="108618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52350" y="6534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65591-596B-4A4A-81EB-1680F281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28" y="3224549"/>
            <a:ext cx="4439322" cy="2956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7E1A37-DB32-49A8-8434-61A8D2DF2B5A}"/>
              </a:ext>
            </a:extLst>
          </p:cNvPr>
          <p:cNvSpPr txBox="1"/>
          <p:nvPr/>
        </p:nvSpPr>
        <p:spPr>
          <a:xfrm>
            <a:off x="7179812" y="3203759"/>
            <a:ext cx="222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PC: Andrew Burton, NPR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B3AC5-B262-436F-A659-EEE898775FF3}"/>
              </a:ext>
            </a:extLst>
          </p:cNvPr>
          <p:cNvSpPr/>
          <p:nvPr/>
        </p:nvSpPr>
        <p:spPr>
          <a:xfrm>
            <a:off x="21851" y="974655"/>
            <a:ext cx="11835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capable of predicting erosion from the material’s constitutive relationships capturing all types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deformation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block &amp; denudation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leading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Data-driven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understanding of the characteristics that cause erosion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tool to guide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military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civil infrastructure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investments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 improved understanding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food web impacts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carbon-climate feedbacks</a:t>
            </a:r>
          </a:p>
          <a:p>
            <a:pPr marL="461963" lvl="1" indent="-236538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78B9F-84B0-480A-9FFA-74555AD22502}"/>
              </a:ext>
            </a:extLst>
          </p:cNvPr>
          <p:cNvSpPr/>
          <p:nvPr/>
        </p:nvSpPr>
        <p:spPr>
          <a:xfrm>
            <a:off x="170046" y="3080170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Redistributed eroded sediment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environment enables: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Prediction of deposition locations</a:t>
            </a:r>
          </a:p>
          <a:p>
            <a:pPr marL="568325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Estimates of fluxes (biogeochemical, toxins, etc.) 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95E5B-E9B6-4163-A255-4F0EF82C46F4}"/>
              </a:ext>
            </a:extLst>
          </p:cNvPr>
          <p:cNvSpPr/>
          <p:nvPr/>
        </p:nvSpPr>
        <p:spPr>
          <a:xfrm>
            <a:off x="322446" y="4781367"/>
            <a:ext cx="6096000" cy="14465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Approach for moving from mechanistic micro-scale to stochastic meso-scale model sets stage for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global climate models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built upon parametric analyses of input variables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55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67669"/>
            <a:ext cx="9786015" cy="824547"/>
          </a:xfrm>
        </p:spPr>
        <p:txBody>
          <a:bodyPr/>
          <a:lstStyle/>
          <a:p>
            <a:r>
              <a:rPr lang="en-US" sz="3600" dirty="0"/>
              <a:t>Example of bluff erosion during 2019 UAV surveys*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723DD-B288-4785-8BEB-626C7D2A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5" y="892216"/>
            <a:ext cx="9329661" cy="5505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289D01-9E5D-418F-A332-E75FA3335155}"/>
              </a:ext>
            </a:extLst>
          </p:cNvPr>
          <p:cNvSpPr/>
          <p:nvPr/>
        </p:nvSpPr>
        <p:spPr>
          <a:xfrm>
            <a:off x="9025534" y="3068021"/>
            <a:ext cx="3083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598099B-7411-4AB4-ABEE-DA3BFFC4ED74}"/>
              </a:ext>
            </a:extLst>
          </p:cNvPr>
          <p:cNvCxnSpPr/>
          <p:nvPr/>
        </p:nvCxnSpPr>
        <p:spPr>
          <a:xfrm rot="10800000">
            <a:off x="9533466" y="1817226"/>
            <a:ext cx="1230990" cy="1189305"/>
          </a:xfrm>
          <a:prstGeom prst="bentConnector3">
            <a:avLst>
              <a:gd name="adj1" fmla="val -775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E93D73E-CB9F-470B-AC5D-2CC35D4EAC0A}"/>
              </a:ext>
            </a:extLst>
          </p:cNvPr>
          <p:cNvCxnSpPr>
            <a:cxnSpLocks/>
          </p:cNvCxnSpPr>
          <p:nvPr/>
        </p:nvCxnSpPr>
        <p:spPr>
          <a:xfrm rot="5400000">
            <a:off x="9478434" y="4468526"/>
            <a:ext cx="1341054" cy="1230990"/>
          </a:xfrm>
          <a:prstGeom prst="bentConnector3">
            <a:avLst>
              <a:gd name="adj1" fmla="val 10011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F1FC41-3D7F-4063-BE38-4033BE3B9B28}"/>
              </a:ext>
            </a:extLst>
          </p:cNvPr>
          <p:cNvSpPr txBox="1"/>
          <p:nvPr/>
        </p:nvSpPr>
        <p:spPr>
          <a:xfrm>
            <a:off x="9583356" y="5862587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*Images courtesy of Ben Jones, UAF</a:t>
            </a:r>
          </a:p>
        </p:txBody>
      </p:sp>
    </p:spTree>
    <p:extLst>
      <p:ext uri="{BB962C8B-B14F-4D97-AF65-F5344CB8AC3E}">
        <p14:creationId xmlns:p14="http://schemas.microsoft.com/office/powerpoint/2010/main" val="3368499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510742-C060-480B-B36A-F26A4E9F935D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CBCDF-3D4B-462C-8973-2E2E0B4E0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7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E9E48D-99E6-4E2C-9FCF-B947720FF389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190D8C-0F7E-44F0-99D8-05ED8B083CCA}"/>
              </a:ext>
            </a:extLst>
          </p:cNvPr>
          <p:cNvSpPr/>
          <p:nvPr/>
        </p:nvSpPr>
        <p:spPr>
          <a:xfrm>
            <a:off x="8754989" y="1605776"/>
            <a:ext cx="3300761" cy="1115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E74A3-CA0D-445A-9B91-2DD812B6DF16}"/>
              </a:ext>
            </a:extLst>
          </p:cNvPr>
          <p:cNvSpPr txBox="1"/>
          <p:nvPr/>
        </p:nvSpPr>
        <p:spPr>
          <a:xfrm>
            <a:off x="10247969" y="2392601"/>
            <a:ext cx="26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DD4C61-A0DA-47AE-8F79-B1F904589E9C}"/>
              </a:ext>
            </a:extLst>
          </p:cNvPr>
          <p:cNvSpPr/>
          <p:nvPr/>
        </p:nvSpPr>
        <p:spPr>
          <a:xfrm rot="19480835">
            <a:off x="5088138" y="2616392"/>
            <a:ext cx="3716052" cy="19638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23B1A4-5A69-43AD-97A4-63E5ED235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E2CF3F-E7C4-43B1-B27D-FFB7B09E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87" y="1"/>
            <a:ext cx="8313336" cy="991675"/>
          </a:xfrm>
        </p:spPr>
        <p:txBody>
          <a:bodyPr/>
          <a:lstStyle/>
          <a:p>
            <a:r>
              <a:rPr lang="en-US" dirty="0"/>
              <a:t>Oceanography in Mechanistic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B52-C8D3-404C-8FAE-1BC06975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E2654E7-7F67-47D3-A5C5-E644BA4F1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331696"/>
              </p:ext>
            </p:extLst>
          </p:nvPr>
        </p:nvGraphicFramePr>
        <p:xfrm>
          <a:off x="274867" y="-71789"/>
          <a:ext cx="7300913" cy="530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53A98-9B8E-4EB2-8CCE-2EF55765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12" y="4158186"/>
            <a:ext cx="7897533" cy="1957387"/>
          </a:xfrm>
        </p:spPr>
        <p:txBody>
          <a:bodyPr/>
          <a:lstStyle/>
          <a:p>
            <a:r>
              <a:rPr lang="en-US" dirty="0"/>
              <a:t>Potential Key Advances</a:t>
            </a:r>
          </a:p>
          <a:p>
            <a:pPr lvl="1"/>
            <a:r>
              <a:rPr lang="en-US" dirty="0"/>
              <a:t>Inclusion of ice coverage for fetch limited wave growth </a:t>
            </a:r>
          </a:p>
          <a:p>
            <a:pPr lvl="1"/>
            <a:r>
              <a:rPr lang="en-US" dirty="0"/>
              <a:t>Knowledge of wave energy along broad coastline</a:t>
            </a:r>
          </a:p>
          <a:p>
            <a:pPr lvl="1"/>
            <a:r>
              <a:rPr lang="en-US" dirty="0"/>
              <a:t>Set-up determination inclusive of bathymetry and wave energy</a:t>
            </a:r>
          </a:p>
          <a:p>
            <a:pPr lvl="1"/>
            <a:r>
              <a:rPr lang="en-US" dirty="0"/>
              <a:t>Ability to accurately predict temperature at bluff face through mixing of clines in the ocean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929B7-4135-4552-AFBD-7200947B5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46" y="607623"/>
            <a:ext cx="4064442" cy="514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37D86-517A-425C-9A8A-1D8C3DACE6AF}"/>
              </a:ext>
            </a:extLst>
          </p:cNvPr>
          <p:cNvSpPr txBox="1"/>
          <p:nvPr/>
        </p:nvSpPr>
        <p:spPr>
          <a:xfrm>
            <a:off x="7663120" y="5853139"/>
            <a:ext cx="4534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WW3 polar stereographic model initially developed by NRL (Erick Rogers) and NOAA (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Arun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Chawla)</a:t>
            </a:r>
          </a:p>
        </p:txBody>
      </p:sp>
    </p:spTree>
    <p:extLst>
      <p:ext uri="{BB962C8B-B14F-4D97-AF65-F5344CB8AC3E}">
        <p14:creationId xmlns:p14="http://schemas.microsoft.com/office/powerpoint/2010/main" val="1031410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5D51B538-A818-40AE-A2FE-2F7DC4B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60" y="4655355"/>
            <a:ext cx="3105050" cy="17200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CFD6-E1C7-4489-A2C2-A19175A7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362" y="1823473"/>
            <a:ext cx="5548691" cy="2927940"/>
          </a:xfrm>
          <a:ln w="28575">
            <a:noFill/>
          </a:ln>
        </p:spPr>
        <p:txBody>
          <a:bodyPr/>
          <a:lstStyle/>
          <a:p>
            <a:pPr marL="173038" indent="-169863">
              <a:spcBef>
                <a:spcPts val="0"/>
              </a:spcBef>
            </a:pPr>
            <a:r>
              <a:rPr lang="en-US" sz="2000" b="1" i="1" dirty="0"/>
              <a:t>Multi-physics</a:t>
            </a:r>
            <a:r>
              <a:rPr lang="en-US" sz="2000" dirty="0"/>
              <a:t> </a:t>
            </a:r>
            <a:r>
              <a:rPr lang="en-US" sz="2000" b="1" i="1" dirty="0"/>
              <a:t>finite element model </a:t>
            </a:r>
            <a:r>
              <a:rPr lang="en-US" sz="2000" dirty="0"/>
              <a:t>of an archetype of the coastline coupled with high-fidelity model of storm intensities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variables define geomorphology &amp; geophysics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deformation model of material (J2 class)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Geomechanical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testing to determine coupled thermal-mechanical strength characteristics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Time-varying ocean BCs (water level, temp, salinity)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Eroded sediment and biogeochemical flux tracking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6400" lvl="1" indent="-169863"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0489C8-E291-488A-8398-FD771511AD3D}"/>
              </a:ext>
            </a:extLst>
          </p:cNvPr>
          <p:cNvSpPr txBox="1">
            <a:spLocks/>
          </p:cNvSpPr>
          <p:nvPr/>
        </p:nvSpPr>
        <p:spPr bwMode="auto">
          <a:xfrm>
            <a:off x="448083" y="800130"/>
            <a:ext cx="9771793" cy="82096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buFont typeface="Wingdings" pitchFamily="-111" charset="2"/>
              <a:buNone/>
            </a:pPr>
            <a:r>
              <a:rPr lang="en-US" sz="2200" kern="0" dirty="0"/>
              <a:t>Goal of the </a:t>
            </a:r>
            <a:r>
              <a:rPr lang="en-US" sz="2200" b="1" kern="0" dirty="0"/>
              <a:t>Arctic Coastal Erosion (ACE) </a:t>
            </a:r>
            <a:r>
              <a:rPr lang="en-US" sz="2200" kern="0" dirty="0"/>
              <a:t>project is to deliver a </a:t>
            </a:r>
            <a:r>
              <a:rPr lang="en-US" sz="2200" b="1" kern="0" dirty="0"/>
              <a:t>field-validated predictive model </a:t>
            </a:r>
            <a:r>
              <a:rPr lang="en-US" sz="2200" kern="0" dirty="0"/>
              <a:t>of </a:t>
            </a:r>
            <a:r>
              <a:rPr lang="en-US" sz="2200" b="1" kern="0" dirty="0"/>
              <a:t>thermo-abrasive erosion </a:t>
            </a:r>
            <a:r>
              <a:rPr lang="en-US" sz="2200" kern="0" dirty="0"/>
              <a:t>for the </a:t>
            </a:r>
            <a:r>
              <a:rPr lang="en-US" sz="2200" b="1" kern="0" dirty="0"/>
              <a:t>permafrost Arctic coastline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07C21C-0230-4242-98CF-A3DE1C016D8E}"/>
              </a:ext>
            </a:extLst>
          </p:cNvPr>
          <p:cNvSpPr txBox="1">
            <a:spLocks/>
          </p:cNvSpPr>
          <p:nvPr/>
        </p:nvSpPr>
        <p:spPr bwMode="auto">
          <a:xfrm>
            <a:off x="1976173" y="4613687"/>
            <a:ext cx="7208759" cy="17736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173038" indent="-169863" defTabSz="914400">
              <a:spcBef>
                <a:spcPts val="0"/>
              </a:spcBef>
            </a:pPr>
            <a:r>
              <a:rPr lang="en-US" sz="2000" dirty="0"/>
              <a:t>A “catalog” of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micro-scale models that represent the statistical distributions of input variables along a ~10km stretch of coastline.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dirty="0"/>
              <a:t>Probability distribution functions of geomorphology and geophysics used to weight erosion output</a:t>
            </a:r>
          </a:p>
          <a:p>
            <a:pPr marL="623888" lvl="2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600" dirty="0"/>
              <a:t>Will validate approach with decade long annual measurements at Drew Point. 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kern="0" dirty="0"/>
              <a:t>Evaluating ocean “exposure metrics” to represent time-varying ocean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66A834-95DA-48EB-AE3E-8DC2B696F88D}"/>
              </a:ext>
            </a:extLst>
          </p:cNvPr>
          <p:cNvSpPr/>
          <p:nvPr/>
        </p:nvSpPr>
        <p:spPr>
          <a:xfrm>
            <a:off x="335670" y="2212836"/>
            <a:ext cx="112413" cy="328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250634-CC63-40C5-AA00-B2B46C3EC098}"/>
              </a:ext>
            </a:extLst>
          </p:cNvPr>
          <p:cNvSpPr/>
          <p:nvPr/>
        </p:nvSpPr>
        <p:spPr>
          <a:xfrm>
            <a:off x="39718" y="1733512"/>
            <a:ext cx="713234" cy="713232"/>
          </a:xfrm>
          <a:prstGeom prst="ellipse">
            <a:avLst/>
          </a:prstGeom>
          <a:solidFill>
            <a:srgbClr val="730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2E733E-0621-4CF3-B6D0-4DD2C9BCA1A3}"/>
              </a:ext>
            </a:extLst>
          </p:cNvPr>
          <p:cNvSpPr txBox="1"/>
          <p:nvPr/>
        </p:nvSpPr>
        <p:spPr>
          <a:xfrm>
            <a:off x="67974" y="1761131"/>
            <a:ext cx="888869" cy="61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2017-2022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F8EB4C-DE88-49FD-A5DC-D11F0A6ED583}"/>
              </a:ext>
            </a:extLst>
          </p:cNvPr>
          <p:cNvSpPr/>
          <p:nvPr/>
        </p:nvSpPr>
        <p:spPr>
          <a:xfrm>
            <a:off x="8949" y="4820334"/>
            <a:ext cx="713232" cy="713232"/>
          </a:xfrm>
          <a:prstGeom prst="ellipse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C2292-88D5-43D1-8983-995B8CA8F9EA}"/>
              </a:ext>
            </a:extLst>
          </p:cNvPr>
          <p:cNvSpPr txBox="1"/>
          <p:nvPr/>
        </p:nvSpPr>
        <p:spPr>
          <a:xfrm>
            <a:off x="12577" y="4999978"/>
            <a:ext cx="8106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2023+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30D5B1-90B9-4A5E-AC42-52109C48A8F6}"/>
              </a:ext>
            </a:extLst>
          </p:cNvPr>
          <p:cNvGrpSpPr/>
          <p:nvPr/>
        </p:nvGrpSpPr>
        <p:grpSpPr>
          <a:xfrm>
            <a:off x="623099" y="1997466"/>
            <a:ext cx="1499629" cy="722896"/>
            <a:chOff x="1995080" y="429009"/>
            <a:chExt cx="1206091" cy="72289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84855C-7ACD-4FD4-A2D8-9AF3B1EF1C4D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BCFBE8-D6EA-4667-B4AD-ADD79B8CF5B7}"/>
                </a:ext>
              </a:extLst>
            </p:cNvPr>
            <p:cNvSpPr txBox="1"/>
            <p:nvPr/>
          </p:nvSpPr>
          <p:spPr>
            <a:xfrm>
              <a:off x="1995080" y="574533"/>
              <a:ext cx="1155021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Micro-scale Model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119F740-88A1-4E0B-A170-BB07458609DA}"/>
              </a:ext>
            </a:extLst>
          </p:cNvPr>
          <p:cNvGrpSpPr/>
          <p:nvPr/>
        </p:nvGrpSpPr>
        <p:grpSpPr>
          <a:xfrm>
            <a:off x="744484" y="4844548"/>
            <a:ext cx="1259712" cy="777553"/>
            <a:chOff x="1941459" y="429009"/>
            <a:chExt cx="1259712" cy="77755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056DA2-2DB6-4030-B1F8-9BD635A34403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03CE84-666E-42F5-A23E-3A49D223D894}"/>
                </a:ext>
              </a:extLst>
            </p:cNvPr>
            <p:cNvSpPr txBox="1"/>
            <p:nvPr/>
          </p:nvSpPr>
          <p:spPr>
            <a:xfrm>
              <a:off x="1941459" y="629190"/>
              <a:ext cx="1210080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Meso</a:t>
              </a: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-scale Model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0F0E12-F9D5-4D9E-BCA6-70FF634975B7}"/>
              </a:ext>
            </a:extLst>
          </p:cNvPr>
          <p:cNvCxnSpPr>
            <a:cxnSpLocks/>
          </p:cNvCxnSpPr>
          <p:nvPr/>
        </p:nvCxnSpPr>
        <p:spPr>
          <a:xfrm flipH="1">
            <a:off x="722181" y="3517269"/>
            <a:ext cx="1184060" cy="1303065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91EA097-EA8E-4ABF-B081-F7A19D5DEE73}"/>
              </a:ext>
            </a:extLst>
          </p:cNvPr>
          <p:cNvCxnSpPr>
            <a:cxnSpLocks/>
          </p:cNvCxnSpPr>
          <p:nvPr/>
        </p:nvCxnSpPr>
        <p:spPr>
          <a:xfrm>
            <a:off x="791229" y="5006629"/>
            <a:ext cx="965397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411B9A-36C4-4CB7-A87E-DA97E49C1344}"/>
              </a:ext>
            </a:extLst>
          </p:cNvPr>
          <p:cNvCxnSpPr>
            <a:cxnSpLocks/>
          </p:cNvCxnSpPr>
          <p:nvPr/>
        </p:nvCxnSpPr>
        <p:spPr>
          <a:xfrm flipH="1">
            <a:off x="791229" y="2117047"/>
            <a:ext cx="1028942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85A6A6D-F0DC-420A-9DF5-7B9A28A437A8}"/>
              </a:ext>
            </a:extLst>
          </p:cNvPr>
          <p:cNvSpPr txBox="1"/>
          <p:nvPr/>
        </p:nvSpPr>
        <p:spPr>
          <a:xfrm>
            <a:off x="530047" y="2659955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meters &amp; storm duration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2F347E-B2F0-404D-9968-0180B1E55E1C}"/>
              </a:ext>
            </a:extLst>
          </p:cNvPr>
          <p:cNvGrpSpPr/>
          <p:nvPr/>
        </p:nvGrpSpPr>
        <p:grpSpPr>
          <a:xfrm>
            <a:off x="8967763" y="3063240"/>
            <a:ext cx="3284450" cy="1402179"/>
            <a:chOff x="3573550" y="5160249"/>
            <a:chExt cx="3284450" cy="140217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E84CD2-C2D4-4311-91B6-8DE85D92C1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3550" y="5234284"/>
              <a:ext cx="3284450" cy="1328144"/>
              <a:chOff x="18530579" y="5792982"/>
              <a:chExt cx="7290412" cy="294804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5353DA5-2259-4960-B9FA-D0346117B3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530579" y="5792982"/>
                <a:ext cx="7290412" cy="2948047"/>
                <a:chOff x="13086203" y="4929410"/>
                <a:chExt cx="8667178" cy="3504776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CDD66C0-2FFC-4B3E-B567-7682427A5AFD}"/>
                    </a:ext>
                  </a:extLst>
                </p:cNvPr>
                <p:cNvGrpSpPr/>
                <p:nvPr/>
              </p:nvGrpSpPr>
              <p:grpSpPr>
                <a:xfrm>
                  <a:off x="13086203" y="4929410"/>
                  <a:ext cx="8667178" cy="3504776"/>
                  <a:chOff x="4030234" y="1273197"/>
                  <a:chExt cx="8667178" cy="3504776"/>
                </a:xfrm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F955E1CE-70E4-4E1F-A12C-F8298F44A7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524" b="96667" l="2301" r="98521">
                                <a14:foregroundMark x1="6984" y1="23333" x2="6984" y2="23333"/>
                                <a14:foregroundMark x1="3122" y1="20476" x2="3122" y2="20476"/>
                                <a14:foregroundMark x1="3205" y1="29524" x2="3205" y2="29524"/>
                                <a14:foregroundMark x1="13640" y1="37778" x2="13640" y2="37778"/>
                                <a14:foregroundMark x1="12325" y1="50317" x2="12325" y2="50317"/>
                                <a14:foregroundMark x1="12325" y1="50317" x2="12079" y2="52063"/>
                                <a14:foregroundMark x1="17009" y1="59048" x2="17009" y2="59048"/>
                                <a14:foregroundMark x1="34182" y1="78095" x2="34182" y2="78095"/>
                                <a14:foregroundMark x1="39523" y1="91429" x2="39523" y2="91429"/>
                                <a14:foregroundMark x1="94659" y1="61111" x2="94659" y2="61111"/>
                                <a14:foregroundMark x1="98767" y1="46825" x2="98767" y2="46825"/>
                                <a14:foregroundMark x1="70748" y1="68889" x2="70748" y2="68889"/>
                                <a14:foregroundMark x1="55136" y1="9524" x2="55136" y2="9524"/>
                                <a14:foregroundMark x1="30731" y1="66825" x2="30731" y2="66825"/>
                                <a14:foregroundMark x1="34347" y1="70952" x2="34347" y2="70952"/>
                                <a14:foregroundMark x1="2301" y1="21111" x2="2301" y2="21111"/>
                                <a14:foregroundMark x1="3122" y1="25556" x2="3122" y2="25556"/>
                                <a14:foregroundMark x1="34758" y1="71905" x2="34758" y2="71905"/>
                                <a14:foregroundMark x1="35744" y1="74444" x2="35744" y2="74444"/>
                                <a14:foregroundMark x1="35744" y1="81429" x2="35744" y2="81429"/>
                                <a14:foregroundMark x1="35497" y1="91746" x2="35497" y2="91746"/>
                                <a14:foregroundMark x1="35004" y1="96667" x2="35004" y2="9666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8562" y="1273197"/>
                    <a:ext cx="6653438" cy="3444260"/>
                  </a:xfrm>
                  <a:prstGeom prst="rect">
                    <a:avLst/>
                  </a:prstGeom>
                </p:spPr>
              </p:pic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CD46026-29EC-4810-9F01-A74FCAD86EF5}"/>
                      </a:ext>
                    </a:extLst>
                  </p:cNvPr>
                  <p:cNvCxnSpPr/>
                  <p:nvPr/>
                </p:nvCxnSpPr>
                <p:spPr>
                  <a:xfrm>
                    <a:off x="9351034" y="1480230"/>
                    <a:ext cx="2840966" cy="131121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9E8F692-7BBB-4419-9F21-BFF145B9D8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1548" y="1480230"/>
                    <a:ext cx="3660475" cy="38531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D7FECB37-D751-49F3-98B5-56EAA71352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89918" y="1753400"/>
                    <a:ext cx="94890" cy="181155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9D89FF04-E310-4E4D-8171-4DE773A688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92459" y="1401155"/>
                    <a:ext cx="181155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259784A-9401-473A-8626-DA2677016E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264771" y="1415532"/>
                    <a:ext cx="184030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BA06BC83-EFA7-4552-B4F9-1E4008881F13}"/>
                      </a:ext>
                    </a:extLst>
                  </p:cNvPr>
                  <p:cNvSpPr txBox="1"/>
                  <p:nvPr/>
                </p:nvSpPr>
                <p:spPr>
                  <a:xfrm rot="1412259">
                    <a:off x="10550199" y="1897871"/>
                    <a:ext cx="1742537" cy="2561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  <p:sp>
                <p:nvSpPr>
                  <p:cNvPr id="82" name="Parallelogram 81">
                    <a:extLst>
                      <a:ext uri="{FF2B5EF4-FFF2-40B4-BE49-F238E27FC236}">
                        <a16:creationId xmlns:a16="http://schemas.microsoft.com/office/drawing/2014/main" id="{C71C257D-110A-4A88-BDAB-41027283758F}"/>
                      </a:ext>
                    </a:extLst>
                  </p:cNvPr>
                  <p:cNvSpPr/>
                  <p:nvPr/>
                </p:nvSpPr>
                <p:spPr>
                  <a:xfrm rot="2414603">
                    <a:off x="4030234" y="3036805"/>
                    <a:ext cx="3872807" cy="1052890"/>
                  </a:xfrm>
                  <a:prstGeom prst="parallelogram">
                    <a:avLst>
                      <a:gd name="adj" fmla="val 102851"/>
                    </a:avLst>
                  </a:prstGeom>
                  <a:solidFill>
                    <a:srgbClr val="00B0F0">
                      <a:alpha val="62000"/>
                    </a:srgbClr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01075726-5E63-4A78-8A36-24B6DDE60194}"/>
                      </a:ext>
                    </a:extLst>
                  </p:cNvPr>
                  <p:cNvCxnSpPr/>
                  <p:nvPr/>
                </p:nvCxnSpPr>
                <p:spPr>
                  <a:xfrm>
                    <a:off x="5538563" y="1944619"/>
                    <a:ext cx="0" cy="74331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76318C0C-D517-4F27-9DA2-1FFB4D2AF39D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1944619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F400D0AE-515E-4DF8-B01C-DC055D28E96B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2683616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6A7B58F4-D679-4A37-9C7F-B582634B0AD7}"/>
                      </a:ext>
                    </a:extLst>
                  </p:cNvPr>
                  <p:cNvSpPr txBox="1"/>
                  <p:nvPr/>
                </p:nvSpPr>
                <p:spPr>
                  <a:xfrm>
                    <a:off x="4851838" y="2028569"/>
                    <a:ext cx="876339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5m</a:t>
                    </a:r>
                  </a:p>
                </p:txBody>
              </p:sp>
              <p:sp>
                <p:nvSpPr>
                  <p:cNvPr id="87" name="Arrow: Up-Down 86">
                    <a:extLst>
                      <a:ext uri="{FF2B5EF4-FFF2-40B4-BE49-F238E27FC236}">
                        <a16:creationId xmlns:a16="http://schemas.microsoft.com/office/drawing/2014/main" id="{8B4BD0D2-EE4E-48BD-BE9B-829F49C641D3}"/>
                      </a:ext>
                    </a:extLst>
                  </p:cNvPr>
                  <p:cNvSpPr/>
                  <p:nvPr/>
                </p:nvSpPr>
                <p:spPr>
                  <a:xfrm>
                    <a:off x="7457828" y="4440576"/>
                    <a:ext cx="86352" cy="178489"/>
                  </a:xfrm>
                  <a:prstGeom prst="upDownArrow">
                    <a:avLst/>
                  </a:prstGeom>
                  <a:solidFill>
                    <a:srgbClr val="00B0F0"/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44125722-6675-4122-8547-5305581876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498884" y="3964922"/>
                    <a:ext cx="1051379" cy="609799"/>
                  </a:xfrm>
                  <a:prstGeom prst="rect">
                    <a:avLst/>
                  </a:prstGeom>
                </p:spPr>
              </p:pic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7F6724C-1167-47E4-BA03-A17B6D766658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352511"/>
                    <a:ext cx="274320" cy="270435"/>
                  </a:xfrm>
                  <a:prstGeom prst="rect">
                    <a:avLst/>
                  </a:prstGeom>
                  <a:solidFill>
                    <a:srgbClr val="AC956E">
                      <a:lumMod val="40000"/>
                      <a:lumOff val="60000"/>
                    </a:srgbClr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DC1D876-23EB-4B51-A040-19804014BD53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011883"/>
                    <a:ext cx="274320" cy="270435"/>
                  </a:xfrm>
                  <a:prstGeom prst="rect">
                    <a:avLst/>
                  </a:prstGeom>
                  <a:solidFill>
                    <a:srgbClr val="AD0101"/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8B20280-CE5A-43F1-BED9-A185EC20101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2807" y="3876715"/>
                    <a:ext cx="1750316" cy="4691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Ice wedge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A1A89D4D-486A-42AA-9789-3FF08E6256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747815" y="4209448"/>
                    <a:ext cx="1949597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Permafrost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59FFA29-607C-4AF6-A37A-54AF851000FC}"/>
                      </a:ext>
                    </a:extLst>
                  </p:cNvPr>
                  <p:cNvSpPr txBox="1"/>
                  <p:nvPr/>
                </p:nvSpPr>
                <p:spPr>
                  <a:xfrm rot="21246866">
                    <a:off x="6109304" y="1313276"/>
                    <a:ext cx="1199081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</p:grp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350ACF23-BE0B-4F28-A0BB-CF9CC7548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5955" y="6361563"/>
                  <a:ext cx="184030" cy="1524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AD010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513012C-95EF-4585-A7B3-501E6F06DA7F}"/>
                  </a:ext>
                </a:extLst>
              </p:cNvPr>
              <p:cNvSpPr txBox="1"/>
              <p:nvPr/>
            </p:nvSpPr>
            <p:spPr>
              <a:xfrm rot="2544584">
                <a:off x="18917421" y="7566023"/>
                <a:ext cx="263008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ocean water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C8839ED-C4B1-4A35-9967-AF5CF6429BA1}"/>
                </a:ext>
              </a:extLst>
            </p:cNvPr>
            <p:cNvSpPr/>
            <p:nvPr/>
          </p:nvSpPr>
          <p:spPr>
            <a:xfrm>
              <a:off x="3649284" y="5160249"/>
              <a:ext cx="3078600" cy="137950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96215B-4568-474C-907B-F26DCC595181}"/>
              </a:ext>
            </a:extLst>
          </p:cNvPr>
          <p:cNvGrpSpPr/>
          <p:nvPr/>
        </p:nvGrpSpPr>
        <p:grpSpPr>
          <a:xfrm>
            <a:off x="7343502" y="2156278"/>
            <a:ext cx="1756869" cy="2280253"/>
            <a:chOff x="1924206" y="4322037"/>
            <a:chExt cx="1756869" cy="228025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7FA1786-FAA2-4832-8E37-594380F9E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206" y="4368633"/>
              <a:ext cx="1756869" cy="2126247"/>
              <a:chOff x="12787047" y="6379430"/>
              <a:chExt cx="2928690" cy="354444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0C543F63-153F-4740-AD3B-7933E06BE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169" b="89976" l="9064" r="94354">
                            <a14:foregroundMark x1="83358" y1="22983" x2="86627" y2="25306"/>
                            <a14:foregroundMark x1="88856" y1="29218" x2="92125" y2="54156"/>
                            <a14:foregroundMark x1="92125" y1="54156" x2="90788" y2="56601"/>
                            <a14:foregroundMark x1="72065" y1="75550" x2="39525" y2="77017"/>
                            <a14:foregroundMark x1="39525" y1="77017" x2="19762" y2="66504"/>
                            <a14:foregroundMark x1="19762" y1="66504" x2="9510" y2="48900"/>
                            <a14:foregroundMark x1="9510" y1="48900" x2="9658" y2="33863"/>
                            <a14:foregroundMark x1="55423" y1="9658" x2="45022" y2="9169"/>
                            <a14:foregroundMark x1="51263" y1="26650" x2="48886" y2="27628"/>
                            <a14:foregroundMark x1="50371" y1="29707" x2="50371" y2="30562"/>
                            <a14:foregroundMark x1="9064" y1="88753" x2="94354" y2="8912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817870" y="6379430"/>
                <a:ext cx="2785101" cy="3385160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BD2B173-7E3F-4BBF-B504-3A22B74BCF0C}"/>
                  </a:ext>
                </a:extLst>
              </p:cNvPr>
              <p:cNvSpPr txBox="1"/>
              <p:nvPr/>
            </p:nvSpPr>
            <p:spPr>
              <a:xfrm>
                <a:off x="12825098" y="9394439"/>
                <a:ext cx="2890639" cy="27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" dirty="0"/>
                  <a:t>0.0           0.5            1.0           1.5          2.0              2.5            3.0 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FF6DB27-0590-43F8-A4D6-586C434EBECD}"/>
                  </a:ext>
                </a:extLst>
              </p:cNvPr>
              <p:cNvSpPr txBox="1"/>
              <p:nvPr/>
            </p:nvSpPr>
            <p:spPr>
              <a:xfrm>
                <a:off x="12994713" y="9035635"/>
                <a:ext cx="245153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Significant Wave Height (m) 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FC8FE76-F48F-4806-A889-77725FB1FAF6}"/>
                  </a:ext>
                </a:extLst>
              </p:cNvPr>
              <p:cNvSpPr txBox="1"/>
              <p:nvPr/>
            </p:nvSpPr>
            <p:spPr>
              <a:xfrm>
                <a:off x="12787047" y="9536136"/>
                <a:ext cx="2840476" cy="333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July 23</a:t>
                </a:r>
                <a:r>
                  <a:rPr lang="en-US" sz="700" baseline="30000" dirty="0"/>
                  <a:t>rd</a:t>
                </a:r>
                <a:r>
                  <a:rPr lang="en-US" sz="700" dirty="0"/>
                  <a:t> 2017.  6am.  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791E9DE-6F6E-4CE1-9622-70AB9CD99133}"/>
                  </a:ext>
                </a:extLst>
              </p:cNvPr>
              <p:cNvSpPr txBox="1"/>
              <p:nvPr/>
            </p:nvSpPr>
            <p:spPr>
              <a:xfrm>
                <a:off x="12857421" y="9754595"/>
                <a:ext cx="2792328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/>
                  <a:t>WW3 polar stereographic model initially developed by NRL (Erick Rogers) and NOAA (</a:t>
                </a:r>
                <a:r>
                  <a:rPr lang="en-US" sz="500" dirty="0" err="1"/>
                  <a:t>Arun</a:t>
                </a:r>
                <a:r>
                  <a:rPr lang="en-US" sz="500" dirty="0"/>
                  <a:t> Chawla)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7ECB19-0689-4F92-B1EA-1C17C8FC2971}"/>
                </a:ext>
              </a:extLst>
            </p:cNvPr>
            <p:cNvSpPr/>
            <p:nvPr/>
          </p:nvSpPr>
          <p:spPr>
            <a:xfrm>
              <a:off x="1994330" y="4371364"/>
              <a:ext cx="1590345" cy="223092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04B7480-2689-4F35-B9BE-0D06CA42C695}"/>
                </a:ext>
              </a:extLst>
            </p:cNvPr>
            <p:cNvSpPr txBox="1"/>
            <p:nvPr/>
          </p:nvSpPr>
          <p:spPr>
            <a:xfrm>
              <a:off x="1994330" y="4322037"/>
              <a:ext cx="1607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oceanographic model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F707A76-12A5-4C08-BFC9-D1A004C32392}"/>
              </a:ext>
            </a:extLst>
          </p:cNvPr>
          <p:cNvGrpSpPr/>
          <p:nvPr/>
        </p:nvGrpSpPr>
        <p:grpSpPr>
          <a:xfrm>
            <a:off x="9235732" y="1948360"/>
            <a:ext cx="2654846" cy="912917"/>
            <a:chOff x="3756603" y="4284500"/>
            <a:chExt cx="2654846" cy="91291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9710666-F070-4738-956F-8FFE897D5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2"/>
            <a:stretch/>
          </p:blipFill>
          <p:spPr>
            <a:xfrm>
              <a:off x="3808926" y="4328040"/>
              <a:ext cx="2602523" cy="869377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52A48CC-AA2D-44B8-99B8-E1C2871A8B2E}"/>
                </a:ext>
              </a:extLst>
            </p:cNvPr>
            <p:cNvSpPr/>
            <p:nvPr/>
          </p:nvSpPr>
          <p:spPr>
            <a:xfrm>
              <a:off x="3786442" y="4329318"/>
              <a:ext cx="2625007" cy="85571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145EEAC-B996-4EED-8753-030A138DEEB6}"/>
                </a:ext>
              </a:extLst>
            </p:cNvPr>
            <p:cNvSpPr txBox="1"/>
            <p:nvPr/>
          </p:nvSpPr>
          <p:spPr>
            <a:xfrm>
              <a:off x="3756603" y="4284500"/>
              <a:ext cx="2654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field measurements 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B282C6-C87C-44F3-8949-8D907DCFB4D9}"/>
              </a:ext>
            </a:extLst>
          </p:cNvPr>
          <p:cNvSpPr/>
          <p:nvPr/>
        </p:nvSpPr>
        <p:spPr>
          <a:xfrm>
            <a:off x="2006945" y="1835493"/>
            <a:ext cx="10128966" cy="269800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Circular 110">
            <a:extLst>
              <a:ext uri="{FF2B5EF4-FFF2-40B4-BE49-F238E27FC236}">
                <a16:creationId xmlns:a16="http://schemas.microsoft.com/office/drawing/2014/main" id="{DD1A7A0A-933A-4843-9A16-6C54C7FB2060}"/>
              </a:ext>
            </a:extLst>
          </p:cNvPr>
          <p:cNvSpPr/>
          <p:nvPr/>
        </p:nvSpPr>
        <p:spPr>
          <a:xfrm rot="6378453">
            <a:off x="8142894" y="2207825"/>
            <a:ext cx="1477478" cy="1497400"/>
          </a:xfrm>
          <a:prstGeom prst="circularArrow">
            <a:avLst>
              <a:gd name="adj1" fmla="val 12500"/>
              <a:gd name="adj2" fmla="val 1003845"/>
              <a:gd name="adj3" fmla="val 20457681"/>
              <a:gd name="adj4" fmla="val 5376529"/>
              <a:gd name="adj5" fmla="val 15003"/>
            </a:avLst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97B10-2437-4EB5-99A9-FE9AE1DF9707}"/>
              </a:ext>
            </a:extLst>
          </p:cNvPr>
          <p:cNvSpPr txBox="1"/>
          <p:nvPr/>
        </p:nvSpPr>
        <p:spPr>
          <a:xfrm>
            <a:off x="9049880" y="3024960"/>
            <a:ext cx="308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thermo-chemical-mechanical terrestrial model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DE7C1D2-1DF5-4010-B268-671814079EBD}"/>
              </a:ext>
            </a:extLst>
          </p:cNvPr>
          <p:cNvSpPr/>
          <p:nvPr/>
        </p:nvSpPr>
        <p:spPr>
          <a:xfrm>
            <a:off x="2010123" y="4595882"/>
            <a:ext cx="10122543" cy="181683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CD2FA58-5CEE-4EA2-B59D-9B4B7494B878}"/>
              </a:ext>
            </a:extLst>
          </p:cNvPr>
          <p:cNvSpPr txBox="1"/>
          <p:nvPr/>
        </p:nvSpPr>
        <p:spPr>
          <a:xfrm>
            <a:off x="511635" y="5616261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km’s &amp; seasonal duration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5BDB365B-4B23-4EC6-A2E0-8E29A53F4E68}"/>
              </a:ext>
            </a:extLst>
          </p:cNvPr>
          <p:cNvSpPr txBox="1">
            <a:spLocks/>
          </p:cNvSpPr>
          <p:nvPr/>
        </p:nvSpPr>
        <p:spPr bwMode="auto">
          <a:xfrm>
            <a:off x="165927" y="-78491"/>
            <a:ext cx="8313336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/>
            <a:r>
              <a:rPr lang="en-US" kern="0" dirty="0"/>
              <a:t>Proposed 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EC339-F2CF-45CA-B091-9977CB21A718}"/>
              </a:ext>
            </a:extLst>
          </p:cNvPr>
          <p:cNvSpPr/>
          <p:nvPr/>
        </p:nvSpPr>
        <p:spPr>
          <a:xfrm>
            <a:off x="2004196" y="1823473"/>
            <a:ext cx="10164414" cy="2710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EC616-34D9-411E-BF0A-5DCCF367898C}"/>
              </a:ext>
            </a:extLst>
          </p:cNvPr>
          <p:cNvSpPr txBox="1"/>
          <p:nvPr/>
        </p:nvSpPr>
        <p:spPr>
          <a:xfrm>
            <a:off x="7576879" y="1833541"/>
            <a:ext cx="113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0C7A9B1-2A54-4740-A143-52B939B7F8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876" y="873904"/>
            <a:ext cx="1083488" cy="72575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2B45B3B-03DC-4F04-957D-5EA8A51E3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8077" y="94940"/>
            <a:ext cx="2576541" cy="6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Multi-scale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/>
        </p:nvGraphicFramePr>
        <p:xfrm>
          <a:off x="304800" y="1128346"/>
          <a:ext cx="11521440" cy="3500769"/>
        </p:xfrm>
        <a:graphic>
          <a:graphicData uri="http://schemas.openxmlformats.org/drawingml/2006/table">
            <a:tbl>
              <a:tblPr firstRow="1" firstCol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models that represent the diversity of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55" y="1560257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3" y="1152108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0" y="1368371"/>
            <a:ext cx="3657331" cy="1630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94" y="1215608"/>
            <a:ext cx="743959" cy="431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9B031B-8A58-4194-A06F-66D6730C7A4A}"/>
              </a:ext>
            </a:extLst>
          </p:cNvPr>
          <p:cNvSpPr/>
          <p:nvPr/>
        </p:nvSpPr>
        <p:spPr>
          <a:xfrm>
            <a:off x="87146" y="4917039"/>
            <a:ext cx="1187448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Working towards a series of fully coupled studies to determine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terrestrial model sensitivities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  <a:p>
            <a:pPr marL="228600"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Height of water on bluff face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Exposure time of bluff face to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07EA9-34FD-45D8-8422-F079043BA6A9}"/>
              </a:ext>
            </a:extLst>
          </p:cNvPr>
          <p:cNvSpPr/>
          <p:nvPr/>
        </p:nvSpPr>
        <p:spPr>
          <a:xfrm>
            <a:off x="5283200" y="5344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of water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Salinity of water</a:t>
            </a:r>
          </a:p>
        </p:txBody>
      </p:sp>
    </p:spTree>
    <p:extLst>
      <p:ext uri="{BB962C8B-B14F-4D97-AF65-F5344CB8AC3E}">
        <p14:creationId xmlns:p14="http://schemas.microsoft.com/office/powerpoint/2010/main" val="3575392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0C0C35-CB6D-4844-B963-4915814F4371}"/>
              </a:ext>
            </a:extLst>
          </p:cNvPr>
          <p:cNvSpPr/>
          <p:nvPr/>
        </p:nvSpPr>
        <p:spPr>
          <a:xfrm>
            <a:off x="20774" y="3665419"/>
            <a:ext cx="76472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estimated from observational data at Drew Point, AK: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 temp w/ time, initial bluff temp (USGS weather station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Geothermal heat flux (borehole at Barrow, 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Polygon dimension, ice wedge thickness and depth, bluff height, living organic layer thickness (Aug. 2019 field campaign)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from wave model (WW3+SWAN+Delft3D):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Ocean temperature, salinity and sea-level w/ time (for thermal and wave pressure mechanical BCs)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1F3F00-77DE-4CCC-8C3F-AAAFE7A6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190" y="5291915"/>
            <a:ext cx="1170387" cy="52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4" y="-95091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27ED7-A4FB-49BC-AC88-6A75032E31BE}"/>
              </a:ext>
            </a:extLst>
          </p:cNvPr>
          <p:cNvSpPr txBox="1"/>
          <p:nvPr/>
        </p:nvSpPr>
        <p:spPr>
          <a:xfrm>
            <a:off x="51211" y="823829"/>
            <a:ext cx="79797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estimated from lab experiments: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Elastic modulus, Poisson’s ratio, yield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Sand/silt/clay fractions with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Porosity with depth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from literature: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Ice/water/sediment densities, thermal conductivities, heat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Freezing curve/width as function of sediment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Bluff salinity with depth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D61F92-8D9B-48CA-BC56-D94BEBF2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74" y="3593140"/>
            <a:ext cx="2327023" cy="263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4FB688-EF8E-451D-811D-BCF492A85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990" y="3615627"/>
            <a:ext cx="2222760" cy="27138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BAFE67-AABA-4B0F-A7F1-CE8BCBC82C59}"/>
              </a:ext>
            </a:extLst>
          </p:cNvPr>
          <p:cNvSpPr txBox="1"/>
          <p:nvPr/>
        </p:nvSpPr>
        <p:spPr>
          <a:xfrm>
            <a:off x="8366604" y="5068630"/>
            <a:ext cx="12691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Deep borehole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BFAB88-C76A-4437-A464-102ACC3D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109" y="606647"/>
            <a:ext cx="3755372" cy="281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298026-6B7D-49DF-9EAC-2634D39BCDD1}"/>
              </a:ext>
            </a:extLst>
          </p:cNvPr>
          <p:cNvSpPr txBox="1"/>
          <p:nvPr/>
        </p:nvSpPr>
        <p:spPr>
          <a:xfrm>
            <a:off x="9197764" y="626435"/>
            <a:ext cx="2427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BC Data for Drew Point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F42A9B-CCE3-4368-9C61-B69317F4A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2551" y="771563"/>
            <a:ext cx="2223414" cy="1482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031FF5-572D-4260-85C3-C4A9CAEBB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4639" r="30761" b="31641"/>
          <a:stretch/>
        </p:blipFill>
        <p:spPr>
          <a:xfrm rot="16200000">
            <a:off x="5838296" y="444642"/>
            <a:ext cx="1272393" cy="764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72A767-D184-45BC-BB54-C16664B51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3084" y="1417997"/>
            <a:ext cx="1491486" cy="121942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913DCB-B5BE-45B5-A78B-C26DFA0FA585}"/>
              </a:ext>
            </a:extLst>
          </p:cNvPr>
          <p:cNvCxnSpPr>
            <a:cxnSpLocks/>
          </p:cNvCxnSpPr>
          <p:nvPr/>
        </p:nvCxnSpPr>
        <p:spPr>
          <a:xfrm flipH="1" flipV="1">
            <a:off x="6675589" y="1275206"/>
            <a:ext cx="847593" cy="4503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37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erosion</a:t>
            </a:r>
            <a:endParaRPr lang="en-US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8447C-D191-45C2-892A-64CC8861B3B5}"/>
              </a:ext>
            </a:extLst>
          </p:cNvPr>
          <p:cNvSpPr txBox="1"/>
          <p:nvPr/>
        </p:nvSpPr>
        <p:spPr>
          <a:xfrm>
            <a:off x="96319" y="884642"/>
            <a:ext cx="77813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permafrost?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Ground, comprised of soil, rock, silt, clay and sand, held together by ice, that remains frozen for 2+ consecutive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24% of ice-free land area in Northern Hemisphere and 85% of Alaska, Greenland, Canada and Siberia sits on top of permafrost.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9377B-AE8F-4021-B3C8-C09737F8A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22" y="130945"/>
            <a:ext cx="4452573" cy="4156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47A94A-13DF-4F8E-BA10-AE5BF9561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0" y="3039078"/>
            <a:ext cx="2413923" cy="1418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FF342-1E66-4B70-93A5-403D3E60D0C4}"/>
              </a:ext>
            </a:extLst>
          </p:cNvPr>
          <p:cNvSpPr txBox="1"/>
          <p:nvPr/>
        </p:nvSpPr>
        <p:spPr>
          <a:xfrm>
            <a:off x="2996382" y="4435486"/>
            <a:ext cx="89918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coastal permafrost erosion process in Arctic: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Predominant geomorphology: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ice-wedge polygons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acts 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bind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unconsolidated soils in permafrost forming ice wedges.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wedges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grow/expand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wide and 10s meters deep.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Melting of ice wedges causes permafrost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8FAE9-F997-456C-B4D5-65665A7E0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80" y="4610811"/>
            <a:ext cx="2413924" cy="1695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F6D4ED-896C-463A-9686-89D8D84F378E}"/>
              </a:ext>
            </a:extLst>
          </p:cNvPr>
          <p:cNvSpPr txBox="1"/>
          <p:nvPr/>
        </p:nvSpPr>
        <p:spPr>
          <a:xfrm>
            <a:off x="3239237" y="2950943"/>
            <a:ext cx="382835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schematic illustrating formation of ice wedges and ice-wedge polygon landscapes. 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Right: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map of permafrost distribution in Arctic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62B25-FAE0-4FD2-8175-67FE64FE0A28}"/>
              </a:ext>
            </a:extLst>
          </p:cNvPr>
          <p:cNvSpPr txBox="1"/>
          <p:nvPr/>
        </p:nvSpPr>
        <p:spPr>
          <a:xfrm>
            <a:off x="1059938" y="5973358"/>
            <a:ext cx="2023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77EE0-A2FB-4709-A771-60CAD856CCF7}"/>
              </a:ext>
            </a:extLst>
          </p:cNvPr>
          <p:cNvSpPr txBox="1"/>
          <p:nvPr/>
        </p:nvSpPr>
        <p:spPr>
          <a:xfrm>
            <a:off x="9917475" y="4107763"/>
            <a:ext cx="18435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1998.</a:t>
            </a:r>
          </a:p>
        </p:txBody>
      </p:sp>
    </p:spTree>
    <p:extLst>
      <p:ext uri="{BB962C8B-B14F-4D97-AF65-F5344CB8AC3E}">
        <p14:creationId xmlns:p14="http://schemas.microsoft.com/office/powerpoint/2010/main" val="161199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7" y="-1300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A02BF-F345-402D-954F-ED025EF1EA48}"/>
              </a:ext>
            </a:extLst>
          </p:cNvPr>
          <p:cNvSpPr txBox="1"/>
          <p:nvPr/>
        </p:nvSpPr>
        <p:spPr>
          <a:xfrm>
            <a:off x="3803" y="996130"/>
            <a:ext cx="84342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Permafrost properties depend on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 content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unfrozen water content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frost susceptibility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Few mathematical relationships exist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that describe changes in tensile strength, shear strength and cohesion of ice/permafrost with changes in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Series of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(UCS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BTS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DT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on frozen soil samples at different temps (-6C, -3C, -1C) and ice content from Drew Point, AK were performed at SNL’s Geomechanics Laboratory to estimate: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Strength: 1-3 MPa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Young’s modulus: 0.01-0.16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GPa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Poisson’s ratio: 0.1-0.35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Porosity values: 40-95%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29D9-9FF2-4879-9DC8-F3ADD00419CA}"/>
              </a:ext>
            </a:extLst>
          </p:cNvPr>
          <p:cNvSpPr txBox="1"/>
          <p:nvPr/>
        </p:nvSpPr>
        <p:spPr>
          <a:xfrm>
            <a:off x="0" y="6550223"/>
            <a:ext cx="901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Unconfined compressive test.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Brazilian tensile tests.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 tensile tests.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17C76-04D4-4754-B94D-06D03694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95385" y="985083"/>
            <a:ext cx="2913411" cy="194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88FAD-3FFC-43CF-BF80-789BD22D2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4639" r="30761" b="31641"/>
          <a:stretch/>
        </p:blipFill>
        <p:spPr>
          <a:xfrm rot="16200000">
            <a:off x="8378359" y="698518"/>
            <a:ext cx="1648444" cy="990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2A1A30-F94D-46A5-9074-22A6D0404523}"/>
              </a:ext>
            </a:extLst>
          </p:cNvPr>
          <p:cNvCxnSpPr>
            <a:cxnSpLocks/>
          </p:cNvCxnSpPr>
          <p:nvPr/>
        </p:nvCxnSpPr>
        <p:spPr>
          <a:xfrm flipH="1" flipV="1">
            <a:off x="9604497" y="1938162"/>
            <a:ext cx="847593" cy="4503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BC807B-FE55-4AA8-B26D-4E91F32A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15" y="4166348"/>
            <a:ext cx="2493818" cy="2173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AE539D-255A-4AB1-A4E7-A9BD642FB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26" y="3402200"/>
            <a:ext cx="3743060" cy="2913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9DFC34-BCDF-4CBD-A1D7-16A33C086A66}"/>
              </a:ext>
            </a:extLst>
          </p:cNvPr>
          <p:cNvSpPr txBox="1"/>
          <p:nvPr/>
        </p:nvSpPr>
        <p:spPr>
          <a:xfrm rot="5400000" flipV="1">
            <a:off x="7872107" y="4652941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BTS (MPa)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93250B-B684-42B4-A77D-EC77B92985C1}"/>
              </a:ext>
            </a:extLst>
          </p:cNvPr>
          <p:cNvSpPr txBox="1"/>
          <p:nvPr/>
        </p:nvSpPr>
        <p:spPr>
          <a:xfrm rot="10800000" flipV="1">
            <a:off x="9657560" y="6135999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IceVolFrac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54B3-79DA-4D9B-89FA-755F67CAF046}"/>
              </a:ext>
            </a:extLst>
          </p:cNvPr>
          <p:cNvSpPr txBox="1"/>
          <p:nvPr/>
        </p:nvSpPr>
        <p:spPr>
          <a:xfrm>
            <a:off x="10766743" y="3643128"/>
            <a:ext cx="10023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y=-1.872*x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=0.3908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B0928C-3C29-4D0E-8147-ADFE2C1FFFBA}"/>
              </a:ext>
            </a:extLst>
          </p:cNvPr>
          <p:cNvSpPr txBox="1"/>
          <p:nvPr/>
        </p:nvSpPr>
        <p:spPr>
          <a:xfrm>
            <a:off x="9068307" y="5154669"/>
            <a:ext cx="154528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Lots of noise in data!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6538D8-E92C-4312-910B-DE09895D3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326" y="2206367"/>
            <a:ext cx="1491486" cy="12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1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82972-E872-4547-9D08-0F38FCD2607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CDA07-B192-460A-9AF6-13593E5FBC13}"/>
              </a:ext>
            </a:extLst>
          </p:cNvPr>
          <p:cNvSpPr txBox="1"/>
          <p:nvPr/>
        </p:nvSpPr>
        <p:spPr>
          <a:xfrm>
            <a:off x="9158356" y="2616299"/>
            <a:ext cx="2237525" cy="1785104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2020 article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published in special issue of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Frontiers in Earth Science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F335E-F471-4E4C-B9A4-4327C8F1D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5" y="991676"/>
            <a:ext cx="5472176" cy="534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E00E-F718-45C2-AF21-64EEBCB3A2F0}"/>
              </a:ext>
            </a:extLst>
          </p:cNvPr>
          <p:cNvSpPr txBox="1"/>
          <p:nvPr/>
        </p:nvSpPr>
        <p:spPr>
          <a:xfrm>
            <a:off x="5337287" y="842280"/>
            <a:ext cx="64288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elastic mechanics-only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simulations assessed impact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bluff geometry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material variability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stress states leading up to bluff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Only load is gravitational.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216134-D6B1-45A0-AEA8-06E3204B52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2" y="985190"/>
            <a:ext cx="5114795" cy="3362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/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Simulations facilitated examination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stress patterns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within bluff and identification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location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magnitude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blipFill>
                <a:blip r:embed="rId4"/>
                <a:stretch>
                  <a:fillRect l="-1136" t="-2893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1946EE1B-39BB-4285-AE19-3ADDA74E4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18" y="2351912"/>
            <a:ext cx="5677193" cy="404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E8CB2-58F5-4EFF-A40F-97EB7C1FB7E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400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/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Niche dimension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affects location and magnitude of simulated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more than the bluff height, ice wedge polygon size, ice wedge geometry, bulk density and Poisson’s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blipFill>
                <a:blip r:embed="rId3"/>
                <a:stretch>
                  <a:fillRect t="-4580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075743-185A-461B-B20D-E3E0C2C12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6" y="1866102"/>
            <a:ext cx="7212698" cy="4457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B9630A-815F-408D-9534-299C36BA4CAA}"/>
              </a:ext>
            </a:extLst>
          </p:cNvPr>
          <p:cNvSpPr/>
          <p:nvPr/>
        </p:nvSpPr>
        <p:spPr>
          <a:xfrm>
            <a:off x="7805802" y="3184916"/>
            <a:ext cx="3954049" cy="14465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52A0E1-679F-4D89-82A9-F251DD63C5D2}"/>
              </a:ext>
            </a:extLst>
          </p:cNvPr>
          <p:cNvSpPr/>
          <p:nvPr/>
        </p:nvSpPr>
        <p:spPr>
          <a:xfrm>
            <a:off x="7875585" y="1930968"/>
            <a:ext cx="4169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Inland extent of niche was advanced for 6 erosional niche heights from 0.1-3 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85B38-7D53-499F-9960-1C90916873C6}"/>
              </a:ext>
            </a:extLst>
          </p:cNvPr>
          <p:cNvSpPr txBox="1"/>
          <p:nvPr/>
        </p:nvSpPr>
        <p:spPr>
          <a:xfrm>
            <a:off x="7875584" y="4869750"/>
            <a:ext cx="4049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Lower bound for tensile strength from lab measurements: 100 kPa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Orange/green shading highlights potential failure areas.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51586-0C2B-4BAC-8A90-17925C647B26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26887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B91C7-61ED-4202-BDE2-DD44B123539D}"/>
              </a:ext>
            </a:extLst>
          </p:cNvPr>
          <p:cNvSpPr/>
          <p:nvPr/>
        </p:nvSpPr>
        <p:spPr>
          <a:xfrm>
            <a:off x="1354900" y="991676"/>
            <a:ext cx="884128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8A8AE-DE49-4BFC-AC37-BB2FA8AD11B3}"/>
              </a:ext>
            </a:extLst>
          </p:cNvPr>
          <p:cNvGrpSpPr/>
          <p:nvPr/>
        </p:nvGrpSpPr>
        <p:grpSpPr>
          <a:xfrm>
            <a:off x="73899" y="2417627"/>
            <a:ext cx="7653403" cy="3857913"/>
            <a:chOff x="396830" y="2091950"/>
            <a:chExt cx="8507453" cy="41899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C4A028-57E1-4CFE-A277-75298369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8217" y="2091950"/>
              <a:ext cx="4606066" cy="4189924"/>
            </a:xfrm>
            <a:prstGeom prst="rect">
              <a:avLst/>
            </a:prstGeom>
          </p:spPr>
        </p:pic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F13B6114-F5C0-4D5D-9C35-B5D44F7AF5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9356" y="4747364"/>
            <a:ext cx="3876335" cy="1496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2" name="Bitmap Image" r:id="rId5" imgW="9171429" imgH="3533333" progId="Paint.Picture">
                    <p:embed/>
                  </p:oleObj>
                </mc:Choice>
                <mc:Fallback>
                  <p:oleObj name="Bitmap Image" r:id="rId5" imgW="9171429" imgH="3533333" progId="Paint.Picture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F13B6114-F5C0-4D5D-9C35-B5D44F7AF5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356" y="4747364"/>
                          <a:ext cx="3876335" cy="14969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BE7F46-03C7-48E1-AEE0-D7F20063AC69}"/>
                </a:ext>
              </a:extLst>
            </p:cNvPr>
            <p:cNvSpPr/>
            <p:nvPr/>
          </p:nvSpPr>
          <p:spPr>
            <a:xfrm>
              <a:off x="4311985" y="2104476"/>
              <a:ext cx="2302291" cy="12023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B9C9A936-C5D5-4B04-8065-E12B25F0803D}"/>
                </a:ext>
              </a:extLst>
            </p:cNvPr>
            <p:cNvCxnSpPr>
              <a:stCxn id="3" idx="1"/>
              <a:endCxn id="13" idx="0"/>
            </p:cNvCxnSpPr>
            <p:nvPr/>
          </p:nvCxnSpPr>
          <p:spPr>
            <a:xfrm rot="10800000" flipV="1">
              <a:off x="2347523" y="2705674"/>
              <a:ext cx="1964462" cy="2041690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D0363E-5585-4FE1-B514-B5B5166CE837}"/>
                </a:ext>
              </a:extLst>
            </p:cNvPr>
            <p:cNvSpPr txBox="1"/>
            <p:nvPr/>
          </p:nvSpPr>
          <p:spPr>
            <a:xfrm>
              <a:off x="396830" y="4780566"/>
              <a:ext cx="13312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50x exaggeration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314E6BA-9ED2-424A-AF9A-F7670DE84705}"/>
              </a:ext>
            </a:extLst>
          </p:cNvPr>
          <p:cNvSpPr/>
          <p:nvPr/>
        </p:nvSpPr>
        <p:spPr>
          <a:xfrm>
            <a:off x="5675660" y="2428167"/>
            <a:ext cx="1977743" cy="11071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E702DA-481B-4B74-AB77-BA336C40C06D}"/>
              </a:ext>
            </a:extLst>
          </p:cNvPr>
          <p:cNvGrpSpPr/>
          <p:nvPr/>
        </p:nvGrpSpPr>
        <p:grpSpPr>
          <a:xfrm>
            <a:off x="7691559" y="3745333"/>
            <a:ext cx="4605566" cy="2663424"/>
            <a:chOff x="7691559" y="3745333"/>
            <a:chExt cx="4605566" cy="26634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6ACBEA-381C-4A27-A32C-E534288D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5630" y="4084883"/>
              <a:ext cx="4441495" cy="20513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8A5995-298E-4389-B15B-C757A3B40EE5}"/>
                </a:ext>
              </a:extLst>
            </p:cNvPr>
            <p:cNvSpPr txBox="1"/>
            <p:nvPr/>
          </p:nvSpPr>
          <p:spPr>
            <a:xfrm>
              <a:off x="9297983" y="6131758"/>
              <a:ext cx="2932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Distance from back (m)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26110E-26A3-4535-9EDA-4F75D434941F}"/>
                </a:ext>
              </a:extLst>
            </p:cNvPr>
            <p:cNvSpPr txBox="1"/>
            <p:nvPr/>
          </p:nvSpPr>
          <p:spPr>
            <a:xfrm>
              <a:off x="8054813" y="5935911"/>
              <a:ext cx="4242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0      2      4      6       8     10    12    14    16    18     20    24    26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EB5E5-3BB7-4CC0-B70E-204BBAC064A9}"/>
                </a:ext>
              </a:extLst>
            </p:cNvPr>
            <p:cNvSpPr txBox="1"/>
            <p:nvPr/>
          </p:nvSpPr>
          <p:spPr>
            <a:xfrm rot="16200000">
              <a:off x="6866073" y="4859280"/>
              <a:ext cx="1979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(1,1) stress component (kPa)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D22599-81FF-4877-AECF-375DBD661CAA}"/>
                </a:ext>
              </a:extLst>
            </p:cNvPr>
            <p:cNvSpPr txBox="1"/>
            <p:nvPr/>
          </p:nvSpPr>
          <p:spPr>
            <a:xfrm rot="16200000">
              <a:off x="7491141" y="4170505"/>
              <a:ext cx="1127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881AE8-79C5-4989-B35E-5B811DCA8289}"/>
                </a:ext>
              </a:extLst>
            </p:cNvPr>
            <p:cNvSpPr/>
            <p:nvPr/>
          </p:nvSpPr>
          <p:spPr>
            <a:xfrm>
              <a:off x="7691559" y="3854114"/>
              <a:ext cx="4441495" cy="25546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5E147CA0-03C1-428A-9EDA-73897E86CCC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653404" y="2951739"/>
            <a:ext cx="2258903" cy="90237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E67256-9F41-4E39-AF86-AB537A5BFFF4}"/>
              </a:ext>
            </a:extLst>
          </p:cNvPr>
          <p:cNvSpPr txBox="1"/>
          <p:nvPr/>
        </p:nvSpPr>
        <p:spPr>
          <a:xfrm>
            <a:off x="110288" y="1910253"/>
            <a:ext cx="33779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niche advances into the block, the overhanging section in the block acts as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cantilever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4E4073-767A-44C0-AF0C-9740C66C3656}"/>
              </a:ext>
            </a:extLst>
          </p:cNvPr>
          <p:cNvSpPr txBox="1"/>
          <p:nvPr/>
        </p:nvSpPr>
        <p:spPr>
          <a:xfrm>
            <a:off x="8387403" y="1910253"/>
            <a:ext cx="33779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Highest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tensile stresses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on top surface where cantilever meets rest of block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D15AE4-9EBF-4E5C-BB4B-5B2EB5F2A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22" y="3080773"/>
            <a:ext cx="1562091" cy="1378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E1D97A-3EDF-41DE-BE10-158F60D7307A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17872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1674B-CAFC-49AD-A051-46CAE2916D98}"/>
              </a:ext>
            </a:extLst>
          </p:cNvPr>
          <p:cNvSpPr txBox="1"/>
          <p:nvPr/>
        </p:nvSpPr>
        <p:spPr>
          <a:xfrm>
            <a:off x="41856" y="907032"/>
            <a:ext cx="788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 has been observed that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can occur along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ice wedge polygon centers.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2DA38-7F0D-4891-AAB0-044DA68521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03" y="991676"/>
            <a:ext cx="3465037" cy="530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8FE4-3B36-482C-A4BA-DD0EFDD1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0589"/>
            <a:ext cx="4985359" cy="4171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/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fracture depth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blipFill>
                <a:blip r:embed="rId5"/>
                <a:stretch>
                  <a:fillRect t="-5882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9ADD04-3004-4BBB-92DE-6990509C37FB}"/>
              </a:ext>
            </a:extLst>
          </p:cNvPr>
          <p:cNvSpPr txBox="1"/>
          <p:nvPr/>
        </p:nvSpPr>
        <p:spPr>
          <a:xfrm>
            <a:off x="4965081" y="1898707"/>
            <a:ext cx="2873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Simulations suggest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form within the range of niche depths/heights considered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Even relatively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shallow vertical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concentrate strain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within ice-bonded permafrost bluffs.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CA3DF-B752-4395-B7D6-20531595E43C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12811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1F7768-1CE1-45FF-9224-E872A1541FB0}"/>
              </a:ext>
            </a:extLst>
          </p:cNvPr>
          <p:cNvSpPr txBox="1">
            <a:spLocks/>
          </p:cNvSpPr>
          <p:nvPr/>
        </p:nvSpPr>
        <p:spPr bwMode="auto">
          <a:xfrm>
            <a:off x="4794907" y="1162536"/>
            <a:ext cx="6776221" cy="118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200" kern="0" dirty="0"/>
              <a:t>Cuboid is comprised of block of </a:t>
            </a:r>
            <a:r>
              <a:rPr lang="en-US" sz="2200" b="1" kern="0" dirty="0"/>
              <a:t>ice</a:t>
            </a:r>
            <a:r>
              <a:rPr lang="en-US" sz="2200" kern="0" dirty="0"/>
              <a:t> material, </a:t>
            </a:r>
            <a:r>
              <a:rPr lang="en-US" sz="2200" b="1" kern="0" dirty="0"/>
              <a:t>wedged </a:t>
            </a:r>
            <a:r>
              <a:rPr lang="en-US" sz="2200" kern="0" dirty="0"/>
              <a:t>between two blocks of </a:t>
            </a:r>
            <a:r>
              <a:rPr lang="en-US" sz="2200" b="1" kern="0" dirty="0"/>
              <a:t>permafrost</a:t>
            </a:r>
            <a:r>
              <a:rPr lang="en-US" sz="2200" kern="0" dirty="0"/>
              <a:t> material.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kern="0" dirty="0"/>
              <a:t>Cuboid subjected to </a:t>
            </a:r>
            <a:r>
              <a:rPr lang="en-US" sz="2200" b="1" kern="0" dirty="0"/>
              <a:t>simultaneous heating </a:t>
            </a:r>
            <a:r>
              <a:rPr lang="en-US" sz="2200" kern="0" dirty="0"/>
              <a:t>and </a:t>
            </a:r>
            <a:r>
              <a:rPr lang="en-US" sz="2200" b="1" kern="0" dirty="0"/>
              <a:t>stretching</a:t>
            </a:r>
            <a:r>
              <a:rPr lang="en-US" sz="2200" kern="0" dirty="0"/>
              <a:t> from the </a:t>
            </a:r>
            <a:r>
              <a:rPr lang="en-US" sz="2200" b="1" kern="0" dirty="0"/>
              <a:t>top</a:t>
            </a:r>
          </a:p>
          <a:p>
            <a:pPr defTabSz="914400"/>
            <a:endParaRPr lang="en-US" sz="400" b="1" kern="0" dirty="0"/>
          </a:p>
          <a:p>
            <a:pPr defTabSz="914400"/>
            <a:endParaRPr lang="en-US" sz="400" b="1" kern="0" dirty="0"/>
          </a:p>
          <a:p>
            <a:pPr defTabSz="914400"/>
            <a:r>
              <a:rPr lang="en-US" sz="2200" kern="0" dirty="0"/>
              <a:t>Cuboid is </a:t>
            </a:r>
            <a:r>
              <a:rPr lang="en-US" sz="2200" b="1" kern="0" dirty="0"/>
              <a:t>affixed</a:t>
            </a:r>
            <a:r>
              <a:rPr lang="en-US" sz="2200" kern="0" dirty="0"/>
              <a:t> to the </a:t>
            </a:r>
            <a:r>
              <a:rPr lang="en-US" sz="2200" b="1" kern="0" dirty="0"/>
              <a:t>bottom</a:t>
            </a:r>
            <a:r>
              <a:rPr lang="en-US" sz="2200" kern="0" dirty="0"/>
              <a:t> and with </a:t>
            </a:r>
            <a:r>
              <a:rPr lang="en-US" sz="2200" b="1" kern="0" dirty="0"/>
              <a:t>symmetry boundary conditions </a:t>
            </a:r>
            <a:r>
              <a:rPr lang="en-US" sz="2200" kern="0" dirty="0"/>
              <a:t>on the </a:t>
            </a:r>
            <a:r>
              <a:rPr lang="en-US" sz="2200" b="1" kern="0" dirty="0"/>
              <a:t>sides</a:t>
            </a:r>
            <a:r>
              <a:rPr lang="en-US" sz="2200" kern="0" dirty="0"/>
              <a:t>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b="1" kern="0" dirty="0"/>
              <a:t>Temperature</a:t>
            </a:r>
            <a:r>
              <a:rPr lang="en-US" sz="2200" kern="0" dirty="0"/>
              <a:t> is initialized to 265K.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D2F4DA-16B1-4497-B111-721CDA41DFD3}"/>
              </a:ext>
            </a:extLst>
          </p:cNvPr>
          <p:cNvGrpSpPr/>
          <p:nvPr/>
        </p:nvGrpSpPr>
        <p:grpSpPr>
          <a:xfrm>
            <a:off x="192718" y="1027135"/>
            <a:ext cx="4409471" cy="5166750"/>
            <a:chOff x="1548519" y="845625"/>
            <a:chExt cx="4409471" cy="51667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69BC86-41B0-497C-AB37-3A11C6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519" y="845625"/>
              <a:ext cx="4409471" cy="5166750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3254128" y="219768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324" y="144433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1A54AC8-A93E-4574-902D-C72B0F6B9390}"/>
                </a:ext>
              </a:extLst>
            </p:cNvPr>
            <p:cNvSpPr txBox="1"/>
            <p:nvPr/>
          </p:nvSpPr>
          <p:spPr>
            <a:xfrm>
              <a:off x="5064703" y="29682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158" y="527858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495" y="519545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A88F6B92-0999-4597-97A9-8056AF506E8D}"/>
                </a:ext>
              </a:extLst>
            </p:cNvPr>
            <p:cNvSpPr txBox="1"/>
            <p:nvPr/>
          </p:nvSpPr>
          <p:spPr>
            <a:xfrm>
              <a:off x="4302630" y="544483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E47C1AFB-1B02-43B2-8924-F07EC51B63AD}"/>
                </a:ext>
              </a:extLst>
            </p:cNvPr>
            <p:cNvSpPr txBox="1"/>
            <p:nvPr/>
          </p:nvSpPr>
          <p:spPr>
            <a:xfrm>
              <a:off x="2653122" y="538925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28" name="Picture 27" descr="albany_90.png">
            <a:extLst>
              <a:ext uri="{FF2B5EF4-FFF2-40B4-BE49-F238E27FC236}">
                <a16:creationId xmlns:a16="http://schemas.microsoft.com/office/drawing/2014/main" id="{8D4CD065-1C49-4FEC-BAB3-2DDBF7D9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18" y="4759282"/>
            <a:ext cx="2757625" cy="14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C32601-0555-4272-BC1D-4457931A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54" y="1000256"/>
            <a:ext cx="4487670" cy="52450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332659-C716-490D-8A81-9369100C1D89}"/>
              </a:ext>
            </a:extLst>
          </p:cNvPr>
          <p:cNvGrpSpPr/>
          <p:nvPr/>
        </p:nvGrpSpPr>
        <p:grpSpPr>
          <a:xfrm>
            <a:off x="1044780" y="1039422"/>
            <a:ext cx="5392185" cy="5166750"/>
            <a:chOff x="177487" y="1038906"/>
            <a:chExt cx="5392185" cy="516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E57FC-1EBC-4E2B-AECB-A4ED77662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487" y="1038906"/>
              <a:ext cx="4436768" cy="516675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9555-EDC1-4ACD-A425-F3E6CCF09A8F}"/>
                </a:ext>
              </a:extLst>
            </p:cNvPr>
            <p:cNvGrpSpPr/>
            <p:nvPr/>
          </p:nvGrpSpPr>
          <p:grpSpPr>
            <a:xfrm>
              <a:off x="1297321" y="1625848"/>
              <a:ext cx="3125238" cy="4369831"/>
              <a:chOff x="1297321" y="1625848"/>
              <a:chExt cx="3125238" cy="4369831"/>
            </a:xfrm>
          </p:grpSpPr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E1A54AC8-A93E-4574-902D-C72B0F6B9390}"/>
                  </a:ext>
                </a:extLst>
              </p:cNvPr>
              <p:cNvSpPr txBox="1"/>
              <p:nvPr/>
            </p:nvSpPr>
            <p:spPr>
              <a:xfrm>
                <a:off x="3708902" y="314977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3.0 m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A88F6B92-0999-4597-97A9-8056AF506E8D}"/>
                  </a:ext>
                </a:extLst>
              </p:cNvPr>
              <p:cNvSpPr txBox="1"/>
              <p:nvPr/>
            </p:nvSpPr>
            <p:spPr>
              <a:xfrm>
                <a:off x="2946829" y="5626347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  <p:sp>
            <p:nvSpPr>
              <p:cNvPr id="24" name="TextBox 20">
                <a:extLst>
                  <a:ext uri="{FF2B5EF4-FFF2-40B4-BE49-F238E27FC236}">
                    <a16:creationId xmlns:a16="http://schemas.microsoft.com/office/drawing/2014/main" id="{E47C1AFB-1B02-43B2-8924-F07EC51B63AD}"/>
                  </a:ext>
                </a:extLst>
              </p:cNvPr>
              <p:cNvSpPr txBox="1"/>
              <p:nvPr/>
            </p:nvSpPr>
            <p:spPr>
              <a:xfrm>
                <a:off x="1297321" y="557076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F6B2F4-A9AB-4A35-9A4C-CCAB45F4F7D4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E056AE-F80B-473F-A14B-376E616C0A3B}"/>
              </a:ext>
            </a:extLst>
          </p:cNvPr>
          <p:cNvCxnSpPr>
            <a:cxnSpLocks/>
          </p:cNvCxnSpPr>
          <p:nvPr/>
        </p:nvCxnSpPr>
        <p:spPr>
          <a:xfrm>
            <a:off x="6261100" y="4883150"/>
            <a:ext cx="42545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8B2B75F-0242-4269-B431-F3397C2601D5}"/>
              </a:ext>
            </a:extLst>
          </p:cNvPr>
          <p:cNvSpPr/>
          <p:nvPr/>
        </p:nvSpPr>
        <p:spPr>
          <a:xfrm>
            <a:off x="10522808" y="990424"/>
            <a:ext cx="1323043" cy="52549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FB58C8-7421-4936-B96E-AFB9AB18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98" y="1027135"/>
            <a:ext cx="4457897" cy="5186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26B45-456B-43D7-AA24-0D12A508037F}"/>
              </a:ext>
            </a:extLst>
          </p:cNvPr>
          <p:cNvGrpSpPr/>
          <p:nvPr/>
        </p:nvGrpSpPr>
        <p:grpSpPr>
          <a:xfrm>
            <a:off x="1041707" y="1057427"/>
            <a:ext cx="5379733" cy="5178521"/>
            <a:chOff x="189939" y="1057427"/>
            <a:chExt cx="5379733" cy="51785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9D2D43-2DFA-400E-BB78-46D3E046BBEA}"/>
                </a:ext>
              </a:extLst>
            </p:cNvPr>
            <p:cNvGrpSpPr/>
            <p:nvPr/>
          </p:nvGrpSpPr>
          <p:grpSpPr>
            <a:xfrm>
              <a:off x="189939" y="1057427"/>
              <a:ext cx="5379733" cy="5178521"/>
              <a:chOff x="189939" y="1057427"/>
              <a:chExt cx="5379733" cy="517852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4D717A2-4765-402E-8DA6-40415AD60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939" y="1057427"/>
                <a:ext cx="4389056" cy="5178521"/>
              </a:xfrm>
              <a:prstGeom prst="rect">
                <a:avLst/>
              </a:prstGeom>
            </p:spPr>
          </p:pic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928EF74F-7CCC-4CD4-83A1-EE86F7E13EA6}"/>
                  </a:ext>
                </a:extLst>
              </p:cNvPr>
              <p:cNvSpPr txBox="1"/>
              <p:nvPr/>
            </p:nvSpPr>
            <p:spPr>
              <a:xfrm>
                <a:off x="780003" y="1194479"/>
                <a:ext cx="13013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 = 280 K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9E47AAF-C97D-4417-BACD-89630E654FB8}"/>
                  </a:ext>
                </a:extLst>
              </p:cNvPr>
              <p:cNvCxnSpPr/>
              <p:nvPr/>
            </p:nvCxnSpPr>
            <p:spPr>
              <a:xfrm flipV="1">
                <a:off x="2310845" y="1102193"/>
                <a:ext cx="0" cy="488373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089F0BBB-3BA9-4C3F-A8B1-D77A9DCB6C01}"/>
                  </a:ext>
                </a:extLst>
              </p:cNvPr>
              <p:cNvSpPr txBox="1"/>
              <p:nvPr/>
            </p:nvSpPr>
            <p:spPr>
              <a:xfrm>
                <a:off x="2540306" y="1194479"/>
                <a:ext cx="17161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Disp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0.2 m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CAABA0-9A5F-4561-AC46-FB99F5B34BF5}"/>
                  </a:ext>
                </a:extLst>
              </p:cNvPr>
              <p:cNvSpPr txBox="1"/>
              <p:nvPr/>
            </p:nvSpPr>
            <p:spPr>
              <a:xfrm>
                <a:off x="3916237" y="3959916"/>
                <a:ext cx="1653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4A3215-A7A7-403C-939D-6331479F5011}"/>
                  </a:ext>
                </a:extLst>
              </p:cNvPr>
              <p:cNvSpPr txBox="1"/>
              <p:nvPr/>
            </p:nvSpPr>
            <p:spPr>
              <a:xfrm>
                <a:off x="413902" y="1888237"/>
                <a:ext cx="1653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days</a:t>
                </a:r>
              </a:p>
            </p:txBody>
          </p:sp>
        </p:grp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610845-CC73-488F-B48A-C74005206AD4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43488260-E15D-4815-8B43-CDCF36C99F78}"/>
                </a:ext>
              </a:extLst>
            </p:cNvPr>
            <p:cNvSpPr txBox="1"/>
            <p:nvPr/>
          </p:nvSpPr>
          <p:spPr>
            <a:xfrm>
              <a:off x="2946829" y="562634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4D651AC2-254B-40D1-AECE-4F1092987DFE}"/>
                </a:ext>
              </a:extLst>
            </p:cNvPr>
            <p:cNvSpPr txBox="1"/>
            <p:nvPr/>
          </p:nvSpPr>
          <p:spPr>
            <a:xfrm>
              <a:off x="1297321" y="55707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4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5D1FBE-8C95-4557-9C9D-C553E22D838D}"/>
              </a:ext>
            </a:extLst>
          </p:cNvPr>
          <p:cNvGrpSpPr/>
          <p:nvPr/>
        </p:nvGrpSpPr>
        <p:grpSpPr>
          <a:xfrm>
            <a:off x="1002051" y="1052089"/>
            <a:ext cx="5391996" cy="5178521"/>
            <a:chOff x="177676" y="1089667"/>
            <a:chExt cx="5391996" cy="51785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D889D9-F637-417E-AF84-D14B248AB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76" y="1089667"/>
              <a:ext cx="4502648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E8716A-5404-4F23-81D8-CECE74BADFD8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E1D0D1EC-0914-454A-8DD4-D5C43178E947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D60C6A4E-E295-4FA5-9CD5-A9898E01C78B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E4BF858-09BB-4531-A82D-FDDB2EB56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77" y="1027135"/>
            <a:ext cx="4439675" cy="5165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E6E237-A3C3-44AC-B60D-A5EFD1B39C0C}"/>
              </a:ext>
            </a:extLst>
          </p:cNvPr>
          <p:cNvSpPr txBox="1"/>
          <p:nvPr/>
        </p:nvSpPr>
        <p:spPr>
          <a:xfrm>
            <a:off x="1265670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failure, caused by thermo-abrasion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DB47C-F73C-4190-BD59-BFB35A71F546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Thawing of permafrost bluffs that proceeds under the influence of gravity.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Undercutting of permafrost bluff by warming ocean.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E77BE-0282-4D39-92F5-7A2744A94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99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C08F80-BB7C-42DD-B30C-4B7E24393F84}"/>
              </a:ext>
            </a:extLst>
          </p:cNvPr>
          <p:cNvGrpSpPr/>
          <p:nvPr/>
        </p:nvGrpSpPr>
        <p:grpSpPr>
          <a:xfrm>
            <a:off x="999559" y="1055938"/>
            <a:ext cx="5397664" cy="5178521"/>
            <a:chOff x="172008" y="1068464"/>
            <a:chExt cx="5397664" cy="51785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5858A6-9980-4522-B161-2A852ED5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08" y="1068464"/>
              <a:ext cx="4399866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06B73F3-D276-4A44-8508-1C0EBC73CC87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79C23547-396E-44C7-9510-690137F77593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1E5BD4F2-2EA5-4F3E-B847-31D7BBF2A22C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55D9A30-9E20-40CF-A77C-39935D86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81" y="950499"/>
            <a:ext cx="4587833" cy="5333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366C2E8-DB52-497B-853E-16111420A80A}"/>
              </a:ext>
            </a:extLst>
          </p:cNvPr>
          <p:cNvSpPr txBox="1"/>
          <p:nvPr/>
        </p:nvSpPr>
        <p:spPr>
          <a:xfrm>
            <a:off x="1102881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226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9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uboid.avi">
            <a:hlinkClick r:id="" action="ppaction://media"/>
            <a:extLst>
              <a:ext uri="{FF2B5EF4-FFF2-40B4-BE49-F238E27FC236}">
                <a16:creationId xmlns:a16="http://schemas.microsoft.com/office/drawing/2014/main" id="{CB4FA83A-FD6E-8F4F-8CF6-469A29CB82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7" y="1330271"/>
            <a:ext cx="7995076" cy="4562889"/>
          </a:xfr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7C047-984C-438E-9407-B2B9EDAE99B6}"/>
              </a:ext>
            </a:extLst>
          </p:cNvPr>
          <p:cNvGrpSpPr/>
          <p:nvPr/>
        </p:nvGrpSpPr>
        <p:grpSpPr>
          <a:xfrm>
            <a:off x="8924276" y="1134688"/>
            <a:ext cx="2722264" cy="3186610"/>
            <a:chOff x="8430408" y="1468683"/>
            <a:chExt cx="3612025" cy="40766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CD77B5-7305-491E-90A7-949179274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0408" y="1468683"/>
              <a:ext cx="3539563" cy="4076662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BE5F42B-2176-4C59-AE58-0E99F2F22BE3}"/>
                </a:ext>
              </a:extLst>
            </p:cNvPr>
            <p:cNvSpPr txBox="1"/>
            <p:nvPr/>
          </p:nvSpPr>
          <p:spPr>
            <a:xfrm>
              <a:off x="9567560" y="2291220"/>
              <a:ext cx="1324147" cy="2598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D53225-CAC7-4D8C-BF07-25AC789590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4146" y="1941079"/>
              <a:ext cx="37534" cy="288181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49ABEA47-60D9-48FB-84F3-E77719DB58EB}"/>
                </a:ext>
              </a:extLst>
            </p:cNvPr>
            <p:cNvSpPr txBox="1"/>
            <p:nvPr/>
          </p:nvSpPr>
          <p:spPr>
            <a:xfrm>
              <a:off x="11252913" y="3143484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AEC876-51C4-4954-9381-7002456FF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0588" y="4966369"/>
              <a:ext cx="735079" cy="35664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929AA75-0E73-4730-88B6-2038B50E47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4154" y="4900781"/>
              <a:ext cx="588040" cy="39353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B98DB1F-9200-4A20-B157-10F095F5994F}"/>
                </a:ext>
              </a:extLst>
            </p:cNvPr>
            <p:cNvSpPr txBox="1"/>
            <p:nvPr/>
          </p:nvSpPr>
          <p:spPr>
            <a:xfrm>
              <a:off x="10641183" y="5097547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A83B6F23-D6CE-4AAF-A4AA-E9ADC0BBE786}"/>
                </a:ext>
              </a:extLst>
            </p:cNvPr>
            <p:cNvSpPr txBox="1"/>
            <p:nvPr/>
          </p:nvSpPr>
          <p:spPr>
            <a:xfrm>
              <a:off x="9222087" y="5053690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18C46A-2FD1-46B8-B371-90D6F9D0E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21063" y="4321298"/>
            <a:ext cx="162838" cy="15532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DC9957-9714-44C9-8D0E-87B07C2D8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8077" y="4339932"/>
            <a:ext cx="162838" cy="1553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/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2448EED-8B46-41CB-B9F2-D0092F95E337}"/>
              </a:ext>
            </a:extLst>
          </p:cNvPr>
          <p:cNvSpPr txBox="1"/>
          <p:nvPr/>
        </p:nvSpPr>
        <p:spPr>
          <a:xfrm>
            <a:off x="7388871" y="3836741"/>
            <a:ext cx="2141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9F861-D345-4B22-8E4B-0F1226B08D2A}"/>
              </a:ext>
            </a:extLst>
          </p:cNvPr>
          <p:cNvSpPr txBox="1"/>
          <p:nvPr/>
        </p:nvSpPr>
        <p:spPr>
          <a:xfrm>
            <a:off x="8490081" y="4582332"/>
            <a:ext cx="3490917" cy="15696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cuboid is heated and stretched at top, heat propagates down,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melting ice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causing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4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failure, caused by thermo-abrasion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9A18BE-BB5C-40A0-AB3C-A3355E01B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0C8A22-E733-4440-8A8A-8F445C012A92}"/>
              </a:ext>
            </a:extLst>
          </p:cNvPr>
          <p:cNvSpPr/>
          <p:nvPr/>
        </p:nvSpPr>
        <p:spPr>
          <a:xfrm>
            <a:off x="7882066" y="3635515"/>
            <a:ext cx="3302369" cy="2780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2EB78-659D-4061-A1DB-58E0B6A29BA4}"/>
              </a:ext>
            </a:extLst>
          </p:cNvPr>
          <p:cNvSpPr/>
          <p:nvPr/>
        </p:nvSpPr>
        <p:spPr>
          <a:xfrm>
            <a:off x="288007" y="2455101"/>
            <a:ext cx="10934661" cy="6991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D5837-D7D7-4E0A-BDBA-D710BC16534E}"/>
              </a:ext>
            </a:extLst>
          </p:cNvPr>
          <p:cNvSpPr txBox="1"/>
          <p:nvPr/>
        </p:nvSpPr>
        <p:spPr>
          <a:xfrm>
            <a:off x="8017514" y="3671972"/>
            <a:ext cx="267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failure mechanism in northern Alaska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73A-C227-494E-9F94-6E19BB789B89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Thawing of permafrost bluffs that proceeds under the influence of gravity.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Undercutting of permafrost bluff by warming ocean.</a:t>
            </a:r>
          </a:p>
        </p:txBody>
      </p:sp>
    </p:spTree>
    <p:extLst>
      <p:ext uri="{BB962C8B-B14F-4D97-AF65-F5344CB8AC3E}">
        <p14:creationId xmlns:p14="http://schemas.microsoft.com/office/powerpoint/2010/main" val="20283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State-of-the-art in permafrost modeling</a:t>
            </a:r>
            <a:endParaRPr lang="en-US" sz="3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148C1-955D-4E5A-9DBA-9A1EDB56E096}"/>
              </a:ext>
            </a:extLst>
          </p:cNvPr>
          <p:cNvSpPr/>
          <p:nvPr/>
        </p:nvSpPr>
        <p:spPr>
          <a:xfrm>
            <a:off x="86748" y="1801791"/>
            <a:ext cx="782093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Most existing models* (including Earth </a:t>
            </a:r>
            <a:r>
              <a:rPr lang="en-US" sz="2100">
                <a:latin typeface="Calibri" panose="020F0502020204030204" pitchFamily="34" charset="0"/>
                <a:cs typeface="Calibri" panose="020F0502020204030204" pitchFamily="34" charset="0"/>
              </a:rPr>
              <a:t>System Model-, or ESM-, coupled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models) are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primitive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models were based 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trend projection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and/or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empirical relationships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Limited PDE-based models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primarily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thermal models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e.g., 1D steady state heat flow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(no mechanics/deformation)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models assumed a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particular type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erosion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(e.g., block failure)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did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realistic boundary conditions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did not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account for permafrost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geomorphologies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geophysics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9AFDF-C953-4500-806F-DC7DAD98BB4A}"/>
              </a:ext>
            </a:extLst>
          </p:cNvPr>
          <p:cNvSpPr txBox="1"/>
          <p:nvPr/>
        </p:nvSpPr>
        <p:spPr>
          <a:xfrm>
            <a:off x="945222" y="972828"/>
            <a:ext cx="5759719" cy="76944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Models and tools 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accurately predict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lacking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8A8B3-5F54-4559-BC8F-2D515BE53605}"/>
              </a:ext>
            </a:extLst>
          </p:cNvPr>
          <p:cNvSpPr txBox="1"/>
          <p:nvPr/>
        </p:nvSpPr>
        <p:spPr>
          <a:xfrm>
            <a:off x="0" y="6508016"/>
            <a:ext cx="1192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See (Frederick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2016), Chapter 5, for extensive overview.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841920-0F37-42E0-A4B3-30DE9115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935" y="1090495"/>
            <a:ext cx="4261046" cy="52148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4CBBC8-CD67-4C30-9615-F2D89BA7ED5B}"/>
              </a:ext>
            </a:extLst>
          </p:cNvPr>
          <p:cNvSpPr/>
          <p:nvPr/>
        </p:nvSpPr>
        <p:spPr>
          <a:xfrm>
            <a:off x="11378596" y="5266065"/>
            <a:ext cx="703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3566A-9AB9-4EB6-9C3C-2B3BC892299F}"/>
              </a:ext>
            </a:extLst>
          </p:cNvPr>
          <p:cNvSpPr txBox="1"/>
          <p:nvPr/>
        </p:nvSpPr>
        <p:spPr>
          <a:xfrm>
            <a:off x="183768" y="5213507"/>
            <a:ext cx="8236751" cy="11079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Premise behind the Arctic Coastal Erosion (ACE) project/model: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 accurate,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model must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couple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the influences of evolving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wave 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mechanics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10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1" y="1753164"/>
            <a:ext cx="3657331" cy="163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" y="-260111"/>
            <a:ext cx="12333392" cy="117190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Proposed solution: a multi-scale approach</a:t>
            </a: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476913"/>
              </p:ext>
            </p:extLst>
          </p:nvPr>
        </p:nvGraphicFramePr>
        <p:xfrm>
          <a:off x="269631" y="1513139"/>
          <a:ext cx="11652738" cy="3403422"/>
        </p:xfrm>
        <a:graphic>
          <a:graphicData uri="http://schemas.openxmlformats.org/drawingml/2006/table">
            <a:tbl>
              <a:tblPr firstRow="1" firstCol="1" bandRow="1"/>
              <a:tblGrid>
                <a:gridCol w="3884246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84246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84246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meso-scale models representing different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86" y="1945050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94" y="1536901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5" y="1600401"/>
            <a:ext cx="743959" cy="43149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F9FAE8-4E1E-4C50-9D1D-C3F7B2275D10}"/>
              </a:ext>
            </a:extLst>
          </p:cNvPr>
          <p:cNvSpPr txBox="1">
            <a:spLocks/>
          </p:cNvSpPr>
          <p:nvPr/>
        </p:nvSpPr>
        <p:spPr bwMode="auto">
          <a:xfrm>
            <a:off x="1255548" y="706471"/>
            <a:ext cx="9336848" cy="72892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itchFamily="-111" charset="2"/>
              <a:buNone/>
            </a:pPr>
            <a:r>
              <a:rPr lang="en-US" sz="2000" kern="0" dirty="0"/>
              <a:t>Goal of the </a:t>
            </a:r>
            <a:r>
              <a:rPr lang="en-US" sz="2000" b="1" kern="0" dirty="0"/>
              <a:t>Arctic Coastal Erosion (ACE) </a:t>
            </a:r>
            <a:r>
              <a:rPr lang="en-US" sz="2000" kern="0" dirty="0"/>
              <a:t>project is to deliver a </a:t>
            </a:r>
            <a:r>
              <a:rPr lang="en-US" sz="2000" b="1" kern="0" dirty="0"/>
              <a:t>field-validated predictive model </a:t>
            </a:r>
            <a:r>
              <a:rPr lang="en-US" sz="2000" kern="0" dirty="0"/>
              <a:t>of </a:t>
            </a:r>
            <a:r>
              <a:rPr lang="en-US" sz="2000" b="1" kern="0" dirty="0"/>
              <a:t>thermo-abrasive erosion </a:t>
            </a:r>
            <a:r>
              <a:rPr lang="en-US" sz="2000" kern="0" dirty="0"/>
              <a:t>for the </a:t>
            </a:r>
            <a:r>
              <a:rPr lang="en-US" sz="2000" b="1" kern="0" dirty="0"/>
              <a:t>permafrost Arctic coastline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90B031-25E5-4BEB-B7EE-C99A6EBA2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7443" y="650577"/>
            <a:ext cx="946638" cy="634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5F64BB-BEFF-4D00-99B9-8E0E15830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381" y="-13712"/>
            <a:ext cx="2020462" cy="500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A9343D-AEBC-4947-8A7D-806F83C40722}"/>
              </a:ext>
            </a:extLst>
          </p:cNvPr>
          <p:cNvSpPr/>
          <p:nvPr/>
        </p:nvSpPr>
        <p:spPr>
          <a:xfrm>
            <a:off x="269631" y="4954417"/>
            <a:ext cx="3932055" cy="14180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of 3D heat transfer + mechanics-based plastic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Wave circulation BCs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representing time-varying realizations of individual storm events.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7764B-C717-4C7E-B9D6-921046D5CC10}"/>
              </a:ext>
            </a:extLst>
          </p:cNvPr>
          <p:cNvSpPr txBox="1"/>
          <p:nvPr/>
        </p:nvSpPr>
        <p:spPr>
          <a:xfrm>
            <a:off x="3182530" y="1550994"/>
            <a:ext cx="123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9FCBC-FDCD-49B4-AB69-7D3EAA24E445}"/>
              </a:ext>
            </a:extLst>
          </p:cNvPr>
          <p:cNvSpPr txBox="1"/>
          <p:nvPr/>
        </p:nvSpPr>
        <p:spPr>
          <a:xfrm>
            <a:off x="5923972" y="5035027"/>
            <a:ext cx="4132688" cy="61555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term vision: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upscale micro-scale model to meso- and macro-scales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9EE577-6324-4169-A6CB-EFA9642777D9}"/>
              </a:ext>
            </a:extLst>
          </p:cNvPr>
          <p:cNvSpPr/>
          <p:nvPr/>
        </p:nvSpPr>
        <p:spPr>
          <a:xfrm>
            <a:off x="4025705" y="5693558"/>
            <a:ext cx="80383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Create “catalog” of smaller-scale models for diff. Arctic locations, use catalog to derive (physics-based) statistical parameterizations of things like aggregate retreat rates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5213ED-BD50-417A-8843-48B32EA33C97}"/>
              </a:ext>
            </a:extLst>
          </p:cNvPr>
          <p:cNvSpPr/>
          <p:nvPr/>
        </p:nvSpPr>
        <p:spPr>
          <a:xfrm>
            <a:off x="4153624" y="4916561"/>
            <a:ext cx="7768745" cy="1455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251BF6-3897-489C-B10A-68463DB5A4D2}"/>
              </a:ext>
            </a:extLst>
          </p:cNvPr>
          <p:cNvSpPr/>
          <p:nvPr/>
        </p:nvSpPr>
        <p:spPr>
          <a:xfrm>
            <a:off x="278423" y="4800600"/>
            <a:ext cx="3883993" cy="2344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86D3E1-874A-4250-9AB1-67582FA71F82}"/>
              </a:ext>
            </a:extLst>
          </p:cNvPr>
          <p:cNvSpPr/>
          <p:nvPr/>
        </p:nvSpPr>
        <p:spPr>
          <a:xfrm>
            <a:off x="269631" y="1502873"/>
            <a:ext cx="3883993" cy="4869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7EB0EB-3422-49A4-A018-1ADBB352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42" y="1121077"/>
            <a:ext cx="9157164" cy="498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1" y="-12932"/>
            <a:ext cx="10427053" cy="991675"/>
          </a:xfrm>
        </p:spPr>
        <p:txBody>
          <a:bodyPr/>
          <a:lstStyle/>
          <a:p>
            <a:r>
              <a:rPr lang="en-US" dirty="0"/>
              <a:t>Anatomy of a canonical computational domain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B6C8D-67F2-DD43-84A8-126F23EAD3C2}"/>
              </a:ext>
            </a:extLst>
          </p:cNvPr>
          <p:cNvSpPr txBox="1">
            <a:spLocks/>
          </p:cNvSpPr>
          <p:nvPr/>
        </p:nvSpPr>
        <p:spPr bwMode="auto">
          <a:xfrm>
            <a:off x="68189" y="4305836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Bluff face (exposed to ocean)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FF9E4A-1F92-294B-A4EC-BDA904F1A215}"/>
              </a:ext>
            </a:extLst>
          </p:cNvPr>
          <p:cNvSpPr txBox="1">
            <a:spLocks/>
          </p:cNvSpPr>
          <p:nvPr/>
        </p:nvSpPr>
        <p:spPr bwMode="auto">
          <a:xfrm>
            <a:off x="104098" y="1313861"/>
            <a:ext cx="1417404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Permafrost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D6468D-A2C2-284C-BF73-D8078704CA55}"/>
              </a:ext>
            </a:extLst>
          </p:cNvPr>
          <p:cNvSpPr txBox="1">
            <a:spLocks/>
          </p:cNvSpPr>
          <p:nvPr/>
        </p:nvSpPr>
        <p:spPr bwMode="auto">
          <a:xfrm>
            <a:off x="10754531" y="3806314"/>
            <a:ext cx="576288" cy="3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Ice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687F6F8-D916-B245-BF27-140306077774}"/>
              </a:ext>
            </a:extLst>
          </p:cNvPr>
          <p:cNvSpPr txBox="1">
            <a:spLocks/>
          </p:cNvSpPr>
          <p:nvPr/>
        </p:nvSpPr>
        <p:spPr bwMode="auto">
          <a:xfrm>
            <a:off x="6277803" y="6001809"/>
            <a:ext cx="1404921" cy="3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Cryopeg</a:t>
            </a:r>
            <a:r>
              <a:rPr lang="en-US" sz="2000" dirty="0"/>
              <a:t>*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5B6E6A-0841-FE42-AD52-7342BBE9FAC5}"/>
              </a:ext>
            </a:extLst>
          </p:cNvPr>
          <p:cNvCxnSpPr>
            <a:cxnSpLocks/>
          </p:cNvCxnSpPr>
          <p:nvPr/>
        </p:nvCxnSpPr>
        <p:spPr>
          <a:xfrm>
            <a:off x="1460073" y="1572831"/>
            <a:ext cx="1851285" cy="115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4922CA-1A36-BB44-AD5A-DDB072A4375F}"/>
              </a:ext>
            </a:extLst>
          </p:cNvPr>
          <p:cNvCxnSpPr>
            <a:cxnSpLocks/>
          </p:cNvCxnSpPr>
          <p:nvPr/>
        </p:nvCxnSpPr>
        <p:spPr>
          <a:xfrm flipH="1" flipV="1">
            <a:off x="7696876" y="2725912"/>
            <a:ext cx="3011430" cy="1162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CA8B64-BEDA-704A-A48A-C7CA94F2EAC8}"/>
              </a:ext>
            </a:extLst>
          </p:cNvPr>
          <p:cNvCxnSpPr>
            <a:cxnSpLocks/>
          </p:cNvCxnSpPr>
          <p:nvPr/>
        </p:nvCxnSpPr>
        <p:spPr>
          <a:xfrm flipH="1" flipV="1">
            <a:off x="6164338" y="5736923"/>
            <a:ext cx="260414" cy="384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6BF905-5FEB-4183-AEEF-C1115285B00F}"/>
              </a:ext>
            </a:extLst>
          </p:cNvPr>
          <p:cNvSpPr txBox="1"/>
          <p:nvPr/>
        </p:nvSpPr>
        <p:spPr>
          <a:xfrm>
            <a:off x="0" y="6547487"/>
            <a:ext cx="11250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Layer of unfrozen ground that is perennially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cryotic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(forming part of the permafrost) in which freezing is prevented.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CF6F4F-7BF1-4D37-9C28-1939275A639C}"/>
              </a:ext>
            </a:extLst>
          </p:cNvPr>
          <p:cNvCxnSpPr>
            <a:cxnSpLocks/>
          </p:cNvCxnSpPr>
          <p:nvPr/>
        </p:nvCxnSpPr>
        <p:spPr>
          <a:xfrm flipV="1">
            <a:off x="1640910" y="1326030"/>
            <a:ext cx="4271375" cy="12793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6327BC-A8A1-4AED-8442-13D41EE715E1}"/>
              </a:ext>
            </a:extLst>
          </p:cNvPr>
          <p:cNvCxnSpPr>
            <a:cxnSpLocks/>
          </p:cNvCxnSpPr>
          <p:nvPr/>
        </p:nvCxnSpPr>
        <p:spPr>
          <a:xfrm>
            <a:off x="6096000" y="1334400"/>
            <a:ext cx="4460510" cy="12176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946E71DC-65A4-4401-95C3-65E0ACD7E2B8}"/>
              </a:ext>
            </a:extLst>
          </p:cNvPr>
          <p:cNvSpPr/>
          <p:nvPr/>
        </p:nvSpPr>
        <p:spPr>
          <a:xfrm rot="1473242">
            <a:off x="615422" y="4010296"/>
            <a:ext cx="5630741" cy="831510"/>
          </a:xfrm>
          <a:prstGeom prst="parallelogram">
            <a:avLst>
              <a:gd name="adj" fmla="val 102851"/>
            </a:avLst>
          </a:prstGeom>
          <a:solidFill>
            <a:srgbClr val="00B0F0">
              <a:alpha val="62000"/>
            </a:srgbClr>
          </a:soli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BC20E4-48A3-4AC7-8C62-82AC45A7629B}"/>
              </a:ext>
            </a:extLst>
          </p:cNvPr>
          <p:cNvCxnSpPr>
            <a:cxnSpLocks/>
          </p:cNvCxnSpPr>
          <p:nvPr/>
        </p:nvCxnSpPr>
        <p:spPr>
          <a:xfrm>
            <a:off x="5936659" y="4662277"/>
            <a:ext cx="0" cy="107464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6EB8F-3BB3-4DC4-BB83-EE0FE0E2F96D}"/>
              </a:ext>
            </a:extLst>
          </p:cNvPr>
          <p:cNvSpPr txBox="1"/>
          <p:nvPr/>
        </p:nvSpPr>
        <p:spPr>
          <a:xfrm>
            <a:off x="3408568" y="1486360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704EC-2DB9-4987-B96C-AEFC3BDC9958}"/>
              </a:ext>
            </a:extLst>
          </p:cNvPr>
          <p:cNvSpPr txBox="1"/>
          <p:nvPr/>
        </p:nvSpPr>
        <p:spPr>
          <a:xfrm>
            <a:off x="8122224" y="1438705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5DD779-70A8-4B4A-AF8A-FB9DD51E8C13}"/>
              </a:ext>
            </a:extLst>
          </p:cNvPr>
          <p:cNvSpPr txBox="1"/>
          <p:nvPr/>
        </p:nvSpPr>
        <p:spPr>
          <a:xfrm>
            <a:off x="6048347" y="5036956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C239C8-353B-4A90-A833-C8D729A31053}"/>
              </a:ext>
            </a:extLst>
          </p:cNvPr>
          <p:cNvSpPr txBox="1"/>
          <p:nvPr/>
        </p:nvSpPr>
        <p:spPr>
          <a:xfrm rot="1621062">
            <a:off x="2745660" y="4719434"/>
            <a:ext cx="2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ocean water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17D297-5DA5-4883-AE5E-6E68AA0A0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4"/>
          <a:stretch/>
        </p:blipFill>
        <p:spPr>
          <a:xfrm>
            <a:off x="9031460" y="4589516"/>
            <a:ext cx="3011430" cy="180677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AAC4F8-E5A9-9A4E-80E1-1454895785B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309037" y="4062335"/>
            <a:ext cx="1861383" cy="4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1" y="73905"/>
            <a:ext cx="9630006" cy="991675"/>
          </a:xfrm>
        </p:spPr>
        <p:txBody>
          <a:bodyPr/>
          <a:lstStyle/>
          <a:p>
            <a:r>
              <a:rPr lang="en-US" dirty="0"/>
              <a:t>Coupled thermo-mechanical formulation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290AB-7679-465E-80E5-2661DC615243}"/>
              </a:ext>
            </a:extLst>
          </p:cNvPr>
          <p:cNvSpPr/>
          <p:nvPr/>
        </p:nvSpPr>
        <p:spPr>
          <a:xfrm>
            <a:off x="55295" y="1039196"/>
            <a:ext cx="5323173" cy="310854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Failure modes come from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constitutive relationships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FEM model (no empirical relationships!)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Thermal &amp; mechanical problems can use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time-steppers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(e.g., implicit-explicit coupling)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the mesh, to simulate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312D1E-F108-4148-814E-B4F03EF70C8F}"/>
              </a:ext>
            </a:extLst>
          </p:cNvPr>
          <p:cNvGrpSpPr/>
          <p:nvPr/>
        </p:nvGrpSpPr>
        <p:grpSpPr>
          <a:xfrm>
            <a:off x="5273477" y="1065580"/>
            <a:ext cx="6918523" cy="5517145"/>
            <a:chOff x="5069891" y="1065580"/>
            <a:chExt cx="6918523" cy="55171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453B5D-91B5-4754-87B7-7AFEE81B0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891" y="1065580"/>
              <a:ext cx="723682" cy="10385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D984F6-3BC4-48BC-B378-25AE35C413BC}"/>
                </a:ext>
              </a:extLst>
            </p:cNvPr>
            <p:cNvGrpSpPr/>
            <p:nvPr/>
          </p:nvGrpSpPr>
          <p:grpSpPr>
            <a:xfrm>
              <a:off x="5247014" y="1087044"/>
              <a:ext cx="6497093" cy="5178799"/>
              <a:chOff x="5517947" y="1087044"/>
              <a:chExt cx="6497093" cy="517879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119739A-958A-416E-AEBC-3E7CFB3ACF6A}"/>
                  </a:ext>
                </a:extLst>
              </p:cNvPr>
              <p:cNvGrpSpPr/>
              <p:nvPr/>
            </p:nvGrpSpPr>
            <p:grpSpPr>
              <a:xfrm>
                <a:off x="5517947" y="1087044"/>
                <a:ext cx="6497093" cy="5178799"/>
                <a:chOff x="363705" y="1270846"/>
                <a:chExt cx="6497093" cy="5178799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2C9B9F-9EB6-486F-8D8A-A760508C5B57}"/>
                    </a:ext>
                  </a:extLst>
                </p:cNvPr>
                <p:cNvSpPr txBox="1"/>
                <p:nvPr/>
              </p:nvSpPr>
              <p:spPr>
                <a:xfrm>
                  <a:off x="1087491" y="1270846"/>
                  <a:ext cx="5049520" cy="1538883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Thermal:</a:t>
                  </a:r>
                </a:p>
                <a:p>
                  <a:pPr algn="ctr"/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Inputs: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geometry, sediment type, ice volume, water volume, pore size, salinity</a:t>
                  </a:r>
                </a:p>
                <a:p>
                  <a:pPr algn="ctr"/>
                  <a:endParaRPr lang="en-US" sz="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Outputs: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temperature field, ice saturation    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7EA498D-D3C3-4F0A-A472-C499546D2D8C}"/>
                    </a:ext>
                  </a:extLst>
                </p:cNvPr>
                <p:cNvSpPr txBox="1"/>
                <p:nvPr/>
              </p:nvSpPr>
              <p:spPr>
                <a:xfrm>
                  <a:off x="1132637" y="4572208"/>
                  <a:ext cx="5181601" cy="1877437"/>
                </a:xfrm>
                <a:prstGeom prst="rect">
                  <a:avLst/>
                </a:prstGeom>
                <a:solidFill>
                  <a:srgbClr val="CCCC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Mechanical:</a:t>
                  </a:r>
                </a:p>
                <a:p>
                  <a:pPr algn="ctr"/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Inputs: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ice saturation, strength relationship as function of thermal state, stress-strain relationships of permafrost and ice </a:t>
                  </a:r>
                </a:p>
                <a:p>
                  <a:pPr algn="ctr"/>
                  <a:endParaRPr lang="en-US" sz="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Outputs: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displacements, eroded geometry </a:t>
                  </a:r>
                </a:p>
              </p:txBody>
            </p:sp>
            <p:cxnSp>
              <p:nvCxnSpPr>
                <p:cNvPr id="24" name="Connector: Elbow 23">
                  <a:extLst>
                    <a:ext uri="{FF2B5EF4-FFF2-40B4-BE49-F238E27FC236}">
                      <a16:creationId xmlns:a16="http://schemas.microsoft.com/office/drawing/2014/main" id="{E3F81493-2C25-4087-8E03-106A712726A9}"/>
                    </a:ext>
                  </a:extLst>
                </p:cNvPr>
                <p:cNvCxnSpPr>
                  <a:cxnSpLocks/>
                  <a:stCxn id="13" idx="1"/>
                  <a:endCxn id="7" idx="1"/>
                </p:cNvCxnSpPr>
                <p:nvPr/>
              </p:nvCxnSpPr>
              <p:spPr>
                <a:xfrm rot="10800000">
                  <a:off x="1087491" y="2040289"/>
                  <a:ext cx="45146" cy="3470639"/>
                </a:xfrm>
                <a:prstGeom prst="bentConnector3">
                  <a:avLst>
                    <a:gd name="adj1" fmla="val 606357"/>
                  </a:avLst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or: Elbow 34">
                  <a:extLst>
                    <a:ext uri="{FF2B5EF4-FFF2-40B4-BE49-F238E27FC236}">
                      <a16:creationId xmlns:a16="http://schemas.microsoft.com/office/drawing/2014/main" id="{AB885F98-542C-4281-9E7E-A60E49F359CD}"/>
                    </a:ext>
                  </a:extLst>
                </p:cNvPr>
                <p:cNvCxnSpPr>
                  <a:cxnSpLocks/>
                  <a:stCxn id="7" idx="3"/>
                  <a:endCxn id="13" idx="3"/>
                </p:cNvCxnSpPr>
                <p:nvPr/>
              </p:nvCxnSpPr>
              <p:spPr>
                <a:xfrm>
                  <a:off x="6137011" y="2040288"/>
                  <a:ext cx="177227" cy="3470639"/>
                </a:xfrm>
                <a:prstGeom prst="bentConnector3">
                  <a:avLst>
                    <a:gd name="adj1" fmla="val 228987"/>
                  </a:avLst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41160F5-2449-419B-A963-C6C5C5D07C72}"/>
                    </a:ext>
                  </a:extLst>
                </p:cNvPr>
                <p:cNvSpPr txBox="1"/>
                <p:nvPr/>
              </p:nvSpPr>
              <p:spPr>
                <a:xfrm rot="16200000">
                  <a:off x="5350253" y="3255143"/>
                  <a:ext cx="26517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Ice saturation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CBFA5AA-D41C-4799-95C7-E6DE462EBB36}"/>
                    </a:ext>
                  </a:extLst>
                </p:cNvPr>
                <p:cNvSpPr txBox="1"/>
                <p:nvPr/>
              </p:nvSpPr>
              <p:spPr>
                <a:xfrm rot="16200000">
                  <a:off x="-777508" y="3253233"/>
                  <a:ext cx="26517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Eroded geometry</a:t>
                  </a: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737272-6E02-4C06-8ACC-76C6CBBBC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8249" y="2741482"/>
                <a:ext cx="2884446" cy="1569661"/>
              </a:xfrm>
              <a:prstGeom prst="rect">
                <a:avLst/>
              </a:prstGeom>
            </p:spPr>
          </p:pic>
          <p:pic>
            <p:nvPicPr>
              <p:cNvPr id="22" name="Picture 21" descr="albany_90.png">
                <a:extLst>
                  <a:ext uri="{FF2B5EF4-FFF2-40B4-BE49-F238E27FC236}">
                    <a16:creationId xmlns:a16="http://schemas.microsoft.com/office/drawing/2014/main" id="{27032160-A5FC-414A-AFB2-B79684BB2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4066" y="3119965"/>
                <a:ext cx="1488574" cy="77440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E5CA29-493C-4D5F-A762-6E440138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2694" y="5539051"/>
              <a:ext cx="745720" cy="104367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6BC800B-C27C-4C26-BE95-67A47FF72D31}"/>
              </a:ext>
            </a:extLst>
          </p:cNvPr>
          <p:cNvSpPr/>
          <p:nvPr/>
        </p:nvSpPr>
        <p:spPr>
          <a:xfrm>
            <a:off x="55295" y="4136716"/>
            <a:ext cx="5749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Model takes in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oceanic, atmospheric &amp; geothermal heat flux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(BCs) from wave model &amp; observational data</a:t>
            </a:r>
            <a:endParaRPr lang="en-US" sz="22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Tightly coupled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strength + thermal states: coupling happens at the level of the material model</a:t>
            </a:r>
          </a:p>
        </p:txBody>
      </p:sp>
    </p:spTree>
    <p:extLst>
      <p:ext uri="{BB962C8B-B14F-4D97-AF65-F5344CB8AC3E}">
        <p14:creationId xmlns:p14="http://schemas.microsoft.com/office/powerpoint/2010/main" val="3405962156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30299</TotalTime>
  <Words>4615</Words>
  <Application>Microsoft Office PowerPoint</Application>
  <PresentationFormat>Widescreen</PresentationFormat>
  <Paragraphs>716</Paragraphs>
  <Slides>41</Slides>
  <Notes>38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Wingdings</vt:lpstr>
      <vt:lpstr>Sandia_CorpPresentation_Template1</vt:lpstr>
      <vt:lpstr>Bitmap Image</vt:lpstr>
      <vt:lpstr>A thermo-mechanical model of permafrost for the simulation of Arctic coastal erosion d Jenn Frederick, Alejandro Mota, Irina Tezaur, Diana Bull g Sandia National Laboratories, U.S.A.  </vt:lpstr>
      <vt:lpstr>Motivation</vt:lpstr>
      <vt:lpstr>Permafrost erosion</vt:lpstr>
      <vt:lpstr>Permafrost failure mechanisms</vt:lpstr>
      <vt:lpstr>Permafrost failure mechanisms</vt:lpstr>
      <vt:lpstr>State-of-the-art in permafrost modeling</vt:lpstr>
      <vt:lpstr>Proposed solution: a multi-scale approach</vt:lpstr>
      <vt:lpstr>Anatomy of a canonical computational domain</vt:lpstr>
      <vt:lpstr>Coupled thermo-mechanical formulation</vt:lpstr>
      <vt:lpstr>Thermal model</vt:lpstr>
      <vt:lpstr>Mechanical model</vt:lpstr>
      <vt:lpstr>Erosion failure criteria </vt:lpstr>
      <vt:lpstr>Erosion failure criteria </vt:lpstr>
      <vt:lpstr>PowerPoint Presentation</vt:lpstr>
      <vt:lpstr>2.5D slice at Drew Point, Alaska*</vt:lpstr>
      <vt:lpstr>2.5D slice at Drew Point, Alaska*</vt:lpstr>
      <vt:lpstr>Summary</vt:lpstr>
      <vt:lpstr>Ongoing/future work</vt:lpstr>
      <vt:lpstr>References</vt:lpstr>
      <vt:lpstr>PowerPoint Presentation</vt:lpstr>
      <vt:lpstr>Start of Backup Slides</vt:lpstr>
      <vt:lpstr>Potential impacts</vt:lpstr>
      <vt:lpstr>Example of bluff erosion during 2019 UAV surveys*</vt:lpstr>
      <vt:lpstr>ACE Model Component Coupling</vt:lpstr>
      <vt:lpstr>ACE Model Component Coupling</vt:lpstr>
      <vt:lpstr>Oceanography in Mechanistic Model</vt:lpstr>
      <vt:lpstr>PowerPoint Presentation</vt:lpstr>
      <vt:lpstr>Multi-scale approach</vt:lpstr>
      <vt:lpstr>Parameters &amp; inputs</vt:lpstr>
      <vt:lpstr>Parameters &amp; inputs</vt:lpstr>
      <vt:lpstr>Mechanics-only simulation*</vt:lpstr>
      <vt:lpstr>Mechanics-only simulation*</vt:lpstr>
      <vt:lpstr>Mechanics-only simulation*: main takeaways</vt:lpstr>
      <vt:lpstr>Mechanics-only simulation*: main takeaways</vt:lpstr>
      <vt:lpstr>Mechanics-only simulation*: main takeaways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Irina</cp:lastModifiedBy>
  <cp:revision>951</cp:revision>
  <cp:lastPrinted>2015-06-10T21:49:47Z</cp:lastPrinted>
  <dcterms:created xsi:type="dcterms:W3CDTF">2011-10-03T16:15:05Z</dcterms:created>
  <dcterms:modified xsi:type="dcterms:W3CDTF">2021-07-28T16:53:49Z</dcterms:modified>
</cp:coreProperties>
</file>