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51"/>
  </p:notesMasterIdLst>
  <p:handoutMasterIdLst>
    <p:handoutMasterId r:id="rId52"/>
  </p:handoutMasterIdLst>
  <p:sldIdLst>
    <p:sldId id="256" r:id="rId2"/>
    <p:sldId id="413" r:id="rId3"/>
    <p:sldId id="414" r:id="rId4"/>
    <p:sldId id="306" r:id="rId5"/>
    <p:sldId id="311" r:id="rId6"/>
    <p:sldId id="415" r:id="rId7"/>
    <p:sldId id="312" r:id="rId8"/>
    <p:sldId id="310" r:id="rId9"/>
    <p:sldId id="307" r:id="rId10"/>
    <p:sldId id="309" r:id="rId11"/>
    <p:sldId id="420" r:id="rId12"/>
    <p:sldId id="417" r:id="rId13"/>
    <p:sldId id="316" r:id="rId14"/>
    <p:sldId id="317" r:id="rId15"/>
    <p:sldId id="318" r:id="rId16"/>
    <p:sldId id="319" r:id="rId17"/>
    <p:sldId id="321" r:id="rId18"/>
    <p:sldId id="394" r:id="rId19"/>
    <p:sldId id="393" r:id="rId20"/>
    <p:sldId id="322" r:id="rId21"/>
    <p:sldId id="419" r:id="rId22"/>
    <p:sldId id="323" r:id="rId23"/>
    <p:sldId id="324" r:id="rId24"/>
    <p:sldId id="325" r:id="rId25"/>
    <p:sldId id="326" r:id="rId26"/>
    <p:sldId id="421" r:id="rId27"/>
    <p:sldId id="422" r:id="rId28"/>
    <p:sldId id="418" r:id="rId29"/>
    <p:sldId id="395" r:id="rId30"/>
    <p:sldId id="396" r:id="rId31"/>
    <p:sldId id="397" r:id="rId32"/>
    <p:sldId id="398" r:id="rId33"/>
    <p:sldId id="399" r:id="rId34"/>
    <p:sldId id="400" r:id="rId35"/>
    <p:sldId id="401" r:id="rId36"/>
    <p:sldId id="402" r:id="rId37"/>
    <p:sldId id="403" r:id="rId38"/>
    <p:sldId id="404" r:id="rId39"/>
    <p:sldId id="406" r:id="rId40"/>
    <p:sldId id="405" r:id="rId41"/>
    <p:sldId id="407" r:id="rId42"/>
    <p:sldId id="335" r:id="rId43"/>
    <p:sldId id="388" r:id="rId44"/>
    <p:sldId id="389" r:id="rId45"/>
    <p:sldId id="423" r:id="rId46"/>
    <p:sldId id="331" r:id="rId47"/>
    <p:sldId id="332" r:id="rId48"/>
    <p:sldId id="333" r:id="rId49"/>
    <p:sldId id="334"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9966"/>
    <a:srgbClr val="30A6CD"/>
    <a:srgbClr val="9D8C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5"/>
    <p:restoredTop sz="96327" autoAdjust="0"/>
  </p:normalViewPr>
  <p:slideViewPr>
    <p:cSldViewPr snapToGrid="0" snapToObjects="1">
      <p:cViewPr varScale="1">
        <p:scale>
          <a:sx n="63" d="100"/>
          <a:sy n="63" d="100"/>
        </p:scale>
        <p:origin x="1720"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9" d="100"/>
          <a:sy n="69" d="100"/>
        </p:scale>
        <p:origin x="326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2E8FA7-2F4C-5D49-9BA4-AF921E49AE74}" type="datetime1">
              <a:rPr lang="en-US" smtClean="0"/>
              <a:pPr/>
              <a:t>12/10/2019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337E74-6FDC-BA4C-B798-CEB3174D958C}" type="slidenum">
              <a:rPr lang="en-US" smtClean="0"/>
              <a:pPr/>
              <a:t>‹#›</a:t>
            </a:fld>
            <a:endParaRPr lang="en-US"/>
          </a:p>
        </p:txBody>
      </p:sp>
    </p:spTree>
    <p:extLst>
      <p:ext uri="{BB962C8B-B14F-4D97-AF65-F5344CB8AC3E}">
        <p14:creationId xmlns:p14="http://schemas.microsoft.com/office/powerpoint/2010/main" val="422434989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26B0FB-EA67-3A40-825F-8F252A860502}" type="datetime1">
              <a:rPr lang="en-US" smtClean="0"/>
              <a:pPr/>
              <a:t>12/10/2019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2C66A3-1D14-8C46-8C0C-97773EFB716B}" type="slidenum">
              <a:rPr lang="en-US" smtClean="0"/>
              <a:pPr/>
              <a:t>‹#›</a:t>
            </a:fld>
            <a:endParaRPr lang="en-US"/>
          </a:p>
        </p:txBody>
      </p:sp>
    </p:spTree>
    <p:extLst>
      <p:ext uri="{BB962C8B-B14F-4D97-AF65-F5344CB8AC3E}">
        <p14:creationId xmlns:p14="http://schemas.microsoft.com/office/powerpoint/2010/main" val="210733337"/>
      </p:ext>
    </p:extLst>
  </p:cSld>
  <p:clrMap bg1="lt1" tx1="dk1" bg2="lt2" tx2="dk2" accent1="accent1" accent2="accent2" accent3="accent3" accent4="accent4" accent5="accent5" accent6="accent6" hlink="hlink" folHlink="folHlink"/>
  <p:hf sldNum="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is Alexa: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Shock Hydrodynamics physics with range of materials.</a:t>
            </a:r>
          </a:p>
          <a:p>
            <a:pPr marL="171450" indent="-171450">
              <a:buFontTx/>
              <a:buChar char="-"/>
            </a:pPr>
            <a:r>
              <a:rPr lang="en-US" baseline="0" dirty="0"/>
              <a:t>Designed from inception to be portably performant (KOKKOS; MPI-X)</a:t>
            </a:r>
          </a:p>
          <a:p>
            <a:pPr marL="171450" indent="-171450">
              <a:buFontTx/>
              <a:buChar char="-"/>
            </a:pPr>
            <a:r>
              <a:rPr lang="en-US" baseline="0" dirty="0"/>
              <a:t>Adaptive </a:t>
            </a:r>
            <a:r>
              <a:rPr lang="en-US" baseline="0" dirty="0" err="1"/>
              <a:t>Lagrangian</a:t>
            </a:r>
            <a:r>
              <a:rPr lang="en-US" baseline="0" dirty="0"/>
              <a:t>: contrast to fixed-topology </a:t>
            </a:r>
            <a:r>
              <a:rPr lang="en-US" baseline="0" dirty="0" err="1"/>
              <a:t>Lagrangian</a:t>
            </a:r>
            <a:r>
              <a:rPr lang="en-US" baseline="0" dirty="0"/>
              <a:t> (or ALE) which can get into bad places</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543293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64696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is Alexa: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Shock Hydrodynamics physics with range of materials.</a:t>
            </a:r>
          </a:p>
          <a:p>
            <a:pPr marL="171450" indent="-171450">
              <a:buFontTx/>
              <a:buChar char="-"/>
            </a:pPr>
            <a:r>
              <a:rPr lang="en-US" baseline="0" dirty="0"/>
              <a:t>Designed from inception to be portably performant (KOKKOS; MPI-X)</a:t>
            </a:r>
          </a:p>
          <a:p>
            <a:pPr marL="171450" indent="-171450">
              <a:buFontTx/>
              <a:buChar char="-"/>
            </a:pPr>
            <a:r>
              <a:rPr lang="en-US" baseline="0" dirty="0"/>
              <a:t>Adaptive </a:t>
            </a:r>
            <a:r>
              <a:rPr lang="en-US" baseline="0" dirty="0" err="1"/>
              <a:t>Lagrangian</a:t>
            </a:r>
            <a:r>
              <a:rPr lang="en-US" baseline="0" dirty="0"/>
              <a:t>: contrast to fixed-topology </a:t>
            </a:r>
            <a:r>
              <a:rPr lang="en-US" baseline="0" dirty="0" err="1"/>
              <a:t>Lagrangian</a:t>
            </a:r>
            <a:r>
              <a:rPr lang="en-US" baseline="0" dirty="0"/>
              <a:t> (or ALE) which can get into bad places</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17114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975286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687903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8588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008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080515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28324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718964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9361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is Alexa: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Shock Hydrodynamics physics with range of materials.</a:t>
            </a:r>
          </a:p>
          <a:p>
            <a:pPr marL="171450" indent="-171450">
              <a:buFontTx/>
              <a:buChar char="-"/>
            </a:pPr>
            <a:r>
              <a:rPr lang="en-US" baseline="0" dirty="0"/>
              <a:t>Designed from inception to be portably performant (KOKKOS; MPI-X)</a:t>
            </a:r>
          </a:p>
          <a:p>
            <a:pPr marL="171450" indent="-171450">
              <a:buFontTx/>
              <a:buChar char="-"/>
            </a:pPr>
            <a:r>
              <a:rPr lang="en-US" baseline="0" dirty="0"/>
              <a:t>Adaptive </a:t>
            </a:r>
            <a:r>
              <a:rPr lang="en-US" baseline="0" dirty="0" err="1"/>
              <a:t>Lagrangian</a:t>
            </a:r>
            <a:r>
              <a:rPr lang="en-US" baseline="0" dirty="0"/>
              <a:t>: contrast to fixed-topology </a:t>
            </a:r>
            <a:r>
              <a:rPr lang="en-US" baseline="0" dirty="0" err="1"/>
              <a:t>Lagrangian</a:t>
            </a:r>
            <a:r>
              <a:rPr lang="en-US" baseline="0" dirty="0"/>
              <a:t> (or ALE) which can get into bad places</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19884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81466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246448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796786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627469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48896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972848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031594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is Alexa: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Shock Hydrodynamics physics with range of materials.</a:t>
            </a:r>
          </a:p>
          <a:p>
            <a:pPr marL="171450" indent="-171450">
              <a:buFontTx/>
              <a:buChar char="-"/>
            </a:pPr>
            <a:r>
              <a:rPr lang="en-US" baseline="0" dirty="0"/>
              <a:t>Designed from inception to be portably performant (KOKKOS; MPI-X)</a:t>
            </a:r>
          </a:p>
          <a:p>
            <a:pPr marL="171450" indent="-171450">
              <a:buFontTx/>
              <a:buChar char="-"/>
            </a:pPr>
            <a:r>
              <a:rPr lang="en-US" baseline="0" dirty="0"/>
              <a:t>Adaptive </a:t>
            </a:r>
            <a:r>
              <a:rPr lang="en-US" baseline="0" dirty="0" err="1"/>
              <a:t>Lagrangian</a:t>
            </a:r>
            <a:r>
              <a:rPr lang="en-US" baseline="0" dirty="0"/>
              <a:t>: contrast to fixed-topology </a:t>
            </a:r>
            <a:r>
              <a:rPr lang="en-US" baseline="0" dirty="0" err="1"/>
              <a:t>Lagrangian</a:t>
            </a:r>
            <a:r>
              <a:rPr lang="en-US" baseline="0" dirty="0"/>
              <a:t> (or ALE) which can get into bad places</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7625948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871816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55219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Alegra</a:t>
            </a:r>
            <a:r>
              <a:rPr lang="en-US" baseline="0" dirty="0"/>
              <a:t> also has the isentropic compression algorithm but this is only applicable to elements with more than one material. XFEM, by design, has only one material per element and hence constant volume fraction was thought </a:t>
            </a:r>
            <a:r>
              <a:rPr lang="en-US" baseline="0" dirty="0" err="1"/>
              <a:t>tho</a:t>
            </a:r>
            <a:r>
              <a:rPr lang="en-US" baseline="0" dirty="0"/>
              <a:t> be the correct choice at the time.</a:t>
            </a:r>
          </a:p>
          <a:p>
            <a:r>
              <a:rPr lang="en-US" baseline="0" dirty="0"/>
              <a:t>- Note, constant volume fraction algorithm results in density change for a material to be a change of total element volume from n -&gt; n+1</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878419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443962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9520317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56545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129422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240109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276056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95724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950750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125859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28788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Now density update is a function of the ratio of material filled regions of the element (not of the total element volumes).</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0741842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3971276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947818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a:t>
            </a:r>
            <a:r>
              <a:rPr lang="en-US" b="1" baseline="0" dirty="0"/>
              <a:t> is Alexa:</a:t>
            </a:r>
            <a:endParaRPr lang="en-US" baseline="0" dirty="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a:t>Shock Hydrodynamics physics with range of materials.</a:t>
            </a:r>
          </a:p>
          <a:p>
            <a:pPr marL="171450" indent="-171450">
              <a:buFontTx/>
              <a:buChar char="-"/>
            </a:pPr>
            <a:r>
              <a:rPr lang="en-US" baseline="0" dirty="0"/>
              <a:t>Designed from inception to be portably performant (KOKKOS; MPI-X)</a:t>
            </a:r>
          </a:p>
          <a:p>
            <a:pPr marL="171450" indent="-171450">
              <a:buFontTx/>
              <a:buChar char="-"/>
            </a:pPr>
            <a:r>
              <a:rPr lang="en-US" baseline="0" dirty="0"/>
              <a:t>Adaptive </a:t>
            </a:r>
            <a:r>
              <a:rPr lang="en-US" baseline="0" dirty="0" err="1"/>
              <a:t>Lagrangian</a:t>
            </a:r>
            <a:r>
              <a:rPr lang="en-US" baseline="0" dirty="0"/>
              <a:t>: contrast to fixed-topology </a:t>
            </a:r>
            <a:r>
              <a:rPr lang="en-US" baseline="0" dirty="0" err="1"/>
              <a:t>Lagrangian</a:t>
            </a:r>
            <a:r>
              <a:rPr lang="en-US" baseline="0" dirty="0"/>
              <a:t> (or ALE) which can get into bad places</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993002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UFEM and XFEM are quite similar (when donor, first order, advection is used).</a:t>
            </a:r>
          </a:p>
          <a:p>
            <a:r>
              <a:rPr lang="en-US" baseline="0" dirty="0"/>
              <a:t>However Void Insertion is necessary for material model robustness. VI for XFEM needs to be addressed.</a:t>
            </a:r>
          </a:p>
          <a:p>
            <a:r>
              <a:rPr lang="en-US" baseline="0" dirty="0"/>
              <a:t>- Not terribly surprising given the high velocities here. I’d expect XFEM to become more important at lower velocities such that, for example, XFEM might better capture effect of going from strength dominated to hydro dominated behavior.</a:t>
            </a:r>
          </a:p>
          <a:p>
            <a:pPr marL="171450" indent="-171450">
              <a:buFontTx/>
              <a:buChar char="-"/>
            </a:pPr>
            <a:r>
              <a:rPr lang="en-US" baseline="0" dirty="0"/>
              <a:t>XFEM only has donor advection.</a:t>
            </a:r>
          </a:p>
          <a:p>
            <a:pPr marL="171450" indent="-171450">
              <a:buFontTx/>
              <a:buChar char="-"/>
            </a:pPr>
            <a:r>
              <a:rPr lang="en-US" baseline="0" dirty="0"/>
              <a:t>UFEM results with donor vs higher-order advection indicate significant importance of remap order.</a:t>
            </a:r>
          </a:p>
          <a:p>
            <a:pPr marL="171450" indent="-171450">
              <a:buFontTx/>
              <a:buChar char="-"/>
            </a:pPr>
            <a:r>
              <a:rPr lang="en-US" baseline="0" dirty="0"/>
              <a:t>Previous XFEM tests did not indicate need for HO scheme as XFEM captures velocity discontinuities accurately. This problem may make us rethink that conclusion. HO remap for XFEM should be considered again.</a:t>
            </a:r>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91743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611612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297414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11519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251460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6" descr="SNL_Stacked_White.png"/>
          <p:cNvPicPr>
            <a:picLocks noChangeAspect="1"/>
          </p:cNvPicPr>
          <p:nvPr/>
        </p:nvPicPr>
        <p:blipFill>
          <a:blip r:embed="rId2"/>
          <a:srcRect/>
          <a:stretch>
            <a:fillRect/>
          </a:stretch>
        </p:blipFill>
        <p:spPr bwMode="auto">
          <a:xfrm>
            <a:off x="6934200" y="1008063"/>
            <a:ext cx="1524000" cy="585787"/>
          </a:xfrm>
          <a:prstGeom prst="rect">
            <a:avLst/>
          </a:prstGeom>
          <a:noFill/>
          <a:ln w="9525">
            <a:noFill/>
            <a:miter lim="800000"/>
            <a:headEnd/>
            <a:tailEnd/>
          </a:ln>
        </p:spPr>
      </p:pic>
      <p:pic>
        <p:nvPicPr>
          <p:cNvPr id="11" name="Picture 7" descr="SNL_Motto.png"/>
          <p:cNvPicPr>
            <a:picLocks noChangeAspect="1"/>
          </p:cNvPicPr>
          <p:nvPr/>
        </p:nvPicPr>
        <p:blipFill>
          <a:blip r:embed="rId3"/>
          <a:srcRect/>
          <a:stretch>
            <a:fillRect/>
          </a:stretch>
        </p:blipFill>
        <p:spPr bwMode="auto">
          <a:xfrm>
            <a:off x="1227138" y="1185863"/>
            <a:ext cx="5394325" cy="304800"/>
          </a:xfrm>
          <a:prstGeom prst="rect">
            <a:avLst/>
          </a:prstGeom>
          <a:noFill/>
          <a:ln w="9525">
            <a:noFill/>
            <a:miter lim="800000"/>
            <a:headEnd/>
            <a:tailEnd/>
          </a:ln>
        </p:spPr>
      </p:pic>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userDrawn="1"/>
        </p:nvPicPr>
        <p:blipFill>
          <a:blip r:embed="rId4"/>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2590800"/>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2590800"/>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2590800"/>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4260258"/>
            <a:ext cx="7772400" cy="898198"/>
          </a:xfrm>
        </p:spPr>
        <p:txBody>
          <a:bodyPr/>
          <a:lstStyle>
            <a:lvl1pPr algn="r">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3044352" y="5173652"/>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31" name="Rectangle 4"/>
          <p:cNvSpPr>
            <a:spLocks noGrp="1" noChangeArrowheads="1"/>
          </p:cNvSpPr>
          <p:nvPr>
            <p:ph type="dt" sz="half" idx="2"/>
          </p:nvPr>
        </p:nvSpPr>
        <p:spPr bwMode="auto">
          <a:xfrm>
            <a:off x="109536" y="4197659"/>
            <a:ext cx="931864" cy="2812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E3A661A9-AB95-644B-88B2-9DDC7A23F4F4}" type="datetime1">
              <a:rPr lang="en-US" smtClean="0"/>
              <a:pPr/>
              <a:t>12/10/2019</a:t>
            </a:fld>
            <a:endParaRPr lang="en-US" dirty="0"/>
          </a:p>
        </p:txBody>
      </p:sp>
      <p:pic>
        <p:nvPicPr>
          <p:cNvPr id="32"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3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0" name="TextBox 19"/>
          <p:cNvSpPr txBox="1"/>
          <p:nvPr userDrawn="1"/>
        </p:nvSpPr>
        <p:spPr>
          <a:xfrm>
            <a:off x="3124199" y="6172200"/>
            <a:ext cx="5655235" cy="276999"/>
          </a:xfrm>
          <a:prstGeom prst="rect">
            <a:avLst/>
          </a:prstGeom>
          <a:noFill/>
        </p:spPr>
        <p:txBody>
          <a:bodyPr wrap="square">
            <a:spAutoFit/>
          </a:bodyPr>
          <a:lstStyle/>
          <a:p>
            <a:r>
              <a:rPr lang="en-US" sz="600" dirty="0">
                <a:latin typeface="Arial" charset="0"/>
                <a:ea typeface="Arial" charset="0"/>
                <a:cs typeface="Arial" charset="0"/>
              </a:rPr>
              <a:t>Sandia National Laboratories is a </a:t>
            </a:r>
            <a:r>
              <a:rPr lang="en-US" sz="600" dirty="0" err="1">
                <a:latin typeface="Arial" charset="0"/>
                <a:ea typeface="Arial" charset="0"/>
                <a:cs typeface="Arial" charset="0"/>
              </a:rPr>
              <a:t>multimission</a:t>
            </a:r>
            <a:r>
              <a:rPr lang="en-US" sz="600" dirty="0">
                <a:latin typeface="Arial" charset="0"/>
                <a:ea typeface="Arial" charset="0"/>
                <a:cs typeface="Arial" charset="0"/>
              </a:rPr>
              <a:t> laboratory managed and operated by National Technology and Engineering Solutions of Sandia, LLC, a wholly owned subsidiary of Honeywell International, Inc., for the U.S. Department of Energy’s National Nuclear Security Administration under contract DE-NA0003525.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2D31639C-5EF8-8C48-833F-078F90087180}" type="datetime1">
              <a:rPr lang="en-US" smtClean="0"/>
              <a:pPr/>
              <a:t>12/10/2019</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B535C3D4-B14E-194D-A22F-ABBD9D7BE7F7}" type="datetime1">
              <a:rPr lang="en-US" smtClean="0"/>
              <a:pPr/>
              <a:t>12/10/2019</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1CFF6A9-F7ED-464D-9ECE-18CDAAFFF013}" type="datetime1">
              <a:rPr lang="en-US" smtClean="0"/>
              <a:pPr/>
              <a:t>12/10/2019</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7865AE2-28C7-4947-8319-D60EEB07BE79}" type="datetime1">
              <a:rPr lang="en-US" smtClean="0"/>
              <a:pPr/>
              <a:t>12/10/2019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B0E4600-0381-4CF3-88F2-7ED7D2E3F9C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6782EBC-51D7-AB40-8702-393A26BF0924}" type="datetime1">
              <a:rPr lang="en-US" smtClean="0"/>
              <a:pPr/>
              <a:t>12/10/2019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99A187D-6C3F-6D41-880E-F6B6C4095670}" type="datetime1">
              <a:rPr lang="en-US" smtClean="0"/>
              <a:pPr/>
              <a:t>12/10/2019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AA07F8E1-8F00-1645-9B46-B2F7ACC8F53A}" type="datetime1">
              <a:rPr lang="en-US" smtClean="0"/>
              <a:pPr/>
              <a:t>12/10/2019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p:txBody>
          <a:bodyPr/>
          <a:lstStyle>
            <a:lvl1pPr>
              <a:defRPr/>
            </a:lvl1pPr>
          </a:lstStyle>
          <a:p>
            <a:fld id="{8138B7F0-25BC-B045-8049-7CADA7B3A1D1}" type="datetime1">
              <a:rPr lang="en-US" smtClean="0"/>
              <a:pPr/>
              <a:t>12/10/2019</a:t>
            </a:fld>
            <a:endParaRPr lang="en-US"/>
          </a:p>
        </p:txBody>
      </p:sp>
      <p:sp>
        <p:nvSpPr>
          <p:cNvPr id="7" name="Footer Placeholder 6"/>
          <p:cNvSpPr>
            <a:spLocks noGrp="1"/>
          </p:cNvSpPr>
          <p:nvPr>
            <p:ph type="ftr" sz="quarter" idx="11"/>
          </p:nvPr>
        </p:nvSpPr>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Rectangle 6"/>
          <p:cNvSpPr/>
          <p:nvPr userDrawn="1"/>
        </p:nvSpPr>
        <p:spPr>
          <a:xfrm>
            <a:off x="0" y="0"/>
            <a:ext cx="9144000" cy="1593850"/>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676633"/>
            <a:ext cx="3768892"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1676633"/>
            <a:ext cx="2286000"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676633"/>
            <a:ext cx="2917136" cy="1615326"/>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517300"/>
            <a:ext cx="7772400" cy="898198"/>
          </a:xfrm>
        </p:spPr>
        <p:txBody>
          <a:bodyPr/>
          <a:lstStyle>
            <a:lvl1pPr algn="r">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3044352" y="4430694"/>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rcRect/>
          <a:stretch>
            <a:fillRect/>
          </a:stretch>
        </p:blipFill>
        <p:spPr bwMode="auto">
          <a:xfrm>
            <a:off x="1227138" y="711359"/>
            <a:ext cx="5394325"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1B799630-9E30-DE4D-BE8D-4E9CA304B925}" type="datetime1">
              <a:rPr lang="en-US" smtClean="0"/>
              <a:pPr/>
              <a:t>12/10/2019</a:t>
            </a:fld>
            <a:endParaRPr lang="en-US"/>
          </a:p>
        </p:txBody>
      </p:sp>
      <p:pic>
        <p:nvPicPr>
          <p:cNvPr id="20" name="Picture 12" descr="NNSAlogo_Black.jpg"/>
          <p:cNvPicPr>
            <a:picLocks noChangeAspect="1"/>
          </p:cNvPicPr>
          <p:nvPr userDrawn="1"/>
        </p:nvPicPr>
        <p:blipFill>
          <a:blip r:embed="rId5"/>
          <a:stretch>
            <a:fillRect/>
          </a:stretch>
        </p:blipFill>
        <p:spPr bwMode="auto">
          <a:xfrm>
            <a:off x="1380066" y="6115572"/>
            <a:ext cx="850737" cy="276233"/>
          </a:xfrm>
          <a:prstGeom prst="rect">
            <a:avLst/>
          </a:prstGeom>
          <a:noFill/>
          <a:ln w="9525">
            <a:noFill/>
            <a:miter lim="800000"/>
            <a:headEnd/>
            <a:tailEnd/>
          </a:ln>
        </p:spPr>
      </p:pic>
      <p:sp>
        <p:nvSpPr>
          <p:cNvPr id="25"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3" name="TextBox 22"/>
          <p:cNvSpPr txBox="1"/>
          <p:nvPr userDrawn="1"/>
        </p:nvSpPr>
        <p:spPr>
          <a:xfrm>
            <a:off x="3124200" y="6172200"/>
            <a:ext cx="5709024" cy="276999"/>
          </a:xfrm>
          <a:prstGeom prst="rect">
            <a:avLst/>
          </a:prstGeom>
          <a:noFill/>
        </p:spPr>
        <p:txBody>
          <a:bodyPr wrap="square">
            <a:spAutoFit/>
          </a:bodyPr>
          <a:lstStyle/>
          <a:p>
            <a:r>
              <a:rPr lang="en-US" sz="600" kern="1200" dirty="0">
                <a:solidFill>
                  <a:schemeClr val="tx1"/>
                </a:solidFill>
                <a:effectLst/>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00" kern="1200" dirty="0">
              <a:solidFill>
                <a:schemeClr val="tx1"/>
              </a:solidFill>
              <a:effectLst/>
              <a:latin typeface="Arial"/>
              <a:ea typeface="+mn-ea"/>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6" name="Picture 13" descr="NNSAlogo_Black.jpg"/>
          <p:cNvPicPr>
            <a:picLocks noChangeAspect="1"/>
          </p:cNvPicPr>
          <p:nvPr/>
        </p:nvPicPr>
        <p:blipFill>
          <a:blip r:embed="rId2"/>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21" name="Picture 6" descr="SNL_Stacked_White.png"/>
          <p:cNvPicPr>
            <a:picLocks noChangeAspect="1"/>
          </p:cNvPicPr>
          <p:nvPr userDrawn="1"/>
        </p:nvPicPr>
        <p:blipFill>
          <a:blip r:embed="rId3"/>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4"/>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504244A8-8889-154D-9568-D8C635C53E9B}" type="datetime1">
              <a:rPr lang="en-US" smtClean="0"/>
              <a:pPr/>
              <a:t>12/10/2019</a:t>
            </a:fld>
            <a:endParaRPr lang="en-US"/>
          </a:p>
        </p:txBody>
      </p:sp>
      <p:pic>
        <p:nvPicPr>
          <p:cNvPr id="33" name="Picture 8" descr="SNL_color_stack.png"/>
          <p:cNvPicPr>
            <a:picLocks noChangeAspect="1"/>
          </p:cNvPicPr>
          <p:nvPr userDrawn="1"/>
        </p:nvPicPr>
        <p:blipFill>
          <a:blip r:embed="rId5"/>
          <a:srcRect/>
          <a:stretch>
            <a:fillRect/>
          </a:stretch>
        </p:blipFill>
        <p:spPr bwMode="auto">
          <a:xfrm>
            <a:off x="6934201" y="408000"/>
            <a:ext cx="1524000" cy="669011"/>
          </a:xfrm>
          <a:prstGeom prst="rect">
            <a:avLst/>
          </a:prstGeom>
          <a:noFill/>
          <a:ln w="9525">
            <a:noFill/>
            <a:miter lim="800000"/>
            <a:headEnd/>
            <a:tailEnd/>
          </a:ln>
        </p:spPr>
      </p:pic>
      <p:sp>
        <p:nvSpPr>
          <p:cNvPr id="36" name="Rectangle 35"/>
          <p:cNvSpPr/>
          <p:nvPr userDrawn="1"/>
        </p:nvSpPr>
        <p:spPr>
          <a:xfrm>
            <a:off x="0" y="3369731"/>
            <a:ext cx="9144000" cy="397933"/>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7" name="Picture 12" descr="NNSAlogo_Black.jpg"/>
          <p:cNvPicPr>
            <a:picLocks noChangeAspect="1"/>
          </p:cNvPicPr>
          <p:nvPr userDrawn="1"/>
        </p:nvPicPr>
        <p:blipFill>
          <a:blip r:embed="rId6"/>
          <a:stretch>
            <a:fillRect/>
          </a:stretch>
        </p:blipFill>
        <p:spPr bwMode="auto">
          <a:xfrm>
            <a:off x="1380066" y="6115572"/>
            <a:ext cx="850737" cy="276233"/>
          </a:xfrm>
          <a:prstGeom prst="rect">
            <a:avLst/>
          </a:prstGeom>
          <a:noFill/>
          <a:ln w="9525">
            <a:noFill/>
            <a:miter lim="800000"/>
            <a:headEnd/>
            <a:tailEnd/>
          </a:ln>
        </p:spPr>
      </p:pic>
      <p:sp>
        <p:nvSpPr>
          <p:cNvPr id="38"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0" name="TextBox 19"/>
          <p:cNvSpPr txBox="1"/>
          <p:nvPr userDrawn="1"/>
        </p:nvSpPr>
        <p:spPr>
          <a:xfrm>
            <a:off x="3124199" y="6172200"/>
            <a:ext cx="5697071"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34" name="Rectangle 33"/>
          <p:cNvSpPr/>
          <p:nvPr userDrawn="1"/>
        </p:nvSpPr>
        <p:spPr>
          <a:xfrm>
            <a:off x="0" y="0"/>
            <a:ext cx="9144000" cy="66124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userDrawn="1"/>
        </p:nvSpPr>
        <p:spPr>
          <a:xfrm>
            <a:off x="0" y="3369731"/>
            <a:ext cx="9144000" cy="3089807"/>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p:cNvSpPr/>
          <p:nvPr/>
        </p:nvSpPr>
        <p:spPr>
          <a:xfrm>
            <a:off x="0" y="6553200"/>
            <a:ext cx="9144000" cy="304800"/>
          </a:xfrm>
          <a:prstGeom prst="rect">
            <a:avLst/>
          </a:prstGeom>
          <a:solidFill>
            <a:srgbClr val="30A6CD"/>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 name="Picture 12" descr="NNSAlogo_Black.jpg"/>
          <p:cNvPicPr>
            <a:picLocks noChangeAspect="1"/>
          </p:cNvPicPr>
          <p:nvPr/>
        </p:nvPicPr>
        <p:blipFill>
          <a:blip r:embed="rId2"/>
          <a:stretch>
            <a:fillRect/>
          </a:stretch>
        </p:blipFill>
        <p:spPr bwMode="auto">
          <a:xfrm>
            <a:off x="1380066" y="6115572"/>
            <a:ext cx="850737" cy="276233"/>
          </a:xfrm>
          <a:prstGeom prst="rect">
            <a:avLst/>
          </a:prstGeom>
          <a:noFill/>
          <a:ln w="9525">
            <a:noFill/>
            <a:miter lim="800000"/>
            <a:headEnd/>
            <a:tailEnd/>
          </a:ln>
        </p:spPr>
      </p:pic>
      <p:pic>
        <p:nvPicPr>
          <p:cNvPr id="16" name="Picture 13" descr="NNSAlogo_Black.jpg"/>
          <p:cNvPicPr>
            <a:picLocks noChangeAspect="1"/>
          </p:cNvPicPr>
          <p:nvPr/>
        </p:nvPicPr>
        <p:blipFill>
          <a:blip r:embed="rId3"/>
          <a:srcRect/>
          <a:stretch>
            <a:fillRect/>
          </a:stretch>
        </p:blipFill>
        <p:spPr bwMode="auto">
          <a:xfrm>
            <a:off x="212725" y="6119813"/>
            <a:ext cx="1023938" cy="247650"/>
          </a:xfrm>
          <a:prstGeom prst="rect">
            <a:avLst/>
          </a:prstGeom>
          <a:noFill/>
          <a:ln w="9525">
            <a:noFill/>
            <a:miter lim="800000"/>
            <a:headEnd/>
            <a:tailEnd/>
          </a:ln>
        </p:spPr>
      </p:pic>
      <p:sp>
        <p:nvSpPr>
          <p:cNvPr id="17" name="Rectangle 16"/>
          <p:cNvSpPr/>
          <p:nvPr/>
        </p:nvSpPr>
        <p:spPr>
          <a:xfrm>
            <a:off x="0" y="1456267"/>
            <a:ext cx="3768892"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18" name="Rectangle 17"/>
          <p:cNvSpPr/>
          <p:nvPr/>
        </p:nvSpPr>
        <p:spPr>
          <a:xfrm>
            <a:off x="3852060" y="1456267"/>
            <a:ext cx="2286000"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226864" y="1456267"/>
            <a:ext cx="2917136" cy="18356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20646" y="3678173"/>
            <a:ext cx="7772400" cy="898198"/>
          </a:xfrm>
        </p:spPr>
        <p:txBody>
          <a:bodyPr/>
          <a:lstStyle>
            <a:lvl1pPr algn="r">
              <a:defRPr>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3044352" y="4591567"/>
            <a:ext cx="5641337" cy="593737"/>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21" name="Picture 6" descr="SNL_Stacked_White.png"/>
          <p:cNvPicPr>
            <a:picLocks noChangeAspect="1"/>
          </p:cNvPicPr>
          <p:nvPr userDrawn="1"/>
        </p:nvPicPr>
        <p:blipFill>
          <a:blip r:embed="rId4"/>
          <a:srcRect/>
          <a:stretch>
            <a:fillRect/>
          </a:stretch>
        </p:blipFill>
        <p:spPr bwMode="auto">
          <a:xfrm>
            <a:off x="6934200" y="533559"/>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5"/>
          <a:stretch>
            <a:fillRect/>
          </a:stretch>
        </p:blipFill>
        <p:spPr bwMode="auto">
          <a:xfrm>
            <a:off x="1227748" y="601288"/>
            <a:ext cx="5393104" cy="30480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934199" y="5797079"/>
            <a:ext cx="1751489" cy="3227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Calibri"/>
                <a:cs typeface="Calibri"/>
              </a:defRPr>
            </a:lvl1pPr>
          </a:lstStyle>
          <a:p>
            <a:fld id="{9522E0D4-989F-3A4B-AA2E-486ADFE0E698}" type="datetime1">
              <a:rPr lang="en-US" smtClean="0"/>
              <a:pPr/>
              <a:t>12/10/2019</a:t>
            </a:fld>
            <a:endParaRPr lang="en-US"/>
          </a:p>
        </p:txBody>
      </p:sp>
      <p:pic>
        <p:nvPicPr>
          <p:cNvPr id="33" name="Picture 8" descr="SNL_color_stack.png"/>
          <p:cNvPicPr>
            <a:picLocks noChangeAspect="1"/>
          </p:cNvPicPr>
          <p:nvPr userDrawn="1"/>
        </p:nvPicPr>
        <p:blipFill>
          <a:blip r:embed="rId6"/>
          <a:srcRect/>
          <a:stretch>
            <a:fillRect/>
          </a:stretch>
        </p:blipFill>
        <p:spPr bwMode="auto">
          <a:xfrm>
            <a:off x="6934201" y="408000"/>
            <a:ext cx="1524000" cy="669011"/>
          </a:xfrm>
          <a:prstGeom prst="rect">
            <a:avLst/>
          </a:prstGeom>
          <a:noFill/>
          <a:ln w="9525">
            <a:noFill/>
            <a:miter lim="800000"/>
            <a:headEnd/>
            <a:tailEnd/>
          </a:ln>
        </p:spPr>
      </p:pic>
      <p:sp>
        <p:nvSpPr>
          <p:cNvPr id="20"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24" name="TextBox 23"/>
          <p:cNvSpPr txBox="1"/>
          <p:nvPr userDrawn="1"/>
        </p:nvSpPr>
        <p:spPr>
          <a:xfrm>
            <a:off x="3124199" y="6172200"/>
            <a:ext cx="5703047"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prstClr val="black"/>
                </a:solidFill>
                <a:effectLst/>
                <a:uLnTx/>
                <a:uFillTx/>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1" y="4040484"/>
            <a:ext cx="2484223"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1" y="0"/>
            <a:ext cx="2484223"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8806432"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7" name="Rectangle 16"/>
          <p:cNvSpPr/>
          <p:nvPr/>
        </p:nvSpPr>
        <p:spPr>
          <a:xfrm>
            <a:off x="1" y="989095"/>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lumMod val="65000"/>
                  </a:schemeClr>
                </a:solidFill>
              </a:rPr>
              <a:t>Photos placed in horizontal position </a:t>
            </a:r>
            <a:br>
              <a:rPr lang="en-US" sz="1100" dirty="0">
                <a:solidFill>
                  <a:schemeClr val="bg1">
                    <a:lumMod val="65000"/>
                  </a:schemeClr>
                </a:solidFill>
              </a:rPr>
            </a:br>
            <a:r>
              <a:rPr lang="en-US" sz="1100" dirty="0">
                <a:solidFill>
                  <a:schemeClr val="bg1">
                    <a:lumMod val="65000"/>
                  </a:schemeClr>
                </a:solidFill>
              </a:rPr>
              <a:t>with even amount of white space</a:t>
            </a:r>
            <a:br>
              <a:rPr lang="en-US" sz="1100" dirty="0">
                <a:solidFill>
                  <a:schemeClr val="bg1">
                    <a:lumMod val="65000"/>
                  </a:schemeClr>
                </a:solidFill>
              </a:rPr>
            </a:br>
            <a:r>
              <a:rPr lang="en-US" sz="1100" dirty="0">
                <a:solidFill>
                  <a:schemeClr val="bg1">
                    <a:lumMod val="65000"/>
                  </a:schemeClr>
                </a:solidFill>
              </a:rPr>
              <a:t> between photos and header</a:t>
            </a:r>
          </a:p>
        </p:txBody>
      </p:sp>
      <p:sp>
        <p:nvSpPr>
          <p:cNvPr id="2" name="Title 1"/>
          <p:cNvSpPr>
            <a:spLocks noGrp="1"/>
          </p:cNvSpPr>
          <p:nvPr>
            <p:ph type="ctrTitle"/>
          </p:nvPr>
        </p:nvSpPr>
        <p:spPr>
          <a:xfrm>
            <a:off x="2714502" y="1250965"/>
            <a:ext cx="5971187" cy="1233338"/>
          </a:xfrm>
        </p:spPr>
        <p:txBody>
          <a:bodyPr/>
          <a:lstStyle>
            <a:lvl1pPr algn="l">
              <a:lnSpc>
                <a:spcPts val="3800"/>
              </a:lnSpc>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2714502" y="2588978"/>
            <a:ext cx="5641337" cy="593737"/>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21" name="Picture 6" descr="SNL_Stacked_White.png"/>
          <p:cNvPicPr>
            <a:picLocks noChangeAspect="1"/>
          </p:cNvPicPr>
          <p:nvPr userDrawn="1"/>
        </p:nvPicPr>
        <p:blipFill>
          <a:blip r:embed="rId2"/>
          <a:srcRect/>
          <a:stretch>
            <a:fillRect/>
          </a:stretch>
        </p:blipFill>
        <p:spPr bwMode="auto">
          <a:xfrm>
            <a:off x="357199" y="4339006"/>
            <a:ext cx="1524000" cy="585787"/>
          </a:xfrm>
          <a:prstGeom prst="rect">
            <a:avLst/>
          </a:prstGeom>
          <a:noFill/>
          <a:ln w="9525">
            <a:noFill/>
            <a:miter lim="800000"/>
            <a:headEnd/>
            <a:tailEnd/>
          </a:ln>
        </p:spPr>
      </p:pic>
      <p:pic>
        <p:nvPicPr>
          <p:cNvPr id="22" name="Picture 7" descr="SNL_Motto.png"/>
          <p:cNvPicPr>
            <a:picLocks noChangeAspect="1"/>
          </p:cNvPicPr>
          <p:nvPr userDrawn="1"/>
        </p:nvPicPr>
        <p:blipFill>
          <a:blip r:embed="rId3"/>
          <a:stretch>
            <a:fillRect/>
          </a:stretch>
        </p:blipFill>
        <p:spPr bwMode="auto">
          <a:xfrm>
            <a:off x="298048" y="5157318"/>
            <a:ext cx="970718" cy="1453660"/>
          </a:xfrm>
          <a:prstGeom prst="rect">
            <a:avLst/>
          </a:prstGeom>
          <a:noFill/>
          <a:ln w="9525">
            <a:noFill/>
            <a:miter lim="800000"/>
            <a:headEnd/>
            <a:tailEnd/>
          </a:ln>
        </p:spPr>
      </p:pic>
      <p:pic>
        <p:nvPicPr>
          <p:cNvPr id="27" name="Picture 13" descr="NNSAlogo_Black.jpg"/>
          <p:cNvPicPr>
            <a:picLocks noChangeAspect="1"/>
          </p:cNvPicPr>
          <p:nvPr userDrawn="1"/>
        </p:nvPicPr>
        <p:blipFill>
          <a:blip r:embed="rId4"/>
          <a:srcRect/>
          <a:stretch>
            <a:fillRect/>
          </a:stretch>
        </p:blipFill>
        <p:spPr bwMode="auto">
          <a:xfrm>
            <a:off x="2763683" y="5932869"/>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2714502" y="26517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5B35050C-AFC0-D74A-963F-148736DC45A4}" type="datetime1">
              <a:rPr lang="en-US" smtClean="0"/>
              <a:pPr/>
              <a:t>12/10/2019</a:t>
            </a:fld>
            <a:endParaRPr lang="en-US" dirty="0"/>
          </a:p>
        </p:txBody>
      </p:sp>
      <p:sp>
        <p:nvSpPr>
          <p:cNvPr id="20" name="Rectangle 19"/>
          <p:cNvSpPr/>
          <p:nvPr userDrawn="1"/>
        </p:nvSpPr>
        <p:spPr>
          <a:xfrm>
            <a:off x="0" y="2484303"/>
            <a:ext cx="2484222"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25" name="Rectangle 24"/>
          <p:cNvSpPr/>
          <p:nvPr userDrawn="1"/>
        </p:nvSpPr>
        <p:spPr>
          <a:xfrm>
            <a:off x="1472391" y="989095"/>
            <a:ext cx="1011831"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31" name="Rectangle 30"/>
          <p:cNvSpPr/>
          <p:nvPr userDrawn="1"/>
        </p:nvSpPr>
        <p:spPr>
          <a:xfrm>
            <a:off x="8693778"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5"/>
          <a:stretch>
            <a:fillRect/>
          </a:stretch>
        </p:blipFill>
        <p:spPr bwMode="auto">
          <a:xfrm>
            <a:off x="4039700" y="5921220"/>
            <a:ext cx="850737" cy="276233"/>
          </a:xfrm>
          <a:prstGeom prst="rect">
            <a:avLst/>
          </a:prstGeom>
          <a:noFill/>
          <a:ln w="9525">
            <a:noFill/>
            <a:miter lim="800000"/>
            <a:headEnd/>
            <a:tailEnd/>
          </a:ln>
        </p:spPr>
      </p:pic>
      <p:sp>
        <p:nvSpPr>
          <p:cNvPr id="34" name="Rectangle 5"/>
          <p:cNvSpPr>
            <a:spLocks noGrp="1" noChangeArrowheads="1"/>
          </p:cNvSpPr>
          <p:nvPr>
            <p:ph type="ftr" sz="quarter" idx="3"/>
          </p:nvPr>
        </p:nvSpPr>
        <p:spPr bwMode="auto">
          <a:xfrm>
            <a:off x="2708522"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Calibri"/>
                <a:cs typeface="Calibri"/>
              </a:defRPr>
            </a:lvl1pPr>
          </a:lstStyle>
          <a:p>
            <a:endParaRPr lang="en-US" dirty="0"/>
          </a:p>
        </p:txBody>
      </p:sp>
      <p:sp>
        <p:nvSpPr>
          <p:cNvPr id="19" name="TextBox 18"/>
          <p:cNvSpPr txBox="1"/>
          <p:nvPr userDrawn="1"/>
        </p:nvSpPr>
        <p:spPr>
          <a:xfrm>
            <a:off x="3026660" y="6172200"/>
            <a:ext cx="5744882" cy="276999"/>
          </a:xfrm>
          <a:prstGeom prst="rect">
            <a:avLst/>
          </a:prstGeom>
          <a:noFill/>
        </p:spPr>
        <p:txBody>
          <a:bodyPr wrap="square">
            <a:spAutoFit/>
          </a:bodyPr>
          <a:lstStyle/>
          <a:p>
            <a:r>
              <a:rPr lang="en-US" sz="600" kern="1200" dirty="0">
                <a:solidFill>
                  <a:schemeClr val="tx1"/>
                </a:solidFill>
                <a:effectLst/>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bg1"/>
        </a:solidFill>
        <a:effectLst/>
      </p:bgPr>
    </p:bg>
    <p:spTree>
      <p:nvGrpSpPr>
        <p:cNvPr id="1" name=""/>
        <p:cNvGrpSpPr/>
        <p:nvPr/>
      </p:nvGrpSpPr>
      <p:grpSpPr>
        <a:xfrm>
          <a:off x="0" y="0"/>
          <a:ext cx="0" cy="0"/>
          <a:chOff x="0" y="0"/>
          <a:chExt cx="0" cy="0"/>
        </a:xfrm>
      </p:grpSpPr>
      <p:sp>
        <p:nvSpPr>
          <p:cNvPr id="29" name="Rectangle 28"/>
          <p:cNvSpPr/>
          <p:nvPr userDrawn="1"/>
        </p:nvSpPr>
        <p:spPr>
          <a:xfrm>
            <a:off x="1" y="0"/>
            <a:ext cx="9143999"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userDrawn="1"/>
        </p:nvSpPr>
        <p:spPr>
          <a:xfrm>
            <a:off x="4571999" y="0"/>
            <a:ext cx="4572001" cy="2817515"/>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4571999" y="5964768"/>
            <a:ext cx="4572001" cy="893232"/>
          </a:xfrm>
          <a:prstGeom prst="rect">
            <a:avLst/>
          </a:prstGeom>
          <a:solidFill>
            <a:srgbClr val="102E5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4572001" y="2908379"/>
            <a:ext cx="1359657"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bg1">
                    <a:lumMod val="65000"/>
                  </a:schemeClr>
                </a:solidFill>
              </a:rPr>
              <a:t>Photos placed in horizontal position </a:t>
            </a:r>
            <a:br>
              <a:rPr lang="en-US" sz="1100" dirty="0">
                <a:solidFill>
                  <a:schemeClr val="bg1">
                    <a:lumMod val="65000"/>
                  </a:schemeClr>
                </a:solidFill>
              </a:rPr>
            </a:br>
            <a:r>
              <a:rPr lang="en-US" sz="1100" dirty="0">
                <a:solidFill>
                  <a:schemeClr val="bg1">
                    <a:lumMod val="65000"/>
                  </a:schemeClr>
                </a:solidFill>
              </a:rPr>
              <a:t>with even amount of white space</a:t>
            </a:r>
            <a:br>
              <a:rPr lang="en-US" sz="1100" dirty="0">
                <a:solidFill>
                  <a:schemeClr val="bg1">
                    <a:lumMod val="65000"/>
                  </a:schemeClr>
                </a:solidFill>
              </a:rPr>
            </a:br>
            <a:r>
              <a:rPr lang="en-US" sz="1100" dirty="0">
                <a:solidFill>
                  <a:schemeClr val="bg1">
                    <a:lumMod val="65000"/>
                  </a:schemeClr>
                </a:solidFill>
              </a:rPr>
              <a:t> between photos and header</a:t>
            </a:r>
          </a:p>
        </p:txBody>
      </p:sp>
      <p:pic>
        <p:nvPicPr>
          <p:cNvPr id="21" name="Picture 6" descr="SNL_Stacked_White.png"/>
          <p:cNvPicPr>
            <a:picLocks noChangeAspect="1"/>
          </p:cNvPicPr>
          <p:nvPr userDrawn="1"/>
        </p:nvPicPr>
        <p:blipFill>
          <a:blip r:embed="rId2"/>
          <a:srcRect/>
          <a:stretch>
            <a:fillRect/>
          </a:stretch>
        </p:blipFill>
        <p:spPr bwMode="auto">
          <a:xfrm>
            <a:off x="7193248" y="1488545"/>
            <a:ext cx="1524000" cy="585787"/>
          </a:xfrm>
          <a:prstGeom prst="rect">
            <a:avLst/>
          </a:prstGeom>
          <a:noFill/>
          <a:ln w="9525">
            <a:noFill/>
            <a:miter lim="800000"/>
            <a:headEnd/>
            <a:tailEnd/>
          </a:ln>
        </p:spPr>
      </p:pic>
      <p:sp>
        <p:nvSpPr>
          <p:cNvPr id="20" name="Rectangle 19"/>
          <p:cNvSpPr/>
          <p:nvPr userDrawn="1"/>
        </p:nvSpPr>
        <p:spPr>
          <a:xfrm>
            <a:off x="4572000" y="4403587"/>
            <a:ext cx="4572000" cy="1467948"/>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lumMod val="65000"/>
                  </a:schemeClr>
                </a:solidFill>
              </a:rPr>
              <a:t>Photos placed in horizontal position </a:t>
            </a:r>
            <a:br>
              <a:rPr lang="en-US" sz="1400" dirty="0">
                <a:solidFill>
                  <a:schemeClr val="bg1">
                    <a:lumMod val="65000"/>
                  </a:schemeClr>
                </a:solidFill>
              </a:rPr>
            </a:br>
            <a:r>
              <a:rPr lang="en-US" sz="1400" dirty="0">
                <a:solidFill>
                  <a:schemeClr val="bg1">
                    <a:lumMod val="65000"/>
                  </a:schemeClr>
                </a:solidFill>
              </a:rPr>
              <a:t>with even amount of white space</a:t>
            </a:r>
            <a:br>
              <a:rPr lang="en-US" sz="1400" dirty="0">
                <a:solidFill>
                  <a:schemeClr val="bg1">
                    <a:lumMod val="65000"/>
                  </a:schemeClr>
                </a:solidFill>
              </a:rPr>
            </a:br>
            <a:r>
              <a:rPr lang="en-US" sz="1400" dirty="0">
                <a:solidFill>
                  <a:schemeClr val="bg1">
                    <a:lumMod val="65000"/>
                  </a:schemeClr>
                </a:solidFill>
              </a:rPr>
              <a:t> between photos and header</a:t>
            </a:r>
          </a:p>
        </p:txBody>
      </p:sp>
      <p:sp>
        <p:nvSpPr>
          <p:cNvPr id="25" name="Rectangle 24"/>
          <p:cNvSpPr/>
          <p:nvPr userDrawn="1"/>
        </p:nvSpPr>
        <p:spPr>
          <a:xfrm>
            <a:off x="6044391" y="2908379"/>
            <a:ext cx="3099609" cy="139587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lumMod val="65000"/>
                </a:schemeClr>
              </a:solidFill>
            </a:endParaRPr>
          </a:p>
        </p:txBody>
      </p:sp>
      <p:sp>
        <p:nvSpPr>
          <p:cNvPr id="13" name="Rectangle 12"/>
          <p:cNvSpPr/>
          <p:nvPr/>
        </p:nvSpPr>
        <p:spPr>
          <a:xfrm rot="10800000">
            <a:off x="112655" y="-1"/>
            <a:ext cx="337567" cy="6857999"/>
          </a:xfrm>
          <a:prstGeom prst="rect">
            <a:avLst/>
          </a:prstGeom>
          <a:solidFill>
            <a:srgbClr val="9D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TextBox 13"/>
          <p:cNvSpPr txBox="1"/>
          <p:nvPr userDrawn="1"/>
        </p:nvSpPr>
        <p:spPr>
          <a:xfrm>
            <a:off x="700353" y="6375406"/>
            <a:ext cx="3761580" cy="461665"/>
          </a:xfrm>
          <a:prstGeom prst="rect">
            <a:avLst/>
          </a:prstGeom>
          <a:noFill/>
        </p:spPr>
        <p:txBody>
          <a:bodyPr wrap="square">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kern="1200" dirty="0">
                <a:solidFill>
                  <a:schemeClr val="tx1"/>
                </a:solidFill>
                <a:effectLst/>
                <a:latin typeface="+mn-lt"/>
                <a:ea typeface="+mn-ea"/>
                <a:cs typeface="Arial"/>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endParaRPr lang="en-US" sz="950" baseline="30000" dirty="0">
              <a:latin typeface="Arial" pitchFamily="-112" charset="0"/>
            </a:endParaRPr>
          </a:p>
        </p:txBody>
      </p:sp>
      <p:sp>
        <p:nvSpPr>
          <p:cNvPr id="2" name="Title 1"/>
          <p:cNvSpPr>
            <a:spLocks noGrp="1"/>
          </p:cNvSpPr>
          <p:nvPr>
            <p:ph type="ctrTitle"/>
          </p:nvPr>
        </p:nvSpPr>
        <p:spPr>
          <a:xfrm>
            <a:off x="672418" y="1250965"/>
            <a:ext cx="3789515" cy="1233338"/>
          </a:xfrm>
        </p:spPr>
        <p:txBody>
          <a:bodyPr/>
          <a:lstStyle>
            <a:lvl1pPr algn="l">
              <a:lnSpc>
                <a:spcPts val="3800"/>
              </a:lnSpc>
              <a:defRPr>
                <a:solidFill>
                  <a:srgbClr val="9D8C78"/>
                </a:solidFill>
              </a:defRPr>
            </a:lvl1pPr>
          </a:lstStyle>
          <a:p>
            <a:r>
              <a:rPr lang="en-US" dirty="0"/>
              <a:t>Click to edit Master title style</a:t>
            </a:r>
          </a:p>
        </p:txBody>
      </p:sp>
      <p:sp>
        <p:nvSpPr>
          <p:cNvPr id="3" name="Subtitle 2"/>
          <p:cNvSpPr>
            <a:spLocks noGrp="1"/>
          </p:cNvSpPr>
          <p:nvPr>
            <p:ph type="subTitle" idx="1"/>
          </p:nvPr>
        </p:nvSpPr>
        <p:spPr>
          <a:xfrm>
            <a:off x="672418" y="2588978"/>
            <a:ext cx="3586315" cy="1085555"/>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27" name="Picture 13" descr="NNSAlogo_Black.jpg"/>
          <p:cNvPicPr>
            <a:picLocks noChangeAspect="1"/>
          </p:cNvPicPr>
          <p:nvPr userDrawn="1"/>
        </p:nvPicPr>
        <p:blipFill>
          <a:blip r:embed="rId3"/>
          <a:srcRect/>
          <a:stretch>
            <a:fillRect/>
          </a:stretch>
        </p:blipFill>
        <p:spPr bwMode="auto">
          <a:xfrm>
            <a:off x="801957" y="6051407"/>
            <a:ext cx="1023938" cy="247650"/>
          </a:xfrm>
          <a:prstGeom prst="rect">
            <a:avLst/>
          </a:prstGeom>
          <a:noFill/>
          <a:ln w="9525">
            <a:noFill/>
            <a:miter lim="800000"/>
            <a:headEnd/>
            <a:tailEnd/>
          </a:ln>
        </p:spPr>
      </p:pic>
      <p:sp>
        <p:nvSpPr>
          <p:cNvPr id="32" name="Rectangle 4"/>
          <p:cNvSpPr>
            <a:spLocks noGrp="1" noChangeArrowheads="1"/>
          </p:cNvSpPr>
          <p:nvPr>
            <p:ph type="dt" sz="half" idx="2"/>
          </p:nvPr>
        </p:nvSpPr>
        <p:spPr bwMode="auto">
          <a:xfrm>
            <a:off x="672418" y="265178"/>
            <a:ext cx="1029382" cy="2851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100">
                <a:latin typeface="Calibri"/>
                <a:cs typeface="Calibri"/>
              </a:defRPr>
            </a:lvl1pPr>
          </a:lstStyle>
          <a:p>
            <a:fld id="{7D098A99-26EF-B34F-91F8-30EA53688AF7}" type="datetime1">
              <a:rPr lang="en-US" smtClean="0"/>
              <a:pPr/>
              <a:t>12/10/2019</a:t>
            </a:fld>
            <a:endParaRPr lang="en-US" dirty="0"/>
          </a:p>
        </p:txBody>
      </p:sp>
      <p:sp>
        <p:nvSpPr>
          <p:cNvPr id="31" name="Rectangle 30"/>
          <p:cNvSpPr/>
          <p:nvPr userDrawn="1"/>
        </p:nvSpPr>
        <p:spPr>
          <a:xfrm rot="10800000">
            <a:off x="1" y="-1"/>
            <a:ext cx="77764" cy="6857999"/>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 name="Picture 12" descr="NNSAlogo_Black.jpg"/>
          <p:cNvPicPr>
            <a:picLocks noChangeAspect="1"/>
          </p:cNvPicPr>
          <p:nvPr userDrawn="1"/>
        </p:nvPicPr>
        <p:blipFill>
          <a:blip r:embed="rId4"/>
          <a:stretch>
            <a:fillRect/>
          </a:stretch>
        </p:blipFill>
        <p:spPr bwMode="auto">
          <a:xfrm>
            <a:off x="2077974" y="6039758"/>
            <a:ext cx="850737" cy="276233"/>
          </a:xfrm>
          <a:prstGeom prst="rect">
            <a:avLst/>
          </a:prstGeom>
          <a:noFill/>
          <a:ln w="9525">
            <a:noFill/>
            <a:miter lim="800000"/>
            <a:headEnd/>
            <a:tailEnd/>
          </a:ln>
        </p:spPr>
      </p:pic>
      <p:pic>
        <p:nvPicPr>
          <p:cNvPr id="18" name="Picture 17" descr="SNL_motto_2 lines.png"/>
          <p:cNvPicPr>
            <a:picLocks noChangeAspect="1"/>
          </p:cNvPicPr>
          <p:nvPr userDrawn="1"/>
        </p:nvPicPr>
        <p:blipFill>
          <a:blip r:embed="rId5"/>
          <a:stretch>
            <a:fillRect/>
          </a:stretch>
        </p:blipFill>
        <p:spPr>
          <a:xfrm>
            <a:off x="4995332" y="1586652"/>
            <a:ext cx="1935484" cy="394494"/>
          </a:xfrm>
          <a:prstGeom prst="rect">
            <a:avLst/>
          </a:prstGeom>
        </p:spPr>
      </p:pic>
      <p:sp>
        <p:nvSpPr>
          <p:cNvPr id="19" name="Rectangle 5"/>
          <p:cNvSpPr>
            <a:spLocks noGrp="1" noChangeArrowheads="1"/>
          </p:cNvSpPr>
          <p:nvPr>
            <p:ph type="ftr" sz="quarter" idx="3"/>
          </p:nvPr>
        </p:nvSpPr>
        <p:spPr bwMode="auto">
          <a:xfrm>
            <a:off x="4613597"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FFFFFF"/>
                </a:solidFill>
                <a:latin typeface="Calibri"/>
                <a:cs typeface="Calibri"/>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22300" y="6166934"/>
            <a:ext cx="2133600" cy="476250"/>
          </a:xfrm>
          <a:ln/>
        </p:spPr>
        <p:txBody>
          <a:bodyPr/>
          <a:lstStyle>
            <a:lvl1pPr>
              <a:defRPr>
                <a:latin typeface="Calibri"/>
                <a:cs typeface="Calibri"/>
              </a:defRPr>
            </a:lvl1pPr>
          </a:lstStyle>
          <a:p>
            <a:fld id="{C9CA6C2B-6061-6F46-BF6B-C0454CDDAB35}" type="datetime1">
              <a:rPr lang="en-US" smtClean="0"/>
              <a:pPr/>
              <a:t>12/10/2019</a:t>
            </a:fld>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
        <p:nvSpPr>
          <p:cNvPr id="7"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ADE15B5-4D50-754D-8585-236811896E05}" type="datetime1">
              <a:rPr lang="en-US" smtClean="0"/>
              <a:pPr/>
              <a:t>12/10/2019</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114F66A0-55BE-484A-9667-5C4C7A46FB26}" type="datetime1">
              <a:rPr lang="en-US" smtClean="0"/>
              <a:pPr/>
              <a:t>12/10/2019</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5E55A7B-7854-E145-92D9-B491DF4BAE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553200"/>
            <a:ext cx="9144000" cy="304800"/>
          </a:xfrm>
          <a:prstGeom prst="rect">
            <a:avLst/>
          </a:prstGeom>
          <a:solidFill>
            <a:srgbClr val="9E8C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0" y="6451600"/>
            <a:ext cx="9144000" cy="76200"/>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8" name="Picture 8" descr="SNL_color_stack.png"/>
          <p:cNvPicPr>
            <a:picLocks noChangeAspect="1"/>
          </p:cNvPicPr>
          <p:nvPr/>
        </p:nvPicPr>
        <p:blipFill>
          <a:blip r:embed="rId19"/>
          <a:srcRect/>
          <a:stretch>
            <a:fillRect/>
          </a:stretch>
        </p:blipFill>
        <p:spPr bwMode="auto">
          <a:xfrm>
            <a:off x="8001000" y="228600"/>
            <a:ext cx="936625" cy="411163"/>
          </a:xfrm>
          <a:prstGeom prst="rect">
            <a:avLst/>
          </a:prstGeom>
          <a:noFill/>
          <a:ln w="9525">
            <a:noFill/>
            <a:miter lim="800000"/>
            <a:headEnd/>
            <a:tailEnd/>
          </a:ln>
        </p:spPr>
      </p:pic>
      <p:sp>
        <p:nvSpPr>
          <p:cNvPr id="1029" name="Rectangle 2"/>
          <p:cNvSpPr>
            <a:spLocks noGrp="1" noChangeArrowheads="1"/>
          </p:cNvSpPr>
          <p:nvPr>
            <p:ph type="title"/>
          </p:nvPr>
        </p:nvSpPr>
        <p:spPr bwMode="auto">
          <a:xfrm>
            <a:off x="457200" y="0"/>
            <a:ext cx="8229600" cy="99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0" name="Rectangle 3"/>
          <p:cNvSpPr>
            <a:spLocks noGrp="1" noChangeArrowheads="1"/>
          </p:cNvSpPr>
          <p:nvPr>
            <p:ph type="body" idx="1"/>
          </p:nvPr>
        </p:nvSpPr>
        <p:spPr bwMode="auto">
          <a:xfrm>
            <a:off x="457200" y="1278740"/>
            <a:ext cx="8229600" cy="4847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4"/>
          <p:cNvSpPr>
            <a:spLocks noGrp="1" noChangeArrowheads="1"/>
          </p:cNvSpPr>
          <p:nvPr>
            <p:ph type="dt" sz="half" idx="2"/>
          </p:nvPr>
        </p:nvSpPr>
        <p:spPr bwMode="auto">
          <a:xfrm>
            <a:off x="109274" y="6166934"/>
            <a:ext cx="1490926"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a:cs typeface="Calibri"/>
              </a:defRPr>
            </a:lvl1pPr>
          </a:lstStyle>
          <a:p>
            <a:fld id="{30B37176-1C50-7042-8162-64D2C2671FE5}" type="datetime1">
              <a:rPr lang="en-US" smtClean="0"/>
              <a:pPr/>
              <a:t>12/10/2019</a:t>
            </a:fld>
            <a:endParaRPr lang="en-US" dirty="0"/>
          </a:p>
        </p:txBody>
      </p:sp>
      <p:sp>
        <p:nvSpPr>
          <p:cNvPr id="3" name="Rectangle 5"/>
          <p:cNvSpPr>
            <a:spLocks noGrp="1" noChangeArrowheads="1"/>
          </p:cNvSpPr>
          <p:nvPr>
            <p:ph type="ftr" sz="quarter" idx="3"/>
          </p:nvPr>
        </p:nvSpPr>
        <p:spPr bwMode="auto">
          <a:xfrm>
            <a:off x="3123405" y="6519332"/>
            <a:ext cx="2895600" cy="2846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Calibri"/>
                <a:cs typeface="Calibri"/>
              </a:defRPr>
            </a:lvl1pPr>
          </a:lstStyle>
          <a:p>
            <a:endParaRPr lang="en-US" dirty="0"/>
          </a:p>
        </p:txBody>
      </p:sp>
      <p:sp>
        <p:nvSpPr>
          <p:cNvPr id="4" name="Rectangle 6"/>
          <p:cNvSpPr>
            <a:spLocks noGrp="1" noChangeArrowheads="1"/>
          </p:cNvSpPr>
          <p:nvPr>
            <p:ph type="sldNum" sz="quarter" idx="4"/>
          </p:nvPr>
        </p:nvSpPr>
        <p:spPr bwMode="auto">
          <a:xfrm>
            <a:off x="8305800" y="6153150"/>
            <a:ext cx="609600" cy="374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a:cs typeface="Calibri"/>
              </a:defRPr>
            </a:lvl1pPr>
          </a:lstStyle>
          <a:p>
            <a:fld id="{A5E55A7B-7854-E145-92D9-B491DF4BAE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4" r:id="rId1"/>
    <p:sldLayoutId id="2147483798" r:id="rId2"/>
    <p:sldLayoutId id="2147483796" r:id="rId3"/>
    <p:sldLayoutId id="2147483799" r:id="rId4"/>
    <p:sldLayoutId id="2147483797" r:id="rId5"/>
    <p:sldLayoutId id="2147483800"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hf hdr="0" ftr="0" dt="0"/>
  <p:txStyles>
    <p:titleStyle>
      <a:lvl1pPr algn="l" rtl="0" eaLnBrk="1" fontAlgn="base" hangingPunct="1">
        <a:spcBef>
          <a:spcPct val="0"/>
        </a:spcBef>
        <a:spcAft>
          <a:spcPct val="0"/>
        </a:spcAft>
        <a:defRPr sz="4000">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p:titleStyle>
    <p:body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0.png"/><Relationship Id="rId4" Type="http://schemas.openxmlformats.org/officeDocument/2006/relationships/image" Target="../media/image190.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1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0.png"/></Relationships>
</file>

<file path=ppt/slides/_rels/slide1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20.png"/><Relationship Id="rId4" Type="http://schemas.openxmlformats.org/officeDocument/2006/relationships/image" Target="../media/image160.png"/></Relationships>
</file>

<file path=ppt/slides/_rels/slide1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30.pn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0.pn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0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1.xml"/><Relationship Id="rId3" Type="http://schemas.microsoft.com/office/2007/relationships/media" Target="../media/media2.mp4"/><Relationship Id="rId7"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video" Target="../media/media3.mp4"/><Relationship Id="rId5" Type="http://schemas.microsoft.com/office/2007/relationships/media" Target="../media/media3.mp4"/><Relationship Id="rId4" Type="http://schemas.openxmlformats.org/officeDocument/2006/relationships/video" Target="../media/media2.mp4"/><Relationship Id="rId9"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media" Target="../media/media5.mp4"/><Relationship Id="rId7" Type="http://schemas.openxmlformats.org/officeDocument/2006/relationships/image" Target="../media/image33.png"/><Relationship Id="rId2" Type="http://schemas.openxmlformats.org/officeDocument/2006/relationships/video" Target="../media/media4.mp4"/><Relationship Id="rId1" Type="http://schemas.microsoft.com/office/2007/relationships/media" Target="../media/media4.mp4"/><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video" Target="../media/media5.mp4"/></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doi.org/10.1007/s11340-009-9262-5" TargetMode="Externa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microsoft.com/office/2007/relationships/media" Target="../media/media7.mp4"/><Relationship Id="rId7" Type="http://schemas.openxmlformats.org/officeDocument/2006/relationships/image" Target="../media/image40.png"/><Relationship Id="rId2" Type="http://schemas.openxmlformats.org/officeDocument/2006/relationships/video" Target="../media/media6.mp4"/><Relationship Id="rId1" Type="http://schemas.microsoft.com/office/2007/relationships/media" Target="../media/media6.mp4"/><Relationship Id="rId6" Type="http://schemas.openxmlformats.org/officeDocument/2006/relationships/notesSlide" Target="../notesSlides/notesSlide39.xml"/><Relationship Id="rId5" Type="http://schemas.openxmlformats.org/officeDocument/2006/relationships/slideLayout" Target="../slideLayouts/slideLayout7.xml"/><Relationship Id="rId4" Type="http://schemas.openxmlformats.org/officeDocument/2006/relationships/video" Target="../media/media7.mp4"/></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media" Target="../media/media9.mp4"/><Relationship Id="rId7" Type="http://schemas.openxmlformats.org/officeDocument/2006/relationships/image" Target="../media/image45.png"/><Relationship Id="rId2" Type="http://schemas.openxmlformats.org/officeDocument/2006/relationships/video" Target="../media/media8.mp4"/><Relationship Id="rId1" Type="http://schemas.microsoft.com/office/2007/relationships/media" Target="../media/media8.mp4"/><Relationship Id="rId6" Type="http://schemas.openxmlformats.org/officeDocument/2006/relationships/image" Target="../media/image44.png"/><Relationship Id="rId5" Type="http://schemas.openxmlformats.org/officeDocument/2006/relationships/slideLayout" Target="../slideLayouts/slideLayout7.xml"/><Relationship Id="rId4" Type="http://schemas.openxmlformats.org/officeDocument/2006/relationships/video" Target="../media/media9.mp4"/></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15719CE-5C03-4A36-AC5F-B5DA30509BDE}"/>
              </a:ext>
            </a:extLst>
          </p:cNvPr>
          <p:cNvSpPr/>
          <p:nvPr/>
        </p:nvSpPr>
        <p:spPr>
          <a:xfrm>
            <a:off x="7455187" y="2508662"/>
            <a:ext cx="1841213" cy="17099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p:cNvSpPr>
            <a:spLocks noGrp="1"/>
          </p:cNvSpPr>
          <p:nvPr>
            <p:ph type="ctrTitle"/>
          </p:nvPr>
        </p:nvSpPr>
        <p:spPr>
          <a:xfrm>
            <a:off x="640860" y="4183085"/>
            <a:ext cx="7772400" cy="898198"/>
          </a:xfrm>
        </p:spPr>
        <p:txBody>
          <a:bodyPr/>
          <a:lstStyle/>
          <a:p>
            <a:pPr algn="ctr"/>
            <a:br>
              <a:rPr lang="en-US" sz="2800" b="1" dirty="0">
                <a:solidFill>
                  <a:schemeClr val="tx1"/>
                </a:solidFill>
              </a:rPr>
            </a:br>
            <a:r>
              <a:rPr lang="en-US" sz="2800" b="1" dirty="0">
                <a:solidFill>
                  <a:schemeClr val="tx1"/>
                </a:solidFill>
              </a:rPr>
              <a:t>XFEM Development in the ALEGRA Code</a:t>
            </a:r>
            <a:br>
              <a:rPr lang="en-US" sz="2800" b="1" dirty="0">
                <a:solidFill>
                  <a:schemeClr val="tx1"/>
                </a:solidFill>
              </a:rPr>
            </a:br>
            <a:endParaRPr lang="en-US" sz="2800" b="1" dirty="0">
              <a:solidFill>
                <a:schemeClr val="tx1"/>
              </a:solidFill>
            </a:endParaRPr>
          </a:p>
        </p:txBody>
      </p:sp>
      <p:sp>
        <p:nvSpPr>
          <p:cNvPr id="5" name="Subtitle 4"/>
          <p:cNvSpPr>
            <a:spLocks noGrp="1"/>
          </p:cNvSpPr>
          <p:nvPr>
            <p:ph type="subTitle" idx="1"/>
          </p:nvPr>
        </p:nvSpPr>
        <p:spPr>
          <a:xfrm>
            <a:off x="1280160" y="4877618"/>
            <a:ext cx="6067569" cy="1150960"/>
          </a:xfrm>
        </p:spPr>
        <p:txBody>
          <a:bodyPr/>
          <a:lstStyle/>
          <a:p>
            <a:pPr algn="ctr"/>
            <a:r>
              <a:rPr lang="en-US" sz="2200" dirty="0"/>
              <a:t>Tom Voth, Irina Tezaur, John Niederhaus</a:t>
            </a:r>
          </a:p>
          <a:p>
            <a:pPr algn="ctr"/>
            <a:r>
              <a:rPr lang="en-US" sz="2000" dirty="0"/>
              <a:t>Sandia National Laboratories</a:t>
            </a:r>
          </a:p>
          <a:p>
            <a:pPr algn="ctr"/>
            <a:r>
              <a:rPr lang="en-US" sz="2000" dirty="0"/>
              <a:t>ALEGRA Winter Workshop          December 10-12, 2019</a:t>
            </a:r>
          </a:p>
        </p:txBody>
      </p:sp>
      <p:sp>
        <p:nvSpPr>
          <p:cNvPr id="2" name="TextBox 1">
            <a:extLst>
              <a:ext uri="{FF2B5EF4-FFF2-40B4-BE49-F238E27FC236}">
                <a16:creationId xmlns:a16="http://schemas.microsoft.com/office/drawing/2014/main" id="{F6223ADB-C8D1-4ED8-AD7F-DD0423495878}"/>
              </a:ext>
            </a:extLst>
          </p:cNvPr>
          <p:cNvSpPr txBox="1"/>
          <p:nvPr/>
        </p:nvSpPr>
        <p:spPr>
          <a:xfrm>
            <a:off x="3659595" y="6519446"/>
            <a:ext cx="4610100" cy="338554"/>
          </a:xfrm>
          <a:prstGeom prst="rect">
            <a:avLst/>
          </a:prstGeom>
          <a:noFill/>
        </p:spPr>
        <p:txBody>
          <a:bodyPr wrap="square" rtlCol="0">
            <a:spAutoFit/>
          </a:bodyPr>
          <a:lstStyle/>
          <a:p>
            <a:r>
              <a:rPr lang="en-US" sz="1600" dirty="0">
                <a:solidFill>
                  <a:schemeClr val="bg1"/>
                </a:solidFill>
                <a:latin typeface="Calibri" panose="020F0502020204030204" pitchFamily="34" charset="0"/>
                <a:cs typeface="Calibri" panose="020F0502020204030204" pitchFamily="34" charset="0"/>
              </a:rPr>
              <a:t>SAND2019-14900PE</a:t>
            </a:r>
          </a:p>
        </p:txBody>
      </p:sp>
      <p:pic>
        <p:nvPicPr>
          <p:cNvPr id="4" name="Picture 3">
            <a:extLst>
              <a:ext uri="{FF2B5EF4-FFF2-40B4-BE49-F238E27FC236}">
                <a16:creationId xmlns:a16="http://schemas.microsoft.com/office/drawing/2014/main" id="{C2EB4D49-6DAA-4D72-8FC0-99192347DC3F}"/>
              </a:ext>
            </a:extLst>
          </p:cNvPr>
          <p:cNvPicPr>
            <a:picLocks noChangeAspect="1"/>
          </p:cNvPicPr>
          <p:nvPr/>
        </p:nvPicPr>
        <p:blipFill>
          <a:blip r:embed="rId2"/>
          <a:stretch>
            <a:fillRect/>
          </a:stretch>
        </p:blipFill>
        <p:spPr>
          <a:xfrm>
            <a:off x="-1" y="2511316"/>
            <a:ext cx="1706393" cy="1721766"/>
          </a:xfrm>
          <a:prstGeom prst="rect">
            <a:avLst/>
          </a:prstGeom>
        </p:spPr>
      </p:pic>
      <p:pic>
        <p:nvPicPr>
          <p:cNvPr id="7" name="Picture 6">
            <a:extLst>
              <a:ext uri="{FF2B5EF4-FFF2-40B4-BE49-F238E27FC236}">
                <a16:creationId xmlns:a16="http://schemas.microsoft.com/office/drawing/2014/main" id="{C7DFEB57-53C8-44C1-8FAC-EB37D9C349DE}"/>
              </a:ext>
            </a:extLst>
          </p:cNvPr>
          <p:cNvPicPr>
            <a:picLocks noChangeAspect="1"/>
          </p:cNvPicPr>
          <p:nvPr/>
        </p:nvPicPr>
        <p:blipFill>
          <a:blip r:embed="rId3"/>
          <a:stretch>
            <a:fillRect/>
          </a:stretch>
        </p:blipFill>
        <p:spPr>
          <a:xfrm>
            <a:off x="1694155" y="2521771"/>
            <a:ext cx="1977677" cy="1712061"/>
          </a:xfrm>
          <a:prstGeom prst="rect">
            <a:avLst/>
          </a:prstGeom>
        </p:spPr>
      </p:pic>
      <p:pic>
        <p:nvPicPr>
          <p:cNvPr id="8" name="Picture 7">
            <a:extLst>
              <a:ext uri="{FF2B5EF4-FFF2-40B4-BE49-F238E27FC236}">
                <a16:creationId xmlns:a16="http://schemas.microsoft.com/office/drawing/2014/main" id="{6276E2D3-B111-424A-AF77-E14A5DC028E9}"/>
              </a:ext>
            </a:extLst>
          </p:cNvPr>
          <p:cNvPicPr>
            <a:picLocks noChangeAspect="1"/>
          </p:cNvPicPr>
          <p:nvPr/>
        </p:nvPicPr>
        <p:blipFill>
          <a:blip r:embed="rId4"/>
          <a:stretch>
            <a:fillRect/>
          </a:stretch>
        </p:blipFill>
        <p:spPr>
          <a:xfrm>
            <a:off x="3659595" y="2511316"/>
            <a:ext cx="1903005" cy="1721766"/>
          </a:xfrm>
          <a:prstGeom prst="rect">
            <a:avLst/>
          </a:prstGeom>
        </p:spPr>
      </p:pic>
      <p:pic>
        <p:nvPicPr>
          <p:cNvPr id="11" name="Picture 10">
            <a:extLst>
              <a:ext uri="{FF2B5EF4-FFF2-40B4-BE49-F238E27FC236}">
                <a16:creationId xmlns:a16="http://schemas.microsoft.com/office/drawing/2014/main" id="{465E5363-8875-4110-AEDC-9F96856BBADF}"/>
              </a:ext>
            </a:extLst>
          </p:cNvPr>
          <p:cNvPicPr>
            <a:picLocks noChangeAspect="1"/>
          </p:cNvPicPr>
          <p:nvPr/>
        </p:nvPicPr>
        <p:blipFill>
          <a:blip r:embed="rId5"/>
          <a:stretch>
            <a:fillRect/>
          </a:stretch>
        </p:blipFill>
        <p:spPr>
          <a:xfrm>
            <a:off x="5562600" y="2511726"/>
            <a:ext cx="1903005" cy="1721355"/>
          </a:xfrm>
          <a:prstGeom prst="rect">
            <a:avLst/>
          </a:prstGeom>
        </p:spPr>
      </p:pic>
      <p:cxnSp>
        <p:nvCxnSpPr>
          <p:cNvPr id="14" name="Straight Connector 13">
            <a:extLst>
              <a:ext uri="{FF2B5EF4-FFF2-40B4-BE49-F238E27FC236}">
                <a16:creationId xmlns:a16="http://schemas.microsoft.com/office/drawing/2014/main" id="{CAAA8194-C913-4050-91F1-E574C1FF816A}"/>
              </a:ext>
            </a:extLst>
          </p:cNvPr>
          <p:cNvCxnSpPr>
            <a:cxnSpLocks/>
          </p:cNvCxnSpPr>
          <p:nvPr/>
        </p:nvCxnSpPr>
        <p:spPr>
          <a:xfrm flipV="1">
            <a:off x="-152400" y="4218638"/>
            <a:ext cx="9525000" cy="31611"/>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972F7A7-53CE-45A3-B5EE-708DCB6BA785}"/>
              </a:ext>
            </a:extLst>
          </p:cNvPr>
          <p:cNvCxnSpPr>
            <a:cxnSpLocks/>
          </p:cNvCxnSpPr>
          <p:nvPr/>
        </p:nvCxnSpPr>
        <p:spPr>
          <a:xfrm flipV="1">
            <a:off x="-76200" y="2492857"/>
            <a:ext cx="9525000" cy="31611"/>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1E397280-8CCF-4C3A-9132-2ABD31FA5679}"/>
              </a:ext>
            </a:extLst>
          </p:cNvPr>
          <p:cNvPicPr>
            <a:picLocks noChangeAspect="1"/>
          </p:cNvPicPr>
          <p:nvPr/>
        </p:nvPicPr>
        <p:blipFill>
          <a:blip r:embed="rId6"/>
          <a:stretch>
            <a:fillRect/>
          </a:stretch>
        </p:blipFill>
        <p:spPr>
          <a:xfrm>
            <a:off x="7483044" y="2550490"/>
            <a:ext cx="1084092" cy="1674226"/>
          </a:xfrm>
          <a:prstGeom prst="rect">
            <a:avLst/>
          </a:prstGeom>
        </p:spPr>
      </p:pic>
      <p:pic>
        <p:nvPicPr>
          <p:cNvPr id="12" name="Picture 11">
            <a:extLst>
              <a:ext uri="{FF2B5EF4-FFF2-40B4-BE49-F238E27FC236}">
                <a16:creationId xmlns:a16="http://schemas.microsoft.com/office/drawing/2014/main" id="{216156ED-B5B5-48C2-A470-62E71815A858}"/>
              </a:ext>
            </a:extLst>
          </p:cNvPr>
          <p:cNvPicPr>
            <a:picLocks noChangeAspect="1"/>
          </p:cNvPicPr>
          <p:nvPr/>
        </p:nvPicPr>
        <p:blipFill>
          <a:blip r:embed="rId7"/>
          <a:stretch>
            <a:fillRect/>
          </a:stretch>
        </p:blipFill>
        <p:spPr>
          <a:xfrm>
            <a:off x="8413259" y="2583618"/>
            <a:ext cx="713157" cy="16089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318590-7ECD-4B99-9472-8D3CBCC62068}"/>
              </a:ext>
            </a:extLst>
          </p:cNvPr>
          <p:cNvSpPr>
            <a:spLocks noGrp="1"/>
          </p:cNvSpPr>
          <p:nvPr>
            <p:ph type="title"/>
          </p:nvPr>
        </p:nvSpPr>
        <p:spPr>
          <a:xfrm>
            <a:off x="76200" y="0"/>
            <a:ext cx="8229600" cy="991675"/>
          </a:xfrm>
        </p:spPr>
        <p:txBody>
          <a:bodyPr/>
          <a:lstStyle/>
          <a:p>
            <a:r>
              <a:rPr lang="en-US" dirty="0"/>
              <a:t>Void insertion (cont’d)</a:t>
            </a:r>
          </a:p>
        </p:txBody>
      </p:sp>
      <p:sp>
        <p:nvSpPr>
          <p:cNvPr id="6" name="Content Placeholder 2">
            <a:extLst>
              <a:ext uri="{FF2B5EF4-FFF2-40B4-BE49-F238E27FC236}">
                <a16:creationId xmlns:a16="http://schemas.microsoft.com/office/drawing/2014/main" id="{BB3B267E-4F45-CB4B-8EBB-65476CA5A72B}"/>
              </a:ext>
            </a:extLst>
          </p:cNvPr>
          <p:cNvSpPr>
            <a:spLocks noGrp="1"/>
          </p:cNvSpPr>
          <p:nvPr>
            <p:ph idx="1"/>
          </p:nvPr>
        </p:nvSpPr>
        <p:spPr>
          <a:xfrm>
            <a:off x="228600" y="991306"/>
            <a:ext cx="8229600" cy="5767619"/>
          </a:xfrm>
        </p:spPr>
        <p:txBody>
          <a:bodyPr/>
          <a:lstStyle/>
          <a:p>
            <a:pPr>
              <a:buFont typeface="Arial" panose="020B0604020202020204" pitchFamily="34" charset="0"/>
              <a:buChar char="•"/>
            </a:pPr>
            <a:r>
              <a:rPr lang="en-US" dirty="0"/>
              <a:t>Requirements for fix?</a:t>
            </a:r>
          </a:p>
          <a:p>
            <a:pPr lvl="1">
              <a:buClr>
                <a:schemeClr val="tx1"/>
              </a:buClr>
              <a:buFont typeface="Wingdings" panose="05000000000000000000" pitchFamily="2" charset="2"/>
              <a:buChar char="Ø"/>
            </a:pPr>
            <a:r>
              <a:rPr lang="en-US" dirty="0"/>
              <a:t>Void insertion cannot be part of the </a:t>
            </a:r>
            <a:r>
              <a:rPr lang="en-US" dirty="0" err="1"/>
              <a:t>Lagrangian</a:t>
            </a:r>
            <a:r>
              <a:rPr lang="en-US" dirty="0"/>
              <a:t> step.</a:t>
            </a:r>
          </a:p>
          <a:p>
            <a:pPr lvl="1">
              <a:buClr>
                <a:schemeClr val="tx1"/>
              </a:buClr>
              <a:buFont typeface="Wingdings" panose="05000000000000000000" pitchFamily="2" charset="2"/>
              <a:buChar char="Ø"/>
            </a:pPr>
            <a:r>
              <a:rPr lang="en-US" dirty="0"/>
              <a:t>Void insertion must occur while enrichments are in flux / being created and before interfaces are finalized.</a:t>
            </a:r>
          </a:p>
          <a:p>
            <a:pPr lvl="1"/>
            <a:endParaRPr lang="en-US" dirty="0"/>
          </a:p>
          <a:p>
            <a:pPr>
              <a:buFont typeface="Arial" panose="020B0604020202020204" pitchFamily="34" charset="0"/>
              <a:buChar char="•"/>
            </a:pPr>
            <a:r>
              <a:rPr lang="en-US" dirty="0"/>
              <a:t>Fixed by moving XFEM’s occurrence of void insertion to during remap step and before next </a:t>
            </a:r>
            <a:r>
              <a:rPr lang="en-US" dirty="0" err="1"/>
              <a:t>Lagrangian</a:t>
            </a:r>
            <a:r>
              <a:rPr lang="en-US" dirty="0"/>
              <a:t> step.</a:t>
            </a:r>
          </a:p>
          <a:p>
            <a:pPr lvl="1">
              <a:buClrTx/>
              <a:buFont typeface="Wingdings" panose="05000000000000000000" pitchFamily="2" charset="2"/>
              <a:buChar char="Ø"/>
            </a:pPr>
            <a:r>
              <a:rPr lang="en-US" dirty="0"/>
              <a:t>Approach suggested by M. Wong (original author of void insertion code).</a:t>
            </a:r>
          </a:p>
          <a:p>
            <a:pPr lvl="1">
              <a:buClrTx/>
              <a:buFont typeface="Wingdings" panose="05000000000000000000" pitchFamily="2" charset="2"/>
              <a:buChar char="Ø"/>
            </a:pPr>
            <a:r>
              <a:rPr lang="en-US" dirty="0"/>
              <a:t>Essentially hijack UFEM’s void insertion clean-up that occurs after remap.</a:t>
            </a:r>
          </a:p>
          <a:p>
            <a:pPr lvl="1">
              <a:buClrTx/>
              <a:buFont typeface="Wingdings" panose="05000000000000000000" pitchFamily="2" charset="2"/>
              <a:buChar char="Ø"/>
            </a:pPr>
            <a:r>
              <a:rPr lang="en-US" dirty="0"/>
              <a:t>Void insertion for XFEM now only happens in remap where interface description is allowed to change.</a:t>
            </a:r>
          </a:p>
        </p:txBody>
      </p:sp>
    </p:spTree>
    <p:extLst>
      <p:ext uri="{BB962C8B-B14F-4D97-AF65-F5344CB8AC3E}">
        <p14:creationId xmlns:p14="http://schemas.microsoft.com/office/powerpoint/2010/main" val="105374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C318590-7ECD-4B99-9472-8D3CBCC62068}"/>
              </a:ext>
            </a:extLst>
          </p:cNvPr>
          <p:cNvSpPr>
            <a:spLocks noGrp="1"/>
          </p:cNvSpPr>
          <p:nvPr>
            <p:ph type="title"/>
          </p:nvPr>
        </p:nvSpPr>
        <p:spPr>
          <a:xfrm>
            <a:off x="76200" y="0"/>
            <a:ext cx="8229600" cy="991675"/>
          </a:xfrm>
        </p:spPr>
        <p:txBody>
          <a:bodyPr/>
          <a:lstStyle/>
          <a:p>
            <a:r>
              <a:rPr lang="en-US" dirty="0"/>
              <a:t>Void insertion (cont’d)</a:t>
            </a:r>
          </a:p>
        </p:txBody>
      </p:sp>
      <p:pic>
        <p:nvPicPr>
          <p:cNvPr id="10" name="Picture 9">
            <a:extLst>
              <a:ext uri="{FF2B5EF4-FFF2-40B4-BE49-F238E27FC236}">
                <a16:creationId xmlns:a16="http://schemas.microsoft.com/office/drawing/2014/main" id="{B32D550C-1385-0E4C-AAF3-3476C5C050CE}"/>
              </a:ext>
            </a:extLst>
          </p:cNvPr>
          <p:cNvPicPr>
            <a:picLocks noChangeAspect="1"/>
          </p:cNvPicPr>
          <p:nvPr/>
        </p:nvPicPr>
        <p:blipFill>
          <a:blip r:embed="rId3"/>
          <a:stretch>
            <a:fillRect/>
          </a:stretch>
        </p:blipFill>
        <p:spPr>
          <a:xfrm>
            <a:off x="2159406" y="1607944"/>
            <a:ext cx="1933168" cy="3916712"/>
          </a:xfrm>
          <a:prstGeom prst="rect">
            <a:avLst/>
          </a:prstGeom>
        </p:spPr>
      </p:pic>
      <p:sp>
        <p:nvSpPr>
          <p:cNvPr id="11" name="TextBox 10">
            <a:extLst>
              <a:ext uri="{FF2B5EF4-FFF2-40B4-BE49-F238E27FC236}">
                <a16:creationId xmlns:a16="http://schemas.microsoft.com/office/drawing/2014/main" id="{868A76FF-565E-DC4B-BB9E-15C458E76570}"/>
              </a:ext>
            </a:extLst>
          </p:cNvPr>
          <p:cNvSpPr txBox="1"/>
          <p:nvPr/>
        </p:nvSpPr>
        <p:spPr>
          <a:xfrm>
            <a:off x="1899409" y="5771593"/>
            <a:ext cx="2791983"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without void Insertion.</a:t>
            </a:r>
          </a:p>
        </p:txBody>
      </p:sp>
      <p:sp>
        <p:nvSpPr>
          <p:cNvPr id="12" name="TextBox 11">
            <a:extLst>
              <a:ext uri="{FF2B5EF4-FFF2-40B4-BE49-F238E27FC236}">
                <a16:creationId xmlns:a16="http://schemas.microsoft.com/office/drawing/2014/main" id="{F92C6197-EF92-C044-86A2-7105D3CA9EFA}"/>
              </a:ext>
            </a:extLst>
          </p:cNvPr>
          <p:cNvSpPr txBox="1"/>
          <p:nvPr/>
        </p:nvSpPr>
        <p:spPr>
          <a:xfrm>
            <a:off x="4727645" y="5771593"/>
            <a:ext cx="2436116" cy="400110"/>
          </a:xfrm>
          <a:prstGeom prst="rect">
            <a:avLst/>
          </a:prstGeom>
          <a:noFill/>
        </p:spPr>
        <p:txBody>
          <a:bodyPr wrap="none" rtlCol="0">
            <a:spAutoFit/>
          </a:bodyPr>
          <a:lstStyle/>
          <a:p>
            <a:r>
              <a:rPr lang="en-US" sz="2000" dirty="0">
                <a:latin typeface="Calibri" panose="020F0502020204030204" pitchFamily="34" charset="0"/>
                <a:cs typeface="Calibri" panose="020F0502020204030204" pitchFamily="34" charset="0"/>
              </a:rPr>
              <a:t>… with void Insertion.</a:t>
            </a:r>
          </a:p>
        </p:txBody>
      </p:sp>
      <p:sp>
        <p:nvSpPr>
          <p:cNvPr id="13" name="TextBox 12">
            <a:extLst>
              <a:ext uri="{FF2B5EF4-FFF2-40B4-BE49-F238E27FC236}">
                <a16:creationId xmlns:a16="http://schemas.microsoft.com/office/drawing/2014/main" id="{B23C80AC-3BE6-8D40-BF3B-EC231DF7CA2D}"/>
              </a:ext>
            </a:extLst>
          </p:cNvPr>
          <p:cNvSpPr txBox="1"/>
          <p:nvPr/>
        </p:nvSpPr>
        <p:spPr>
          <a:xfrm>
            <a:off x="712930" y="991675"/>
            <a:ext cx="3859070" cy="430887"/>
          </a:xfrm>
          <a:prstGeom prst="rect">
            <a:avLst/>
          </a:prstGeom>
          <a:noFill/>
        </p:spPr>
        <p:txBody>
          <a:bodyPr wrap="none" rtlCol="0">
            <a:spAutoFit/>
          </a:bodyPr>
          <a:lstStyle/>
          <a:p>
            <a:r>
              <a:rPr lang="en-US" sz="2200" dirty="0">
                <a:latin typeface="Calibri" panose="020F0502020204030204" pitchFamily="34" charset="0"/>
                <a:cs typeface="Calibri" panose="020F0502020204030204" pitchFamily="34" charset="0"/>
              </a:rPr>
              <a:t>XFEM results for DTE problem …</a:t>
            </a:r>
          </a:p>
        </p:txBody>
      </p:sp>
      <p:pic>
        <p:nvPicPr>
          <p:cNvPr id="8" name="Picture 7">
            <a:extLst>
              <a:ext uri="{FF2B5EF4-FFF2-40B4-BE49-F238E27FC236}">
                <a16:creationId xmlns:a16="http://schemas.microsoft.com/office/drawing/2014/main" id="{5599B253-DE0C-CC4E-BDCD-826A89176D73}"/>
              </a:ext>
            </a:extLst>
          </p:cNvPr>
          <p:cNvPicPr>
            <a:picLocks noChangeAspect="1"/>
          </p:cNvPicPr>
          <p:nvPr/>
        </p:nvPicPr>
        <p:blipFill>
          <a:blip r:embed="rId4"/>
          <a:stretch>
            <a:fillRect/>
          </a:stretch>
        </p:blipFill>
        <p:spPr>
          <a:xfrm>
            <a:off x="4826725" y="1607944"/>
            <a:ext cx="1958356" cy="3916712"/>
          </a:xfrm>
          <a:prstGeom prst="rect">
            <a:avLst/>
          </a:prstGeom>
        </p:spPr>
      </p:pic>
    </p:spTree>
    <p:extLst>
      <p:ext uri="{BB962C8B-B14F-4D97-AF65-F5344CB8AC3E}">
        <p14:creationId xmlns:p14="http://schemas.microsoft.com/office/powerpoint/2010/main" val="406879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0"/>
            <a:ext cx="8229600" cy="991675"/>
          </a:xfrm>
        </p:spPr>
        <p:txBody>
          <a:bodyPr/>
          <a:lstStyle/>
          <a:p>
            <a:r>
              <a:rPr lang="en-US" dirty="0"/>
              <a:t>Summary of CY2019 progress</a:t>
            </a:r>
          </a:p>
        </p:txBody>
      </p:sp>
      <p:sp>
        <p:nvSpPr>
          <p:cNvPr id="3" name="Content Placeholder 2"/>
          <p:cNvSpPr>
            <a:spLocks noGrp="1"/>
          </p:cNvSpPr>
          <p:nvPr>
            <p:ph idx="1"/>
          </p:nvPr>
        </p:nvSpPr>
        <p:spPr>
          <a:xfrm>
            <a:off x="121920" y="2080260"/>
            <a:ext cx="9022080" cy="4658135"/>
          </a:xfrm>
        </p:spPr>
        <p:txBody>
          <a:bodyPr/>
          <a:lstStyle/>
          <a:p>
            <a:pPr marL="457200" lvl="1" indent="0">
              <a:buNone/>
            </a:pPr>
            <a:endParaRPr lang="en-US" dirty="0"/>
          </a:p>
          <a:p>
            <a:pPr>
              <a:buFont typeface="Arial" panose="020B0604020202020204" pitchFamily="34" charset="0"/>
              <a:buChar char="•"/>
            </a:pPr>
            <a:r>
              <a:rPr lang="en-US" b="1" dirty="0"/>
              <a:t>Revisit algorithms and assumptions to improve XFEM robustness:</a:t>
            </a:r>
          </a:p>
          <a:p>
            <a:pPr>
              <a:buFont typeface="Arial" panose="020B0604020202020204" pitchFamily="34" charset="0"/>
              <a:buChar char="•"/>
            </a:pPr>
            <a:endParaRPr lang="en-US" sz="400" b="1" dirty="0"/>
          </a:p>
          <a:p>
            <a:pPr lvl="1">
              <a:buClrTx/>
              <a:buFont typeface="Wingdings" panose="05000000000000000000" pitchFamily="2" charset="2"/>
              <a:buChar char="Ø"/>
            </a:pPr>
            <a:r>
              <a:rPr lang="en-US" sz="2400" dirty="0"/>
              <a:t>Mass conservation equation/density update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Void insertion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b="1" dirty="0"/>
              <a:t>Ensure solvability of contact linear system (I. Tezaur)</a:t>
            </a:r>
          </a:p>
          <a:p>
            <a:pPr lvl="1"/>
            <a:endParaRPr lang="en-US" sz="2400" dirty="0"/>
          </a:p>
          <a:p>
            <a:pPr>
              <a:buFont typeface="Arial" panose="020B0604020202020204" pitchFamily="34" charset="0"/>
              <a:buChar char="•"/>
            </a:pPr>
            <a:r>
              <a:rPr lang="en-US" dirty="0"/>
              <a:t>Assess state of 2D XFEM code with ARL problems of interest            (J. </a:t>
            </a:r>
            <a:r>
              <a:rPr lang="en-US" dirty="0" err="1"/>
              <a:t>Neiderhaus</a:t>
            </a:r>
            <a:r>
              <a:rPr lang="en-US" dirty="0"/>
              <a:t>)</a:t>
            </a:r>
          </a:p>
          <a:p>
            <a:pPr marL="0" indent="0">
              <a:buNone/>
            </a:pPr>
            <a:endParaRPr lang="en-US" dirty="0"/>
          </a:p>
        </p:txBody>
      </p:sp>
      <p:sp>
        <p:nvSpPr>
          <p:cNvPr id="6" name="Rectangle 5">
            <a:extLst>
              <a:ext uri="{FF2B5EF4-FFF2-40B4-BE49-F238E27FC236}">
                <a16:creationId xmlns:a16="http://schemas.microsoft.com/office/drawing/2014/main" id="{C13FFBE1-778B-4F46-8032-B1179B5D9374}"/>
              </a:ext>
            </a:extLst>
          </p:cNvPr>
          <p:cNvSpPr/>
          <p:nvPr/>
        </p:nvSpPr>
        <p:spPr>
          <a:xfrm>
            <a:off x="1764917" y="1327942"/>
            <a:ext cx="5614166" cy="646331"/>
          </a:xfrm>
          <a:prstGeom prst="rect">
            <a:avLst/>
          </a:prstGeom>
        </p:spPr>
        <p:txBody>
          <a:bodyPr wrap="none">
            <a:spAutoFit/>
          </a:bodyPr>
          <a:lstStyle/>
          <a:p>
            <a:r>
              <a:rPr lang="en-US" sz="3600" i="1" dirty="0">
                <a:solidFill>
                  <a:srgbClr val="002060"/>
                </a:solidFill>
                <a:latin typeface="Calibri" panose="020F0502020204030204" pitchFamily="34" charset="0"/>
                <a:cs typeface="Calibri" panose="020F0502020204030204" pitchFamily="34" charset="0"/>
              </a:rPr>
              <a:t>A focus on XFEM robustness!</a:t>
            </a:r>
          </a:p>
        </p:txBody>
      </p:sp>
    </p:spTree>
    <p:extLst>
      <p:ext uri="{BB962C8B-B14F-4D97-AF65-F5344CB8AC3E}">
        <p14:creationId xmlns:p14="http://schemas.microsoft.com/office/powerpoint/2010/main" val="419519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0A9AC96-E620-4BFA-85A1-D88B3D8B10F4}"/>
              </a:ext>
            </a:extLst>
          </p:cNvPr>
          <p:cNvPicPr>
            <a:picLocks noChangeAspect="1"/>
          </p:cNvPicPr>
          <p:nvPr/>
        </p:nvPicPr>
        <p:blipFill>
          <a:blip r:embed="rId3"/>
          <a:stretch>
            <a:fillRect/>
          </a:stretch>
        </p:blipFill>
        <p:spPr>
          <a:xfrm>
            <a:off x="5381297" y="443936"/>
            <a:ext cx="3178455" cy="2187020"/>
          </a:xfrm>
          <a:prstGeom prst="rect">
            <a:avLst/>
          </a:prstGeom>
        </p:spPr>
      </p:pic>
      <p:sp>
        <p:nvSpPr>
          <p:cNvPr id="2" name="Title 1"/>
          <p:cNvSpPr>
            <a:spLocks noGrp="1"/>
          </p:cNvSpPr>
          <p:nvPr>
            <p:ph type="title"/>
          </p:nvPr>
        </p:nvSpPr>
        <p:spPr>
          <a:xfrm>
            <a:off x="141894" y="0"/>
            <a:ext cx="8229600" cy="991675"/>
          </a:xfrm>
        </p:spPr>
        <p:txBody>
          <a:bodyPr/>
          <a:lstStyle/>
          <a:p>
            <a:r>
              <a:rPr lang="en-US" dirty="0">
                <a:solidFill>
                  <a:srgbClr val="002060"/>
                </a:solidFill>
              </a:rPr>
              <a:t>XFEM contact problem</a:t>
            </a:r>
          </a:p>
        </p:txBody>
      </p:sp>
      <p:sp>
        <p:nvSpPr>
          <p:cNvPr id="7" name="TextBox 6">
            <a:extLst>
              <a:ext uri="{FF2B5EF4-FFF2-40B4-BE49-F238E27FC236}">
                <a16:creationId xmlns:a16="http://schemas.microsoft.com/office/drawing/2014/main" id="{7069E091-A9A2-4D2F-9C90-2FD96A746F39}"/>
              </a:ext>
            </a:extLst>
          </p:cNvPr>
          <p:cNvSpPr txBox="1"/>
          <p:nvPr/>
        </p:nvSpPr>
        <p:spPr>
          <a:xfrm>
            <a:off x="64112" y="832072"/>
            <a:ext cx="5171090" cy="1107996"/>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Calibri" panose="020F0502020204030204" pitchFamily="34" charset="0"/>
                <a:cs typeface="Calibri" panose="020F0502020204030204" pitchFamily="34" charset="0"/>
              </a:rPr>
              <a:t>Contact constraint </a:t>
            </a:r>
            <a:r>
              <a:rPr lang="en-US" sz="2200" dirty="0">
                <a:latin typeface="Calibri" panose="020F0502020204030204" pitchFamily="34" charset="0"/>
                <a:cs typeface="Calibri" panose="020F0502020204030204" pitchFamily="34" charset="0"/>
              </a:rPr>
              <a:t>enforces </a:t>
            </a:r>
            <a:r>
              <a:rPr lang="en-US" sz="2200" b="1" dirty="0">
                <a:latin typeface="Calibri" panose="020F0502020204030204" pitchFamily="34" charset="0"/>
                <a:cs typeface="Calibri" panose="020F0502020204030204" pitchFamily="34" charset="0"/>
              </a:rPr>
              <a:t>gap rate </a:t>
            </a:r>
            <a:r>
              <a:rPr lang="en-US" sz="2200" dirty="0">
                <a:latin typeface="Calibri" panose="020F0502020204030204" pitchFamily="34" charset="0"/>
                <a:cs typeface="Calibri" panose="020F0502020204030204" pitchFamily="34" charset="0"/>
              </a:rPr>
              <a:t>to be </a:t>
            </a:r>
            <a:r>
              <a:rPr lang="en-US" sz="2200" b="1" dirty="0">
                <a:latin typeface="Calibri" panose="020F0502020204030204" pitchFamily="34" charset="0"/>
                <a:cs typeface="Calibri" panose="020F0502020204030204" pitchFamily="34" charset="0"/>
              </a:rPr>
              <a:t>zero </a:t>
            </a:r>
            <a:r>
              <a:rPr lang="en-US" sz="2200" dirty="0">
                <a:latin typeface="Calibri" panose="020F0502020204030204" pitchFamily="34" charset="0"/>
                <a:cs typeface="Calibri" panose="020F0502020204030204" pitchFamily="34" charset="0"/>
              </a:rPr>
              <a:t>when </a:t>
            </a:r>
            <a:r>
              <a:rPr lang="en-US" sz="2200" b="1" dirty="0">
                <a:latin typeface="Calibri" panose="020F0502020204030204" pitchFamily="34" charset="0"/>
                <a:cs typeface="Calibri" panose="020F0502020204030204" pitchFamily="34" charset="0"/>
              </a:rPr>
              <a:t>inter-penetration </a:t>
            </a:r>
            <a:r>
              <a:rPr lang="en-US" sz="2200" dirty="0">
                <a:latin typeface="Calibri" panose="020F0502020204030204" pitchFamily="34" charset="0"/>
                <a:cs typeface="Calibri" panose="020F0502020204030204" pitchFamily="34" charset="0"/>
              </a:rPr>
              <a:t>between two surfaces is </a:t>
            </a:r>
            <a:r>
              <a:rPr lang="en-US" sz="2200">
                <a:latin typeface="Calibri" panose="020F0502020204030204" pitchFamily="34" charset="0"/>
                <a:cs typeface="Calibri" panose="020F0502020204030204" pitchFamily="34" charset="0"/>
              </a:rPr>
              <a:t>detected (right </a:t>
            </a:r>
            <a:r>
              <a:rPr lang="en-US" sz="2200" dirty="0">
                <a:latin typeface="Calibri" panose="020F0502020204030204" pitchFamily="34" charset="0"/>
                <a:cs typeface="Calibri" panose="020F0502020204030204" pitchFamily="34" charset="0"/>
              </a:rPr>
              <a:t>figure):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3B744F-88F4-4AD4-BAEB-AF05278FEAC4}"/>
                  </a:ext>
                </a:extLst>
              </p:cNvPr>
              <p:cNvSpPr txBox="1"/>
              <p:nvPr/>
            </p:nvSpPr>
            <p:spPr>
              <a:xfrm>
                <a:off x="1172368" y="2034385"/>
                <a:ext cx="3178456" cy="443583"/>
              </a:xfrm>
              <a:prstGeom prst="rect">
                <a:avLst/>
              </a:prstGeom>
              <a:solidFill>
                <a:srgbClr val="CCFFFF"/>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b="1" i="1" smtClean="0">
                              <a:latin typeface="Cambria Math" panose="02040503050406030204" pitchFamily="18" charset="0"/>
                            </a:rPr>
                            <m:t>𝒈</m:t>
                          </m:r>
                        </m:e>
                        <m:sub>
                          <m:r>
                            <m:rPr>
                              <m:sty m:val="p"/>
                            </m:rPr>
                            <a:rPr lang="en-US" sz="2200" b="0" i="0" smtClean="0">
                              <a:latin typeface="Cambria Math" panose="02040503050406030204" pitchFamily="18" charset="0"/>
                            </a:rPr>
                            <m:t>rate</m:t>
                          </m:r>
                        </m:sub>
                      </m:sSub>
                      <m:r>
                        <a:rPr lang="en-US" sz="2200" b="0" i="1" smtClean="0">
                          <a:latin typeface="Cambria Math" panose="02040503050406030204" pitchFamily="18" charset="0"/>
                        </a:rPr>
                        <m:t>=</m:t>
                      </m:r>
                      <m:r>
                        <a:rPr lang="en-US" sz="2200" b="1" i="1" smtClean="0">
                          <a:latin typeface="Cambria Math" panose="02040503050406030204" pitchFamily="18" charset="0"/>
                        </a:rPr>
                        <m:t>𝑮</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𝒗</m:t>
                          </m:r>
                        </m:e>
                        <m:sup>
                          <m:r>
                            <a:rPr lang="en-US" sz="2200" b="0" i="1" smtClean="0">
                              <a:latin typeface="Cambria Math" panose="02040503050406030204" pitchFamily="18" charset="0"/>
                            </a:rPr>
                            <m:t>𝑛</m:t>
                          </m:r>
                          <m:r>
                            <a:rPr lang="en-US" sz="2200" b="0" i="1" smtClean="0">
                              <a:latin typeface="Cambria Math" panose="02040503050406030204" pitchFamily="18" charset="0"/>
                            </a:rPr>
                            <m:t>+1/2</m:t>
                          </m:r>
                        </m:sup>
                      </m:sSup>
                      <m:r>
                        <a:rPr lang="en-US" sz="2200" b="0" i="1" smtClean="0">
                          <a:latin typeface="Cambria Math" panose="02040503050406030204" pitchFamily="18" charset="0"/>
                        </a:rPr>
                        <m:t>=</m:t>
                      </m:r>
                      <m:r>
                        <a:rPr lang="en-US" sz="2200" b="1" i="1" smtClean="0">
                          <a:latin typeface="Cambria Math" panose="02040503050406030204" pitchFamily="18" charset="0"/>
                        </a:rPr>
                        <m:t>𝟎</m:t>
                      </m:r>
                    </m:oMath>
                  </m:oMathPara>
                </a14:m>
                <a:endParaRPr lang="en-US" sz="2200" dirty="0"/>
              </a:p>
            </p:txBody>
          </p:sp>
        </mc:Choice>
        <mc:Fallback xmlns="">
          <p:sp>
            <p:nvSpPr>
              <p:cNvPr id="8" name="TextBox 7">
                <a:extLst>
                  <a:ext uri="{FF2B5EF4-FFF2-40B4-BE49-F238E27FC236}">
                    <a16:creationId xmlns:a16="http://schemas.microsoft.com/office/drawing/2014/main" id="{803B744F-88F4-4AD4-BAEB-AF05278FEAC4}"/>
                  </a:ext>
                </a:extLst>
              </p:cNvPr>
              <p:cNvSpPr txBox="1">
                <a:spLocks noRot="1" noChangeAspect="1" noMove="1" noResize="1" noEditPoints="1" noAdjustHandles="1" noChangeArrowheads="1" noChangeShapeType="1" noTextEdit="1"/>
              </p:cNvSpPr>
              <p:nvPr/>
            </p:nvSpPr>
            <p:spPr>
              <a:xfrm>
                <a:off x="1172368" y="2034385"/>
                <a:ext cx="3178456" cy="443583"/>
              </a:xfrm>
              <a:prstGeom prst="rect">
                <a:avLst/>
              </a:prstGeom>
              <a:blipFill>
                <a:blip r:embed="rId4"/>
                <a:stretch>
                  <a:fillRect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16C334-82CB-4036-A44A-9F6BFD83F4B1}"/>
                  </a:ext>
                </a:extLst>
              </p:cNvPr>
              <p:cNvSpPr txBox="1"/>
              <p:nvPr/>
            </p:nvSpPr>
            <p:spPr>
              <a:xfrm>
                <a:off x="18397" y="2690171"/>
                <a:ext cx="8476593"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Contact constraint is enforced via </a:t>
                </a:r>
                <a:r>
                  <a:rPr lang="en-US" sz="2200" b="1" dirty="0">
                    <a:latin typeface="Calibri" panose="020F0502020204030204" pitchFamily="34" charset="0"/>
                    <a:cs typeface="Calibri" panose="020F0502020204030204" pitchFamily="34" charset="0"/>
                  </a:rPr>
                  <a:t>Lagrange multipliers </a:t>
                </a:r>
                <a14:m>
                  <m:oMath xmlns:m="http://schemas.openxmlformats.org/officeDocument/2006/math">
                    <m:r>
                      <a:rPr lang="en-US" sz="2200" b="1" i="1">
                        <a:latin typeface="Cambria Math" panose="02040503050406030204" pitchFamily="18" charset="0"/>
                        <a:ea typeface="Cambria Math" panose="02040503050406030204" pitchFamily="18" charset="0"/>
                      </a:rPr>
                      <m:t>𝝀</m:t>
                    </m:r>
                  </m:oMath>
                </a14:m>
                <a:r>
                  <a:rPr lang="en-US" sz="2200" dirty="0">
                    <a:latin typeface="Calibri" panose="020F0502020204030204" pitchFamily="34" charset="0"/>
                    <a:cs typeface="Calibri" panose="020F0502020204030204" pitchFamily="34" charset="0"/>
                  </a:rPr>
                  <a:t>, which gives rise to a </a:t>
                </a:r>
                <a:r>
                  <a:rPr lang="en-US" sz="2200" b="1" dirty="0">
                    <a:latin typeface="Calibri" panose="020F0502020204030204" pitchFamily="34" charset="0"/>
                    <a:cs typeface="Calibri" panose="020F0502020204030204" pitchFamily="34" charset="0"/>
                  </a:rPr>
                  <a:t>KKT system </a:t>
                </a:r>
                <a:r>
                  <a:rPr lang="en-US" sz="2200" dirty="0">
                    <a:latin typeface="Calibri" panose="020F0502020204030204" pitchFamily="34" charset="0"/>
                    <a:cs typeface="Calibri" panose="020F0502020204030204" pitchFamily="34" charset="0"/>
                  </a:rPr>
                  <a:t>for momentum balance + contact constraint:</a:t>
                </a:r>
              </a:p>
            </p:txBody>
          </p:sp>
        </mc:Choice>
        <mc:Fallback xmlns="">
          <p:sp>
            <p:nvSpPr>
              <p:cNvPr id="9" name="TextBox 8">
                <a:extLst>
                  <a:ext uri="{FF2B5EF4-FFF2-40B4-BE49-F238E27FC236}">
                    <a16:creationId xmlns:a16="http://schemas.microsoft.com/office/drawing/2014/main" id="{8A16C334-82CB-4036-A44A-9F6BFD83F4B1}"/>
                  </a:ext>
                </a:extLst>
              </p:cNvPr>
              <p:cNvSpPr txBox="1">
                <a:spLocks noRot="1" noChangeAspect="1" noMove="1" noResize="1" noEditPoints="1" noAdjustHandles="1" noChangeArrowheads="1" noChangeShapeType="1" noTextEdit="1"/>
              </p:cNvSpPr>
              <p:nvPr/>
            </p:nvSpPr>
            <p:spPr>
              <a:xfrm>
                <a:off x="18397" y="2690171"/>
                <a:ext cx="8476593" cy="769441"/>
              </a:xfrm>
              <a:prstGeom prst="rect">
                <a:avLst/>
              </a:prstGeom>
              <a:blipFill>
                <a:blip r:embed="rId5"/>
                <a:stretch>
                  <a:fillRect l="-791" t="-4724" b="-149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138E26-9761-4CA0-9E24-E577F7813D16}"/>
                  </a:ext>
                </a:extLst>
              </p:cNvPr>
              <p:cNvSpPr txBox="1"/>
              <p:nvPr/>
            </p:nvSpPr>
            <p:spPr>
              <a:xfrm>
                <a:off x="2469931" y="3551526"/>
                <a:ext cx="4000499" cy="793166"/>
              </a:xfrm>
              <a:prstGeom prst="rect">
                <a:avLst/>
              </a:prstGeom>
              <a:solidFill>
                <a:srgbClr val="FFFFCC"/>
              </a:solidFill>
            </p:spPr>
            <p:txBody>
              <a:bodyPr wrap="square" rtlCol="0">
                <a:spAutoFit/>
              </a:bodyPr>
              <a:lstStyle/>
              <a:p>
                <a:pPr/>
                <a14:m>
                  <m:oMathPara xmlns:m="http://schemas.openxmlformats.org/officeDocument/2006/math">
                    <m:oMathParaPr>
                      <m:jc m:val="right"/>
                    </m:oMathParaPr>
                    <m:oMath xmlns:m="http://schemas.openxmlformats.org/officeDocument/2006/math">
                      <m:r>
                        <a:rPr lang="en-US" sz="2200" b="1" i="1" smtClean="0">
                          <a:latin typeface="Cambria Math" panose="02040503050406030204" pitchFamily="18" charset="0"/>
                        </a:rPr>
                        <m:t>𝑴</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𝒂</m:t>
                          </m:r>
                        </m:e>
                        <m:sup>
                          <m:r>
                            <a:rPr lang="en-US" sz="2200" b="0" i="1" smtClean="0">
                              <a:latin typeface="Cambria Math" panose="02040503050406030204" pitchFamily="18" charset="0"/>
                            </a:rPr>
                            <m:t>𝑛</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𝒇</m:t>
                          </m:r>
                        </m:e>
                        <m:sup>
                          <m:r>
                            <a:rPr lang="en-US" sz="2200" b="0" i="1" smtClean="0">
                              <a:latin typeface="Cambria Math" panose="02040503050406030204" pitchFamily="18" charset="0"/>
                            </a:rPr>
                            <m:t>𝑖𝑛𝑡</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𝒇</m:t>
                          </m:r>
                        </m:e>
                        <m:sup>
                          <m:r>
                            <a:rPr lang="en-US" sz="2200" b="0" i="1" smtClean="0">
                              <a:latin typeface="Cambria Math" panose="02040503050406030204" pitchFamily="18" charset="0"/>
                            </a:rPr>
                            <m:t>𝑒𝑥𝑡</m:t>
                          </m:r>
                        </m:sup>
                      </m:sSup>
                      <m:r>
                        <a:rPr lang="en-US" sz="2200" b="0" i="1" smtClean="0">
                          <a:latin typeface="Cambria Math" panose="02040503050406030204" pitchFamily="18" charset="0"/>
                        </a:rPr>
                        <m:t>+</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𝑮</m:t>
                          </m:r>
                        </m:e>
                        <m:sup>
                          <m:r>
                            <a:rPr lang="en-US" sz="2200" b="0" i="1" smtClean="0">
                              <a:latin typeface="Cambria Math" panose="02040503050406030204" pitchFamily="18" charset="0"/>
                            </a:rPr>
                            <m:t>𝑇</m:t>
                          </m:r>
                        </m:sup>
                      </m:sSup>
                      <m:r>
                        <a:rPr lang="en-US" sz="2200" b="1" i="1" smtClean="0">
                          <a:latin typeface="Cambria Math" panose="02040503050406030204" pitchFamily="18" charset="0"/>
                          <a:ea typeface="Cambria Math" panose="02040503050406030204" pitchFamily="18" charset="0"/>
                        </a:rPr>
                        <m:t>𝝀</m:t>
                      </m:r>
                      <m:r>
                        <a:rPr lang="en-US" sz="2200" b="0"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𝟎</m:t>
                      </m:r>
                    </m:oMath>
                  </m:oMathPara>
                </a14:m>
                <a:endParaRPr lang="en-US" sz="2200" b="1" dirty="0">
                  <a:ea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n-US" sz="2200" b="1" i="1" smtClean="0">
                          <a:latin typeface="Cambria Math" panose="02040503050406030204" pitchFamily="18" charset="0"/>
                        </a:rPr>
                        <m:t>𝑮</m:t>
                      </m:r>
                      <m:sSup>
                        <m:sSupPr>
                          <m:ctrlPr>
                            <a:rPr lang="en-US" sz="2200" b="0" i="1" smtClean="0">
                              <a:latin typeface="Cambria Math" panose="02040503050406030204" pitchFamily="18" charset="0"/>
                            </a:rPr>
                          </m:ctrlPr>
                        </m:sSupPr>
                        <m:e>
                          <m:r>
                            <a:rPr lang="en-US" sz="2200" b="1" i="1" smtClean="0">
                              <a:latin typeface="Cambria Math" panose="02040503050406030204" pitchFamily="18" charset="0"/>
                            </a:rPr>
                            <m:t>𝒗</m:t>
                          </m:r>
                        </m:e>
                        <m:sup>
                          <m:r>
                            <a:rPr lang="en-US" sz="2200" b="0" i="1" smtClean="0">
                              <a:latin typeface="Cambria Math" panose="02040503050406030204" pitchFamily="18" charset="0"/>
                            </a:rPr>
                            <m:t>𝑛</m:t>
                          </m:r>
                          <m:r>
                            <a:rPr lang="en-US" sz="2200" b="0" i="1" smtClean="0">
                              <a:latin typeface="Cambria Math" panose="02040503050406030204" pitchFamily="18" charset="0"/>
                            </a:rPr>
                            <m:t>+1/2</m:t>
                          </m:r>
                        </m:sup>
                      </m:sSup>
                      <m:r>
                        <a:rPr lang="en-US" sz="2200" b="0" i="1" smtClean="0">
                          <a:latin typeface="Cambria Math" panose="02040503050406030204" pitchFamily="18" charset="0"/>
                        </a:rPr>
                        <m:t>=</m:t>
                      </m:r>
                      <m:r>
                        <a:rPr lang="en-US" sz="2200" b="1" i="1" smtClean="0">
                          <a:latin typeface="Cambria Math" panose="02040503050406030204" pitchFamily="18" charset="0"/>
                        </a:rPr>
                        <m:t>𝟎</m:t>
                      </m:r>
                    </m:oMath>
                  </m:oMathPara>
                </a14:m>
                <a:endParaRPr lang="en-US" sz="2200" b="1" dirty="0"/>
              </a:p>
            </p:txBody>
          </p:sp>
        </mc:Choice>
        <mc:Fallback xmlns="">
          <p:sp>
            <p:nvSpPr>
              <p:cNvPr id="10" name="TextBox 9">
                <a:extLst>
                  <a:ext uri="{FF2B5EF4-FFF2-40B4-BE49-F238E27FC236}">
                    <a16:creationId xmlns:a16="http://schemas.microsoft.com/office/drawing/2014/main" id="{28138E26-9761-4CA0-9E24-E577F7813D16}"/>
                  </a:ext>
                </a:extLst>
              </p:cNvPr>
              <p:cNvSpPr txBox="1">
                <a:spLocks noRot="1" noChangeAspect="1" noMove="1" noResize="1" noEditPoints="1" noAdjustHandles="1" noChangeArrowheads="1" noChangeShapeType="1" noTextEdit="1"/>
              </p:cNvSpPr>
              <p:nvPr/>
            </p:nvSpPr>
            <p:spPr>
              <a:xfrm>
                <a:off x="2469931" y="3551526"/>
                <a:ext cx="4000499" cy="793166"/>
              </a:xfrm>
              <a:prstGeom prst="rect">
                <a:avLst/>
              </a:prstGeom>
              <a:blipFill>
                <a:blip r:embed="rId6"/>
                <a:stretch>
                  <a:fillRect r="-305"/>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6E1AF1EB-42A9-45F7-A134-B8BBFEACD392}"/>
              </a:ext>
            </a:extLst>
          </p:cNvPr>
          <p:cNvSpPr txBox="1"/>
          <p:nvPr/>
        </p:nvSpPr>
        <p:spPr>
          <a:xfrm>
            <a:off x="0" y="4508597"/>
            <a:ext cx="8892540" cy="430887"/>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cs typeface="Calibri" panose="020F0502020204030204" pitchFamily="34" charset="0"/>
              </a:rPr>
              <a:t>To be solvable, the discretization must satisfy the </a:t>
            </a:r>
            <a:r>
              <a:rPr lang="en-US" sz="2200" b="1" i="1" dirty="0">
                <a:latin typeface="Calibri" panose="020F0502020204030204" pitchFamily="34" charset="0"/>
                <a:cs typeface="Calibri" panose="020F0502020204030204" pitchFamily="34" charset="0"/>
              </a:rPr>
              <a:t>inf-sup</a:t>
            </a:r>
            <a:r>
              <a:rPr lang="en-US" sz="2200" dirty="0">
                <a:latin typeface="Calibri" panose="020F0502020204030204" pitchFamily="34" charset="0"/>
                <a:cs typeface="Calibri" panose="020F0502020204030204" pitchFamily="34" charset="0"/>
              </a:rPr>
              <a:t> </a:t>
            </a:r>
            <a:r>
              <a:rPr lang="en-US" sz="2200" b="1" dirty="0">
                <a:latin typeface="Calibri" panose="020F0502020204030204" pitchFamily="34" charset="0"/>
                <a:cs typeface="Calibri" panose="020F0502020204030204" pitchFamily="34" charset="0"/>
              </a:rPr>
              <a:t>(LBB) condition</a:t>
            </a:r>
            <a:r>
              <a:rPr lang="en-US" sz="2200" dirty="0">
                <a:latin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264EA0A2-1619-437F-9074-24B805FA8B20}"/>
              </a:ext>
            </a:extLst>
          </p:cNvPr>
          <p:cNvSpPr txBox="1"/>
          <p:nvPr/>
        </p:nvSpPr>
        <p:spPr>
          <a:xfrm>
            <a:off x="957397" y="5046110"/>
            <a:ext cx="6598591" cy="769441"/>
          </a:xfrm>
          <a:prstGeom prst="rect">
            <a:avLst/>
          </a:prstGeom>
          <a:solidFill>
            <a:schemeClr val="accent6">
              <a:lumMod val="20000"/>
              <a:lumOff val="80000"/>
            </a:schemeClr>
          </a:solidFill>
        </p:spPr>
        <p:txBody>
          <a:bodyPr wrap="square" rtlCol="0">
            <a:spAutoFit/>
          </a:bodyPr>
          <a:lstStyle/>
          <a:p>
            <a:pPr algn="ctr"/>
            <a:r>
              <a:rPr lang="en-US" sz="2200" dirty="0">
                <a:latin typeface="Calibri" panose="020F0502020204030204" pitchFamily="34" charset="0"/>
                <a:cs typeface="Calibri" panose="020F0502020204030204" pitchFamily="34" charset="0"/>
              </a:rPr>
              <a:t>The </a:t>
            </a:r>
            <a:r>
              <a:rPr lang="en-US" sz="2200" b="1" i="1" dirty="0">
                <a:latin typeface="Calibri" panose="020F0502020204030204" pitchFamily="34" charset="0"/>
                <a:cs typeface="Calibri" panose="020F0502020204030204" pitchFamily="34" charset="0"/>
              </a:rPr>
              <a:t>XFEM contact implementation </a:t>
            </a:r>
            <a:r>
              <a:rPr lang="en-US" sz="2200" dirty="0">
                <a:latin typeface="Calibri" panose="020F0502020204030204" pitchFamily="34" charset="0"/>
                <a:cs typeface="Calibri" panose="020F0502020204030204" pitchFamily="34" charset="0"/>
              </a:rPr>
              <a:t>in ALEGRA does </a:t>
            </a:r>
            <a:r>
              <a:rPr lang="en-US" sz="2200" b="1" dirty="0">
                <a:latin typeface="Calibri" panose="020F0502020204030204" pitchFamily="34" charset="0"/>
                <a:cs typeface="Calibri" panose="020F0502020204030204" pitchFamily="34" charset="0"/>
              </a:rPr>
              <a:t>not </a:t>
            </a:r>
            <a:r>
              <a:rPr lang="en-US" sz="2200" dirty="0">
                <a:latin typeface="Calibri" panose="020F0502020204030204" pitchFamily="34" charset="0"/>
                <a:cs typeface="Calibri" panose="020F0502020204030204" pitchFamily="34" charset="0"/>
              </a:rPr>
              <a:t>ensure</a:t>
            </a:r>
            <a:r>
              <a:rPr lang="en-US" sz="2200" i="1" dirty="0">
                <a:latin typeface="Calibri" panose="020F0502020204030204" pitchFamily="34" charset="0"/>
                <a:cs typeface="Calibri" panose="020F0502020204030204" pitchFamily="34" charset="0"/>
              </a:rPr>
              <a:t> a priori </a:t>
            </a:r>
            <a:r>
              <a:rPr lang="en-US" sz="2200" dirty="0">
                <a:latin typeface="Calibri" panose="020F0502020204030204" pitchFamily="34" charset="0"/>
                <a:cs typeface="Calibri" panose="020F0502020204030204" pitchFamily="34" charset="0"/>
              </a:rPr>
              <a:t>satisfaction of the </a:t>
            </a:r>
            <a:r>
              <a:rPr lang="en-US" sz="2200" i="1" dirty="0">
                <a:latin typeface="Calibri" panose="020F0502020204030204" pitchFamily="34" charset="0"/>
                <a:cs typeface="Calibri" panose="020F0502020204030204" pitchFamily="34" charset="0"/>
              </a:rPr>
              <a:t>inf-sup</a:t>
            </a:r>
            <a:r>
              <a:rPr lang="en-US" sz="2200" dirty="0">
                <a:latin typeface="Calibri" panose="020F0502020204030204" pitchFamily="34" charset="0"/>
                <a:cs typeface="Calibri" panose="020F0502020204030204" pitchFamily="34" charset="0"/>
              </a:rPr>
              <a:t> condition!</a:t>
            </a:r>
          </a:p>
        </p:txBody>
      </p:sp>
      <p:sp>
        <p:nvSpPr>
          <p:cNvPr id="17" name="TextBox 16">
            <a:extLst>
              <a:ext uri="{FF2B5EF4-FFF2-40B4-BE49-F238E27FC236}">
                <a16:creationId xmlns:a16="http://schemas.microsoft.com/office/drawing/2014/main" id="{68B26DA6-5CBB-4935-9935-663B98FC6C38}"/>
              </a:ext>
            </a:extLst>
          </p:cNvPr>
          <p:cNvSpPr txBox="1"/>
          <p:nvPr/>
        </p:nvSpPr>
        <p:spPr>
          <a:xfrm>
            <a:off x="341586" y="5922177"/>
            <a:ext cx="7325710" cy="430887"/>
          </a:xfrm>
          <a:prstGeom prst="rect">
            <a:avLst/>
          </a:prstGeom>
          <a:noFill/>
        </p:spPr>
        <p:txBody>
          <a:bodyPr wrap="square" rtlCol="0">
            <a:spAutoFit/>
          </a:bodyPr>
          <a:lstStyle/>
          <a:p>
            <a:pPr marL="285750"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This is one source of </a:t>
            </a:r>
            <a:r>
              <a:rPr lang="en-US" sz="2200" b="1" dirty="0">
                <a:latin typeface="Calibri" panose="020F0502020204030204" pitchFamily="34" charset="0"/>
                <a:cs typeface="Calibri" panose="020F0502020204030204" pitchFamily="34" charset="0"/>
              </a:rPr>
              <a:t>robustness issues </a:t>
            </a:r>
            <a:r>
              <a:rPr lang="en-US" sz="2200" dirty="0">
                <a:latin typeface="Calibri" panose="020F0502020204030204" pitchFamily="34" charset="0"/>
                <a:cs typeface="Calibri" panose="020F0502020204030204" pitchFamily="34" charset="0"/>
              </a:rPr>
              <a:t>with XFEM!</a:t>
            </a:r>
          </a:p>
        </p:txBody>
      </p:sp>
    </p:spTree>
    <p:extLst>
      <p:ext uri="{BB962C8B-B14F-4D97-AF65-F5344CB8AC3E}">
        <p14:creationId xmlns:p14="http://schemas.microsoft.com/office/powerpoint/2010/main" val="694074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510"/>
            <a:ext cx="8229600" cy="991675"/>
          </a:xfrm>
        </p:spPr>
        <p:txBody>
          <a:bodyPr/>
          <a:lstStyle/>
          <a:p>
            <a:r>
              <a:rPr lang="en-US" dirty="0">
                <a:solidFill>
                  <a:srgbClr val="002060"/>
                </a:solidFill>
              </a:rPr>
              <a:t>Discrete </a:t>
            </a:r>
            <a:r>
              <a:rPr lang="en-US" i="1" dirty="0">
                <a:solidFill>
                  <a:srgbClr val="002060"/>
                </a:solidFill>
              </a:rPr>
              <a:t>inf-sup</a:t>
            </a:r>
            <a:r>
              <a:rPr lang="en-US" dirty="0">
                <a:solidFill>
                  <a:srgbClr val="002060"/>
                </a:solidFill>
              </a:rPr>
              <a:t> (LBB) condition*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CC12A7C-A6B0-4713-8E7D-8C1317838E92}"/>
                  </a:ext>
                </a:extLst>
              </p:cNvPr>
              <p:cNvSpPr/>
              <p:nvPr/>
            </p:nvSpPr>
            <p:spPr>
              <a:xfrm>
                <a:off x="147144" y="2217682"/>
                <a:ext cx="8539656" cy="2800767"/>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Three conditions for </a:t>
                </a:r>
                <a:r>
                  <a:rPr lang="en-US" sz="2400" b="1" i="1" dirty="0">
                    <a:latin typeface="Calibri" panose="020F0502020204030204" pitchFamily="34" charset="0"/>
                    <a:cs typeface="Calibri" panose="020F0502020204030204" pitchFamily="34" charset="0"/>
                  </a:rPr>
                  <a:t>discrete inf-sup stability:</a:t>
                </a: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o"/>
                </a:pPr>
                <a:r>
                  <a:rPr lang="en-US" sz="2400" dirty="0">
                    <a:latin typeface="Calibri" panose="020F0502020204030204" pitchFamily="34" charset="0"/>
                    <a:cs typeface="Calibri" panose="020F0502020204030204" pitchFamily="34" charset="0"/>
                  </a:rPr>
                  <a:t> The mass matrix </a:t>
                </a:r>
                <a14:m>
                  <m:oMath xmlns:m="http://schemas.openxmlformats.org/officeDocument/2006/math">
                    <m:r>
                      <a:rPr lang="en-US" sz="2400" b="1" i="1" dirty="0" smtClean="0">
                        <a:latin typeface="Cambria Math" panose="02040503050406030204" pitchFamily="18" charset="0"/>
                      </a:rPr>
                      <m:t>𝑴</m:t>
                    </m:r>
                  </m:oMath>
                </a14:m>
                <a:r>
                  <a:rPr lang="en-US" sz="2400" dirty="0">
                    <a:latin typeface="Calibri" panose="020F0502020204030204" pitchFamily="34" charset="0"/>
                    <a:cs typeface="Calibri" panose="020F0502020204030204" pitchFamily="34" charset="0"/>
                  </a:rPr>
                  <a:t> must be non-singular.</a:t>
                </a:r>
              </a:p>
              <a:p>
                <a:pPr marL="800100" lvl="1" indent="-342900">
                  <a:buFont typeface="Wingdings" panose="05000000000000000000" pitchFamily="2" charset="2"/>
                  <a:buChar char="o"/>
                </a:pPr>
                <a:endParaRPr lang="en-US" sz="800" dirty="0">
                  <a:latin typeface="Calibri" panose="020F0502020204030204" pitchFamily="34" charset="0"/>
                  <a:cs typeface="Calibri" panose="020F0502020204030204" pitchFamily="34" charset="0"/>
                </a:endParaRPr>
              </a:p>
              <a:p>
                <a:pPr lvl="1"/>
                <a:r>
                  <a:rPr lang="en-US" sz="2400" dirty="0">
                    <a:latin typeface="Calibri" panose="020F0502020204030204" pitchFamily="34" charset="0"/>
                    <a:cs typeface="Calibri" panose="020F0502020204030204" pitchFamily="34" charset="0"/>
                    <a:sym typeface="Wingdings" panose="05000000000000000000" pitchFamily="2" charset="2"/>
                  </a:rPr>
                  <a:t>  </a:t>
                </a:r>
                <a:r>
                  <a:rPr lang="en-US" sz="2400" dirty="0">
                    <a:latin typeface="Calibri" panose="020F0502020204030204" pitchFamily="34" charset="0"/>
                    <a:cs typeface="Calibri" panose="020F0502020204030204" pitchFamily="34" charset="0"/>
                  </a:rPr>
                  <a:t>The constraint matrix </a:t>
                </a:r>
                <a14:m>
                  <m:oMath xmlns:m="http://schemas.openxmlformats.org/officeDocument/2006/math">
                    <m:r>
                      <a:rPr lang="en-US" sz="2400" b="1" i="1" dirty="0" smtClean="0">
                        <a:latin typeface="Cambria Math" panose="02040503050406030204" pitchFamily="18" charset="0"/>
                      </a:rPr>
                      <m:t>𝑮</m:t>
                    </m:r>
                  </m:oMath>
                </a14:m>
                <a:r>
                  <a:rPr lang="en-US" sz="2400" dirty="0">
                    <a:latin typeface="Calibri" panose="020F0502020204030204" pitchFamily="34" charset="0"/>
                    <a:cs typeface="Calibri" panose="020F0502020204030204" pitchFamily="34" charset="0"/>
                  </a:rPr>
                  <a:t> cannot have more rows than the mass matrix </a:t>
                </a:r>
                <a14:m>
                  <m:oMath xmlns:m="http://schemas.openxmlformats.org/officeDocument/2006/math">
                    <m:r>
                      <a:rPr lang="en-US" sz="2400" b="1" i="1" smtClean="0">
                        <a:latin typeface="Cambria Math" panose="02040503050406030204" pitchFamily="18" charset="0"/>
                      </a:rPr>
                      <m:t>𝑴</m:t>
                    </m:r>
                  </m:oMath>
                </a14:m>
                <a:r>
                  <a:rPr lang="en-US" sz="2400" dirty="0">
                    <a:latin typeface="Calibri" panose="020F0502020204030204" pitchFamily="34" charset="0"/>
                    <a:cs typeface="Calibri" panose="020F0502020204030204" pitchFamily="34" charset="0"/>
                  </a:rPr>
                  <a:t>.</a:t>
                </a:r>
              </a:p>
              <a:p>
                <a:pPr lvl="1"/>
                <a:endParaRPr lang="en-US" sz="800" dirty="0">
                  <a:latin typeface="Calibri" panose="020F0502020204030204" pitchFamily="34" charset="0"/>
                  <a:cs typeface="Calibri" panose="020F0502020204030204" pitchFamily="34" charset="0"/>
                  <a:sym typeface="Wingdings" panose="05000000000000000000" pitchFamily="2" charset="2"/>
                </a:endParaRPr>
              </a:p>
              <a:p>
                <a:pPr lvl="1"/>
                <a:r>
                  <a:rPr lang="en-US" sz="2400" dirty="0">
                    <a:latin typeface="Calibri" panose="020F0502020204030204" pitchFamily="34" charset="0"/>
                    <a:cs typeface="Calibri" panose="020F0502020204030204" pitchFamily="34" charset="0"/>
                    <a:sym typeface="Wingdings" panose="05000000000000000000" pitchFamily="2" charset="2"/>
                  </a:rPr>
                  <a:t>  </a:t>
                </a:r>
                <a:r>
                  <a:rPr lang="en-US" sz="2400" dirty="0">
                    <a:latin typeface="Calibri" panose="020F0502020204030204" pitchFamily="34" charset="0"/>
                    <a:cs typeface="Calibri" panose="020F0502020204030204" pitchFamily="34" charset="0"/>
                  </a:rPr>
                  <a:t>The constraint matrix </a:t>
                </a:r>
                <a14:m>
                  <m:oMath xmlns:m="http://schemas.openxmlformats.org/officeDocument/2006/math">
                    <m:r>
                      <a:rPr lang="en-US" sz="2400" b="1" i="1" dirty="0" smtClean="0">
                        <a:latin typeface="Cambria Math" panose="02040503050406030204" pitchFamily="18" charset="0"/>
                        <a:cs typeface="Calibri" panose="020F0502020204030204" pitchFamily="34" charset="0"/>
                      </a:rPr>
                      <m:t>𝑮</m:t>
                    </m:r>
                  </m:oMath>
                </a14:m>
                <a:r>
                  <a:rPr lang="en-US" sz="2400" dirty="0">
                    <a:latin typeface="Calibri" panose="020F0502020204030204" pitchFamily="34" charset="0"/>
                    <a:cs typeface="Calibri" panose="020F0502020204030204" pitchFamily="34" charset="0"/>
                  </a:rPr>
                  <a:t> must have full row rank (contact constraints must be linearly independent).</a:t>
                </a:r>
              </a:p>
            </p:txBody>
          </p:sp>
        </mc:Choice>
        <mc:Fallback xmlns="">
          <p:sp>
            <p:nvSpPr>
              <p:cNvPr id="3" name="Rectangle 2">
                <a:extLst>
                  <a:ext uri="{FF2B5EF4-FFF2-40B4-BE49-F238E27FC236}">
                    <a16:creationId xmlns:a16="http://schemas.microsoft.com/office/drawing/2014/main" id="{ECC12A7C-A6B0-4713-8E7D-8C1317838E92}"/>
                  </a:ext>
                </a:extLst>
              </p:cNvPr>
              <p:cNvSpPr>
                <a:spLocks noRot="1" noChangeAspect="1" noMove="1" noResize="1" noEditPoints="1" noAdjustHandles="1" noChangeArrowheads="1" noChangeShapeType="1" noTextEdit="1"/>
              </p:cNvSpPr>
              <p:nvPr/>
            </p:nvSpPr>
            <p:spPr>
              <a:xfrm>
                <a:off x="147144" y="2217682"/>
                <a:ext cx="8539656" cy="2800767"/>
              </a:xfrm>
              <a:prstGeom prst="rect">
                <a:avLst/>
              </a:prstGeom>
              <a:blipFill>
                <a:blip r:embed="rId3"/>
                <a:stretch>
                  <a:fillRect l="-928" t="-1743" b="-4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AE65D5-FBF6-4387-A51C-8CFA8AD814A9}"/>
                  </a:ext>
                </a:extLst>
              </p:cNvPr>
              <p:cNvSpPr txBox="1"/>
              <p:nvPr/>
            </p:nvSpPr>
            <p:spPr>
              <a:xfrm>
                <a:off x="2492265" y="1110991"/>
                <a:ext cx="4159469" cy="856709"/>
              </a:xfrm>
              <a:prstGeom prst="rect">
                <a:avLst/>
              </a:prstGeom>
              <a:solidFill>
                <a:srgbClr val="FFFFCC"/>
              </a:solidFill>
            </p:spPr>
            <p:txBody>
              <a:bodyPr wrap="square" rtlCol="0">
                <a:spAutoFit/>
              </a:bodyPr>
              <a:lstStyle/>
              <a:p>
                <a:pPr/>
                <a14:m>
                  <m:oMathPara xmlns:m="http://schemas.openxmlformats.org/officeDocument/2006/math">
                    <m:oMathParaPr>
                      <m:jc m:val="right"/>
                    </m:oMathParaPr>
                    <m:oMath xmlns:m="http://schemas.openxmlformats.org/officeDocument/2006/math">
                      <m:r>
                        <a:rPr lang="en-US" sz="2400" b="1" i="1" smtClean="0">
                          <a:latin typeface="Cambria Math" panose="02040503050406030204" pitchFamily="18" charset="0"/>
                        </a:rPr>
                        <m:t>𝑴</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𝒂</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𝒇</m:t>
                          </m:r>
                        </m:e>
                        <m:sup>
                          <m:r>
                            <a:rPr lang="en-US" sz="2400" b="0" i="1" smtClean="0">
                              <a:latin typeface="Cambria Math" panose="02040503050406030204" pitchFamily="18" charset="0"/>
                            </a:rPr>
                            <m:t>𝑖𝑛𝑡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𝒇</m:t>
                          </m:r>
                        </m:e>
                        <m:sup>
                          <m:r>
                            <a:rPr lang="en-US" sz="2400" b="0" i="1" smtClean="0">
                              <a:latin typeface="Cambria Math" panose="02040503050406030204" pitchFamily="18" charset="0"/>
                            </a:rPr>
                            <m:t>𝑒𝑥𝑡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𝑮</m:t>
                          </m:r>
                        </m:e>
                        <m:sup>
                          <m:r>
                            <a:rPr lang="en-US" sz="2400" b="0" i="1" smtClean="0">
                              <a:latin typeface="Cambria Math" panose="02040503050406030204" pitchFamily="18" charset="0"/>
                            </a:rPr>
                            <m:t>𝑇</m:t>
                          </m:r>
                        </m:sup>
                      </m:sSup>
                      <m:r>
                        <a:rPr lang="en-US" sz="2400" b="1" i="1" smtClean="0">
                          <a:latin typeface="Cambria Math" panose="02040503050406030204" pitchFamily="18" charset="0"/>
                          <a:ea typeface="Cambria Math" panose="02040503050406030204" pitchFamily="18" charset="0"/>
                        </a:rPr>
                        <m:t>𝝀</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m:oMathPara>
                </a14:m>
                <a:endParaRPr lang="en-US" sz="2400" b="1" dirty="0">
                  <a:ea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n-US" sz="2400" b="1" i="1" smtClean="0">
                          <a:latin typeface="Cambria Math" panose="02040503050406030204" pitchFamily="18" charset="0"/>
                        </a:rPr>
                        <m:t>𝑮</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𝒗</m:t>
                          </m:r>
                        </m:e>
                        <m:sup>
                          <m:r>
                            <a:rPr lang="en-US" sz="2400" b="0" i="1" smtClean="0">
                              <a:latin typeface="Cambria Math" panose="02040503050406030204" pitchFamily="18" charset="0"/>
                            </a:rPr>
                            <m:t>𝑛</m:t>
                          </m:r>
                          <m:r>
                            <a:rPr lang="en-US" sz="2400" b="0" i="1" smtClean="0">
                              <a:latin typeface="Cambria Math" panose="02040503050406030204" pitchFamily="18" charset="0"/>
                            </a:rPr>
                            <m:t>+1/2</m:t>
                          </m:r>
                        </m:sup>
                      </m:sSup>
                      <m:r>
                        <a:rPr lang="en-US" sz="2400" b="0" i="1" smtClean="0">
                          <a:latin typeface="Cambria Math" panose="02040503050406030204" pitchFamily="18" charset="0"/>
                        </a:rPr>
                        <m:t>=</m:t>
                      </m:r>
                      <m:r>
                        <a:rPr lang="en-US" sz="2400" b="1" i="1" smtClean="0">
                          <a:latin typeface="Cambria Math" panose="02040503050406030204" pitchFamily="18" charset="0"/>
                        </a:rPr>
                        <m:t>𝟎</m:t>
                      </m:r>
                    </m:oMath>
                  </m:oMathPara>
                </a14:m>
                <a:endParaRPr lang="en-US" sz="2400" b="1" dirty="0"/>
              </a:p>
            </p:txBody>
          </p:sp>
        </mc:Choice>
        <mc:Fallback xmlns="">
          <p:sp>
            <p:nvSpPr>
              <p:cNvPr id="12" name="TextBox 11">
                <a:extLst>
                  <a:ext uri="{FF2B5EF4-FFF2-40B4-BE49-F238E27FC236}">
                    <a16:creationId xmlns:a16="http://schemas.microsoft.com/office/drawing/2014/main" id="{05AE65D5-FBF6-4387-A51C-8CFA8AD814A9}"/>
                  </a:ext>
                </a:extLst>
              </p:cNvPr>
              <p:cNvSpPr txBox="1">
                <a:spLocks noRot="1" noChangeAspect="1" noMove="1" noResize="1" noEditPoints="1" noAdjustHandles="1" noChangeArrowheads="1" noChangeShapeType="1" noTextEdit="1"/>
              </p:cNvSpPr>
              <p:nvPr/>
            </p:nvSpPr>
            <p:spPr>
              <a:xfrm>
                <a:off x="2492265" y="1110991"/>
                <a:ext cx="4159469" cy="856709"/>
              </a:xfrm>
              <a:prstGeom prst="rect">
                <a:avLst/>
              </a:prstGeom>
              <a:blipFill>
                <a:blip r:embed="rId4"/>
                <a:stretch>
                  <a:fillRect r="-29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9E79F5F-283C-48BA-8E2A-FEDC92F065FA}"/>
              </a:ext>
            </a:extLst>
          </p:cNvPr>
          <p:cNvSpPr txBox="1"/>
          <p:nvPr/>
        </p:nvSpPr>
        <p:spPr>
          <a:xfrm>
            <a:off x="268013" y="5612523"/>
            <a:ext cx="8607972"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 Necessary (but not always sufficient) condition for </a:t>
            </a:r>
            <a:r>
              <a:rPr lang="en-US" sz="2000" i="1" dirty="0">
                <a:latin typeface="Calibri" panose="020F0502020204030204" pitchFamily="34" charset="0"/>
                <a:cs typeface="Calibri" panose="020F0502020204030204" pitchFamily="34" charset="0"/>
              </a:rPr>
              <a:t>inf-sup</a:t>
            </a:r>
            <a:r>
              <a:rPr lang="en-US" sz="2000" dirty="0">
                <a:latin typeface="Calibri" panose="020F0502020204030204" pitchFamily="34" charset="0"/>
                <a:cs typeface="Calibri" panose="020F0502020204030204" pitchFamily="34" charset="0"/>
              </a:rPr>
              <a:t> stability at the continuous level.</a:t>
            </a:r>
          </a:p>
        </p:txBody>
      </p:sp>
    </p:spTree>
    <p:extLst>
      <p:ext uri="{BB962C8B-B14F-4D97-AF65-F5344CB8AC3E}">
        <p14:creationId xmlns:p14="http://schemas.microsoft.com/office/powerpoint/2010/main" val="285158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CC12A7C-A6B0-4713-8E7D-8C1317838E92}"/>
                  </a:ext>
                </a:extLst>
              </p:cNvPr>
              <p:cNvSpPr/>
              <p:nvPr/>
            </p:nvSpPr>
            <p:spPr>
              <a:xfrm>
                <a:off x="147144" y="2217682"/>
                <a:ext cx="8539656" cy="2800767"/>
              </a:xfrm>
              <a:prstGeom prst="rect">
                <a:avLst/>
              </a:prstGeom>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Three conditions for </a:t>
                </a:r>
                <a:r>
                  <a:rPr lang="en-US" sz="2400" b="1" i="1" dirty="0">
                    <a:latin typeface="Calibri" panose="020F0502020204030204" pitchFamily="34" charset="0"/>
                    <a:cs typeface="Calibri" panose="020F0502020204030204" pitchFamily="34" charset="0"/>
                  </a:rPr>
                  <a:t>discrete inf-sup stability:</a:t>
                </a: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pPr lvl="1"/>
                <a:r>
                  <a:rPr lang="en-US" sz="2400" dirty="0">
                    <a:solidFill>
                      <a:srgbClr val="009900"/>
                    </a:solidFill>
                    <a:latin typeface="Calibri" panose="020F0502020204030204" pitchFamily="34" charset="0"/>
                    <a:cs typeface="Calibri" panose="020F0502020204030204" pitchFamily="34" charset="0"/>
                    <a:sym typeface="Wingdings" panose="05000000000000000000" pitchFamily="2" charset="2"/>
                  </a:rPr>
                  <a:t>  </a:t>
                </a:r>
                <a:r>
                  <a:rPr lang="en-US" sz="2400" dirty="0">
                    <a:solidFill>
                      <a:srgbClr val="009900"/>
                    </a:solidFill>
                    <a:latin typeface="Calibri" panose="020F0502020204030204" pitchFamily="34" charset="0"/>
                    <a:cs typeface="Calibri" panose="020F0502020204030204" pitchFamily="34" charset="0"/>
                  </a:rPr>
                  <a:t>The mass matrix </a:t>
                </a:r>
                <a14:m>
                  <m:oMath xmlns:m="http://schemas.openxmlformats.org/officeDocument/2006/math">
                    <m:r>
                      <a:rPr lang="en-US" sz="2400" b="1" i="1" dirty="0" smtClean="0">
                        <a:solidFill>
                          <a:srgbClr val="009900"/>
                        </a:solidFill>
                        <a:latin typeface="Cambria Math" panose="02040503050406030204" pitchFamily="18" charset="0"/>
                      </a:rPr>
                      <m:t>𝑴</m:t>
                    </m:r>
                  </m:oMath>
                </a14:m>
                <a:r>
                  <a:rPr lang="en-US" sz="2400" dirty="0">
                    <a:solidFill>
                      <a:srgbClr val="009900"/>
                    </a:solidFill>
                    <a:latin typeface="Calibri" panose="020F0502020204030204" pitchFamily="34" charset="0"/>
                    <a:cs typeface="Calibri" panose="020F0502020204030204" pitchFamily="34" charset="0"/>
                  </a:rPr>
                  <a:t> must be non-singular.</a:t>
                </a:r>
              </a:p>
              <a:p>
                <a:pPr marL="800100" lvl="1" indent="-342900">
                  <a:buFont typeface="Wingdings" panose="05000000000000000000" pitchFamily="2" charset="2"/>
                  <a:buChar char="o"/>
                </a:pPr>
                <a:endParaRPr lang="en-US" sz="800" dirty="0">
                  <a:solidFill>
                    <a:srgbClr val="009900"/>
                  </a:solidFill>
                  <a:latin typeface="Calibri" panose="020F0502020204030204" pitchFamily="34" charset="0"/>
                  <a:cs typeface="Calibri" panose="020F0502020204030204" pitchFamily="34" charset="0"/>
                </a:endParaRPr>
              </a:p>
              <a:p>
                <a:pPr lvl="1"/>
                <a:r>
                  <a:rPr lang="en-US" sz="2400" dirty="0">
                    <a:solidFill>
                      <a:srgbClr val="009900"/>
                    </a:solidFill>
                    <a:latin typeface="Calibri" panose="020F0502020204030204" pitchFamily="34" charset="0"/>
                    <a:cs typeface="Calibri" panose="020F0502020204030204" pitchFamily="34" charset="0"/>
                    <a:sym typeface="Wingdings" panose="05000000000000000000" pitchFamily="2" charset="2"/>
                  </a:rPr>
                  <a:t>  </a:t>
                </a:r>
                <a:r>
                  <a:rPr lang="en-US" sz="2400" dirty="0">
                    <a:solidFill>
                      <a:srgbClr val="009900"/>
                    </a:solidFill>
                    <a:latin typeface="Calibri" panose="020F0502020204030204" pitchFamily="34" charset="0"/>
                    <a:cs typeface="Calibri" panose="020F0502020204030204" pitchFamily="34" charset="0"/>
                  </a:rPr>
                  <a:t>The constraint matrix </a:t>
                </a:r>
                <a14:m>
                  <m:oMath xmlns:m="http://schemas.openxmlformats.org/officeDocument/2006/math">
                    <m:r>
                      <a:rPr lang="en-US" sz="2400" b="1" i="1" dirty="0" smtClean="0">
                        <a:solidFill>
                          <a:srgbClr val="009900"/>
                        </a:solidFill>
                        <a:latin typeface="Cambria Math" panose="02040503050406030204" pitchFamily="18" charset="0"/>
                      </a:rPr>
                      <m:t>𝑮</m:t>
                    </m:r>
                  </m:oMath>
                </a14:m>
                <a:r>
                  <a:rPr lang="en-US" sz="2400" dirty="0">
                    <a:solidFill>
                      <a:srgbClr val="009900"/>
                    </a:solidFill>
                    <a:latin typeface="Calibri" panose="020F0502020204030204" pitchFamily="34" charset="0"/>
                    <a:cs typeface="Calibri" panose="020F0502020204030204" pitchFamily="34" charset="0"/>
                  </a:rPr>
                  <a:t> cannot have more rows than the mass matrix </a:t>
                </a:r>
                <a14:m>
                  <m:oMath xmlns:m="http://schemas.openxmlformats.org/officeDocument/2006/math">
                    <m:r>
                      <a:rPr lang="en-US" sz="2400" b="1" i="1" smtClean="0">
                        <a:solidFill>
                          <a:srgbClr val="009900"/>
                        </a:solidFill>
                        <a:latin typeface="Cambria Math" panose="02040503050406030204" pitchFamily="18" charset="0"/>
                      </a:rPr>
                      <m:t>𝑴</m:t>
                    </m:r>
                  </m:oMath>
                </a14:m>
                <a:r>
                  <a:rPr lang="en-US" sz="2400" dirty="0">
                    <a:solidFill>
                      <a:srgbClr val="009900"/>
                    </a:solidFill>
                    <a:latin typeface="Calibri" panose="020F0502020204030204" pitchFamily="34" charset="0"/>
                    <a:cs typeface="Calibri" panose="020F0502020204030204" pitchFamily="34" charset="0"/>
                  </a:rPr>
                  <a:t>.</a:t>
                </a:r>
              </a:p>
              <a:p>
                <a:pPr lvl="1"/>
                <a:endParaRPr lang="en-US" sz="800" dirty="0">
                  <a:latin typeface="Calibri" panose="020F0502020204030204" pitchFamily="34" charset="0"/>
                  <a:cs typeface="Calibri" panose="020F0502020204030204" pitchFamily="34" charset="0"/>
                  <a:sym typeface="Wingdings" panose="05000000000000000000" pitchFamily="2" charset="2"/>
                </a:endParaRPr>
              </a:p>
              <a:p>
                <a:pPr lvl="1"/>
                <a:r>
                  <a:rPr lang="en-US" sz="2400" dirty="0">
                    <a:solidFill>
                      <a:srgbClr val="FF0000"/>
                    </a:solidFill>
                    <a:latin typeface="Calibri" panose="020F0502020204030204" pitchFamily="34" charset="0"/>
                    <a:cs typeface="Calibri" panose="020F0502020204030204" pitchFamily="34" charset="0"/>
                    <a:sym typeface="Wingdings" panose="05000000000000000000" pitchFamily="2" charset="2"/>
                  </a:rPr>
                  <a:t></a:t>
                </a:r>
                <a:r>
                  <a:rPr lang="en-US" sz="2400" dirty="0">
                    <a:latin typeface="Calibri" panose="020F0502020204030204" pitchFamily="34" charset="0"/>
                    <a:cs typeface="Calibri" panose="020F0502020204030204" pitchFamily="34" charset="0"/>
                    <a:sym typeface="Wingdings" panose="05000000000000000000" pitchFamily="2" charset="2"/>
                  </a:rPr>
                  <a:t>  </a:t>
                </a:r>
                <a:r>
                  <a:rPr lang="en-US" sz="2400" dirty="0">
                    <a:solidFill>
                      <a:srgbClr val="FF0000"/>
                    </a:solidFill>
                    <a:latin typeface="Calibri" panose="020F0502020204030204" pitchFamily="34" charset="0"/>
                    <a:cs typeface="Calibri" panose="020F0502020204030204" pitchFamily="34" charset="0"/>
                  </a:rPr>
                  <a:t>The constraint matrix </a:t>
                </a:r>
                <a14:m>
                  <m:oMath xmlns:m="http://schemas.openxmlformats.org/officeDocument/2006/math">
                    <m:r>
                      <a:rPr lang="en-US" sz="2400" b="1" i="1" dirty="0" smtClean="0">
                        <a:solidFill>
                          <a:srgbClr val="FF0000"/>
                        </a:solidFill>
                        <a:latin typeface="Cambria Math" panose="02040503050406030204" pitchFamily="18" charset="0"/>
                        <a:cs typeface="Calibri" panose="020F0502020204030204" pitchFamily="34" charset="0"/>
                      </a:rPr>
                      <m:t>𝑮</m:t>
                    </m:r>
                  </m:oMath>
                </a14:m>
                <a:r>
                  <a:rPr lang="en-US" sz="2400" dirty="0">
                    <a:solidFill>
                      <a:srgbClr val="FF0000"/>
                    </a:solidFill>
                    <a:latin typeface="Calibri" panose="020F0502020204030204" pitchFamily="34" charset="0"/>
                    <a:cs typeface="Calibri" panose="020F0502020204030204" pitchFamily="34" charset="0"/>
                  </a:rPr>
                  <a:t> must have full row rank (contact constraints must be linearly independent).</a:t>
                </a:r>
                <a:endParaRPr lang="en-US" sz="2400" dirty="0">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ECC12A7C-A6B0-4713-8E7D-8C1317838E92}"/>
                  </a:ext>
                </a:extLst>
              </p:cNvPr>
              <p:cNvSpPr>
                <a:spLocks noRot="1" noChangeAspect="1" noMove="1" noResize="1" noEditPoints="1" noAdjustHandles="1" noChangeArrowheads="1" noChangeShapeType="1" noTextEdit="1"/>
              </p:cNvSpPr>
              <p:nvPr/>
            </p:nvSpPr>
            <p:spPr>
              <a:xfrm>
                <a:off x="147144" y="2217682"/>
                <a:ext cx="8539656" cy="2800767"/>
              </a:xfrm>
              <a:prstGeom prst="rect">
                <a:avLst/>
              </a:prstGeom>
              <a:blipFill>
                <a:blip r:embed="rId3"/>
                <a:stretch>
                  <a:fillRect l="-928" t="-1743" b="-4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5AE65D5-FBF6-4387-A51C-8CFA8AD814A9}"/>
                  </a:ext>
                </a:extLst>
              </p:cNvPr>
              <p:cNvSpPr txBox="1"/>
              <p:nvPr/>
            </p:nvSpPr>
            <p:spPr>
              <a:xfrm>
                <a:off x="2492265" y="1110991"/>
                <a:ext cx="4159469" cy="856709"/>
              </a:xfrm>
              <a:prstGeom prst="rect">
                <a:avLst/>
              </a:prstGeom>
              <a:solidFill>
                <a:srgbClr val="FFFFCC"/>
              </a:solidFill>
            </p:spPr>
            <p:txBody>
              <a:bodyPr wrap="square" rtlCol="0">
                <a:spAutoFit/>
              </a:bodyPr>
              <a:lstStyle/>
              <a:p>
                <a:pPr/>
                <a14:m>
                  <m:oMathPara xmlns:m="http://schemas.openxmlformats.org/officeDocument/2006/math">
                    <m:oMathParaPr>
                      <m:jc m:val="right"/>
                    </m:oMathParaPr>
                    <m:oMath xmlns:m="http://schemas.openxmlformats.org/officeDocument/2006/math">
                      <m:r>
                        <a:rPr lang="en-US" sz="2400" b="1" i="1" smtClean="0">
                          <a:latin typeface="Cambria Math" panose="02040503050406030204" pitchFamily="18" charset="0"/>
                        </a:rPr>
                        <m:t>𝑴</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𝒂</m:t>
                          </m:r>
                        </m:e>
                        <m:sup>
                          <m:r>
                            <a:rPr lang="en-US" sz="2400" b="0" i="1" smtClean="0">
                              <a:latin typeface="Cambria Math" panose="02040503050406030204" pitchFamily="18" charset="0"/>
                            </a:rPr>
                            <m:t>𝑛</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𝒇</m:t>
                          </m:r>
                        </m:e>
                        <m:sup>
                          <m:r>
                            <a:rPr lang="en-US" sz="2400" b="0" i="1" smtClean="0">
                              <a:latin typeface="Cambria Math" panose="02040503050406030204" pitchFamily="18" charset="0"/>
                            </a:rPr>
                            <m:t>𝑖𝑛𝑡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𝒇</m:t>
                          </m:r>
                        </m:e>
                        <m:sup>
                          <m:r>
                            <a:rPr lang="en-US" sz="2400" b="0" i="1" smtClean="0">
                              <a:latin typeface="Cambria Math" panose="02040503050406030204" pitchFamily="18" charset="0"/>
                            </a:rPr>
                            <m:t>𝑒𝑥𝑡</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𝑮</m:t>
                          </m:r>
                        </m:e>
                        <m:sup>
                          <m:r>
                            <a:rPr lang="en-US" sz="2400" b="0" i="1" smtClean="0">
                              <a:latin typeface="Cambria Math" panose="02040503050406030204" pitchFamily="18" charset="0"/>
                            </a:rPr>
                            <m:t>𝑇</m:t>
                          </m:r>
                        </m:sup>
                      </m:sSup>
                      <m:r>
                        <a:rPr lang="en-US" sz="2400" b="1" i="1" smtClean="0">
                          <a:latin typeface="Cambria Math" panose="02040503050406030204" pitchFamily="18" charset="0"/>
                          <a:ea typeface="Cambria Math" panose="02040503050406030204" pitchFamily="18" charset="0"/>
                        </a:rPr>
                        <m:t>𝝀</m:t>
                      </m:r>
                      <m:r>
                        <a:rPr lang="en-US" sz="2400" b="0"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𝟎</m:t>
                      </m:r>
                    </m:oMath>
                  </m:oMathPara>
                </a14:m>
                <a:endParaRPr lang="en-US" sz="2400" b="1" dirty="0">
                  <a:ea typeface="Cambria Math" panose="02040503050406030204" pitchFamily="18" charset="0"/>
                </a:endParaRPr>
              </a:p>
              <a:p>
                <a:pPr/>
                <a14:m>
                  <m:oMathPara xmlns:m="http://schemas.openxmlformats.org/officeDocument/2006/math">
                    <m:oMathParaPr>
                      <m:jc m:val="right"/>
                    </m:oMathParaPr>
                    <m:oMath xmlns:m="http://schemas.openxmlformats.org/officeDocument/2006/math">
                      <m:r>
                        <a:rPr lang="en-US" sz="2400" b="1" i="1" smtClean="0">
                          <a:latin typeface="Cambria Math" panose="02040503050406030204" pitchFamily="18" charset="0"/>
                        </a:rPr>
                        <m:t>𝑮</m:t>
                      </m:r>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𝒗</m:t>
                          </m:r>
                        </m:e>
                        <m:sup>
                          <m:r>
                            <a:rPr lang="en-US" sz="2400" b="0" i="1" smtClean="0">
                              <a:latin typeface="Cambria Math" panose="02040503050406030204" pitchFamily="18" charset="0"/>
                            </a:rPr>
                            <m:t>𝑛</m:t>
                          </m:r>
                          <m:r>
                            <a:rPr lang="en-US" sz="2400" b="0" i="1" smtClean="0">
                              <a:latin typeface="Cambria Math" panose="02040503050406030204" pitchFamily="18" charset="0"/>
                            </a:rPr>
                            <m:t>+1/2</m:t>
                          </m:r>
                        </m:sup>
                      </m:sSup>
                      <m:r>
                        <a:rPr lang="en-US" sz="2400" b="0" i="1" smtClean="0">
                          <a:latin typeface="Cambria Math" panose="02040503050406030204" pitchFamily="18" charset="0"/>
                        </a:rPr>
                        <m:t>=</m:t>
                      </m:r>
                      <m:r>
                        <a:rPr lang="en-US" sz="2400" b="1" i="1" smtClean="0">
                          <a:latin typeface="Cambria Math" panose="02040503050406030204" pitchFamily="18" charset="0"/>
                        </a:rPr>
                        <m:t>𝟎</m:t>
                      </m:r>
                    </m:oMath>
                  </m:oMathPara>
                </a14:m>
                <a:endParaRPr lang="en-US" sz="2400" b="1" dirty="0"/>
              </a:p>
            </p:txBody>
          </p:sp>
        </mc:Choice>
        <mc:Fallback xmlns="">
          <p:sp>
            <p:nvSpPr>
              <p:cNvPr id="12" name="TextBox 11">
                <a:extLst>
                  <a:ext uri="{FF2B5EF4-FFF2-40B4-BE49-F238E27FC236}">
                    <a16:creationId xmlns:a16="http://schemas.microsoft.com/office/drawing/2014/main" id="{05AE65D5-FBF6-4387-A51C-8CFA8AD814A9}"/>
                  </a:ext>
                </a:extLst>
              </p:cNvPr>
              <p:cNvSpPr txBox="1">
                <a:spLocks noRot="1" noChangeAspect="1" noMove="1" noResize="1" noEditPoints="1" noAdjustHandles="1" noChangeArrowheads="1" noChangeShapeType="1" noTextEdit="1"/>
              </p:cNvSpPr>
              <p:nvPr/>
            </p:nvSpPr>
            <p:spPr>
              <a:xfrm>
                <a:off x="2492265" y="1110991"/>
                <a:ext cx="4159469" cy="856709"/>
              </a:xfrm>
              <a:prstGeom prst="rect">
                <a:avLst/>
              </a:prstGeom>
              <a:blipFill>
                <a:blip r:embed="rId4"/>
                <a:stretch>
                  <a:fillRect r="-29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9E79F5F-283C-48BA-8E2A-FEDC92F065FA}"/>
              </a:ext>
            </a:extLst>
          </p:cNvPr>
          <p:cNvSpPr txBox="1"/>
          <p:nvPr/>
        </p:nvSpPr>
        <p:spPr>
          <a:xfrm>
            <a:off x="268013" y="5612523"/>
            <a:ext cx="8607972" cy="707886"/>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 Necessary (but not always sufficient) condition for </a:t>
            </a:r>
            <a:r>
              <a:rPr lang="en-US" sz="2000" i="1" dirty="0">
                <a:latin typeface="Calibri" panose="020F0502020204030204" pitchFamily="34" charset="0"/>
                <a:cs typeface="Calibri" panose="020F0502020204030204" pitchFamily="34" charset="0"/>
              </a:rPr>
              <a:t>inf-sup </a:t>
            </a:r>
            <a:r>
              <a:rPr lang="en-US" sz="2000" dirty="0">
                <a:latin typeface="Calibri" panose="020F0502020204030204" pitchFamily="34" charset="0"/>
                <a:cs typeface="Calibri" panose="020F0502020204030204" pitchFamily="34" charset="0"/>
              </a:rPr>
              <a:t>stability at the continuous level.</a:t>
            </a:r>
          </a:p>
        </p:txBody>
      </p:sp>
      <p:sp>
        <p:nvSpPr>
          <p:cNvPr id="8" name="Title 1">
            <a:extLst>
              <a:ext uri="{FF2B5EF4-FFF2-40B4-BE49-F238E27FC236}">
                <a16:creationId xmlns:a16="http://schemas.microsoft.com/office/drawing/2014/main" id="{2EA4FD8E-BF76-4B6F-8B19-CEECE3BBC6A4}"/>
              </a:ext>
            </a:extLst>
          </p:cNvPr>
          <p:cNvSpPr>
            <a:spLocks noGrp="1"/>
          </p:cNvSpPr>
          <p:nvPr>
            <p:ph type="title"/>
          </p:nvPr>
        </p:nvSpPr>
        <p:spPr>
          <a:xfrm>
            <a:off x="0" y="-10510"/>
            <a:ext cx="8229600" cy="991675"/>
          </a:xfrm>
        </p:spPr>
        <p:txBody>
          <a:bodyPr/>
          <a:lstStyle/>
          <a:p>
            <a:r>
              <a:rPr lang="en-US" dirty="0"/>
              <a:t>Discrete </a:t>
            </a:r>
            <a:r>
              <a:rPr lang="en-US" i="1" dirty="0"/>
              <a:t>inf-sup</a:t>
            </a:r>
            <a:r>
              <a:rPr lang="en-US" dirty="0"/>
              <a:t> (LBB) condition*</a:t>
            </a:r>
          </a:p>
        </p:txBody>
      </p:sp>
    </p:spTree>
    <p:extLst>
      <p:ext uri="{BB962C8B-B14F-4D97-AF65-F5344CB8AC3E}">
        <p14:creationId xmlns:p14="http://schemas.microsoft.com/office/powerpoint/2010/main" val="285973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95" y="130022"/>
            <a:ext cx="8704410" cy="668600"/>
          </a:xfrm>
          <a:solidFill>
            <a:schemeClr val="bg1"/>
          </a:solidFill>
        </p:spPr>
        <p:txBody>
          <a:bodyPr/>
          <a:lstStyle/>
          <a:p>
            <a:r>
              <a:rPr lang="en-US" dirty="0"/>
              <a:t>Lin. dept. constraints are a real problem!</a:t>
            </a:r>
          </a:p>
        </p:txBody>
      </p:sp>
      <p:sp>
        <p:nvSpPr>
          <p:cNvPr id="5" name="TextBox 4">
            <a:extLst>
              <a:ext uri="{FF2B5EF4-FFF2-40B4-BE49-F238E27FC236}">
                <a16:creationId xmlns:a16="http://schemas.microsoft.com/office/drawing/2014/main" id="{EBBCA72A-FAE1-4257-93BB-A2DFE9675D34}"/>
              </a:ext>
            </a:extLst>
          </p:cNvPr>
          <p:cNvSpPr txBox="1"/>
          <p:nvPr/>
        </p:nvSpPr>
        <p:spPr>
          <a:xfrm>
            <a:off x="267398" y="862138"/>
            <a:ext cx="8769921" cy="2739211"/>
          </a:xfrm>
          <a:prstGeom prst="rect">
            <a:avLst/>
          </a:prstGeom>
          <a:noFill/>
          <a:ln>
            <a:solidFill>
              <a:schemeClr val="tx1"/>
            </a:solidFill>
          </a:ln>
        </p:spPr>
        <p:txBody>
          <a:bodyPr wrap="square" rtlCol="0">
            <a:spAutoFit/>
          </a:bodyPr>
          <a:lstStyle/>
          <a:p>
            <a:pPr algn="ctr"/>
            <a:r>
              <a:rPr lang="en-US" sz="2000" b="1" dirty="0">
                <a:latin typeface="Calibri" panose="020F0502020204030204" pitchFamily="34" charset="0"/>
                <a:cs typeface="Calibri" panose="020F0502020204030204" pitchFamily="34" charset="0"/>
              </a:rPr>
              <a:t>Sandwich Problem</a:t>
            </a:r>
          </a:p>
          <a:p>
            <a:endParaRPr lang="en-US" sz="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There are 140 singular/near-singular matrices out of 2659 total matrices.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is singular with rank deficiency 2 and condition number Inf.</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has duplicate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Identical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19            30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matrix32.mm is near-singular with rank deficiency 1 and condition number 1e16.</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matrix37.mm is near-singular with rank deficiency 1 and condition number 5e16.</a:t>
            </a:r>
          </a:p>
          <a:p>
            <a:r>
              <a:rPr lang="en-US" dirty="0">
                <a:latin typeface="Calibri" panose="020F0502020204030204" pitchFamily="34" charset="0"/>
                <a:cs typeface="Calibri" panose="020F0502020204030204" pitchFamily="34" charset="0"/>
              </a:rPr>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58F7CA-4146-4200-A955-53C914850BAA}"/>
                  </a:ext>
                </a:extLst>
              </p:cNvPr>
              <p:cNvSpPr txBox="1"/>
              <p:nvPr/>
            </p:nvSpPr>
            <p:spPr>
              <a:xfrm>
                <a:off x="5964811" y="944868"/>
                <a:ext cx="2827090" cy="400110"/>
              </a:xfrm>
              <a:prstGeom prst="rect">
                <a:avLst/>
              </a:prstGeom>
              <a:solidFill>
                <a:schemeClr val="accent5">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𝑮</m:t>
                      </m:r>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𝑴</m:t>
                          </m:r>
                        </m:e>
                        <m:sup>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𝑮</m:t>
                          </m:r>
                        </m:e>
                        <m:sup>
                          <m:r>
                            <a:rPr lang="en-US" sz="2000" b="0" i="1" smtClean="0">
                              <a:latin typeface="Cambria Math" panose="02040503050406030204" pitchFamily="18" charset="0"/>
                            </a:rPr>
                            <m:t>𝑇</m:t>
                          </m:r>
                        </m:sup>
                      </m:sSup>
                      <m:r>
                        <a:rPr lang="en-US" sz="2000" b="1" i="1" smtClean="0">
                          <a:latin typeface="Cambria Math" panose="02040503050406030204" pitchFamily="18" charset="0"/>
                        </a:rPr>
                        <m:t>𝒚</m:t>
                      </m:r>
                      <m:r>
                        <a:rPr lang="en-US" sz="2000" b="0" i="1" smtClean="0">
                          <a:latin typeface="Cambria Math" panose="02040503050406030204" pitchFamily="18" charset="0"/>
                        </a:rPr>
                        <m:t>=</m:t>
                      </m:r>
                      <m:r>
                        <a:rPr lang="en-US" sz="2000" b="1" i="1" smtClean="0">
                          <a:latin typeface="Cambria Math" panose="02040503050406030204" pitchFamily="18" charset="0"/>
                        </a:rPr>
                        <m:t>𝑮</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𝒗</m:t>
                          </m:r>
                        </m:e>
                        <m:sup>
                          <m:r>
                            <a:rPr lang="en-US" sz="2000" b="1" i="1" smtClean="0">
                              <a:latin typeface="Cambria Math" panose="02040503050406030204" pitchFamily="18" charset="0"/>
                            </a:rPr>
                            <m:t>∗</m:t>
                          </m:r>
                        </m:sup>
                      </m:sSup>
                    </m:oMath>
                  </m:oMathPara>
                </a14:m>
                <a:endParaRPr lang="en-US" sz="2000" b="1" dirty="0"/>
              </a:p>
            </p:txBody>
          </p:sp>
        </mc:Choice>
        <mc:Fallback xmlns="">
          <p:sp>
            <p:nvSpPr>
              <p:cNvPr id="12" name="TextBox 11">
                <a:extLst>
                  <a:ext uri="{FF2B5EF4-FFF2-40B4-BE49-F238E27FC236}">
                    <a16:creationId xmlns:a16="http://schemas.microsoft.com/office/drawing/2014/main" id="{1B58F7CA-4146-4200-A955-53C914850BAA}"/>
                  </a:ext>
                </a:extLst>
              </p:cNvPr>
              <p:cNvSpPr txBox="1">
                <a:spLocks noRot="1" noChangeAspect="1" noMove="1" noResize="1" noEditPoints="1" noAdjustHandles="1" noChangeArrowheads="1" noChangeShapeType="1" noTextEdit="1"/>
              </p:cNvSpPr>
              <p:nvPr/>
            </p:nvSpPr>
            <p:spPr>
              <a:xfrm>
                <a:off x="5964811" y="944868"/>
                <a:ext cx="2827090" cy="400110"/>
              </a:xfrm>
              <a:prstGeom prst="rect">
                <a:avLst/>
              </a:prstGeom>
              <a:blipFill>
                <a:blip r:embed="rId3"/>
                <a:stretch>
                  <a:fillRect b="-10606"/>
                </a:stretch>
              </a:blipFill>
            </p:spPr>
            <p:txBody>
              <a:bodyPr/>
              <a:lstStyle/>
              <a:p>
                <a:r>
                  <a:rPr lang="en-US">
                    <a:noFill/>
                  </a:rPr>
                  <a:t> </a:t>
                </a:r>
              </a:p>
            </p:txBody>
          </p:sp>
        </mc:Fallback>
      </mc:AlternateContent>
    </p:spTree>
    <p:extLst>
      <p:ext uri="{BB962C8B-B14F-4D97-AF65-F5344CB8AC3E}">
        <p14:creationId xmlns:p14="http://schemas.microsoft.com/office/powerpoint/2010/main" val="2466892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95" y="130022"/>
            <a:ext cx="8704410" cy="668600"/>
          </a:xfrm>
          <a:solidFill>
            <a:schemeClr val="bg1"/>
          </a:solidFill>
        </p:spPr>
        <p:txBody>
          <a:bodyPr/>
          <a:lstStyle/>
          <a:p>
            <a:r>
              <a:rPr lang="en-US" dirty="0"/>
              <a:t>Lin. dept. constraints are a real problem!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7754778-73EC-4956-A1C4-0493A0754E78}"/>
                  </a:ext>
                </a:extLst>
              </p:cNvPr>
              <p:cNvSpPr txBox="1"/>
              <p:nvPr/>
            </p:nvSpPr>
            <p:spPr>
              <a:xfrm>
                <a:off x="109897" y="4045866"/>
                <a:ext cx="9110303" cy="1754326"/>
              </a:xfrm>
              <a:prstGeom prst="rect">
                <a:avLst/>
              </a:prstGeom>
              <a:noFill/>
            </p:spPr>
            <p:txBody>
              <a:bodyPr wrap="square" rtlCol="0">
                <a:spAutoFit/>
              </a:bodyPr>
              <a:lstStyle/>
              <a:p>
                <a:endParaRPr 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o"/>
                </a:pPr>
                <a:r>
                  <a:rPr lang="en-US" sz="2200" dirty="0">
                    <a:latin typeface="Calibri" panose="020F0502020204030204" pitchFamily="34" charset="0"/>
                    <a:cs typeface="Calibri" panose="020F0502020204030204" pitchFamily="34" charset="0"/>
                  </a:rPr>
                  <a:t>Develop algorithm to </a:t>
                </a:r>
                <a:r>
                  <a:rPr lang="en-US" sz="2200" b="1" i="1" dirty="0">
                    <a:latin typeface="Calibri" panose="020F0502020204030204" pitchFamily="34" charset="0"/>
                    <a:cs typeface="Calibri" panose="020F0502020204030204" pitchFamily="34" charset="0"/>
                  </a:rPr>
                  <a:t>detect </a:t>
                </a:r>
                <a:r>
                  <a:rPr lang="en-US" sz="2200" dirty="0">
                    <a:latin typeface="Calibri" panose="020F0502020204030204" pitchFamily="34" charset="0"/>
                    <a:cs typeface="Calibri" panose="020F0502020204030204" pitchFamily="34" charset="0"/>
                  </a:rPr>
                  <a:t>and</a:t>
                </a:r>
                <a:r>
                  <a:rPr lang="en-US" sz="2200" b="1" i="1" dirty="0">
                    <a:latin typeface="Calibri" panose="020F0502020204030204" pitchFamily="34" charset="0"/>
                    <a:cs typeface="Calibri" panose="020F0502020204030204" pitchFamily="34" charset="0"/>
                  </a:rPr>
                  <a:t> remove on-the-fly</a:t>
                </a:r>
                <a:r>
                  <a:rPr lang="en-US" sz="2200" dirty="0">
                    <a:latin typeface="Calibri" panose="020F0502020204030204" pitchFamily="34" charset="0"/>
                    <a:cs typeface="Calibri" panose="020F0502020204030204" pitchFamily="34" charset="0"/>
                  </a:rPr>
                  <a:t> linearly dependent          and nearly-linearly dependent constraints </a:t>
                </a:r>
                <a:r>
                  <a:rPr lang="en-US" sz="2200" dirty="0">
                    <a:solidFill>
                      <a:schemeClr val="bg1"/>
                    </a:solidFill>
                    <a:latin typeface="Calibri" panose="020F0502020204030204" pitchFamily="34" charset="0"/>
                    <a:cs typeface="Calibri" panose="020F0502020204030204" pitchFamily="34" charset="0"/>
                  </a:rPr>
                  <a:t>(</a:t>
                </a:r>
                <a14:m>
                  <m:oMath xmlns:m="http://schemas.openxmlformats.org/officeDocument/2006/math">
                    <m:r>
                      <a:rPr lang="en-US" sz="2200" i="1" smtClean="0">
                        <a:solidFill>
                          <a:schemeClr val="bg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200" dirty="0">
                    <a:solidFill>
                      <a:schemeClr val="bg1"/>
                    </a:solidFill>
                    <a:latin typeface="Calibri" panose="020F0502020204030204" pitchFamily="34" charset="0"/>
                    <a:cs typeface="Calibri" panose="020F0502020204030204" pitchFamily="34" charset="0"/>
                  </a:rPr>
                  <a:t> QR algorithms!)</a:t>
                </a:r>
                <a:endParaRPr lang="en-US" sz="2200" b="1" i="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þ"/>
                </a:pPr>
                <a:endParaRPr lang="en-US" sz="4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þ"/>
                </a:pPr>
                <a:endParaRPr lang="en-US" sz="4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o"/>
                </a:pPr>
                <a:r>
                  <a:rPr lang="en-US" sz="2200" dirty="0">
                    <a:latin typeface="Calibri" panose="020F0502020204030204" pitchFamily="34" charset="0"/>
                    <a:cs typeface="Calibri" panose="020F0502020204030204" pitchFamily="34" charset="0"/>
                  </a:rPr>
                  <a:t> Understand cause of linearly dependent constraints </a:t>
                </a:r>
                <a:r>
                  <a:rPr lang="en-US" sz="2200" dirty="0">
                    <a:solidFill>
                      <a:schemeClr val="bg1"/>
                    </a:solidFill>
                    <a:latin typeface="Calibri" panose="020F0502020204030204" pitchFamily="34" charset="0"/>
                    <a:cs typeface="Calibri" panose="020F0502020204030204" pitchFamily="34" charset="0"/>
                  </a:rPr>
                  <a:t>(</a:t>
                </a:r>
                <a14:m>
                  <m:oMath xmlns:m="http://schemas.openxmlformats.org/officeDocument/2006/math">
                    <m:r>
                      <a:rPr lang="en-US" sz="2200" i="1">
                        <a:solidFill>
                          <a:schemeClr val="bg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200" dirty="0">
                    <a:solidFill>
                      <a:schemeClr val="bg1"/>
                    </a:solidFill>
                    <a:latin typeface="Calibri" panose="020F0502020204030204" pitchFamily="34" charset="0"/>
                    <a:cs typeface="Calibri" panose="020F0502020204030204" pitchFamily="34" charset="0"/>
                  </a:rPr>
                  <a:t> bug in skinning alg.) </a:t>
                </a:r>
                <a:r>
                  <a:rPr lang="en-US" sz="2200" dirty="0">
                    <a:latin typeface="Calibri" panose="020F0502020204030204" pitchFamily="34" charset="0"/>
                    <a:cs typeface="Calibri" panose="020F0502020204030204" pitchFamily="34" charset="0"/>
                  </a:rPr>
                  <a:t>and </a:t>
                </a:r>
                <a:r>
                  <a:rPr lang="en-US" sz="2200" b="1" i="1" dirty="0">
                    <a:latin typeface="Calibri" panose="020F0502020204030204" pitchFamily="34" charset="0"/>
                    <a:cs typeface="Calibri" panose="020F0502020204030204" pitchFamily="34" charset="0"/>
                  </a:rPr>
                  <a:t>eliminate</a:t>
                </a:r>
                <a:r>
                  <a:rPr lang="en-US" sz="2200" dirty="0">
                    <a:latin typeface="Calibri" panose="020F0502020204030204" pitchFamily="34" charset="0"/>
                    <a:cs typeface="Calibri" panose="020F0502020204030204" pitchFamily="34" charset="0"/>
                  </a:rPr>
                  <a:t> them </a:t>
                </a:r>
                <a:r>
                  <a:rPr lang="en-US" sz="2200" b="1" i="1" dirty="0">
                    <a:latin typeface="Calibri" panose="020F0502020204030204" pitchFamily="34" charset="0"/>
                    <a:cs typeface="Calibri" panose="020F0502020204030204" pitchFamily="34" charset="0"/>
                  </a:rPr>
                  <a:t>at the source</a:t>
                </a:r>
                <a:endParaRPr lang="en-US" sz="2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o"/>
                </a:pPr>
                <a:endParaRPr lang="en-US" sz="4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77754778-73EC-4956-A1C4-0493A0754E78}"/>
                  </a:ext>
                </a:extLst>
              </p:cNvPr>
              <p:cNvSpPr txBox="1">
                <a:spLocks noRot="1" noChangeAspect="1" noMove="1" noResize="1" noEditPoints="1" noAdjustHandles="1" noChangeArrowheads="1" noChangeShapeType="1" noTextEdit="1"/>
              </p:cNvSpPr>
              <p:nvPr/>
            </p:nvSpPr>
            <p:spPr>
              <a:xfrm>
                <a:off x="109897" y="4045866"/>
                <a:ext cx="9110303" cy="1754326"/>
              </a:xfrm>
              <a:prstGeom prst="rect">
                <a:avLst/>
              </a:prstGeom>
              <a:blipFill>
                <a:blip r:embed="rId3"/>
                <a:stretch>
                  <a:fillRect l="-736" r="-1472" b="-27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26335A5-17F8-47CE-912A-607B57FEF4F4}"/>
              </a:ext>
            </a:extLst>
          </p:cNvPr>
          <p:cNvSpPr/>
          <p:nvPr/>
        </p:nvSpPr>
        <p:spPr>
          <a:xfrm>
            <a:off x="1702848" y="3693151"/>
            <a:ext cx="5399427" cy="461665"/>
          </a:xfrm>
          <a:prstGeom prst="rect">
            <a:avLst/>
          </a:prstGeom>
        </p:spPr>
        <p:txBody>
          <a:bodyPr wrap="none">
            <a:spAutoFit/>
          </a:bodyPr>
          <a:lstStyle/>
          <a:p>
            <a:pPr algn="ctr"/>
            <a:r>
              <a:rPr lang="en-US" sz="2400" b="1" i="1" u="sng" dirty="0">
                <a:latin typeface="Calibri" panose="020F0502020204030204" pitchFamily="34" charset="0"/>
                <a:cs typeface="Calibri" panose="020F0502020204030204" pitchFamily="34" charset="0"/>
              </a:rPr>
              <a:t>Two remedies explored simultaneously: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58F7CA-4146-4200-A955-53C914850BAA}"/>
                  </a:ext>
                </a:extLst>
              </p:cNvPr>
              <p:cNvSpPr txBox="1"/>
              <p:nvPr/>
            </p:nvSpPr>
            <p:spPr>
              <a:xfrm>
                <a:off x="5964811" y="944868"/>
                <a:ext cx="2827090" cy="400110"/>
              </a:xfrm>
              <a:prstGeom prst="rect">
                <a:avLst/>
              </a:prstGeom>
              <a:solidFill>
                <a:schemeClr val="accent5">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𝑮</m:t>
                      </m:r>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𝑴</m:t>
                          </m:r>
                        </m:e>
                        <m:sup>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𝑮</m:t>
                          </m:r>
                        </m:e>
                        <m:sup>
                          <m:r>
                            <a:rPr lang="en-US" sz="2000" b="0" i="1" smtClean="0">
                              <a:latin typeface="Cambria Math" panose="02040503050406030204" pitchFamily="18" charset="0"/>
                            </a:rPr>
                            <m:t>𝑇</m:t>
                          </m:r>
                        </m:sup>
                      </m:sSup>
                      <m:r>
                        <a:rPr lang="en-US" sz="2000" b="1" i="1" smtClean="0">
                          <a:latin typeface="Cambria Math" panose="02040503050406030204" pitchFamily="18" charset="0"/>
                        </a:rPr>
                        <m:t>𝒚</m:t>
                      </m:r>
                      <m:r>
                        <a:rPr lang="en-US" sz="2000" b="0" i="1" smtClean="0">
                          <a:latin typeface="Cambria Math" panose="02040503050406030204" pitchFamily="18" charset="0"/>
                        </a:rPr>
                        <m:t>=</m:t>
                      </m:r>
                      <m:r>
                        <a:rPr lang="en-US" sz="2000" b="1" i="1" smtClean="0">
                          <a:latin typeface="Cambria Math" panose="02040503050406030204" pitchFamily="18" charset="0"/>
                        </a:rPr>
                        <m:t>𝑮</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𝒗</m:t>
                          </m:r>
                        </m:e>
                        <m:sup>
                          <m:r>
                            <a:rPr lang="en-US" sz="2000" b="1" i="1" smtClean="0">
                              <a:latin typeface="Cambria Math" panose="02040503050406030204" pitchFamily="18" charset="0"/>
                            </a:rPr>
                            <m:t>∗</m:t>
                          </m:r>
                        </m:sup>
                      </m:sSup>
                    </m:oMath>
                  </m:oMathPara>
                </a14:m>
                <a:endParaRPr lang="en-US" sz="2000" b="1" dirty="0"/>
              </a:p>
            </p:txBody>
          </p:sp>
        </mc:Choice>
        <mc:Fallback xmlns="">
          <p:sp>
            <p:nvSpPr>
              <p:cNvPr id="12" name="TextBox 11">
                <a:extLst>
                  <a:ext uri="{FF2B5EF4-FFF2-40B4-BE49-F238E27FC236}">
                    <a16:creationId xmlns:a16="http://schemas.microsoft.com/office/drawing/2014/main" id="{1B58F7CA-4146-4200-A955-53C914850BAA}"/>
                  </a:ext>
                </a:extLst>
              </p:cNvPr>
              <p:cNvSpPr txBox="1">
                <a:spLocks noRot="1" noChangeAspect="1" noMove="1" noResize="1" noEditPoints="1" noAdjustHandles="1" noChangeArrowheads="1" noChangeShapeType="1" noTextEdit="1"/>
              </p:cNvSpPr>
              <p:nvPr/>
            </p:nvSpPr>
            <p:spPr>
              <a:xfrm>
                <a:off x="5964811" y="944868"/>
                <a:ext cx="2827090" cy="400110"/>
              </a:xfrm>
              <a:prstGeom prst="rect">
                <a:avLst/>
              </a:prstGeom>
              <a:blipFill>
                <a:blip r:embed="rId4"/>
                <a:stretch>
                  <a:fillRect b="-1060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0263471-9DFA-4EF4-8358-968C7DEA3308}"/>
              </a:ext>
            </a:extLst>
          </p:cNvPr>
          <p:cNvSpPr txBox="1"/>
          <p:nvPr/>
        </p:nvSpPr>
        <p:spPr>
          <a:xfrm>
            <a:off x="267398" y="862138"/>
            <a:ext cx="8769921" cy="2739211"/>
          </a:xfrm>
          <a:prstGeom prst="rect">
            <a:avLst/>
          </a:prstGeom>
          <a:noFill/>
          <a:ln>
            <a:solidFill>
              <a:schemeClr val="tx1"/>
            </a:solidFill>
          </a:ln>
        </p:spPr>
        <p:txBody>
          <a:bodyPr wrap="square" rtlCol="0">
            <a:spAutoFit/>
          </a:bodyPr>
          <a:lstStyle/>
          <a:p>
            <a:pPr algn="ctr"/>
            <a:r>
              <a:rPr lang="en-US" sz="2000" b="1" dirty="0">
                <a:latin typeface="Calibri" panose="020F0502020204030204" pitchFamily="34" charset="0"/>
                <a:cs typeface="Calibri" panose="020F0502020204030204" pitchFamily="34" charset="0"/>
              </a:rPr>
              <a:t>Sandwich Problem</a:t>
            </a:r>
          </a:p>
          <a:p>
            <a:endParaRPr lang="en-US" sz="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There are 140 singular/near-singular matrices out of 2659 total matrices.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is singular with rank deficiency 2 and condition number Inf.</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has duplicate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Identical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19            30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matrix32.mm is near-singular with rank deficiency 1 and condition number 1e16.</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matrix37.mm is near-singular with rank deficiency 1 and condition number 5e16.</a:t>
            </a:r>
          </a:p>
          <a:p>
            <a:r>
              <a:rPr lang="en-US"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50898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E1AF9E0-C810-4ABF-98C4-24C21C8FCE33}"/>
              </a:ext>
            </a:extLst>
          </p:cNvPr>
          <p:cNvSpPr txBox="1"/>
          <p:nvPr/>
        </p:nvSpPr>
        <p:spPr>
          <a:xfrm>
            <a:off x="267398" y="862138"/>
            <a:ext cx="8769921" cy="2739211"/>
          </a:xfrm>
          <a:prstGeom prst="rect">
            <a:avLst/>
          </a:prstGeom>
          <a:noFill/>
          <a:ln>
            <a:solidFill>
              <a:schemeClr val="tx1"/>
            </a:solidFill>
          </a:ln>
        </p:spPr>
        <p:txBody>
          <a:bodyPr wrap="square" rtlCol="0">
            <a:spAutoFit/>
          </a:bodyPr>
          <a:lstStyle/>
          <a:p>
            <a:pPr algn="ctr"/>
            <a:r>
              <a:rPr lang="en-US" sz="2000" b="1" dirty="0">
                <a:latin typeface="Calibri" panose="020F0502020204030204" pitchFamily="34" charset="0"/>
                <a:cs typeface="Calibri" panose="020F0502020204030204" pitchFamily="34" charset="0"/>
              </a:rPr>
              <a:t>Sandwich Problem</a:t>
            </a:r>
          </a:p>
          <a:p>
            <a:endParaRPr lang="en-US" sz="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There are 140 singular/near-singular matrices out of 2659 total matrices.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is singular with rank deficiency 2 and condition number Inf.</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has duplicate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Identical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19            30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matrix32.mm is near-singular with rank deficiency 1 and condition number 1e16.</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matrix37.mm is near-singular with rank deficiency 1 and condition number 5e16.</a:t>
            </a:r>
          </a:p>
          <a:p>
            <a:r>
              <a:rPr lang="en-US" dirty="0">
                <a:latin typeface="Calibri" panose="020F0502020204030204" pitchFamily="34" charset="0"/>
                <a:cs typeface="Calibri" panose="020F0502020204030204" pitchFamily="34" charset="0"/>
              </a:rPr>
              <a:t>....</a:t>
            </a:r>
          </a:p>
        </p:txBody>
      </p:sp>
      <p:sp>
        <p:nvSpPr>
          <p:cNvPr id="2" name="Title 1"/>
          <p:cNvSpPr>
            <a:spLocks noGrp="1"/>
          </p:cNvSpPr>
          <p:nvPr>
            <p:ph type="title"/>
          </p:nvPr>
        </p:nvSpPr>
        <p:spPr>
          <a:xfrm>
            <a:off x="219795" y="130022"/>
            <a:ext cx="8704410" cy="668600"/>
          </a:xfrm>
          <a:solidFill>
            <a:schemeClr val="bg1"/>
          </a:solidFill>
        </p:spPr>
        <p:txBody>
          <a:bodyPr/>
          <a:lstStyle/>
          <a:p>
            <a:r>
              <a:rPr lang="en-US" dirty="0"/>
              <a:t>Lin. dept. constraints are a real problem!</a:t>
            </a:r>
          </a:p>
        </p:txBody>
      </p:sp>
      <p:sp>
        <p:nvSpPr>
          <p:cNvPr id="4" name="Rectangle 3">
            <a:extLst>
              <a:ext uri="{FF2B5EF4-FFF2-40B4-BE49-F238E27FC236}">
                <a16:creationId xmlns:a16="http://schemas.microsoft.com/office/drawing/2014/main" id="{326335A5-17F8-47CE-912A-607B57FEF4F4}"/>
              </a:ext>
            </a:extLst>
          </p:cNvPr>
          <p:cNvSpPr/>
          <p:nvPr/>
        </p:nvSpPr>
        <p:spPr>
          <a:xfrm>
            <a:off x="1702848" y="3693151"/>
            <a:ext cx="5399427" cy="461665"/>
          </a:xfrm>
          <a:prstGeom prst="rect">
            <a:avLst/>
          </a:prstGeom>
        </p:spPr>
        <p:txBody>
          <a:bodyPr wrap="none">
            <a:spAutoFit/>
          </a:bodyPr>
          <a:lstStyle/>
          <a:p>
            <a:pPr algn="ctr"/>
            <a:r>
              <a:rPr lang="en-US" sz="2400" b="1" i="1" u="sng" dirty="0">
                <a:latin typeface="Calibri" panose="020F0502020204030204" pitchFamily="34" charset="0"/>
                <a:cs typeface="Calibri" panose="020F0502020204030204" pitchFamily="34" charset="0"/>
              </a:rPr>
              <a:t>Two remedies explored simultaneously: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58F7CA-4146-4200-A955-53C914850BAA}"/>
                  </a:ext>
                </a:extLst>
              </p:cNvPr>
              <p:cNvSpPr txBox="1"/>
              <p:nvPr/>
            </p:nvSpPr>
            <p:spPr>
              <a:xfrm>
                <a:off x="5964811" y="944868"/>
                <a:ext cx="2827090" cy="400110"/>
              </a:xfrm>
              <a:prstGeom prst="rect">
                <a:avLst/>
              </a:prstGeom>
              <a:solidFill>
                <a:schemeClr val="accent5">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𝑮</m:t>
                      </m:r>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𝑴</m:t>
                          </m:r>
                        </m:e>
                        <m:sup>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𝑮</m:t>
                          </m:r>
                        </m:e>
                        <m:sup>
                          <m:r>
                            <a:rPr lang="en-US" sz="2000" b="0" i="1" smtClean="0">
                              <a:latin typeface="Cambria Math" panose="02040503050406030204" pitchFamily="18" charset="0"/>
                            </a:rPr>
                            <m:t>𝑇</m:t>
                          </m:r>
                        </m:sup>
                      </m:sSup>
                      <m:r>
                        <a:rPr lang="en-US" sz="2000" b="1" i="1" smtClean="0">
                          <a:latin typeface="Cambria Math" panose="02040503050406030204" pitchFamily="18" charset="0"/>
                        </a:rPr>
                        <m:t>𝒚</m:t>
                      </m:r>
                      <m:r>
                        <a:rPr lang="en-US" sz="2000" b="0" i="1" smtClean="0">
                          <a:latin typeface="Cambria Math" panose="02040503050406030204" pitchFamily="18" charset="0"/>
                        </a:rPr>
                        <m:t>=</m:t>
                      </m:r>
                      <m:r>
                        <a:rPr lang="en-US" sz="2000" b="1" i="1" smtClean="0">
                          <a:latin typeface="Cambria Math" panose="02040503050406030204" pitchFamily="18" charset="0"/>
                        </a:rPr>
                        <m:t>𝑮</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𝒗</m:t>
                          </m:r>
                        </m:e>
                        <m:sup>
                          <m:r>
                            <a:rPr lang="en-US" sz="2000" b="1" i="1" smtClean="0">
                              <a:latin typeface="Cambria Math" panose="02040503050406030204" pitchFamily="18" charset="0"/>
                            </a:rPr>
                            <m:t>∗</m:t>
                          </m:r>
                        </m:sup>
                      </m:sSup>
                    </m:oMath>
                  </m:oMathPara>
                </a14:m>
                <a:endParaRPr lang="en-US" sz="2000" b="1" dirty="0"/>
              </a:p>
            </p:txBody>
          </p:sp>
        </mc:Choice>
        <mc:Fallback xmlns="">
          <p:sp>
            <p:nvSpPr>
              <p:cNvPr id="12" name="TextBox 11">
                <a:extLst>
                  <a:ext uri="{FF2B5EF4-FFF2-40B4-BE49-F238E27FC236}">
                    <a16:creationId xmlns:a16="http://schemas.microsoft.com/office/drawing/2014/main" id="{1B58F7CA-4146-4200-A955-53C914850BAA}"/>
                  </a:ext>
                </a:extLst>
              </p:cNvPr>
              <p:cNvSpPr txBox="1">
                <a:spLocks noRot="1" noChangeAspect="1" noMove="1" noResize="1" noEditPoints="1" noAdjustHandles="1" noChangeArrowheads="1" noChangeShapeType="1" noTextEdit="1"/>
              </p:cNvSpPr>
              <p:nvPr/>
            </p:nvSpPr>
            <p:spPr>
              <a:xfrm>
                <a:off x="5964811" y="944868"/>
                <a:ext cx="2827090" cy="400110"/>
              </a:xfrm>
              <a:prstGeom prst="rect">
                <a:avLst/>
              </a:prstGeom>
              <a:blipFill>
                <a:blip r:embed="rId4"/>
                <a:stretch>
                  <a:fillRect b="-10606"/>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5BD115EB-B30F-4BD7-A9AF-CA7C5967404A}"/>
              </a:ext>
            </a:extLst>
          </p:cNvPr>
          <p:cNvSpPr/>
          <p:nvPr/>
        </p:nvSpPr>
        <p:spPr>
          <a:xfrm>
            <a:off x="-1" y="5692765"/>
            <a:ext cx="8924205" cy="769441"/>
          </a:xfrm>
          <a:prstGeom prst="rect">
            <a:avLst/>
          </a:prstGeom>
        </p:spPr>
        <p:txBody>
          <a:bodyPr wrap="square">
            <a:spAutoFit/>
          </a:bodyPr>
          <a:lstStyle/>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On-the-fly detection algorithm expected to be needed to deal with </a:t>
            </a:r>
            <a:r>
              <a:rPr lang="en-US" sz="2200" b="1" i="1" dirty="0">
                <a:latin typeface="Calibri" panose="020F0502020204030204" pitchFamily="34" charset="0"/>
                <a:cs typeface="Calibri" panose="020F0502020204030204" pitchFamily="34" charset="0"/>
              </a:rPr>
              <a:t>nearly linearly dependent constraints</a:t>
            </a:r>
            <a:endParaRPr lang="en-US" sz="22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681CCCF-20E5-4300-BD1C-8DBD1F3B03AE}"/>
              </a:ext>
            </a:extLst>
          </p:cNvPr>
          <p:cNvSpPr/>
          <p:nvPr/>
        </p:nvSpPr>
        <p:spPr>
          <a:xfrm>
            <a:off x="632459" y="2689860"/>
            <a:ext cx="8244143" cy="586740"/>
          </a:xfrm>
          <a:prstGeom prst="rect">
            <a:avLst/>
          </a:prstGeom>
          <a:noFill/>
          <a:ln w="1905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CF70B32-B2EE-4651-ACBE-9E2E398DB27A}"/>
                  </a:ext>
                </a:extLst>
              </p:cNvPr>
              <p:cNvSpPr txBox="1"/>
              <p:nvPr/>
            </p:nvSpPr>
            <p:spPr>
              <a:xfrm>
                <a:off x="109897" y="4045866"/>
                <a:ext cx="9110303" cy="1754326"/>
              </a:xfrm>
              <a:prstGeom prst="rect">
                <a:avLst/>
              </a:prstGeom>
              <a:noFill/>
            </p:spPr>
            <p:txBody>
              <a:bodyPr wrap="square" rtlCol="0">
                <a:spAutoFit/>
              </a:bodyPr>
              <a:lstStyle/>
              <a:p>
                <a:endParaRPr 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o"/>
                </a:pPr>
                <a:r>
                  <a:rPr lang="en-US" sz="2200" dirty="0">
                    <a:latin typeface="Calibri" panose="020F0502020204030204" pitchFamily="34" charset="0"/>
                    <a:cs typeface="Calibri" panose="020F0502020204030204" pitchFamily="34" charset="0"/>
                  </a:rPr>
                  <a:t>Develop algorithm to </a:t>
                </a:r>
                <a:r>
                  <a:rPr lang="en-US" sz="2200" b="1" i="1" dirty="0">
                    <a:latin typeface="Calibri" panose="020F0502020204030204" pitchFamily="34" charset="0"/>
                    <a:cs typeface="Calibri" panose="020F0502020204030204" pitchFamily="34" charset="0"/>
                  </a:rPr>
                  <a:t>detect </a:t>
                </a:r>
                <a:r>
                  <a:rPr lang="en-US" sz="2200" dirty="0">
                    <a:latin typeface="Calibri" panose="020F0502020204030204" pitchFamily="34" charset="0"/>
                    <a:cs typeface="Calibri" panose="020F0502020204030204" pitchFamily="34" charset="0"/>
                  </a:rPr>
                  <a:t>and</a:t>
                </a:r>
                <a:r>
                  <a:rPr lang="en-US" sz="2200" b="1" i="1" dirty="0">
                    <a:latin typeface="Calibri" panose="020F0502020204030204" pitchFamily="34" charset="0"/>
                    <a:cs typeface="Calibri" panose="020F0502020204030204" pitchFamily="34" charset="0"/>
                  </a:rPr>
                  <a:t> remove on-the-fly</a:t>
                </a:r>
                <a:r>
                  <a:rPr lang="en-US" sz="2200" dirty="0">
                    <a:latin typeface="Calibri" panose="020F0502020204030204" pitchFamily="34" charset="0"/>
                    <a:cs typeface="Calibri" panose="020F0502020204030204" pitchFamily="34" charset="0"/>
                  </a:rPr>
                  <a:t> linearly dependent          and nearly-linearly dependent constraints </a:t>
                </a:r>
                <a:r>
                  <a:rPr lang="en-US" sz="2200" dirty="0">
                    <a:solidFill>
                      <a:schemeClr val="bg1"/>
                    </a:solidFill>
                    <a:latin typeface="Calibri" panose="020F0502020204030204" pitchFamily="34" charset="0"/>
                    <a:cs typeface="Calibri" panose="020F0502020204030204" pitchFamily="34" charset="0"/>
                  </a:rPr>
                  <a:t>(</a:t>
                </a:r>
                <a14:m>
                  <m:oMath xmlns:m="http://schemas.openxmlformats.org/officeDocument/2006/math">
                    <m:r>
                      <a:rPr lang="en-US" sz="2200" i="1" smtClean="0">
                        <a:solidFill>
                          <a:schemeClr val="bg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200" dirty="0">
                    <a:solidFill>
                      <a:schemeClr val="bg1"/>
                    </a:solidFill>
                    <a:latin typeface="Calibri" panose="020F0502020204030204" pitchFamily="34" charset="0"/>
                    <a:cs typeface="Calibri" panose="020F0502020204030204" pitchFamily="34" charset="0"/>
                  </a:rPr>
                  <a:t> QR algorithms!)</a:t>
                </a:r>
                <a:endParaRPr lang="en-US" sz="2200" b="1" i="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þ"/>
                </a:pPr>
                <a:endParaRPr lang="en-US" sz="4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þ"/>
                </a:pPr>
                <a:endParaRPr lang="en-US" sz="4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o"/>
                </a:pPr>
                <a:r>
                  <a:rPr lang="en-US" sz="2200" dirty="0">
                    <a:latin typeface="Calibri" panose="020F0502020204030204" pitchFamily="34" charset="0"/>
                    <a:cs typeface="Calibri" panose="020F0502020204030204" pitchFamily="34" charset="0"/>
                  </a:rPr>
                  <a:t> Understand cause of linearly dependent constraints </a:t>
                </a:r>
                <a:r>
                  <a:rPr lang="en-US" sz="2200" dirty="0">
                    <a:solidFill>
                      <a:schemeClr val="bg1"/>
                    </a:solidFill>
                    <a:latin typeface="Calibri" panose="020F0502020204030204" pitchFamily="34" charset="0"/>
                    <a:cs typeface="Calibri" panose="020F0502020204030204" pitchFamily="34" charset="0"/>
                  </a:rPr>
                  <a:t>(</a:t>
                </a:r>
                <a14:m>
                  <m:oMath xmlns:m="http://schemas.openxmlformats.org/officeDocument/2006/math">
                    <m:r>
                      <a:rPr lang="en-US" sz="2200" i="1">
                        <a:solidFill>
                          <a:schemeClr val="bg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200" dirty="0">
                    <a:solidFill>
                      <a:schemeClr val="bg1"/>
                    </a:solidFill>
                    <a:latin typeface="Calibri" panose="020F0502020204030204" pitchFamily="34" charset="0"/>
                    <a:cs typeface="Calibri" panose="020F0502020204030204" pitchFamily="34" charset="0"/>
                  </a:rPr>
                  <a:t> bug in skinning alg.) </a:t>
                </a:r>
                <a:r>
                  <a:rPr lang="en-US" sz="2200" dirty="0">
                    <a:latin typeface="Calibri" panose="020F0502020204030204" pitchFamily="34" charset="0"/>
                    <a:cs typeface="Calibri" panose="020F0502020204030204" pitchFamily="34" charset="0"/>
                  </a:rPr>
                  <a:t>and </a:t>
                </a:r>
                <a:r>
                  <a:rPr lang="en-US" sz="2200" b="1" i="1" dirty="0">
                    <a:latin typeface="Calibri" panose="020F0502020204030204" pitchFamily="34" charset="0"/>
                    <a:cs typeface="Calibri" panose="020F0502020204030204" pitchFamily="34" charset="0"/>
                  </a:rPr>
                  <a:t>eliminate</a:t>
                </a:r>
                <a:r>
                  <a:rPr lang="en-US" sz="2200" dirty="0">
                    <a:latin typeface="Calibri" panose="020F0502020204030204" pitchFamily="34" charset="0"/>
                    <a:cs typeface="Calibri" panose="020F0502020204030204" pitchFamily="34" charset="0"/>
                  </a:rPr>
                  <a:t> them </a:t>
                </a:r>
                <a:r>
                  <a:rPr lang="en-US" sz="2200" b="1" i="1" dirty="0">
                    <a:latin typeface="Calibri" panose="020F0502020204030204" pitchFamily="34" charset="0"/>
                    <a:cs typeface="Calibri" panose="020F0502020204030204" pitchFamily="34" charset="0"/>
                  </a:rPr>
                  <a:t>at the source</a:t>
                </a:r>
                <a:endParaRPr lang="en-US" sz="2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o"/>
                </a:pPr>
                <a:endParaRPr lang="en-US" sz="400" dirty="0">
                  <a:latin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3CF70B32-B2EE-4651-ACBE-9E2E398DB27A}"/>
                  </a:ext>
                </a:extLst>
              </p:cNvPr>
              <p:cNvSpPr txBox="1">
                <a:spLocks noRot="1" noChangeAspect="1" noMove="1" noResize="1" noEditPoints="1" noAdjustHandles="1" noChangeArrowheads="1" noChangeShapeType="1" noTextEdit="1"/>
              </p:cNvSpPr>
              <p:nvPr/>
            </p:nvSpPr>
            <p:spPr>
              <a:xfrm>
                <a:off x="109897" y="4045866"/>
                <a:ext cx="9110303" cy="1754326"/>
              </a:xfrm>
              <a:prstGeom prst="rect">
                <a:avLst/>
              </a:prstGeom>
              <a:blipFill>
                <a:blip r:embed="rId5"/>
                <a:stretch>
                  <a:fillRect l="-736" r="-1472" b="-2787"/>
                </a:stretch>
              </a:blipFill>
            </p:spPr>
            <p:txBody>
              <a:bodyPr/>
              <a:lstStyle/>
              <a:p>
                <a:r>
                  <a:rPr lang="en-US">
                    <a:noFill/>
                  </a:rPr>
                  <a:t> </a:t>
                </a:r>
              </a:p>
            </p:txBody>
          </p:sp>
        </mc:Fallback>
      </mc:AlternateContent>
    </p:spTree>
    <p:extLst>
      <p:ext uri="{BB962C8B-B14F-4D97-AF65-F5344CB8AC3E}">
        <p14:creationId xmlns:p14="http://schemas.microsoft.com/office/powerpoint/2010/main" val="269106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95" y="130022"/>
            <a:ext cx="8704410" cy="668600"/>
          </a:xfrm>
          <a:solidFill>
            <a:schemeClr val="bg1"/>
          </a:solidFill>
        </p:spPr>
        <p:txBody>
          <a:bodyPr/>
          <a:lstStyle/>
          <a:p>
            <a:r>
              <a:rPr lang="en-US" dirty="0"/>
              <a:t>Lin. dept. constraints are a real problem!</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7754778-73EC-4956-A1C4-0493A0754E78}"/>
                  </a:ext>
                </a:extLst>
              </p:cNvPr>
              <p:cNvSpPr txBox="1"/>
              <p:nvPr/>
            </p:nvSpPr>
            <p:spPr>
              <a:xfrm>
                <a:off x="109897" y="4045866"/>
                <a:ext cx="9110303" cy="1754326"/>
              </a:xfrm>
              <a:prstGeom prst="rect">
                <a:avLst/>
              </a:prstGeom>
              <a:noFill/>
            </p:spPr>
            <p:txBody>
              <a:bodyPr wrap="square" rtlCol="0">
                <a:spAutoFit/>
              </a:bodyPr>
              <a:lstStyle/>
              <a:p>
                <a:endParaRPr lang="en-US" sz="8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þ"/>
                </a:pPr>
                <a:r>
                  <a:rPr lang="en-US" sz="2200" dirty="0">
                    <a:latin typeface="Calibri" panose="020F0502020204030204" pitchFamily="34" charset="0"/>
                    <a:cs typeface="Calibri" panose="020F0502020204030204" pitchFamily="34" charset="0"/>
                  </a:rPr>
                  <a:t>Develop algorithm to </a:t>
                </a:r>
                <a:r>
                  <a:rPr lang="en-US" sz="2200" b="1" i="1" dirty="0">
                    <a:latin typeface="Calibri" panose="020F0502020204030204" pitchFamily="34" charset="0"/>
                    <a:cs typeface="Calibri" panose="020F0502020204030204" pitchFamily="34" charset="0"/>
                  </a:rPr>
                  <a:t>detect </a:t>
                </a:r>
                <a:r>
                  <a:rPr lang="en-US" sz="2200" dirty="0">
                    <a:latin typeface="Calibri" panose="020F0502020204030204" pitchFamily="34" charset="0"/>
                    <a:cs typeface="Calibri" panose="020F0502020204030204" pitchFamily="34" charset="0"/>
                  </a:rPr>
                  <a:t>and</a:t>
                </a:r>
                <a:r>
                  <a:rPr lang="en-US" sz="2200" b="1" i="1" dirty="0">
                    <a:latin typeface="Calibri" panose="020F0502020204030204" pitchFamily="34" charset="0"/>
                    <a:cs typeface="Calibri" panose="020F0502020204030204" pitchFamily="34" charset="0"/>
                  </a:rPr>
                  <a:t> remove on-the-fly</a:t>
                </a:r>
                <a:r>
                  <a:rPr lang="en-US" sz="2200" dirty="0">
                    <a:latin typeface="Calibri" panose="020F0502020204030204" pitchFamily="34" charset="0"/>
                    <a:cs typeface="Calibri" panose="020F0502020204030204" pitchFamily="34" charset="0"/>
                  </a:rPr>
                  <a:t> linearly dependent          and nearly-linearly dependent </a:t>
                </a:r>
                <a:r>
                  <a:rPr lang="en-US" sz="2200" dirty="0">
                    <a:solidFill>
                      <a:schemeClr val="tx1"/>
                    </a:solidFill>
                    <a:latin typeface="Calibri" panose="020F0502020204030204" pitchFamily="34" charset="0"/>
                    <a:cs typeface="Calibri" panose="020F0502020204030204" pitchFamily="34" charset="0"/>
                  </a:rPr>
                  <a:t>constraints </a:t>
                </a:r>
                <a:r>
                  <a:rPr lang="en-US" sz="2200" dirty="0">
                    <a:solidFill>
                      <a:srgbClr val="00B050"/>
                    </a:solidFill>
                    <a:latin typeface="Calibri" panose="020F0502020204030204" pitchFamily="34" charset="0"/>
                    <a:cs typeface="Calibri" panose="020F0502020204030204" pitchFamily="34" charset="0"/>
                  </a:rPr>
                  <a:t>(</a:t>
                </a:r>
                <a14:m>
                  <m:oMath xmlns:m="http://schemas.openxmlformats.org/officeDocument/2006/math">
                    <m:r>
                      <a:rPr lang="en-US" sz="2200"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200" dirty="0">
                    <a:solidFill>
                      <a:srgbClr val="00B050"/>
                    </a:solidFill>
                    <a:latin typeface="Calibri" panose="020F0502020204030204" pitchFamily="34" charset="0"/>
                    <a:cs typeface="Calibri" panose="020F0502020204030204" pitchFamily="34" charset="0"/>
                  </a:rPr>
                  <a:t> QR algorithms!)</a:t>
                </a:r>
                <a:endParaRPr lang="en-US" sz="2200" b="1" i="1" dirty="0">
                  <a:solidFill>
                    <a:schemeClr val="bg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þ"/>
                </a:pPr>
                <a:endParaRPr lang="en-US" sz="4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þ"/>
                </a:pPr>
                <a:endParaRPr lang="en-US" sz="400" b="1" i="1"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o"/>
                </a:pPr>
                <a:r>
                  <a:rPr lang="en-US" sz="2200" dirty="0">
                    <a:latin typeface="Calibri" panose="020F0502020204030204" pitchFamily="34" charset="0"/>
                    <a:cs typeface="Calibri" panose="020F0502020204030204" pitchFamily="34" charset="0"/>
                  </a:rPr>
                  <a:t> Understand cause of linearly dependent constraints</a:t>
                </a:r>
                <a:r>
                  <a:rPr lang="en-US" sz="2200" dirty="0">
                    <a:solidFill>
                      <a:srgbClr val="FFC000"/>
                    </a:solidFill>
                    <a:latin typeface="Calibri" panose="020F0502020204030204" pitchFamily="34" charset="0"/>
                    <a:cs typeface="Calibri" panose="020F0502020204030204" pitchFamily="34" charset="0"/>
                  </a:rPr>
                  <a:t> </a:t>
                </a:r>
                <a:r>
                  <a:rPr lang="en-US" sz="2200" dirty="0">
                    <a:solidFill>
                      <a:srgbClr val="FF0000"/>
                    </a:solidFill>
                    <a:latin typeface="Calibri" panose="020F0502020204030204" pitchFamily="34" charset="0"/>
                    <a:cs typeface="Calibri" panose="020F0502020204030204" pitchFamily="34" charset="0"/>
                  </a:rPr>
                  <a:t>(</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200" dirty="0">
                    <a:solidFill>
                      <a:srgbClr val="FF0000"/>
                    </a:solidFill>
                    <a:latin typeface="Calibri" panose="020F0502020204030204" pitchFamily="34" charset="0"/>
                    <a:cs typeface="Calibri" panose="020F0502020204030204" pitchFamily="34" charset="0"/>
                  </a:rPr>
                  <a:t> bug in skinning alg.) </a:t>
                </a:r>
                <a:r>
                  <a:rPr lang="en-US" sz="2200" dirty="0">
                    <a:latin typeface="Calibri" panose="020F0502020204030204" pitchFamily="34" charset="0"/>
                    <a:cs typeface="Calibri" panose="020F0502020204030204" pitchFamily="34" charset="0"/>
                  </a:rPr>
                  <a:t>and </a:t>
                </a:r>
                <a:r>
                  <a:rPr lang="en-US" sz="2200" b="1" i="1" dirty="0">
                    <a:latin typeface="Calibri" panose="020F0502020204030204" pitchFamily="34" charset="0"/>
                    <a:cs typeface="Calibri" panose="020F0502020204030204" pitchFamily="34" charset="0"/>
                  </a:rPr>
                  <a:t>eliminate</a:t>
                </a:r>
                <a:r>
                  <a:rPr lang="en-US" sz="2200" dirty="0">
                    <a:latin typeface="Calibri" panose="020F0502020204030204" pitchFamily="34" charset="0"/>
                    <a:cs typeface="Calibri" panose="020F0502020204030204" pitchFamily="34" charset="0"/>
                  </a:rPr>
                  <a:t> them </a:t>
                </a:r>
                <a:r>
                  <a:rPr lang="en-US" sz="2200" b="1" i="1" dirty="0">
                    <a:latin typeface="Calibri" panose="020F0502020204030204" pitchFamily="34" charset="0"/>
                    <a:cs typeface="Calibri" panose="020F0502020204030204" pitchFamily="34" charset="0"/>
                  </a:rPr>
                  <a:t>at the source </a:t>
                </a:r>
                <a:r>
                  <a:rPr lang="en-US" sz="2200" dirty="0">
                    <a:solidFill>
                      <a:srgbClr val="FF0000"/>
                    </a:solidFill>
                    <a:latin typeface="Calibri" panose="020F0502020204030204" pitchFamily="34" charset="0"/>
                    <a:cs typeface="Calibri" panose="020F0502020204030204" pitchFamily="34" charset="0"/>
                  </a:rPr>
                  <a:t>(</a:t>
                </a:r>
                <a14:m>
                  <m:oMath xmlns:m="http://schemas.openxmlformats.org/officeDocument/2006/math">
                    <m:r>
                      <a:rPr lang="en-US" sz="2200" i="1">
                        <a:solidFill>
                          <a:srgbClr val="FF0000"/>
                        </a:solidFill>
                        <a:latin typeface="Cambria Math" panose="02040503050406030204" pitchFamily="18" charset="0"/>
                        <a:ea typeface="Cambria Math" panose="02040503050406030204" pitchFamily="18" charset="0"/>
                        <a:cs typeface="Calibri" panose="020F0502020204030204" pitchFamily="34" charset="0"/>
                      </a:rPr>
                      <m:t>→ </m:t>
                    </m:r>
                  </m:oMath>
                </a14:m>
                <a:r>
                  <a:rPr lang="en-US" sz="2200" dirty="0">
                    <a:solidFill>
                      <a:srgbClr val="FF0000"/>
                    </a:solidFill>
                    <a:latin typeface="Calibri" panose="020F0502020204030204" pitchFamily="34" charset="0"/>
                    <a:cs typeface="Calibri" panose="020F0502020204030204" pitchFamily="34" charset="0"/>
                  </a:rPr>
                  <a:t>TODO)</a:t>
                </a:r>
              </a:p>
              <a:p>
                <a:pPr marL="285750" indent="-285750">
                  <a:buFont typeface="Wingdings" panose="05000000000000000000" pitchFamily="2" charset="2"/>
                  <a:buChar char="o"/>
                </a:pPr>
                <a:endParaRPr lang="en-US" sz="400" dirty="0">
                  <a:latin typeface="Calibri" panose="020F0502020204030204" pitchFamily="34" charset="0"/>
                  <a:cs typeface="Calibri" panose="020F0502020204030204" pitchFamily="34" charset="0"/>
                </a:endParaRPr>
              </a:p>
            </p:txBody>
          </p:sp>
        </mc:Choice>
        <mc:Fallback xmlns="">
          <p:sp>
            <p:nvSpPr>
              <p:cNvPr id="10" name="TextBox 9">
                <a:extLst>
                  <a:ext uri="{FF2B5EF4-FFF2-40B4-BE49-F238E27FC236}">
                    <a16:creationId xmlns:a16="http://schemas.microsoft.com/office/drawing/2014/main" id="{77754778-73EC-4956-A1C4-0493A0754E78}"/>
                  </a:ext>
                </a:extLst>
              </p:cNvPr>
              <p:cNvSpPr txBox="1">
                <a:spLocks noRot="1" noChangeAspect="1" noMove="1" noResize="1" noEditPoints="1" noAdjustHandles="1" noChangeArrowheads="1" noChangeShapeType="1" noTextEdit="1"/>
              </p:cNvSpPr>
              <p:nvPr/>
            </p:nvSpPr>
            <p:spPr>
              <a:xfrm>
                <a:off x="109897" y="4045866"/>
                <a:ext cx="9110303" cy="1754326"/>
              </a:xfrm>
              <a:prstGeom prst="rect">
                <a:avLst/>
              </a:prstGeom>
              <a:blipFill>
                <a:blip r:embed="rId3"/>
                <a:stretch>
                  <a:fillRect l="-736" r="-1472" b="-27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326335A5-17F8-47CE-912A-607B57FEF4F4}"/>
              </a:ext>
            </a:extLst>
          </p:cNvPr>
          <p:cNvSpPr/>
          <p:nvPr/>
        </p:nvSpPr>
        <p:spPr>
          <a:xfrm>
            <a:off x="1702848" y="3693151"/>
            <a:ext cx="5399427" cy="461665"/>
          </a:xfrm>
          <a:prstGeom prst="rect">
            <a:avLst/>
          </a:prstGeom>
        </p:spPr>
        <p:txBody>
          <a:bodyPr wrap="none">
            <a:spAutoFit/>
          </a:bodyPr>
          <a:lstStyle/>
          <a:p>
            <a:pPr algn="ctr"/>
            <a:r>
              <a:rPr lang="en-US" sz="2400" b="1" i="1" u="sng" dirty="0">
                <a:latin typeface="Calibri" panose="020F0502020204030204" pitchFamily="34" charset="0"/>
                <a:cs typeface="Calibri" panose="020F0502020204030204" pitchFamily="34" charset="0"/>
              </a:rPr>
              <a:t>Two remedies explored simultaneously:</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B58F7CA-4146-4200-A955-53C914850BAA}"/>
                  </a:ext>
                </a:extLst>
              </p:cNvPr>
              <p:cNvSpPr txBox="1"/>
              <p:nvPr/>
            </p:nvSpPr>
            <p:spPr>
              <a:xfrm>
                <a:off x="5964811" y="944868"/>
                <a:ext cx="2827090" cy="400110"/>
              </a:xfrm>
              <a:prstGeom prst="rect">
                <a:avLst/>
              </a:prstGeom>
              <a:solidFill>
                <a:schemeClr val="accent5">
                  <a:lumMod val="20000"/>
                  <a:lumOff val="8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𝑮</m:t>
                      </m:r>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𝑴</m:t>
                          </m:r>
                        </m:e>
                        <m:sup>
                          <m:r>
                            <a:rPr lang="en-US" sz="2000" b="0" i="1" smtClean="0">
                              <a:latin typeface="Cambria Math" panose="02040503050406030204" pitchFamily="18" charset="0"/>
                            </a:rPr>
                            <m:t>−1</m:t>
                          </m:r>
                        </m:sup>
                      </m:sSup>
                      <m:sSup>
                        <m:sSupPr>
                          <m:ctrlPr>
                            <a:rPr lang="en-US" sz="2000" b="0" i="1" smtClean="0">
                              <a:latin typeface="Cambria Math" panose="02040503050406030204" pitchFamily="18" charset="0"/>
                            </a:rPr>
                          </m:ctrlPr>
                        </m:sSupPr>
                        <m:e>
                          <m:r>
                            <a:rPr lang="en-US" sz="2000" b="1" i="1" smtClean="0">
                              <a:latin typeface="Cambria Math" panose="02040503050406030204" pitchFamily="18" charset="0"/>
                            </a:rPr>
                            <m:t>𝑮</m:t>
                          </m:r>
                        </m:e>
                        <m:sup>
                          <m:r>
                            <a:rPr lang="en-US" sz="2000" b="0" i="1" smtClean="0">
                              <a:latin typeface="Cambria Math" panose="02040503050406030204" pitchFamily="18" charset="0"/>
                            </a:rPr>
                            <m:t>𝑇</m:t>
                          </m:r>
                        </m:sup>
                      </m:sSup>
                      <m:r>
                        <a:rPr lang="en-US" sz="2000" b="1" i="1" smtClean="0">
                          <a:latin typeface="Cambria Math" panose="02040503050406030204" pitchFamily="18" charset="0"/>
                        </a:rPr>
                        <m:t>𝒚</m:t>
                      </m:r>
                      <m:r>
                        <a:rPr lang="en-US" sz="2000" b="0" i="1" smtClean="0">
                          <a:latin typeface="Cambria Math" panose="02040503050406030204" pitchFamily="18" charset="0"/>
                        </a:rPr>
                        <m:t>=</m:t>
                      </m:r>
                      <m:r>
                        <a:rPr lang="en-US" sz="2000" b="1" i="1" smtClean="0">
                          <a:latin typeface="Cambria Math" panose="02040503050406030204" pitchFamily="18" charset="0"/>
                        </a:rPr>
                        <m:t>𝑮</m:t>
                      </m:r>
                      <m:sSup>
                        <m:sSupPr>
                          <m:ctrlPr>
                            <a:rPr lang="en-US" sz="2000" b="1" i="1" smtClean="0">
                              <a:latin typeface="Cambria Math" panose="02040503050406030204" pitchFamily="18" charset="0"/>
                            </a:rPr>
                          </m:ctrlPr>
                        </m:sSupPr>
                        <m:e>
                          <m:r>
                            <a:rPr lang="en-US" sz="2000" b="1" i="1" smtClean="0">
                              <a:latin typeface="Cambria Math" panose="02040503050406030204" pitchFamily="18" charset="0"/>
                            </a:rPr>
                            <m:t>𝒗</m:t>
                          </m:r>
                        </m:e>
                        <m:sup>
                          <m:r>
                            <a:rPr lang="en-US" sz="2000" b="1" i="1" smtClean="0">
                              <a:latin typeface="Cambria Math" panose="02040503050406030204" pitchFamily="18" charset="0"/>
                            </a:rPr>
                            <m:t>∗</m:t>
                          </m:r>
                        </m:sup>
                      </m:sSup>
                    </m:oMath>
                  </m:oMathPara>
                </a14:m>
                <a:endParaRPr lang="en-US" sz="2000" b="1" dirty="0"/>
              </a:p>
            </p:txBody>
          </p:sp>
        </mc:Choice>
        <mc:Fallback xmlns="">
          <p:sp>
            <p:nvSpPr>
              <p:cNvPr id="12" name="TextBox 11">
                <a:extLst>
                  <a:ext uri="{FF2B5EF4-FFF2-40B4-BE49-F238E27FC236}">
                    <a16:creationId xmlns:a16="http://schemas.microsoft.com/office/drawing/2014/main" id="{1B58F7CA-4146-4200-A955-53C914850BAA}"/>
                  </a:ext>
                </a:extLst>
              </p:cNvPr>
              <p:cNvSpPr txBox="1">
                <a:spLocks noRot="1" noChangeAspect="1" noMove="1" noResize="1" noEditPoints="1" noAdjustHandles="1" noChangeArrowheads="1" noChangeShapeType="1" noTextEdit="1"/>
              </p:cNvSpPr>
              <p:nvPr/>
            </p:nvSpPr>
            <p:spPr>
              <a:xfrm>
                <a:off x="5964811" y="944868"/>
                <a:ext cx="2827090" cy="400110"/>
              </a:xfrm>
              <a:prstGeom prst="rect">
                <a:avLst/>
              </a:prstGeom>
              <a:blipFill>
                <a:blip r:embed="rId4"/>
                <a:stretch>
                  <a:fillRect b="-10606"/>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E531D9EE-1BC6-43D0-927A-E5F957F439FA}"/>
              </a:ext>
            </a:extLst>
          </p:cNvPr>
          <p:cNvSpPr/>
          <p:nvPr/>
        </p:nvSpPr>
        <p:spPr>
          <a:xfrm>
            <a:off x="-1" y="5692765"/>
            <a:ext cx="8924205" cy="769441"/>
          </a:xfrm>
          <a:prstGeom prst="rect">
            <a:avLst/>
          </a:prstGeom>
        </p:spPr>
        <p:txBody>
          <a:bodyPr wrap="square">
            <a:spAutoFit/>
          </a:bodyPr>
          <a:lstStyle/>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On-the-fly detection algorithm expected to be needed to deal with </a:t>
            </a:r>
            <a:r>
              <a:rPr lang="en-US" sz="2200" b="1" i="1" dirty="0">
                <a:latin typeface="Calibri" panose="020F0502020204030204" pitchFamily="34" charset="0"/>
                <a:cs typeface="Calibri" panose="020F0502020204030204" pitchFamily="34" charset="0"/>
              </a:rPr>
              <a:t>nearly linearly dependent constraints</a:t>
            </a:r>
            <a:endParaRPr lang="en-US" sz="22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EE8E3EB3-34E4-4D13-B75E-05963E5EDCFA}"/>
              </a:ext>
            </a:extLst>
          </p:cNvPr>
          <p:cNvSpPr txBox="1"/>
          <p:nvPr/>
        </p:nvSpPr>
        <p:spPr>
          <a:xfrm>
            <a:off x="267398" y="862138"/>
            <a:ext cx="8769921" cy="2739211"/>
          </a:xfrm>
          <a:prstGeom prst="rect">
            <a:avLst/>
          </a:prstGeom>
          <a:noFill/>
          <a:ln>
            <a:solidFill>
              <a:schemeClr val="tx1"/>
            </a:solidFill>
          </a:ln>
        </p:spPr>
        <p:txBody>
          <a:bodyPr wrap="square" rtlCol="0">
            <a:spAutoFit/>
          </a:bodyPr>
          <a:lstStyle/>
          <a:p>
            <a:pPr algn="ctr"/>
            <a:r>
              <a:rPr lang="en-US" sz="2000" b="1" dirty="0">
                <a:latin typeface="Calibri" panose="020F0502020204030204" pitchFamily="34" charset="0"/>
                <a:cs typeface="Calibri" panose="020F0502020204030204" pitchFamily="34" charset="0"/>
              </a:rPr>
              <a:t>Sandwich Problem</a:t>
            </a:r>
          </a:p>
          <a:p>
            <a:endParaRPr lang="en-US" sz="800"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There are 140 singular/near-singular matrices out of 2659 total matrices.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is singular with rank deficiency 2 and condition number Inf.</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matrix31.mm has duplicate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Identical Rows:</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19            30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matrix32.mm is near-singular with rank deficiency 1 and condition number 1e16.</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--&gt; Matrix matrix37.mm is near-singular with rank deficiency 1 and condition number 5e16.</a:t>
            </a:r>
          </a:p>
          <a:p>
            <a:r>
              <a:rPr lang="en-US" dirty="0">
                <a:latin typeface="Calibri" panose="020F0502020204030204" pitchFamily="34" charset="0"/>
                <a:cs typeface="Calibri" panose="020F0502020204030204" pitchFamily="34" charset="0"/>
              </a:rPr>
              <a:t>....</a:t>
            </a:r>
          </a:p>
        </p:txBody>
      </p:sp>
      <p:sp>
        <p:nvSpPr>
          <p:cNvPr id="11" name="Rectangle 10">
            <a:extLst>
              <a:ext uri="{FF2B5EF4-FFF2-40B4-BE49-F238E27FC236}">
                <a16:creationId xmlns:a16="http://schemas.microsoft.com/office/drawing/2014/main" id="{56D978F9-3C4D-4B06-B4FA-87E1A4AFBC99}"/>
              </a:ext>
            </a:extLst>
          </p:cNvPr>
          <p:cNvSpPr/>
          <p:nvPr/>
        </p:nvSpPr>
        <p:spPr>
          <a:xfrm>
            <a:off x="632459" y="2689860"/>
            <a:ext cx="8244143" cy="586740"/>
          </a:xfrm>
          <a:prstGeom prst="rect">
            <a:avLst/>
          </a:prstGeom>
          <a:noFill/>
          <a:ln w="19050">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933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0"/>
            <a:ext cx="8229600" cy="991675"/>
          </a:xfrm>
        </p:spPr>
        <p:txBody>
          <a:bodyPr/>
          <a:lstStyle/>
          <a:p>
            <a:r>
              <a:rPr lang="en-US" dirty="0"/>
              <a:t>Summary of CY2019 progress</a:t>
            </a:r>
          </a:p>
        </p:txBody>
      </p:sp>
      <p:sp>
        <p:nvSpPr>
          <p:cNvPr id="3" name="Content Placeholder 2"/>
          <p:cNvSpPr>
            <a:spLocks noGrp="1"/>
          </p:cNvSpPr>
          <p:nvPr>
            <p:ph idx="1"/>
          </p:nvPr>
        </p:nvSpPr>
        <p:spPr>
          <a:xfrm>
            <a:off x="121920" y="2080260"/>
            <a:ext cx="9022080" cy="4658135"/>
          </a:xfrm>
        </p:spPr>
        <p:txBody>
          <a:bodyPr/>
          <a:lstStyle/>
          <a:p>
            <a:pPr marL="457200" lvl="1" indent="0">
              <a:buNone/>
            </a:pPr>
            <a:endParaRPr lang="en-US" dirty="0"/>
          </a:p>
          <a:p>
            <a:pPr>
              <a:buFont typeface="Arial" panose="020B0604020202020204" pitchFamily="34" charset="0"/>
              <a:buChar char="•"/>
            </a:pPr>
            <a:r>
              <a:rPr lang="en-US" dirty="0"/>
              <a:t>Revisit algorithms and assumptions to improve XFEM robustness:</a:t>
            </a:r>
          </a:p>
          <a:p>
            <a:pPr>
              <a:buFont typeface="Arial" panose="020B0604020202020204" pitchFamily="34" charset="0"/>
              <a:buChar char="•"/>
            </a:pPr>
            <a:endParaRPr lang="en-US" sz="400" dirty="0"/>
          </a:p>
          <a:p>
            <a:pPr lvl="1">
              <a:buClrTx/>
              <a:buFont typeface="Wingdings" panose="05000000000000000000" pitchFamily="2" charset="2"/>
              <a:buChar char="Ø"/>
            </a:pPr>
            <a:r>
              <a:rPr lang="en-US" sz="2400" dirty="0"/>
              <a:t>Mass conservation equation/density update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Void insertion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Ensure solvability of contact linear system (I. Tezaur)</a:t>
            </a:r>
          </a:p>
          <a:p>
            <a:pPr lvl="1"/>
            <a:endParaRPr lang="en-US" sz="2400" dirty="0"/>
          </a:p>
          <a:p>
            <a:pPr>
              <a:buFont typeface="Arial" panose="020B0604020202020204" pitchFamily="34" charset="0"/>
              <a:buChar char="•"/>
            </a:pPr>
            <a:r>
              <a:rPr lang="en-US" dirty="0"/>
              <a:t>Assess state of 2D XFEM code with ARL problems of interest            (J. </a:t>
            </a:r>
            <a:r>
              <a:rPr lang="en-US" dirty="0" err="1"/>
              <a:t>Neiderhaus</a:t>
            </a:r>
            <a:r>
              <a:rPr lang="en-US" dirty="0"/>
              <a:t>)</a:t>
            </a:r>
          </a:p>
          <a:p>
            <a:pPr marL="0" indent="0">
              <a:buNone/>
            </a:pPr>
            <a:endParaRPr lang="en-US" dirty="0"/>
          </a:p>
        </p:txBody>
      </p:sp>
      <p:sp>
        <p:nvSpPr>
          <p:cNvPr id="6" name="Rectangle 5">
            <a:extLst>
              <a:ext uri="{FF2B5EF4-FFF2-40B4-BE49-F238E27FC236}">
                <a16:creationId xmlns:a16="http://schemas.microsoft.com/office/drawing/2014/main" id="{C13FFBE1-778B-4F46-8032-B1179B5D9374}"/>
              </a:ext>
            </a:extLst>
          </p:cNvPr>
          <p:cNvSpPr/>
          <p:nvPr/>
        </p:nvSpPr>
        <p:spPr>
          <a:xfrm>
            <a:off x="1764917" y="1327942"/>
            <a:ext cx="5614166" cy="646331"/>
          </a:xfrm>
          <a:prstGeom prst="rect">
            <a:avLst/>
          </a:prstGeom>
        </p:spPr>
        <p:txBody>
          <a:bodyPr wrap="none">
            <a:spAutoFit/>
          </a:bodyPr>
          <a:lstStyle/>
          <a:p>
            <a:r>
              <a:rPr lang="en-US" sz="3600" i="1" dirty="0">
                <a:solidFill>
                  <a:srgbClr val="002060"/>
                </a:solidFill>
                <a:latin typeface="Calibri" panose="020F0502020204030204" pitchFamily="34" charset="0"/>
                <a:cs typeface="Calibri" panose="020F0502020204030204" pitchFamily="34" charset="0"/>
              </a:rPr>
              <a:t>A focus on XFEM robustness!</a:t>
            </a:r>
          </a:p>
        </p:txBody>
      </p:sp>
    </p:spTree>
    <p:extLst>
      <p:ext uri="{BB962C8B-B14F-4D97-AF65-F5344CB8AC3E}">
        <p14:creationId xmlns:p14="http://schemas.microsoft.com/office/powerpoint/2010/main" val="3974999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9" y="-40442"/>
            <a:ext cx="7647505" cy="1072055"/>
          </a:xfrm>
        </p:spPr>
        <p:txBody>
          <a:bodyPr/>
          <a:lstStyle/>
          <a:p>
            <a:r>
              <a:rPr lang="en-US" dirty="0"/>
              <a:t>Full QR algorithm for contact solve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033CE5-971C-4461-862D-E16A9167BB98}"/>
                  </a:ext>
                </a:extLst>
              </p:cNvPr>
              <p:cNvSpPr txBox="1"/>
              <p:nvPr/>
            </p:nvSpPr>
            <p:spPr>
              <a:xfrm>
                <a:off x="546537" y="1031613"/>
                <a:ext cx="8261131" cy="1160574"/>
              </a:xfrm>
              <a:prstGeom prst="rect">
                <a:avLst/>
              </a:prstGeom>
              <a:solidFill>
                <a:srgbClr val="CCFFCC"/>
              </a:solidFill>
            </p:spPr>
            <p:txBody>
              <a:bodyPr wrap="square" rtlCol="0">
                <a:spAutoFit/>
              </a:bodyPr>
              <a:lstStyle/>
              <a:p>
                <a:pPr algn="ctr"/>
                <a:r>
                  <a:rPr lang="en-US" sz="2200" b="1" u="sng" dirty="0">
                    <a:latin typeface="Calibri" panose="020F0502020204030204" pitchFamily="34" charset="0"/>
                    <a:cs typeface="Calibri" panose="020F0502020204030204" pitchFamily="34" charset="0"/>
                  </a:rPr>
                  <a:t>Basic Idea:</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(1) perform QR decomposition on </a:t>
                </a:r>
                <a14:m>
                  <m:oMath xmlns:m="http://schemas.openxmlformats.org/officeDocument/2006/math">
                    <m:sSup>
                      <m:sSupPr>
                        <m:ctrlPr>
                          <a:rPr lang="en-US" sz="2200" i="1" smtClean="0">
                            <a:latin typeface="Cambria Math" panose="02040503050406030204" pitchFamily="18" charset="0"/>
                            <a:cs typeface="Calibri" panose="020F0502020204030204" pitchFamily="34" charset="0"/>
                          </a:rPr>
                        </m:ctrlPr>
                      </m:sSupPr>
                      <m:e>
                        <m:r>
                          <a:rPr lang="en-US" sz="2200" b="1" i="1" smtClean="0">
                            <a:latin typeface="Cambria Math" panose="02040503050406030204" pitchFamily="18" charset="0"/>
                            <a:cs typeface="Calibri" panose="020F0502020204030204" pitchFamily="34" charset="0"/>
                          </a:rPr>
                          <m:t>𝑴</m:t>
                        </m:r>
                      </m:e>
                      <m:sup>
                        <m:r>
                          <a:rPr lang="en-US" sz="2200" b="0" i="1" smtClean="0">
                            <a:latin typeface="Cambria Math" panose="02040503050406030204" pitchFamily="18" charset="0"/>
                            <a:cs typeface="Calibri" panose="020F0502020204030204" pitchFamily="34" charset="0"/>
                          </a:rPr>
                          <m:t>−1/2</m:t>
                        </m:r>
                      </m:sup>
                    </m:sSup>
                    <m:sSup>
                      <m:sSupPr>
                        <m:ctrlPr>
                          <a:rPr lang="en-US" sz="2200" i="1" smtClean="0">
                            <a:latin typeface="Cambria Math" panose="02040503050406030204" pitchFamily="18" charset="0"/>
                            <a:cs typeface="Calibri" panose="020F0502020204030204" pitchFamily="34" charset="0"/>
                          </a:rPr>
                        </m:ctrlPr>
                      </m:sSupPr>
                      <m:e>
                        <m:r>
                          <a:rPr lang="en-US" sz="2200" b="1" i="1" smtClean="0">
                            <a:latin typeface="Cambria Math" panose="02040503050406030204" pitchFamily="18" charset="0"/>
                            <a:cs typeface="Calibri" panose="020F0502020204030204" pitchFamily="34" charset="0"/>
                          </a:rPr>
                          <m:t>𝑮</m:t>
                        </m:r>
                      </m:e>
                      <m:sup>
                        <m:r>
                          <a:rPr lang="en-US" sz="2200" b="0" i="1" smtClean="0">
                            <a:latin typeface="Cambria Math" panose="02040503050406030204" pitchFamily="18" charset="0"/>
                            <a:cs typeface="Calibri" panose="020F0502020204030204" pitchFamily="34" charset="0"/>
                          </a:rPr>
                          <m:t>𝑇</m:t>
                        </m:r>
                      </m:sup>
                    </m:sSup>
                    <m:r>
                      <a:rPr lang="en-US" sz="2200" b="0" i="0" smtClean="0">
                        <a:latin typeface="Cambria Math" panose="02040503050406030204" pitchFamily="18" charset="0"/>
                        <a:cs typeface="Calibri" panose="020F0502020204030204" pitchFamily="34" charset="0"/>
                      </a:rPr>
                      <m:t>;</m:t>
                    </m:r>
                  </m:oMath>
                </a14:m>
                <a:r>
                  <a:rPr lang="en-US" sz="2200" dirty="0">
                    <a:latin typeface="Calibri" panose="020F0502020204030204" pitchFamily="34" charset="0"/>
                    <a:cs typeface="Calibri" panose="020F0502020204030204" pitchFamily="34" charset="0"/>
                  </a:rPr>
                  <a:t>                              (2) remove linearly dept./nearly-linearly dept. constraints from </a:t>
                </a:r>
                <a14:m>
                  <m:oMath xmlns:m="http://schemas.openxmlformats.org/officeDocument/2006/math">
                    <m:r>
                      <a:rPr lang="en-US" sz="2200" b="1" i="1" dirty="0" smtClean="0">
                        <a:latin typeface="Cambria Math" panose="02040503050406030204" pitchFamily="18" charset="0"/>
                        <a:cs typeface="Calibri" panose="020F0502020204030204" pitchFamily="34" charset="0"/>
                      </a:rPr>
                      <m:t>𝑹</m:t>
                    </m:r>
                    <m:r>
                      <a:rPr lang="en-US" sz="2200" b="0" i="0" dirty="0" smtClean="0">
                        <a:latin typeface="Cambria Math" panose="02040503050406030204" pitchFamily="18" charset="0"/>
                        <a:cs typeface="Calibri" panose="020F0502020204030204" pitchFamily="34" charset="0"/>
                      </a:rPr>
                      <m:t>;</m:t>
                    </m:r>
                  </m:oMath>
                </a14:m>
                <a:r>
                  <a:rPr lang="en-US" sz="2200" dirty="0">
                    <a:latin typeface="Calibri" panose="020F0502020204030204" pitchFamily="34" charset="0"/>
                    <a:cs typeface="Calibri" panose="020F0502020204030204" pitchFamily="34" charset="0"/>
                  </a:rPr>
                  <a:t>      (3) solve upper triangular full-rank system given by </a:t>
                </a:r>
                <a14:m>
                  <m:oMath xmlns:m="http://schemas.openxmlformats.org/officeDocument/2006/math">
                    <m:acc>
                      <m:accPr>
                        <m:chr m:val="̃"/>
                        <m:ctrlPr>
                          <a:rPr lang="en-US" sz="2200" i="1" smtClean="0">
                            <a:latin typeface="Cambria Math" panose="02040503050406030204" pitchFamily="18" charset="0"/>
                            <a:cs typeface="Calibri" panose="020F0502020204030204" pitchFamily="34" charset="0"/>
                          </a:rPr>
                        </m:ctrlPr>
                      </m:accPr>
                      <m:e>
                        <m:r>
                          <a:rPr lang="en-US" sz="2200" b="1" i="1" smtClean="0">
                            <a:latin typeface="Cambria Math" panose="02040503050406030204" pitchFamily="18" charset="0"/>
                            <a:cs typeface="Calibri" panose="020F0502020204030204" pitchFamily="34" charset="0"/>
                          </a:rPr>
                          <m:t>𝑹</m:t>
                        </m:r>
                      </m:e>
                    </m:acc>
                  </m:oMath>
                </a14:m>
                <a:r>
                  <a:rPr lang="en-US" sz="2200" dirty="0">
                    <a:latin typeface="Calibri" panose="020F0502020204030204" pitchFamily="34" charset="0"/>
                    <a:cs typeface="Calibri" panose="020F0502020204030204" pitchFamily="34" charset="0"/>
                  </a:rPr>
                  <a:t>.  </a:t>
                </a:r>
              </a:p>
            </p:txBody>
          </p:sp>
        </mc:Choice>
        <mc:Fallback xmlns="">
          <p:sp>
            <p:nvSpPr>
              <p:cNvPr id="13" name="TextBox 12">
                <a:extLst>
                  <a:ext uri="{FF2B5EF4-FFF2-40B4-BE49-F238E27FC236}">
                    <a16:creationId xmlns:a16="http://schemas.microsoft.com/office/drawing/2014/main" id="{0B033CE5-971C-4461-862D-E16A9167BB98}"/>
                  </a:ext>
                </a:extLst>
              </p:cNvPr>
              <p:cNvSpPr txBox="1">
                <a:spLocks noRot="1" noChangeAspect="1" noMove="1" noResize="1" noEditPoints="1" noAdjustHandles="1" noChangeArrowheads="1" noChangeShapeType="1" noTextEdit="1"/>
              </p:cNvSpPr>
              <p:nvPr/>
            </p:nvSpPr>
            <p:spPr>
              <a:xfrm>
                <a:off x="546537" y="1031613"/>
                <a:ext cx="8261131" cy="1160574"/>
              </a:xfrm>
              <a:prstGeom prst="rect">
                <a:avLst/>
              </a:prstGeom>
              <a:blipFill>
                <a:blip r:embed="rId3"/>
                <a:stretch>
                  <a:fillRect t="-2618" b="-733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8BD88B6-A6EC-45CA-9831-6B08DF9A6D26}"/>
              </a:ext>
            </a:extLst>
          </p:cNvPr>
          <p:cNvPicPr>
            <a:picLocks noChangeAspect="1"/>
          </p:cNvPicPr>
          <p:nvPr/>
        </p:nvPicPr>
        <p:blipFill>
          <a:blip r:embed="rId4"/>
          <a:stretch>
            <a:fillRect/>
          </a:stretch>
        </p:blipFill>
        <p:spPr>
          <a:xfrm>
            <a:off x="296867" y="2446694"/>
            <a:ext cx="8550266" cy="266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1005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3B260DA-7A35-4054-A573-11882A4D2E0A}"/>
              </a:ext>
            </a:extLst>
          </p:cNvPr>
          <p:cNvGraphicFramePr>
            <a:graphicFrameLocks noGrp="1"/>
          </p:cNvGraphicFramePr>
          <p:nvPr/>
        </p:nvGraphicFramePr>
        <p:xfrm>
          <a:off x="105374" y="1031613"/>
          <a:ext cx="8502400" cy="1651000"/>
        </p:xfrm>
        <a:graphic>
          <a:graphicData uri="http://schemas.openxmlformats.org/drawingml/2006/table">
            <a:tbl>
              <a:tblPr firstRow="1" bandRow="1">
                <a:tableStyleId>{2D5ABB26-0587-4C30-8999-92F81FD0307C}</a:tableStyleId>
              </a:tblPr>
              <a:tblGrid>
                <a:gridCol w="1390400">
                  <a:extLst>
                    <a:ext uri="{9D8B030D-6E8A-4147-A177-3AD203B41FA5}">
                      <a16:colId xmlns:a16="http://schemas.microsoft.com/office/drawing/2014/main" val="1931594013"/>
                    </a:ext>
                  </a:extLst>
                </a:gridCol>
                <a:gridCol w="1016000">
                  <a:extLst>
                    <a:ext uri="{9D8B030D-6E8A-4147-A177-3AD203B41FA5}">
                      <a16:colId xmlns:a16="http://schemas.microsoft.com/office/drawing/2014/main" val="2861870098"/>
                    </a:ext>
                  </a:extLst>
                </a:gridCol>
                <a:gridCol w="1016000">
                  <a:extLst>
                    <a:ext uri="{9D8B030D-6E8A-4147-A177-3AD203B41FA5}">
                      <a16:colId xmlns:a16="http://schemas.microsoft.com/office/drawing/2014/main" val="3325030080"/>
                    </a:ext>
                  </a:extLst>
                </a:gridCol>
                <a:gridCol w="1016000">
                  <a:extLst>
                    <a:ext uri="{9D8B030D-6E8A-4147-A177-3AD203B41FA5}">
                      <a16:colId xmlns:a16="http://schemas.microsoft.com/office/drawing/2014/main" val="1192405963"/>
                    </a:ext>
                  </a:extLst>
                </a:gridCol>
                <a:gridCol w="1016000">
                  <a:extLst>
                    <a:ext uri="{9D8B030D-6E8A-4147-A177-3AD203B41FA5}">
                      <a16:colId xmlns:a16="http://schemas.microsoft.com/office/drawing/2014/main" val="3197559204"/>
                    </a:ext>
                  </a:extLst>
                </a:gridCol>
                <a:gridCol w="1016000">
                  <a:extLst>
                    <a:ext uri="{9D8B030D-6E8A-4147-A177-3AD203B41FA5}">
                      <a16:colId xmlns:a16="http://schemas.microsoft.com/office/drawing/2014/main" val="2342849783"/>
                    </a:ext>
                  </a:extLst>
                </a:gridCol>
                <a:gridCol w="1016000">
                  <a:extLst>
                    <a:ext uri="{9D8B030D-6E8A-4147-A177-3AD203B41FA5}">
                      <a16:colId xmlns:a16="http://schemas.microsoft.com/office/drawing/2014/main" val="3613538310"/>
                    </a:ext>
                  </a:extLst>
                </a:gridCol>
                <a:gridCol w="1016000">
                  <a:extLst>
                    <a:ext uri="{9D8B030D-6E8A-4147-A177-3AD203B41FA5}">
                      <a16:colId xmlns:a16="http://schemas.microsoft.com/office/drawing/2014/main" val="3971706649"/>
                    </a:ext>
                  </a:extLst>
                </a:gridCol>
              </a:tblGrid>
              <a:tr h="370840">
                <a:tc>
                  <a:txBody>
                    <a:bodyPr/>
                    <a:lstStyle/>
                    <a:p>
                      <a:pPr algn="ct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1e-5</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1e-6</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1e-7</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1e-8</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1e-9</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1e-10</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1e-11</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811734"/>
                  </a:ext>
                </a:extLst>
              </a:tr>
              <a:tr h="370840">
                <a:tc>
                  <a:txBody>
                    <a:bodyPr/>
                    <a:lstStyle/>
                    <a:p>
                      <a:pPr algn="ctr"/>
                      <a:r>
                        <a:rPr lang="en-US" b="1" dirty="0">
                          <a:solidFill>
                            <a:schemeClr val="tx1"/>
                          </a:solidFill>
                          <a:latin typeface="Calibri" panose="020F0502020204030204" pitchFamily="34" charset="0"/>
                          <a:cs typeface="Calibri" panose="020F0502020204030204" pitchFamily="34" charset="0"/>
                        </a:rPr>
                        <a:t>No QR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7387549"/>
                  </a:ext>
                </a:extLst>
              </a:tr>
              <a:tr h="370840">
                <a:tc>
                  <a:txBody>
                    <a:bodyPr/>
                    <a:lstStyle/>
                    <a:p>
                      <a:pPr algn="ctr"/>
                      <a:r>
                        <a:rPr lang="en-US" b="1" dirty="0">
                          <a:latin typeface="Calibri" panose="020F0502020204030204" pitchFamily="34" charset="0"/>
                          <a:cs typeface="Calibri" panose="020F0502020204030204" pitchFamily="34" charset="0"/>
                        </a:rPr>
                        <a:t>Full QR,      </a:t>
                      </a:r>
                      <a:r>
                        <a:rPr lang="en-US" b="1" dirty="0" err="1">
                          <a:latin typeface="Calibri" panose="020F0502020204030204" pitchFamily="34" charset="0"/>
                          <a:cs typeface="Calibri" panose="020F0502020204030204" pitchFamily="34" charset="0"/>
                        </a:rPr>
                        <a:t>qr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1e-6</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latin typeface="Calibri" panose="020F0502020204030204" pitchFamily="34" charset="0"/>
                          <a:cs typeface="Calibri" panose="020F0502020204030204" pitchFamily="34" charset="0"/>
                        </a:rPr>
                        <a:t>not run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not run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not run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98233"/>
                  </a:ext>
                </a:extLst>
              </a:tr>
            </a:tbl>
          </a:graphicData>
        </a:graphic>
      </p:graphicFrame>
      <p:sp>
        <p:nvSpPr>
          <p:cNvPr id="10" name="Title 1">
            <a:extLst>
              <a:ext uri="{FF2B5EF4-FFF2-40B4-BE49-F238E27FC236}">
                <a16:creationId xmlns:a16="http://schemas.microsoft.com/office/drawing/2014/main" id="{495232B4-4B3D-4FA8-9119-5BCC1A09668D}"/>
              </a:ext>
            </a:extLst>
          </p:cNvPr>
          <p:cNvSpPr>
            <a:spLocks noGrp="1"/>
          </p:cNvSpPr>
          <p:nvPr>
            <p:ph type="title"/>
          </p:nvPr>
        </p:nvSpPr>
        <p:spPr>
          <a:xfrm>
            <a:off x="98619" y="-40442"/>
            <a:ext cx="7647505" cy="1072055"/>
          </a:xfrm>
        </p:spPr>
        <p:txBody>
          <a:bodyPr/>
          <a:lstStyle/>
          <a:p>
            <a:r>
              <a:rPr lang="en-US" dirty="0"/>
              <a:t>Sandwich problem</a:t>
            </a:r>
          </a:p>
        </p:txBody>
      </p:sp>
      <p:sp>
        <p:nvSpPr>
          <p:cNvPr id="9" name="Rectangle 8">
            <a:extLst>
              <a:ext uri="{FF2B5EF4-FFF2-40B4-BE49-F238E27FC236}">
                <a16:creationId xmlns:a16="http://schemas.microsoft.com/office/drawing/2014/main" id="{A6C3F651-A548-4FE2-9391-6AF92B86B63D}"/>
              </a:ext>
            </a:extLst>
          </p:cNvPr>
          <p:cNvSpPr/>
          <p:nvPr/>
        </p:nvSpPr>
        <p:spPr>
          <a:xfrm>
            <a:off x="483477" y="2943142"/>
            <a:ext cx="7977350" cy="492443"/>
          </a:xfrm>
          <a:prstGeom prst="rect">
            <a:avLst/>
          </a:prstGeom>
          <a:solidFill>
            <a:srgbClr val="FFFFCC"/>
          </a:solidFill>
        </p:spPr>
        <p:txBody>
          <a:bodyPr wrap="square">
            <a:spAutoFit/>
          </a:bodyPr>
          <a:lstStyle/>
          <a:p>
            <a:pPr algn="ctr"/>
            <a:r>
              <a:rPr lang="en-US" sz="2600" b="1" i="1" dirty="0">
                <a:latin typeface="Calibri" panose="020F0502020204030204" pitchFamily="34" charset="0"/>
                <a:cs typeface="Calibri" panose="020F0502020204030204" pitchFamily="34" charset="0"/>
              </a:rPr>
              <a:t>QR algorithm </a:t>
            </a:r>
            <a:r>
              <a:rPr lang="en-US" sz="2600" dirty="0">
                <a:latin typeface="Calibri" panose="020F0502020204030204" pitchFamily="34" charset="0"/>
                <a:cs typeface="Calibri" panose="020F0502020204030204" pitchFamily="34" charset="0"/>
              </a:rPr>
              <a:t>makes XFEM solver much more</a:t>
            </a:r>
            <a:r>
              <a:rPr lang="en-US" sz="2600" b="1" i="1" dirty="0">
                <a:latin typeface="Calibri" panose="020F0502020204030204" pitchFamily="34" charset="0"/>
                <a:cs typeface="Calibri" panose="020F0502020204030204" pitchFamily="34" charset="0"/>
              </a:rPr>
              <a:t> robust</a:t>
            </a:r>
            <a:r>
              <a:rPr lang="en-US" sz="2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00192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3B260DA-7A35-4054-A573-11882A4D2E0A}"/>
              </a:ext>
            </a:extLst>
          </p:cNvPr>
          <p:cNvGraphicFramePr>
            <a:graphicFrameLocks noGrp="1"/>
          </p:cNvGraphicFramePr>
          <p:nvPr>
            <p:extLst>
              <p:ext uri="{D42A27DB-BD31-4B8C-83A1-F6EECF244321}">
                <p14:modId xmlns:p14="http://schemas.microsoft.com/office/powerpoint/2010/main" val="703214249"/>
              </p:ext>
            </p:extLst>
          </p:nvPr>
        </p:nvGraphicFramePr>
        <p:xfrm>
          <a:off x="105374" y="1031613"/>
          <a:ext cx="8502400" cy="1651000"/>
        </p:xfrm>
        <a:graphic>
          <a:graphicData uri="http://schemas.openxmlformats.org/drawingml/2006/table">
            <a:tbl>
              <a:tblPr firstRow="1" bandRow="1">
                <a:tableStyleId>{2D5ABB26-0587-4C30-8999-92F81FD0307C}</a:tableStyleId>
              </a:tblPr>
              <a:tblGrid>
                <a:gridCol w="1390400">
                  <a:extLst>
                    <a:ext uri="{9D8B030D-6E8A-4147-A177-3AD203B41FA5}">
                      <a16:colId xmlns:a16="http://schemas.microsoft.com/office/drawing/2014/main" val="1931594013"/>
                    </a:ext>
                  </a:extLst>
                </a:gridCol>
                <a:gridCol w="1016000">
                  <a:extLst>
                    <a:ext uri="{9D8B030D-6E8A-4147-A177-3AD203B41FA5}">
                      <a16:colId xmlns:a16="http://schemas.microsoft.com/office/drawing/2014/main" val="2861870098"/>
                    </a:ext>
                  </a:extLst>
                </a:gridCol>
                <a:gridCol w="1016000">
                  <a:extLst>
                    <a:ext uri="{9D8B030D-6E8A-4147-A177-3AD203B41FA5}">
                      <a16:colId xmlns:a16="http://schemas.microsoft.com/office/drawing/2014/main" val="3325030080"/>
                    </a:ext>
                  </a:extLst>
                </a:gridCol>
                <a:gridCol w="1016000">
                  <a:extLst>
                    <a:ext uri="{9D8B030D-6E8A-4147-A177-3AD203B41FA5}">
                      <a16:colId xmlns:a16="http://schemas.microsoft.com/office/drawing/2014/main" val="1192405963"/>
                    </a:ext>
                  </a:extLst>
                </a:gridCol>
                <a:gridCol w="1016000">
                  <a:extLst>
                    <a:ext uri="{9D8B030D-6E8A-4147-A177-3AD203B41FA5}">
                      <a16:colId xmlns:a16="http://schemas.microsoft.com/office/drawing/2014/main" val="3197559204"/>
                    </a:ext>
                  </a:extLst>
                </a:gridCol>
                <a:gridCol w="1016000">
                  <a:extLst>
                    <a:ext uri="{9D8B030D-6E8A-4147-A177-3AD203B41FA5}">
                      <a16:colId xmlns:a16="http://schemas.microsoft.com/office/drawing/2014/main" val="2342849783"/>
                    </a:ext>
                  </a:extLst>
                </a:gridCol>
                <a:gridCol w="1016000">
                  <a:extLst>
                    <a:ext uri="{9D8B030D-6E8A-4147-A177-3AD203B41FA5}">
                      <a16:colId xmlns:a16="http://schemas.microsoft.com/office/drawing/2014/main" val="3613538310"/>
                    </a:ext>
                  </a:extLst>
                </a:gridCol>
                <a:gridCol w="1016000">
                  <a:extLst>
                    <a:ext uri="{9D8B030D-6E8A-4147-A177-3AD203B41FA5}">
                      <a16:colId xmlns:a16="http://schemas.microsoft.com/office/drawing/2014/main" val="3971706649"/>
                    </a:ext>
                  </a:extLst>
                </a:gridCol>
              </a:tblGrid>
              <a:tr h="370840">
                <a:tc>
                  <a:txBody>
                    <a:bodyPr/>
                    <a:lstStyle/>
                    <a:p>
                      <a:pPr algn="ct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1e-5</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1e-6</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1e-7</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1e-8</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1e-9</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1e-10</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latin typeface="Calibri" panose="020F0502020204030204" pitchFamily="34" charset="0"/>
                          <a:cs typeface="Calibri" panose="020F0502020204030204" pitchFamily="34" charset="0"/>
                        </a:rPr>
                        <a:t>Aztec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1e-11</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811734"/>
                  </a:ext>
                </a:extLst>
              </a:tr>
              <a:tr h="370840">
                <a:tc>
                  <a:txBody>
                    <a:bodyPr/>
                    <a:lstStyle/>
                    <a:p>
                      <a:pPr algn="ctr"/>
                      <a:r>
                        <a:rPr lang="en-US" b="1" dirty="0">
                          <a:solidFill>
                            <a:schemeClr val="tx1"/>
                          </a:solidFill>
                          <a:latin typeface="Calibri" panose="020F0502020204030204" pitchFamily="34" charset="0"/>
                          <a:cs typeface="Calibri" panose="020F0502020204030204" pitchFamily="34" charset="0"/>
                        </a:rPr>
                        <a:t>No QR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died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47387549"/>
                  </a:ext>
                </a:extLst>
              </a:tr>
              <a:tr h="370840">
                <a:tc>
                  <a:txBody>
                    <a:bodyPr/>
                    <a:lstStyle/>
                    <a:p>
                      <a:pPr algn="ctr"/>
                      <a:r>
                        <a:rPr lang="en-US" b="1" dirty="0">
                          <a:latin typeface="Calibri" panose="020F0502020204030204" pitchFamily="34" charset="0"/>
                          <a:cs typeface="Calibri" panose="020F0502020204030204" pitchFamily="34" charset="0"/>
                        </a:rPr>
                        <a:t>Full QR,      </a:t>
                      </a:r>
                      <a:r>
                        <a:rPr lang="en-US" b="1" dirty="0" err="1">
                          <a:latin typeface="Calibri" panose="020F0502020204030204" pitchFamily="34" charset="0"/>
                          <a:cs typeface="Calibri" panose="020F0502020204030204" pitchFamily="34" charset="0"/>
                        </a:rPr>
                        <a:t>qr</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tol</a:t>
                      </a:r>
                      <a:r>
                        <a:rPr lang="en-US" b="1" dirty="0">
                          <a:latin typeface="Calibri" panose="020F0502020204030204" pitchFamily="34" charset="0"/>
                          <a:cs typeface="Calibri" panose="020F0502020204030204" pitchFamily="34" charset="0"/>
                        </a:rPr>
                        <a:t> = 1e-6</a:t>
                      </a:r>
                      <a:endParaRPr lang="en-US"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solidFill>
                            <a:schemeClr val="bg1"/>
                          </a:solidFill>
                          <a:latin typeface="Calibri" panose="020F0502020204030204" pitchFamily="34" charset="0"/>
                          <a:cs typeface="Calibri" panose="020F0502020204030204" pitchFamily="34" charset="0"/>
                        </a:rPr>
                        <a:t>finished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dirty="0">
                          <a:latin typeface="Calibri" panose="020F0502020204030204" pitchFamily="34" charset="0"/>
                          <a:cs typeface="Calibri" panose="020F0502020204030204" pitchFamily="34" charset="0"/>
                        </a:rPr>
                        <a:t>not run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not run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not run</a:t>
                      </a:r>
                      <a:endParaRPr lang="en-US"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798233"/>
                  </a:ext>
                </a:extLst>
              </a:tr>
            </a:tbl>
          </a:graphicData>
        </a:graphic>
      </p:graphicFrame>
      <p:graphicFrame>
        <p:nvGraphicFramePr>
          <p:cNvPr id="8" name="Table 7">
            <a:extLst>
              <a:ext uri="{FF2B5EF4-FFF2-40B4-BE49-F238E27FC236}">
                <a16:creationId xmlns:a16="http://schemas.microsoft.com/office/drawing/2014/main" id="{836A8F7B-CE9B-4DEE-9291-5B4FCC691089}"/>
              </a:ext>
            </a:extLst>
          </p:cNvPr>
          <p:cNvGraphicFramePr>
            <a:graphicFrameLocks noGrp="1"/>
          </p:cNvGraphicFramePr>
          <p:nvPr>
            <p:extLst>
              <p:ext uri="{D42A27DB-BD31-4B8C-83A1-F6EECF244321}">
                <p14:modId xmlns:p14="http://schemas.microsoft.com/office/powerpoint/2010/main" val="2469273949"/>
              </p:ext>
            </p:extLst>
          </p:nvPr>
        </p:nvGraphicFramePr>
        <p:xfrm>
          <a:off x="629660" y="3783894"/>
          <a:ext cx="7684984" cy="1351280"/>
        </p:xfrm>
        <a:graphic>
          <a:graphicData uri="http://schemas.openxmlformats.org/drawingml/2006/table">
            <a:tbl>
              <a:tblPr firstRow="1" bandRow="1">
                <a:tableStyleId>{2D5ABB26-0587-4C30-8999-92F81FD0307C}</a:tableStyleId>
              </a:tblPr>
              <a:tblGrid>
                <a:gridCol w="3538347">
                  <a:extLst>
                    <a:ext uri="{9D8B030D-6E8A-4147-A177-3AD203B41FA5}">
                      <a16:colId xmlns:a16="http://schemas.microsoft.com/office/drawing/2014/main" val="1931594013"/>
                    </a:ext>
                  </a:extLst>
                </a:gridCol>
                <a:gridCol w="915162">
                  <a:extLst>
                    <a:ext uri="{9D8B030D-6E8A-4147-A177-3AD203B41FA5}">
                      <a16:colId xmlns:a16="http://schemas.microsoft.com/office/drawing/2014/main" val="2861870098"/>
                    </a:ext>
                  </a:extLst>
                </a:gridCol>
                <a:gridCol w="1341183">
                  <a:extLst>
                    <a:ext uri="{9D8B030D-6E8A-4147-A177-3AD203B41FA5}">
                      <a16:colId xmlns:a16="http://schemas.microsoft.com/office/drawing/2014/main" val="3325030080"/>
                    </a:ext>
                  </a:extLst>
                </a:gridCol>
                <a:gridCol w="1890292">
                  <a:extLst>
                    <a:ext uri="{9D8B030D-6E8A-4147-A177-3AD203B41FA5}">
                      <a16:colId xmlns:a16="http://schemas.microsoft.com/office/drawing/2014/main" val="4105095703"/>
                    </a:ext>
                  </a:extLst>
                </a:gridCol>
              </a:tblGrid>
              <a:tr h="370840">
                <a:tc>
                  <a:txBody>
                    <a:bodyPr/>
                    <a:lstStyle/>
                    <a:p>
                      <a:pPr algn="ctr"/>
                      <a:endParaRPr lang="en-US" sz="17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latin typeface="Calibri" panose="020F0502020204030204" pitchFamily="34" charset="0"/>
                          <a:cs typeface="Calibri" panose="020F0502020204030204" pitchFamily="34" charset="0"/>
                        </a:rPr>
                        <a:t># cycles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latin typeface="Calibri" panose="020F0502020204030204" pitchFamily="34" charset="0"/>
                          <a:cs typeface="Calibri" panose="020F0502020204030204" pitchFamily="34" charset="0"/>
                        </a:rPr>
                        <a:t># linear </a:t>
                      </a:r>
                      <a:r>
                        <a:rPr lang="en-US" sz="1700" b="1" dirty="0" err="1">
                          <a:latin typeface="Calibri" panose="020F0502020204030204" pitchFamily="34" charset="0"/>
                          <a:cs typeface="Calibri" panose="020F0502020204030204" pitchFamily="34" charset="0"/>
                        </a:rPr>
                        <a:t>iters</a:t>
                      </a:r>
                      <a:endParaRPr lang="en-US" sz="17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b="1" dirty="0">
                          <a:solidFill>
                            <a:schemeClr val="tx1"/>
                          </a:solidFill>
                          <a:latin typeface="Calibri" panose="020F0502020204030204" pitchFamily="34" charset="0"/>
                          <a:cs typeface="Calibri" panose="020F0502020204030204" pitchFamily="34" charset="0"/>
                        </a:rPr>
                        <a:t># of “numerical loss of </a:t>
                      </a:r>
                      <a:r>
                        <a:rPr lang="en-US" sz="1700" b="1" dirty="0" err="1">
                          <a:solidFill>
                            <a:schemeClr val="tx1"/>
                          </a:solidFill>
                          <a:latin typeface="Calibri" panose="020F0502020204030204" pitchFamily="34" charset="0"/>
                          <a:cs typeface="Calibri" panose="020F0502020204030204" pitchFamily="34" charset="0"/>
                        </a:rPr>
                        <a:t>precision”s</a:t>
                      </a:r>
                      <a:endParaRPr lang="en-US" sz="17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2811734"/>
                  </a:ext>
                </a:extLst>
              </a:tr>
              <a:tr h="370840">
                <a:tc>
                  <a:txBody>
                    <a:bodyPr/>
                    <a:lstStyle/>
                    <a:p>
                      <a:pPr algn="ctr"/>
                      <a:r>
                        <a:rPr lang="en-US" sz="1700" b="1" dirty="0">
                          <a:latin typeface="Calibri" panose="020F0502020204030204" pitchFamily="34" charset="0"/>
                          <a:cs typeface="Calibri" panose="020F0502020204030204" pitchFamily="34" charset="0"/>
                        </a:rPr>
                        <a:t>No QR, Aztec </a:t>
                      </a:r>
                      <a:r>
                        <a:rPr lang="en-US" sz="1700" b="1" dirty="0" err="1">
                          <a:latin typeface="Calibri" panose="020F0502020204030204" pitchFamily="34" charset="0"/>
                          <a:cs typeface="Calibri" panose="020F0502020204030204" pitchFamily="34" charset="0"/>
                        </a:rPr>
                        <a:t>tol</a:t>
                      </a:r>
                      <a:r>
                        <a:rPr lang="en-US" sz="1700" b="1" dirty="0">
                          <a:latin typeface="Calibri" panose="020F0502020204030204" pitchFamily="34" charset="0"/>
                          <a:cs typeface="Calibri" panose="020F0502020204030204" pitchFamily="34" charset="0"/>
                        </a:rPr>
                        <a:t> = 1e-11</a:t>
                      </a:r>
                      <a:endParaRPr lang="en-US" sz="17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solidFill>
                            <a:schemeClr val="tx1"/>
                          </a:solidFill>
                          <a:latin typeface="Calibri" panose="020F0502020204030204" pitchFamily="34" charset="0"/>
                          <a:cs typeface="Calibri" panose="020F0502020204030204" pitchFamily="34" charset="0"/>
                        </a:rPr>
                        <a:t>3571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solidFill>
                            <a:schemeClr val="tx1"/>
                          </a:solidFill>
                          <a:latin typeface="Calibri" panose="020F0502020204030204" pitchFamily="34" charset="0"/>
                          <a:cs typeface="Calibri" panose="020F0502020204030204" pitchFamily="34" charset="0"/>
                        </a:rPr>
                        <a:t>185,435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700" dirty="0">
                          <a:solidFill>
                            <a:schemeClr val="tx1"/>
                          </a:solidFill>
                          <a:latin typeface="Calibri" panose="020F0502020204030204" pitchFamily="34" charset="0"/>
                          <a:cs typeface="Calibri" panose="020F0502020204030204" pitchFamily="34" charset="0"/>
                        </a:rPr>
                        <a:t>751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387549"/>
                  </a:ext>
                </a:extLst>
              </a:tr>
              <a:tr h="370840">
                <a:tc>
                  <a:txBody>
                    <a:bodyPr/>
                    <a:lstStyle/>
                    <a:p>
                      <a:pPr algn="ctr"/>
                      <a:r>
                        <a:rPr lang="en-US" sz="1700" b="1" dirty="0">
                          <a:latin typeface="Calibri" panose="020F0502020204030204" pitchFamily="34" charset="0"/>
                          <a:cs typeface="Calibri" panose="020F0502020204030204" pitchFamily="34" charset="0"/>
                        </a:rPr>
                        <a:t>Full QR, </a:t>
                      </a:r>
                      <a:r>
                        <a:rPr lang="en-US" sz="1700" b="1" dirty="0" err="1">
                          <a:latin typeface="Calibri" panose="020F0502020204030204" pitchFamily="34" charset="0"/>
                          <a:cs typeface="Calibri" panose="020F0502020204030204" pitchFamily="34" charset="0"/>
                        </a:rPr>
                        <a:t>qr</a:t>
                      </a:r>
                      <a:r>
                        <a:rPr lang="en-US" sz="1700" b="1" dirty="0">
                          <a:latin typeface="Calibri" panose="020F0502020204030204" pitchFamily="34" charset="0"/>
                          <a:cs typeface="Calibri" panose="020F0502020204030204" pitchFamily="34" charset="0"/>
                        </a:rPr>
                        <a:t> </a:t>
                      </a:r>
                      <a:r>
                        <a:rPr lang="en-US" sz="1700" b="1" dirty="0" err="1">
                          <a:latin typeface="Calibri" panose="020F0502020204030204" pitchFamily="34" charset="0"/>
                          <a:cs typeface="Calibri" panose="020F0502020204030204" pitchFamily="34" charset="0"/>
                        </a:rPr>
                        <a:t>tol</a:t>
                      </a:r>
                      <a:r>
                        <a:rPr lang="en-US" sz="1700" b="1" dirty="0">
                          <a:latin typeface="Calibri" panose="020F0502020204030204" pitchFamily="34" charset="0"/>
                          <a:cs typeface="Calibri" panose="020F0502020204030204" pitchFamily="34" charset="0"/>
                        </a:rPr>
                        <a:t> = 1e-6, Aztec </a:t>
                      </a:r>
                      <a:r>
                        <a:rPr lang="en-US" sz="1700" b="1" dirty="0" err="1">
                          <a:latin typeface="Calibri" panose="020F0502020204030204" pitchFamily="34" charset="0"/>
                          <a:cs typeface="Calibri" panose="020F0502020204030204" pitchFamily="34" charset="0"/>
                        </a:rPr>
                        <a:t>tol</a:t>
                      </a:r>
                      <a:r>
                        <a:rPr lang="en-US" sz="1700" b="1" dirty="0">
                          <a:latin typeface="Calibri" panose="020F0502020204030204" pitchFamily="34" charset="0"/>
                          <a:cs typeface="Calibri" panose="020F0502020204030204" pitchFamily="34" charset="0"/>
                        </a:rPr>
                        <a:t> = 1e-5</a:t>
                      </a:r>
                      <a:endParaRPr lang="en-US" sz="1700" b="1"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a:solidFill>
                            <a:schemeClr val="tx1"/>
                          </a:solidFill>
                          <a:latin typeface="Calibri" panose="020F0502020204030204" pitchFamily="34" charset="0"/>
                          <a:cs typeface="Calibri" panose="020F0502020204030204" pitchFamily="34" charset="0"/>
                        </a:rPr>
                        <a:t>3511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700" dirty="0">
                          <a:solidFill>
                            <a:schemeClr val="tx1"/>
                          </a:solidFill>
                          <a:latin typeface="Calibri" panose="020F0502020204030204" pitchFamily="34" charset="0"/>
                          <a:cs typeface="Calibri" panose="020F0502020204030204" pitchFamily="34" charset="0"/>
                        </a:rPr>
                        <a:t>37,723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1700" dirty="0">
                          <a:solidFill>
                            <a:schemeClr val="tx1"/>
                          </a:solidFill>
                          <a:latin typeface="Calibri" panose="020F0502020204030204" pitchFamily="34" charset="0"/>
                          <a:cs typeface="Calibri" panose="020F050202020403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5798233"/>
                  </a:ext>
                </a:extLst>
              </a:tr>
            </a:tbl>
          </a:graphicData>
        </a:graphic>
      </p:graphicFrame>
      <p:sp>
        <p:nvSpPr>
          <p:cNvPr id="10" name="Title 1">
            <a:extLst>
              <a:ext uri="{FF2B5EF4-FFF2-40B4-BE49-F238E27FC236}">
                <a16:creationId xmlns:a16="http://schemas.microsoft.com/office/drawing/2014/main" id="{495232B4-4B3D-4FA8-9119-5BCC1A09668D}"/>
              </a:ext>
            </a:extLst>
          </p:cNvPr>
          <p:cNvSpPr>
            <a:spLocks noGrp="1"/>
          </p:cNvSpPr>
          <p:nvPr>
            <p:ph type="title"/>
          </p:nvPr>
        </p:nvSpPr>
        <p:spPr>
          <a:xfrm>
            <a:off x="98619" y="-40442"/>
            <a:ext cx="7647505" cy="1072055"/>
          </a:xfrm>
        </p:spPr>
        <p:txBody>
          <a:bodyPr/>
          <a:lstStyle/>
          <a:p>
            <a:r>
              <a:rPr lang="en-US" dirty="0"/>
              <a:t>Sandwich problem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80F3E3-0F5E-47D9-8731-06FCF4936EB6}"/>
                  </a:ext>
                </a:extLst>
              </p:cNvPr>
              <p:cNvSpPr txBox="1"/>
              <p:nvPr/>
            </p:nvSpPr>
            <p:spPr>
              <a:xfrm>
                <a:off x="629660" y="5343435"/>
                <a:ext cx="7684984" cy="461665"/>
              </a:xfrm>
              <a:prstGeom prst="rect">
                <a:avLst/>
              </a:prstGeom>
              <a:solidFill>
                <a:schemeClr val="accent5">
                  <a:lumMod val="20000"/>
                  <a:lumOff val="80000"/>
                </a:schemeClr>
              </a:solidFill>
            </p:spPr>
            <p:txBody>
              <a:bodyPr wrap="square" rtlCol="0">
                <a:spAutoFit/>
              </a:bodyPr>
              <a:lstStyle/>
              <a:p>
                <a:pPr algn="ctr"/>
                <a:r>
                  <a:rPr lang="en-US" sz="2400" dirty="0">
                    <a:latin typeface="Calibri" panose="020F0502020204030204" pitchFamily="34" charset="0"/>
                    <a:cs typeface="Calibri" panose="020F0502020204030204" pitchFamily="34" charset="0"/>
                  </a:rPr>
                  <a:t>Moreover, there are </a:t>
                </a:r>
                <a:r>
                  <a:rPr lang="en-US" sz="2400" b="1" i="1" dirty="0">
                    <a:latin typeface="Calibri" panose="020F0502020204030204" pitchFamily="34" charset="0"/>
                    <a:cs typeface="Calibri" panose="020F0502020204030204" pitchFamily="34" charset="0"/>
                  </a:rPr>
                  <a:t>5</a:t>
                </a:r>
                <a14:m>
                  <m:oMath xmlns:m="http://schemas.openxmlformats.org/officeDocument/2006/math">
                    <m:r>
                      <a:rPr lang="en-US" sz="2400" b="1" i="1" smtClean="0">
                        <a:latin typeface="Cambria Math" panose="02040503050406030204" pitchFamily="18" charset="0"/>
                        <a:ea typeface="Cambria Math" panose="02040503050406030204" pitchFamily="18" charset="0"/>
                      </a:rPr>
                      <m:t>×</m:t>
                    </m:r>
                  </m:oMath>
                </a14:m>
                <a:r>
                  <a:rPr lang="en-US" sz="2400" b="1" i="1" dirty="0">
                    <a:latin typeface="Calibri" panose="020F0502020204030204" pitchFamily="34" charset="0"/>
                    <a:cs typeface="Calibri" panose="020F0502020204030204" pitchFamily="34" charset="0"/>
                  </a:rPr>
                  <a:t> fewer linear iterations*</a:t>
                </a:r>
                <a:r>
                  <a:rPr lang="en-US" sz="2400" dirty="0">
                    <a:latin typeface="Calibri" panose="020F0502020204030204" pitchFamily="34" charset="0"/>
                    <a:cs typeface="Calibri" panose="020F0502020204030204" pitchFamily="34" charset="0"/>
                  </a:rPr>
                  <a:t> w/ QR!</a:t>
                </a:r>
              </a:p>
            </p:txBody>
          </p:sp>
        </mc:Choice>
        <mc:Fallback xmlns="">
          <p:sp>
            <p:nvSpPr>
              <p:cNvPr id="6" name="TextBox 5">
                <a:extLst>
                  <a:ext uri="{FF2B5EF4-FFF2-40B4-BE49-F238E27FC236}">
                    <a16:creationId xmlns:a16="http://schemas.microsoft.com/office/drawing/2014/main" id="{5C80F3E3-0F5E-47D9-8731-06FCF4936EB6}"/>
                  </a:ext>
                </a:extLst>
              </p:cNvPr>
              <p:cNvSpPr txBox="1">
                <a:spLocks noRot="1" noChangeAspect="1" noMove="1" noResize="1" noEditPoints="1" noAdjustHandles="1" noChangeArrowheads="1" noChangeShapeType="1" noTextEdit="1"/>
              </p:cNvSpPr>
              <p:nvPr/>
            </p:nvSpPr>
            <p:spPr>
              <a:xfrm>
                <a:off x="629660" y="5343435"/>
                <a:ext cx="7684984" cy="461665"/>
              </a:xfrm>
              <a:prstGeom prst="rect">
                <a:avLst/>
              </a:prstGeom>
              <a:blipFill>
                <a:blip r:embed="rId3"/>
                <a:stretch>
                  <a:fillRect t="-10667" b="-30667"/>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D5311E04-2B4A-4D48-827D-4DC0F5FD136C}"/>
              </a:ext>
            </a:extLst>
          </p:cNvPr>
          <p:cNvSpPr/>
          <p:nvPr/>
        </p:nvSpPr>
        <p:spPr>
          <a:xfrm>
            <a:off x="483477" y="2943142"/>
            <a:ext cx="7977350" cy="492443"/>
          </a:xfrm>
          <a:prstGeom prst="rect">
            <a:avLst/>
          </a:prstGeom>
          <a:solidFill>
            <a:srgbClr val="FFFFCC"/>
          </a:solidFill>
        </p:spPr>
        <p:txBody>
          <a:bodyPr wrap="square">
            <a:spAutoFit/>
          </a:bodyPr>
          <a:lstStyle/>
          <a:p>
            <a:pPr algn="ctr"/>
            <a:r>
              <a:rPr lang="en-US" sz="2600" b="1" i="1" dirty="0">
                <a:latin typeface="Calibri" panose="020F0502020204030204" pitchFamily="34" charset="0"/>
                <a:cs typeface="Calibri" panose="020F0502020204030204" pitchFamily="34" charset="0"/>
              </a:rPr>
              <a:t>QR algorithm </a:t>
            </a:r>
            <a:r>
              <a:rPr lang="en-US" sz="2600" dirty="0">
                <a:latin typeface="Calibri" panose="020F0502020204030204" pitchFamily="34" charset="0"/>
                <a:cs typeface="Calibri" panose="020F0502020204030204" pitchFamily="34" charset="0"/>
              </a:rPr>
              <a:t>makes XFEM solver much more</a:t>
            </a:r>
            <a:r>
              <a:rPr lang="en-US" sz="2600" b="1" i="1" dirty="0">
                <a:latin typeface="Calibri" panose="020F0502020204030204" pitchFamily="34" charset="0"/>
                <a:cs typeface="Calibri" panose="020F0502020204030204" pitchFamily="34" charset="0"/>
              </a:rPr>
              <a:t> robust</a:t>
            </a:r>
            <a:r>
              <a:rPr lang="en-US" sz="26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37A2073B-92F2-48B2-B7AE-16E3C3DB26EF}"/>
              </a:ext>
            </a:extLst>
          </p:cNvPr>
          <p:cNvSpPr txBox="1"/>
          <p:nvPr/>
        </p:nvSpPr>
        <p:spPr>
          <a:xfrm>
            <a:off x="0" y="5816527"/>
            <a:ext cx="8702040"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 Note that the current implementation of QR in ALEGRA uses a direct solver.  Results with iterative solver are shown here for illustrative purposes.</a:t>
            </a:r>
          </a:p>
        </p:txBody>
      </p:sp>
    </p:spTree>
    <p:extLst>
      <p:ext uri="{BB962C8B-B14F-4D97-AF65-F5344CB8AC3E}">
        <p14:creationId xmlns:p14="http://schemas.microsoft.com/office/powerpoint/2010/main" val="1652577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9" y="-40442"/>
            <a:ext cx="7647505" cy="1072055"/>
          </a:xfrm>
        </p:spPr>
        <p:txBody>
          <a:bodyPr/>
          <a:lstStyle/>
          <a:p>
            <a:r>
              <a:rPr lang="en-US" dirty="0"/>
              <a:t>Full QR algorithm for contact solve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033CE5-971C-4461-862D-E16A9167BB98}"/>
                  </a:ext>
                </a:extLst>
              </p:cNvPr>
              <p:cNvSpPr txBox="1"/>
              <p:nvPr/>
            </p:nvSpPr>
            <p:spPr>
              <a:xfrm>
                <a:off x="546537" y="1031613"/>
                <a:ext cx="8261131" cy="1160574"/>
              </a:xfrm>
              <a:prstGeom prst="rect">
                <a:avLst/>
              </a:prstGeom>
              <a:solidFill>
                <a:srgbClr val="CCFFCC"/>
              </a:solidFill>
            </p:spPr>
            <p:txBody>
              <a:bodyPr wrap="square" rtlCol="0">
                <a:spAutoFit/>
              </a:bodyPr>
              <a:lstStyle/>
              <a:p>
                <a:pPr algn="ctr"/>
                <a:r>
                  <a:rPr lang="en-US" sz="2200" b="1" u="sng" dirty="0">
                    <a:latin typeface="Calibri" panose="020F0502020204030204" pitchFamily="34" charset="0"/>
                    <a:cs typeface="Calibri" panose="020F0502020204030204" pitchFamily="34" charset="0"/>
                  </a:rPr>
                  <a:t>Basic Idea:</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(1) perform QR decomposition on </a:t>
                </a:r>
                <a14:m>
                  <m:oMath xmlns:m="http://schemas.openxmlformats.org/officeDocument/2006/math">
                    <m:sSup>
                      <m:sSupPr>
                        <m:ctrlPr>
                          <a:rPr lang="en-US" sz="2200" i="1" smtClean="0">
                            <a:latin typeface="Cambria Math" panose="02040503050406030204" pitchFamily="18" charset="0"/>
                            <a:cs typeface="Calibri" panose="020F0502020204030204" pitchFamily="34" charset="0"/>
                          </a:rPr>
                        </m:ctrlPr>
                      </m:sSupPr>
                      <m:e>
                        <m:r>
                          <a:rPr lang="en-US" sz="2200" b="1" i="1" smtClean="0">
                            <a:latin typeface="Cambria Math" panose="02040503050406030204" pitchFamily="18" charset="0"/>
                            <a:cs typeface="Calibri" panose="020F0502020204030204" pitchFamily="34" charset="0"/>
                          </a:rPr>
                          <m:t>𝑴</m:t>
                        </m:r>
                      </m:e>
                      <m:sup>
                        <m:r>
                          <a:rPr lang="en-US" sz="2200" b="0" i="1" smtClean="0">
                            <a:latin typeface="Cambria Math" panose="02040503050406030204" pitchFamily="18" charset="0"/>
                            <a:cs typeface="Calibri" panose="020F0502020204030204" pitchFamily="34" charset="0"/>
                          </a:rPr>
                          <m:t>−1/2</m:t>
                        </m:r>
                      </m:sup>
                    </m:sSup>
                    <m:sSup>
                      <m:sSupPr>
                        <m:ctrlPr>
                          <a:rPr lang="en-US" sz="2200" i="1" smtClean="0">
                            <a:latin typeface="Cambria Math" panose="02040503050406030204" pitchFamily="18" charset="0"/>
                            <a:cs typeface="Calibri" panose="020F0502020204030204" pitchFamily="34" charset="0"/>
                          </a:rPr>
                        </m:ctrlPr>
                      </m:sSupPr>
                      <m:e>
                        <m:r>
                          <a:rPr lang="en-US" sz="2200" b="1" i="1" smtClean="0">
                            <a:latin typeface="Cambria Math" panose="02040503050406030204" pitchFamily="18" charset="0"/>
                            <a:cs typeface="Calibri" panose="020F0502020204030204" pitchFamily="34" charset="0"/>
                          </a:rPr>
                          <m:t>𝑮</m:t>
                        </m:r>
                      </m:e>
                      <m:sup>
                        <m:r>
                          <a:rPr lang="en-US" sz="2200" b="0" i="1" smtClean="0">
                            <a:latin typeface="Cambria Math" panose="02040503050406030204" pitchFamily="18" charset="0"/>
                            <a:cs typeface="Calibri" panose="020F0502020204030204" pitchFamily="34" charset="0"/>
                          </a:rPr>
                          <m:t>𝑇</m:t>
                        </m:r>
                      </m:sup>
                    </m:sSup>
                    <m:r>
                      <a:rPr lang="en-US" sz="2200" b="0" i="0" smtClean="0">
                        <a:latin typeface="Cambria Math" panose="02040503050406030204" pitchFamily="18" charset="0"/>
                        <a:cs typeface="Calibri" panose="020F0502020204030204" pitchFamily="34" charset="0"/>
                      </a:rPr>
                      <m:t>;</m:t>
                    </m:r>
                  </m:oMath>
                </a14:m>
                <a:r>
                  <a:rPr lang="en-US" sz="2200" dirty="0">
                    <a:latin typeface="Calibri" panose="020F0502020204030204" pitchFamily="34" charset="0"/>
                    <a:cs typeface="Calibri" panose="020F0502020204030204" pitchFamily="34" charset="0"/>
                  </a:rPr>
                  <a:t>                              (2) remove linearly dept./nearly-linearly dept. constraints from </a:t>
                </a:r>
                <a14:m>
                  <m:oMath xmlns:m="http://schemas.openxmlformats.org/officeDocument/2006/math">
                    <m:r>
                      <a:rPr lang="en-US" sz="2200" b="1" i="1" dirty="0" smtClean="0">
                        <a:latin typeface="Cambria Math" panose="02040503050406030204" pitchFamily="18" charset="0"/>
                        <a:cs typeface="Calibri" panose="020F0502020204030204" pitchFamily="34" charset="0"/>
                      </a:rPr>
                      <m:t>𝑹</m:t>
                    </m:r>
                    <m:r>
                      <a:rPr lang="en-US" sz="2200" b="0" i="0" dirty="0" smtClean="0">
                        <a:latin typeface="Cambria Math" panose="02040503050406030204" pitchFamily="18" charset="0"/>
                        <a:cs typeface="Calibri" panose="020F0502020204030204" pitchFamily="34" charset="0"/>
                      </a:rPr>
                      <m:t>;</m:t>
                    </m:r>
                  </m:oMath>
                </a14:m>
                <a:r>
                  <a:rPr lang="en-US" sz="2200" dirty="0">
                    <a:latin typeface="Calibri" panose="020F0502020204030204" pitchFamily="34" charset="0"/>
                    <a:cs typeface="Calibri" panose="020F0502020204030204" pitchFamily="34" charset="0"/>
                  </a:rPr>
                  <a:t>      (3) solve upper triangular full-rank system given by </a:t>
                </a:r>
                <a14:m>
                  <m:oMath xmlns:m="http://schemas.openxmlformats.org/officeDocument/2006/math">
                    <m:acc>
                      <m:accPr>
                        <m:chr m:val="̃"/>
                        <m:ctrlPr>
                          <a:rPr lang="en-US" sz="2200" i="1" smtClean="0">
                            <a:latin typeface="Cambria Math" panose="02040503050406030204" pitchFamily="18" charset="0"/>
                            <a:cs typeface="Calibri" panose="020F0502020204030204" pitchFamily="34" charset="0"/>
                          </a:rPr>
                        </m:ctrlPr>
                      </m:accPr>
                      <m:e>
                        <m:r>
                          <a:rPr lang="en-US" sz="2200" b="1" i="1" smtClean="0">
                            <a:latin typeface="Cambria Math" panose="02040503050406030204" pitchFamily="18" charset="0"/>
                            <a:cs typeface="Calibri" panose="020F0502020204030204" pitchFamily="34" charset="0"/>
                          </a:rPr>
                          <m:t>𝑹</m:t>
                        </m:r>
                      </m:e>
                    </m:acc>
                  </m:oMath>
                </a14:m>
                <a:r>
                  <a:rPr lang="en-US" sz="2200" dirty="0">
                    <a:latin typeface="Calibri" panose="020F0502020204030204" pitchFamily="34" charset="0"/>
                    <a:cs typeface="Calibri" panose="020F0502020204030204" pitchFamily="34" charset="0"/>
                  </a:rPr>
                  <a:t>.  </a:t>
                </a:r>
              </a:p>
            </p:txBody>
          </p:sp>
        </mc:Choice>
        <mc:Fallback xmlns="">
          <p:sp>
            <p:nvSpPr>
              <p:cNvPr id="13" name="TextBox 12">
                <a:extLst>
                  <a:ext uri="{FF2B5EF4-FFF2-40B4-BE49-F238E27FC236}">
                    <a16:creationId xmlns:a16="http://schemas.microsoft.com/office/drawing/2014/main" id="{0B033CE5-971C-4461-862D-E16A9167BB98}"/>
                  </a:ext>
                </a:extLst>
              </p:cNvPr>
              <p:cNvSpPr txBox="1">
                <a:spLocks noRot="1" noChangeAspect="1" noMove="1" noResize="1" noEditPoints="1" noAdjustHandles="1" noChangeArrowheads="1" noChangeShapeType="1" noTextEdit="1"/>
              </p:cNvSpPr>
              <p:nvPr/>
            </p:nvSpPr>
            <p:spPr>
              <a:xfrm>
                <a:off x="546537" y="1031613"/>
                <a:ext cx="8261131" cy="1160574"/>
              </a:xfrm>
              <a:prstGeom prst="rect">
                <a:avLst/>
              </a:prstGeom>
              <a:blipFill>
                <a:blip r:embed="rId3"/>
                <a:stretch>
                  <a:fillRect t="-2618" b="-733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8BD88B6-A6EC-45CA-9831-6B08DF9A6D26}"/>
              </a:ext>
            </a:extLst>
          </p:cNvPr>
          <p:cNvPicPr>
            <a:picLocks noChangeAspect="1"/>
          </p:cNvPicPr>
          <p:nvPr/>
        </p:nvPicPr>
        <p:blipFill>
          <a:blip r:embed="rId4"/>
          <a:stretch>
            <a:fillRect/>
          </a:stretch>
        </p:blipFill>
        <p:spPr>
          <a:xfrm>
            <a:off x="296867" y="2446694"/>
            <a:ext cx="8550266" cy="266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48C1F617-6463-410E-82F0-D31BC25C5157}"/>
              </a:ext>
            </a:extLst>
          </p:cNvPr>
          <p:cNvSpPr txBox="1"/>
          <p:nvPr/>
        </p:nvSpPr>
        <p:spPr>
          <a:xfrm>
            <a:off x="98619" y="5328744"/>
            <a:ext cx="9246526" cy="1107996"/>
          </a:xfrm>
          <a:prstGeom prst="rect">
            <a:avLst/>
          </a:prstGeom>
          <a:noFill/>
        </p:spPr>
        <p:txBody>
          <a:bodyPr wrap="square" rtlCol="0">
            <a:spAutoFit/>
          </a:bodyPr>
          <a:lstStyle/>
          <a:p>
            <a:r>
              <a:rPr lang="en-US" sz="2200" dirty="0">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en-US" sz="2200" b="1" i="1" dirty="0">
                <a:solidFill>
                  <a:srgbClr val="00B050"/>
                </a:solidFill>
                <a:latin typeface="Calibri" panose="020F0502020204030204" pitchFamily="34" charset="0"/>
                <a:cs typeface="Calibri" panose="020F0502020204030204" pitchFamily="34" charset="0"/>
              </a:rPr>
              <a:t>Pro:</a:t>
            </a:r>
            <a:r>
              <a:rPr lang="en-US" sz="2200" dirty="0">
                <a:solidFill>
                  <a:srgbClr val="00B050"/>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contact system will be nonsingular, with smaller condition number*.</a:t>
            </a:r>
            <a:endParaRPr lang="en-US" sz="800" dirty="0">
              <a:latin typeface="Calibri" panose="020F0502020204030204" pitchFamily="34" charset="0"/>
              <a:cs typeface="Calibri" panose="020F0502020204030204" pitchFamily="34" charset="0"/>
            </a:endParaRPr>
          </a:p>
          <a:p>
            <a:endParaRPr lang="en-US"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A92A6E9-FEF5-450D-9EA7-92968A672D4A}"/>
                  </a:ext>
                </a:extLst>
              </p:cNvPr>
              <p:cNvSpPr/>
              <p:nvPr/>
            </p:nvSpPr>
            <p:spPr>
              <a:xfrm>
                <a:off x="-40203" y="6527025"/>
                <a:ext cx="2005549" cy="353238"/>
              </a:xfrm>
              <a:prstGeom prst="rect">
                <a:avLst/>
              </a:prstGeom>
            </p:spPr>
            <p:txBody>
              <a:bodyPr wrap="none">
                <a:spAutoFit/>
              </a:bodyPr>
              <a:lstStyle/>
              <a:p>
                <a:r>
                  <a:rPr lang="en-US" sz="1400" dirty="0">
                    <a:solidFill>
                      <a:schemeClr val="bg1"/>
                    </a:solidFill>
                    <a:latin typeface="Calibri" panose="020F0502020204030204" pitchFamily="34" charset="0"/>
                    <a:cs typeface="Calibri" panose="020F0502020204030204" pitchFamily="34" charset="0"/>
                  </a:rPr>
                  <a:t>* </a:t>
                </a:r>
                <a14:m>
                  <m:oMath xmlns:m="http://schemas.openxmlformats.org/officeDocument/2006/math">
                    <m:r>
                      <a:rPr lang="en-US" sz="1400" i="1">
                        <a:solidFill>
                          <a:schemeClr val="bg1"/>
                        </a:solidFill>
                        <a:latin typeface="Cambria Math" panose="02040503050406030204" pitchFamily="18" charset="0"/>
                        <a:ea typeface="Cambria Math" panose="02040503050406030204" pitchFamily="18" charset="0"/>
                        <a:cs typeface="Calibri" panose="020F0502020204030204" pitchFamily="34" charset="0"/>
                      </a:rPr>
                      <m:t>𝜅</m:t>
                    </m:r>
                    <m:r>
                      <a:rPr lang="en-US" sz="1400" i="1">
                        <a:solidFill>
                          <a:schemeClr val="bg1"/>
                        </a:solidFill>
                        <a:latin typeface="Cambria Math" panose="02040503050406030204" pitchFamily="18" charset="0"/>
                        <a:ea typeface="Cambria Math" panose="02040503050406030204" pitchFamily="18" charset="0"/>
                        <a:cs typeface="Calibri" panose="020F0502020204030204" pitchFamily="34" charset="0"/>
                      </a:rPr>
                      <m:t>(</m:t>
                    </m:r>
                    <m:acc>
                      <m:accPr>
                        <m:chr m:val="̃"/>
                        <m:ctrlPr>
                          <a:rPr lang="en-US" sz="1400" i="1">
                            <a:solidFill>
                              <a:schemeClr val="bg1"/>
                            </a:solidFill>
                            <a:latin typeface="Cambria Math" panose="02040503050406030204" pitchFamily="18" charset="0"/>
                            <a:cs typeface="Calibri" panose="020F0502020204030204" pitchFamily="34" charset="0"/>
                          </a:rPr>
                        </m:ctrlPr>
                      </m:accPr>
                      <m:e>
                        <m:r>
                          <a:rPr lang="en-US" sz="1400" b="1" i="1">
                            <a:solidFill>
                              <a:schemeClr val="bg1"/>
                            </a:solidFill>
                            <a:latin typeface="Cambria Math" panose="02040503050406030204" pitchFamily="18" charset="0"/>
                            <a:cs typeface="Calibri" panose="020F0502020204030204" pitchFamily="34" charset="0"/>
                          </a:rPr>
                          <m:t>𝑹</m:t>
                        </m:r>
                      </m:e>
                    </m:acc>
                    <m:r>
                      <a:rPr lang="en-US" sz="1400" b="1" i="1">
                        <a:solidFill>
                          <a:schemeClr val="bg1"/>
                        </a:solidFill>
                        <a:latin typeface="Cambria Math" panose="02040503050406030204" pitchFamily="18" charset="0"/>
                        <a:cs typeface="Calibri" panose="020F0502020204030204" pitchFamily="34" charset="0"/>
                      </a:rPr>
                      <m:t>)</m:t>
                    </m:r>
                  </m:oMath>
                </a14:m>
                <a:r>
                  <a:rPr lang="en-US" sz="1400" dirty="0">
                    <a:solidFill>
                      <a:schemeClr val="bg1"/>
                    </a:solidFill>
                    <a:latin typeface="Calibri" panose="020F0502020204030204" pitchFamily="34" charset="0"/>
                    <a:cs typeface="Calibri" panose="020F0502020204030204" pitchFamily="34" charset="0"/>
                  </a:rPr>
                  <a:t> </a:t>
                </a:r>
                <a14:m>
                  <m:oMath xmlns:m="http://schemas.openxmlformats.org/officeDocument/2006/math">
                    <m:r>
                      <a:rPr lang="en-US" sz="1400" i="1">
                        <a:solidFill>
                          <a:schemeClr val="bg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1400" dirty="0">
                    <a:solidFill>
                      <a:schemeClr val="bg1"/>
                    </a:solidFill>
                    <a:latin typeface="Calibri" panose="020F0502020204030204" pitchFamily="34" charset="0"/>
                    <a:cs typeface="Calibri" panose="020F0502020204030204" pitchFamily="34" charset="0"/>
                  </a:rPr>
                  <a:t> </a:t>
                </a:r>
                <a14:m>
                  <m:oMath xmlns:m="http://schemas.openxmlformats.org/officeDocument/2006/math">
                    <m:rad>
                      <m:radPr>
                        <m:degHide m:val="on"/>
                        <m:ctrlPr>
                          <a:rPr lang="en-US" sz="1400" i="1" dirty="0">
                            <a:solidFill>
                              <a:schemeClr val="bg1"/>
                            </a:solidFill>
                            <a:latin typeface="Cambria Math" panose="02040503050406030204" pitchFamily="18" charset="0"/>
                            <a:cs typeface="Calibri" panose="020F0502020204030204" pitchFamily="34" charset="0"/>
                          </a:rPr>
                        </m:ctrlPr>
                      </m:radPr>
                      <m:deg/>
                      <m:e>
                        <m:r>
                          <a:rPr lang="en-US" sz="1400" i="1" dirty="0">
                            <a:solidFill>
                              <a:schemeClr val="bg1"/>
                            </a:solidFill>
                            <a:latin typeface="Cambria Math" panose="02040503050406030204" pitchFamily="18" charset="0"/>
                            <a:ea typeface="Cambria Math" panose="02040503050406030204" pitchFamily="18" charset="0"/>
                            <a:cs typeface="Calibri" panose="020F0502020204030204" pitchFamily="34" charset="0"/>
                          </a:rPr>
                          <m:t>𝜅</m:t>
                        </m:r>
                        <m:r>
                          <a:rPr lang="en-US" sz="1400" i="1" dirty="0">
                            <a:solidFill>
                              <a:schemeClr val="bg1"/>
                            </a:solidFill>
                            <a:latin typeface="Cambria Math" panose="02040503050406030204" pitchFamily="18" charset="0"/>
                            <a:ea typeface="Cambria Math" panose="02040503050406030204" pitchFamily="18" charset="0"/>
                            <a:cs typeface="Calibri" panose="020F0502020204030204" pitchFamily="34" charset="0"/>
                          </a:rPr>
                          <m:t>(</m:t>
                        </m:r>
                        <m:r>
                          <a:rPr lang="en-US" sz="1400" b="1" i="1">
                            <a:solidFill>
                              <a:schemeClr val="bg1"/>
                            </a:solidFill>
                            <a:latin typeface="Cambria Math" panose="02040503050406030204" pitchFamily="18" charset="0"/>
                          </a:rPr>
                          <m:t>𝑮</m:t>
                        </m:r>
                        <m:sSup>
                          <m:sSupPr>
                            <m:ctrlPr>
                              <a:rPr lang="en-US" sz="1400" i="1">
                                <a:solidFill>
                                  <a:schemeClr val="bg1"/>
                                </a:solidFill>
                                <a:latin typeface="Cambria Math" panose="02040503050406030204" pitchFamily="18" charset="0"/>
                              </a:rPr>
                            </m:ctrlPr>
                          </m:sSupPr>
                          <m:e>
                            <m:r>
                              <a:rPr lang="en-US" sz="1400" b="1" i="1">
                                <a:solidFill>
                                  <a:schemeClr val="bg1"/>
                                </a:solidFill>
                                <a:latin typeface="Cambria Math" panose="02040503050406030204" pitchFamily="18" charset="0"/>
                              </a:rPr>
                              <m:t>𝑴</m:t>
                            </m:r>
                          </m:e>
                          <m:sup>
                            <m:r>
                              <a:rPr lang="en-US" sz="1400" i="1">
                                <a:solidFill>
                                  <a:schemeClr val="bg1"/>
                                </a:solidFill>
                                <a:latin typeface="Cambria Math" panose="02040503050406030204" pitchFamily="18" charset="0"/>
                              </a:rPr>
                              <m:t>−1</m:t>
                            </m:r>
                          </m:sup>
                        </m:sSup>
                        <m:sSup>
                          <m:sSupPr>
                            <m:ctrlPr>
                              <a:rPr lang="en-US" sz="1400" i="1">
                                <a:solidFill>
                                  <a:schemeClr val="bg1"/>
                                </a:solidFill>
                                <a:latin typeface="Cambria Math" panose="02040503050406030204" pitchFamily="18" charset="0"/>
                              </a:rPr>
                            </m:ctrlPr>
                          </m:sSupPr>
                          <m:e>
                            <m:r>
                              <a:rPr lang="en-US" sz="1400" b="1" i="1">
                                <a:solidFill>
                                  <a:schemeClr val="bg1"/>
                                </a:solidFill>
                                <a:latin typeface="Cambria Math" panose="02040503050406030204" pitchFamily="18" charset="0"/>
                              </a:rPr>
                              <m:t>𝑮</m:t>
                            </m:r>
                          </m:e>
                          <m:sup>
                            <m:r>
                              <a:rPr lang="en-US" sz="1400" i="1">
                                <a:solidFill>
                                  <a:schemeClr val="bg1"/>
                                </a:solidFill>
                                <a:latin typeface="Cambria Math" panose="02040503050406030204" pitchFamily="18" charset="0"/>
                              </a:rPr>
                              <m:t>𝑇</m:t>
                            </m:r>
                          </m:sup>
                        </m:sSup>
                        <m:r>
                          <a:rPr lang="en-US" sz="1400" i="1">
                            <a:solidFill>
                              <a:schemeClr val="bg1"/>
                            </a:solidFill>
                            <a:latin typeface="Cambria Math" panose="02040503050406030204" pitchFamily="18" charset="0"/>
                          </a:rPr>
                          <m:t>)</m:t>
                        </m:r>
                      </m:e>
                    </m:rad>
                  </m:oMath>
                </a14:m>
                <a:r>
                  <a:rPr lang="en-US" sz="1400" dirty="0">
                    <a:solidFill>
                      <a:schemeClr val="bg1"/>
                    </a:solidFill>
                    <a:latin typeface="Calibri" panose="020F0502020204030204" pitchFamily="34" charset="0"/>
                    <a:cs typeface="Calibri" panose="020F0502020204030204" pitchFamily="34" charset="0"/>
                  </a:rPr>
                  <a:t>.</a:t>
                </a:r>
              </a:p>
            </p:txBody>
          </p:sp>
        </mc:Choice>
        <mc:Fallback xmlns="">
          <p:sp>
            <p:nvSpPr>
              <p:cNvPr id="3" name="Rectangle 2">
                <a:extLst>
                  <a:ext uri="{FF2B5EF4-FFF2-40B4-BE49-F238E27FC236}">
                    <a16:creationId xmlns:a16="http://schemas.microsoft.com/office/drawing/2014/main" id="{8A92A6E9-FEF5-450D-9EA7-92968A672D4A}"/>
                  </a:ext>
                </a:extLst>
              </p:cNvPr>
              <p:cNvSpPr>
                <a:spLocks noRot="1" noChangeAspect="1" noMove="1" noResize="1" noEditPoints="1" noAdjustHandles="1" noChangeArrowheads="1" noChangeShapeType="1" noTextEdit="1"/>
              </p:cNvSpPr>
              <p:nvPr/>
            </p:nvSpPr>
            <p:spPr>
              <a:xfrm>
                <a:off x="-40203" y="6527025"/>
                <a:ext cx="2005549" cy="353238"/>
              </a:xfrm>
              <a:prstGeom prst="rect">
                <a:avLst/>
              </a:prstGeom>
              <a:blipFill>
                <a:blip r:embed="rId5"/>
                <a:stretch>
                  <a:fillRect l="-912" b="-15517"/>
                </a:stretch>
              </a:blipFill>
            </p:spPr>
            <p:txBody>
              <a:bodyPr/>
              <a:lstStyle/>
              <a:p>
                <a:r>
                  <a:rPr lang="en-US">
                    <a:noFill/>
                  </a:rPr>
                  <a:t> </a:t>
                </a:r>
              </a:p>
            </p:txBody>
          </p:sp>
        </mc:Fallback>
      </mc:AlternateContent>
    </p:spTree>
    <p:extLst>
      <p:ext uri="{BB962C8B-B14F-4D97-AF65-F5344CB8AC3E}">
        <p14:creationId xmlns:p14="http://schemas.microsoft.com/office/powerpoint/2010/main" val="265861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9" y="-40442"/>
            <a:ext cx="7647505" cy="1072055"/>
          </a:xfrm>
        </p:spPr>
        <p:txBody>
          <a:bodyPr/>
          <a:lstStyle/>
          <a:p>
            <a:r>
              <a:rPr lang="en-US" dirty="0"/>
              <a:t>Full QR algorithm for contact solve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B033CE5-971C-4461-862D-E16A9167BB98}"/>
                  </a:ext>
                </a:extLst>
              </p:cNvPr>
              <p:cNvSpPr txBox="1"/>
              <p:nvPr/>
            </p:nvSpPr>
            <p:spPr>
              <a:xfrm>
                <a:off x="546537" y="1031613"/>
                <a:ext cx="8261131" cy="1160574"/>
              </a:xfrm>
              <a:prstGeom prst="rect">
                <a:avLst/>
              </a:prstGeom>
              <a:solidFill>
                <a:srgbClr val="CCFFCC"/>
              </a:solidFill>
            </p:spPr>
            <p:txBody>
              <a:bodyPr wrap="square" rtlCol="0">
                <a:spAutoFit/>
              </a:bodyPr>
              <a:lstStyle/>
              <a:p>
                <a:pPr algn="ctr"/>
                <a:r>
                  <a:rPr lang="en-US" sz="2200" b="1" u="sng" dirty="0">
                    <a:latin typeface="Calibri" panose="020F0502020204030204" pitchFamily="34" charset="0"/>
                    <a:cs typeface="Calibri" panose="020F0502020204030204" pitchFamily="34" charset="0"/>
                  </a:rPr>
                  <a:t>Basic Idea:</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(1) perform QR decomposition on </a:t>
                </a:r>
                <a14:m>
                  <m:oMath xmlns:m="http://schemas.openxmlformats.org/officeDocument/2006/math">
                    <m:sSup>
                      <m:sSupPr>
                        <m:ctrlPr>
                          <a:rPr lang="en-US" sz="2200" i="1" smtClean="0">
                            <a:latin typeface="Cambria Math" panose="02040503050406030204" pitchFamily="18" charset="0"/>
                            <a:cs typeface="Calibri" panose="020F0502020204030204" pitchFamily="34" charset="0"/>
                          </a:rPr>
                        </m:ctrlPr>
                      </m:sSupPr>
                      <m:e>
                        <m:r>
                          <a:rPr lang="en-US" sz="2200" b="1" i="1" smtClean="0">
                            <a:latin typeface="Cambria Math" panose="02040503050406030204" pitchFamily="18" charset="0"/>
                            <a:cs typeface="Calibri" panose="020F0502020204030204" pitchFamily="34" charset="0"/>
                          </a:rPr>
                          <m:t>𝑴</m:t>
                        </m:r>
                      </m:e>
                      <m:sup>
                        <m:r>
                          <a:rPr lang="en-US" sz="2200" b="0" i="1" smtClean="0">
                            <a:latin typeface="Cambria Math" panose="02040503050406030204" pitchFamily="18" charset="0"/>
                            <a:cs typeface="Calibri" panose="020F0502020204030204" pitchFamily="34" charset="0"/>
                          </a:rPr>
                          <m:t>−1/2</m:t>
                        </m:r>
                      </m:sup>
                    </m:sSup>
                    <m:sSup>
                      <m:sSupPr>
                        <m:ctrlPr>
                          <a:rPr lang="en-US" sz="2200" i="1" smtClean="0">
                            <a:latin typeface="Cambria Math" panose="02040503050406030204" pitchFamily="18" charset="0"/>
                            <a:cs typeface="Calibri" panose="020F0502020204030204" pitchFamily="34" charset="0"/>
                          </a:rPr>
                        </m:ctrlPr>
                      </m:sSupPr>
                      <m:e>
                        <m:r>
                          <a:rPr lang="en-US" sz="2200" b="1" i="1" smtClean="0">
                            <a:latin typeface="Cambria Math" panose="02040503050406030204" pitchFamily="18" charset="0"/>
                            <a:cs typeface="Calibri" panose="020F0502020204030204" pitchFamily="34" charset="0"/>
                          </a:rPr>
                          <m:t>𝑮</m:t>
                        </m:r>
                      </m:e>
                      <m:sup>
                        <m:r>
                          <a:rPr lang="en-US" sz="2200" b="0" i="1" smtClean="0">
                            <a:latin typeface="Cambria Math" panose="02040503050406030204" pitchFamily="18" charset="0"/>
                            <a:cs typeface="Calibri" panose="020F0502020204030204" pitchFamily="34" charset="0"/>
                          </a:rPr>
                          <m:t>𝑇</m:t>
                        </m:r>
                      </m:sup>
                    </m:sSup>
                    <m:r>
                      <a:rPr lang="en-US" sz="2200" b="0" i="0" smtClean="0">
                        <a:latin typeface="Cambria Math" panose="02040503050406030204" pitchFamily="18" charset="0"/>
                        <a:cs typeface="Calibri" panose="020F0502020204030204" pitchFamily="34" charset="0"/>
                      </a:rPr>
                      <m:t>;</m:t>
                    </m:r>
                  </m:oMath>
                </a14:m>
                <a:r>
                  <a:rPr lang="en-US" sz="2200" dirty="0">
                    <a:latin typeface="Calibri" panose="020F0502020204030204" pitchFamily="34" charset="0"/>
                    <a:cs typeface="Calibri" panose="020F0502020204030204" pitchFamily="34" charset="0"/>
                  </a:rPr>
                  <a:t>                              (2) remove linearly dept./nearly-linearly dept. constraints from </a:t>
                </a:r>
                <a14:m>
                  <m:oMath xmlns:m="http://schemas.openxmlformats.org/officeDocument/2006/math">
                    <m:r>
                      <a:rPr lang="en-US" sz="2200" b="1" i="1" dirty="0" smtClean="0">
                        <a:latin typeface="Cambria Math" panose="02040503050406030204" pitchFamily="18" charset="0"/>
                        <a:cs typeface="Calibri" panose="020F0502020204030204" pitchFamily="34" charset="0"/>
                      </a:rPr>
                      <m:t>𝑹</m:t>
                    </m:r>
                    <m:r>
                      <a:rPr lang="en-US" sz="2200" b="0" i="0" dirty="0" smtClean="0">
                        <a:latin typeface="Cambria Math" panose="02040503050406030204" pitchFamily="18" charset="0"/>
                        <a:cs typeface="Calibri" panose="020F0502020204030204" pitchFamily="34" charset="0"/>
                      </a:rPr>
                      <m:t>;</m:t>
                    </m:r>
                  </m:oMath>
                </a14:m>
                <a:r>
                  <a:rPr lang="en-US" sz="2200" dirty="0">
                    <a:latin typeface="Calibri" panose="020F0502020204030204" pitchFamily="34" charset="0"/>
                    <a:cs typeface="Calibri" panose="020F0502020204030204" pitchFamily="34" charset="0"/>
                  </a:rPr>
                  <a:t>      (3) solve upper triangular full-rank system given by </a:t>
                </a:r>
                <a14:m>
                  <m:oMath xmlns:m="http://schemas.openxmlformats.org/officeDocument/2006/math">
                    <m:acc>
                      <m:accPr>
                        <m:chr m:val="̃"/>
                        <m:ctrlPr>
                          <a:rPr lang="en-US" sz="2200" i="1" smtClean="0">
                            <a:latin typeface="Cambria Math" panose="02040503050406030204" pitchFamily="18" charset="0"/>
                            <a:cs typeface="Calibri" panose="020F0502020204030204" pitchFamily="34" charset="0"/>
                          </a:rPr>
                        </m:ctrlPr>
                      </m:accPr>
                      <m:e>
                        <m:r>
                          <a:rPr lang="en-US" sz="2200" b="1" i="1" smtClean="0">
                            <a:latin typeface="Cambria Math" panose="02040503050406030204" pitchFamily="18" charset="0"/>
                            <a:cs typeface="Calibri" panose="020F0502020204030204" pitchFamily="34" charset="0"/>
                          </a:rPr>
                          <m:t>𝑹</m:t>
                        </m:r>
                      </m:e>
                    </m:acc>
                  </m:oMath>
                </a14:m>
                <a:r>
                  <a:rPr lang="en-US" sz="2200" dirty="0">
                    <a:latin typeface="Calibri" panose="020F0502020204030204" pitchFamily="34" charset="0"/>
                    <a:cs typeface="Calibri" panose="020F0502020204030204" pitchFamily="34" charset="0"/>
                  </a:rPr>
                  <a:t>.  </a:t>
                </a:r>
              </a:p>
            </p:txBody>
          </p:sp>
        </mc:Choice>
        <mc:Fallback xmlns="">
          <p:sp>
            <p:nvSpPr>
              <p:cNvPr id="13" name="TextBox 12">
                <a:extLst>
                  <a:ext uri="{FF2B5EF4-FFF2-40B4-BE49-F238E27FC236}">
                    <a16:creationId xmlns:a16="http://schemas.microsoft.com/office/drawing/2014/main" id="{0B033CE5-971C-4461-862D-E16A9167BB98}"/>
                  </a:ext>
                </a:extLst>
              </p:cNvPr>
              <p:cNvSpPr txBox="1">
                <a:spLocks noRot="1" noChangeAspect="1" noMove="1" noResize="1" noEditPoints="1" noAdjustHandles="1" noChangeArrowheads="1" noChangeShapeType="1" noTextEdit="1"/>
              </p:cNvSpPr>
              <p:nvPr/>
            </p:nvSpPr>
            <p:spPr>
              <a:xfrm>
                <a:off x="546537" y="1031613"/>
                <a:ext cx="8261131" cy="1160574"/>
              </a:xfrm>
              <a:prstGeom prst="rect">
                <a:avLst/>
              </a:prstGeom>
              <a:blipFill>
                <a:blip r:embed="rId3"/>
                <a:stretch>
                  <a:fillRect t="-2618" b="-733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98BD88B6-A6EC-45CA-9831-6B08DF9A6D26}"/>
              </a:ext>
            </a:extLst>
          </p:cNvPr>
          <p:cNvPicPr>
            <a:picLocks noChangeAspect="1"/>
          </p:cNvPicPr>
          <p:nvPr/>
        </p:nvPicPr>
        <p:blipFill>
          <a:blip r:embed="rId4"/>
          <a:stretch>
            <a:fillRect/>
          </a:stretch>
        </p:blipFill>
        <p:spPr>
          <a:xfrm>
            <a:off x="296867" y="2446694"/>
            <a:ext cx="8550266" cy="2665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48C1F617-6463-410E-82F0-D31BC25C5157}"/>
              </a:ext>
            </a:extLst>
          </p:cNvPr>
          <p:cNvSpPr txBox="1"/>
          <p:nvPr/>
        </p:nvSpPr>
        <p:spPr>
          <a:xfrm>
            <a:off x="98619" y="5328744"/>
            <a:ext cx="9246526" cy="1231106"/>
          </a:xfrm>
          <a:prstGeom prst="rect">
            <a:avLst/>
          </a:prstGeom>
          <a:noFill/>
        </p:spPr>
        <p:txBody>
          <a:bodyPr wrap="square" rtlCol="0">
            <a:spAutoFit/>
          </a:bodyPr>
          <a:lstStyle/>
          <a:p>
            <a:r>
              <a:rPr lang="en-US" sz="2200" dirty="0">
                <a:solidFill>
                  <a:srgbClr val="00B050"/>
                </a:solidFill>
                <a:latin typeface="Calibri" panose="020F0502020204030204" pitchFamily="34" charset="0"/>
                <a:cs typeface="Calibri" panose="020F0502020204030204" pitchFamily="34" charset="0"/>
                <a:sym typeface="Wingdings" panose="05000000000000000000" pitchFamily="2" charset="2"/>
              </a:rPr>
              <a:t>  </a:t>
            </a:r>
            <a:r>
              <a:rPr lang="en-US" sz="2200" b="1" i="1" dirty="0">
                <a:solidFill>
                  <a:srgbClr val="00B050"/>
                </a:solidFill>
                <a:latin typeface="Calibri" panose="020F0502020204030204" pitchFamily="34" charset="0"/>
                <a:cs typeface="Calibri" panose="020F0502020204030204" pitchFamily="34" charset="0"/>
              </a:rPr>
              <a:t>Pro:</a:t>
            </a:r>
            <a:r>
              <a:rPr lang="en-US" sz="2200" dirty="0">
                <a:solidFill>
                  <a:srgbClr val="00B050"/>
                </a:solidFill>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contact system will be nonsingular, with smaller condition number*.</a:t>
            </a:r>
          </a:p>
          <a:p>
            <a:pPr marL="285750" indent="-285750">
              <a:buFont typeface="Arial" panose="020B0604020202020204" pitchFamily="34" charset="0"/>
              <a:buChar char="•"/>
            </a:pPr>
            <a:endParaRPr lang="en-US" sz="800" dirty="0">
              <a:latin typeface="Calibri" panose="020F0502020204030204" pitchFamily="34" charset="0"/>
              <a:cs typeface="Calibri" panose="020F0502020204030204" pitchFamily="34" charset="0"/>
            </a:endParaRPr>
          </a:p>
          <a:p>
            <a:r>
              <a:rPr lang="en-US" sz="2200"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200" b="1" i="1" dirty="0">
                <a:solidFill>
                  <a:srgbClr val="FF0000"/>
                </a:solidFill>
                <a:latin typeface="Calibri" panose="020F0502020204030204" pitchFamily="34" charset="0"/>
                <a:cs typeface="Calibri" panose="020F0502020204030204" pitchFamily="34" charset="0"/>
                <a:sym typeface="Wingdings" panose="05000000000000000000" pitchFamily="2" charset="2"/>
              </a:rPr>
              <a:t> </a:t>
            </a:r>
            <a:r>
              <a:rPr lang="en-US" sz="2200" b="1" i="1" dirty="0">
                <a:solidFill>
                  <a:srgbClr val="FF0000"/>
                </a:solidFill>
                <a:latin typeface="Calibri" panose="020F0502020204030204" pitchFamily="34" charset="0"/>
                <a:cs typeface="Calibri" panose="020F0502020204030204" pitchFamily="34" charset="0"/>
              </a:rPr>
              <a:t>Con:</a:t>
            </a:r>
            <a:r>
              <a:rPr lang="en-US" sz="2200" b="1" i="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computing QR decomp. is expensive – total CPU time may go up.</a:t>
            </a:r>
          </a:p>
          <a:p>
            <a:pPr marL="285750" indent="-285750">
              <a:buFont typeface="Arial" panose="020B0604020202020204" pitchFamily="34" charset="0"/>
              <a:buChar char="•"/>
            </a:pPr>
            <a:endParaRPr lang="en-US" sz="22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EFF152A-5E2A-4C63-B7DD-5F9532ACE5C5}"/>
                  </a:ext>
                </a:extLst>
              </p:cNvPr>
              <p:cNvSpPr/>
              <p:nvPr/>
            </p:nvSpPr>
            <p:spPr>
              <a:xfrm>
                <a:off x="-40203" y="6527025"/>
                <a:ext cx="2005549" cy="353238"/>
              </a:xfrm>
              <a:prstGeom prst="rect">
                <a:avLst/>
              </a:prstGeom>
            </p:spPr>
            <p:txBody>
              <a:bodyPr wrap="none">
                <a:spAutoFit/>
              </a:bodyPr>
              <a:lstStyle/>
              <a:p>
                <a:r>
                  <a:rPr lang="en-US" sz="1400" dirty="0">
                    <a:solidFill>
                      <a:schemeClr val="bg1"/>
                    </a:solidFill>
                    <a:latin typeface="Calibri" panose="020F0502020204030204" pitchFamily="34" charset="0"/>
                    <a:cs typeface="Calibri" panose="020F0502020204030204" pitchFamily="34" charset="0"/>
                  </a:rPr>
                  <a:t>* </a:t>
                </a:r>
                <a14:m>
                  <m:oMath xmlns:m="http://schemas.openxmlformats.org/officeDocument/2006/math">
                    <m:r>
                      <a:rPr lang="en-US" sz="1400" i="1">
                        <a:solidFill>
                          <a:schemeClr val="bg1"/>
                        </a:solidFill>
                        <a:latin typeface="Cambria Math" panose="02040503050406030204" pitchFamily="18" charset="0"/>
                        <a:ea typeface="Cambria Math" panose="02040503050406030204" pitchFamily="18" charset="0"/>
                        <a:cs typeface="Calibri" panose="020F0502020204030204" pitchFamily="34" charset="0"/>
                      </a:rPr>
                      <m:t>𝜅</m:t>
                    </m:r>
                    <m:r>
                      <a:rPr lang="en-US" sz="1400" i="1">
                        <a:solidFill>
                          <a:schemeClr val="bg1"/>
                        </a:solidFill>
                        <a:latin typeface="Cambria Math" panose="02040503050406030204" pitchFamily="18" charset="0"/>
                        <a:ea typeface="Cambria Math" panose="02040503050406030204" pitchFamily="18" charset="0"/>
                        <a:cs typeface="Calibri" panose="020F0502020204030204" pitchFamily="34" charset="0"/>
                      </a:rPr>
                      <m:t>(</m:t>
                    </m:r>
                    <m:acc>
                      <m:accPr>
                        <m:chr m:val="̃"/>
                        <m:ctrlPr>
                          <a:rPr lang="en-US" sz="1400" i="1">
                            <a:solidFill>
                              <a:schemeClr val="bg1"/>
                            </a:solidFill>
                            <a:latin typeface="Cambria Math" panose="02040503050406030204" pitchFamily="18" charset="0"/>
                            <a:cs typeface="Calibri" panose="020F0502020204030204" pitchFamily="34" charset="0"/>
                          </a:rPr>
                        </m:ctrlPr>
                      </m:accPr>
                      <m:e>
                        <m:r>
                          <a:rPr lang="en-US" sz="1400" b="1" i="1">
                            <a:solidFill>
                              <a:schemeClr val="bg1"/>
                            </a:solidFill>
                            <a:latin typeface="Cambria Math" panose="02040503050406030204" pitchFamily="18" charset="0"/>
                            <a:cs typeface="Calibri" panose="020F0502020204030204" pitchFamily="34" charset="0"/>
                          </a:rPr>
                          <m:t>𝑹</m:t>
                        </m:r>
                      </m:e>
                    </m:acc>
                    <m:r>
                      <a:rPr lang="en-US" sz="1400" b="1" i="1">
                        <a:solidFill>
                          <a:schemeClr val="bg1"/>
                        </a:solidFill>
                        <a:latin typeface="Cambria Math" panose="02040503050406030204" pitchFamily="18" charset="0"/>
                        <a:cs typeface="Calibri" panose="020F0502020204030204" pitchFamily="34" charset="0"/>
                      </a:rPr>
                      <m:t>)</m:t>
                    </m:r>
                  </m:oMath>
                </a14:m>
                <a:r>
                  <a:rPr lang="en-US" sz="1400" dirty="0">
                    <a:solidFill>
                      <a:schemeClr val="bg1"/>
                    </a:solidFill>
                    <a:latin typeface="Calibri" panose="020F0502020204030204" pitchFamily="34" charset="0"/>
                    <a:cs typeface="Calibri" panose="020F0502020204030204" pitchFamily="34" charset="0"/>
                  </a:rPr>
                  <a:t> </a:t>
                </a:r>
                <a14:m>
                  <m:oMath xmlns:m="http://schemas.openxmlformats.org/officeDocument/2006/math">
                    <m:r>
                      <a:rPr lang="en-US" sz="1400" i="1">
                        <a:solidFill>
                          <a:schemeClr val="bg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1400" dirty="0">
                    <a:solidFill>
                      <a:schemeClr val="bg1"/>
                    </a:solidFill>
                    <a:latin typeface="Calibri" panose="020F0502020204030204" pitchFamily="34" charset="0"/>
                    <a:cs typeface="Calibri" panose="020F0502020204030204" pitchFamily="34" charset="0"/>
                  </a:rPr>
                  <a:t> </a:t>
                </a:r>
                <a14:m>
                  <m:oMath xmlns:m="http://schemas.openxmlformats.org/officeDocument/2006/math">
                    <m:rad>
                      <m:radPr>
                        <m:degHide m:val="on"/>
                        <m:ctrlPr>
                          <a:rPr lang="en-US" sz="1400" i="1" dirty="0">
                            <a:solidFill>
                              <a:schemeClr val="bg1"/>
                            </a:solidFill>
                            <a:latin typeface="Cambria Math" panose="02040503050406030204" pitchFamily="18" charset="0"/>
                            <a:cs typeface="Calibri" panose="020F0502020204030204" pitchFamily="34" charset="0"/>
                          </a:rPr>
                        </m:ctrlPr>
                      </m:radPr>
                      <m:deg/>
                      <m:e>
                        <m:r>
                          <a:rPr lang="en-US" sz="1400" i="1" dirty="0">
                            <a:solidFill>
                              <a:schemeClr val="bg1"/>
                            </a:solidFill>
                            <a:latin typeface="Cambria Math" panose="02040503050406030204" pitchFamily="18" charset="0"/>
                            <a:ea typeface="Cambria Math" panose="02040503050406030204" pitchFamily="18" charset="0"/>
                            <a:cs typeface="Calibri" panose="020F0502020204030204" pitchFamily="34" charset="0"/>
                          </a:rPr>
                          <m:t>𝜅</m:t>
                        </m:r>
                        <m:r>
                          <a:rPr lang="en-US" sz="1400" i="1" dirty="0">
                            <a:solidFill>
                              <a:schemeClr val="bg1"/>
                            </a:solidFill>
                            <a:latin typeface="Cambria Math" panose="02040503050406030204" pitchFamily="18" charset="0"/>
                            <a:ea typeface="Cambria Math" panose="02040503050406030204" pitchFamily="18" charset="0"/>
                            <a:cs typeface="Calibri" panose="020F0502020204030204" pitchFamily="34" charset="0"/>
                          </a:rPr>
                          <m:t>(</m:t>
                        </m:r>
                        <m:r>
                          <a:rPr lang="en-US" sz="1400" b="1" i="1">
                            <a:solidFill>
                              <a:schemeClr val="bg1"/>
                            </a:solidFill>
                            <a:latin typeface="Cambria Math" panose="02040503050406030204" pitchFamily="18" charset="0"/>
                          </a:rPr>
                          <m:t>𝑮</m:t>
                        </m:r>
                        <m:sSup>
                          <m:sSupPr>
                            <m:ctrlPr>
                              <a:rPr lang="en-US" sz="1400" i="1">
                                <a:solidFill>
                                  <a:schemeClr val="bg1"/>
                                </a:solidFill>
                                <a:latin typeface="Cambria Math" panose="02040503050406030204" pitchFamily="18" charset="0"/>
                              </a:rPr>
                            </m:ctrlPr>
                          </m:sSupPr>
                          <m:e>
                            <m:r>
                              <a:rPr lang="en-US" sz="1400" b="1" i="1">
                                <a:solidFill>
                                  <a:schemeClr val="bg1"/>
                                </a:solidFill>
                                <a:latin typeface="Cambria Math" panose="02040503050406030204" pitchFamily="18" charset="0"/>
                              </a:rPr>
                              <m:t>𝑴</m:t>
                            </m:r>
                          </m:e>
                          <m:sup>
                            <m:r>
                              <a:rPr lang="en-US" sz="1400" i="1">
                                <a:solidFill>
                                  <a:schemeClr val="bg1"/>
                                </a:solidFill>
                                <a:latin typeface="Cambria Math" panose="02040503050406030204" pitchFamily="18" charset="0"/>
                              </a:rPr>
                              <m:t>−1</m:t>
                            </m:r>
                          </m:sup>
                        </m:sSup>
                        <m:sSup>
                          <m:sSupPr>
                            <m:ctrlPr>
                              <a:rPr lang="en-US" sz="1400" i="1">
                                <a:solidFill>
                                  <a:schemeClr val="bg1"/>
                                </a:solidFill>
                                <a:latin typeface="Cambria Math" panose="02040503050406030204" pitchFamily="18" charset="0"/>
                              </a:rPr>
                            </m:ctrlPr>
                          </m:sSupPr>
                          <m:e>
                            <m:r>
                              <a:rPr lang="en-US" sz="1400" b="1" i="1">
                                <a:solidFill>
                                  <a:schemeClr val="bg1"/>
                                </a:solidFill>
                                <a:latin typeface="Cambria Math" panose="02040503050406030204" pitchFamily="18" charset="0"/>
                              </a:rPr>
                              <m:t>𝑮</m:t>
                            </m:r>
                          </m:e>
                          <m:sup>
                            <m:r>
                              <a:rPr lang="en-US" sz="1400" i="1">
                                <a:solidFill>
                                  <a:schemeClr val="bg1"/>
                                </a:solidFill>
                                <a:latin typeface="Cambria Math" panose="02040503050406030204" pitchFamily="18" charset="0"/>
                              </a:rPr>
                              <m:t>𝑇</m:t>
                            </m:r>
                          </m:sup>
                        </m:sSup>
                        <m:r>
                          <a:rPr lang="en-US" sz="1400" i="1">
                            <a:solidFill>
                              <a:schemeClr val="bg1"/>
                            </a:solidFill>
                            <a:latin typeface="Cambria Math" panose="02040503050406030204" pitchFamily="18" charset="0"/>
                          </a:rPr>
                          <m:t>)</m:t>
                        </m:r>
                      </m:e>
                    </m:rad>
                  </m:oMath>
                </a14:m>
                <a:r>
                  <a:rPr lang="en-US" sz="1400" dirty="0">
                    <a:solidFill>
                      <a:schemeClr val="bg1"/>
                    </a:solidFill>
                    <a:latin typeface="Calibri" panose="020F0502020204030204" pitchFamily="34" charset="0"/>
                    <a:cs typeface="Calibri" panose="020F0502020204030204" pitchFamily="34" charset="0"/>
                  </a:rPr>
                  <a:t>.</a:t>
                </a:r>
              </a:p>
            </p:txBody>
          </p:sp>
        </mc:Choice>
        <mc:Fallback xmlns="">
          <p:sp>
            <p:nvSpPr>
              <p:cNvPr id="6" name="Rectangle 5">
                <a:extLst>
                  <a:ext uri="{FF2B5EF4-FFF2-40B4-BE49-F238E27FC236}">
                    <a16:creationId xmlns:a16="http://schemas.microsoft.com/office/drawing/2014/main" id="{3EFF152A-5E2A-4C63-B7DD-5F9532ACE5C5}"/>
                  </a:ext>
                </a:extLst>
              </p:cNvPr>
              <p:cNvSpPr>
                <a:spLocks noRot="1" noChangeAspect="1" noMove="1" noResize="1" noEditPoints="1" noAdjustHandles="1" noChangeArrowheads="1" noChangeShapeType="1" noTextEdit="1"/>
              </p:cNvSpPr>
              <p:nvPr/>
            </p:nvSpPr>
            <p:spPr>
              <a:xfrm>
                <a:off x="-40203" y="6527025"/>
                <a:ext cx="2005549" cy="353238"/>
              </a:xfrm>
              <a:prstGeom prst="rect">
                <a:avLst/>
              </a:prstGeom>
              <a:blipFill>
                <a:blip r:embed="rId5"/>
                <a:stretch>
                  <a:fillRect l="-912" b="-15517"/>
                </a:stretch>
              </a:blipFill>
            </p:spPr>
            <p:txBody>
              <a:bodyPr/>
              <a:lstStyle/>
              <a:p>
                <a:r>
                  <a:rPr lang="en-US">
                    <a:noFill/>
                  </a:rPr>
                  <a:t> </a:t>
                </a:r>
              </a:p>
            </p:txBody>
          </p:sp>
        </mc:Fallback>
      </mc:AlternateContent>
    </p:spTree>
    <p:extLst>
      <p:ext uri="{BB962C8B-B14F-4D97-AF65-F5344CB8AC3E}">
        <p14:creationId xmlns:p14="http://schemas.microsoft.com/office/powerpoint/2010/main" val="2699711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9" y="0"/>
            <a:ext cx="8929767" cy="1007497"/>
          </a:xfrm>
          <a:solidFill>
            <a:schemeClr val="bg1"/>
          </a:solidFill>
        </p:spPr>
        <p:txBody>
          <a:bodyPr/>
          <a:lstStyle/>
          <a:p>
            <a:r>
              <a:rPr lang="en-US" dirty="0"/>
              <a:t>Hybrid QR algorithm to reduce CPU time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37E941-8DA9-4F59-9902-B4598C84D053}"/>
                  </a:ext>
                </a:extLst>
              </p:cNvPr>
              <p:cNvSpPr txBox="1"/>
              <p:nvPr/>
            </p:nvSpPr>
            <p:spPr>
              <a:xfrm>
                <a:off x="261105" y="1007497"/>
                <a:ext cx="8767281" cy="284007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Calibri" panose="020F0502020204030204" pitchFamily="34" charset="0"/>
                    <a:cs typeface="Calibri" panose="020F0502020204030204" pitchFamily="34" charset="0"/>
                  </a:rPr>
                  <a:t>1: Form </a:t>
                </a:r>
                <a:r>
                  <a:rPr lang="en-US" sz="2200" b="1" i="1" dirty="0">
                    <a:latin typeface="Calibri" panose="020F0502020204030204" pitchFamily="34" charset="0"/>
                    <a:cs typeface="Calibri" panose="020F0502020204030204" pitchFamily="34" charset="0"/>
                  </a:rPr>
                  <a:t>original contact system </a:t>
                </a:r>
                <a:r>
                  <a:rPr lang="en-US" sz="2200" dirty="0">
                    <a:latin typeface="Calibri" panose="020F0502020204030204" pitchFamily="34" charset="0"/>
                    <a:cs typeface="Calibri" panose="020F0502020204030204" pitchFamily="34" charset="0"/>
                  </a:rPr>
                  <a:t>given by </a:t>
                </a:r>
                <a14:m>
                  <m:oMath xmlns:m="http://schemas.openxmlformats.org/officeDocument/2006/math">
                    <m:r>
                      <a:rPr lang="en-US" sz="2200" b="1" i="1">
                        <a:latin typeface="Cambria Math" panose="02040503050406030204" pitchFamily="18" charset="0"/>
                      </a:rPr>
                      <m:t>𝑮</m:t>
                    </m:r>
                    <m:sSup>
                      <m:sSupPr>
                        <m:ctrlPr>
                          <a:rPr lang="en-US" sz="2200" i="1">
                            <a:latin typeface="Cambria Math" panose="02040503050406030204" pitchFamily="18" charset="0"/>
                          </a:rPr>
                        </m:ctrlPr>
                      </m:sSupPr>
                      <m:e>
                        <m:r>
                          <a:rPr lang="en-US" sz="2200" b="1" i="1">
                            <a:latin typeface="Cambria Math" panose="02040503050406030204" pitchFamily="18" charset="0"/>
                          </a:rPr>
                          <m:t>𝑴</m:t>
                        </m:r>
                      </m:e>
                      <m:sup>
                        <m:r>
                          <a:rPr lang="en-US" sz="2200" i="1">
                            <a:latin typeface="Cambria Math" panose="02040503050406030204" pitchFamily="18" charset="0"/>
                          </a:rPr>
                          <m:t>−1</m:t>
                        </m:r>
                      </m:sup>
                    </m:sSup>
                    <m:sSup>
                      <m:sSupPr>
                        <m:ctrlPr>
                          <a:rPr lang="en-US" sz="2200" i="1">
                            <a:latin typeface="Cambria Math" panose="02040503050406030204" pitchFamily="18" charset="0"/>
                          </a:rPr>
                        </m:ctrlPr>
                      </m:sSupPr>
                      <m:e>
                        <m:r>
                          <a:rPr lang="en-US" sz="2200" b="1" i="1">
                            <a:latin typeface="Cambria Math" panose="02040503050406030204" pitchFamily="18" charset="0"/>
                          </a:rPr>
                          <m:t>𝑮</m:t>
                        </m:r>
                      </m:e>
                      <m:sup>
                        <m:r>
                          <a:rPr lang="en-US" sz="2200" i="1">
                            <a:latin typeface="Cambria Math" panose="02040503050406030204" pitchFamily="18" charset="0"/>
                          </a:rPr>
                          <m:t>𝑇</m:t>
                        </m:r>
                      </m:sup>
                    </m:sSup>
                  </m:oMath>
                </a14:m>
                <a:r>
                  <a:rPr lang="en-US" sz="2200" dirty="0">
                    <a:latin typeface="Calibri" panose="020F0502020204030204" pitchFamily="34" charset="0"/>
                    <a:cs typeface="Calibri" panose="020F0502020204030204" pitchFamily="34" charset="0"/>
                  </a:rPr>
                  <a:t>.</a:t>
                </a:r>
              </a:p>
              <a:p>
                <a:endParaRPr lang="en-US" sz="8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2: Try to solve this system using </a:t>
                </a:r>
                <a:r>
                  <a:rPr lang="en-US" sz="2200" b="1" i="1" dirty="0" err="1">
                    <a:latin typeface="Calibri" panose="020F0502020204030204" pitchFamily="34" charset="0"/>
                    <a:cs typeface="Calibri" panose="020F0502020204030204" pitchFamily="34" charset="0"/>
                  </a:rPr>
                  <a:t>Amesos</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Trilinos</a:t>
                </a:r>
                <a:r>
                  <a:rPr lang="en-US" sz="2200" dirty="0">
                    <a:latin typeface="Calibri" panose="020F0502020204030204" pitchFamily="34" charset="0"/>
                    <a:cs typeface="Calibri" panose="020F0502020204030204" pitchFamily="34" charset="0"/>
                  </a:rPr>
                  <a:t> direct solver).</a:t>
                </a:r>
              </a:p>
              <a:p>
                <a:endParaRPr lang="en-US" sz="8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3: If </a:t>
                </a:r>
                <a:r>
                  <a:rPr lang="en-US" sz="2200" dirty="0" err="1">
                    <a:latin typeface="Calibri" panose="020F0502020204030204" pitchFamily="34" charset="0"/>
                    <a:cs typeface="Calibri" panose="020F0502020204030204" pitchFamily="34" charset="0"/>
                  </a:rPr>
                  <a:t>Amesos</a:t>
                </a:r>
                <a:r>
                  <a:rPr lang="en-US" sz="2200" dirty="0">
                    <a:latin typeface="Calibri" panose="020F0502020204030204" pitchFamily="34" charset="0"/>
                    <a:cs typeface="Calibri" panose="020F0502020204030204" pitchFamily="34" charset="0"/>
                  </a:rPr>
                  <a:t> solve fails (which will happen if </a:t>
                </a:r>
                <a14:m>
                  <m:oMath xmlns:m="http://schemas.openxmlformats.org/officeDocument/2006/math">
                    <m:r>
                      <a:rPr lang="en-US" sz="2200" b="1" i="1">
                        <a:latin typeface="Cambria Math" panose="02040503050406030204" pitchFamily="18" charset="0"/>
                      </a:rPr>
                      <m:t>𝑮</m:t>
                    </m:r>
                    <m:sSup>
                      <m:sSupPr>
                        <m:ctrlPr>
                          <a:rPr lang="en-US" sz="2200" i="1">
                            <a:latin typeface="Cambria Math" panose="02040503050406030204" pitchFamily="18" charset="0"/>
                          </a:rPr>
                        </m:ctrlPr>
                      </m:sSupPr>
                      <m:e>
                        <m:r>
                          <a:rPr lang="en-US" sz="2200" b="1" i="1">
                            <a:latin typeface="Cambria Math" panose="02040503050406030204" pitchFamily="18" charset="0"/>
                          </a:rPr>
                          <m:t>𝑴</m:t>
                        </m:r>
                      </m:e>
                      <m:sup>
                        <m:r>
                          <a:rPr lang="en-US" sz="2200" i="1">
                            <a:latin typeface="Cambria Math" panose="02040503050406030204" pitchFamily="18" charset="0"/>
                          </a:rPr>
                          <m:t>−1</m:t>
                        </m:r>
                      </m:sup>
                    </m:sSup>
                    <m:sSup>
                      <m:sSupPr>
                        <m:ctrlPr>
                          <a:rPr lang="en-US" sz="2200" i="1">
                            <a:latin typeface="Cambria Math" panose="02040503050406030204" pitchFamily="18" charset="0"/>
                          </a:rPr>
                        </m:ctrlPr>
                      </m:sSupPr>
                      <m:e>
                        <m:r>
                          <a:rPr lang="en-US" sz="2200" b="1" i="1">
                            <a:latin typeface="Cambria Math" panose="02040503050406030204" pitchFamily="18" charset="0"/>
                          </a:rPr>
                          <m:t>𝑮</m:t>
                        </m:r>
                      </m:e>
                      <m:sup>
                        <m:r>
                          <a:rPr lang="en-US" sz="2200" i="1">
                            <a:latin typeface="Cambria Math" panose="02040503050406030204" pitchFamily="18" charset="0"/>
                          </a:rPr>
                          <m:t>𝑇</m:t>
                        </m:r>
                      </m:sup>
                    </m:sSup>
                  </m:oMath>
                </a14:m>
                <a:r>
                  <a:rPr lang="en-US" sz="2200" dirty="0">
                    <a:latin typeface="Calibri" panose="020F0502020204030204" pitchFamily="34" charset="0"/>
                    <a:cs typeface="Calibri" panose="020F0502020204030204" pitchFamily="34" charset="0"/>
                  </a:rPr>
                  <a:t> is exactly singular),</a:t>
                </a:r>
                <a:r>
                  <a:rPr lang="en-US" sz="2200" dirty="0">
                    <a:solidFill>
                      <a:schemeClr val="bg1"/>
                    </a:solidFill>
                    <a:latin typeface="Calibri" panose="020F0502020204030204" pitchFamily="34" charset="0"/>
                    <a:cs typeface="Calibri" panose="020F0502020204030204" pitchFamily="34" charset="0"/>
                  </a:rPr>
                  <a:t> ‘’’’</a:t>
                </a:r>
                <a:r>
                  <a:rPr lang="en-US" sz="2200" b="1" i="1" dirty="0">
                    <a:latin typeface="Calibri" panose="020F0502020204030204" pitchFamily="34" charset="0"/>
                    <a:cs typeface="Calibri" panose="020F0502020204030204" pitchFamily="34" charset="0"/>
                  </a:rPr>
                  <a:t>perform QR </a:t>
                </a:r>
                <a:r>
                  <a:rPr lang="en-US" sz="2200" dirty="0">
                    <a:latin typeface="Calibri" panose="020F0502020204030204" pitchFamily="34" charset="0"/>
                    <a:cs typeface="Calibri" panose="020F0502020204030204" pitchFamily="34" charset="0"/>
                  </a:rPr>
                  <a:t>to </a:t>
                </a:r>
                <a:r>
                  <a:rPr lang="en-US" sz="2200" b="1" i="1" dirty="0">
                    <a:latin typeface="Calibri" panose="020F0502020204030204" pitchFamily="34" charset="0"/>
                    <a:cs typeface="Calibri" panose="020F0502020204030204" pitchFamily="34" charset="0"/>
                  </a:rPr>
                  <a:t>identify/remove linearly dependent constraints </a:t>
                </a:r>
                <a:r>
                  <a:rPr lang="en-US" sz="2200" dirty="0">
                    <a:latin typeface="Calibri" panose="020F0502020204030204" pitchFamily="34" charset="0"/>
                    <a:cs typeface="Calibri" panose="020F0502020204030204" pitchFamily="34" charset="0"/>
                  </a:rPr>
                  <a:t>and </a:t>
                </a:r>
                <a:r>
                  <a:rPr lang="en-US" sz="2400" dirty="0" err="1">
                    <a:solidFill>
                      <a:schemeClr val="bg1"/>
                    </a:solidFill>
                    <a:latin typeface="Calibri" panose="020F0502020204030204" pitchFamily="34" charset="0"/>
                    <a:cs typeface="Calibri" panose="020F0502020204030204" pitchFamily="34" charset="0"/>
                  </a:rPr>
                  <a:t>llll</a:t>
                </a:r>
                <a:r>
                  <a:rPr lang="en-US" sz="2200" dirty="0" err="1">
                    <a:latin typeface="Calibri" panose="020F0502020204030204" pitchFamily="34" charset="0"/>
                    <a:cs typeface="Calibri" panose="020F0502020204030204" pitchFamily="34" charset="0"/>
                  </a:rPr>
                  <a:t>solve</a:t>
                </a:r>
                <a:r>
                  <a:rPr lang="en-US" sz="2200" dirty="0">
                    <a:latin typeface="Calibri" panose="020F0502020204030204" pitchFamily="34" charset="0"/>
                    <a:cs typeface="Calibri" panose="020F0502020204030204" pitchFamily="34" charset="0"/>
                  </a:rPr>
                  <a:t> resulting system given by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1" i="1">
                                <a:latin typeface="Cambria Math" panose="02040503050406030204" pitchFamily="18" charset="0"/>
                              </a:rPr>
                              <m:t>𝑹</m:t>
                            </m:r>
                          </m:e>
                        </m:acc>
                      </m:e>
                      <m:sub>
                        <m:r>
                          <a:rPr lang="en-US" sz="2200" i="1">
                            <a:latin typeface="Cambria Math" panose="02040503050406030204" pitchFamily="18" charset="0"/>
                          </a:rPr>
                          <m:t>1</m:t>
                        </m:r>
                      </m:sub>
                    </m:sSub>
                    <m:r>
                      <a:rPr lang="en-US" sz="2200" b="0" i="0" smtClean="0">
                        <a:latin typeface="Cambria Math" panose="02040503050406030204" pitchFamily="18" charset="0"/>
                      </a:rPr>
                      <m:t>.</m:t>
                    </m:r>
                  </m:oMath>
                </a14:m>
                <a:endParaRPr lang="en-US" sz="2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8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If we solve this using </a:t>
                </a:r>
                <a:r>
                  <a:rPr lang="en-US" sz="2200" b="1" i="1" dirty="0" err="1">
                    <a:latin typeface="Calibri" panose="020F0502020204030204" pitchFamily="34" charset="0"/>
                    <a:cs typeface="Calibri" panose="020F0502020204030204" pitchFamily="34" charset="0"/>
                  </a:rPr>
                  <a:t>Amesos</a:t>
                </a:r>
                <a:r>
                  <a:rPr lang="en-US" sz="2200" b="1" i="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as well, we </a:t>
                </a:r>
                <a:r>
                  <a:rPr lang="en-US" sz="2200" b="1" i="1" dirty="0">
                    <a:latin typeface="Calibri" panose="020F0502020204030204" pitchFamily="34" charset="0"/>
                    <a:cs typeface="Calibri" panose="020F0502020204030204" pitchFamily="34" charset="0"/>
                  </a:rPr>
                  <a:t>remove</a:t>
                </a:r>
                <a:r>
                  <a:rPr lang="en-US" sz="2200" dirty="0">
                    <a:latin typeface="Calibri" panose="020F0502020204030204" pitchFamily="34" charset="0"/>
                    <a:cs typeface="Calibri" panose="020F0502020204030204" pitchFamily="34" charset="0"/>
                  </a:rPr>
                  <a:t> the linear solver tolerance parameter.</a:t>
                </a:r>
              </a:p>
            </p:txBody>
          </p:sp>
        </mc:Choice>
        <mc:Fallback xmlns="">
          <p:sp>
            <p:nvSpPr>
              <p:cNvPr id="6" name="TextBox 5">
                <a:extLst>
                  <a:ext uri="{FF2B5EF4-FFF2-40B4-BE49-F238E27FC236}">
                    <a16:creationId xmlns:a16="http://schemas.microsoft.com/office/drawing/2014/main" id="{2937E941-8DA9-4F59-9902-B4598C84D053}"/>
                  </a:ext>
                </a:extLst>
              </p:cNvPr>
              <p:cNvSpPr txBox="1">
                <a:spLocks noRot="1" noChangeAspect="1" noMove="1" noResize="1" noEditPoints="1" noAdjustHandles="1" noChangeArrowheads="1" noChangeShapeType="1" noTextEdit="1"/>
              </p:cNvSpPr>
              <p:nvPr/>
            </p:nvSpPr>
            <p:spPr>
              <a:xfrm>
                <a:off x="261105" y="1007497"/>
                <a:ext cx="8767281" cy="2840073"/>
              </a:xfrm>
              <a:prstGeom prst="rect">
                <a:avLst/>
              </a:prstGeom>
              <a:blipFill>
                <a:blip r:embed="rId3"/>
                <a:stretch>
                  <a:fillRect l="-971" t="-851" b="-3830"/>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830151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9" y="0"/>
            <a:ext cx="8929767" cy="1007497"/>
          </a:xfrm>
          <a:solidFill>
            <a:schemeClr val="bg1"/>
          </a:solidFill>
        </p:spPr>
        <p:txBody>
          <a:bodyPr/>
          <a:lstStyle/>
          <a:p>
            <a:r>
              <a:rPr lang="en-US" dirty="0">
                <a:solidFill>
                  <a:srgbClr val="002060"/>
                </a:solidFill>
              </a:rPr>
              <a:t>Hybrid QR algorithm to reduce CPU time</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937E941-8DA9-4F59-9902-B4598C84D053}"/>
                  </a:ext>
                </a:extLst>
              </p:cNvPr>
              <p:cNvSpPr txBox="1"/>
              <p:nvPr/>
            </p:nvSpPr>
            <p:spPr>
              <a:xfrm>
                <a:off x="261105" y="1007497"/>
                <a:ext cx="8767281" cy="2840073"/>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200" dirty="0">
                    <a:latin typeface="Calibri" panose="020F0502020204030204" pitchFamily="34" charset="0"/>
                    <a:cs typeface="Calibri" panose="020F0502020204030204" pitchFamily="34" charset="0"/>
                  </a:rPr>
                  <a:t>1: Form </a:t>
                </a:r>
                <a:r>
                  <a:rPr lang="en-US" sz="2200" b="1" i="1" dirty="0">
                    <a:latin typeface="Calibri" panose="020F0502020204030204" pitchFamily="34" charset="0"/>
                    <a:cs typeface="Calibri" panose="020F0502020204030204" pitchFamily="34" charset="0"/>
                  </a:rPr>
                  <a:t>original contact system </a:t>
                </a:r>
                <a:r>
                  <a:rPr lang="en-US" sz="2200" dirty="0">
                    <a:latin typeface="Calibri" panose="020F0502020204030204" pitchFamily="34" charset="0"/>
                    <a:cs typeface="Calibri" panose="020F0502020204030204" pitchFamily="34" charset="0"/>
                  </a:rPr>
                  <a:t>given by </a:t>
                </a:r>
                <a14:m>
                  <m:oMath xmlns:m="http://schemas.openxmlformats.org/officeDocument/2006/math">
                    <m:r>
                      <a:rPr lang="en-US" sz="2200" b="1" i="1">
                        <a:latin typeface="Cambria Math" panose="02040503050406030204" pitchFamily="18" charset="0"/>
                      </a:rPr>
                      <m:t>𝑮</m:t>
                    </m:r>
                    <m:sSup>
                      <m:sSupPr>
                        <m:ctrlPr>
                          <a:rPr lang="en-US" sz="2200" i="1">
                            <a:latin typeface="Cambria Math" panose="02040503050406030204" pitchFamily="18" charset="0"/>
                          </a:rPr>
                        </m:ctrlPr>
                      </m:sSupPr>
                      <m:e>
                        <m:r>
                          <a:rPr lang="en-US" sz="2200" b="1" i="1">
                            <a:latin typeface="Cambria Math" panose="02040503050406030204" pitchFamily="18" charset="0"/>
                          </a:rPr>
                          <m:t>𝑴</m:t>
                        </m:r>
                      </m:e>
                      <m:sup>
                        <m:r>
                          <a:rPr lang="en-US" sz="2200" i="1">
                            <a:latin typeface="Cambria Math" panose="02040503050406030204" pitchFamily="18" charset="0"/>
                          </a:rPr>
                          <m:t>−1</m:t>
                        </m:r>
                      </m:sup>
                    </m:sSup>
                    <m:sSup>
                      <m:sSupPr>
                        <m:ctrlPr>
                          <a:rPr lang="en-US" sz="2200" i="1">
                            <a:latin typeface="Cambria Math" panose="02040503050406030204" pitchFamily="18" charset="0"/>
                          </a:rPr>
                        </m:ctrlPr>
                      </m:sSupPr>
                      <m:e>
                        <m:r>
                          <a:rPr lang="en-US" sz="2200" b="1" i="1">
                            <a:latin typeface="Cambria Math" panose="02040503050406030204" pitchFamily="18" charset="0"/>
                          </a:rPr>
                          <m:t>𝑮</m:t>
                        </m:r>
                      </m:e>
                      <m:sup>
                        <m:r>
                          <a:rPr lang="en-US" sz="2200" i="1">
                            <a:latin typeface="Cambria Math" panose="02040503050406030204" pitchFamily="18" charset="0"/>
                          </a:rPr>
                          <m:t>𝑇</m:t>
                        </m:r>
                      </m:sup>
                    </m:sSup>
                  </m:oMath>
                </a14:m>
                <a:r>
                  <a:rPr lang="en-US" sz="2200" dirty="0">
                    <a:latin typeface="Calibri" panose="020F0502020204030204" pitchFamily="34" charset="0"/>
                    <a:cs typeface="Calibri" panose="020F0502020204030204" pitchFamily="34" charset="0"/>
                  </a:rPr>
                  <a:t>.</a:t>
                </a:r>
              </a:p>
              <a:p>
                <a:endParaRPr lang="en-US" sz="8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2: Try to solve this system using </a:t>
                </a:r>
                <a:r>
                  <a:rPr lang="en-US" sz="2200" b="1" i="1" dirty="0" err="1">
                    <a:latin typeface="Calibri" panose="020F0502020204030204" pitchFamily="34" charset="0"/>
                    <a:cs typeface="Calibri" panose="020F0502020204030204" pitchFamily="34" charset="0"/>
                  </a:rPr>
                  <a:t>Amesos</a:t>
                </a:r>
                <a:r>
                  <a:rPr lang="en-US" sz="2200" dirty="0">
                    <a:latin typeface="Calibri" panose="020F0502020204030204" pitchFamily="34" charset="0"/>
                    <a:cs typeface="Calibri" panose="020F0502020204030204" pitchFamily="34" charset="0"/>
                  </a:rPr>
                  <a:t> (</a:t>
                </a:r>
                <a:r>
                  <a:rPr lang="en-US" sz="2200" dirty="0" err="1">
                    <a:latin typeface="Calibri" panose="020F0502020204030204" pitchFamily="34" charset="0"/>
                    <a:cs typeface="Calibri" panose="020F0502020204030204" pitchFamily="34" charset="0"/>
                  </a:rPr>
                  <a:t>Trilinos</a:t>
                </a:r>
                <a:r>
                  <a:rPr lang="en-US" sz="2200" dirty="0">
                    <a:latin typeface="Calibri" panose="020F0502020204030204" pitchFamily="34" charset="0"/>
                    <a:cs typeface="Calibri" panose="020F0502020204030204" pitchFamily="34" charset="0"/>
                  </a:rPr>
                  <a:t> direct solver).</a:t>
                </a:r>
              </a:p>
              <a:p>
                <a:endParaRPr lang="en-US" sz="800" dirty="0">
                  <a:latin typeface="Calibri" panose="020F0502020204030204" pitchFamily="34" charset="0"/>
                  <a:cs typeface="Calibri" panose="020F0502020204030204" pitchFamily="34" charset="0"/>
                </a:endParaRPr>
              </a:p>
              <a:p>
                <a:r>
                  <a:rPr lang="en-US" sz="2200" dirty="0">
                    <a:latin typeface="Calibri" panose="020F0502020204030204" pitchFamily="34" charset="0"/>
                    <a:cs typeface="Calibri" panose="020F0502020204030204" pitchFamily="34" charset="0"/>
                  </a:rPr>
                  <a:t>3: If </a:t>
                </a:r>
                <a:r>
                  <a:rPr lang="en-US" sz="2200" dirty="0" err="1">
                    <a:latin typeface="Calibri" panose="020F0502020204030204" pitchFamily="34" charset="0"/>
                    <a:cs typeface="Calibri" panose="020F0502020204030204" pitchFamily="34" charset="0"/>
                  </a:rPr>
                  <a:t>Amesos</a:t>
                </a:r>
                <a:r>
                  <a:rPr lang="en-US" sz="2200" dirty="0">
                    <a:latin typeface="Calibri" panose="020F0502020204030204" pitchFamily="34" charset="0"/>
                    <a:cs typeface="Calibri" panose="020F0502020204030204" pitchFamily="34" charset="0"/>
                  </a:rPr>
                  <a:t> solve fails (which will happen if </a:t>
                </a:r>
                <a14:m>
                  <m:oMath xmlns:m="http://schemas.openxmlformats.org/officeDocument/2006/math">
                    <m:r>
                      <a:rPr lang="en-US" sz="2200" b="1" i="1">
                        <a:latin typeface="Cambria Math" panose="02040503050406030204" pitchFamily="18" charset="0"/>
                      </a:rPr>
                      <m:t>𝑮</m:t>
                    </m:r>
                    <m:sSup>
                      <m:sSupPr>
                        <m:ctrlPr>
                          <a:rPr lang="en-US" sz="2200" i="1">
                            <a:latin typeface="Cambria Math" panose="02040503050406030204" pitchFamily="18" charset="0"/>
                          </a:rPr>
                        </m:ctrlPr>
                      </m:sSupPr>
                      <m:e>
                        <m:r>
                          <a:rPr lang="en-US" sz="2200" b="1" i="1">
                            <a:latin typeface="Cambria Math" panose="02040503050406030204" pitchFamily="18" charset="0"/>
                          </a:rPr>
                          <m:t>𝑴</m:t>
                        </m:r>
                      </m:e>
                      <m:sup>
                        <m:r>
                          <a:rPr lang="en-US" sz="2200" i="1">
                            <a:latin typeface="Cambria Math" panose="02040503050406030204" pitchFamily="18" charset="0"/>
                          </a:rPr>
                          <m:t>−1</m:t>
                        </m:r>
                      </m:sup>
                    </m:sSup>
                    <m:sSup>
                      <m:sSupPr>
                        <m:ctrlPr>
                          <a:rPr lang="en-US" sz="2200" i="1">
                            <a:latin typeface="Cambria Math" panose="02040503050406030204" pitchFamily="18" charset="0"/>
                          </a:rPr>
                        </m:ctrlPr>
                      </m:sSupPr>
                      <m:e>
                        <m:r>
                          <a:rPr lang="en-US" sz="2200" b="1" i="1">
                            <a:latin typeface="Cambria Math" panose="02040503050406030204" pitchFamily="18" charset="0"/>
                          </a:rPr>
                          <m:t>𝑮</m:t>
                        </m:r>
                      </m:e>
                      <m:sup>
                        <m:r>
                          <a:rPr lang="en-US" sz="2200" i="1">
                            <a:latin typeface="Cambria Math" panose="02040503050406030204" pitchFamily="18" charset="0"/>
                          </a:rPr>
                          <m:t>𝑇</m:t>
                        </m:r>
                      </m:sup>
                    </m:sSup>
                  </m:oMath>
                </a14:m>
                <a:r>
                  <a:rPr lang="en-US" sz="2200" dirty="0">
                    <a:latin typeface="Calibri" panose="020F0502020204030204" pitchFamily="34" charset="0"/>
                    <a:cs typeface="Calibri" panose="020F0502020204030204" pitchFamily="34" charset="0"/>
                  </a:rPr>
                  <a:t> is exactly singular),</a:t>
                </a:r>
                <a:r>
                  <a:rPr lang="en-US" sz="2200" dirty="0">
                    <a:solidFill>
                      <a:schemeClr val="bg1"/>
                    </a:solidFill>
                    <a:latin typeface="Calibri" panose="020F0502020204030204" pitchFamily="34" charset="0"/>
                    <a:cs typeface="Calibri" panose="020F0502020204030204" pitchFamily="34" charset="0"/>
                  </a:rPr>
                  <a:t> ‘’’’</a:t>
                </a:r>
                <a:r>
                  <a:rPr lang="en-US" sz="2200" b="1" i="1" dirty="0">
                    <a:latin typeface="Calibri" panose="020F0502020204030204" pitchFamily="34" charset="0"/>
                    <a:cs typeface="Calibri" panose="020F0502020204030204" pitchFamily="34" charset="0"/>
                  </a:rPr>
                  <a:t>perform QR </a:t>
                </a:r>
                <a:r>
                  <a:rPr lang="en-US" sz="2200" dirty="0">
                    <a:latin typeface="Calibri" panose="020F0502020204030204" pitchFamily="34" charset="0"/>
                    <a:cs typeface="Calibri" panose="020F0502020204030204" pitchFamily="34" charset="0"/>
                  </a:rPr>
                  <a:t>to </a:t>
                </a:r>
                <a:r>
                  <a:rPr lang="en-US" sz="2200" b="1" i="1" dirty="0">
                    <a:latin typeface="Calibri" panose="020F0502020204030204" pitchFamily="34" charset="0"/>
                    <a:cs typeface="Calibri" panose="020F0502020204030204" pitchFamily="34" charset="0"/>
                  </a:rPr>
                  <a:t>identify/remove linearly dependent constraints </a:t>
                </a:r>
                <a:r>
                  <a:rPr lang="en-US" sz="2200" dirty="0">
                    <a:latin typeface="Calibri" panose="020F0502020204030204" pitchFamily="34" charset="0"/>
                    <a:cs typeface="Calibri" panose="020F0502020204030204" pitchFamily="34" charset="0"/>
                  </a:rPr>
                  <a:t>and </a:t>
                </a:r>
                <a:r>
                  <a:rPr lang="en-US" sz="2400" dirty="0" err="1">
                    <a:solidFill>
                      <a:schemeClr val="bg1"/>
                    </a:solidFill>
                    <a:latin typeface="Calibri" panose="020F0502020204030204" pitchFamily="34" charset="0"/>
                    <a:cs typeface="Calibri" panose="020F0502020204030204" pitchFamily="34" charset="0"/>
                  </a:rPr>
                  <a:t>llll</a:t>
                </a:r>
                <a:r>
                  <a:rPr lang="en-US" sz="2200" dirty="0" err="1">
                    <a:latin typeface="Calibri" panose="020F0502020204030204" pitchFamily="34" charset="0"/>
                    <a:cs typeface="Calibri" panose="020F0502020204030204" pitchFamily="34" charset="0"/>
                  </a:rPr>
                  <a:t>solve</a:t>
                </a:r>
                <a:r>
                  <a:rPr lang="en-US" sz="2200" dirty="0">
                    <a:latin typeface="Calibri" panose="020F0502020204030204" pitchFamily="34" charset="0"/>
                    <a:cs typeface="Calibri" panose="020F0502020204030204" pitchFamily="34" charset="0"/>
                  </a:rPr>
                  <a:t> resulting system given by </a:t>
                </a:r>
                <a14:m>
                  <m:oMath xmlns:m="http://schemas.openxmlformats.org/officeDocument/2006/math">
                    <m:sSub>
                      <m:sSubPr>
                        <m:ctrlPr>
                          <a:rPr lang="en-US" sz="2200" i="1">
                            <a:latin typeface="Cambria Math" panose="02040503050406030204" pitchFamily="18" charset="0"/>
                          </a:rPr>
                        </m:ctrlPr>
                      </m:sSubPr>
                      <m:e>
                        <m:acc>
                          <m:accPr>
                            <m:chr m:val="̃"/>
                            <m:ctrlPr>
                              <a:rPr lang="en-US" sz="2200" i="1">
                                <a:latin typeface="Cambria Math" panose="02040503050406030204" pitchFamily="18" charset="0"/>
                              </a:rPr>
                            </m:ctrlPr>
                          </m:accPr>
                          <m:e>
                            <m:r>
                              <a:rPr lang="en-US" sz="2200" b="1" i="1">
                                <a:latin typeface="Cambria Math" panose="02040503050406030204" pitchFamily="18" charset="0"/>
                              </a:rPr>
                              <m:t>𝑹</m:t>
                            </m:r>
                          </m:e>
                        </m:acc>
                      </m:e>
                      <m:sub>
                        <m:r>
                          <a:rPr lang="en-US" sz="2200" i="1">
                            <a:latin typeface="Cambria Math" panose="02040503050406030204" pitchFamily="18" charset="0"/>
                          </a:rPr>
                          <m:t>1</m:t>
                        </m:r>
                      </m:sub>
                    </m:sSub>
                    <m:r>
                      <a:rPr lang="en-US" sz="2200" b="0" i="0" smtClean="0">
                        <a:latin typeface="Cambria Math" panose="02040503050406030204" pitchFamily="18" charset="0"/>
                      </a:rPr>
                      <m:t>.</m:t>
                    </m:r>
                  </m:oMath>
                </a14:m>
                <a:endParaRPr lang="en-US" sz="22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US" sz="8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If we solve this using </a:t>
                </a:r>
                <a:r>
                  <a:rPr lang="en-US" sz="2200" b="1" i="1" dirty="0" err="1">
                    <a:latin typeface="Calibri" panose="020F0502020204030204" pitchFamily="34" charset="0"/>
                    <a:cs typeface="Calibri" panose="020F0502020204030204" pitchFamily="34" charset="0"/>
                  </a:rPr>
                  <a:t>Amesos</a:t>
                </a:r>
                <a:r>
                  <a:rPr lang="en-US" sz="2200" b="1" i="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as well, we </a:t>
                </a:r>
                <a:r>
                  <a:rPr lang="en-US" sz="2200" b="1" i="1" dirty="0">
                    <a:latin typeface="Calibri" panose="020F0502020204030204" pitchFamily="34" charset="0"/>
                    <a:cs typeface="Calibri" panose="020F0502020204030204" pitchFamily="34" charset="0"/>
                  </a:rPr>
                  <a:t>remove</a:t>
                </a:r>
                <a:r>
                  <a:rPr lang="en-US" sz="2200" dirty="0">
                    <a:latin typeface="Calibri" panose="020F0502020204030204" pitchFamily="34" charset="0"/>
                    <a:cs typeface="Calibri" panose="020F0502020204030204" pitchFamily="34" charset="0"/>
                  </a:rPr>
                  <a:t> the linear solver tolerance parameter.</a:t>
                </a:r>
              </a:p>
            </p:txBody>
          </p:sp>
        </mc:Choice>
        <mc:Fallback xmlns="">
          <p:sp>
            <p:nvSpPr>
              <p:cNvPr id="6" name="TextBox 5">
                <a:extLst>
                  <a:ext uri="{FF2B5EF4-FFF2-40B4-BE49-F238E27FC236}">
                    <a16:creationId xmlns:a16="http://schemas.microsoft.com/office/drawing/2014/main" id="{2937E941-8DA9-4F59-9902-B4598C84D053}"/>
                  </a:ext>
                </a:extLst>
              </p:cNvPr>
              <p:cNvSpPr txBox="1">
                <a:spLocks noRot="1" noChangeAspect="1" noMove="1" noResize="1" noEditPoints="1" noAdjustHandles="1" noChangeArrowheads="1" noChangeShapeType="1" noTextEdit="1"/>
              </p:cNvSpPr>
              <p:nvPr/>
            </p:nvSpPr>
            <p:spPr>
              <a:xfrm>
                <a:off x="261105" y="1007497"/>
                <a:ext cx="8767281" cy="2840073"/>
              </a:xfrm>
              <a:prstGeom prst="rect">
                <a:avLst/>
              </a:prstGeom>
              <a:blipFill>
                <a:blip r:embed="rId3"/>
                <a:stretch>
                  <a:fillRect l="-971" t="-851" b="-3830"/>
                </a:stretch>
              </a:blipFill>
              <a:ln>
                <a:solidFill>
                  <a:schemeClr val="tx1"/>
                </a:solidFill>
              </a:ln>
            </p:spPr>
            <p:txBody>
              <a:bodyPr/>
              <a:lstStyle/>
              <a:p>
                <a:r>
                  <a:rPr lang="en-US">
                    <a:noFill/>
                  </a:rPr>
                  <a:t> </a:t>
                </a:r>
              </a:p>
            </p:txBody>
          </p:sp>
        </mc:Fallback>
      </mc:AlternateContent>
      <p:sp>
        <p:nvSpPr>
          <p:cNvPr id="3" name="TextBox 2">
            <a:extLst>
              <a:ext uri="{FF2B5EF4-FFF2-40B4-BE49-F238E27FC236}">
                <a16:creationId xmlns:a16="http://schemas.microsoft.com/office/drawing/2014/main" id="{59D2CC50-12F4-4B02-92E8-94523EA9ABC4}"/>
              </a:ext>
            </a:extLst>
          </p:cNvPr>
          <p:cNvSpPr txBox="1"/>
          <p:nvPr/>
        </p:nvSpPr>
        <p:spPr>
          <a:xfrm>
            <a:off x="214233" y="4025462"/>
            <a:ext cx="8639503" cy="3108543"/>
          </a:xfrm>
          <a:prstGeom prst="rect">
            <a:avLst/>
          </a:prstGeom>
          <a:noFill/>
        </p:spPr>
        <p:txBody>
          <a:bodyPr wrap="square" rtlCol="0">
            <a:spAutoFit/>
          </a:bodyPr>
          <a:lstStyle/>
          <a:p>
            <a:pPr algn="ctr"/>
            <a:r>
              <a:rPr lang="en-US" sz="2200" b="1" i="1" u="sng" dirty="0">
                <a:latin typeface="Calibri" panose="020F0502020204030204" pitchFamily="34" charset="0"/>
                <a:cs typeface="Calibri" panose="020F0502020204030204" pitchFamily="34" charset="0"/>
              </a:rPr>
              <a:t>Discussion: </a:t>
            </a:r>
          </a:p>
          <a:p>
            <a:pPr algn="ctr"/>
            <a:endParaRPr lang="en-US" sz="400" b="1" i="1" u="sng" dirty="0">
              <a:latin typeface="Calibri" panose="020F0502020204030204" pitchFamily="34" charset="0"/>
              <a:cs typeface="Calibri" panose="020F0502020204030204" pitchFamily="34" charset="0"/>
            </a:endParaRPr>
          </a:p>
          <a:p>
            <a:endParaRPr lang="en-US" sz="400" b="1" i="1" u="sng" dirty="0">
              <a:latin typeface="Calibri" panose="020F0502020204030204" pitchFamily="34" charset="0"/>
              <a:cs typeface="Calibri" panose="020F0502020204030204" pitchFamily="34" charset="0"/>
            </a:endParaRPr>
          </a:p>
          <a:p>
            <a:r>
              <a:rPr lang="en-US" sz="2200" b="1" dirty="0">
                <a:solidFill>
                  <a:srgbClr val="FFC000"/>
                </a:solidFill>
                <a:latin typeface="Calibri" panose="020F0502020204030204" pitchFamily="34" charset="0"/>
                <a:cs typeface="Calibri" panose="020F0502020204030204" pitchFamily="34" charset="0"/>
                <a:sym typeface="Wingdings" panose="05000000000000000000" pitchFamily="2" charset="2"/>
              </a:rPr>
              <a:t></a:t>
            </a:r>
            <a:r>
              <a:rPr lang="en-US" sz="2200" b="1" dirty="0">
                <a:solidFill>
                  <a:srgbClr val="009900"/>
                </a:solidFill>
                <a:latin typeface="Calibri" panose="020F0502020204030204" pitchFamily="34" charset="0"/>
                <a:cs typeface="Calibri" panose="020F0502020204030204" pitchFamily="34" charset="0"/>
                <a:sym typeface="Wingdings" panose="05000000000000000000" pitchFamily="2" charset="2"/>
              </a:rPr>
              <a:t> </a:t>
            </a:r>
            <a:r>
              <a:rPr lang="en-US" sz="2200" b="1" i="1" dirty="0">
                <a:latin typeface="Calibri" panose="020F0502020204030204" pitchFamily="34" charset="0"/>
                <a:cs typeface="Calibri" panose="020F0502020204030204" pitchFamily="34" charset="0"/>
                <a:sym typeface="Wingdings" panose="05000000000000000000" pitchFamily="2" charset="2"/>
              </a:rPr>
              <a:t> </a:t>
            </a:r>
            <a:r>
              <a:rPr lang="en-US" sz="2200" dirty="0">
                <a:latin typeface="Calibri" panose="020F0502020204030204" pitchFamily="34" charset="0"/>
                <a:cs typeface="Calibri" panose="020F0502020204030204" pitchFamily="34" charset="0"/>
                <a:sym typeface="Wingdings" panose="05000000000000000000" pitchFamily="2" charset="2"/>
              </a:rPr>
              <a:t>Exact</a:t>
            </a:r>
            <a:r>
              <a:rPr lang="en-US" sz="2200" b="1" i="1" dirty="0">
                <a:latin typeface="Calibri" panose="020F0502020204030204" pitchFamily="34" charset="0"/>
                <a:cs typeface="Calibri" panose="020F0502020204030204" pitchFamily="34" charset="0"/>
                <a:sym typeface="Wingdings" panose="05000000000000000000" pitchFamily="2" charset="2"/>
              </a:rPr>
              <a:t> l</a:t>
            </a:r>
            <a:r>
              <a:rPr lang="en-US" sz="2200" b="1" i="1" dirty="0">
                <a:latin typeface="Calibri" panose="020F0502020204030204" pitchFamily="34" charset="0"/>
                <a:cs typeface="Calibri" panose="020F0502020204030204" pitchFamily="34" charset="0"/>
              </a:rPr>
              <a:t>inear dependencies </a:t>
            </a:r>
            <a:r>
              <a:rPr lang="en-US" sz="2200" dirty="0">
                <a:latin typeface="Calibri" panose="020F0502020204030204" pitchFamily="34" charset="0"/>
                <a:cs typeface="Calibri" panose="020F0502020204030204" pitchFamily="34" charset="0"/>
              </a:rPr>
              <a:t>are </a:t>
            </a:r>
            <a:r>
              <a:rPr lang="en-US" sz="2200" b="1" i="1" dirty="0">
                <a:latin typeface="Calibri" panose="020F0502020204030204" pitchFamily="34" charset="0"/>
                <a:cs typeface="Calibri" panose="020F0502020204030204" pitchFamily="34" charset="0"/>
              </a:rPr>
              <a:t>removed</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n-US" sz="2200" dirty="0">
                <a:latin typeface="Calibri" panose="020F0502020204030204" pitchFamily="34" charset="0"/>
                <a:cs typeface="Calibri" panose="020F0502020204030204" pitchFamily="34" charset="0"/>
              </a:rPr>
              <a:t>Algorithm can be extended to remove </a:t>
            </a:r>
            <a:r>
              <a:rPr lang="en-US" sz="2200" b="1" i="1" dirty="0">
                <a:latin typeface="Calibri" panose="020F0502020204030204" pitchFamily="34" charset="0"/>
                <a:cs typeface="Calibri" panose="020F0502020204030204" pitchFamily="34" charset="0"/>
              </a:rPr>
              <a:t>near linear dependencies</a:t>
            </a:r>
            <a:r>
              <a:rPr lang="en-US" sz="22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r>
              <a:rPr lang="en-US" sz="2200" dirty="0">
                <a:solidFill>
                  <a:srgbClr val="009900"/>
                </a:solidFill>
                <a:latin typeface="Calibri" panose="020F0502020204030204" pitchFamily="34" charset="0"/>
                <a:cs typeface="Calibri" panose="020F0502020204030204" pitchFamily="34" charset="0"/>
                <a:sym typeface="Wingdings" panose="05000000000000000000" pitchFamily="2" charset="2"/>
              </a:rPr>
              <a:t></a:t>
            </a:r>
            <a:r>
              <a:rPr lang="en-US" sz="2200" dirty="0">
                <a:latin typeface="Calibri" panose="020F0502020204030204" pitchFamily="34" charset="0"/>
                <a:cs typeface="Calibri" panose="020F0502020204030204" pitchFamily="34" charset="0"/>
                <a:sym typeface="Wingdings" panose="05000000000000000000" pitchFamily="2" charset="2"/>
              </a:rPr>
              <a:t>  </a:t>
            </a:r>
            <a:r>
              <a:rPr lang="en-US" sz="2200" b="1" i="1" dirty="0">
                <a:latin typeface="Calibri" panose="020F0502020204030204" pitchFamily="34" charset="0"/>
                <a:cs typeface="Calibri" panose="020F0502020204030204" pitchFamily="34" charset="0"/>
              </a:rPr>
              <a:t>CPU time </a:t>
            </a:r>
            <a:r>
              <a:rPr lang="en-US" sz="2200" dirty="0">
                <a:latin typeface="Calibri" panose="020F0502020204030204" pitchFamily="34" charset="0"/>
                <a:cs typeface="Calibri" panose="020F0502020204030204" pitchFamily="34" charset="0"/>
              </a:rPr>
              <a:t>comparable to or </a:t>
            </a:r>
            <a:r>
              <a:rPr lang="en-US" sz="2200" b="1" i="1" dirty="0">
                <a:latin typeface="Calibri" panose="020F0502020204030204" pitchFamily="34" charset="0"/>
                <a:cs typeface="Calibri" panose="020F0502020204030204" pitchFamily="34" charset="0"/>
              </a:rPr>
              <a:t>lower than </a:t>
            </a:r>
            <a:r>
              <a:rPr lang="en-US" sz="2200" dirty="0">
                <a:latin typeface="Calibri" panose="020F0502020204030204" pitchFamily="34" charset="0"/>
                <a:cs typeface="Calibri" panose="020F0502020204030204" pitchFamily="34" charset="0"/>
              </a:rPr>
              <a:t>CPU time with no QR.</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r>
              <a:rPr lang="en-US" sz="2200" dirty="0">
                <a:solidFill>
                  <a:srgbClr val="009900"/>
                </a:solidFill>
                <a:latin typeface="Calibri" panose="020F0502020204030204" pitchFamily="34" charset="0"/>
                <a:cs typeface="Calibri" panose="020F0502020204030204" pitchFamily="34" charset="0"/>
                <a:sym typeface="Wingdings" panose="05000000000000000000" pitchFamily="2" charset="2"/>
              </a:rPr>
              <a:t></a:t>
            </a:r>
            <a:r>
              <a:rPr lang="en-US" sz="2200" dirty="0">
                <a:latin typeface="Calibri" panose="020F0502020204030204" pitchFamily="34" charset="0"/>
                <a:cs typeface="Calibri" panose="020F0502020204030204" pitchFamily="34" charset="0"/>
                <a:sym typeface="Wingdings" panose="05000000000000000000" pitchFamily="2" charset="2"/>
              </a:rPr>
              <a:t>  B</a:t>
            </a:r>
            <a:r>
              <a:rPr lang="en-US" sz="2200" dirty="0">
                <a:latin typeface="Calibri" panose="020F0502020204030204" pitchFamily="34" charset="0"/>
                <a:cs typeface="Calibri" panose="020F0502020204030204" pitchFamily="34" charset="0"/>
              </a:rPr>
              <a:t>y using direct solve, Aztec </a:t>
            </a:r>
            <a:r>
              <a:rPr lang="en-US" sz="2200" b="1" i="1" dirty="0">
                <a:latin typeface="Calibri" panose="020F0502020204030204" pitchFamily="34" charset="0"/>
                <a:cs typeface="Calibri" panose="020F0502020204030204" pitchFamily="34" charset="0"/>
              </a:rPr>
              <a:t>linear solver tolerance </a:t>
            </a:r>
            <a:r>
              <a:rPr lang="en-US" sz="2200" dirty="0">
                <a:latin typeface="Calibri" panose="020F0502020204030204" pitchFamily="34" charset="0"/>
                <a:cs typeface="Calibri" panose="020F0502020204030204" pitchFamily="34" charset="0"/>
              </a:rPr>
              <a:t>parameter is </a:t>
            </a:r>
            <a:r>
              <a:rPr lang="en-US" sz="2200" b="1" i="1" dirty="0">
                <a:latin typeface="Calibri" panose="020F0502020204030204" pitchFamily="34" charset="0"/>
                <a:cs typeface="Calibri" panose="020F0502020204030204" pitchFamily="34" charset="0"/>
              </a:rPr>
              <a:t>no   </a:t>
            </a:r>
            <a:r>
              <a:rPr lang="en-US" sz="2200" b="1" i="1" dirty="0" err="1">
                <a:solidFill>
                  <a:schemeClr val="bg1"/>
                </a:solidFill>
                <a:latin typeface="Calibri" panose="020F0502020204030204" pitchFamily="34" charset="0"/>
                <a:cs typeface="Calibri" panose="020F0502020204030204" pitchFamily="34" charset="0"/>
              </a:rPr>
              <a:t>lllll</a:t>
            </a:r>
            <a:r>
              <a:rPr lang="en-US" sz="2200" b="1" i="1" dirty="0" err="1">
                <a:latin typeface="Calibri" panose="020F0502020204030204" pitchFamily="34" charset="0"/>
                <a:cs typeface="Calibri" panose="020F0502020204030204" pitchFamily="34" charset="0"/>
              </a:rPr>
              <a:t>longer</a:t>
            </a:r>
            <a:r>
              <a:rPr lang="en-US" sz="2200" b="1" i="1" dirty="0">
                <a:latin typeface="Calibri" panose="020F0502020204030204" pitchFamily="34" charset="0"/>
                <a:cs typeface="Calibri" panose="020F0502020204030204" pitchFamily="34" charset="0"/>
              </a:rPr>
              <a:t> required</a:t>
            </a:r>
            <a:r>
              <a:rPr lang="en-US" sz="2200" dirty="0">
                <a:latin typeface="Calibri" panose="020F0502020204030204" pitchFamily="34" charset="0"/>
                <a:cs typeface="Calibri" panose="020F0502020204030204" pitchFamily="34" charset="0"/>
              </a:rPr>
              <a:t>.</a:t>
            </a:r>
          </a:p>
          <a:p>
            <a:endParaRPr lang="en-US" sz="2200"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J"/>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5282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9" y="0"/>
            <a:ext cx="8929767" cy="1007497"/>
          </a:xfrm>
          <a:solidFill>
            <a:schemeClr val="bg1"/>
          </a:solidFill>
        </p:spPr>
        <p:txBody>
          <a:bodyPr/>
          <a:lstStyle/>
          <a:p>
            <a:r>
              <a:rPr lang="en-US" dirty="0">
                <a:solidFill>
                  <a:srgbClr val="002060"/>
                </a:solidFill>
              </a:rPr>
              <a:t>Usage of QR algorithms in ALEGRA</a:t>
            </a:r>
          </a:p>
        </p:txBody>
      </p:sp>
      <p:sp>
        <p:nvSpPr>
          <p:cNvPr id="4" name="TextBox 3">
            <a:extLst>
              <a:ext uri="{FF2B5EF4-FFF2-40B4-BE49-F238E27FC236}">
                <a16:creationId xmlns:a16="http://schemas.microsoft.com/office/drawing/2014/main" id="{C4800402-510F-4B3A-843D-490BB76B29BA}"/>
              </a:ext>
            </a:extLst>
          </p:cNvPr>
          <p:cNvSpPr txBox="1"/>
          <p:nvPr/>
        </p:nvSpPr>
        <p:spPr>
          <a:xfrm>
            <a:off x="127028" y="845623"/>
            <a:ext cx="8503166" cy="95366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Two </a:t>
            </a:r>
            <a:r>
              <a:rPr lang="en-US" b="1" i="1" dirty="0">
                <a:latin typeface="Calibri" panose="020F0502020204030204" pitchFamily="34" charset="0"/>
                <a:cs typeface="Calibri" panose="020F0502020204030204" pitchFamily="34" charset="0"/>
              </a:rPr>
              <a:t>new run-time options </a:t>
            </a:r>
            <a:r>
              <a:rPr lang="en-US" dirty="0">
                <a:latin typeface="Calibri" panose="020F0502020204030204" pitchFamily="34" charset="0"/>
                <a:cs typeface="Calibri" panose="020F0502020204030204" pitchFamily="34" charset="0"/>
              </a:rPr>
              <a:t>have been added to allow the user to specify which </a:t>
            </a:r>
            <a:r>
              <a:rPr lang="en-US" b="1" i="1" dirty="0">
                <a:latin typeface="Calibri" panose="020F0502020204030204" pitchFamily="34" charset="0"/>
                <a:cs typeface="Calibri" panose="020F0502020204030204" pitchFamily="34" charset="0"/>
              </a:rPr>
              <a:t>QR algorithm </a:t>
            </a:r>
            <a:r>
              <a:rPr lang="en-US" dirty="0">
                <a:latin typeface="Calibri" panose="020F0502020204030204" pitchFamily="34" charset="0"/>
                <a:cs typeface="Calibri" panose="020F0502020204030204" pitchFamily="34" charset="0"/>
              </a:rPr>
              <a:t>to use, and the </a:t>
            </a:r>
            <a:r>
              <a:rPr lang="en-US" b="1" i="1" dirty="0">
                <a:latin typeface="Calibri" panose="020F0502020204030204" pitchFamily="34" charset="0"/>
                <a:cs typeface="Calibri" panose="020F0502020204030204" pitchFamily="34" charset="0"/>
              </a:rPr>
              <a:t>QR tolerance</a:t>
            </a:r>
            <a:r>
              <a:rPr lang="en-US" dirty="0">
                <a:latin typeface="Calibri" panose="020F0502020204030204" pitchFamily="34" charset="0"/>
                <a:cs typeface="Calibri" panose="020F0502020204030204" pitchFamily="34" charset="0"/>
              </a:rPr>
              <a:t> parameter (see discussion beginning on p. 331 of the ALEGRA User Manual). </a:t>
            </a:r>
          </a:p>
        </p:txBody>
      </p:sp>
      <p:grpSp>
        <p:nvGrpSpPr>
          <p:cNvPr id="14" name="Group 13">
            <a:extLst>
              <a:ext uri="{FF2B5EF4-FFF2-40B4-BE49-F238E27FC236}">
                <a16:creationId xmlns:a16="http://schemas.microsoft.com/office/drawing/2014/main" id="{3E343B2D-6323-44C1-A6F7-D0199843B830}"/>
              </a:ext>
            </a:extLst>
          </p:cNvPr>
          <p:cNvGrpSpPr/>
          <p:nvPr/>
        </p:nvGrpSpPr>
        <p:grpSpPr>
          <a:xfrm>
            <a:off x="377522" y="2081333"/>
            <a:ext cx="3754589" cy="3224530"/>
            <a:chOff x="1120140" y="2164080"/>
            <a:chExt cx="3754589" cy="3224530"/>
          </a:xfrm>
        </p:grpSpPr>
        <p:pic>
          <p:nvPicPr>
            <p:cNvPr id="7" name="Picture 6">
              <a:extLst>
                <a:ext uri="{FF2B5EF4-FFF2-40B4-BE49-F238E27FC236}">
                  <a16:creationId xmlns:a16="http://schemas.microsoft.com/office/drawing/2014/main" id="{61D8DFD2-616D-41D2-B77E-6EC5079B4489}"/>
                </a:ext>
              </a:extLst>
            </p:cNvPr>
            <p:cNvPicPr>
              <a:picLocks noChangeAspect="1"/>
            </p:cNvPicPr>
            <p:nvPr/>
          </p:nvPicPr>
          <p:blipFill>
            <a:blip r:embed="rId3"/>
            <a:stretch>
              <a:fillRect/>
            </a:stretch>
          </p:blipFill>
          <p:spPr>
            <a:xfrm>
              <a:off x="1120140" y="2164080"/>
              <a:ext cx="3754589" cy="3224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94294BF0-4BD1-42F8-B686-6E78B2908BCE}"/>
                </a:ext>
              </a:extLst>
            </p:cNvPr>
            <p:cNvSpPr/>
            <p:nvPr/>
          </p:nvSpPr>
          <p:spPr>
            <a:xfrm>
              <a:off x="1318260" y="3776345"/>
              <a:ext cx="3482340" cy="376555"/>
            </a:xfrm>
            <a:prstGeom prst="rect">
              <a:avLst/>
            </a:prstGeom>
            <a:noFill/>
            <a:ln w="190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96F144F2-6920-4DEF-BBA9-0A213B5A1B76}"/>
              </a:ext>
            </a:extLst>
          </p:cNvPr>
          <p:cNvSpPr txBox="1"/>
          <p:nvPr/>
        </p:nvSpPr>
        <p:spPr>
          <a:xfrm>
            <a:off x="90841" y="5682418"/>
            <a:ext cx="8901358"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Please see </a:t>
            </a:r>
            <a:r>
              <a:rPr lang="en-US" b="1" i="1" dirty="0">
                <a:latin typeface="Calibri" panose="020F0502020204030204" pitchFamily="34" charset="0"/>
                <a:cs typeface="Calibri" panose="020F0502020204030204" pitchFamily="34" charset="0"/>
              </a:rPr>
              <a:t>Cup</a:t>
            </a:r>
            <a:r>
              <a:rPr lang="en-US" dirty="0">
                <a:latin typeface="Calibri" panose="020F0502020204030204" pitchFamily="34" charset="0"/>
                <a:cs typeface="Calibri" panose="020F0502020204030204" pitchFamily="34" charset="0"/>
              </a:rPr>
              <a:t> and </a:t>
            </a:r>
            <a:r>
              <a:rPr lang="en-US" b="1" i="1" dirty="0">
                <a:latin typeface="Calibri" panose="020F0502020204030204" pitchFamily="34" charset="0"/>
                <a:cs typeface="Calibri" panose="020F0502020204030204" pitchFamily="34" charset="0"/>
              </a:rPr>
              <a:t>Sandwich</a:t>
            </a:r>
            <a:r>
              <a:rPr lang="en-US" dirty="0">
                <a:latin typeface="Calibri" panose="020F0502020204030204" pitchFamily="34" charset="0"/>
                <a:cs typeface="Calibri" panose="020F0502020204030204" pitchFamily="34" charset="0"/>
              </a:rPr>
              <a:t> Training problems (Benchmarks/Training/</a:t>
            </a:r>
            <a:r>
              <a:rPr lang="en-US" dirty="0" err="1">
                <a:latin typeface="Calibri" panose="020F0502020204030204" pitchFamily="34" charset="0"/>
                <a:cs typeface="Calibri" panose="020F0502020204030204" pitchFamily="34" charset="0"/>
              </a:rPr>
              <a:t>AlegraXFEM</a:t>
            </a:r>
            <a:r>
              <a:rPr lang="en-US" dirty="0">
                <a:latin typeface="Calibri" panose="020F0502020204030204" pitchFamily="34" charset="0"/>
                <a:cs typeface="Calibri" panose="020F0502020204030204" pitchFamily="34" charset="0"/>
              </a:rPr>
              <a:t>) for example of </a:t>
            </a:r>
            <a:r>
              <a:rPr lang="en-US" b="1" i="1" dirty="0">
                <a:latin typeface="Calibri" panose="020F0502020204030204" pitchFamily="34" charset="0"/>
                <a:cs typeface="Calibri" panose="020F0502020204030204" pitchFamily="34" charset="0"/>
              </a:rPr>
              <a:t>full</a:t>
            </a:r>
            <a:r>
              <a:rPr lang="en-US" dirty="0">
                <a:latin typeface="Calibri" panose="020F0502020204030204" pitchFamily="34" charset="0"/>
                <a:cs typeface="Calibri" panose="020F0502020204030204" pitchFamily="34" charset="0"/>
              </a:rPr>
              <a:t> and </a:t>
            </a:r>
            <a:r>
              <a:rPr lang="en-US" b="1" i="1" dirty="0">
                <a:latin typeface="Calibri" panose="020F0502020204030204" pitchFamily="34" charset="0"/>
                <a:cs typeface="Calibri" panose="020F0502020204030204" pitchFamily="34" charset="0"/>
              </a:rPr>
              <a:t>hybrid QR </a:t>
            </a:r>
            <a:r>
              <a:rPr lang="en-US" dirty="0">
                <a:latin typeface="Calibri" panose="020F0502020204030204" pitchFamily="34" charset="0"/>
                <a:cs typeface="Calibri" panose="020F0502020204030204" pitchFamily="34" charset="0"/>
              </a:rPr>
              <a:t>usage, respectively.</a:t>
            </a:r>
          </a:p>
        </p:txBody>
      </p:sp>
      <p:grpSp>
        <p:nvGrpSpPr>
          <p:cNvPr id="16" name="Group 15">
            <a:extLst>
              <a:ext uri="{FF2B5EF4-FFF2-40B4-BE49-F238E27FC236}">
                <a16:creationId xmlns:a16="http://schemas.microsoft.com/office/drawing/2014/main" id="{97B0C13A-21A2-4647-965E-445B1D6147F0}"/>
              </a:ext>
            </a:extLst>
          </p:cNvPr>
          <p:cNvGrpSpPr/>
          <p:nvPr/>
        </p:nvGrpSpPr>
        <p:grpSpPr>
          <a:xfrm>
            <a:off x="4465320" y="1983528"/>
            <a:ext cx="4244340" cy="2761076"/>
            <a:chOff x="4572000" y="1981254"/>
            <a:chExt cx="4244340" cy="2761076"/>
          </a:xfrm>
        </p:grpSpPr>
        <p:sp>
          <p:nvSpPr>
            <p:cNvPr id="10" name="TextBox 9">
              <a:extLst>
                <a:ext uri="{FF2B5EF4-FFF2-40B4-BE49-F238E27FC236}">
                  <a16:creationId xmlns:a16="http://schemas.microsoft.com/office/drawing/2014/main" id="{AFEFC7E8-3773-467A-9B41-A22691B21D28}"/>
                </a:ext>
              </a:extLst>
            </p:cNvPr>
            <p:cNvSpPr txBox="1"/>
            <p:nvPr/>
          </p:nvSpPr>
          <p:spPr>
            <a:xfrm>
              <a:off x="4648200" y="2064673"/>
              <a:ext cx="3909060" cy="1477328"/>
            </a:xfrm>
            <a:prstGeom prst="rect">
              <a:avLst/>
            </a:prstGeom>
            <a:noFill/>
          </p:spPr>
          <p:txBody>
            <a:bodyPr wrap="square" rtlCol="0">
              <a:spAutoFit/>
            </a:bodyPr>
            <a:lstStyle/>
            <a:p>
              <a:pPr algn="ctr"/>
              <a:r>
                <a:rPr lang="en-US" b="1" u="sng" dirty="0">
                  <a:latin typeface="Calibri" panose="020F0502020204030204" pitchFamily="34" charset="0"/>
                  <a:cs typeface="Calibri" panose="020F0502020204030204" pitchFamily="34" charset="0"/>
                </a:rPr>
                <a:t>Note:</a:t>
              </a:r>
              <a:r>
                <a:rPr lang="en-US" b="1" i="1"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AztecOO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Trilinos</a:t>
              </a:r>
              <a:r>
                <a:rPr lang="en-US" dirty="0">
                  <a:latin typeface="Calibri" panose="020F0502020204030204" pitchFamily="34" charset="0"/>
                  <a:cs typeface="Calibri" panose="020F0502020204030204" pitchFamily="34" charset="0"/>
                </a:rPr>
                <a:t> direct solver) is currently not a valid option with full or hybrid QR; if Aztec </a:t>
              </a:r>
              <a:r>
                <a:rPr lang="en-US" dirty="0" err="1">
                  <a:latin typeface="Calibri" panose="020F0502020204030204" pitchFamily="34" charset="0"/>
                  <a:cs typeface="Calibri" panose="020F0502020204030204" pitchFamily="34" charset="0"/>
                </a:rPr>
                <a:t>sublist</a:t>
              </a:r>
              <a:r>
                <a:rPr lang="en-US" dirty="0">
                  <a:latin typeface="Calibri" panose="020F0502020204030204" pitchFamily="34" charset="0"/>
                  <a:cs typeface="Calibri" panose="020F0502020204030204" pitchFamily="34" charset="0"/>
                </a:rPr>
                <a:t> is present in an input file using full or hybrid QR, the following error will be thrown:</a:t>
              </a:r>
            </a:p>
          </p:txBody>
        </p:sp>
        <p:sp>
          <p:nvSpPr>
            <p:cNvPr id="13" name="TextBox 12">
              <a:extLst>
                <a:ext uri="{FF2B5EF4-FFF2-40B4-BE49-F238E27FC236}">
                  <a16:creationId xmlns:a16="http://schemas.microsoft.com/office/drawing/2014/main" id="{235752F4-FFA5-4AC5-B641-D4A76F83294C}"/>
                </a:ext>
              </a:extLst>
            </p:cNvPr>
            <p:cNvSpPr txBox="1"/>
            <p:nvPr/>
          </p:nvSpPr>
          <p:spPr>
            <a:xfrm>
              <a:off x="4648200" y="3542001"/>
              <a:ext cx="4015740" cy="1200329"/>
            </a:xfrm>
            <a:prstGeom prst="rect">
              <a:avLst/>
            </a:prstGeom>
            <a:noFill/>
          </p:spPr>
          <p:txBody>
            <a:bodyPr wrap="square" rtlCol="0">
              <a:spAutoFit/>
            </a:bodyPr>
            <a:lstStyle/>
            <a:p>
              <a:r>
                <a:rPr lang="en-US" sz="1200" dirty="0">
                  <a:latin typeface="Courier New" panose="02070309020205020404" pitchFamily="49" charset="0"/>
                  <a:ea typeface="Adobe Ming Std L" panose="02020300000000000000" pitchFamily="18" charset="-128"/>
                  <a:cs typeface="Courier New" panose="02070309020205020404" pitchFamily="49" charset="0"/>
                </a:rPr>
                <a:t>ERROR: </a:t>
              </a:r>
              <a:r>
                <a:rPr lang="en-US" sz="1200" dirty="0" err="1">
                  <a:latin typeface="Courier New" panose="02070309020205020404" pitchFamily="49" charset="0"/>
                  <a:ea typeface="Adobe Ming Std L" panose="02020300000000000000" pitchFamily="18" charset="-128"/>
                  <a:cs typeface="Courier New" panose="02070309020205020404" pitchFamily="49" charset="0"/>
                </a:rPr>
                <a:t>UnsDynamics</a:t>
              </a:r>
              <a:r>
                <a:rPr lang="en-US" sz="1200" dirty="0">
                  <a:latin typeface="Courier New" panose="02070309020205020404" pitchFamily="49" charset="0"/>
                  <a:ea typeface="Adobe Ming Std L" panose="02020300000000000000" pitchFamily="18" charset="-128"/>
                  <a:cs typeface="Courier New" panose="02070309020205020404" pitchFamily="49" charset="0"/>
                </a:rPr>
                <a:t>::</a:t>
              </a:r>
              <a:r>
                <a:rPr lang="en-US" sz="1200" dirty="0" err="1">
                  <a:latin typeface="Courier New" panose="02070309020205020404" pitchFamily="49" charset="0"/>
                  <a:ea typeface="Adobe Ming Std L" panose="02020300000000000000" pitchFamily="18" charset="-128"/>
                  <a:cs typeface="Courier New" panose="02070309020205020404" pitchFamily="49" charset="0"/>
                </a:rPr>
                <a:t>Check_Errors_And_Set_Values</a:t>
              </a:r>
              <a:endParaRPr lang="en-US" sz="1200" dirty="0">
                <a:latin typeface="Courier New" panose="02070309020205020404" pitchFamily="49" charset="0"/>
                <a:ea typeface="Adobe Ming Std L" panose="02020300000000000000" pitchFamily="18" charset="-128"/>
                <a:cs typeface="Courier New" panose="02070309020205020404" pitchFamily="49" charset="0"/>
              </a:endParaRPr>
            </a:p>
            <a:p>
              <a:r>
                <a:rPr lang="en-US" sz="1200" dirty="0">
                  <a:latin typeface="Courier New" panose="02070309020205020404" pitchFamily="49" charset="0"/>
                  <a:ea typeface="Adobe Ming Std L" panose="02020300000000000000" pitchFamily="18" charset="-128"/>
                  <a:cs typeface="Courier New" panose="02070309020205020404" pitchFamily="49" charset="0"/>
                </a:rPr>
                <a:t>   AZTECOO is not a valid option when using full or hybrid </a:t>
              </a:r>
              <a:r>
                <a:rPr lang="en-US" sz="1200" dirty="0" err="1">
                  <a:latin typeface="Courier New" panose="02070309020205020404" pitchFamily="49" charset="0"/>
                  <a:ea typeface="Adobe Ming Std L" panose="02020300000000000000" pitchFamily="18" charset="-128"/>
                  <a:cs typeface="Courier New" panose="02070309020205020404" pitchFamily="49" charset="0"/>
                </a:rPr>
                <a:t>qr</a:t>
              </a:r>
              <a:r>
                <a:rPr lang="en-US" sz="1200" dirty="0">
                  <a:latin typeface="Courier New" panose="02070309020205020404" pitchFamily="49" charset="0"/>
                  <a:ea typeface="Adobe Ming Std L" panose="02020300000000000000" pitchFamily="18" charset="-128"/>
                  <a:cs typeface="Courier New" panose="02070309020205020404" pitchFamily="49" charset="0"/>
                </a:rPr>
                <a:t> for contact solve! The solver that is used is </a:t>
              </a:r>
              <a:r>
                <a:rPr lang="en-US" sz="1200" dirty="0" err="1">
                  <a:latin typeface="Courier New" panose="02070309020205020404" pitchFamily="49" charset="0"/>
                  <a:ea typeface="Adobe Ming Std L" panose="02020300000000000000" pitchFamily="18" charset="-128"/>
                  <a:cs typeface="Courier New" panose="02070309020205020404" pitchFamily="49" charset="0"/>
                </a:rPr>
                <a:t>Amesos</a:t>
              </a:r>
              <a:r>
                <a:rPr lang="en-US" sz="1200" dirty="0">
                  <a:latin typeface="Courier New" panose="02070309020205020404" pitchFamily="49" charset="0"/>
                  <a:ea typeface="Adobe Ming Std L" panose="02020300000000000000" pitchFamily="18" charset="-128"/>
                  <a:cs typeface="Courier New" panose="02070309020205020404" pitchFamily="49" charset="0"/>
                </a:rPr>
                <a:t>.</a:t>
              </a:r>
            </a:p>
            <a:p>
              <a:endParaRPr lang="en-US" sz="1200" dirty="0">
                <a:latin typeface="Courier New" panose="02070309020205020404" pitchFamily="49" charset="0"/>
                <a:ea typeface="Adobe Ming Std L" panose="02020300000000000000" pitchFamily="18" charset="-128"/>
                <a:cs typeface="Courier New" panose="02070309020205020404" pitchFamily="49" charset="0"/>
              </a:endParaRPr>
            </a:p>
          </p:txBody>
        </p:sp>
        <p:sp>
          <p:nvSpPr>
            <p:cNvPr id="15" name="Rectangle 14">
              <a:extLst>
                <a:ext uri="{FF2B5EF4-FFF2-40B4-BE49-F238E27FC236}">
                  <a16:creationId xmlns:a16="http://schemas.microsoft.com/office/drawing/2014/main" id="{77293D4B-A58E-4F3E-BA31-322075D83148}"/>
                </a:ext>
              </a:extLst>
            </p:cNvPr>
            <p:cNvSpPr/>
            <p:nvPr/>
          </p:nvSpPr>
          <p:spPr>
            <a:xfrm>
              <a:off x="4572000" y="1981254"/>
              <a:ext cx="4244340" cy="270504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84BD046F-876B-40E1-80CD-76F6AC9F6F2E}"/>
              </a:ext>
            </a:extLst>
          </p:cNvPr>
          <p:cNvSpPr txBox="1"/>
          <p:nvPr/>
        </p:nvSpPr>
        <p:spPr>
          <a:xfrm>
            <a:off x="4384274" y="4771992"/>
            <a:ext cx="4406431" cy="615553"/>
          </a:xfrm>
          <a:prstGeom prst="rect">
            <a:avLst/>
          </a:prstGeom>
          <a:solidFill>
            <a:schemeClr val="accent5">
              <a:lumMod val="20000"/>
              <a:lumOff val="80000"/>
            </a:schemeClr>
          </a:solidFill>
        </p:spPr>
        <p:txBody>
          <a:bodyPr wrap="square" rtlCol="0">
            <a:spAutoFit/>
          </a:bodyPr>
          <a:lstStyle/>
          <a:p>
            <a:pPr algn="ctr"/>
            <a:r>
              <a:rPr lang="en-US" sz="1700" dirty="0">
                <a:latin typeface="Calibri" panose="020F0502020204030204" pitchFamily="34" charset="0"/>
                <a:cs typeface="Calibri" panose="020F0502020204030204" pitchFamily="34" charset="0"/>
              </a:rPr>
              <a:t>By using </a:t>
            </a:r>
            <a:r>
              <a:rPr lang="en-US" sz="1700" b="1" i="1" dirty="0" err="1">
                <a:latin typeface="Calibri" panose="020F0502020204030204" pitchFamily="34" charset="0"/>
                <a:cs typeface="Calibri" panose="020F0502020204030204" pitchFamily="34" charset="0"/>
              </a:rPr>
              <a:t>Amesos</a:t>
            </a:r>
            <a:r>
              <a:rPr lang="en-US" sz="1700" dirty="0">
                <a:latin typeface="Calibri" panose="020F0502020204030204" pitchFamily="34" charset="0"/>
                <a:cs typeface="Calibri" panose="020F0502020204030204" pitchFamily="34" charset="0"/>
              </a:rPr>
              <a:t> (</a:t>
            </a:r>
            <a:r>
              <a:rPr lang="en-US" sz="1700" dirty="0" err="1">
                <a:latin typeface="Calibri" panose="020F0502020204030204" pitchFamily="34" charset="0"/>
                <a:cs typeface="Calibri" panose="020F0502020204030204" pitchFamily="34" charset="0"/>
              </a:rPr>
              <a:t>Trilinos</a:t>
            </a:r>
            <a:r>
              <a:rPr lang="en-US" sz="1700" dirty="0">
                <a:latin typeface="Calibri" panose="020F0502020204030204" pitchFamily="34" charset="0"/>
                <a:cs typeface="Calibri" panose="020F0502020204030204" pitchFamily="34" charset="0"/>
              </a:rPr>
              <a:t> direct solver), we take the linear solver tolerance out of the equation!</a:t>
            </a:r>
          </a:p>
        </p:txBody>
      </p:sp>
    </p:spTree>
    <p:extLst>
      <p:ext uri="{BB962C8B-B14F-4D97-AF65-F5344CB8AC3E}">
        <p14:creationId xmlns:p14="http://schemas.microsoft.com/office/powerpoint/2010/main" val="2717434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0"/>
            <a:ext cx="8229600" cy="991675"/>
          </a:xfrm>
        </p:spPr>
        <p:txBody>
          <a:bodyPr/>
          <a:lstStyle/>
          <a:p>
            <a:r>
              <a:rPr lang="en-US" dirty="0"/>
              <a:t>Summary of CY2019 progress</a:t>
            </a:r>
          </a:p>
        </p:txBody>
      </p:sp>
      <p:sp>
        <p:nvSpPr>
          <p:cNvPr id="3" name="Content Placeholder 2"/>
          <p:cNvSpPr>
            <a:spLocks noGrp="1"/>
          </p:cNvSpPr>
          <p:nvPr>
            <p:ph idx="1"/>
          </p:nvPr>
        </p:nvSpPr>
        <p:spPr>
          <a:xfrm>
            <a:off x="121920" y="2080260"/>
            <a:ext cx="9022080" cy="4658135"/>
          </a:xfrm>
        </p:spPr>
        <p:txBody>
          <a:bodyPr/>
          <a:lstStyle/>
          <a:p>
            <a:pPr marL="457200" lvl="1" indent="0">
              <a:buNone/>
            </a:pPr>
            <a:endParaRPr lang="en-US" dirty="0"/>
          </a:p>
          <a:p>
            <a:pPr>
              <a:buFont typeface="Arial" panose="020B0604020202020204" pitchFamily="34" charset="0"/>
              <a:buChar char="•"/>
            </a:pPr>
            <a:r>
              <a:rPr lang="en-US" dirty="0"/>
              <a:t>Revisit algorithms and assumptions to improve XFEM robustness:</a:t>
            </a:r>
          </a:p>
          <a:p>
            <a:pPr>
              <a:buFont typeface="Arial" panose="020B0604020202020204" pitchFamily="34" charset="0"/>
              <a:buChar char="•"/>
            </a:pPr>
            <a:endParaRPr lang="en-US" sz="400" dirty="0"/>
          </a:p>
          <a:p>
            <a:pPr lvl="1">
              <a:buClrTx/>
              <a:buFont typeface="Wingdings" panose="05000000000000000000" pitchFamily="2" charset="2"/>
              <a:buChar char="Ø"/>
            </a:pPr>
            <a:r>
              <a:rPr lang="en-US" sz="2400" dirty="0"/>
              <a:t>Mass conservation equation/density update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Void insertion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Ensure solvability of contact linear system (I. Tezaur)</a:t>
            </a:r>
          </a:p>
          <a:p>
            <a:pPr lvl="1"/>
            <a:endParaRPr lang="en-US" sz="2400" dirty="0"/>
          </a:p>
          <a:p>
            <a:pPr>
              <a:buFont typeface="Arial" panose="020B0604020202020204" pitchFamily="34" charset="0"/>
              <a:buChar char="•"/>
            </a:pPr>
            <a:r>
              <a:rPr lang="en-US" b="1" dirty="0"/>
              <a:t>Assess state of 2D XFEM code with ARL problems of interest          (J. </a:t>
            </a:r>
            <a:r>
              <a:rPr lang="en-US" b="1" dirty="0" err="1"/>
              <a:t>Neiderhaus</a:t>
            </a:r>
            <a:r>
              <a:rPr lang="en-US" b="1" dirty="0"/>
              <a:t>)</a:t>
            </a:r>
          </a:p>
          <a:p>
            <a:pPr marL="0" indent="0">
              <a:buNone/>
            </a:pPr>
            <a:endParaRPr lang="en-US" dirty="0"/>
          </a:p>
        </p:txBody>
      </p:sp>
      <p:sp>
        <p:nvSpPr>
          <p:cNvPr id="6" name="Rectangle 5">
            <a:extLst>
              <a:ext uri="{FF2B5EF4-FFF2-40B4-BE49-F238E27FC236}">
                <a16:creationId xmlns:a16="http://schemas.microsoft.com/office/drawing/2014/main" id="{C13FFBE1-778B-4F46-8032-B1179B5D9374}"/>
              </a:ext>
            </a:extLst>
          </p:cNvPr>
          <p:cNvSpPr/>
          <p:nvPr/>
        </p:nvSpPr>
        <p:spPr>
          <a:xfrm>
            <a:off x="1764917" y="1327942"/>
            <a:ext cx="5614166" cy="646331"/>
          </a:xfrm>
          <a:prstGeom prst="rect">
            <a:avLst/>
          </a:prstGeom>
        </p:spPr>
        <p:txBody>
          <a:bodyPr wrap="none">
            <a:spAutoFit/>
          </a:bodyPr>
          <a:lstStyle/>
          <a:p>
            <a:r>
              <a:rPr lang="en-US" sz="3600" i="1" dirty="0">
                <a:solidFill>
                  <a:srgbClr val="002060"/>
                </a:solidFill>
                <a:latin typeface="Calibri" panose="020F0502020204030204" pitchFamily="34" charset="0"/>
                <a:cs typeface="Calibri" panose="020F0502020204030204" pitchFamily="34" charset="0"/>
              </a:rPr>
              <a:t>A focus on XFEM robustness!</a:t>
            </a:r>
          </a:p>
        </p:txBody>
      </p:sp>
    </p:spTree>
    <p:extLst>
      <p:ext uri="{BB962C8B-B14F-4D97-AF65-F5344CB8AC3E}">
        <p14:creationId xmlns:p14="http://schemas.microsoft.com/office/powerpoint/2010/main" val="2579582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44AA0A1-383C-449B-A4F7-A2946BEB5160}"/>
              </a:ext>
            </a:extLst>
          </p:cNvPr>
          <p:cNvSpPr>
            <a:spLocks noGrp="1"/>
          </p:cNvSpPr>
          <p:nvPr>
            <p:ph type="title"/>
          </p:nvPr>
        </p:nvSpPr>
        <p:spPr>
          <a:xfrm>
            <a:off x="113766" y="185134"/>
            <a:ext cx="7543800" cy="570225"/>
          </a:xfrm>
        </p:spPr>
        <p:txBody>
          <a:bodyPr/>
          <a:lstStyle/>
          <a:p>
            <a:r>
              <a:rPr lang="en-US" dirty="0">
                <a:solidFill>
                  <a:srgbClr val="002060"/>
                </a:solidFill>
              </a:rPr>
              <a:t>Test cases, November 2019</a:t>
            </a:r>
            <a:endParaRPr lang="en-US" b="1" dirty="0">
              <a:solidFill>
                <a:srgbClr val="002060"/>
              </a:solidFill>
            </a:endParaRPr>
          </a:p>
        </p:txBody>
      </p:sp>
      <p:sp>
        <p:nvSpPr>
          <p:cNvPr id="8" name="Content Placeholder 2">
            <a:extLst>
              <a:ext uri="{FF2B5EF4-FFF2-40B4-BE49-F238E27FC236}">
                <a16:creationId xmlns:a16="http://schemas.microsoft.com/office/drawing/2014/main" id="{821FB7F0-848E-43FE-AEE4-4FC80B1B51E0}"/>
              </a:ext>
            </a:extLst>
          </p:cNvPr>
          <p:cNvSpPr txBox="1">
            <a:spLocks/>
          </p:cNvSpPr>
          <p:nvPr/>
        </p:nvSpPr>
        <p:spPr>
          <a:xfrm>
            <a:off x="264662" y="1147854"/>
            <a:ext cx="8370836" cy="3685480"/>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2919" lvl="1" indent="-342900">
              <a:lnSpc>
                <a:spcPct val="110000"/>
              </a:lnSpc>
              <a:buClr>
                <a:schemeClr val="tx1"/>
              </a:buClr>
              <a:buFont typeface="Arial" panose="020B0604020202020204" pitchFamily="34" charset="0"/>
              <a:buChar char="•"/>
            </a:pPr>
            <a:r>
              <a:rPr lang="en-US" sz="2600" dirty="0">
                <a:solidFill>
                  <a:schemeClr val="tx1"/>
                </a:solidFill>
                <a:latin typeface="Calibri" panose="020F0502020204030204" pitchFamily="34" charset="0"/>
                <a:ea typeface="Helvetica" charset="0"/>
                <a:cs typeface="Calibri" panose="020F0502020204030204" pitchFamily="34" charset="0"/>
              </a:rPr>
              <a:t>For testing of XFEM after (a) change to density update and (b) addition of QR factorization algorithms.</a:t>
            </a:r>
          </a:p>
          <a:p>
            <a:pPr marL="150019" lvl="1" indent="0">
              <a:lnSpc>
                <a:spcPct val="110000"/>
              </a:lnSpc>
              <a:buClr>
                <a:schemeClr val="tx1"/>
              </a:buClr>
              <a:buNone/>
            </a:pPr>
            <a:endParaRPr lang="en-US" sz="1000" dirty="0">
              <a:solidFill>
                <a:schemeClr val="tx1"/>
              </a:solidFill>
              <a:latin typeface="Calibri" panose="020F0502020204030204" pitchFamily="34" charset="0"/>
              <a:ea typeface="Helvetica" charset="0"/>
              <a:cs typeface="Calibri" panose="020F0502020204030204" pitchFamily="34" charset="0"/>
            </a:endParaRPr>
          </a:p>
          <a:p>
            <a:pPr marL="858661" lvl="3" indent="-342900">
              <a:lnSpc>
                <a:spcPct val="110000"/>
              </a:lnSpc>
              <a:buClrTx/>
              <a:buFont typeface="Wingdings" panose="05000000000000000000" pitchFamily="2" charset="2"/>
              <a:buChar char="Ø"/>
            </a:pPr>
            <a:r>
              <a:rPr lang="en-US" sz="2200" dirty="0">
                <a:solidFill>
                  <a:schemeClr val="tx1"/>
                </a:solidFill>
                <a:latin typeface="Calibri" panose="020F0502020204030204" pitchFamily="34" charset="0"/>
                <a:ea typeface="Helvetica" charset="0"/>
                <a:cs typeface="Calibri" panose="020F0502020204030204" pitchFamily="34" charset="0"/>
              </a:rPr>
              <a:t>Oblique plate slap (2 materials, metal)</a:t>
            </a:r>
          </a:p>
          <a:p>
            <a:pPr marL="858661" lvl="3" indent="-342900">
              <a:lnSpc>
                <a:spcPct val="110000"/>
              </a:lnSpc>
              <a:buClrTx/>
              <a:buFont typeface="Wingdings" panose="05000000000000000000" pitchFamily="2" charset="2"/>
              <a:buChar char="Ø"/>
            </a:pPr>
            <a:r>
              <a:rPr lang="en-US" sz="2200" dirty="0">
                <a:solidFill>
                  <a:schemeClr val="tx1"/>
                </a:solidFill>
                <a:latin typeface="Calibri" panose="020F0502020204030204" pitchFamily="34" charset="0"/>
                <a:ea typeface="Helvetica" charset="0"/>
                <a:cs typeface="Calibri" panose="020F0502020204030204" pitchFamily="34" charset="0"/>
              </a:rPr>
              <a:t>Oblique cylinder impact on layered target (3 materials, metal and polymer)</a:t>
            </a:r>
          </a:p>
          <a:p>
            <a:pPr marL="858661" lvl="3" indent="-342900">
              <a:lnSpc>
                <a:spcPct val="110000"/>
              </a:lnSpc>
              <a:buClrTx/>
              <a:buFont typeface="Wingdings" panose="05000000000000000000" pitchFamily="2" charset="2"/>
              <a:buChar char="Ø"/>
            </a:pPr>
            <a:r>
              <a:rPr lang="en-US" sz="2200" dirty="0">
                <a:solidFill>
                  <a:schemeClr val="tx1"/>
                </a:solidFill>
                <a:latin typeface="Calibri" panose="020F0502020204030204" pitchFamily="34" charset="0"/>
                <a:ea typeface="Helvetica" charset="0"/>
                <a:cs typeface="Calibri" panose="020F0502020204030204" pitchFamily="34" charset="0"/>
              </a:rPr>
              <a:t>APM2 onto layered aluminum (4/5? Materials, all metal)</a:t>
            </a:r>
          </a:p>
          <a:p>
            <a:pPr marL="858661" lvl="3" indent="-342900">
              <a:lnSpc>
                <a:spcPct val="110000"/>
              </a:lnSpc>
              <a:buClrTx/>
              <a:buFont typeface="Wingdings" panose="05000000000000000000" pitchFamily="2" charset="2"/>
              <a:buChar char="Ø"/>
            </a:pPr>
            <a:r>
              <a:rPr lang="en-US" sz="2200" dirty="0">
                <a:solidFill>
                  <a:schemeClr val="tx1"/>
                </a:solidFill>
                <a:latin typeface="Calibri" panose="020F0502020204030204" pitchFamily="34" charset="0"/>
                <a:ea typeface="Helvetica" charset="0"/>
                <a:cs typeface="Calibri" panose="020F0502020204030204" pitchFamily="34" charset="0"/>
              </a:rPr>
              <a:t>PTI with cover plate (3 materials, including ceramic)</a:t>
            </a:r>
          </a:p>
          <a:p>
            <a:pPr marL="858661" lvl="3" indent="-342900">
              <a:lnSpc>
                <a:spcPct val="110000"/>
              </a:lnSpc>
              <a:buClrTx/>
              <a:buFont typeface="Wingdings" panose="05000000000000000000" pitchFamily="2" charset="2"/>
              <a:buChar char="Ø"/>
            </a:pPr>
            <a:endParaRPr lang="en-US" sz="1800" dirty="0">
              <a:solidFill>
                <a:schemeClr val="tx1"/>
              </a:solidFill>
              <a:latin typeface="Calibri" panose="020F0502020204030204" pitchFamily="34" charset="0"/>
              <a:ea typeface="Helvetica" charset="0"/>
              <a:cs typeface="Calibri" panose="020F0502020204030204" pitchFamily="34" charset="0"/>
            </a:endParaRPr>
          </a:p>
          <a:p>
            <a:pPr marL="607219" lvl="1" indent="-457200">
              <a:lnSpc>
                <a:spcPct val="110000"/>
              </a:lnSpc>
              <a:buClrTx/>
              <a:buFont typeface="Arial" panose="020B0604020202020204" pitchFamily="34" charset="0"/>
              <a:buChar char="•"/>
            </a:pPr>
            <a:r>
              <a:rPr lang="en-US" sz="2600" dirty="0">
                <a:solidFill>
                  <a:schemeClr val="tx1"/>
                </a:solidFill>
                <a:latin typeface="Calibri" panose="020F0502020204030204" pitchFamily="34" charset="0"/>
                <a:ea typeface="Helvetica" charset="0"/>
                <a:cs typeface="Calibri" panose="020F0502020204030204" pitchFamily="34" charset="0"/>
              </a:rPr>
              <a:t>These are all still at relatively coarse resolution, but could be refined for further testing.</a:t>
            </a:r>
          </a:p>
          <a:p>
            <a:pPr marL="407194" lvl="1" indent="-257175">
              <a:lnSpc>
                <a:spcPct val="110000"/>
              </a:lnSpc>
            </a:pPr>
            <a:endParaRPr lang="en-US" sz="2200" dirty="0">
              <a:solidFill>
                <a:schemeClr val="tx1"/>
              </a:solidFill>
              <a:latin typeface="Calibri" panose="020F0502020204030204" pitchFamily="34" charset="0"/>
              <a:ea typeface="Helvetica" charset="0"/>
              <a:cs typeface="Calibri" panose="020F0502020204030204" pitchFamily="34" charset="0"/>
            </a:endParaRPr>
          </a:p>
          <a:p>
            <a:pPr marL="150019" lvl="1" indent="0">
              <a:lnSpc>
                <a:spcPct val="110000"/>
              </a:lnSpc>
              <a:buNone/>
            </a:pPr>
            <a:endParaRPr lang="en-US" sz="2200" dirty="0">
              <a:solidFill>
                <a:schemeClr val="tx1"/>
              </a:solidFill>
              <a:latin typeface="Calibri" panose="020F0502020204030204" pitchFamily="34" charset="0"/>
              <a:ea typeface="Helvetica" charset="0"/>
              <a:cs typeface="Calibri" panose="020F0502020204030204" pitchFamily="34" charset="0"/>
            </a:endParaRPr>
          </a:p>
          <a:p>
            <a:pPr marL="407194" lvl="1" indent="-257175">
              <a:lnSpc>
                <a:spcPct val="110000"/>
              </a:lnSpc>
            </a:pPr>
            <a:endParaRPr lang="en-US" sz="2200" dirty="0">
              <a:solidFill>
                <a:schemeClr val="tx1"/>
              </a:solidFill>
              <a:latin typeface="Calibri" panose="020F0502020204030204" pitchFamily="34" charset="0"/>
              <a:ea typeface="Helvetica" charset="0"/>
              <a:cs typeface="Calibri" panose="020F0502020204030204" pitchFamily="34" charset="0"/>
            </a:endParaRPr>
          </a:p>
        </p:txBody>
      </p:sp>
    </p:spTree>
    <p:extLst>
      <p:ext uri="{BB962C8B-B14F-4D97-AF65-F5344CB8AC3E}">
        <p14:creationId xmlns:p14="http://schemas.microsoft.com/office/powerpoint/2010/main" val="4264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0"/>
            <a:ext cx="8229600" cy="991675"/>
          </a:xfrm>
        </p:spPr>
        <p:txBody>
          <a:bodyPr/>
          <a:lstStyle/>
          <a:p>
            <a:r>
              <a:rPr lang="en-US" dirty="0"/>
              <a:t>Summary of CY2019 progress</a:t>
            </a:r>
          </a:p>
        </p:txBody>
      </p:sp>
      <p:sp>
        <p:nvSpPr>
          <p:cNvPr id="3" name="Content Placeholder 2"/>
          <p:cNvSpPr>
            <a:spLocks noGrp="1"/>
          </p:cNvSpPr>
          <p:nvPr>
            <p:ph idx="1"/>
          </p:nvPr>
        </p:nvSpPr>
        <p:spPr>
          <a:xfrm>
            <a:off x="121920" y="2080260"/>
            <a:ext cx="9022080" cy="4658135"/>
          </a:xfrm>
        </p:spPr>
        <p:txBody>
          <a:bodyPr/>
          <a:lstStyle/>
          <a:p>
            <a:pPr marL="457200" lvl="1" indent="0">
              <a:buNone/>
            </a:pPr>
            <a:endParaRPr lang="en-US" dirty="0"/>
          </a:p>
          <a:p>
            <a:pPr>
              <a:buFont typeface="Arial" panose="020B0604020202020204" pitchFamily="34" charset="0"/>
              <a:buChar char="•"/>
            </a:pPr>
            <a:r>
              <a:rPr lang="en-US" b="1" dirty="0"/>
              <a:t>Revisit algorithms and assumptions to improve XFEM robustness:</a:t>
            </a:r>
          </a:p>
          <a:p>
            <a:pPr>
              <a:buFont typeface="Arial" panose="020B0604020202020204" pitchFamily="34" charset="0"/>
              <a:buChar char="•"/>
            </a:pPr>
            <a:endParaRPr lang="en-US" sz="400" b="1" dirty="0"/>
          </a:p>
          <a:p>
            <a:pPr lvl="1">
              <a:buClrTx/>
              <a:buFont typeface="Wingdings" panose="05000000000000000000" pitchFamily="2" charset="2"/>
              <a:buChar char="Ø"/>
            </a:pPr>
            <a:r>
              <a:rPr lang="en-US" sz="2400" b="1" dirty="0"/>
              <a:t>Mass conservation equation/density update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Void insertion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Ensure solvability of contact linear system (I. Tezaur)</a:t>
            </a:r>
          </a:p>
          <a:p>
            <a:pPr lvl="1"/>
            <a:endParaRPr lang="en-US" sz="2400" dirty="0"/>
          </a:p>
          <a:p>
            <a:pPr>
              <a:buFont typeface="Arial" panose="020B0604020202020204" pitchFamily="34" charset="0"/>
              <a:buChar char="•"/>
            </a:pPr>
            <a:r>
              <a:rPr lang="en-US" dirty="0"/>
              <a:t>Assess state of 2D XFEM code with ARL problems of interest            (J. </a:t>
            </a:r>
            <a:r>
              <a:rPr lang="en-US" dirty="0" err="1"/>
              <a:t>Neiderhaus</a:t>
            </a:r>
            <a:r>
              <a:rPr lang="en-US" dirty="0"/>
              <a:t>)</a:t>
            </a:r>
          </a:p>
          <a:p>
            <a:pPr marL="0" indent="0">
              <a:buNone/>
            </a:pPr>
            <a:endParaRPr lang="en-US" dirty="0"/>
          </a:p>
        </p:txBody>
      </p:sp>
      <p:sp>
        <p:nvSpPr>
          <p:cNvPr id="6" name="Rectangle 5">
            <a:extLst>
              <a:ext uri="{FF2B5EF4-FFF2-40B4-BE49-F238E27FC236}">
                <a16:creationId xmlns:a16="http://schemas.microsoft.com/office/drawing/2014/main" id="{C13FFBE1-778B-4F46-8032-B1179B5D9374}"/>
              </a:ext>
            </a:extLst>
          </p:cNvPr>
          <p:cNvSpPr/>
          <p:nvPr/>
        </p:nvSpPr>
        <p:spPr>
          <a:xfrm>
            <a:off x="1764917" y="1327942"/>
            <a:ext cx="5614166" cy="646331"/>
          </a:xfrm>
          <a:prstGeom prst="rect">
            <a:avLst/>
          </a:prstGeom>
        </p:spPr>
        <p:txBody>
          <a:bodyPr wrap="none">
            <a:spAutoFit/>
          </a:bodyPr>
          <a:lstStyle/>
          <a:p>
            <a:r>
              <a:rPr lang="en-US" sz="3600" i="1" dirty="0">
                <a:solidFill>
                  <a:srgbClr val="002060"/>
                </a:solidFill>
                <a:latin typeface="Calibri" panose="020F0502020204030204" pitchFamily="34" charset="0"/>
                <a:cs typeface="Calibri" panose="020F0502020204030204" pitchFamily="34" charset="0"/>
              </a:rPr>
              <a:t>A focus on XFEM robustness!</a:t>
            </a:r>
          </a:p>
        </p:txBody>
      </p:sp>
    </p:spTree>
    <p:extLst>
      <p:ext uri="{BB962C8B-B14F-4D97-AF65-F5344CB8AC3E}">
        <p14:creationId xmlns:p14="http://schemas.microsoft.com/office/powerpoint/2010/main" val="20778504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74726" y="182354"/>
            <a:ext cx="7543800" cy="570225"/>
          </a:xfrm>
        </p:spPr>
        <p:txBody>
          <a:bodyPr/>
          <a:lstStyle/>
          <a:p>
            <a:r>
              <a:rPr lang="en-US" dirty="0">
                <a:solidFill>
                  <a:schemeClr val="tx1"/>
                </a:solidFill>
              </a:rPr>
              <a:t>Oblique plate slap problem</a:t>
            </a:r>
            <a:endParaRPr lang="en-US" b="1" dirty="0">
              <a:solidFill>
                <a:schemeClr val="tx1"/>
              </a:solidFill>
            </a:endParaRPr>
          </a:p>
        </p:txBody>
      </p:sp>
      <p:sp>
        <p:nvSpPr>
          <p:cNvPr id="12" name="Content Placeholder 2">
            <a:extLst>
              <a:ext uri="{FF2B5EF4-FFF2-40B4-BE49-F238E27FC236}">
                <a16:creationId xmlns:a16="http://schemas.microsoft.com/office/drawing/2014/main" id="{2AEFD84E-9BC2-4BF6-B1C7-607CE2FAC3CE}"/>
              </a:ext>
            </a:extLst>
          </p:cNvPr>
          <p:cNvSpPr txBox="1">
            <a:spLocks/>
          </p:cNvSpPr>
          <p:nvPr/>
        </p:nvSpPr>
        <p:spPr>
          <a:xfrm>
            <a:off x="3410733" y="1587737"/>
            <a:ext cx="5542767" cy="1954451"/>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Test originally created by Bob Doney</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Plates inclined in opposite directions at 2.5° each</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Both plates are aluminum</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EOS, strength, void insertion with force fracture</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Simulation should allow recoil and separation (and sliding, if plates are not inclined symmetrically).</a:t>
            </a:r>
          </a:p>
          <a:p>
            <a:pPr marL="492919" lvl="1" indent="-342900">
              <a:lnSpc>
                <a:spcPct val="110000"/>
              </a:lnSpc>
              <a:buClrTx/>
              <a:buFont typeface="Arial" panose="020B0604020202020204" pitchFamily="34" charset="0"/>
              <a:buChar char="•"/>
            </a:pPr>
            <a:r>
              <a:rPr lang="en-US" sz="2000" b="1" dirty="0">
                <a:solidFill>
                  <a:schemeClr val="tx1"/>
                </a:solidFill>
                <a:latin typeface="Calibri" panose="020F0502020204030204" pitchFamily="34" charset="0"/>
                <a:ea typeface="Helvetica" charset="0"/>
                <a:cs typeface="Calibri" panose="020F0502020204030204" pitchFamily="34" charset="0"/>
              </a:rPr>
              <a:t>225K elements</a:t>
            </a:r>
          </a:p>
        </p:txBody>
      </p: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CE1A8158-63E9-41F4-97AF-23562CD21B91}"/>
                  </a:ext>
                </a:extLst>
              </p:cNvPr>
              <p:cNvSpPr txBox="1">
                <a:spLocks/>
              </p:cNvSpPr>
              <p:nvPr/>
            </p:nvSpPr>
            <p:spPr>
              <a:xfrm>
                <a:off x="403967" y="5551162"/>
                <a:ext cx="8336065" cy="427665"/>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0019" lvl="1" indent="0">
                  <a:lnSpc>
                    <a:spcPct val="110000"/>
                  </a:lnSpc>
                  <a:buNone/>
                </a:pP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oMath>
                </a14:m>
                <a:r>
                  <a:rPr lang="en-US" sz="2000" i="1" dirty="0">
                    <a:solidFill>
                      <a:schemeClr val="tx1"/>
                    </a:solidFill>
                    <a:latin typeface="Calibri" panose="020F0502020204030204" pitchFamily="34" charset="0"/>
                    <a:ea typeface="Helvetica" charset="0"/>
                    <a:cs typeface="Calibri" panose="020F0502020204030204" pitchFamily="34" charset="0"/>
                  </a:rPr>
                  <a:t>Last attempt to run this problem was in 2014!  Persistently failed with Aztec iterations &gt; maximum.</a:t>
                </a:r>
              </a:p>
            </p:txBody>
          </p:sp>
        </mc:Choice>
        <mc:Fallback xmlns="">
          <p:sp>
            <p:nvSpPr>
              <p:cNvPr id="13" name="Content Placeholder 2">
                <a:extLst>
                  <a:ext uri="{FF2B5EF4-FFF2-40B4-BE49-F238E27FC236}">
                    <a16:creationId xmlns:a16="http://schemas.microsoft.com/office/drawing/2014/main" id="{CE1A8158-63E9-41F4-97AF-23562CD21B91}"/>
                  </a:ext>
                </a:extLst>
              </p:cNvPr>
              <p:cNvSpPr txBox="1">
                <a:spLocks noRot="1" noChangeAspect="1" noMove="1" noResize="1" noEditPoints="1" noAdjustHandles="1" noChangeArrowheads="1" noChangeShapeType="1" noTextEdit="1"/>
              </p:cNvSpPr>
              <p:nvPr/>
            </p:nvSpPr>
            <p:spPr>
              <a:xfrm>
                <a:off x="403967" y="5551162"/>
                <a:ext cx="8336065" cy="427665"/>
              </a:xfrm>
              <a:prstGeom prst="rect">
                <a:avLst/>
              </a:prstGeom>
              <a:blipFill>
                <a:blip r:embed="rId3"/>
                <a:stretch>
                  <a:fillRect t="-8571" r="-512" b="-97143"/>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A288D29A-5A1A-48A3-BB21-76ED0F157745}"/>
              </a:ext>
            </a:extLst>
          </p:cNvPr>
          <p:cNvGrpSpPr/>
          <p:nvPr/>
        </p:nvGrpSpPr>
        <p:grpSpPr>
          <a:xfrm>
            <a:off x="676568" y="1829564"/>
            <a:ext cx="2350244" cy="2614131"/>
            <a:chOff x="1230682" y="2444925"/>
            <a:chExt cx="1151881" cy="1944665"/>
          </a:xfrm>
        </p:grpSpPr>
        <p:sp>
          <p:nvSpPr>
            <p:cNvPr id="9" name="Rectangle 8">
              <a:extLst>
                <a:ext uri="{FF2B5EF4-FFF2-40B4-BE49-F238E27FC236}">
                  <a16:creationId xmlns:a16="http://schemas.microsoft.com/office/drawing/2014/main" id="{53BAA376-F070-4A7A-8407-84BCEFF07207}"/>
                </a:ext>
              </a:extLst>
            </p:cNvPr>
            <p:cNvSpPr/>
            <p:nvPr/>
          </p:nvSpPr>
          <p:spPr>
            <a:xfrm rot="21203647">
              <a:off x="1230682" y="2444925"/>
              <a:ext cx="197285" cy="19446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a:extLst>
                <a:ext uri="{FF2B5EF4-FFF2-40B4-BE49-F238E27FC236}">
                  <a16:creationId xmlns:a16="http://schemas.microsoft.com/office/drawing/2014/main" id="{39B6AE1C-A321-4AFC-8A35-3CF9DC480FFC}"/>
                </a:ext>
              </a:extLst>
            </p:cNvPr>
            <p:cNvCxnSpPr>
              <a:cxnSpLocks/>
            </p:cNvCxnSpPr>
            <p:nvPr/>
          </p:nvCxnSpPr>
          <p:spPr>
            <a:xfrm>
              <a:off x="1423270" y="3330754"/>
              <a:ext cx="5486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A4A99CC-CAC1-4AC9-9634-E087A2DF5665}"/>
                </a:ext>
              </a:extLst>
            </p:cNvPr>
            <p:cNvSpPr txBox="1"/>
            <p:nvPr/>
          </p:nvSpPr>
          <p:spPr>
            <a:xfrm>
              <a:off x="1556439" y="2975386"/>
              <a:ext cx="826124"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v = 1 km/s</a:t>
              </a:r>
            </a:p>
          </p:txBody>
        </p:sp>
        <p:sp>
          <p:nvSpPr>
            <p:cNvPr id="14" name="Rectangle 13">
              <a:extLst>
                <a:ext uri="{FF2B5EF4-FFF2-40B4-BE49-F238E27FC236}">
                  <a16:creationId xmlns:a16="http://schemas.microsoft.com/office/drawing/2014/main" id="{0EE803E7-28E3-4271-924F-944E37851CFA}"/>
                </a:ext>
              </a:extLst>
            </p:cNvPr>
            <p:cNvSpPr/>
            <p:nvPr/>
          </p:nvSpPr>
          <p:spPr>
            <a:xfrm rot="396353" flipH="1">
              <a:off x="2042542" y="2444925"/>
              <a:ext cx="197285" cy="19446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883256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74726" y="182354"/>
            <a:ext cx="7543800" cy="570225"/>
          </a:xfrm>
        </p:spPr>
        <p:txBody>
          <a:bodyPr/>
          <a:lstStyle/>
          <a:p>
            <a:r>
              <a:rPr lang="en-US" dirty="0">
                <a:solidFill>
                  <a:schemeClr val="tx1"/>
                </a:solidFill>
              </a:rPr>
              <a:t>Oblique plate slap problem results</a:t>
            </a:r>
            <a:endParaRPr lang="en-US" b="1" dirty="0">
              <a:solidFill>
                <a:schemeClr val="tx1"/>
              </a:solidFill>
            </a:endParaRP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8685F1B2-B858-401A-8334-CB4FF8BD5682}"/>
                  </a:ext>
                </a:extLst>
              </p:cNvPr>
              <p:cNvSpPr txBox="1">
                <a:spLocks/>
              </p:cNvSpPr>
              <p:nvPr/>
            </p:nvSpPr>
            <p:spPr>
              <a:xfrm>
                <a:off x="111997" y="1555755"/>
                <a:ext cx="4339617" cy="4022085"/>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All XFEM runs fail with element inversion at </a:t>
                </a:r>
                <a:r>
                  <a:rPr lang="en-US" sz="2000" dirty="0" err="1">
                    <a:solidFill>
                      <a:schemeClr val="tx1"/>
                    </a:solidFill>
                    <a:latin typeface="Calibri" panose="020F0502020204030204" pitchFamily="34" charset="0"/>
                    <a:ea typeface="Helvetica" charset="0"/>
                    <a:cs typeface="Calibri" panose="020F0502020204030204" pitchFamily="34" charset="0"/>
                  </a:rPr>
                  <a:t>intial</a:t>
                </a:r>
                <a:r>
                  <a:rPr lang="en-US" sz="2000" dirty="0">
                    <a:solidFill>
                      <a:schemeClr val="tx1"/>
                    </a:solidFill>
                    <a:latin typeface="Calibri" panose="020F0502020204030204" pitchFamily="34" charset="0"/>
                    <a:ea typeface="Helvetica" charset="0"/>
                    <a:cs typeface="Calibri" panose="020F0502020204030204" pitchFamily="34" charset="0"/>
                  </a:rPr>
                  <a:t> contact time unless discard is added for all material </a:t>
                </a:r>
                <a:r>
                  <a:rPr lang="en-US" sz="2000" dirty="0" err="1">
                    <a:solidFill>
                      <a:schemeClr val="tx1"/>
                    </a:solidFill>
                    <a:latin typeface="Calibri" panose="020F0502020204030204" pitchFamily="34" charset="0"/>
                    <a:ea typeface="Helvetica" charset="0"/>
                    <a:cs typeface="Calibri" panose="020F0502020204030204" pitchFamily="34" charset="0"/>
                  </a:rPr>
                  <a:t>volfrc</a:t>
                </a:r>
                <a:r>
                  <a:rPr lang="en-US" sz="2000" dirty="0">
                    <a:solidFill>
                      <a:schemeClr val="tx1"/>
                    </a:solidFill>
                    <a:latin typeface="Calibri" panose="020F0502020204030204" pitchFamily="34" charset="0"/>
                    <a:ea typeface="Helvetica" charset="0"/>
                    <a:cs typeface="Calibri" panose="020F0502020204030204" pitchFamily="34" charset="0"/>
                  </a:rPr>
                  <a:t> &lt; 1e-4.</a:t>
                </a:r>
                <a:endParaRPr lang="en-US" sz="2000" b="1" dirty="0">
                  <a:solidFill>
                    <a:schemeClr val="tx1"/>
                  </a:solidFill>
                  <a:latin typeface="Calibri" panose="020F0502020204030204" pitchFamily="34" charset="0"/>
                  <a:ea typeface="Helvetica" charset="0"/>
                  <a:cs typeface="Calibri" panose="020F0502020204030204" pitchFamily="34" charset="0"/>
                </a:endParaRP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Force fracture and phase control provide 3% speedup (used on all runs shown here).</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Hybrid QR provides near 2</a:t>
                </a: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oMath>
                </a14:m>
                <a:r>
                  <a:rPr lang="en-US" sz="2000" dirty="0">
                    <a:solidFill>
                      <a:schemeClr val="tx1"/>
                    </a:solidFill>
                    <a:latin typeface="Calibri" panose="020F0502020204030204" pitchFamily="34" charset="0"/>
                    <a:ea typeface="Helvetica" charset="0"/>
                    <a:cs typeface="Calibri" panose="020F0502020204030204" pitchFamily="34" charset="0"/>
                  </a:rPr>
                  <a:t> speedup over regular XFEM.</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Did not run full QR.</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Ran on 16 cores.</a:t>
                </a:r>
              </a:p>
            </p:txBody>
          </p:sp>
        </mc:Choice>
        <mc:Fallback xmlns="">
          <p:sp>
            <p:nvSpPr>
              <p:cNvPr id="15" name="Content Placeholder 2">
                <a:extLst>
                  <a:ext uri="{FF2B5EF4-FFF2-40B4-BE49-F238E27FC236}">
                    <a16:creationId xmlns:a16="http://schemas.microsoft.com/office/drawing/2014/main" id="{8685F1B2-B858-401A-8334-CB4FF8BD5682}"/>
                  </a:ext>
                </a:extLst>
              </p:cNvPr>
              <p:cNvSpPr txBox="1">
                <a:spLocks noRot="1" noChangeAspect="1" noMove="1" noResize="1" noEditPoints="1" noAdjustHandles="1" noChangeArrowheads="1" noChangeShapeType="1" noTextEdit="1"/>
              </p:cNvSpPr>
              <p:nvPr/>
            </p:nvSpPr>
            <p:spPr>
              <a:xfrm>
                <a:off x="111997" y="1555755"/>
                <a:ext cx="4339617" cy="4022085"/>
              </a:xfrm>
              <a:prstGeom prst="rect">
                <a:avLst/>
              </a:prstGeom>
              <a:blipFill>
                <a:blip r:embed="rId3"/>
                <a:stretch>
                  <a:fillRect t="-758" r="-4775" b="-3485"/>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0EDEFA49-F045-48BE-8B79-34D787858B0E}"/>
              </a:ext>
            </a:extLst>
          </p:cNvPr>
          <p:cNvPicPr>
            <a:picLocks noChangeAspect="1"/>
          </p:cNvPicPr>
          <p:nvPr/>
        </p:nvPicPr>
        <p:blipFill>
          <a:blip r:embed="rId4"/>
          <a:stretch>
            <a:fillRect/>
          </a:stretch>
        </p:blipFill>
        <p:spPr>
          <a:xfrm>
            <a:off x="4692387" y="2210131"/>
            <a:ext cx="4162870" cy="3443909"/>
          </a:xfrm>
          <a:prstGeom prst="rect">
            <a:avLst/>
          </a:prstGeom>
        </p:spPr>
      </p:pic>
    </p:spTree>
    <p:extLst>
      <p:ext uri="{BB962C8B-B14F-4D97-AF65-F5344CB8AC3E}">
        <p14:creationId xmlns:p14="http://schemas.microsoft.com/office/powerpoint/2010/main" val="723243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74726" y="467466"/>
            <a:ext cx="7543800" cy="570225"/>
          </a:xfrm>
        </p:spPr>
        <p:txBody>
          <a:bodyPr/>
          <a:lstStyle/>
          <a:p>
            <a:r>
              <a:rPr lang="en-US" dirty="0">
                <a:solidFill>
                  <a:schemeClr val="tx1"/>
                </a:solidFill>
              </a:rPr>
              <a:t>Oblique plate slap problem results: movies</a:t>
            </a:r>
            <a:endParaRPr lang="en-US" b="1" dirty="0">
              <a:solidFill>
                <a:schemeClr val="tx1"/>
              </a:solidFill>
            </a:endParaRPr>
          </a:p>
        </p:txBody>
      </p:sp>
      <p:pic>
        <p:nvPicPr>
          <p:cNvPr id="5" name="PlateSlapUFEM">
            <a:hlinkClick r:id="" action="ppaction://media"/>
            <a:extLst>
              <a:ext uri="{FF2B5EF4-FFF2-40B4-BE49-F238E27FC236}">
                <a16:creationId xmlns:a16="http://schemas.microsoft.com/office/drawing/2014/main" id="{F8363701-62D0-44AB-B2D7-71BF636CCF41}"/>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l="41487" r="12486"/>
          <a:stretch/>
        </p:blipFill>
        <p:spPr>
          <a:xfrm>
            <a:off x="693432" y="1679596"/>
            <a:ext cx="2507335" cy="4089104"/>
          </a:xfrm>
          <a:prstGeom prst="rect">
            <a:avLst/>
          </a:prstGeom>
        </p:spPr>
      </p:pic>
      <p:sp>
        <p:nvSpPr>
          <p:cNvPr id="7" name="TextBox 6">
            <a:extLst>
              <a:ext uri="{FF2B5EF4-FFF2-40B4-BE49-F238E27FC236}">
                <a16:creationId xmlns:a16="http://schemas.microsoft.com/office/drawing/2014/main" id="{28307130-5B9F-4AEC-9645-8DA732B467A2}"/>
              </a:ext>
            </a:extLst>
          </p:cNvPr>
          <p:cNvSpPr txBox="1"/>
          <p:nvPr/>
        </p:nvSpPr>
        <p:spPr>
          <a:xfrm>
            <a:off x="1799292" y="1790342"/>
            <a:ext cx="73438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UFEM</a:t>
            </a:r>
          </a:p>
        </p:txBody>
      </p:sp>
      <p:pic>
        <p:nvPicPr>
          <p:cNvPr id="8" name="PlateSlapXFEM">
            <a:hlinkClick r:id="" action="ppaction://media"/>
            <a:extLst>
              <a:ext uri="{FF2B5EF4-FFF2-40B4-BE49-F238E27FC236}">
                <a16:creationId xmlns:a16="http://schemas.microsoft.com/office/drawing/2014/main" id="{619C3BCF-0690-447A-810A-804E65399806}"/>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9"/>
          <a:srcRect l="41486" r="10717"/>
          <a:stretch/>
        </p:blipFill>
        <p:spPr>
          <a:xfrm>
            <a:off x="3142008" y="1679596"/>
            <a:ext cx="2603771" cy="4089104"/>
          </a:xfrm>
          <a:prstGeom prst="rect">
            <a:avLst/>
          </a:prstGeom>
        </p:spPr>
      </p:pic>
      <p:sp>
        <p:nvSpPr>
          <p:cNvPr id="9" name="TextBox 8">
            <a:extLst>
              <a:ext uri="{FF2B5EF4-FFF2-40B4-BE49-F238E27FC236}">
                <a16:creationId xmlns:a16="http://schemas.microsoft.com/office/drawing/2014/main" id="{8ACE978E-6FDD-4278-9033-82D1F0064D65}"/>
              </a:ext>
            </a:extLst>
          </p:cNvPr>
          <p:cNvSpPr txBox="1"/>
          <p:nvPr/>
        </p:nvSpPr>
        <p:spPr>
          <a:xfrm>
            <a:off x="4306627" y="1787957"/>
            <a:ext cx="73438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XFEM</a:t>
            </a:r>
          </a:p>
        </p:txBody>
      </p:sp>
      <p:pic>
        <p:nvPicPr>
          <p:cNvPr id="10" name="PlateSlapXFEM-QR">
            <a:hlinkClick r:id="" action="ppaction://media"/>
            <a:extLst>
              <a:ext uri="{FF2B5EF4-FFF2-40B4-BE49-F238E27FC236}">
                <a16:creationId xmlns:a16="http://schemas.microsoft.com/office/drawing/2014/main" id="{A8F71C37-CF67-494A-B863-21FEABCB9671}"/>
              </a:ext>
            </a:extLst>
          </p:cNvPr>
          <p:cNvPicPr>
            <a:picLocks noChangeAspect="1"/>
          </p:cNvPicPr>
          <p:nvPr>
            <a:videoFile r:link="rId6"/>
            <p:extLst>
              <p:ext uri="{DAA4B4D4-6D71-4841-9C94-3DE7FCFB9230}">
                <p14:media xmlns:p14="http://schemas.microsoft.com/office/powerpoint/2010/main" r:embed="rId5"/>
              </p:ext>
            </p:extLst>
          </p:nvPr>
        </p:nvPicPr>
        <p:blipFill rotWithShape="1">
          <a:blip r:embed="rId9"/>
          <a:srcRect l="38780" r="13421"/>
          <a:stretch/>
        </p:blipFill>
        <p:spPr>
          <a:xfrm>
            <a:off x="5390569" y="1679595"/>
            <a:ext cx="2603771" cy="4089104"/>
          </a:xfrm>
          <a:prstGeom prst="rect">
            <a:avLst/>
          </a:prstGeom>
        </p:spPr>
      </p:pic>
      <p:sp>
        <p:nvSpPr>
          <p:cNvPr id="11" name="TextBox 10">
            <a:extLst>
              <a:ext uri="{FF2B5EF4-FFF2-40B4-BE49-F238E27FC236}">
                <a16:creationId xmlns:a16="http://schemas.microsoft.com/office/drawing/2014/main" id="{6AA32449-002B-4E0E-B937-F3F2D8B96501}"/>
              </a:ext>
            </a:extLst>
          </p:cNvPr>
          <p:cNvSpPr txBox="1"/>
          <p:nvPr/>
        </p:nvSpPr>
        <p:spPr>
          <a:xfrm>
            <a:off x="6234642" y="1795577"/>
            <a:ext cx="1700939"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XFEM, hybrid QR</a:t>
            </a:r>
          </a:p>
        </p:txBody>
      </p:sp>
    </p:spTree>
    <p:extLst>
      <p:ext uri="{BB962C8B-B14F-4D97-AF65-F5344CB8AC3E}">
        <p14:creationId xmlns:p14="http://schemas.microsoft.com/office/powerpoint/2010/main" val="153803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08" fill="hold"/>
                                        <p:tgtEl>
                                          <p:spTgt spid="10"/>
                                        </p:tgtEl>
                                      </p:cBhvr>
                                    </p:cmd>
                                  </p:childTnLst>
                                </p:cTn>
                              </p:par>
                            </p:childTnLst>
                          </p:cTn>
                        </p:par>
                        <p:par>
                          <p:cTn id="7" fill="hold">
                            <p:stCondLst>
                              <p:cond delay="6708"/>
                            </p:stCondLst>
                            <p:childTnLst>
                              <p:par>
                                <p:cTn id="8" presetID="1" presetClass="mediacall" presetSubtype="0" fill="hold" nodeType="afterEffect">
                                  <p:stCondLst>
                                    <p:cond delay="0"/>
                                  </p:stCondLst>
                                  <p:childTnLst>
                                    <p:cmd type="call" cmd="playFrom(0.0)">
                                      <p:cBhvr>
                                        <p:cTn id="9" dur="6708" fill="hold"/>
                                        <p:tgtEl>
                                          <p:spTgt spid="8"/>
                                        </p:tgtEl>
                                      </p:cBhvr>
                                    </p:cmd>
                                  </p:childTnLst>
                                </p:cTn>
                              </p:par>
                            </p:childTnLst>
                          </p:cTn>
                        </p:par>
                        <p:par>
                          <p:cTn id="10" fill="hold">
                            <p:stCondLst>
                              <p:cond delay="13416"/>
                            </p:stCondLst>
                            <p:childTnLst>
                              <p:par>
                                <p:cTn id="11" presetID="1" presetClass="mediacall" presetSubtype="0" fill="hold" nodeType="afterEffect">
                                  <p:stCondLst>
                                    <p:cond delay="0"/>
                                  </p:stCondLst>
                                  <p:childTnLst>
                                    <p:cmd type="call" cmd="playFrom(0.0)">
                                      <p:cBhvr>
                                        <p:cTn id="12" dur="670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5"/>
                                        </p:tgtEl>
                                      </p:cBhvr>
                                    </p:cmd>
                                  </p:childTnLst>
                                </p:cTn>
                              </p:par>
                              <p:par>
                                <p:cTn id="18" presetID="2" presetClass="mediacall" presetSubtype="0" fill="hold" nodeType="withEffect">
                                  <p:stCondLst>
                                    <p:cond delay="0"/>
                                  </p:stCondLst>
                                  <p:childTnLst>
                                    <p:cmd type="call" cmd="togglePause">
                                      <p:cBhvr>
                                        <p:cTn id="19" dur="1" fill="hold"/>
                                        <p:tgtEl>
                                          <p:spTgt spid="8"/>
                                        </p:tgtEl>
                                      </p:cBhvr>
                                    </p:cmd>
                                  </p:childTnLst>
                                </p:cTn>
                              </p:par>
                              <p:par>
                                <p:cTn id="20" presetID="2" presetClass="mediacall" presetSubtype="0" fill="hold" nodeType="withEffect">
                                  <p:stCondLst>
                                    <p:cond delay="0"/>
                                  </p:stCondLst>
                                  <p:childTnLst>
                                    <p:cmd type="call" cmd="togglePause">
                                      <p:cBhvr>
                                        <p:cTn id="21" dur="1" fill="hold"/>
                                        <p:tgtEl>
                                          <p:spTgt spid="10"/>
                                        </p:tgtEl>
                                      </p:cBhvr>
                                    </p:cmd>
                                  </p:childTnLst>
                                </p:cTn>
                              </p:par>
                            </p:childTnLst>
                          </p:cTn>
                        </p:par>
                      </p:childTnLst>
                    </p:cTn>
                  </p:par>
                </p:childTnLst>
              </p:cTn>
              <p:nextCondLst>
                <p:cond evt="onClick" delay="0">
                  <p:tgtEl>
                    <p:spTgt spid="5"/>
                  </p:tgtEl>
                </p:cond>
              </p:nextCondLst>
            </p:seq>
            <p:video>
              <p:cMediaNode vol="80000">
                <p:cTn id="22" repeatCount="indefinite" fill="hold" display="0">
                  <p:stCondLst>
                    <p:cond delay="indefinite"/>
                  </p:stCondLst>
                </p:cTn>
                <p:tgtEl>
                  <p:spTgt spid="10"/>
                </p:tgtEl>
              </p:cMediaNode>
            </p:video>
            <p:video>
              <p:cMediaNode vol="80000">
                <p:cTn id="23" repeatCount="indefinite" fill="hold" display="0">
                  <p:stCondLst>
                    <p:cond delay="indefinite"/>
                  </p:stCondLst>
                </p:cTn>
                <p:tgtEl>
                  <p:spTgt spid="8"/>
                </p:tgtEl>
              </p:cMediaNode>
            </p:video>
            <p:video>
              <p:cMediaNode vol="80000">
                <p:cTn id="24" repeatCount="indefinite" fill="hold" display="0">
                  <p:stCondLst>
                    <p:cond delay="indefinite"/>
                  </p:stCondLst>
                </p:cTn>
                <p:tgtEl>
                  <p:spTgt spid="5"/>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74726" y="467466"/>
            <a:ext cx="7543800" cy="570225"/>
          </a:xfrm>
        </p:spPr>
        <p:txBody>
          <a:bodyPr/>
          <a:lstStyle/>
          <a:p>
            <a:r>
              <a:rPr lang="en-US" dirty="0">
                <a:solidFill>
                  <a:schemeClr val="tx1"/>
                </a:solidFill>
              </a:rPr>
              <a:t>Oblique plate slap problem results: final frame</a:t>
            </a:r>
            <a:endParaRPr lang="en-US" b="1" dirty="0">
              <a:solidFill>
                <a:schemeClr val="tx1"/>
              </a:solidFill>
            </a:endParaRPr>
          </a:p>
        </p:txBody>
      </p:sp>
      <p:pic>
        <p:nvPicPr>
          <p:cNvPr id="12" name="Picture 11">
            <a:extLst>
              <a:ext uri="{FF2B5EF4-FFF2-40B4-BE49-F238E27FC236}">
                <a16:creationId xmlns:a16="http://schemas.microsoft.com/office/drawing/2014/main" id="{2A0E9DCF-4A6C-4B11-B4BA-9AC959AC4D5D}"/>
              </a:ext>
            </a:extLst>
          </p:cNvPr>
          <p:cNvPicPr>
            <a:picLocks noChangeAspect="1"/>
          </p:cNvPicPr>
          <p:nvPr/>
        </p:nvPicPr>
        <p:blipFill rotWithShape="1">
          <a:blip r:embed="rId3">
            <a:extLst>
              <a:ext uri="{28A0092B-C50C-407E-A947-70E740481C1C}">
                <a14:useLocalDpi xmlns:a14="http://schemas.microsoft.com/office/drawing/2010/main" val="0"/>
              </a:ext>
            </a:extLst>
          </a:blip>
          <a:srcRect l="50218" t="12409" r="16101" b="11688"/>
          <a:stretch/>
        </p:blipFill>
        <p:spPr bwMode="auto">
          <a:xfrm>
            <a:off x="737095" y="2233408"/>
            <a:ext cx="2040098" cy="3442397"/>
          </a:xfrm>
          <a:prstGeom prst="rect">
            <a:avLst/>
          </a:prstGeom>
          <a:noFill/>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8F11C78A-5CAE-4870-A26A-C027E601F2D2}"/>
              </a:ext>
            </a:extLst>
          </p:cNvPr>
          <p:cNvPicPr>
            <a:picLocks noChangeAspect="1"/>
          </p:cNvPicPr>
          <p:nvPr/>
        </p:nvPicPr>
        <p:blipFill rotWithShape="1">
          <a:blip r:embed="rId4">
            <a:extLst>
              <a:ext uri="{28A0092B-C50C-407E-A947-70E740481C1C}">
                <a14:useLocalDpi xmlns:a14="http://schemas.microsoft.com/office/drawing/2010/main" val="0"/>
              </a:ext>
            </a:extLst>
          </a:blip>
          <a:srcRect l="49351" t="12403" r="16536" b="11788"/>
          <a:stretch/>
        </p:blipFill>
        <p:spPr bwMode="auto">
          <a:xfrm>
            <a:off x="6093919" y="2254168"/>
            <a:ext cx="2061572" cy="3421637"/>
          </a:xfrm>
          <a:prstGeom prst="rect">
            <a:avLst/>
          </a:prstGeom>
          <a:noFill/>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1E40EF71-265F-4668-BF47-1D2F7AE3E026}"/>
              </a:ext>
            </a:extLst>
          </p:cNvPr>
          <p:cNvPicPr>
            <a:picLocks noChangeAspect="1"/>
          </p:cNvPicPr>
          <p:nvPr/>
        </p:nvPicPr>
        <p:blipFill rotWithShape="1">
          <a:blip r:embed="rId5">
            <a:extLst>
              <a:ext uri="{28A0092B-C50C-407E-A947-70E740481C1C}">
                <a14:useLocalDpi xmlns:a14="http://schemas.microsoft.com/office/drawing/2010/main" val="0"/>
              </a:ext>
            </a:extLst>
          </a:blip>
          <a:srcRect l="50076" t="12602" r="15958" b="11877"/>
          <a:stretch/>
        </p:blipFill>
        <p:spPr bwMode="auto">
          <a:xfrm>
            <a:off x="3409378" y="2262758"/>
            <a:ext cx="2050835" cy="3413047"/>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0E1E3F62-08C9-42A0-9739-15E4BC85CAE7}"/>
              </a:ext>
            </a:extLst>
          </p:cNvPr>
          <p:cNvSpPr txBox="1"/>
          <p:nvPr/>
        </p:nvSpPr>
        <p:spPr>
          <a:xfrm>
            <a:off x="1432101" y="1790342"/>
            <a:ext cx="73438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UFEM</a:t>
            </a:r>
          </a:p>
        </p:txBody>
      </p:sp>
      <p:sp>
        <p:nvSpPr>
          <p:cNvPr id="19" name="TextBox 18">
            <a:extLst>
              <a:ext uri="{FF2B5EF4-FFF2-40B4-BE49-F238E27FC236}">
                <a16:creationId xmlns:a16="http://schemas.microsoft.com/office/drawing/2014/main" id="{217DFCF9-E342-474E-A39D-2194E7572D31}"/>
              </a:ext>
            </a:extLst>
          </p:cNvPr>
          <p:cNvSpPr txBox="1"/>
          <p:nvPr/>
        </p:nvSpPr>
        <p:spPr>
          <a:xfrm>
            <a:off x="4204809" y="1787957"/>
            <a:ext cx="734382"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XFEM</a:t>
            </a:r>
          </a:p>
        </p:txBody>
      </p:sp>
      <p:sp>
        <p:nvSpPr>
          <p:cNvPr id="20" name="TextBox 19">
            <a:extLst>
              <a:ext uri="{FF2B5EF4-FFF2-40B4-BE49-F238E27FC236}">
                <a16:creationId xmlns:a16="http://schemas.microsoft.com/office/drawing/2014/main" id="{AB102DA0-DA75-4A81-9FDB-C45E4D307CA1}"/>
              </a:ext>
            </a:extLst>
          </p:cNvPr>
          <p:cNvSpPr txBox="1"/>
          <p:nvPr/>
        </p:nvSpPr>
        <p:spPr>
          <a:xfrm>
            <a:off x="6454552" y="1777594"/>
            <a:ext cx="1700939"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XFEM, hybrid QR</a:t>
            </a:r>
          </a:p>
        </p:txBody>
      </p:sp>
    </p:spTree>
    <p:extLst>
      <p:ext uri="{BB962C8B-B14F-4D97-AF65-F5344CB8AC3E}">
        <p14:creationId xmlns:p14="http://schemas.microsoft.com/office/powerpoint/2010/main" val="829301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74726" y="467466"/>
            <a:ext cx="7543800" cy="570225"/>
          </a:xfrm>
        </p:spPr>
        <p:txBody>
          <a:bodyPr/>
          <a:lstStyle/>
          <a:p>
            <a:r>
              <a:rPr lang="en-US" dirty="0">
                <a:solidFill>
                  <a:schemeClr val="tx1"/>
                </a:solidFill>
              </a:rPr>
              <a:t>Oblique cylinder impact on layered target</a:t>
            </a:r>
            <a:endParaRPr lang="en-US" b="1" dirty="0">
              <a:solidFill>
                <a:schemeClr val="tx1"/>
              </a:solidFill>
            </a:endParaRPr>
          </a:p>
        </p:txBody>
      </p:sp>
      <p:sp>
        <p:nvSpPr>
          <p:cNvPr id="15" name="Content Placeholder 2">
            <a:extLst>
              <a:ext uri="{FF2B5EF4-FFF2-40B4-BE49-F238E27FC236}">
                <a16:creationId xmlns:a16="http://schemas.microsoft.com/office/drawing/2014/main" id="{56679D30-3957-426C-8791-F806249718F4}"/>
              </a:ext>
            </a:extLst>
          </p:cNvPr>
          <p:cNvSpPr txBox="1">
            <a:spLocks/>
          </p:cNvSpPr>
          <p:nvPr/>
        </p:nvSpPr>
        <p:spPr>
          <a:xfrm>
            <a:off x="4175226" y="2015398"/>
            <a:ext cx="4900828" cy="1586735"/>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Adjacent plates inclined 25°</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EOS and strength</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Simulation should allow recoil and separation due to difference in shock impedance of two target plate materials</a:t>
            </a:r>
          </a:p>
          <a:p>
            <a:pPr marL="492919" lvl="1" indent="-342900">
              <a:lnSpc>
                <a:spcPct val="110000"/>
              </a:lnSpc>
              <a:buClr>
                <a:schemeClr val="tx1"/>
              </a:buClr>
              <a:buFont typeface="Arial" panose="020B0604020202020204" pitchFamily="34" charset="0"/>
              <a:buChar char="•"/>
            </a:pPr>
            <a:r>
              <a:rPr lang="en-US" sz="2000" b="1" dirty="0">
                <a:solidFill>
                  <a:schemeClr val="tx1"/>
                </a:solidFill>
                <a:latin typeface="Calibri" panose="020F0502020204030204" pitchFamily="34" charset="0"/>
                <a:ea typeface="Helvetica" charset="0"/>
                <a:cs typeface="Calibri" panose="020F0502020204030204" pitchFamily="34" charset="0"/>
              </a:rPr>
              <a:t>148K elements</a:t>
            </a:r>
          </a:p>
        </p:txBody>
      </p:sp>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7C2C257A-5074-470F-8A03-83BF2F220FB6}"/>
                  </a:ext>
                </a:extLst>
              </p:cNvPr>
              <p:cNvSpPr txBox="1">
                <a:spLocks/>
              </p:cNvSpPr>
              <p:nvPr/>
            </p:nvSpPr>
            <p:spPr>
              <a:xfrm>
                <a:off x="363261" y="5173910"/>
                <a:ext cx="8336065" cy="699928"/>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0019" lvl="1" indent="0">
                  <a:lnSpc>
                    <a:spcPct val="110000"/>
                  </a:lnSpc>
                  <a:buNone/>
                </a:pP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r>
                      <a:rPr 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 </m:t>
                    </m:r>
                  </m:oMath>
                </a14:m>
                <a:r>
                  <a:rPr lang="en-US" sz="2000" i="1" dirty="0">
                    <a:solidFill>
                      <a:schemeClr val="tx1"/>
                    </a:solidFill>
                    <a:latin typeface="Calibri" panose="020F0502020204030204" pitchFamily="34" charset="0"/>
                    <a:ea typeface="Helvetica" charset="0"/>
                    <a:cs typeface="Calibri" panose="020F0502020204030204" pitchFamily="34" charset="0"/>
                    <a:sym typeface="Wingdings" panose="05000000000000000000" pitchFamily="2" charset="2"/>
                  </a:rPr>
                  <a:t>L</a:t>
                </a:r>
                <a:r>
                  <a:rPr lang="en-US" sz="2000" i="1" dirty="0">
                    <a:solidFill>
                      <a:schemeClr val="tx1"/>
                    </a:solidFill>
                    <a:latin typeface="Calibri" panose="020F0502020204030204" pitchFamily="34" charset="0"/>
                    <a:ea typeface="Helvetica" charset="0"/>
                    <a:cs typeface="Calibri" panose="020F0502020204030204" pitchFamily="34" charset="0"/>
                  </a:rPr>
                  <a:t>ast studied extensively in ALEGRA in November of 2009!!!  Abandoned because of interface ordering issues, and never revived after automatic priorities were added.</a:t>
                </a:r>
              </a:p>
            </p:txBody>
          </p:sp>
        </mc:Choice>
        <mc:Fallback xmlns="">
          <p:sp>
            <p:nvSpPr>
              <p:cNvPr id="16" name="Content Placeholder 2">
                <a:extLst>
                  <a:ext uri="{FF2B5EF4-FFF2-40B4-BE49-F238E27FC236}">
                    <a16:creationId xmlns:a16="http://schemas.microsoft.com/office/drawing/2014/main" id="{7C2C257A-5074-470F-8A03-83BF2F220FB6}"/>
                  </a:ext>
                </a:extLst>
              </p:cNvPr>
              <p:cNvSpPr txBox="1">
                <a:spLocks noRot="1" noChangeAspect="1" noMove="1" noResize="1" noEditPoints="1" noAdjustHandles="1" noChangeArrowheads="1" noChangeShapeType="1" noTextEdit="1"/>
              </p:cNvSpPr>
              <p:nvPr/>
            </p:nvSpPr>
            <p:spPr>
              <a:xfrm>
                <a:off x="363261" y="5173910"/>
                <a:ext cx="8336065" cy="699928"/>
              </a:xfrm>
              <a:prstGeom prst="rect">
                <a:avLst/>
              </a:prstGeom>
              <a:blipFill>
                <a:blip r:embed="rId3"/>
                <a:stretch>
                  <a:fillRect l="-73" t="-5217" b="-67826"/>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A169DBB-95DB-4099-8462-2472D405BD3E}"/>
              </a:ext>
            </a:extLst>
          </p:cNvPr>
          <p:cNvGrpSpPr/>
          <p:nvPr/>
        </p:nvGrpSpPr>
        <p:grpSpPr>
          <a:xfrm>
            <a:off x="174726" y="1983231"/>
            <a:ext cx="4306374" cy="2590368"/>
            <a:chOff x="511049" y="1991671"/>
            <a:chExt cx="4306374" cy="2590368"/>
          </a:xfrm>
        </p:grpSpPr>
        <p:sp>
          <p:nvSpPr>
            <p:cNvPr id="9" name="Rectangle 8">
              <a:extLst>
                <a:ext uri="{FF2B5EF4-FFF2-40B4-BE49-F238E27FC236}">
                  <a16:creationId xmlns:a16="http://schemas.microsoft.com/office/drawing/2014/main" id="{CF824F22-C824-473C-935D-70CF6C5FD951}"/>
                </a:ext>
              </a:extLst>
            </p:cNvPr>
            <p:cNvSpPr/>
            <p:nvPr/>
          </p:nvSpPr>
          <p:spPr>
            <a:xfrm rot="1413075">
              <a:off x="2190462" y="2415212"/>
              <a:ext cx="226110" cy="2079189"/>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0" name="Straight Arrow Connector 9">
              <a:extLst>
                <a:ext uri="{FF2B5EF4-FFF2-40B4-BE49-F238E27FC236}">
                  <a16:creationId xmlns:a16="http://schemas.microsoft.com/office/drawing/2014/main" id="{4AF1AE15-5F51-4F21-928E-0D603F5A364E}"/>
                </a:ext>
              </a:extLst>
            </p:cNvPr>
            <p:cNvCxnSpPr>
              <a:cxnSpLocks/>
            </p:cNvCxnSpPr>
            <p:nvPr/>
          </p:nvCxnSpPr>
          <p:spPr>
            <a:xfrm>
              <a:off x="1307347" y="3244722"/>
              <a:ext cx="6288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7C2DCF4-2B5C-4994-8611-FB194F0804DE}"/>
                </a:ext>
              </a:extLst>
            </p:cNvPr>
            <p:cNvSpPr txBox="1"/>
            <p:nvPr/>
          </p:nvSpPr>
          <p:spPr>
            <a:xfrm>
              <a:off x="1300716" y="2884860"/>
              <a:ext cx="1220060" cy="329068"/>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v = 2.4 km/s</a:t>
              </a:r>
            </a:p>
          </p:txBody>
        </p:sp>
        <p:sp>
          <p:nvSpPr>
            <p:cNvPr id="17" name="Rectangle 16">
              <a:extLst>
                <a:ext uri="{FF2B5EF4-FFF2-40B4-BE49-F238E27FC236}">
                  <a16:creationId xmlns:a16="http://schemas.microsoft.com/office/drawing/2014/main" id="{6B6A872A-DE7F-446E-80EE-1E1B45CFC77D}"/>
                </a:ext>
              </a:extLst>
            </p:cNvPr>
            <p:cNvSpPr/>
            <p:nvPr/>
          </p:nvSpPr>
          <p:spPr>
            <a:xfrm rot="1413075">
              <a:off x="2395378" y="2502850"/>
              <a:ext cx="226110" cy="207918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20">
              <a:extLst>
                <a:ext uri="{FF2B5EF4-FFF2-40B4-BE49-F238E27FC236}">
                  <a16:creationId xmlns:a16="http://schemas.microsoft.com/office/drawing/2014/main" id="{1C8A3BEB-14B6-4760-8BD7-A38BFEB7A4AB}"/>
                </a:ext>
              </a:extLst>
            </p:cNvPr>
            <p:cNvSpPr>
              <a:spLocks noChangeAspect="1"/>
            </p:cNvSpPr>
            <p:nvPr/>
          </p:nvSpPr>
          <p:spPr>
            <a:xfrm>
              <a:off x="804373" y="3008260"/>
              <a:ext cx="510902" cy="476607"/>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5" name="Straight Connector 24">
              <a:extLst>
                <a:ext uri="{FF2B5EF4-FFF2-40B4-BE49-F238E27FC236}">
                  <a16:creationId xmlns:a16="http://schemas.microsoft.com/office/drawing/2014/main" id="{E5EDA048-5836-499A-9FD1-B1BE6C70AAE5}"/>
                </a:ext>
              </a:extLst>
            </p:cNvPr>
            <p:cNvCxnSpPr>
              <a:cxnSpLocks/>
            </p:cNvCxnSpPr>
            <p:nvPr/>
          </p:nvCxnSpPr>
          <p:spPr>
            <a:xfrm flipH="1">
              <a:off x="2615559" y="2312127"/>
              <a:ext cx="294006" cy="350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C278D48-4291-4CD7-BAA1-75288B6067C1}"/>
                </a:ext>
              </a:extLst>
            </p:cNvPr>
            <p:cNvCxnSpPr>
              <a:cxnSpLocks/>
            </p:cNvCxnSpPr>
            <p:nvPr/>
          </p:nvCxnSpPr>
          <p:spPr>
            <a:xfrm flipH="1">
              <a:off x="2972107" y="2493008"/>
              <a:ext cx="635741" cy="170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8F523D-AEF7-4842-B228-C1B09459CC81}"/>
                </a:ext>
              </a:extLst>
            </p:cNvPr>
            <p:cNvCxnSpPr>
              <a:cxnSpLocks/>
            </p:cNvCxnSpPr>
            <p:nvPr/>
          </p:nvCxnSpPr>
          <p:spPr>
            <a:xfrm>
              <a:off x="894311" y="2884860"/>
              <a:ext cx="99674" cy="26291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84CEEE-B90C-4A81-A267-6FA99C127447}"/>
                </a:ext>
              </a:extLst>
            </p:cNvPr>
            <p:cNvSpPr txBox="1"/>
            <p:nvPr/>
          </p:nvSpPr>
          <p:spPr>
            <a:xfrm>
              <a:off x="511049" y="2566973"/>
              <a:ext cx="127344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Copper</a:t>
              </a:r>
            </a:p>
          </p:txBody>
        </p:sp>
        <p:sp>
          <p:nvSpPr>
            <p:cNvPr id="28" name="TextBox 27">
              <a:extLst>
                <a:ext uri="{FF2B5EF4-FFF2-40B4-BE49-F238E27FC236}">
                  <a16:creationId xmlns:a16="http://schemas.microsoft.com/office/drawing/2014/main" id="{213A39F8-213B-4610-9479-C1368529E453}"/>
                </a:ext>
              </a:extLst>
            </p:cNvPr>
            <p:cNvSpPr txBox="1"/>
            <p:nvPr/>
          </p:nvSpPr>
          <p:spPr>
            <a:xfrm>
              <a:off x="3543983" y="2215945"/>
              <a:ext cx="127344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Lexan</a:t>
              </a:r>
            </a:p>
          </p:txBody>
        </p:sp>
        <p:sp>
          <p:nvSpPr>
            <p:cNvPr id="29" name="TextBox 28">
              <a:extLst>
                <a:ext uri="{FF2B5EF4-FFF2-40B4-BE49-F238E27FC236}">
                  <a16:creationId xmlns:a16="http://schemas.microsoft.com/office/drawing/2014/main" id="{1474E839-3DC2-45B3-A0BC-CC42E5AE03E3}"/>
                </a:ext>
              </a:extLst>
            </p:cNvPr>
            <p:cNvSpPr txBox="1"/>
            <p:nvPr/>
          </p:nvSpPr>
          <p:spPr>
            <a:xfrm>
              <a:off x="2520776" y="1991671"/>
              <a:ext cx="1273440" cy="307777"/>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Tungsten</a:t>
              </a:r>
            </a:p>
          </p:txBody>
        </p:sp>
      </p:grpSp>
    </p:spTree>
    <p:extLst>
      <p:ext uri="{BB962C8B-B14F-4D97-AF65-F5344CB8AC3E}">
        <p14:creationId xmlns:p14="http://schemas.microsoft.com/office/powerpoint/2010/main" val="3295718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21386" y="182353"/>
            <a:ext cx="7543800" cy="570225"/>
          </a:xfrm>
        </p:spPr>
        <p:txBody>
          <a:bodyPr/>
          <a:lstStyle/>
          <a:p>
            <a:r>
              <a:rPr lang="en-US" dirty="0">
                <a:solidFill>
                  <a:schemeClr val="tx1"/>
                </a:solidFill>
              </a:rPr>
              <a:t>Oblique cylinder impact results</a:t>
            </a:r>
            <a:endParaRPr lang="en-US" b="1" dirty="0">
              <a:solidFill>
                <a:schemeClr val="tx1"/>
              </a:solidFill>
            </a:endParaRPr>
          </a:p>
        </p:txBody>
      </p:sp>
      <p:sp>
        <p:nvSpPr>
          <p:cNvPr id="18" name="Content Placeholder 2">
            <a:extLst>
              <a:ext uri="{FF2B5EF4-FFF2-40B4-BE49-F238E27FC236}">
                <a16:creationId xmlns:a16="http://schemas.microsoft.com/office/drawing/2014/main" id="{27220A75-ACFA-4C72-975B-493AC2F9F5B1}"/>
              </a:ext>
            </a:extLst>
          </p:cNvPr>
          <p:cNvSpPr txBox="1">
            <a:spLocks/>
          </p:cNvSpPr>
          <p:nvPr/>
        </p:nvSpPr>
        <p:spPr>
          <a:xfrm>
            <a:off x="247622" y="1374931"/>
            <a:ext cx="3963837" cy="3742378"/>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All XFEM runs are successful after modern syntax is added (auto priorities, Aztec contact solver, no enforcement tolerances, etc.).</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Force fracture and phase control are necessary to allow UFEM simulation to run to completion.  Not needed for XFEM!</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Hybrid QR provides no speedup for this problem.</a:t>
            </a:r>
          </a:p>
          <a:p>
            <a:pPr marL="492919" lvl="1" indent="-342900">
              <a:lnSpc>
                <a:spcPct val="110000"/>
              </a:lnSpc>
              <a:buClrTx/>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Ran on 8 cores.</a:t>
            </a:r>
          </a:p>
        </p:txBody>
      </p:sp>
      <p:pic>
        <p:nvPicPr>
          <p:cNvPr id="19" name="Picture 18">
            <a:extLst>
              <a:ext uri="{FF2B5EF4-FFF2-40B4-BE49-F238E27FC236}">
                <a16:creationId xmlns:a16="http://schemas.microsoft.com/office/drawing/2014/main" id="{D3D84588-8A92-4E7C-97DD-CE132F642B2D}"/>
              </a:ext>
            </a:extLst>
          </p:cNvPr>
          <p:cNvPicPr>
            <a:picLocks noChangeAspect="1"/>
          </p:cNvPicPr>
          <p:nvPr/>
        </p:nvPicPr>
        <p:blipFill>
          <a:blip r:embed="rId3"/>
          <a:stretch>
            <a:fillRect/>
          </a:stretch>
        </p:blipFill>
        <p:spPr>
          <a:xfrm>
            <a:off x="4640580" y="1700602"/>
            <a:ext cx="4069167" cy="3316884"/>
          </a:xfrm>
          <a:prstGeom prst="rect">
            <a:avLst/>
          </a:prstGeom>
        </p:spPr>
      </p:pic>
    </p:spTree>
    <p:extLst>
      <p:ext uri="{BB962C8B-B14F-4D97-AF65-F5344CB8AC3E}">
        <p14:creationId xmlns:p14="http://schemas.microsoft.com/office/powerpoint/2010/main" val="131223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21386" y="467465"/>
            <a:ext cx="7543800" cy="570225"/>
          </a:xfrm>
        </p:spPr>
        <p:txBody>
          <a:bodyPr/>
          <a:lstStyle/>
          <a:p>
            <a:r>
              <a:rPr lang="en-US" dirty="0">
                <a:solidFill>
                  <a:schemeClr val="tx1"/>
                </a:solidFill>
              </a:rPr>
              <a:t>Oblique cylinder impact results: movies</a:t>
            </a:r>
            <a:endParaRPr lang="en-US" b="1" dirty="0">
              <a:solidFill>
                <a:schemeClr val="tx1"/>
              </a:solidFill>
            </a:endParaRPr>
          </a:p>
        </p:txBody>
      </p:sp>
      <p:pic>
        <p:nvPicPr>
          <p:cNvPr id="5" name="CylOblimp-XFEM-hybridQR">
            <a:hlinkClick r:id="" action="ppaction://media"/>
            <a:extLst>
              <a:ext uri="{FF2B5EF4-FFF2-40B4-BE49-F238E27FC236}">
                <a16:creationId xmlns:a16="http://schemas.microsoft.com/office/drawing/2014/main" id="{16FD88DE-57AC-452C-8B67-992B88E1CF97}"/>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20033" r="3198"/>
          <a:stretch/>
        </p:blipFill>
        <p:spPr>
          <a:xfrm>
            <a:off x="5221634" y="2004804"/>
            <a:ext cx="3678438" cy="3596770"/>
          </a:xfrm>
          <a:prstGeom prst="rect">
            <a:avLst/>
          </a:prstGeom>
        </p:spPr>
      </p:pic>
      <p:pic>
        <p:nvPicPr>
          <p:cNvPr id="7" name="CylOblimp-UFEM">
            <a:hlinkClick r:id="" action="ppaction://media"/>
            <a:extLst>
              <a:ext uri="{FF2B5EF4-FFF2-40B4-BE49-F238E27FC236}">
                <a16:creationId xmlns:a16="http://schemas.microsoft.com/office/drawing/2014/main" id="{EF1D2C17-48C6-4338-A3C0-E5CE62DE89BB}"/>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881"/>
          <a:stretch/>
        </p:blipFill>
        <p:spPr>
          <a:xfrm>
            <a:off x="291232" y="2004804"/>
            <a:ext cx="4749440" cy="3596770"/>
          </a:xfrm>
          <a:prstGeom prst="rect">
            <a:avLst/>
          </a:prstGeom>
        </p:spPr>
      </p:pic>
      <p:sp>
        <p:nvSpPr>
          <p:cNvPr id="8" name="TextBox 7">
            <a:extLst>
              <a:ext uri="{FF2B5EF4-FFF2-40B4-BE49-F238E27FC236}">
                <a16:creationId xmlns:a16="http://schemas.microsoft.com/office/drawing/2014/main" id="{87015514-34A9-4200-BC50-DE0DBB09E4A8}"/>
              </a:ext>
            </a:extLst>
          </p:cNvPr>
          <p:cNvSpPr txBox="1"/>
          <p:nvPr/>
        </p:nvSpPr>
        <p:spPr>
          <a:xfrm>
            <a:off x="2040460" y="1629036"/>
            <a:ext cx="62549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UFEM</a:t>
            </a:r>
          </a:p>
        </p:txBody>
      </p:sp>
      <p:sp>
        <p:nvSpPr>
          <p:cNvPr id="9" name="TextBox 8">
            <a:extLst>
              <a:ext uri="{FF2B5EF4-FFF2-40B4-BE49-F238E27FC236}">
                <a16:creationId xmlns:a16="http://schemas.microsoft.com/office/drawing/2014/main" id="{0B3D8FA8-C664-4A72-B1BC-FA5D7717D513}"/>
              </a:ext>
            </a:extLst>
          </p:cNvPr>
          <p:cNvSpPr txBox="1"/>
          <p:nvPr/>
        </p:nvSpPr>
        <p:spPr>
          <a:xfrm>
            <a:off x="6477546" y="1629037"/>
            <a:ext cx="145725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XFEM, hybrid QR</a:t>
            </a:r>
          </a:p>
        </p:txBody>
      </p:sp>
    </p:spTree>
    <p:extLst>
      <p:ext uri="{BB962C8B-B14F-4D97-AF65-F5344CB8AC3E}">
        <p14:creationId xmlns:p14="http://schemas.microsoft.com/office/powerpoint/2010/main" val="19067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6" fill="hold"/>
                                        <p:tgtEl>
                                          <p:spTgt spid="5"/>
                                        </p:tgtEl>
                                      </p:cBhvr>
                                    </p:cmd>
                                  </p:childTnLst>
                                </p:cTn>
                              </p:par>
                            </p:childTnLst>
                          </p:cTn>
                        </p:par>
                        <p:par>
                          <p:cTn id="7" fill="hold">
                            <p:stCondLst>
                              <p:cond delay="3166"/>
                            </p:stCondLst>
                            <p:childTnLst>
                              <p:par>
                                <p:cTn id="8" presetID="1" presetClass="mediacall" presetSubtype="0" fill="hold" nodeType="afterEffect">
                                  <p:stCondLst>
                                    <p:cond delay="0"/>
                                  </p:stCondLst>
                                  <p:childTnLst>
                                    <p:cmd type="call" cmd="playFrom(0.0)">
                                      <p:cBhvr>
                                        <p:cTn id="9" dur="316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5"/>
                                        </p:tgtEl>
                                      </p:cBhvr>
                                    </p:cmd>
                                  </p:childTnLst>
                                </p:cTn>
                              </p:par>
                            </p:childTnLst>
                          </p:cTn>
                        </p:par>
                      </p:childTnLst>
                    </p:cTn>
                  </p:par>
                </p:childTnLst>
              </p:cTn>
              <p:nextCondLst>
                <p:cond evt="onClick" delay="0">
                  <p:tgtEl>
                    <p:spTgt spid="5"/>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7"/>
                                        </p:tgtEl>
                                      </p:cBhvr>
                                    </p:cmd>
                                  </p:childTnLst>
                                </p:cTn>
                              </p:par>
                            </p:childTnLst>
                          </p:cTn>
                        </p:par>
                      </p:childTnLst>
                    </p:cTn>
                  </p:par>
                </p:childTnLst>
              </p:cTn>
              <p:nextCondLst>
                <p:cond evt="onClick" delay="0">
                  <p:tgtEl>
                    <p:spTgt spid="7"/>
                  </p:tgtEl>
                </p:cond>
              </p:nextCondLst>
            </p:seq>
            <p:video>
              <p:cMediaNode vol="80000">
                <p:cTn id="20" repeatCount="indefinite" fill="hold" display="0">
                  <p:stCondLst>
                    <p:cond delay="indefinite"/>
                  </p:stCondLst>
                </p:cTn>
                <p:tgtEl>
                  <p:spTgt spid="5"/>
                </p:tgtEl>
              </p:cMediaNode>
            </p:video>
            <p:video>
              <p:cMediaNode vol="80000">
                <p:cTn id="21" repeatCount="indefinite" fill="hold" display="0">
                  <p:stCondLst>
                    <p:cond delay="indefinite"/>
                  </p:stCondLst>
                </p:cTn>
                <p:tgtEl>
                  <p:spTgt spid="7"/>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21386" y="467465"/>
                <a:ext cx="7543800" cy="570225"/>
              </a:xfrm>
            </p:spPr>
            <p:txBody>
              <a:bodyPr/>
              <a:lstStyle/>
              <a:p>
                <a:r>
                  <a:rPr lang="en-US" dirty="0">
                    <a:solidFill>
                      <a:schemeClr val="tx1"/>
                    </a:solidFill>
                  </a:rPr>
                  <a:t>Oblique cylinder impact results: density at 24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𝜇</m:t>
                    </m:r>
                  </m:oMath>
                </a14:m>
                <a:r>
                  <a:rPr lang="en-US" dirty="0">
                    <a:solidFill>
                      <a:schemeClr val="tx1"/>
                    </a:solidFill>
                  </a:rPr>
                  <a:t>s</a:t>
                </a:r>
                <a:endParaRPr lang="en-US" b="1" dirty="0">
                  <a:solidFill>
                    <a:schemeClr val="tx1"/>
                  </a:solidFill>
                </a:endParaRPr>
              </a:p>
            </p:txBody>
          </p:sp>
        </mc:Choice>
        <mc:Fallback xmlns="">
          <p:sp>
            <p:nvSpPr>
              <p:cNvPr id="6" name="Title 1">
                <a:extLst>
                  <a:ext uri="{FF2B5EF4-FFF2-40B4-BE49-F238E27FC236}">
                    <a16:creationId xmlns:a16="http://schemas.microsoft.com/office/drawing/2014/main" id="{048C12CA-7B8C-4A5E-9538-F58B65FB8FC9}"/>
                  </a:ext>
                </a:extLst>
              </p:cNvPr>
              <p:cNvSpPr>
                <a:spLocks noGrp="1" noRot="1" noChangeAspect="1" noMove="1" noResize="1" noEditPoints="1" noAdjustHandles="1" noChangeArrowheads="1" noChangeShapeType="1" noTextEdit="1"/>
              </p:cNvSpPr>
              <p:nvPr>
                <p:ph type="title"/>
              </p:nvPr>
            </p:nvSpPr>
            <p:spPr>
              <a:xfrm>
                <a:off x="121386" y="467465"/>
                <a:ext cx="7543800" cy="570225"/>
              </a:xfrm>
              <a:blipFill>
                <a:blip r:embed="rId3"/>
                <a:stretch>
                  <a:fillRect l="-2910" t="-84946" b="-111828"/>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1E17742A-8BD3-4F66-B1ED-17553F0119D6}"/>
              </a:ext>
            </a:extLst>
          </p:cNvPr>
          <p:cNvSpPr txBox="1"/>
          <p:nvPr/>
        </p:nvSpPr>
        <p:spPr>
          <a:xfrm>
            <a:off x="2092898" y="2042395"/>
            <a:ext cx="62549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UFEM</a:t>
            </a:r>
          </a:p>
        </p:txBody>
      </p:sp>
      <p:sp>
        <p:nvSpPr>
          <p:cNvPr id="11" name="TextBox 10">
            <a:extLst>
              <a:ext uri="{FF2B5EF4-FFF2-40B4-BE49-F238E27FC236}">
                <a16:creationId xmlns:a16="http://schemas.microsoft.com/office/drawing/2014/main" id="{A39E08B7-6463-4154-8A6F-AD4F26FBFD69}"/>
              </a:ext>
            </a:extLst>
          </p:cNvPr>
          <p:cNvSpPr txBox="1"/>
          <p:nvPr/>
        </p:nvSpPr>
        <p:spPr>
          <a:xfrm>
            <a:off x="7051102" y="2042395"/>
            <a:ext cx="145725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XFEM, hybrid QR</a:t>
            </a:r>
          </a:p>
        </p:txBody>
      </p:sp>
      <p:pic>
        <p:nvPicPr>
          <p:cNvPr id="12" name="Picture 11">
            <a:extLst>
              <a:ext uri="{FF2B5EF4-FFF2-40B4-BE49-F238E27FC236}">
                <a16:creationId xmlns:a16="http://schemas.microsoft.com/office/drawing/2014/main" id="{3F585FEB-F5F2-4F6C-85C8-368AEA2A5C29}"/>
              </a:ext>
            </a:extLst>
          </p:cNvPr>
          <p:cNvPicPr>
            <a:picLocks noChangeAspect="1"/>
          </p:cNvPicPr>
          <p:nvPr/>
        </p:nvPicPr>
        <p:blipFill rotWithShape="1">
          <a:blip r:embed="rId4"/>
          <a:srcRect r="6070"/>
          <a:stretch/>
        </p:blipFill>
        <p:spPr>
          <a:xfrm>
            <a:off x="153108" y="2410726"/>
            <a:ext cx="3435599" cy="2743200"/>
          </a:xfrm>
          <a:prstGeom prst="rect">
            <a:avLst/>
          </a:prstGeom>
        </p:spPr>
      </p:pic>
      <p:pic>
        <p:nvPicPr>
          <p:cNvPr id="13" name="Picture 12">
            <a:extLst>
              <a:ext uri="{FF2B5EF4-FFF2-40B4-BE49-F238E27FC236}">
                <a16:creationId xmlns:a16="http://schemas.microsoft.com/office/drawing/2014/main" id="{DC6A37BC-4BAD-4EE8-8AE7-CF92393BB333}"/>
              </a:ext>
            </a:extLst>
          </p:cNvPr>
          <p:cNvPicPr>
            <a:picLocks noChangeAspect="1"/>
          </p:cNvPicPr>
          <p:nvPr/>
        </p:nvPicPr>
        <p:blipFill rotWithShape="1">
          <a:blip r:embed="rId5"/>
          <a:srcRect l="23459" r="6250"/>
          <a:stretch/>
        </p:blipFill>
        <p:spPr>
          <a:xfrm>
            <a:off x="3673258" y="2410726"/>
            <a:ext cx="2570967" cy="2743200"/>
          </a:xfrm>
          <a:prstGeom prst="rect">
            <a:avLst/>
          </a:prstGeom>
        </p:spPr>
      </p:pic>
      <p:pic>
        <p:nvPicPr>
          <p:cNvPr id="14" name="Picture 13">
            <a:extLst>
              <a:ext uri="{FF2B5EF4-FFF2-40B4-BE49-F238E27FC236}">
                <a16:creationId xmlns:a16="http://schemas.microsoft.com/office/drawing/2014/main" id="{CDAA86D8-F46D-4A87-A507-49FD0A0D5F6F}"/>
              </a:ext>
            </a:extLst>
          </p:cNvPr>
          <p:cNvPicPr>
            <a:picLocks noChangeAspect="1"/>
          </p:cNvPicPr>
          <p:nvPr/>
        </p:nvPicPr>
        <p:blipFill rotWithShape="1">
          <a:blip r:embed="rId6"/>
          <a:srcRect l="23430" r="6070"/>
          <a:stretch/>
        </p:blipFill>
        <p:spPr>
          <a:xfrm>
            <a:off x="6346513" y="2410726"/>
            <a:ext cx="2578619" cy="2743200"/>
          </a:xfrm>
          <a:prstGeom prst="rect">
            <a:avLst/>
          </a:prstGeom>
        </p:spPr>
      </p:pic>
      <p:sp>
        <p:nvSpPr>
          <p:cNvPr id="15" name="TextBox 14">
            <a:extLst>
              <a:ext uri="{FF2B5EF4-FFF2-40B4-BE49-F238E27FC236}">
                <a16:creationId xmlns:a16="http://schemas.microsoft.com/office/drawing/2014/main" id="{CACA66AA-AE3C-487B-906C-584379E6BE40}"/>
              </a:ext>
            </a:extLst>
          </p:cNvPr>
          <p:cNvSpPr txBox="1"/>
          <p:nvPr/>
        </p:nvSpPr>
        <p:spPr>
          <a:xfrm>
            <a:off x="4788588" y="2042395"/>
            <a:ext cx="60144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XFEM</a:t>
            </a:r>
          </a:p>
        </p:txBody>
      </p:sp>
    </p:spTree>
    <p:extLst>
      <p:ext uri="{BB962C8B-B14F-4D97-AF65-F5344CB8AC3E}">
        <p14:creationId xmlns:p14="http://schemas.microsoft.com/office/powerpoint/2010/main" val="3551409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97541" y="273854"/>
            <a:ext cx="7543800" cy="570225"/>
          </a:xfrm>
        </p:spPr>
        <p:txBody>
          <a:bodyPr/>
          <a:lstStyle/>
          <a:p>
            <a:r>
              <a:rPr lang="en-US" dirty="0">
                <a:solidFill>
                  <a:schemeClr val="tx1"/>
                </a:solidFill>
              </a:rPr>
              <a:t>APM2 impact on layered aluminum</a:t>
            </a:r>
            <a:endParaRPr lang="en-US" b="1" dirty="0">
              <a:solidFill>
                <a:schemeClr val="tx1"/>
              </a:solidFill>
            </a:endParaRPr>
          </a:p>
        </p:txBody>
      </p:sp>
      <p:sp>
        <p:nvSpPr>
          <p:cNvPr id="18" name="Content Placeholder 2">
            <a:extLst>
              <a:ext uri="{FF2B5EF4-FFF2-40B4-BE49-F238E27FC236}">
                <a16:creationId xmlns:a16="http://schemas.microsoft.com/office/drawing/2014/main" id="{8CD60A52-2957-4306-ABA4-C5046E904AD9}"/>
              </a:ext>
            </a:extLst>
          </p:cNvPr>
          <p:cNvSpPr txBox="1">
            <a:spLocks/>
          </p:cNvSpPr>
          <p:nvPr/>
        </p:nvSpPr>
        <p:spPr>
          <a:xfrm>
            <a:off x="3070160" y="1210651"/>
            <a:ext cx="3151665" cy="2026643"/>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5769" lvl="1" indent="-285750">
              <a:lnSpc>
                <a:spcPct val="110000"/>
              </a:lnSpc>
              <a:buClrTx/>
              <a:buFont typeface="Arial" panose="020B0604020202020204" pitchFamily="34" charset="0"/>
              <a:buChar char="•"/>
            </a:pPr>
            <a:r>
              <a:rPr lang="en-US" dirty="0">
                <a:solidFill>
                  <a:schemeClr val="tx1"/>
                </a:solidFill>
                <a:latin typeface="Calibri" panose="020F0502020204030204" pitchFamily="34" charset="0"/>
                <a:ea typeface="Helvetica" charset="0"/>
                <a:cs typeface="Calibri" panose="020F0502020204030204" pitchFamily="34" charset="0"/>
              </a:rPr>
              <a:t>Normal impact of APM2 round.</a:t>
            </a:r>
          </a:p>
          <a:p>
            <a:pPr marL="435769" lvl="1" indent="-285750">
              <a:lnSpc>
                <a:spcPct val="110000"/>
              </a:lnSpc>
              <a:buClrTx/>
              <a:buFont typeface="Arial" panose="020B0604020202020204" pitchFamily="34" charset="0"/>
              <a:buChar char="•"/>
            </a:pPr>
            <a:r>
              <a:rPr lang="en-US" dirty="0">
                <a:solidFill>
                  <a:schemeClr val="tx1"/>
                </a:solidFill>
                <a:latin typeface="Calibri" panose="020F0502020204030204" pitchFamily="34" charset="0"/>
                <a:ea typeface="Helvetica" charset="0"/>
                <a:cs typeface="Calibri" panose="020F0502020204030204" pitchFamily="34" charset="0"/>
              </a:rPr>
              <a:t>Two 20-mm-thick Al plates, no adhesion.</a:t>
            </a:r>
          </a:p>
          <a:p>
            <a:pPr marL="435769" lvl="1" indent="-285750">
              <a:lnSpc>
                <a:spcPct val="110000"/>
              </a:lnSpc>
              <a:buClrTx/>
              <a:buFont typeface="Arial" panose="020B0604020202020204" pitchFamily="34" charset="0"/>
              <a:buChar char="•"/>
            </a:pPr>
            <a:r>
              <a:rPr lang="en-US" dirty="0">
                <a:solidFill>
                  <a:schemeClr val="tx1"/>
                </a:solidFill>
                <a:latin typeface="Calibri" panose="020F0502020204030204" pitchFamily="34" charset="0"/>
                <a:ea typeface="Helvetica" charset="0"/>
                <a:cs typeface="Calibri" panose="020F0502020204030204" pitchFamily="34" charset="0"/>
              </a:rPr>
              <a:t>Axisymmetric r-z coordinates</a:t>
            </a:r>
          </a:p>
          <a:p>
            <a:pPr marL="435769" lvl="1" indent="-285750">
              <a:lnSpc>
                <a:spcPct val="110000"/>
              </a:lnSpc>
              <a:buClrTx/>
              <a:buFont typeface="Arial" panose="020B0604020202020204" pitchFamily="34" charset="0"/>
              <a:buChar char="•"/>
            </a:pPr>
            <a:r>
              <a:rPr lang="en-US" dirty="0">
                <a:solidFill>
                  <a:schemeClr val="tx1"/>
                </a:solidFill>
                <a:latin typeface="Calibri" panose="020F0502020204030204" pitchFamily="34" charset="0"/>
                <a:ea typeface="Helvetica" charset="0"/>
                <a:cs typeface="Calibri" panose="020F0502020204030204" pitchFamily="34" charset="0"/>
              </a:rPr>
              <a:t>4 materials, 5 material ID’s.</a:t>
            </a:r>
          </a:p>
          <a:p>
            <a:pPr marL="435769" lvl="1" indent="-285750">
              <a:lnSpc>
                <a:spcPct val="110000"/>
              </a:lnSpc>
              <a:buClrTx/>
              <a:buFont typeface="Arial" panose="020B0604020202020204" pitchFamily="34" charset="0"/>
              <a:buChar char="•"/>
            </a:pPr>
            <a:r>
              <a:rPr lang="en-US" dirty="0">
                <a:solidFill>
                  <a:schemeClr val="tx1"/>
                </a:solidFill>
                <a:latin typeface="Calibri" panose="020F0502020204030204" pitchFamily="34" charset="0"/>
                <a:ea typeface="Helvetica" charset="0"/>
                <a:cs typeface="Calibri" panose="020F0502020204030204" pitchFamily="34" charset="0"/>
              </a:rPr>
              <a:t>Jacket should separate from core and remain in the plates.</a:t>
            </a:r>
          </a:p>
          <a:p>
            <a:pPr marL="435769" lvl="1" indent="-285750">
              <a:lnSpc>
                <a:spcPct val="110000"/>
              </a:lnSpc>
              <a:buClrTx/>
              <a:buFont typeface="Arial" panose="020B0604020202020204" pitchFamily="34" charset="0"/>
              <a:buChar char="•"/>
            </a:pPr>
            <a:r>
              <a:rPr lang="en-US" b="1" dirty="0">
                <a:solidFill>
                  <a:schemeClr val="tx1"/>
                </a:solidFill>
                <a:latin typeface="Calibri" panose="020F0502020204030204" pitchFamily="34" charset="0"/>
                <a:ea typeface="Helvetica" charset="0"/>
                <a:cs typeface="Calibri" panose="020F0502020204030204" pitchFamily="34" charset="0"/>
              </a:rPr>
              <a:t>83K elements</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D97C1504-7751-4136-9EA6-44EA81957FD4}"/>
                  </a:ext>
                </a:extLst>
              </p:cNvPr>
              <p:cNvSpPr txBox="1">
                <a:spLocks/>
              </p:cNvSpPr>
              <p:nvPr/>
            </p:nvSpPr>
            <p:spPr>
              <a:xfrm>
                <a:off x="121920" y="5290859"/>
                <a:ext cx="7683589" cy="863308"/>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50019" lvl="1" indent="0">
                  <a:lnSpc>
                    <a:spcPct val="110000"/>
                  </a:lnSpc>
                  <a:buNone/>
                </a:pPr>
                <a14:m>
                  <m:oMath xmlns:m="http://schemas.openxmlformats.org/officeDocument/2006/math">
                    <m:r>
                      <a:rPr lang="en-US" sz="2000" i="0"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m:t>
                    </m:r>
                    <m:r>
                      <a:rPr lang="en-US" sz="2000" b="0" i="0" smtClean="0">
                        <a:solidFill>
                          <a:schemeClr val="tx1"/>
                        </a:solidFill>
                        <a:latin typeface="Cambria Math" panose="02040503050406030204" pitchFamily="18" charset="0"/>
                        <a:ea typeface="Cambria Math" panose="02040503050406030204" pitchFamily="18" charset="0"/>
                        <a:cs typeface="Arial" panose="020B0604020202020204" pitchFamily="34" charset="0"/>
                        <a:sym typeface="Wingdings" panose="05000000000000000000" pitchFamily="2" charset="2"/>
                      </a:rPr>
                      <m:t>  </m:t>
                    </m:r>
                  </m:oMath>
                </a14:m>
                <a:r>
                  <a:rPr lang="en-US" sz="2000" i="1" dirty="0">
                    <a:solidFill>
                      <a:schemeClr val="tx1"/>
                    </a:solidFill>
                    <a:latin typeface="Calibri" panose="020F0502020204030204" pitchFamily="34" charset="0"/>
                    <a:ea typeface="Helvetica" charset="0"/>
                    <a:cs typeface="Calibri" panose="020F0502020204030204" pitchFamily="34" charset="0"/>
                    <a:sym typeface="Wingdings" panose="05000000000000000000" pitchFamily="2" charset="2"/>
                  </a:rPr>
                  <a:t>L</a:t>
                </a:r>
                <a:r>
                  <a:rPr lang="en-US" sz="2000" i="1" dirty="0">
                    <a:solidFill>
                      <a:schemeClr val="tx1"/>
                    </a:solidFill>
                    <a:latin typeface="Calibri" panose="020F0502020204030204" pitchFamily="34" charset="0"/>
                    <a:ea typeface="Helvetica" charset="0"/>
                    <a:cs typeface="Calibri" panose="020F0502020204030204" pitchFamily="34" charset="0"/>
                  </a:rPr>
                  <a:t>ast studied extensively in ALEGRA in 2014.  </a:t>
                </a:r>
              </a:p>
              <a:p>
                <a:pPr marL="150019" lvl="1" indent="0">
                  <a:lnSpc>
                    <a:spcPct val="110000"/>
                  </a:lnSpc>
                  <a:buNone/>
                </a:pPr>
                <a14:m>
                  <m:oMath xmlns:m="http://schemas.openxmlformats.org/officeDocument/2006/math">
                    <m:r>
                      <a:rPr lang="en-US" sz="200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r>
                      <a:rPr lang="en-US" sz="2000" b="0" i="1" smtClean="0">
                        <a:solidFill>
                          <a:schemeClr val="tx1"/>
                        </a:solidFill>
                        <a:latin typeface="Cambria Math" panose="02040503050406030204" pitchFamily="18" charset="0"/>
                        <a:ea typeface="Cambria Math" panose="02040503050406030204" pitchFamily="18" charset="0"/>
                        <a:cs typeface="Arial" panose="020B0604020202020204" pitchFamily="34" charset="0"/>
                      </a:rPr>
                      <m:t>  </m:t>
                    </m:r>
                  </m:oMath>
                </a14:m>
                <a:r>
                  <a:rPr lang="en-US" sz="2000" i="1" dirty="0">
                    <a:solidFill>
                      <a:schemeClr val="tx1"/>
                    </a:solidFill>
                    <a:latin typeface="Calibri" panose="020F0502020204030204" pitchFamily="34" charset="0"/>
                    <a:ea typeface="Helvetica" charset="0"/>
                    <a:cs typeface="Calibri" panose="020F0502020204030204" pitchFamily="34" charset="0"/>
                  </a:rPr>
                  <a:t>apm2-xfem test is still in the repo, TDD status currently. </a:t>
                </a:r>
              </a:p>
            </p:txBody>
          </p:sp>
        </mc:Choice>
        <mc:Fallback xmlns="">
          <p:sp>
            <p:nvSpPr>
              <p:cNvPr id="19" name="Content Placeholder 2">
                <a:extLst>
                  <a:ext uri="{FF2B5EF4-FFF2-40B4-BE49-F238E27FC236}">
                    <a16:creationId xmlns:a16="http://schemas.microsoft.com/office/drawing/2014/main" id="{D97C1504-7751-4136-9EA6-44EA81957FD4}"/>
                  </a:ext>
                </a:extLst>
              </p:cNvPr>
              <p:cNvSpPr txBox="1">
                <a:spLocks noRot="1" noChangeAspect="1" noMove="1" noResize="1" noEditPoints="1" noAdjustHandles="1" noChangeArrowheads="1" noChangeShapeType="1" noTextEdit="1"/>
              </p:cNvSpPr>
              <p:nvPr/>
            </p:nvSpPr>
            <p:spPr>
              <a:xfrm>
                <a:off x="121920" y="5290859"/>
                <a:ext cx="7683589" cy="863308"/>
              </a:xfrm>
              <a:prstGeom prst="rect">
                <a:avLst/>
              </a:prstGeom>
              <a:blipFill>
                <a:blip r:embed="rId3"/>
                <a:stretch>
                  <a:fillRect t="-3521" b="-6338"/>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630ED0A-91ED-4EB3-8CD0-3A4E94EFCDC7}"/>
              </a:ext>
            </a:extLst>
          </p:cNvPr>
          <p:cNvGrpSpPr/>
          <p:nvPr/>
        </p:nvGrpSpPr>
        <p:grpSpPr>
          <a:xfrm>
            <a:off x="6529030" y="961785"/>
            <a:ext cx="2273379" cy="3694462"/>
            <a:chOff x="6378231" y="1388402"/>
            <a:chExt cx="2273379" cy="3694462"/>
          </a:xfrm>
        </p:grpSpPr>
        <p:pic>
          <p:nvPicPr>
            <p:cNvPr id="22" name="Picture 21">
              <a:extLst>
                <a:ext uri="{FF2B5EF4-FFF2-40B4-BE49-F238E27FC236}">
                  <a16:creationId xmlns:a16="http://schemas.microsoft.com/office/drawing/2014/main" id="{55FF1734-131E-4323-9AA7-39B7BB982056}"/>
                </a:ext>
              </a:extLst>
            </p:cNvPr>
            <p:cNvPicPr>
              <a:picLocks noChangeAspect="1"/>
            </p:cNvPicPr>
            <p:nvPr/>
          </p:nvPicPr>
          <p:blipFill>
            <a:blip r:embed="rId4"/>
            <a:stretch>
              <a:fillRect/>
            </a:stretch>
          </p:blipFill>
          <p:spPr>
            <a:xfrm>
              <a:off x="6469116" y="1993758"/>
              <a:ext cx="2058247" cy="2657666"/>
            </a:xfrm>
            <a:prstGeom prst="rect">
              <a:avLst/>
            </a:prstGeom>
          </p:spPr>
        </p:pic>
        <p:sp>
          <p:nvSpPr>
            <p:cNvPr id="23" name="TextBox 22">
              <a:extLst>
                <a:ext uri="{FF2B5EF4-FFF2-40B4-BE49-F238E27FC236}">
                  <a16:creationId xmlns:a16="http://schemas.microsoft.com/office/drawing/2014/main" id="{B0031B25-1665-480F-8343-D336E54EDC03}"/>
                </a:ext>
              </a:extLst>
            </p:cNvPr>
            <p:cNvSpPr txBox="1"/>
            <p:nvPr/>
          </p:nvSpPr>
          <p:spPr>
            <a:xfrm>
              <a:off x="6702533" y="1388402"/>
              <a:ext cx="1608261" cy="523220"/>
            </a:xfrm>
            <a:prstGeom prst="rect">
              <a:avLst/>
            </a:prstGeom>
            <a:noFill/>
          </p:spPr>
          <p:txBody>
            <a:bodyPr wrap="none" rtlCol="0">
              <a:spAutoFit/>
            </a:bodyPr>
            <a:lstStyle/>
            <a:p>
              <a:pPr algn="ctr"/>
              <a:r>
                <a:rPr lang="en-US" sz="1400" dirty="0">
                  <a:latin typeface="Calibri" panose="020F0502020204030204" pitchFamily="34" charset="0"/>
                  <a:cs typeface="Calibri" panose="020F0502020204030204" pitchFamily="34" charset="0"/>
                </a:rPr>
                <a:t>APM2 round </a:t>
              </a:r>
            </a:p>
            <a:p>
              <a:pPr algn="ctr"/>
              <a:r>
                <a:rPr lang="en-US" sz="1400" dirty="0">
                  <a:latin typeface="Calibri" panose="020F0502020204030204" pitchFamily="34" charset="0"/>
                  <a:cs typeface="Calibri" panose="020F0502020204030204" pitchFamily="34" charset="0"/>
                </a:rPr>
                <a:t>(0.30 </a:t>
              </a:r>
              <a:r>
                <a:rPr lang="en-US" sz="1400" dirty="0" err="1">
                  <a:latin typeface="Calibri" panose="020F0502020204030204" pitchFamily="34" charset="0"/>
                  <a:cs typeface="Calibri" panose="020F0502020204030204" pitchFamily="34" charset="0"/>
                </a:rPr>
                <a:t>cal</a:t>
              </a:r>
              <a:r>
                <a:rPr lang="en-US" sz="1400" dirty="0">
                  <a:latin typeface="Calibri" panose="020F0502020204030204" pitchFamily="34" charset="0"/>
                  <a:cs typeface="Calibri" panose="020F0502020204030204" pitchFamily="34" charset="0"/>
                </a:rPr>
                <a:t> / 7.62mm)</a:t>
              </a:r>
            </a:p>
          </p:txBody>
        </p:sp>
        <p:sp>
          <p:nvSpPr>
            <p:cNvPr id="24" name="Rectangle 23">
              <a:extLst>
                <a:ext uri="{FF2B5EF4-FFF2-40B4-BE49-F238E27FC236}">
                  <a16:creationId xmlns:a16="http://schemas.microsoft.com/office/drawing/2014/main" id="{4C203A46-1C91-4A1E-A215-6B481CEE4AF5}"/>
                </a:ext>
              </a:extLst>
            </p:cNvPr>
            <p:cNvSpPr/>
            <p:nvPr/>
          </p:nvSpPr>
          <p:spPr>
            <a:xfrm>
              <a:off x="6421141" y="1928848"/>
              <a:ext cx="2138802" cy="27748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TextBox 25">
              <a:extLst>
                <a:ext uri="{FF2B5EF4-FFF2-40B4-BE49-F238E27FC236}">
                  <a16:creationId xmlns:a16="http://schemas.microsoft.com/office/drawing/2014/main" id="{9831CF37-D536-43CC-A87F-427A7F23652F}"/>
                </a:ext>
              </a:extLst>
            </p:cNvPr>
            <p:cNvSpPr txBox="1"/>
            <p:nvPr/>
          </p:nvSpPr>
          <p:spPr>
            <a:xfrm>
              <a:off x="6378231" y="4713532"/>
              <a:ext cx="2273379" cy="369332"/>
            </a:xfrm>
            <a:prstGeom prst="rect">
              <a:avLst/>
            </a:prstGeom>
            <a:noFill/>
          </p:spPr>
          <p:txBody>
            <a:bodyPr wrap="none" rtlCol="0">
              <a:spAutoFit/>
            </a:bodyPr>
            <a:lstStyle/>
            <a:p>
              <a:pPr algn="ctr"/>
              <a:r>
                <a:rPr lang="en-US" sz="900" dirty="0" err="1">
                  <a:latin typeface="Calibri" panose="020F0502020204030204" pitchFamily="34" charset="0"/>
                  <a:cs typeface="Calibri" panose="020F0502020204030204" pitchFamily="34" charset="0"/>
                </a:rPr>
                <a:t>Forrestall</a:t>
              </a:r>
              <a:r>
                <a:rPr lang="en-US" sz="900" dirty="0">
                  <a:latin typeface="Calibri" panose="020F0502020204030204" pitchFamily="34" charset="0"/>
                  <a:cs typeface="Calibri" panose="020F0502020204030204" pitchFamily="34" charset="0"/>
                </a:rPr>
                <a:t> et al, 2010 </a:t>
              </a:r>
            </a:p>
            <a:p>
              <a:pPr algn="ctr"/>
              <a:r>
                <a:rPr lang="en-US" sz="900" dirty="0">
                  <a:latin typeface="Calibri" panose="020F0502020204030204" pitchFamily="34" charset="0"/>
                  <a:cs typeface="Calibri" panose="020F0502020204030204" pitchFamily="34" charset="0"/>
                  <a:hlinkClick r:id="rId5"/>
                </a:rPr>
                <a:t>https://doi.org/10.1007/s11340-009-9262-5</a:t>
              </a:r>
              <a:r>
                <a:rPr lang="en-US" sz="900" dirty="0">
                  <a:latin typeface="Calibri" panose="020F0502020204030204" pitchFamily="34" charset="0"/>
                  <a:cs typeface="Calibri" panose="020F0502020204030204" pitchFamily="34" charset="0"/>
                </a:rPr>
                <a:t> </a:t>
              </a:r>
            </a:p>
          </p:txBody>
        </p:sp>
      </p:grpSp>
      <p:grpSp>
        <p:nvGrpSpPr>
          <p:cNvPr id="7" name="Group 6">
            <a:extLst>
              <a:ext uri="{FF2B5EF4-FFF2-40B4-BE49-F238E27FC236}">
                <a16:creationId xmlns:a16="http://schemas.microsoft.com/office/drawing/2014/main" id="{5FCEEF59-C86A-4823-A7CD-125E13226786}"/>
              </a:ext>
            </a:extLst>
          </p:cNvPr>
          <p:cNvGrpSpPr/>
          <p:nvPr/>
        </p:nvGrpSpPr>
        <p:grpSpPr>
          <a:xfrm>
            <a:off x="-34842" y="1769035"/>
            <a:ext cx="2897128" cy="2026643"/>
            <a:chOff x="-169093" y="2290300"/>
            <a:chExt cx="2897128" cy="2026643"/>
          </a:xfrm>
        </p:grpSpPr>
        <p:grpSp>
          <p:nvGrpSpPr>
            <p:cNvPr id="3" name="Group 2">
              <a:extLst>
                <a:ext uri="{FF2B5EF4-FFF2-40B4-BE49-F238E27FC236}">
                  <a16:creationId xmlns:a16="http://schemas.microsoft.com/office/drawing/2014/main" id="{0D952465-1DA7-4F93-ACF1-AF0882DC26BA}"/>
                </a:ext>
              </a:extLst>
            </p:cNvPr>
            <p:cNvGrpSpPr/>
            <p:nvPr/>
          </p:nvGrpSpPr>
          <p:grpSpPr>
            <a:xfrm>
              <a:off x="341591" y="2290300"/>
              <a:ext cx="2386444" cy="2026643"/>
              <a:chOff x="829896" y="2624781"/>
              <a:chExt cx="2157866" cy="1548463"/>
            </a:xfrm>
          </p:grpSpPr>
          <p:sp>
            <p:nvSpPr>
              <p:cNvPr id="9" name="Rectangle 8">
                <a:extLst>
                  <a:ext uri="{FF2B5EF4-FFF2-40B4-BE49-F238E27FC236}">
                    <a16:creationId xmlns:a16="http://schemas.microsoft.com/office/drawing/2014/main" id="{1E1FF8F3-54E1-4DD6-89B3-B31E2C34D12E}"/>
                  </a:ext>
                </a:extLst>
              </p:cNvPr>
              <p:cNvSpPr/>
              <p:nvPr/>
            </p:nvSpPr>
            <p:spPr>
              <a:xfrm rot="5400000">
                <a:off x="1703586" y="3102269"/>
                <a:ext cx="197285" cy="19446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Arrow Connector 15">
                <a:extLst>
                  <a:ext uri="{FF2B5EF4-FFF2-40B4-BE49-F238E27FC236}">
                    <a16:creationId xmlns:a16="http://schemas.microsoft.com/office/drawing/2014/main" id="{E9366075-EB66-48BB-A72D-BB1B422118C6}"/>
                  </a:ext>
                </a:extLst>
              </p:cNvPr>
              <p:cNvCxnSpPr>
                <a:cxnSpLocks/>
              </p:cNvCxnSpPr>
              <p:nvPr/>
            </p:nvCxnSpPr>
            <p:spPr>
              <a:xfrm flipH="1">
                <a:off x="1799336" y="3347827"/>
                <a:ext cx="5786" cy="33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C5BFD04-BB3D-4239-814B-A2E5EA726FCE}"/>
                  </a:ext>
                </a:extLst>
              </p:cNvPr>
              <p:cNvSpPr txBox="1"/>
              <p:nvPr/>
            </p:nvSpPr>
            <p:spPr>
              <a:xfrm>
                <a:off x="2033655" y="3333050"/>
                <a:ext cx="954107"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v = 0.9 km/s</a:t>
                </a:r>
              </a:p>
            </p:txBody>
          </p:sp>
          <p:sp>
            <p:nvSpPr>
              <p:cNvPr id="21" name="Rectangle 20">
                <a:extLst>
                  <a:ext uri="{FF2B5EF4-FFF2-40B4-BE49-F238E27FC236}">
                    <a16:creationId xmlns:a16="http://schemas.microsoft.com/office/drawing/2014/main" id="{C0AF9783-9D8A-431C-9311-9ABFE600D56A}"/>
                  </a:ext>
                </a:extLst>
              </p:cNvPr>
              <p:cNvSpPr/>
              <p:nvPr/>
            </p:nvSpPr>
            <p:spPr>
              <a:xfrm rot="5400000">
                <a:off x="1703586" y="2901280"/>
                <a:ext cx="197285" cy="194466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5" name="Picture 24">
                <a:extLst>
                  <a:ext uri="{FF2B5EF4-FFF2-40B4-BE49-F238E27FC236}">
                    <a16:creationId xmlns:a16="http://schemas.microsoft.com/office/drawing/2014/main" id="{8A2A67C4-341D-4FCA-9034-27324B4C9847}"/>
                  </a:ext>
                </a:extLst>
              </p:cNvPr>
              <p:cNvPicPr>
                <a:picLocks noChangeAspect="1"/>
              </p:cNvPicPr>
              <p:nvPr/>
            </p:nvPicPr>
            <p:blipFill rotWithShape="1">
              <a:blip r:embed="rId4">
                <a:clrChange>
                  <a:clrFrom>
                    <a:srgbClr val="FEFEFE"/>
                  </a:clrFrom>
                  <a:clrTo>
                    <a:srgbClr val="FEFEFE">
                      <a:alpha val="0"/>
                    </a:srgbClr>
                  </a:clrTo>
                </a:clrChange>
              </a:blip>
              <a:srcRect l="9881" t="74068" r="17060" b="11666"/>
              <a:stretch/>
            </p:blipFill>
            <p:spPr>
              <a:xfrm rot="5400000">
                <a:off x="1424324" y="2907408"/>
                <a:ext cx="755810" cy="190556"/>
              </a:xfrm>
              <a:prstGeom prst="rect">
                <a:avLst/>
              </a:prstGeom>
            </p:spPr>
          </p:pic>
          <p:cxnSp>
            <p:nvCxnSpPr>
              <p:cNvPr id="27" name="Straight Connector 26">
                <a:extLst>
                  <a:ext uri="{FF2B5EF4-FFF2-40B4-BE49-F238E27FC236}">
                    <a16:creationId xmlns:a16="http://schemas.microsoft.com/office/drawing/2014/main" id="{89D14615-115C-4934-A122-4B5E0C0C6FFF}"/>
                  </a:ext>
                </a:extLst>
              </p:cNvPr>
              <p:cNvCxnSpPr>
                <a:cxnSpLocks/>
              </p:cNvCxnSpPr>
              <p:nvPr/>
            </p:nvCxnSpPr>
            <p:spPr>
              <a:xfrm>
                <a:off x="924421" y="3523489"/>
                <a:ext cx="326781" cy="273747"/>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B236ABBF-CFC0-497E-AD31-DE713EDCD722}"/>
                </a:ext>
              </a:extLst>
            </p:cNvPr>
            <p:cNvSpPr txBox="1"/>
            <p:nvPr/>
          </p:nvSpPr>
          <p:spPr>
            <a:xfrm>
              <a:off x="-169093" y="3010567"/>
              <a:ext cx="1180701" cy="461665"/>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Layered aluminum</a:t>
              </a:r>
            </a:p>
          </p:txBody>
        </p:sp>
      </p:grpSp>
    </p:spTree>
    <p:extLst>
      <p:ext uri="{BB962C8B-B14F-4D97-AF65-F5344CB8AC3E}">
        <p14:creationId xmlns:p14="http://schemas.microsoft.com/office/powerpoint/2010/main" val="3759240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21920" y="313977"/>
            <a:ext cx="7543800" cy="570225"/>
          </a:xfrm>
        </p:spPr>
        <p:txBody>
          <a:bodyPr/>
          <a:lstStyle/>
          <a:p>
            <a:r>
              <a:rPr lang="en-US" dirty="0">
                <a:solidFill>
                  <a:schemeClr val="tx1"/>
                </a:solidFill>
              </a:rPr>
              <a:t>APM2 impact results</a:t>
            </a:r>
            <a:endParaRPr lang="en-US" b="1" dirty="0">
              <a:solidFill>
                <a:schemeClr val="tx1"/>
              </a:solidFill>
            </a:endParaRPr>
          </a:p>
        </p:txBody>
      </p:sp>
      <p:sp>
        <p:nvSpPr>
          <p:cNvPr id="20" name="Content Placeholder 2">
            <a:extLst>
              <a:ext uri="{FF2B5EF4-FFF2-40B4-BE49-F238E27FC236}">
                <a16:creationId xmlns:a16="http://schemas.microsoft.com/office/drawing/2014/main" id="{95980781-25FF-4127-BF7B-A1C03899D377}"/>
              </a:ext>
            </a:extLst>
          </p:cNvPr>
          <p:cNvSpPr txBox="1">
            <a:spLocks/>
          </p:cNvSpPr>
          <p:nvPr/>
        </p:nvSpPr>
        <p:spPr>
          <a:xfrm>
            <a:off x="121920" y="1400929"/>
            <a:ext cx="4461008" cy="4056141"/>
          </a:xfrm>
          <a:prstGeom prst="rect">
            <a:avLst/>
          </a:prstGeom>
        </p:spPr>
        <p:txBody>
          <a:bodyPr vert="horz" lIns="0" tIns="34290" rIns="0" bIns="34290" rtlCol="0">
            <a:noAutofit/>
          </a:bodyPr>
          <a:lstStyle>
            <a:lvl1pPr marL="91436" indent="-91436" algn="l" defTabSz="914354" rtl="0" eaLnBrk="1" latinLnBrk="0" hangingPunct="1">
              <a:lnSpc>
                <a:spcPct val="90000"/>
              </a:lnSpc>
              <a:spcBef>
                <a:spcPts val="1200"/>
              </a:spcBef>
              <a:spcAft>
                <a:spcPts val="200"/>
              </a:spcAft>
              <a:buClr>
                <a:srgbClr val="00B0F0"/>
              </a:buClr>
              <a:buSzPct val="100000"/>
              <a:buFont typeface="Calibri" panose="020F0502020204030204" pitchFamily="34" charset="0"/>
              <a:buChar char=" "/>
              <a:defRPr sz="2000" kern="1200">
                <a:solidFill>
                  <a:schemeClr val="bg1"/>
                </a:solidFill>
                <a:latin typeface="Garamond" charset="0"/>
                <a:ea typeface="Garamond" charset="0"/>
                <a:cs typeface="Garamond" charset="0"/>
              </a:defRPr>
            </a:lvl1pPr>
            <a:lvl2pPr marL="384029" indent="-182870" algn="l" defTabSz="914354" rtl="0" eaLnBrk="1" latinLnBrk="0" hangingPunct="1">
              <a:lnSpc>
                <a:spcPct val="90000"/>
              </a:lnSpc>
              <a:spcBef>
                <a:spcPts val="200"/>
              </a:spcBef>
              <a:spcAft>
                <a:spcPts val="400"/>
              </a:spcAft>
              <a:buClr>
                <a:srgbClr val="00B0F0"/>
              </a:buClr>
              <a:buFont typeface="Calibri" pitchFamily="34" charset="0"/>
              <a:buChar char="◦"/>
              <a:defRPr sz="1800" kern="1200">
                <a:solidFill>
                  <a:schemeClr val="bg1"/>
                </a:solidFill>
                <a:latin typeface="Garamond" charset="0"/>
                <a:ea typeface="Garamond" charset="0"/>
                <a:cs typeface="Garamond" charset="0"/>
              </a:defRPr>
            </a:lvl2pPr>
            <a:lvl3pPr marL="566900"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3pPr>
            <a:lvl4pPr marL="749771"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4pPr>
            <a:lvl5pPr marL="932642" indent="-182870" algn="l" defTabSz="914354" rtl="0" eaLnBrk="1" latinLnBrk="0" hangingPunct="1">
              <a:lnSpc>
                <a:spcPct val="90000"/>
              </a:lnSpc>
              <a:spcBef>
                <a:spcPts val="200"/>
              </a:spcBef>
              <a:spcAft>
                <a:spcPts val="400"/>
              </a:spcAft>
              <a:buClr>
                <a:srgbClr val="00B0F0"/>
              </a:buClr>
              <a:buFont typeface="Calibri" pitchFamily="34" charset="0"/>
              <a:buChar char="◦"/>
              <a:defRPr sz="1400" kern="1200">
                <a:solidFill>
                  <a:schemeClr val="bg1"/>
                </a:solidFill>
                <a:latin typeface="Garamond" charset="0"/>
                <a:ea typeface="Garamond" charset="0"/>
                <a:cs typeface="Garamond"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XFEM simulations fail with element inversion persistently.</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With force fracture, phase control, and discard for </a:t>
            </a:r>
            <a:r>
              <a:rPr lang="en-US" sz="2000" dirty="0" err="1">
                <a:solidFill>
                  <a:schemeClr val="tx1"/>
                </a:solidFill>
                <a:latin typeface="Calibri" panose="020F0502020204030204" pitchFamily="34" charset="0"/>
                <a:ea typeface="Helvetica" charset="0"/>
                <a:cs typeface="Calibri" panose="020F0502020204030204" pitchFamily="34" charset="0"/>
              </a:rPr>
              <a:t>volfrc</a:t>
            </a:r>
            <a:r>
              <a:rPr lang="en-US" sz="2000" dirty="0">
                <a:solidFill>
                  <a:schemeClr val="tx1"/>
                </a:solidFill>
                <a:latin typeface="Calibri" panose="020F0502020204030204" pitchFamily="34" charset="0"/>
                <a:ea typeface="Helvetica" charset="0"/>
                <a:cs typeface="Calibri" panose="020F0502020204030204" pitchFamily="34" charset="0"/>
              </a:rPr>
              <a:t> &lt; 1.e-4, the failure is deferred late enough to see the desired behavior.</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Hybrid QR provides both speedup and apparently better stability.  </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Regular and hybrid simulations ran on different days on cee-compute007 – load might have played a role.</a:t>
            </a:r>
          </a:p>
          <a:p>
            <a:pPr marL="492919" lvl="1" indent="-342900">
              <a:lnSpc>
                <a:spcPct val="110000"/>
              </a:lnSpc>
              <a:buClr>
                <a:schemeClr val="tx1"/>
              </a:buClr>
              <a:buFont typeface="Arial" panose="020B0604020202020204" pitchFamily="34" charset="0"/>
              <a:buChar char="•"/>
            </a:pPr>
            <a:r>
              <a:rPr lang="en-US" sz="2000" dirty="0">
                <a:solidFill>
                  <a:schemeClr val="tx1"/>
                </a:solidFill>
                <a:latin typeface="Calibri" panose="020F0502020204030204" pitchFamily="34" charset="0"/>
                <a:ea typeface="Helvetica" charset="0"/>
                <a:cs typeface="Calibri" panose="020F0502020204030204" pitchFamily="34" charset="0"/>
              </a:rPr>
              <a:t>Ran on 16 cores.</a:t>
            </a:r>
          </a:p>
        </p:txBody>
      </p:sp>
      <p:pic>
        <p:nvPicPr>
          <p:cNvPr id="28" name="Picture 27">
            <a:extLst>
              <a:ext uri="{FF2B5EF4-FFF2-40B4-BE49-F238E27FC236}">
                <a16:creationId xmlns:a16="http://schemas.microsoft.com/office/drawing/2014/main" id="{3A830EE3-3B90-48FB-A674-22C6F29BC7AE}"/>
              </a:ext>
            </a:extLst>
          </p:cNvPr>
          <p:cNvPicPr>
            <a:picLocks noChangeAspect="1"/>
          </p:cNvPicPr>
          <p:nvPr/>
        </p:nvPicPr>
        <p:blipFill>
          <a:blip r:embed="rId3"/>
          <a:stretch>
            <a:fillRect/>
          </a:stretch>
        </p:blipFill>
        <p:spPr>
          <a:xfrm>
            <a:off x="4853410" y="1861758"/>
            <a:ext cx="4046750" cy="3347844"/>
          </a:xfrm>
          <a:prstGeom prst="rect">
            <a:avLst/>
          </a:prstGeom>
        </p:spPr>
      </p:pic>
    </p:spTree>
    <p:extLst>
      <p:ext uri="{BB962C8B-B14F-4D97-AF65-F5344CB8AC3E}">
        <p14:creationId xmlns:p14="http://schemas.microsoft.com/office/powerpoint/2010/main" val="104520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87" y="1"/>
            <a:ext cx="8229600" cy="991675"/>
          </a:xfrm>
        </p:spPr>
        <p:txBody>
          <a:bodyPr/>
          <a:lstStyle/>
          <a:p>
            <a:r>
              <a:rPr lang="en-US" dirty="0"/>
              <a:t>Mass conservation equation</a:t>
            </a:r>
          </a:p>
        </p:txBody>
      </p:sp>
      <p:sp>
        <p:nvSpPr>
          <p:cNvPr id="3" name="Content Placeholder 2"/>
          <p:cNvSpPr>
            <a:spLocks noGrp="1"/>
          </p:cNvSpPr>
          <p:nvPr>
            <p:ph idx="1"/>
          </p:nvPr>
        </p:nvSpPr>
        <p:spPr>
          <a:xfrm>
            <a:off x="165887" y="991676"/>
            <a:ext cx="8382000" cy="1990422"/>
          </a:xfrm>
        </p:spPr>
        <p:txBody>
          <a:bodyPr/>
          <a:lstStyle/>
          <a:p>
            <a:pPr>
              <a:buFont typeface="Arial" panose="020B0604020202020204" pitchFamily="34" charset="0"/>
              <a:buChar char="•"/>
            </a:pPr>
            <a:r>
              <a:rPr lang="en-US" dirty="0"/>
              <a:t>XFEM mass conservation used UFEM constant volume fraction assumption:</a:t>
            </a:r>
          </a:p>
          <a:p>
            <a:pPr lvl="1">
              <a:buClrTx/>
              <a:buFont typeface="Wingdings" panose="05000000000000000000" pitchFamily="2" charset="2"/>
              <a:buChar char="Ø"/>
            </a:pPr>
            <a:r>
              <a:rPr lang="en-US" dirty="0"/>
              <a:t>Volume fraction is assumed to be unchanged during </a:t>
            </a:r>
            <a:r>
              <a:rPr lang="en-US" dirty="0" err="1"/>
              <a:t>Lagrangian</a:t>
            </a:r>
            <a:r>
              <a:rPr lang="en-US" dirty="0"/>
              <a:t> Step</a:t>
            </a:r>
          </a:p>
          <a:p>
            <a:pPr lvl="1">
              <a:buClrTx/>
              <a:buFont typeface="Wingdings" panose="05000000000000000000" pitchFamily="2" charset="2"/>
              <a:buChar char="Ø"/>
            </a:pPr>
            <a:r>
              <a:rPr lang="en-US" dirty="0"/>
              <a:t>Final (end of </a:t>
            </a:r>
            <a:r>
              <a:rPr lang="en-US" dirty="0" err="1"/>
              <a:t>Lagrangian</a:t>
            </a:r>
            <a:r>
              <a:rPr lang="en-US" dirty="0"/>
              <a:t> step) material volume is simply the product of element volume and material volume fraction.</a:t>
            </a:r>
          </a:p>
          <a:p>
            <a:pPr lvl="1">
              <a:buClrTx/>
              <a:buFont typeface="Wingdings" panose="05000000000000000000" pitchFamily="2" charset="2"/>
              <a:buChar char="Ø"/>
            </a:pPr>
            <a:r>
              <a:rPr lang="en-US" dirty="0"/>
              <a:t>Density update is then identical to that for UFEM:</a:t>
            </a:r>
          </a:p>
          <a:p>
            <a:pPr lvl="1"/>
            <a:endParaRPr lang="en-US" dirty="0"/>
          </a:p>
        </p:txBody>
      </p:sp>
      <p:sp>
        <p:nvSpPr>
          <p:cNvPr id="7" name="Content Placeholder 2">
            <a:extLst>
              <a:ext uri="{FF2B5EF4-FFF2-40B4-BE49-F238E27FC236}">
                <a16:creationId xmlns:a16="http://schemas.microsoft.com/office/drawing/2014/main" id="{0CA2AE31-C66D-4026-819F-7FB141617FFF}"/>
              </a:ext>
            </a:extLst>
          </p:cNvPr>
          <p:cNvSpPr txBox="1">
            <a:spLocks/>
          </p:cNvSpPr>
          <p:nvPr/>
        </p:nvSpPr>
        <p:spPr bwMode="auto">
          <a:xfrm>
            <a:off x="228600" y="3705780"/>
            <a:ext cx="8077200" cy="2143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a:lstStyle>
          <a:p>
            <a:pPr marL="457200" lvl="1" indent="0" defTabSz="914400">
              <a:buNone/>
            </a:pPr>
            <a:endParaRPr lang="en-US" kern="0" dirty="0"/>
          </a:p>
          <a:p>
            <a:pPr defTabSz="914400">
              <a:buFont typeface="Arial" panose="020B0604020202020204" pitchFamily="34" charset="0"/>
              <a:buChar char="•"/>
            </a:pPr>
            <a:r>
              <a:rPr lang="en-US" kern="0" dirty="0"/>
              <a:t>Issues include:</a:t>
            </a:r>
          </a:p>
          <a:p>
            <a:pPr lvl="1" defTabSz="914400">
              <a:buClr>
                <a:schemeClr val="tx1"/>
              </a:buClr>
              <a:buFont typeface="Wingdings" panose="05000000000000000000" pitchFamily="2" charset="2"/>
              <a:buChar char="Ø"/>
            </a:pPr>
            <a:r>
              <a:rPr lang="en-US" kern="0" dirty="0"/>
              <a:t>Required scaling remap intersection volumes (and masses, momentum, </a:t>
            </a:r>
            <a:r>
              <a:rPr lang="en-US" kern="0" dirty="0" err="1"/>
              <a:t>etc</a:t>
            </a:r>
            <a:r>
              <a:rPr lang="en-US" kern="0" dirty="0"/>
              <a:t>). </a:t>
            </a:r>
          </a:p>
          <a:p>
            <a:pPr lvl="1" defTabSz="914400">
              <a:buClr>
                <a:schemeClr val="tx1"/>
              </a:buClr>
              <a:buFont typeface="Wingdings" panose="05000000000000000000" pitchFamily="2" charset="2"/>
              <a:buChar char="Ø"/>
            </a:pPr>
            <a:r>
              <a:rPr lang="en-US" kern="0" dirty="0"/>
              <a:t>Can (often?) results in artificial compression or expansion of materials and bad states. </a:t>
            </a:r>
          </a:p>
          <a:p>
            <a:pPr defTabSz="914400">
              <a:buFont typeface="Arial" panose="020B0604020202020204" pitchFamily="34" charset="0"/>
              <a:buChar char="•"/>
            </a:pPr>
            <a:r>
              <a:rPr lang="en-US" kern="0" dirty="0"/>
              <a:t>But, there’s a better, more consistent way</a:t>
            </a:r>
            <a:r>
              <a:rPr lang="mr-IN" kern="0" dirty="0"/>
              <a:t>…</a:t>
            </a:r>
            <a:endParaRPr lang="en-US" kern="0" dirty="0"/>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FA631A5-7DE2-4A4F-B3FA-FD3F03BC7F7E}"/>
                  </a:ext>
                </a:extLst>
              </p:cNvPr>
              <p:cNvSpPr/>
              <p:nvPr/>
            </p:nvSpPr>
            <p:spPr>
              <a:xfrm>
                <a:off x="2900366" y="3400040"/>
                <a:ext cx="3059748" cy="492443"/>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600" i="1" kern="0">
                              <a:latin typeface="Cambria Math" panose="02040503050406030204" pitchFamily="18" charset="0"/>
                            </a:rPr>
                          </m:ctrlPr>
                        </m:sSupPr>
                        <m:e>
                          <m:r>
                            <a:rPr lang="en-US" sz="2600" i="1" kern="0">
                              <a:latin typeface="Cambria Math" panose="02040503050406030204" pitchFamily="18" charset="0"/>
                              <a:ea typeface="Cambria Math" panose="02040503050406030204" pitchFamily="18" charset="0"/>
                            </a:rPr>
                            <m:t>𝜌</m:t>
                          </m:r>
                        </m:e>
                        <m:sup>
                          <m:r>
                            <a:rPr lang="en-US" sz="2600" i="1" kern="0">
                              <a:latin typeface="Cambria Math" panose="02040503050406030204" pitchFamily="18" charset="0"/>
                            </a:rPr>
                            <m:t>𝑛</m:t>
                          </m:r>
                          <m:r>
                            <a:rPr lang="en-US" sz="2600" i="1" kern="0">
                              <a:latin typeface="Cambria Math" panose="02040503050406030204" pitchFamily="18" charset="0"/>
                            </a:rPr>
                            <m:t>+1</m:t>
                          </m:r>
                        </m:sup>
                      </m:sSup>
                      <m:r>
                        <a:rPr lang="en-US" sz="2600" i="1" kern="0">
                          <a:latin typeface="Cambria Math" panose="02040503050406030204" pitchFamily="18" charset="0"/>
                        </a:rPr>
                        <m:t>=</m:t>
                      </m:r>
                      <m:sSup>
                        <m:sSupPr>
                          <m:ctrlPr>
                            <a:rPr lang="en-US" sz="2600" i="1" kern="0">
                              <a:latin typeface="Cambria Math" panose="02040503050406030204" pitchFamily="18" charset="0"/>
                            </a:rPr>
                          </m:ctrlPr>
                        </m:sSupPr>
                        <m:e>
                          <m:r>
                            <a:rPr lang="en-US" sz="2600" i="1" kern="0">
                              <a:latin typeface="Cambria Math" panose="02040503050406030204" pitchFamily="18" charset="0"/>
                              <a:ea typeface="Cambria Math" panose="02040503050406030204" pitchFamily="18" charset="0"/>
                            </a:rPr>
                            <m:t>𝜌</m:t>
                          </m:r>
                        </m:e>
                        <m:sup>
                          <m:r>
                            <a:rPr lang="en-US" sz="2600" i="1" kern="0">
                              <a:latin typeface="Cambria Math" panose="02040503050406030204" pitchFamily="18" charset="0"/>
                            </a:rPr>
                            <m:t>𝑛</m:t>
                          </m:r>
                        </m:sup>
                      </m:sSup>
                      <m:sSubSup>
                        <m:sSubSupPr>
                          <m:ctrlPr>
                            <a:rPr lang="en-US" sz="2600" i="1" kern="0">
                              <a:latin typeface="Cambria Math" panose="02040503050406030204" pitchFamily="18" charset="0"/>
                            </a:rPr>
                          </m:ctrlPr>
                        </m:sSubSupPr>
                        <m:e>
                          <m:r>
                            <a:rPr lang="en-US" sz="2600" i="1" kern="0">
                              <a:latin typeface="Cambria Math" panose="02040503050406030204" pitchFamily="18" charset="0"/>
                            </a:rPr>
                            <m:t>𝑉</m:t>
                          </m:r>
                        </m:e>
                        <m:sub>
                          <m:r>
                            <a:rPr lang="en-US" sz="2600" i="1" kern="0">
                              <a:latin typeface="Cambria Math" panose="02040503050406030204" pitchFamily="18" charset="0"/>
                            </a:rPr>
                            <m:t>𝑒</m:t>
                          </m:r>
                        </m:sub>
                        <m:sup>
                          <m:r>
                            <a:rPr lang="en-US" sz="2600" i="1" kern="0">
                              <a:latin typeface="Cambria Math" panose="02040503050406030204" pitchFamily="18" charset="0"/>
                            </a:rPr>
                            <m:t>𝑛</m:t>
                          </m:r>
                        </m:sup>
                      </m:sSubSup>
                      <m:r>
                        <a:rPr lang="en-US" sz="2600" kern="0">
                          <a:latin typeface="Cambria Math" panose="02040503050406030204" pitchFamily="18" charset="0"/>
                        </a:rPr>
                        <m:t>/</m:t>
                      </m:r>
                      <m:sSubSup>
                        <m:sSubSupPr>
                          <m:ctrlPr>
                            <a:rPr lang="en-US" sz="2600" i="1" kern="0">
                              <a:latin typeface="Cambria Math" panose="02040503050406030204" pitchFamily="18" charset="0"/>
                            </a:rPr>
                          </m:ctrlPr>
                        </m:sSubSupPr>
                        <m:e>
                          <m:r>
                            <a:rPr lang="en-US" sz="2600" i="1" kern="0">
                              <a:latin typeface="Cambria Math" panose="02040503050406030204" pitchFamily="18" charset="0"/>
                            </a:rPr>
                            <m:t>𝑉</m:t>
                          </m:r>
                        </m:e>
                        <m:sub>
                          <m:r>
                            <a:rPr lang="en-US" sz="2600" i="1" kern="0">
                              <a:latin typeface="Cambria Math" panose="02040503050406030204" pitchFamily="18" charset="0"/>
                            </a:rPr>
                            <m:t>𝑒</m:t>
                          </m:r>
                        </m:sub>
                        <m:sup>
                          <m:r>
                            <a:rPr lang="en-US" sz="2600" i="1" kern="0">
                              <a:latin typeface="Cambria Math" panose="02040503050406030204" pitchFamily="18" charset="0"/>
                            </a:rPr>
                            <m:t>𝑛</m:t>
                          </m:r>
                          <m:r>
                            <a:rPr lang="en-US" sz="2600" i="1" kern="0">
                              <a:latin typeface="Cambria Math" panose="02040503050406030204" pitchFamily="18" charset="0"/>
                            </a:rPr>
                            <m:t>+1</m:t>
                          </m:r>
                        </m:sup>
                      </m:sSubSup>
                    </m:oMath>
                  </m:oMathPara>
                </a14:m>
                <a:endParaRPr lang="en-US" sz="2600" dirty="0"/>
              </a:p>
            </p:txBody>
          </p:sp>
        </mc:Choice>
        <mc:Fallback xmlns="">
          <p:sp>
            <p:nvSpPr>
              <p:cNvPr id="8" name="Rectangle 7">
                <a:extLst>
                  <a:ext uri="{FF2B5EF4-FFF2-40B4-BE49-F238E27FC236}">
                    <a16:creationId xmlns:a16="http://schemas.microsoft.com/office/drawing/2014/main" id="{BFA631A5-7DE2-4A4F-B3FA-FD3F03BC7F7E}"/>
                  </a:ext>
                </a:extLst>
              </p:cNvPr>
              <p:cNvSpPr>
                <a:spLocks noRot="1" noChangeAspect="1" noMove="1" noResize="1" noEditPoints="1" noAdjustHandles="1" noChangeArrowheads="1" noChangeShapeType="1" noTextEdit="1"/>
              </p:cNvSpPr>
              <p:nvPr/>
            </p:nvSpPr>
            <p:spPr>
              <a:xfrm>
                <a:off x="2900366" y="3400040"/>
                <a:ext cx="3059748" cy="492443"/>
              </a:xfrm>
              <a:prstGeom prst="rect">
                <a:avLst/>
              </a:prstGeom>
              <a:blipFill>
                <a:blip r:embed="rId3"/>
                <a:stretch>
                  <a:fillRect/>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0081353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21920" y="313977"/>
            <a:ext cx="7543800" cy="570225"/>
          </a:xfrm>
        </p:spPr>
        <p:txBody>
          <a:bodyPr/>
          <a:lstStyle/>
          <a:p>
            <a:r>
              <a:rPr lang="en-US" dirty="0">
                <a:solidFill>
                  <a:schemeClr val="tx1"/>
                </a:solidFill>
              </a:rPr>
              <a:t>APM2 impact results: movies</a:t>
            </a:r>
            <a:endParaRPr lang="en-US" b="1" dirty="0">
              <a:solidFill>
                <a:schemeClr val="tx1"/>
              </a:solidFill>
            </a:endParaRPr>
          </a:p>
        </p:txBody>
      </p:sp>
      <p:pic>
        <p:nvPicPr>
          <p:cNvPr id="29" name="APM2-UFEM">
            <a:hlinkClick r:id="" action="ppaction://media"/>
            <a:extLst>
              <a:ext uri="{FF2B5EF4-FFF2-40B4-BE49-F238E27FC236}">
                <a16:creationId xmlns:a16="http://schemas.microsoft.com/office/drawing/2014/main" id="{50BD06A6-C8B6-4908-86F9-81A64863E7C9}"/>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469726" y="2053465"/>
            <a:ext cx="4851095" cy="3641431"/>
          </a:xfrm>
          <a:prstGeom prst="rect">
            <a:avLst/>
          </a:prstGeom>
        </p:spPr>
      </p:pic>
      <p:pic>
        <p:nvPicPr>
          <p:cNvPr id="30" name="APM2-XFEM-hybridQR">
            <a:hlinkClick r:id="" action="ppaction://media"/>
            <a:extLst>
              <a:ext uri="{FF2B5EF4-FFF2-40B4-BE49-F238E27FC236}">
                <a16:creationId xmlns:a16="http://schemas.microsoft.com/office/drawing/2014/main" id="{5EF85543-7060-4F9D-BFCC-52F55578B79B}"/>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l="30050"/>
          <a:stretch/>
        </p:blipFill>
        <p:spPr>
          <a:xfrm>
            <a:off x="5330793" y="2059649"/>
            <a:ext cx="3390455" cy="3635247"/>
          </a:xfrm>
          <a:prstGeom prst="rect">
            <a:avLst/>
          </a:prstGeom>
        </p:spPr>
      </p:pic>
      <p:sp>
        <p:nvSpPr>
          <p:cNvPr id="31" name="TextBox 30">
            <a:extLst>
              <a:ext uri="{FF2B5EF4-FFF2-40B4-BE49-F238E27FC236}">
                <a16:creationId xmlns:a16="http://schemas.microsoft.com/office/drawing/2014/main" id="{A6FEFEEE-AD6E-4C71-9EAD-B385156C80B3}"/>
              </a:ext>
            </a:extLst>
          </p:cNvPr>
          <p:cNvSpPr txBox="1"/>
          <p:nvPr/>
        </p:nvSpPr>
        <p:spPr>
          <a:xfrm>
            <a:off x="3267213" y="1780231"/>
            <a:ext cx="62549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UFEM</a:t>
            </a:r>
          </a:p>
        </p:txBody>
      </p:sp>
      <p:sp>
        <p:nvSpPr>
          <p:cNvPr id="32" name="TextBox 31">
            <a:extLst>
              <a:ext uri="{FF2B5EF4-FFF2-40B4-BE49-F238E27FC236}">
                <a16:creationId xmlns:a16="http://schemas.microsoft.com/office/drawing/2014/main" id="{098CCD74-D165-4009-8841-82BEF6CF7BC8}"/>
              </a:ext>
            </a:extLst>
          </p:cNvPr>
          <p:cNvSpPr txBox="1"/>
          <p:nvPr/>
        </p:nvSpPr>
        <p:spPr>
          <a:xfrm>
            <a:off x="6260682" y="1765396"/>
            <a:ext cx="145725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XFEM, hybrid QR</a:t>
            </a:r>
          </a:p>
        </p:txBody>
      </p:sp>
    </p:spTree>
    <p:extLst>
      <p:ext uri="{BB962C8B-B14F-4D97-AF65-F5344CB8AC3E}">
        <p14:creationId xmlns:p14="http://schemas.microsoft.com/office/powerpoint/2010/main" val="88940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33" fill="hold"/>
                                        <p:tgtEl>
                                          <p:spTgt spid="30"/>
                                        </p:tgtEl>
                                      </p:cBhvr>
                                    </p:cmd>
                                  </p:childTnLst>
                                </p:cTn>
                              </p:par>
                            </p:childTnLst>
                          </p:cTn>
                        </p:par>
                        <p:par>
                          <p:cTn id="7" fill="hold">
                            <p:stCondLst>
                              <p:cond delay="6833"/>
                            </p:stCondLst>
                            <p:childTnLst>
                              <p:par>
                                <p:cTn id="8" presetID="1" presetClass="mediacall" presetSubtype="0" fill="hold" nodeType="afterEffect">
                                  <p:stCondLst>
                                    <p:cond delay="0"/>
                                  </p:stCondLst>
                                  <p:childTnLst>
                                    <p:cmd type="call" cmd="playFrom(0.0)">
                                      <p:cBhvr>
                                        <p:cTn id="9" dur="8416"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0"/>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0"/>
                                        </p:tgtEl>
                                      </p:cBhvr>
                                    </p:cmd>
                                  </p:childTnLst>
                                </p:cTn>
                              </p:par>
                            </p:childTnLst>
                          </p:cTn>
                        </p:par>
                      </p:childTnLst>
                    </p:cTn>
                  </p:par>
                </p:childTnLst>
              </p:cTn>
              <p:nextCondLst>
                <p:cond evt="onClick" delay="0">
                  <p:tgtEl>
                    <p:spTgt spid="30"/>
                  </p:tgtEl>
                </p:cond>
              </p:nextCondLst>
            </p:seq>
            <p:seq concurrent="1" nextAc="seek">
              <p:cTn id="15" restart="whenNotActive" fill="hold" evtFilter="cancelBubble" nodeType="interactiveSeq">
                <p:stCondLst>
                  <p:cond evt="onClick" delay="0">
                    <p:tgtEl>
                      <p:spTgt spid="29"/>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9"/>
                                        </p:tgtEl>
                                      </p:cBhvr>
                                    </p:cmd>
                                  </p:childTnLst>
                                </p:cTn>
                              </p:par>
                            </p:childTnLst>
                          </p:cTn>
                        </p:par>
                      </p:childTnLst>
                    </p:cTn>
                  </p:par>
                </p:childTnLst>
              </p:cTn>
              <p:nextCondLst>
                <p:cond evt="onClick" delay="0">
                  <p:tgtEl>
                    <p:spTgt spid="29"/>
                  </p:tgtEl>
                </p:cond>
              </p:nextCondLst>
            </p:seq>
            <p:video>
              <p:cMediaNode vol="80000">
                <p:cTn id="20" repeatCount="indefinite" fill="hold" display="0">
                  <p:stCondLst>
                    <p:cond delay="indefinite"/>
                  </p:stCondLst>
                </p:cTn>
                <p:tgtEl>
                  <p:spTgt spid="30"/>
                </p:tgtEl>
              </p:cMediaNode>
            </p:video>
            <p:video>
              <p:cMediaNode vol="80000">
                <p:cTn id="21" repeatCount="indefinite" fill="hold" display="0">
                  <p:stCondLst>
                    <p:cond delay="indefinite"/>
                  </p:stCondLst>
                </p:cTn>
                <p:tgtEl>
                  <p:spTgt spid="29"/>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048C12CA-7B8C-4A5E-9538-F58B65FB8FC9}"/>
                  </a:ext>
                </a:extLst>
              </p:cNvPr>
              <p:cNvSpPr>
                <a:spLocks noGrp="1"/>
              </p:cNvSpPr>
              <p:nvPr>
                <p:ph type="title"/>
              </p:nvPr>
            </p:nvSpPr>
            <p:spPr>
              <a:xfrm>
                <a:off x="120804" y="151541"/>
                <a:ext cx="8261195" cy="861114"/>
              </a:xfrm>
            </p:spPr>
            <p:txBody>
              <a:bodyPr/>
              <a:lstStyle/>
              <a:p>
                <a:r>
                  <a:rPr lang="en-US" dirty="0">
                    <a:solidFill>
                      <a:schemeClr val="tx1"/>
                    </a:solidFill>
                  </a:rPr>
                  <a:t>APM2 impact results: frame at 100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𝜇</m:t>
                    </m:r>
                  </m:oMath>
                </a14:m>
                <a:r>
                  <a:rPr lang="en-US" dirty="0">
                    <a:solidFill>
                      <a:schemeClr val="tx1"/>
                    </a:solidFill>
                  </a:rPr>
                  <a:t>s</a:t>
                </a:r>
                <a:endParaRPr lang="en-US" b="1" dirty="0">
                  <a:solidFill>
                    <a:schemeClr val="tx1"/>
                  </a:solidFill>
                </a:endParaRPr>
              </a:p>
            </p:txBody>
          </p:sp>
        </mc:Choice>
        <mc:Fallback xmlns="">
          <p:sp>
            <p:nvSpPr>
              <p:cNvPr id="6" name="Title 1">
                <a:extLst>
                  <a:ext uri="{FF2B5EF4-FFF2-40B4-BE49-F238E27FC236}">
                    <a16:creationId xmlns:a16="http://schemas.microsoft.com/office/drawing/2014/main" id="{048C12CA-7B8C-4A5E-9538-F58B65FB8FC9}"/>
                  </a:ext>
                </a:extLst>
              </p:cNvPr>
              <p:cNvSpPr>
                <a:spLocks noGrp="1" noRot="1" noChangeAspect="1" noMove="1" noResize="1" noEditPoints="1" noAdjustHandles="1" noChangeArrowheads="1" noChangeShapeType="1" noTextEdit="1"/>
              </p:cNvSpPr>
              <p:nvPr>
                <p:ph type="title"/>
              </p:nvPr>
            </p:nvSpPr>
            <p:spPr>
              <a:xfrm>
                <a:off x="120804" y="151541"/>
                <a:ext cx="8261195" cy="861114"/>
              </a:xfrm>
              <a:blipFill>
                <a:blip r:embed="rId3"/>
                <a:stretch>
                  <a:fillRect l="-2657" t="-3546" b="-2127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46CC3606-C921-4B76-A830-BDBC0659463F}"/>
              </a:ext>
            </a:extLst>
          </p:cNvPr>
          <p:cNvSpPr txBox="1"/>
          <p:nvPr/>
        </p:nvSpPr>
        <p:spPr>
          <a:xfrm>
            <a:off x="2139870" y="2042395"/>
            <a:ext cx="625492"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UFEM</a:t>
            </a:r>
          </a:p>
        </p:txBody>
      </p:sp>
      <p:sp>
        <p:nvSpPr>
          <p:cNvPr id="8" name="TextBox 7">
            <a:extLst>
              <a:ext uri="{FF2B5EF4-FFF2-40B4-BE49-F238E27FC236}">
                <a16:creationId xmlns:a16="http://schemas.microsoft.com/office/drawing/2014/main" id="{141EB741-A777-4BC9-A557-E182390F29E4}"/>
              </a:ext>
            </a:extLst>
          </p:cNvPr>
          <p:cNvSpPr txBox="1"/>
          <p:nvPr/>
        </p:nvSpPr>
        <p:spPr>
          <a:xfrm>
            <a:off x="6844777" y="2057230"/>
            <a:ext cx="1457258"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XFEM, hybrid QR</a:t>
            </a:r>
          </a:p>
        </p:txBody>
      </p:sp>
      <p:pic>
        <p:nvPicPr>
          <p:cNvPr id="9" name="Picture 8">
            <a:extLst>
              <a:ext uri="{FF2B5EF4-FFF2-40B4-BE49-F238E27FC236}">
                <a16:creationId xmlns:a16="http://schemas.microsoft.com/office/drawing/2014/main" id="{021D6A47-4B43-40C3-A7F5-E319C57EA2B8}"/>
              </a:ext>
            </a:extLst>
          </p:cNvPr>
          <p:cNvPicPr>
            <a:picLocks noChangeAspect="1"/>
          </p:cNvPicPr>
          <p:nvPr/>
        </p:nvPicPr>
        <p:blipFill rotWithShape="1">
          <a:blip r:embed="rId4"/>
          <a:srcRect l="2397" r="80318"/>
          <a:stretch/>
        </p:blipFill>
        <p:spPr>
          <a:xfrm>
            <a:off x="107753" y="2057231"/>
            <a:ext cx="730089" cy="3168032"/>
          </a:xfrm>
          <a:prstGeom prst="rect">
            <a:avLst/>
          </a:prstGeom>
        </p:spPr>
      </p:pic>
      <p:pic>
        <p:nvPicPr>
          <p:cNvPr id="10" name="Picture 9">
            <a:extLst>
              <a:ext uri="{FF2B5EF4-FFF2-40B4-BE49-F238E27FC236}">
                <a16:creationId xmlns:a16="http://schemas.microsoft.com/office/drawing/2014/main" id="{E43D2459-B522-472C-A113-2A6FCD2E3E68}"/>
              </a:ext>
            </a:extLst>
          </p:cNvPr>
          <p:cNvPicPr>
            <a:picLocks noChangeAspect="1"/>
          </p:cNvPicPr>
          <p:nvPr/>
        </p:nvPicPr>
        <p:blipFill rotWithShape="1">
          <a:blip r:embed="rId5"/>
          <a:srcRect l="35531" t="13252"/>
          <a:stretch/>
        </p:blipFill>
        <p:spPr>
          <a:xfrm>
            <a:off x="3714187" y="2408128"/>
            <a:ext cx="3039190" cy="3067098"/>
          </a:xfrm>
          <a:prstGeom prst="rect">
            <a:avLst/>
          </a:prstGeom>
          <a:ln>
            <a:noFill/>
          </a:ln>
        </p:spPr>
      </p:pic>
      <p:pic>
        <p:nvPicPr>
          <p:cNvPr id="11" name="Picture 10">
            <a:extLst>
              <a:ext uri="{FF2B5EF4-FFF2-40B4-BE49-F238E27FC236}">
                <a16:creationId xmlns:a16="http://schemas.microsoft.com/office/drawing/2014/main" id="{DAC6E7F8-58B4-457B-BDAB-C40BDBF091B8}"/>
              </a:ext>
            </a:extLst>
          </p:cNvPr>
          <p:cNvPicPr>
            <a:picLocks noChangeAspect="1"/>
          </p:cNvPicPr>
          <p:nvPr/>
        </p:nvPicPr>
        <p:blipFill rotWithShape="1">
          <a:blip r:embed="rId6"/>
          <a:srcRect l="35531" t="13065" r="9503"/>
          <a:stretch/>
        </p:blipFill>
        <p:spPr>
          <a:xfrm>
            <a:off x="6232498" y="2390944"/>
            <a:ext cx="2591183" cy="3073725"/>
          </a:xfrm>
          <a:prstGeom prst="rect">
            <a:avLst/>
          </a:prstGeom>
        </p:spPr>
      </p:pic>
      <p:pic>
        <p:nvPicPr>
          <p:cNvPr id="12" name="Picture 11">
            <a:extLst>
              <a:ext uri="{FF2B5EF4-FFF2-40B4-BE49-F238E27FC236}">
                <a16:creationId xmlns:a16="http://schemas.microsoft.com/office/drawing/2014/main" id="{97370C51-FF37-41A6-8C4E-8E0A6996CFC4}"/>
              </a:ext>
            </a:extLst>
          </p:cNvPr>
          <p:cNvPicPr>
            <a:picLocks noChangeAspect="1"/>
          </p:cNvPicPr>
          <p:nvPr/>
        </p:nvPicPr>
        <p:blipFill rotWithShape="1">
          <a:blip r:embed="rId4"/>
          <a:srcRect l="29422" t="13543" r="10530"/>
          <a:stretch/>
        </p:blipFill>
        <p:spPr>
          <a:xfrm>
            <a:off x="883444" y="2418401"/>
            <a:ext cx="2830743" cy="3056825"/>
          </a:xfrm>
          <a:prstGeom prst="rect">
            <a:avLst/>
          </a:prstGeom>
        </p:spPr>
      </p:pic>
      <p:sp>
        <p:nvSpPr>
          <p:cNvPr id="13" name="TextBox 12">
            <a:extLst>
              <a:ext uri="{FF2B5EF4-FFF2-40B4-BE49-F238E27FC236}">
                <a16:creationId xmlns:a16="http://schemas.microsoft.com/office/drawing/2014/main" id="{1121699B-9D0A-4076-9C44-544C1AA55464}"/>
              </a:ext>
            </a:extLst>
          </p:cNvPr>
          <p:cNvSpPr txBox="1"/>
          <p:nvPr/>
        </p:nvSpPr>
        <p:spPr>
          <a:xfrm>
            <a:off x="4669684" y="2057230"/>
            <a:ext cx="601447"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XFEM</a:t>
            </a:r>
          </a:p>
        </p:txBody>
      </p:sp>
    </p:spTree>
    <p:extLst>
      <p:ext uri="{BB962C8B-B14F-4D97-AF65-F5344CB8AC3E}">
        <p14:creationId xmlns:p14="http://schemas.microsoft.com/office/powerpoint/2010/main" val="1876317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640C0D-CBFE-4195-8C67-5550CDE2FC55}"/>
              </a:ext>
            </a:extLst>
          </p:cNvPr>
          <p:cNvSpPr>
            <a:spLocks noGrp="1"/>
          </p:cNvSpPr>
          <p:nvPr>
            <p:ph type="title"/>
          </p:nvPr>
        </p:nvSpPr>
        <p:spPr>
          <a:xfrm>
            <a:off x="84083" y="-22449"/>
            <a:ext cx="6947896" cy="977310"/>
          </a:xfrm>
          <a:solidFill>
            <a:schemeClr val="bg1"/>
          </a:solidFill>
        </p:spPr>
        <p:txBody>
          <a:bodyPr/>
          <a:lstStyle/>
          <a:p>
            <a:r>
              <a:rPr lang="en-US" dirty="0"/>
              <a:t>Summary</a:t>
            </a:r>
          </a:p>
        </p:txBody>
      </p:sp>
      <p:sp>
        <p:nvSpPr>
          <p:cNvPr id="3" name="TextBox 2">
            <a:extLst>
              <a:ext uri="{FF2B5EF4-FFF2-40B4-BE49-F238E27FC236}">
                <a16:creationId xmlns:a16="http://schemas.microsoft.com/office/drawing/2014/main" id="{784CB1ED-AF48-4B89-8ADA-00DF6F557A8C}"/>
              </a:ext>
            </a:extLst>
          </p:cNvPr>
          <p:cNvSpPr txBox="1"/>
          <p:nvPr/>
        </p:nvSpPr>
        <p:spPr>
          <a:xfrm>
            <a:off x="220716" y="1049605"/>
            <a:ext cx="8607974" cy="4062651"/>
          </a:xfrm>
          <a:prstGeom prst="rect">
            <a:avLst/>
          </a:prstGeom>
          <a:noFill/>
        </p:spPr>
        <p:txBody>
          <a:bodyPr wrap="square" rtlCol="0">
            <a:spAutoFit/>
          </a:bodyPr>
          <a:lstStyle/>
          <a:p>
            <a:r>
              <a:rPr lang="en-US" sz="2200" b="1" dirty="0">
                <a:solidFill>
                  <a:srgbClr val="0070C0"/>
                </a:solidFill>
                <a:latin typeface="Calibri" panose="020F0502020204030204" pitchFamily="34" charset="0"/>
                <a:cs typeface="Calibri" panose="020F0502020204030204" pitchFamily="34" charset="0"/>
              </a:rPr>
              <a:t>CY2019 XFEM improvements:</a:t>
            </a:r>
          </a:p>
          <a:p>
            <a:endParaRPr lang="en-US" sz="400" b="1" dirty="0">
              <a:solidFill>
                <a:srgbClr val="0070C0"/>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Discovered and resolved issue with </a:t>
            </a:r>
            <a:r>
              <a:rPr lang="en-US" sz="2200" b="1" i="1" dirty="0">
                <a:latin typeface="Calibri" panose="020F0502020204030204" pitchFamily="34" charset="0"/>
                <a:cs typeface="Calibri" panose="020F0502020204030204" pitchFamily="34" charset="0"/>
              </a:rPr>
              <a:t>density update</a:t>
            </a:r>
          </a:p>
          <a:p>
            <a:pPr marL="342900" indent="-342900">
              <a:buFont typeface="Wingdings" panose="05000000000000000000" pitchFamily="2" charset="2"/>
              <a:buChar char="Ø"/>
            </a:pPr>
            <a:endParaRPr lang="en-US" sz="400" b="1" i="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Discovered and resolved issue with </a:t>
            </a:r>
            <a:r>
              <a:rPr lang="en-US" sz="2200" b="1" i="1" dirty="0">
                <a:latin typeface="Calibri" panose="020F0502020204030204" pitchFamily="34" charset="0"/>
                <a:cs typeface="Calibri" panose="020F0502020204030204" pitchFamily="34" charset="0"/>
              </a:rPr>
              <a:t>void insertion</a:t>
            </a:r>
          </a:p>
          <a:p>
            <a:pPr marL="342900" indent="-342900">
              <a:buFont typeface="Wingdings" panose="05000000000000000000" pitchFamily="2" charset="2"/>
              <a:buChar char="Ø"/>
            </a:pPr>
            <a:endParaRPr lang="en-US" sz="400" b="1" i="1"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Discovered issue with </a:t>
            </a:r>
            <a:r>
              <a:rPr lang="en-US" sz="2200" b="1" i="1" dirty="0">
                <a:latin typeface="Calibri" panose="020F0502020204030204" pitchFamily="34" charset="0"/>
                <a:cs typeface="Calibri" panose="020F0502020204030204" pitchFamily="34" charset="0"/>
              </a:rPr>
              <a:t>singularity</a:t>
            </a:r>
            <a:r>
              <a:rPr lang="en-US" sz="2200" dirty="0">
                <a:latin typeface="Calibri" panose="020F0502020204030204" pitchFamily="34" charset="0"/>
                <a:cs typeface="Calibri" panose="020F0502020204030204" pitchFamily="34" charset="0"/>
              </a:rPr>
              <a:t> of </a:t>
            </a:r>
            <a:r>
              <a:rPr lang="en-US" sz="2200" b="1" i="1" dirty="0">
                <a:latin typeface="Calibri" panose="020F0502020204030204" pitchFamily="34" charset="0"/>
                <a:cs typeface="Calibri" panose="020F0502020204030204" pitchFamily="34" charset="0"/>
              </a:rPr>
              <a:t>XFEM contact solve</a:t>
            </a:r>
            <a:r>
              <a:rPr lang="en-US" sz="2200" dirty="0">
                <a:latin typeface="Calibri" panose="020F0502020204030204" pitchFamily="34" charset="0"/>
                <a:cs typeface="Calibri" panose="020F0502020204030204" pitchFamily="34" charset="0"/>
              </a:rPr>
              <a:t>, and implemented several </a:t>
            </a:r>
            <a:r>
              <a:rPr lang="en-US" sz="2200" b="1" i="1" dirty="0">
                <a:latin typeface="Calibri" panose="020F0502020204030204" pitchFamily="34" charset="0"/>
                <a:cs typeface="Calibri" panose="020F0502020204030204" pitchFamily="34" charset="0"/>
              </a:rPr>
              <a:t>remedies</a:t>
            </a:r>
            <a:r>
              <a:rPr lang="en-US" sz="2200" dirty="0">
                <a:latin typeface="Calibri" panose="020F0502020204030204" pitchFamily="34" charset="0"/>
                <a:cs typeface="Calibri" panose="020F0502020204030204" pitchFamily="34" charset="0"/>
              </a:rPr>
              <a:t>.</a:t>
            </a:r>
          </a:p>
          <a:p>
            <a:endParaRPr lang="en-US" sz="2200" b="1" dirty="0">
              <a:solidFill>
                <a:srgbClr val="0070C0"/>
              </a:solidFill>
              <a:latin typeface="Calibri" panose="020F0502020204030204" pitchFamily="34" charset="0"/>
              <a:cs typeface="Calibri" panose="020F0502020204030204" pitchFamily="34" charset="0"/>
            </a:endParaRPr>
          </a:p>
          <a:p>
            <a:endParaRPr lang="en-US" sz="2200" b="1" dirty="0">
              <a:solidFill>
                <a:srgbClr val="0070C0"/>
              </a:solidFill>
              <a:latin typeface="Calibri" panose="020F0502020204030204" pitchFamily="34" charset="0"/>
              <a:cs typeface="Calibri" panose="020F0502020204030204" pitchFamily="34" charset="0"/>
            </a:endParaRPr>
          </a:p>
          <a:p>
            <a:r>
              <a:rPr lang="en-US" sz="2200" b="1" dirty="0">
                <a:solidFill>
                  <a:srgbClr val="0070C0"/>
                </a:solidFill>
                <a:latin typeface="Calibri" panose="020F0502020204030204" pitchFamily="34" charset="0"/>
                <a:cs typeface="Calibri" panose="020F0502020204030204" pitchFamily="34" charset="0"/>
              </a:rPr>
              <a:t>CY2019 Results:</a:t>
            </a:r>
          </a:p>
          <a:p>
            <a:endParaRPr lang="en-US" sz="400" b="1" dirty="0">
              <a:solidFill>
                <a:srgbClr val="0070C0"/>
              </a:solidFill>
              <a:latin typeface="Calibri" panose="020F0502020204030204" pitchFamily="34" charset="0"/>
              <a:cs typeface="Calibri" panose="020F0502020204030204" pitchFamily="34" charset="0"/>
            </a:endParaRPr>
          </a:p>
          <a:p>
            <a:pPr marL="457200" indent="-457200">
              <a:buFont typeface="Wingdings" panose="05000000000000000000" pitchFamily="2" charset="2"/>
              <a:buChar char="Ø"/>
            </a:pPr>
            <a:r>
              <a:rPr lang="en-US" sz="2200" dirty="0">
                <a:latin typeface="Calibri" panose="020F0502020204030204" pitchFamily="34" charset="0"/>
                <a:cs typeface="Calibri" panose="020F0502020204030204" pitchFamily="34" charset="0"/>
              </a:rPr>
              <a:t>Fixes resulted in </a:t>
            </a:r>
            <a:r>
              <a:rPr lang="en-US" sz="2200" b="1" i="1" dirty="0">
                <a:latin typeface="Calibri" panose="020F0502020204030204" pitchFamily="34" charset="0"/>
                <a:cs typeface="Calibri" panose="020F0502020204030204" pitchFamily="34" charset="0"/>
              </a:rPr>
              <a:t>robustness improvements </a:t>
            </a:r>
            <a:r>
              <a:rPr lang="en-US" sz="2200" dirty="0">
                <a:latin typeface="Calibri" panose="020F0502020204030204" pitchFamily="34" charset="0"/>
                <a:cs typeface="Calibri" panose="020F0502020204030204" pitchFamily="34" charset="0"/>
              </a:rPr>
              <a:t>and </a:t>
            </a:r>
            <a:r>
              <a:rPr lang="en-US" sz="2200" b="1" i="1" dirty="0">
                <a:latin typeface="Calibri" panose="020F0502020204030204" pitchFamily="34" charset="0"/>
                <a:cs typeface="Calibri" panose="020F0502020204030204" pitchFamily="34" charset="0"/>
              </a:rPr>
              <a:t>reduced CPU times </a:t>
            </a:r>
            <a:r>
              <a:rPr lang="en-US" sz="2200" dirty="0">
                <a:latin typeface="Calibri" panose="020F0502020204030204" pitchFamily="34" charset="0"/>
                <a:cs typeface="Calibri" panose="020F0502020204030204" pitchFamily="34" charset="0"/>
              </a:rPr>
              <a:t>for 2D XFEM simulations.</a:t>
            </a:r>
          </a:p>
          <a:p>
            <a:pPr marL="800100" lvl="1" indent="-342900">
              <a:buFont typeface="Arial" panose="020B0604020202020204" pitchFamily="34" charset="0"/>
              <a:buChar char="•"/>
            </a:pPr>
            <a:endParaRPr lang="en-US" sz="2200" i="1" dirty="0">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BD9E56A7-4669-476B-AEC2-A520AAFE936A}"/>
              </a:ext>
            </a:extLst>
          </p:cNvPr>
          <p:cNvSpPr/>
          <p:nvPr/>
        </p:nvSpPr>
        <p:spPr>
          <a:xfrm>
            <a:off x="1165219" y="4971316"/>
            <a:ext cx="6813561" cy="830997"/>
          </a:xfrm>
          <a:prstGeom prst="rect">
            <a:avLst/>
          </a:prstGeom>
          <a:solidFill>
            <a:srgbClr val="CCFFCC"/>
          </a:solidFill>
        </p:spPr>
        <p:txBody>
          <a:bodyPr wrap="square">
            <a:spAutoFit/>
          </a:bodyPr>
          <a:lstStyle/>
          <a:p>
            <a:pPr algn="ctr"/>
            <a:r>
              <a:rPr lang="en-US" sz="2400" i="1" dirty="0">
                <a:latin typeface="Calibri" panose="020F0502020204030204" pitchFamily="34" charset="0"/>
                <a:cs typeface="Calibri" panose="020F0502020204030204" pitchFamily="34" charset="0"/>
              </a:rPr>
              <a:t>With this year’s </a:t>
            </a:r>
            <a:r>
              <a:rPr lang="en-US" sz="2400" b="1" i="1" dirty="0">
                <a:latin typeface="Calibri" panose="020F0502020204030204" pitchFamily="34" charset="0"/>
                <a:cs typeface="Calibri" panose="020F0502020204030204" pitchFamily="34" charset="0"/>
              </a:rPr>
              <a:t>improvements</a:t>
            </a:r>
            <a:r>
              <a:rPr lang="en-US" sz="2400" i="1" dirty="0">
                <a:latin typeface="Calibri" panose="020F0502020204030204" pitchFamily="34" charset="0"/>
                <a:cs typeface="Calibri" panose="020F0502020204030204" pitchFamily="34" charset="0"/>
              </a:rPr>
              <a:t>, we are now able to </a:t>
            </a:r>
            <a:r>
              <a:rPr lang="en-US" sz="2400" b="1" i="1" dirty="0">
                <a:latin typeface="Calibri" panose="020F0502020204030204" pitchFamily="34" charset="0"/>
                <a:cs typeface="Calibri" panose="020F0502020204030204" pitchFamily="34" charset="0"/>
              </a:rPr>
              <a:t>run 2D XFEM cases </a:t>
            </a:r>
            <a:r>
              <a:rPr lang="en-US" sz="2400" i="1" dirty="0">
                <a:latin typeface="Calibri" panose="020F0502020204030204" pitchFamily="34" charset="0"/>
                <a:cs typeface="Calibri" panose="020F0502020204030204" pitchFamily="34" charset="0"/>
              </a:rPr>
              <a:t>that were </a:t>
            </a:r>
            <a:r>
              <a:rPr lang="en-US" sz="2400" b="1" i="1" dirty="0">
                <a:latin typeface="Calibri" panose="020F0502020204030204" pitchFamily="34" charset="0"/>
                <a:cs typeface="Calibri" panose="020F0502020204030204" pitchFamily="34" charset="0"/>
              </a:rPr>
              <a:t>abandoned </a:t>
            </a:r>
            <a:r>
              <a:rPr lang="en-US" sz="2400" i="1" dirty="0">
                <a:latin typeface="Calibri" panose="020F0502020204030204" pitchFamily="34" charset="0"/>
                <a:cs typeface="Calibri" panose="020F0502020204030204" pitchFamily="34" charset="0"/>
              </a:rPr>
              <a:t>years ago!!</a:t>
            </a:r>
          </a:p>
        </p:txBody>
      </p:sp>
    </p:spTree>
    <p:extLst>
      <p:ext uri="{BB962C8B-B14F-4D97-AF65-F5344CB8AC3E}">
        <p14:creationId xmlns:p14="http://schemas.microsoft.com/office/powerpoint/2010/main" val="41916129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640C0D-CBFE-4195-8C67-5550CDE2FC55}"/>
              </a:ext>
            </a:extLst>
          </p:cNvPr>
          <p:cNvSpPr>
            <a:spLocks noGrp="1"/>
          </p:cNvSpPr>
          <p:nvPr>
            <p:ph type="title"/>
          </p:nvPr>
        </p:nvSpPr>
        <p:spPr>
          <a:xfrm>
            <a:off x="15326" y="-129130"/>
            <a:ext cx="7863754" cy="1072055"/>
          </a:xfrm>
          <a:noFill/>
        </p:spPr>
        <p:txBody>
          <a:bodyPr/>
          <a:lstStyle/>
          <a:p>
            <a:r>
              <a:rPr lang="en-US" dirty="0"/>
              <a:t>Ongoing/future work involving XFEM</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84CB1ED-AF48-4B89-8ADA-00DF6F557A8C}"/>
                  </a:ext>
                </a:extLst>
              </p:cNvPr>
              <p:cNvSpPr txBox="1"/>
              <p:nvPr/>
            </p:nvSpPr>
            <p:spPr>
              <a:xfrm>
                <a:off x="114036" y="752425"/>
                <a:ext cx="8607974" cy="6093976"/>
              </a:xfrm>
              <a:prstGeom prst="rect">
                <a:avLst/>
              </a:prstGeom>
              <a:noFill/>
            </p:spPr>
            <p:txBody>
              <a:bodyPr wrap="square" rtlCol="0">
                <a:spAutoFit/>
              </a:bodyPr>
              <a:lstStyle/>
              <a:p>
                <a:r>
                  <a:rPr lang="en-US" sz="2200" b="1" dirty="0">
                    <a:solidFill>
                      <a:srgbClr val="0070C0"/>
                    </a:solidFill>
                    <a:latin typeface="Calibri" panose="020F0502020204030204" pitchFamily="34" charset="0"/>
                    <a:cs typeface="Calibri" panose="020F0502020204030204" pitchFamily="34" charset="0"/>
                  </a:rPr>
                  <a:t>Work in progress (WIP):</a:t>
                </a:r>
              </a:p>
              <a:p>
                <a:endParaRPr lang="en-US" sz="400" b="1"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latin typeface="Calibri" panose="020F0502020204030204" pitchFamily="34" charset="0"/>
                    <a:cs typeface="Calibri" panose="020F0502020204030204" pitchFamily="34" charset="0"/>
                  </a:rPr>
                  <a:t>Continue </a:t>
                </a:r>
                <a:r>
                  <a:rPr lang="en-US" sz="2000" b="1" i="1" dirty="0">
                    <a:latin typeface="Calibri" panose="020F0502020204030204" pitchFamily="34" charset="0"/>
                    <a:cs typeface="Calibri" panose="020F0502020204030204" pitchFamily="34" charset="0"/>
                  </a:rPr>
                  <a:t>evaluation</a:t>
                </a:r>
                <a:r>
                  <a:rPr lang="en-US" sz="2000" dirty="0">
                    <a:latin typeface="Calibri" panose="020F0502020204030204" pitchFamily="34" charset="0"/>
                    <a:cs typeface="Calibri" panose="020F0502020204030204" pitchFamily="34" charset="0"/>
                  </a:rPr>
                  <a:t> of XFEM on test cases of interest to ARL</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b="1" i="1" dirty="0">
                    <a:latin typeface="Calibri" panose="020F0502020204030204" pitchFamily="34" charset="0"/>
                    <a:cs typeface="Calibri" panose="020F0502020204030204" pitchFamily="34" charset="0"/>
                  </a:rPr>
                  <a:t>Journal article</a:t>
                </a:r>
                <a:r>
                  <a:rPr lang="en-US" sz="2000" b="1"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on XFEM for multi-material Eulerian SM in ALEGRA</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v"/>
                </a:pPr>
                <a:r>
                  <a:rPr lang="en-US" sz="2000" b="1" i="1" dirty="0">
                    <a:latin typeface="Calibri" panose="020F0502020204030204" pitchFamily="34" charset="0"/>
                    <a:cs typeface="Calibri" panose="020F0502020204030204" pitchFamily="34" charset="0"/>
                  </a:rPr>
                  <a:t>QR algorithms</a:t>
                </a:r>
                <a:r>
                  <a:rPr lang="en-US" sz="2000" dirty="0">
                    <a:latin typeface="Calibri" panose="020F0502020204030204" pitchFamily="34" charset="0"/>
                    <a:cs typeface="Calibri" panose="020F0502020204030204" pitchFamily="34" charset="0"/>
                  </a:rPr>
                  <a:t> for ensuring discrete </a:t>
                </a:r>
                <a:r>
                  <a:rPr lang="en-US" sz="2000" i="1" dirty="0">
                    <a:latin typeface="Calibri" panose="020F0502020204030204" pitchFamily="34" charset="0"/>
                    <a:cs typeface="Calibri" panose="020F0502020204030204" pitchFamily="34" charset="0"/>
                  </a:rPr>
                  <a:t>inf-sup</a:t>
                </a:r>
                <a:r>
                  <a:rPr lang="en-US" sz="2000" dirty="0">
                    <a:latin typeface="Calibri" panose="020F0502020204030204" pitchFamily="34" charset="0"/>
                    <a:cs typeface="Calibri" panose="020F0502020204030204" pitchFamily="34" charset="0"/>
                  </a:rPr>
                  <a:t> stability and their connection to various regularization algorithms in optimization is one </a:t>
                </a:r>
                <a:r>
                  <a:rPr lang="en-US" sz="2000" b="1" i="1" dirty="0">
                    <a:latin typeface="Calibri" panose="020F0502020204030204" pitchFamily="34" charset="0"/>
                    <a:cs typeface="Calibri" panose="020F0502020204030204" pitchFamily="34" charset="0"/>
                  </a:rPr>
                  <a:t>novel contribution</a:t>
                </a:r>
                <a:r>
                  <a:rPr lang="en-US" sz="2000" dirty="0">
                    <a:latin typeface="Calibri" panose="020F0502020204030204" pitchFamily="34" charset="0"/>
                    <a:cs typeface="Calibri" panose="020F0502020204030204" pitchFamily="34" charset="0"/>
                  </a:rPr>
                  <a:t>.</a:t>
                </a:r>
              </a:p>
              <a:p>
                <a:pPr marL="742950" lvl="1" indent="-285750">
                  <a:buFont typeface="Wingdings" panose="05000000000000000000" pitchFamily="2" charset="2"/>
                  <a:buChar char="Ø"/>
                </a:pPr>
                <a:endParaRPr lang="en-US" sz="800" b="1" dirty="0">
                  <a:solidFill>
                    <a:srgbClr val="0070C0"/>
                  </a:solidFill>
                  <a:latin typeface="Calibri" panose="020F0502020204030204" pitchFamily="34" charset="0"/>
                  <a:cs typeface="Calibri" panose="020F0502020204030204" pitchFamily="34" charset="0"/>
                </a:endParaRPr>
              </a:p>
              <a:p>
                <a:pPr lvl="1"/>
                <a:endParaRPr lang="en-US" sz="800" b="1" dirty="0">
                  <a:solidFill>
                    <a:srgbClr val="0070C0"/>
                  </a:solidFill>
                  <a:latin typeface="Calibri" panose="020F0502020204030204" pitchFamily="34" charset="0"/>
                  <a:cs typeface="Calibri" panose="020F0502020204030204" pitchFamily="34" charset="0"/>
                </a:endParaRPr>
              </a:p>
              <a:p>
                <a:r>
                  <a:rPr lang="en-US" sz="2200" b="1" dirty="0">
                    <a:solidFill>
                      <a:srgbClr val="0070C0"/>
                    </a:solidFill>
                    <a:latin typeface="Calibri" panose="020F0502020204030204" pitchFamily="34" charset="0"/>
                    <a:cs typeface="Calibri" panose="020F0502020204030204" pitchFamily="34" charset="0"/>
                  </a:rPr>
                  <a:t>Possible future work:</a:t>
                </a:r>
              </a:p>
              <a:p>
                <a:endParaRPr lang="en-US" sz="400" b="1" dirty="0">
                  <a:solidFill>
                    <a:srgbClr val="0070C0"/>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b="1" i="1" dirty="0">
                    <a:latin typeface="Calibri" panose="020F0502020204030204" pitchFamily="34" charset="0"/>
                    <a:cs typeface="Calibri" panose="020F0502020204030204" pitchFamily="34" charset="0"/>
                  </a:rPr>
                  <a:t>Continue</a:t>
                </a:r>
                <a:r>
                  <a:rPr lang="en-US" sz="2000" dirty="0">
                    <a:latin typeface="Calibri" panose="020F0502020204030204" pitchFamily="34" charset="0"/>
                    <a:cs typeface="Calibri" panose="020F0502020204030204" pitchFamily="34" charset="0"/>
                  </a:rPr>
                  <a:t> XFEM performance improvements</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b="1" i="1" dirty="0">
                    <a:latin typeface="Calibri" panose="020F0502020204030204" pitchFamily="34" charset="0"/>
                    <a:cs typeface="Calibri" panose="020F0502020204030204" pitchFamily="34" charset="0"/>
                  </a:rPr>
                  <a:t>Higher-order remap </a:t>
                </a:r>
                <a:r>
                  <a:rPr lang="en-US" sz="2000" dirty="0">
                    <a:latin typeface="Calibri" panose="020F0502020204030204" pitchFamily="34" charset="0"/>
                    <a:cs typeface="Calibri" panose="020F0502020204030204" pitchFamily="34" charset="0"/>
                  </a:rPr>
                  <a:t>for XFEM intersection remap</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latin typeface="Calibri" panose="020F0502020204030204" pitchFamily="34" charset="0"/>
                    <a:cs typeface="Calibri" panose="020F0502020204030204" pitchFamily="34" charset="0"/>
                  </a:rPr>
                  <a:t>Move 2D robustness/accuracy improvements to </a:t>
                </a:r>
                <a:r>
                  <a:rPr lang="en-US" sz="2000" b="1" i="1" dirty="0">
                    <a:latin typeface="Calibri" panose="020F0502020204030204" pitchFamily="34" charset="0"/>
                    <a:cs typeface="Calibri" panose="020F0502020204030204" pitchFamily="34" charset="0"/>
                  </a:rPr>
                  <a:t>3D</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dirty="0">
                    <a:latin typeface="Calibri" panose="020F0502020204030204" pitchFamily="34" charset="0"/>
                    <a:cs typeface="Calibri" panose="020F0502020204030204" pitchFamily="34" charset="0"/>
                  </a:rPr>
                  <a:t>Fix bug in </a:t>
                </a:r>
                <a:r>
                  <a:rPr lang="en-US" sz="2000" b="1" i="1" dirty="0">
                    <a:latin typeface="Calibri" panose="020F0502020204030204" pitchFamily="34" charset="0"/>
                    <a:cs typeface="Calibri" panose="020F0502020204030204" pitchFamily="34" charset="0"/>
                  </a:rPr>
                  <a:t>skinning</a:t>
                </a:r>
                <a:r>
                  <a:rPr lang="en-US" sz="2000" dirty="0">
                    <a:latin typeface="Calibri" panose="020F0502020204030204" pitchFamily="34" charset="0"/>
                    <a:cs typeface="Calibri" panose="020F0502020204030204" pitchFamily="34" charset="0"/>
                  </a:rPr>
                  <a:t> algorithm.</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US" sz="2000" b="1" i="1" dirty="0">
                    <a:latin typeface="Calibri" panose="020F0502020204030204" pitchFamily="34" charset="0"/>
                    <a:cs typeface="Calibri" panose="020F0502020204030204" pitchFamily="34" charset="0"/>
                  </a:rPr>
                  <a:t>Computational improvements</a:t>
                </a:r>
                <a:r>
                  <a:rPr lang="en-US" sz="2000" dirty="0">
                    <a:latin typeface="Calibri" panose="020F0502020204030204" pitchFamily="34" charset="0"/>
                    <a:cs typeface="Calibri" panose="020F0502020204030204" pitchFamily="34" charset="0"/>
                  </a:rPr>
                  <a:t> to full/hybrid </a:t>
                </a:r>
                <a:r>
                  <a:rPr lang="en-US" sz="2000" b="1" i="1" dirty="0">
                    <a:latin typeface="Calibri" panose="020F0502020204030204" pitchFamily="34" charset="0"/>
                    <a:cs typeface="Calibri" panose="020F0502020204030204" pitchFamily="34" charset="0"/>
                  </a:rPr>
                  <a:t>QR implementations</a:t>
                </a:r>
                <a:r>
                  <a:rPr lang="en-US" sz="2000"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Switch to </a:t>
                </a:r>
                <a:r>
                  <a:rPr lang="en-US" sz="2000" b="1" i="1" dirty="0">
                    <a:latin typeface="Calibri" panose="020F0502020204030204" pitchFamily="34" charset="0"/>
                    <a:cs typeface="Calibri" panose="020F0502020204030204" pitchFamily="34" charset="0"/>
                  </a:rPr>
                  <a:t>sparse QR library </a:t>
                </a:r>
                <a:r>
                  <a:rPr lang="en-US" sz="2000" dirty="0">
                    <a:latin typeface="Calibri" panose="020F0502020204030204" pitchFamily="34" charset="0"/>
                    <a:cs typeface="Calibri" panose="020F0502020204030204" pitchFamily="34" charset="0"/>
                  </a:rPr>
                  <a:t>– QR will scale like </a:t>
                </a:r>
                <a14:m>
                  <m:oMath xmlns:m="http://schemas.openxmlformats.org/officeDocument/2006/math">
                    <m:r>
                      <a:rPr lang="en-US" sz="2000" b="0" i="1" smtClean="0">
                        <a:latin typeface="Cambria Math" panose="02040503050406030204" pitchFamily="18" charset="0"/>
                        <a:cs typeface="Calibri" panose="020F0502020204030204" pitchFamily="34" charset="0"/>
                      </a:rPr>
                      <m:t>𝑂</m:t>
                    </m:r>
                    <m:sSup>
                      <m:sSupPr>
                        <m:ctrlPr>
                          <a:rPr lang="en-US" sz="2000" b="0" i="1" smtClean="0">
                            <a:latin typeface="Cambria Math" panose="02040503050406030204" pitchFamily="18" charset="0"/>
                            <a:cs typeface="Calibri" panose="020F0502020204030204" pitchFamily="34" charset="0"/>
                          </a:rPr>
                        </m:ctrlPr>
                      </m:sSupPr>
                      <m:e>
                        <m:r>
                          <a:rPr lang="en-US" sz="2000" b="0" i="1" smtClean="0">
                            <a:latin typeface="Cambria Math" panose="02040503050406030204" pitchFamily="18" charset="0"/>
                            <a:cs typeface="Calibri" panose="020F0502020204030204" pitchFamily="34" charset="0"/>
                          </a:rPr>
                          <m:t>(</m:t>
                        </m:r>
                        <m:r>
                          <a:rPr lang="en-US" sz="2000" b="0" i="1" smtClean="0">
                            <a:latin typeface="Cambria Math" panose="02040503050406030204" pitchFamily="18" charset="0"/>
                            <a:cs typeface="Calibri" panose="020F0502020204030204" pitchFamily="34" charset="0"/>
                          </a:rPr>
                          <m:t>𝑁</m:t>
                        </m:r>
                      </m:e>
                      <m:sup>
                        <m:r>
                          <a:rPr lang="en-US" sz="2000" b="0" i="1" smtClean="0">
                            <a:latin typeface="Cambria Math" panose="02040503050406030204" pitchFamily="18" charset="0"/>
                            <a:cs typeface="Calibri" panose="020F0502020204030204" pitchFamily="34" charset="0"/>
                          </a:rPr>
                          <m:t>2</m:t>
                        </m:r>
                      </m:sup>
                    </m:sSup>
                    <m:r>
                      <a:rPr lang="en-US" sz="2000" b="0" i="1" smtClean="0">
                        <a:latin typeface="Cambria Math" panose="02040503050406030204" pitchFamily="18" charset="0"/>
                        <a:cs typeface="Calibri" panose="020F0502020204030204" pitchFamily="34" charset="0"/>
                      </a:rPr>
                      <m:t>)</m:t>
                    </m:r>
                  </m:oMath>
                </a14:m>
                <a:r>
                  <a:rPr lang="en-US" sz="2000" dirty="0">
                    <a:latin typeface="Calibri" panose="020F0502020204030204" pitchFamily="34" charset="0"/>
                    <a:cs typeface="Calibri" panose="020F0502020204030204" pitchFamily="34" charset="0"/>
                  </a:rPr>
                  <a:t> vs. </a:t>
                </a:r>
                <a14:m>
                  <m:oMath xmlns:m="http://schemas.openxmlformats.org/officeDocument/2006/math">
                    <m:r>
                      <a:rPr lang="en-US" sz="2000" i="1">
                        <a:latin typeface="Cambria Math" panose="02040503050406030204" pitchFamily="18" charset="0"/>
                        <a:cs typeface="Calibri" panose="020F0502020204030204" pitchFamily="34" charset="0"/>
                      </a:rPr>
                      <m:t>𝑂</m:t>
                    </m:r>
                    <m:sSup>
                      <m:sSupPr>
                        <m:ctrlPr>
                          <a:rPr lang="en-US" sz="2000" i="1">
                            <a:latin typeface="Cambria Math" panose="02040503050406030204" pitchFamily="18" charset="0"/>
                            <a:cs typeface="Calibri" panose="020F0502020204030204" pitchFamily="34" charset="0"/>
                          </a:rPr>
                        </m:ctrlPr>
                      </m:sSupPr>
                      <m:e>
                        <m:r>
                          <a:rPr lang="en-US" sz="2000" i="1">
                            <a:latin typeface="Cambria Math" panose="02040503050406030204" pitchFamily="18" charset="0"/>
                            <a:cs typeface="Calibri" panose="020F0502020204030204" pitchFamily="34" charset="0"/>
                          </a:rPr>
                          <m:t>(</m:t>
                        </m:r>
                        <m:r>
                          <a:rPr lang="en-US" sz="2000" i="1">
                            <a:latin typeface="Cambria Math" panose="02040503050406030204" pitchFamily="18" charset="0"/>
                            <a:cs typeface="Calibri" panose="020F0502020204030204" pitchFamily="34" charset="0"/>
                          </a:rPr>
                          <m:t>𝑁</m:t>
                        </m:r>
                      </m:e>
                      <m:sup>
                        <m:r>
                          <a:rPr lang="en-US" sz="2000" b="0" i="1" smtClean="0">
                            <a:latin typeface="Cambria Math" panose="02040503050406030204" pitchFamily="18" charset="0"/>
                            <a:cs typeface="Calibri" panose="020F0502020204030204" pitchFamily="34" charset="0"/>
                          </a:rPr>
                          <m:t>3</m:t>
                        </m:r>
                      </m:sup>
                    </m:sSup>
                    <m:r>
                      <a:rPr lang="en-US" sz="2000" i="1">
                        <a:latin typeface="Cambria Math" panose="02040503050406030204" pitchFamily="18" charset="0"/>
                        <a:cs typeface="Calibri" panose="020F0502020204030204" pitchFamily="34" charset="0"/>
                      </a:rPr>
                      <m:t>)</m:t>
                    </m:r>
                  </m:oMath>
                </a14:m>
                <a:endParaRPr lang="en-US" sz="20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v"/>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v"/>
                </a:pPr>
                <a:r>
                  <a:rPr lang="en-US" sz="2000" dirty="0">
                    <a:latin typeface="Calibri" panose="020F0502020204030204" pitchFamily="34" charset="0"/>
                    <a:cs typeface="Calibri" panose="020F0502020204030204" pitchFamily="34" charset="0"/>
                  </a:rPr>
                  <a:t>Modify </a:t>
                </a:r>
                <a:r>
                  <a:rPr lang="en-US" sz="2000" b="1" i="1" dirty="0">
                    <a:latin typeface="Calibri" panose="020F0502020204030204" pitchFamily="34" charset="0"/>
                    <a:cs typeface="Calibri" panose="020F0502020204030204" pitchFamily="34" charset="0"/>
                  </a:rPr>
                  <a:t>hybrid QR logic </a:t>
                </a:r>
                <a:r>
                  <a:rPr lang="en-US" sz="2000" dirty="0">
                    <a:latin typeface="Calibri" panose="020F0502020204030204" pitchFamily="34" charset="0"/>
                    <a:cs typeface="Calibri" panose="020F0502020204030204" pitchFamily="34" charset="0"/>
                  </a:rPr>
                  <a:t>to perform QR more often (e.g. when contact system is ill-conditioned but not exactly singular)</a:t>
                </a:r>
              </a:p>
              <a:p>
                <a:pPr marL="742950" lvl="1" indent="-285750">
                  <a:buFont typeface="Wingdings" panose="05000000000000000000" pitchFamily="2" charset="2"/>
                  <a:buChar char="Ø"/>
                </a:pPr>
                <a:endParaRPr lang="en-US" sz="2200" dirty="0">
                  <a:latin typeface="Calibri" panose="020F0502020204030204" pitchFamily="34" charset="0"/>
                  <a:cs typeface="Calibri" panose="020F0502020204030204" pitchFamily="34" charset="0"/>
                </a:endParaRPr>
              </a:p>
            </p:txBody>
          </p:sp>
        </mc:Choice>
        <mc:Fallback xmlns="">
          <p:sp>
            <p:nvSpPr>
              <p:cNvPr id="3" name="TextBox 2">
                <a:extLst>
                  <a:ext uri="{FF2B5EF4-FFF2-40B4-BE49-F238E27FC236}">
                    <a16:creationId xmlns:a16="http://schemas.microsoft.com/office/drawing/2014/main" id="{784CB1ED-AF48-4B89-8ADA-00DF6F557A8C}"/>
                  </a:ext>
                </a:extLst>
              </p:cNvPr>
              <p:cNvSpPr txBox="1">
                <a:spLocks noRot="1" noChangeAspect="1" noMove="1" noResize="1" noEditPoints="1" noAdjustHandles="1" noChangeArrowheads="1" noChangeShapeType="1" noTextEdit="1"/>
              </p:cNvSpPr>
              <p:nvPr/>
            </p:nvSpPr>
            <p:spPr>
              <a:xfrm>
                <a:off x="114036" y="752425"/>
                <a:ext cx="8607974" cy="6093976"/>
              </a:xfrm>
              <a:prstGeom prst="rect">
                <a:avLst/>
              </a:prstGeom>
              <a:blipFill>
                <a:blip r:embed="rId2"/>
                <a:stretch>
                  <a:fillRect l="-921" t="-600" r="-212"/>
                </a:stretch>
              </a:blipFill>
            </p:spPr>
            <p:txBody>
              <a:bodyPr/>
              <a:lstStyle/>
              <a:p>
                <a:r>
                  <a:rPr lang="en-US">
                    <a:noFill/>
                  </a:rPr>
                  <a:t> </a:t>
                </a:r>
              </a:p>
            </p:txBody>
          </p:sp>
        </mc:Fallback>
      </mc:AlternateContent>
    </p:spTree>
    <p:extLst>
      <p:ext uri="{BB962C8B-B14F-4D97-AF65-F5344CB8AC3E}">
        <p14:creationId xmlns:p14="http://schemas.microsoft.com/office/powerpoint/2010/main" val="2585256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253" y="2604488"/>
            <a:ext cx="8229600" cy="991675"/>
          </a:xfrm>
        </p:spPr>
        <p:txBody>
          <a:bodyPr/>
          <a:lstStyle/>
          <a:p>
            <a:r>
              <a:rPr lang="en-US" dirty="0">
                <a:solidFill>
                  <a:srgbClr val="002060"/>
                </a:solidFill>
              </a:rPr>
              <a:t>Backup Slides </a:t>
            </a:r>
          </a:p>
        </p:txBody>
      </p:sp>
    </p:spTree>
    <p:extLst>
      <p:ext uri="{BB962C8B-B14F-4D97-AF65-F5344CB8AC3E}">
        <p14:creationId xmlns:p14="http://schemas.microsoft.com/office/powerpoint/2010/main" val="2125498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DTEX_UFEM">
            <a:hlinkClick r:id="" action="ppaction://media"/>
            <a:extLst>
              <a:ext uri="{FF2B5EF4-FFF2-40B4-BE49-F238E27FC236}">
                <a16:creationId xmlns:a16="http://schemas.microsoft.com/office/drawing/2014/main" id="{184D8F6E-1F74-48B2-895F-9EDB11B6279A}"/>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32960" y="1607045"/>
            <a:ext cx="4278393" cy="3208795"/>
          </a:xfrm>
          <a:prstGeom prst="rect">
            <a:avLst/>
          </a:prstGeom>
        </p:spPr>
      </p:pic>
      <p:pic>
        <p:nvPicPr>
          <p:cNvPr id="6" name="DTEX_noQR_mspair71_discard4">
            <a:hlinkClick r:id="" action="ppaction://media"/>
            <a:extLst>
              <a:ext uri="{FF2B5EF4-FFF2-40B4-BE49-F238E27FC236}">
                <a16:creationId xmlns:a16="http://schemas.microsoft.com/office/drawing/2014/main" id="{BB63238F-8F53-460A-A6FF-DBE5C87EB1D8}"/>
              </a:ext>
            </a:extLst>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181847" y="1607045"/>
            <a:ext cx="4278393" cy="3208795"/>
          </a:xfrm>
          <a:prstGeom prst="rect">
            <a:avLst/>
          </a:prstGeom>
        </p:spPr>
      </p:pic>
      <p:sp>
        <p:nvSpPr>
          <p:cNvPr id="7" name="TextBox 6">
            <a:extLst>
              <a:ext uri="{FF2B5EF4-FFF2-40B4-BE49-F238E27FC236}">
                <a16:creationId xmlns:a16="http://schemas.microsoft.com/office/drawing/2014/main" id="{FF35C994-46F8-4C0D-8D69-94D8993A7EB2}"/>
              </a:ext>
            </a:extLst>
          </p:cNvPr>
          <p:cNvSpPr txBox="1"/>
          <p:nvPr/>
        </p:nvSpPr>
        <p:spPr>
          <a:xfrm>
            <a:off x="297743" y="1166891"/>
            <a:ext cx="3996558"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XFEM, No QR, Oct. 2019 Code</a:t>
            </a:r>
          </a:p>
        </p:txBody>
      </p:sp>
      <p:sp>
        <p:nvSpPr>
          <p:cNvPr id="8" name="TextBox 7">
            <a:extLst>
              <a:ext uri="{FF2B5EF4-FFF2-40B4-BE49-F238E27FC236}">
                <a16:creationId xmlns:a16="http://schemas.microsoft.com/office/drawing/2014/main" id="{BE94F0AC-DBF5-415A-94E4-C640AE58D9E3}"/>
              </a:ext>
            </a:extLst>
          </p:cNvPr>
          <p:cNvSpPr txBox="1"/>
          <p:nvPr/>
        </p:nvSpPr>
        <p:spPr>
          <a:xfrm>
            <a:off x="5030691" y="1189522"/>
            <a:ext cx="3996558" cy="369332"/>
          </a:xfrm>
          <a:prstGeom prst="rect">
            <a:avLst/>
          </a:prstGeom>
          <a:noFill/>
        </p:spPr>
        <p:txBody>
          <a:bodyPr wrap="square" rtlCol="0">
            <a:spAutoFit/>
          </a:bodyPr>
          <a:lstStyle/>
          <a:p>
            <a:pPr algn="ctr"/>
            <a:r>
              <a:rPr lang="en-US" dirty="0">
                <a:latin typeface="Calibri" panose="020F0502020204030204" pitchFamily="34" charset="0"/>
                <a:cs typeface="Calibri" panose="020F0502020204030204" pitchFamily="34" charset="0"/>
              </a:rPr>
              <a:t>UFEM, Oct. 2019 Code</a:t>
            </a:r>
          </a:p>
        </p:txBody>
      </p:sp>
      <p:sp>
        <p:nvSpPr>
          <p:cNvPr id="9" name="TextBox 8">
            <a:extLst>
              <a:ext uri="{FF2B5EF4-FFF2-40B4-BE49-F238E27FC236}">
                <a16:creationId xmlns:a16="http://schemas.microsoft.com/office/drawing/2014/main" id="{88E976B0-E07D-41CB-8B27-5841569FD41C}"/>
              </a:ext>
            </a:extLst>
          </p:cNvPr>
          <p:cNvSpPr txBox="1"/>
          <p:nvPr/>
        </p:nvSpPr>
        <p:spPr>
          <a:xfrm>
            <a:off x="181847" y="5179835"/>
            <a:ext cx="8729506" cy="1169550"/>
          </a:xfrm>
          <a:prstGeom prst="rect">
            <a:avLst/>
          </a:prstGeom>
          <a:noFill/>
        </p:spPr>
        <p:txBody>
          <a:bodyPr wrap="square" rtlCol="0">
            <a:spAutoFit/>
          </a:bodyPr>
          <a:lstStyle/>
          <a:p>
            <a:pPr marL="285750" indent="-285750">
              <a:buFont typeface="Arial" panose="020B0604020202020204" pitchFamily="34" charset="0"/>
              <a:buChar char="•"/>
            </a:pPr>
            <a:r>
              <a:rPr lang="en-US" sz="2200" b="1" i="1" dirty="0">
                <a:latin typeface="Calibri" panose="020F0502020204030204" pitchFamily="34" charset="0"/>
                <a:cs typeface="Calibri" panose="020F0502020204030204" pitchFamily="34" charset="0"/>
              </a:rPr>
              <a:t>“Sticking” </a:t>
            </a:r>
            <a:r>
              <a:rPr lang="en-US" sz="2200" dirty="0">
                <a:latin typeface="Calibri" panose="020F0502020204030204" pitchFamily="34" charset="0"/>
                <a:cs typeface="Calibri" panose="020F0502020204030204" pitchFamily="34" charset="0"/>
              </a:rPr>
              <a:t>projectile behavior in XFEM solution (left) is due to </a:t>
            </a:r>
            <a:r>
              <a:rPr lang="en-US" sz="2200" b="1" i="1" dirty="0">
                <a:latin typeface="Calibri" panose="020F0502020204030204" pitchFamily="34" charset="0"/>
                <a:cs typeface="Calibri" panose="020F0502020204030204" pitchFamily="34" charset="0"/>
              </a:rPr>
              <a:t>first-order remap </a:t>
            </a:r>
            <a:r>
              <a:rPr lang="en-US" sz="2200" dirty="0">
                <a:latin typeface="Calibri" panose="020F0502020204030204" pitchFamily="34" charset="0"/>
                <a:cs typeface="Calibri" panose="020F0502020204030204" pitchFamily="34" charset="0"/>
              </a:rPr>
              <a:t>algorithm in XFEM.</a:t>
            </a:r>
          </a:p>
          <a:p>
            <a:pPr marL="285750" indent="-285750">
              <a:buFont typeface="Arial" panose="020B0604020202020204" pitchFamily="34" charset="0"/>
              <a:buChar char="•"/>
            </a:pPr>
            <a:endParaRPr lang="en-US" sz="400" dirty="0">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Ø"/>
            </a:pPr>
            <a:r>
              <a:rPr lang="en-US" sz="2200" dirty="0">
                <a:latin typeface="Calibri" panose="020F0502020204030204" pitchFamily="34" charset="0"/>
                <a:cs typeface="Calibri" panose="020F0502020204030204" pitchFamily="34" charset="0"/>
              </a:rPr>
              <a:t>Would be remedied by implementing </a:t>
            </a:r>
            <a:r>
              <a:rPr lang="en-US" sz="2200" b="1" i="1" dirty="0">
                <a:latin typeface="Calibri" panose="020F0502020204030204" pitchFamily="34" charset="0"/>
                <a:cs typeface="Calibri" panose="020F0502020204030204" pitchFamily="34" charset="0"/>
              </a:rPr>
              <a:t>higher-order remap</a:t>
            </a:r>
            <a:r>
              <a:rPr lang="en-US" sz="2200" dirty="0">
                <a:latin typeface="Calibri" panose="020F0502020204030204" pitchFamily="34" charset="0"/>
                <a:cs typeface="Calibri" panose="020F0502020204030204" pitchFamily="34" charset="0"/>
              </a:rPr>
              <a:t>.</a:t>
            </a:r>
          </a:p>
        </p:txBody>
      </p:sp>
      <p:sp>
        <p:nvSpPr>
          <p:cNvPr id="10" name="Title 1">
            <a:extLst>
              <a:ext uri="{FF2B5EF4-FFF2-40B4-BE49-F238E27FC236}">
                <a16:creationId xmlns:a16="http://schemas.microsoft.com/office/drawing/2014/main" id="{E040E924-83BC-40EA-A7E4-9277636729F8}"/>
              </a:ext>
            </a:extLst>
          </p:cNvPr>
          <p:cNvSpPr>
            <a:spLocks noGrp="1"/>
          </p:cNvSpPr>
          <p:nvPr>
            <p:ph type="title"/>
          </p:nvPr>
        </p:nvSpPr>
        <p:spPr>
          <a:xfrm>
            <a:off x="65951" y="-5900"/>
            <a:ext cx="8961298" cy="1072055"/>
          </a:xfrm>
          <a:solidFill>
            <a:schemeClr val="bg1"/>
          </a:solidFill>
        </p:spPr>
        <p:txBody>
          <a:bodyPr/>
          <a:lstStyle/>
          <a:p>
            <a:r>
              <a:rPr lang="en-US" dirty="0"/>
              <a:t>Motivation for XFEM higher-order remap </a:t>
            </a:r>
          </a:p>
        </p:txBody>
      </p:sp>
    </p:spTree>
    <p:extLst>
      <p:ext uri="{BB962C8B-B14F-4D97-AF65-F5344CB8AC3E}">
        <p14:creationId xmlns:p14="http://schemas.microsoft.com/office/powerpoint/2010/main" val="99144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0" fill="hold"/>
                                        <p:tgtEl>
                                          <p:spTgt spid="6"/>
                                        </p:tgtEl>
                                      </p:cBhvr>
                                    </p:cmd>
                                  </p:childTnLst>
                                </p:cTn>
                              </p:par>
                              <p:par>
                                <p:cTn id="7" presetID="1" presetClass="mediacall" presetSubtype="0" fill="hold" nodeType="withEffect">
                                  <p:stCondLst>
                                    <p:cond delay="0"/>
                                  </p:stCondLst>
                                  <p:childTnLst>
                                    <p:cmd type="call" cmd="playFrom(0.0)">
                                      <p:cBhvr>
                                        <p:cTn id="8" dur="150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6"/>
                </p:tgtEl>
              </p:cMediaNode>
            </p:video>
            <p:video>
              <p:cMediaNode vol="80000">
                <p:cTn id="10" fill="hold" display="0">
                  <p:stCondLst>
                    <p:cond delay="indefinite"/>
                  </p:stCondLst>
                </p:cTn>
                <p:tgtEl>
                  <p:spTgt spid="5"/>
                </p:tgtEl>
              </p:cMediaNode>
            </p:vide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640C0D-CBFE-4195-8C67-5550CDE2FC55}"/>
              </a:ext>
            </a:extLst>
          </p:cNvPr>
          <p:cNvSpPr>
            <a:spLocks noGrp="1"/>
          </p:cNvSpPr>
          <p:nvPr>
            <p:ph type="title"/>
          </p:nvPr>
        </p:nvSpPr>
        <p:spPr>
          <a:xfrm>
            <a:off x="98619" y="180275"/>
            <a:ext cx="8961298" cy="1072055"/>
          </a:xfrm>
          <a:solidFill>
            <a:schemeClr val="bg1"/>
          </a:solidFill>
        </p:spPr>
        <p:txBody>
          <a:bodyPr/>
          <a:lstStyle/>
          <a:p>
            <a:r>
              <a:rPr lang="en-US" dirty="0"/>
              <a:t>Identifying cause of linearly dependent constraints: skinning algorithm</a:t>
            </a:r>
          </a:p>
        </p:txBody>
      </p:sp>
      <p:pic>
        <p:nvPicPr>
          <p:cNvPr id="7" name="Picture 6">
            <a:extLst>
              <a:ext uri="{FF2B5EF4-FFF2-40B4-BE49-F238E27FC236}">
                <a16:creationId xmlns:a16="http://schemas.microsoft.com/office/drawing/2014/main" id="{CA092860-ABB4-4BC8-BF94-2D419916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36" y="1599170"/>
            <a:ext cx="4431345" cy="3425194"/>
          </a:xfrm>
          <a:prstGeom prst="rect">
            <a:avLst/>
          </a:prstGeom>
        </p:spPr>
      </p:pic>
      <p:graphicFrame>
        <p:nvGraphicFramePr>
          <p:cNvPr id="6" name="Table 5">
            <a:extLst>
              <a:ext uri="{FF2B5EF4-FFF2-40B4-BE49-F238E27FC236}">
                <a16:creationId xmlns:a16="http://schemas.microsoft.com/office/drawing/2014/main" id="{349B615C-7A17-4833-A18C-2D6F3B554171}"/>
              </a:ext>
            </a:extLst>
          </p:cNvPr>
          <p:cNvGraphicFramePr>
            <a:graphicFrameLocks noGrp="1"/>
          </p:cNvGraphicFramePr>
          <p:nvPr/>
        </p:nvGraphicFramePr>
        <p:xfrm>
          <a:off x="98619" y="2850411"/>
          <a:ext cx="4559654" cy="3383280"/>
        </p:xfrm>
        <a:graphic>
          <a:graphicData uri="http://schemas.openxmlformats.org/drawingml/2006/table">
            <a:tbl>
              <a:tblPr firstRow="1" bandRow="1">
                <a:tableStyleId>{5C22544A-7EE6-4342-B048-85BDC9FD1C3A}</a:tableStyleId>
              </a:tblPr>
              <a:tblGrid>
                <a:gridCol w="1500417">
                  <a:extLst>
                    <a:ext uri="{9D8B030D-6E8A-4147-A177-3AD203B41FA5}">
                      <a16:colId xmlns:a16="http://schemas.microsoft.com/office/drawing/2014/main" val="811848807"/>
                    </a:ext>
                  </a:extLst>
                </a:gridCol>
                <a:gridCol w="1276352">
                  <a:extLst>
                    <a:ext uri="{9D8B030D-6E8A-4147-A177-3AD203B41FA5}">
                      <a16:colId xmlns:a16="http://schemas.microsoft.com/office/drawing/2014/main" val="3983655945"/>
                    </a:ext>
                  </a:extLst>
                </a:gridCol>
                <a:gridCol w="1782885">
                  <a:extLst>
                    <a:ext uri="{9D8B030D-6E8A-4147-A177-3AD203B41FA5}">
                      <a16:colId xmlns:a16="http://schemas.microsoft.com/office/drawing/2014/main" val="1425787873"/>
                    </a:ext>
                  </a:extLst>
                </a:gridCol>
              </a:tblGrid>
              <a:tr h="0">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Sandwich</a:t>
                      </a:r>
                    </a:p>
                  </a:txBody>
                  <a:tcPr/>
                </a:tc>
                <a:tc>
                  <a:txBody>
                    <a:bodyPr/>
                    <a:lstStyle/>
                    <a:p>
                      <a:pPr algn="ctr"/>
                      <a:r>
                        <a:rPr lang="en-US" dirty="0">
                          <a:latin typeface="Calibri" panose="020F0502020204030204" pitchFamily="34" charset="0"/>
                          <a:cs typeface="Calibri" panose="020F0502020204030204" pitchFamily="34" charset="0"/>
                        </a:rPr>
                        <a:t>Cup</a:t>
                      </a:r>
                    </a:p>
                  </a:txBody>
                  <a:tcPr/>
                </a:tc>
                <a:extLst>
                  <a:ext uri="{0D108BD9-81ED-4DB2-BD59-A6C34878D82A}">
                    <a16:rowId xmlns:a16="http://schemas.microsoft.com/office/drawing/2014/main" val="888829792"/>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1e-10</a:t>
                      </a:r>
                    </a:p>
                  </a:txBody>
                  <a:tcPr/>
                </a:tc>
                <a:tc>
                  <a:txBody>
                    <a:bodyPr/>
                    <a:lstStyle/>
                    <a:p>
                      <a:pPr algn="ctr"/>
                      <a:r>
                        <a:rPr lang="en-US" dirty="0">
                          <a:latin typeface="Calibri" panose="020F0502020204030204" pitchFamily="34" charset="0"/>
                          <a:cs typeface="Calibri" panose="020F0502020204030204" pitchFamily="34" charset="0"/>
                        </a:rPr>
                        <a:t>27, 29</a:t>
                      </a:r>
                    </a:p>
                  </a:txBody>
                  <a:tcPr/>
                </a:tc>
                <a:tc>
                  <a:txBody>
                    <a:bodyPr/>
                    <a:lstStyle/>
                    <a:p>
                      <a:pPr algn="ctr"/>
                      <a:r>
                        <a:rPr lang="en-US" dirty="0">
                          <a:latin typeface="Calibri" panose="020F0502020204030204" pitchFamily="34" charset="0"/>
                          <a:cs typeface="Calibri" panose="020F0502020204030204" pitchFamily="34" charset="0"/>
                        </a:rPr>
                        <a:t>48, 51, 56, 58</a:t>
                      </a:r>
                    </a:p>
                  </a:txBody>
                  <a:tcPr/>
                </a:tc>
                <a:extLst>
                  <a:ext uri="{0D108BD9-81ED-4DB2-BD59-A6C34878D82A}">
                    <a16:rowId xmlns:a16="http://schemas.microsoft.com/office/drawing/2014/main" val="1190757878"/>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1e-5</a:t>
                      </a:r>
                    </a:p>
                  </a:txBody>
                  <a:tcPr/>
                </a:tc>
                <a:tc>
                  <a:txBody>
                    <a:bodyPr/>
                    <a:lstStyle/>
                    <a:p>
                      <a:pPr algn="ctr"/>
                      <a:r>
                        <a:rPr lang="en-US" dirty="0">
                          <a:latin typeface="Calibri" panose="020F0502020204030204" pitchFamily="34" charset="0"/>
                          <a:cs typeface="Calibri" panose="020F0502020204030204" pitchFamily="34" charset="0"/>
                        </a:rPr>
                        <a:t>26, 27, 28, 29, 38</a:t>
                      </a:r>
                    </a:p>
                  </a:txBody>
                  <a:tcPr/>
                </a:tc>
                <a:tc>
                  <a:txBody>
                    <a:bodyPr/>
                    <a:lstStyle/>
                    <a:p>
                      <a:pPr algn="ctr"/>
                      <a:r>
                        <a:rPr lang="en-US" dirty="0">
                          <a:latin typeface="Calibri" panose="020F0502020204030204" pitchFamily="34" charset="0"/>
                          <a:cs typeface="Calibri" panose="020F0502020204030204" pitchFamily="34" charset="0"/>
                        </a:rPr>
                        <a:t>48, 51, 55, 56, 57, 58, 59</a:t>
                      </a:r>
                    </a:p>
                  </a:txBody>
                  <a:tcPr/>
                </a:tc>
                <a:extLst>
                  <a:ext uri="{0D108BD9-81ED-4DB2-BD59-A6C34878D82A}">
                    <a16:rowId xmlns:a16="http://schemas.microsoft.com/office/drawing/2014/main" val="3429912429"/>
                  </a:ext>
                </a:extLst>
              </a:tr>
              <a:tr h="1036509">
                <a:tc>
                  <a:txBody>
                    <a:bodyPr/>
                    <a:lstStyle/>
                    <a:p>
                      <a:pPr algn="ctr"/>
                      <a:r>
                        <a:rPr lang="en-US" dirty="0">
                          <a:latin typeface="Calibri" panose="020F0502020204030204" pitchFamily="34" charset="0"/>
                          <a:cs typeface="Calibri" panose="020F0502020204030204" pitchFamily="34" charset="0"/>
                        </a:rPr>
                        <a:t>Tuples of identical/near identical constraints         (* = identical constraints)</a:t>
                      </a:r>
                    </a:p>
                  </a:txBody>
                  <a:tcPr/>
                </a:tc>
                <a:tc>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{18, 29}*,</a:t>
                      </a:r>
                    </a:p>
                    <a:p>
                      <a:pPr algn="ctr"/>
                      <a:r>
                        <a:rPr lang="en-US" dirty="0">
                          <a:latin typeface="Calibri" panose="020F0502020204030204" pitchFamily="34" charset="0"/>
                          <a:cs typeface="Calibri" panose="020F0502020204030204" pitchFamily="34" charset="0"/>
                        </a:rPr>
                        <a:t>{17, 27, 26}</a:t>
                      </a:r>
                    </a:p>
                  </a:txBody>
                  <a:tcPr/>
                </a:tc>
                <a:tc>
                  <a:txBody>
                    <a:bodyPr/>
                    <a:lstStyle/>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{46, 48},          {50, 51, 57, 58},           {49, 55, 56}</a:t>
                      </a:r>
                    </a:p>
                  </a:txBody>
                  <a:tcPr/>
                </a:tc>
                <a:extLst>
                  <a:ext uri="{0D108BD9-81ED-4DB2-BD59-A6C34878D82A}">
                    <a16:rowId xmlns:a16="http://schemas.microsoft.com/office/drawing/2014/main" val="3851101563"/>
                  </a:ext>
                </a:extLst>
              </a:tr>
            </a:tbl>
          </a:graphicData>
        </a:graphic>
      </p:graphicFrame>
    </p:spTree>
    <p:extLst>
      <p:ext uri="{BB962C8B-B14F-4D97-AF65-F5344CB8AC3E}">
        <p14:creationId xmlns:p14="http://schemas.microsoft.com/office/powerpoint/2010/main" val="26425241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640C0D-CBFE-4195-8C67-5550CDE2FC55}"/>
              </a:ext>
            </a:extLst>
          </p:cNvPr>
          <p:cNvSpPr>
            <a:spLocks noGrp="1"/>
          </p:cNvSpPr>
          <p:nvPr>
            <p:ph type="title"/>
          </p:nvPr>
        </p:nvSpPr>
        <p:spPr>
          <a:xfrm>
            <a:off x="98619" y="180275"/>
            <a:ext cx="8961298" cy="1072055"/>
          </a:xfrm>
          <a:solidFill>
            <a:schemeClr val="bg1"/>
          </a:solidFill>
        </p:spPr>
        <p:txBody>
          <a:bodyPr/>
          <a:lstStyle/>
          <a:p>
            <a:r>
              <a:rPr lang="en-US" dirty="0"/>
              <a:t>Identifying cause of linearly dependent constraints: skinning algorithm</a:t>
            </a:r>
          </a:p>
        </p:txBody>
      </p:sp>
      <p:pic>
        <p:nvPicPr>
          <p:cNvPr id="7" name="Picture 6">
            <a:extLst>
              <a:ext uri="{FF2B5EF4-FFF2-40B4-BE49-F238E27FC236}">
                <a16:creationId xmlns:a16="http://schemas.microsoft.com/office/drawing/2014/main" id="{CA092860-ABB4-4BC8-BF94-2D419916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36" y="1599170"/>
            <a:ext cx="4431345" cy="3425194"/>
          </a:xfrm>
          <a:prstGeom prst="rect">
            <a:avLst/>
          </a:prstGeom>
        </p:spPr>
      </p:pic>
      <p:graphicFrame>
        <p:nvGraphicFramePr>
          <p:cNvPr id="6" name="Table 5">
            <a:extLst>
              <a:ext uri="{FF2B5EF4-FFF2-40B4-BE49-F238E27FC236}">
                <a16:creationId xmlns:a16="http://schemas.microsoft.com/office/drawing/2014/main" id="{349B615C-7A17-4833-A18C-2D6F3B554171}"/>
              </a:ext>
            </a:extLst>
          </p:cNvPr>
          <p:cNvGraphicFramePr>
            <a:graphicFrameLocks noGrp="1"/>
          </p:cNvGraphicFramePr>
          <p:nvPr/>
        </p:nvGraphicFramePr>
        <p:xfrm>
          <a:off x="98619" y="2850411"/>
          <a:ext cx="4559654" cy="3383280"/>
        </p:xfrm>
        <a:graphic>
          <a:graphicData uri="http://schemas.openxmlformats.org/drawingml/2006/table">
            <a:tbl>
              <a:tblPr firstRow="1" bandRow="1">
                <a:tableStyleId>{5C22544A-7EE6-4342-B048-85BDC9FD1C3A}</a:tableStyleId>
              </a:tblPr>
              <a:tblGrid>
                <a:gridCol w="1500417">
                  <a:extLst>
                    <a:ext uri="{9D8B030D-6E8A-4147-A177-3AD203B41FA5}">
                      <a16:colId xmlns:a16="http://schemas.microsoft.com/office/drawing/2014/main" val="811848807"/>
                    </a:ext>
                  </a:extLst>
                </a:gridCol>
                <a:gridCol w="1276352">
                  <a:extLst>
                    <a:ext uri="{9D8B030D-6E8A-4147-A177-3AD203B41FA5}">
                      <a16:colId xmlns:a16="http://schemas.microsoft.com/office/drawing/2014/main" val="3983655945"/>
                    </a:ext>
                  </a:extLst>
                </a:gridCol>
                <a:gridCol w="1782885">
                  <a:extLst>
                    <a:ext uri="{9D8B030D-6E8A-4147-A177-3AD203B41FA5}">
                      <a16:colId xmlns:a16="http://schemas.microsoft.com/office/drawing/2014/main" val="1425787873"/>
                    </a:ext>
                  </a:extLst>
                </a:gridCol>
              </a:tblGrid>
              <a:tr h="0">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Sandwich</a:t>
                      </a:r>
                    </a:p>
                  </a:txBody>
                  <a:tcPr/>
                </a:tc>
                <a:tc>
                  <a:txBody>
                    <a:bodyPr/>
                    <a:lstStyle/>
                    <a:p>
                      <a:pPr algn="ctr"/>
                      <a:r>
                        <a:rPr lang="en-US" dirty="0">
                          <a:latin typeface="Calibri" panose="020F0502020204030204" pitchFamily="34" charset="0"/>
                          <a:cs typeface="Calibri" panose="020F0502020204030204" pitchFamily="34" charset="0"/>
                        </a:rPr>
                        <a:t>Cup</a:t>
                      </a:r>
                    </a:p>
                  </a:txBody>
                  <a:tcPr/>
                </a:tc>
                <a:extLst>
                  <a:ext uri="{0D108BD9-81ED-4DB2-BD59-A6C34878D82A}">
                    <a16:rowId xmlns:a16="http://schemas.microsoft.com/office/drawing/2014/main" val="888829792"/>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1e-10</a:t>
                      </a:r>
                    </a:p>
                  </a:txBody>
                  <a:tcPr/>
                </a:tc>
                <a:tc>
                  <a:txBody>
                    <a:bodyPr/>
                    <a:lstStyle/>
                    <a:p>
                      <a:pPr algn="ctr"/>
                      <a:r>
                        <a:rPr lang="en-US" dirty="0">
                          <a:latin typeface="Calibri" panose="020F0502020204030204" pitchFamily="34" charset="0"/>
                          <a:cs typeface="Calibri" panose="020F0502020204030204" pitchFamily="34" charset="0"/>
                        </a:rPr>
                        <a:t>27, 29</a:t>
                      </a:r>
                    </a:p>
                  </a:txBody>
                  <a:tcPr/>
                </a:tc>
                <a:tc>
                  <a:txBody>
                    <a:bodyPr/>
                    <a:lstStyle/>
                    <a:p>
                      <a:pPr algn="ctr"/>
                      <a:r>
                        <a:rPr lang="en-US" dirty="0">
                          <a:latin typeface="Calibri" panose="020F0502020204030204" pitchFamily="34" charset="0"/>
                          <a:cs typeface="Calibri" panose="020F0502020204030204" pitchFamily="34" charset="0"/>
                        </a:rPr>
                        <a:t>48, 51, 56, 58</a:t>
                      </a:r>
                    </a:p>
                  </a:txBody>
                  <a:tcPr/>
                </a:tc>
                <a:extLst>
                  <a:ext uri="{0D108BD9-81ED-4DB2-BD59-A6C34878D82A}">
                    <a16:rowId xmlns:a16="http://schemas.microsoft.com/office/drawing/2014/main" val="1190757878"/>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1e-5</a:t>
                      </a:r>
                    </a:p>
                  </a:txBody>
                  <a:tcPr/>
                </a:tc>
                <a:tc>
                  <a:txBody>
                    <a:bodyPr/>
                    <a:lstStyle/>
                    <a:p>
                      <a:pPr algn="ctr"/>
                      <a:r>
                        <a:rPr lang="en-US" dirty="0">
                          <a:latin typeface="Calibri" panose="020F0502020204030204" pitchFamily="34" charset="0"/>
                          <a:cs typeface="Calibri" panose="020F0502020204030204" pitchFamily="34" charset="0"/>
                        </a:rPr>
                        <a:t>26, 27, 28, 29, 38</a:t>
                      </a:r>
                    </a:p>
                  </a:txBody>
                  <a:tcPr/>
                </a:tc>
                <a:tc>
                  <a:txBody>
                    <a:bodyPr/>
                    <a:lstStyle/>
                    <a:p>
                      <a:pPr algn="ctr"/>
                      <a:r>
                        <a:rPr lang="en-US" dirty="0">
                          <a:latin typeface="Calibri" panose="020F0502020204030204" pitchFamily="34" charset="0"/>
                          <a:cs typeface="Calibri" panose="020F0502020204030204" pitchFamily="34" charset="0"/>
                        </a:rPr>
                        <a:t>48, 51, 55, 56, 57, 58, 59</a:t>
                      </a:r>
                    </a:p>
                  </a:txBody>
                  <a:tcPr/>
                </a:tc>
                <a:extLst>
                  <a:ext uri="{0D108BD9-81ED-4DB2-BD59-A6C34878D82A}">
                    <a16:rowId xmlns:a16="http://schemas.microsoft.com/office/drawing/2014/main" val="3429912429"/>
                  </a:ext>
                </a:extLst>
              </a:tr>
              <a:tr h="1036509">
                <a:tc>
                  <a:txBody>
                    <a:bodyPr/>
                    <a:lstStyle/>
                    <a:p>
                      <a:pPr algn="ctr"/>
                      <a:r>
                        <a:rPr lang="en-US" dirty="0">
                          <a:latin typeface="Calibri" panose="020F0502020204030204" pitchFamily="34" charset="0"/>
                          <a:cs typeface="Calibri" panose="020F0502020204030204" pitchFamily="34" charset="0"/>
                        </a:rPr>
                        <a:t>Tuples of identical/near identical constraints         (* = identical constraints)</a:t>
                      </a:r>
                    </a:p>
                  </a:txBody>
                  <a:tcPr/>
                </a:tc>
                <a:tc>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{18, 29}*,</a:t>
                      </a:r>
                    </a:p>
                    <a:p>
                      <a:pPr algn="ctr"/>
                      <a:r>
                        <a:rPr lang="en-US" dirty="0">
                          <a:latin typeface="Calibri" panose="020F0502020204030204" pitchFamily="34" charset="0"/>
                          <a:cs typeface="Calibri" panose="020F0502020204030204" pitchFamily="34" charset="0"/>
                        </a:rPr>
                        <a:t>{17, 27, 26}</a:t>
                      </a:r>
                    </a:p>
                  </a:txBody>
                  <a:tcPr/>
                </a:tc>
                <a:tc>
                  <a:txBody>
                    <a:bodyPr/>
                    <a:lstStyle/>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{46, 48},          {50, 51, 57, 58},           {49, 55, 56}</a:t>
                      </a:r>
                    </a:p>
                  </a:txBody>
                  <a:tcPr/>
                </a:tc>
                <a:extLst>
                  <a:ext uri="{0D108BD9-81ED-4DB2-BD59-A6C34878D82A}">
                    <a16:rowId xmlns:a16="http://schemas.microsoft.com/office/drawing/2014/main" val="3851101563"/>
                  </a:ext>
                </a:extLst>
              </a:tr>
            </a:tbl>
          </a:graphicData>
        </a:graphic>
      </p:graphicFrame>
      <p:sp>
        <p:nvSpPr>
          <p:cNvPr id="9" name="Rectangle: Rounded Corners 8">
            <a:extLst>
              <a:ext uri="{FF2B5EF4-FFF2-40B4-BE49-F238E27FC236}">
                <a16:creationId xmlns:a16="http://schemas.microsoft.com/office/drawing/2014/main" id="{28144AD1-ACE7-4C86-A178-9117D476E4DB}"/>
              </a:ext>
            </a:extLst>
          </p:cNvPr>
          <p:cNvSpPr/>
          <p:nvPr/>
        </p:nvSpPr>
        <p:spPr>
          <a:xfrm>
            <a:off x="1734206" y="5052797"/>
            <a:ext cx="1035833" cy="3184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EAC88CA-C60B-4846-B307-9B37EB62A68D}"/>
              </a:ext>
            </a:extLst>
          </p:cNvPr>
          <p:cNvSpPr/>
          <p:nvPr/>
        </p:nvSpPr>
        <p:spPr>
          <a:xfrm>
            <a:off x="5608771" y="3221046"/>
            <a:ext cx="739477" cy="5932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E96CFD5-CDB7-4A5C-BDFD-F0836F246993}"/>
              </a:ext>
            </a:extLst>
          </p:cNvPr>
          <p:cNvCxnSpPr>
            <a:cxnSpLocks/>
          </p:cNvCxnSpPr>
          <p:nvPr/>
        </p:nvCxnSpPr>
        <p:spPr>
          <a:xfrm flipV="1">
            <a:off x="2770039" y="3770355"/>
            <a:ext cx="2838732" cy="1341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0598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640C0D-CBFE-4195-8C67-5550CDE2FC55}"/>
              </a:ext>
            </a:extLst>
          </p:cNvPr>
          <p:cNvSpPr>
            <a:spLocks noGrp="1"/>
          </p:cNvSpPr>
          <p:nvPr>
            <p:ph type="title"/>
          </p:nvPr>
        </p:nvSpPr>
        <p:spPr>
          <a:xfrm>
            <a:off x="98619" y="180275"/>
            <a:ext cx="8961298" cy="1072055"/>
          </a:xfrm>
          <a:solidFill>
            <a:schemeClr val="bg1"/>
          </a:solidFill>
        </p:spPr>
        <p:txBody>
          <a:bodyPr/>
          <a:lstStyle/>
          <a:p>
            <a:r>
              <a:rPr lang="en-US" dirty="0"/>
              <a:t>Identifying cause of linearly dependent constraints: skinning algorithm</a:t>
            </a:r>
          </a:p>
        </p:txBody>
      </p:sp>
      <p:pic>
        <p:nvPicPr>
          <p:cNvPr id="7" name="Picture 6">
            <a:extLst>
              <a:ext uri="{FF2B5EF4-FFF2-40B4-BE49-F238E27FC236}">
                <a16:creationId xmlns:a16="http://schemas.microsoft.com/office/drawing/2014/main" id="{CA092860-ABB4-4BC8-BF94-2D419916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36" y="1599170"/>
            <a:ext cx="4431345" cy="3425194"/>
          </a:xfrm>
          <a:prstGeom prst="rect">
            <a:avLst/>
          </a:prstGeom>
        </p:spPr>
      </p:pic>
      <p:graphicFrame>
        <p:nvGraphicFramePr>
          <p:cNvPr id="6" name="Table 5">
            <a:extLst>
              <a:ext uri="{FF2B5EF4-FFF2-40B4-BE49-F238E27FC236}">
                <a16:creationId xmlns:a16="http://schemas.microsoft.com/office/drawing/2014/main" id="{349B615C-7A17-4833-A18C-2D6F3B554171}"/>
              </a:ext>
            </a:extLst>
          </p:cNvPr>
          <p:cNvGraphicFramePr>
            <a:graphicFrameLocks noGrp="1"/>
          </p:cNvGraphicFramePr>
          <p:nvPr/>
        </p:nvGraphicFramePr>
        <p:xfrm>
          <a:off x="98619" y="2850411"/>
          <a:ext cx="4559654" cy="3383280"/>
        </p:xfrm>
        <a:graphic>
          <a:graphicData uri="http://schemas.openxmlformats.org/drawingml/2006/table">
            <a:tbl>
              <a:tblPr firstRow="1" bandRow="1">
                <a:tableStyleId>{5C22544A-7EE6-4342-B048-85BDC9FD1C3A}</a:tableStyleId>
              </a:tblPr>
              <a:tblGrid>
                <a:gridCol w="1500417">
                  <a:extLst>
                    <a:ext uri="{9D8B030D-6E8A-4147-A177-3AD203B41FA5}">
                      <a16:colId xmlns:a16="http://schemas.microsoft.com/office/drawing/2014/main" val="811848807"/>
                    </a:ext>
                  </a:extLst>
                </a:gridCol>
                <a:gridCol w="1276352">
                  <a:extLst>
                    <a:ext uri="{9D8B030D-6E8A-4147-A177-3AD203B41FA5}">
                      <a16:colId xmlns:a16="http://schemas.microsoft.com/office/drawing/2014/main" val="3983655945"/>
                    </a:ext>
                  </a:extLst>
                </a:gridCol>
                <a:gridCol w="1782885">
                  <a:extLst>
                    <a:ext uri="{9D8B030D-6E8A-4147-A177-3AD203B41FA5}">
                      <a16:colId xmlns:a16="http://schemas.microsoft.com/office/drawing/2014/main" val="1425787873"/>
                    </a:ext>
                  </a:extLst>
                </a:gridCol>
              </a:tblGrid>
              <a:tr h="0">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Sandwich</a:t>
                      </a:r>
                    </a:p>
                  </a:txBody>
                  <a:tcPr/>
                </a:tc>
                <a:tc>
                  <a:txBody>
                    <a:bodyPr/>
                    <a:lstStyle/>
                    <a:p>
                      <a:pPr algn="ctr"/>
                      <a:r>
                        <a:rPr lang="en-US" dirty="0">
                          <a:latin typeface="Calibri" panose="020F0502020204030204" pitchFamily="34" charset="0"/>
                          <a:cs typeface="Calibri" panose="020F0502020204030204" pitchFamily="34" charset="0"/>
                        </a:rPr>
                        <a:t>Cup</a:t>
                      </a:r>
                    </a:p>
                  </a:txBody>
                  <a:tcPr/>
                </a:tc>
                <a:extLst>
                  <a:ext uri="{0D108BD9-81ED-4DB2-BD59-A6C34878D82A}">
                    <a16:rowId xmlns:a16="http://schemas.microsoft.com/office/drawing/2014/main" val="888829792"/>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1e-10</a:t>
                      </a:r>
                    </a:p>
                  </a:txBody>
                  <a:tcPr/>
                </a:tc>
                <a:tc>
                  <a:txBody>
                    <a:bodyPr/>
                    <a:lstStyle/>
                    <a:p>
                      <a:pPr algn="ctr"/>
                      <a:r>
                        <a:rPr lang="en-US" dirty="0">
                          <a:latin typeface="Calibri" panose="020F0502020204030204" pitchFamily="34" charset="0"/>
                          <a:cs typeface="Calibri" panose="020F0502020204030204" pitchFamily="34" charset="0"/>
                        </a:rPr>
                        <a:t>27, 29</a:t>
                      </a:r>
                    </a:p>
                  </a:txBody>
                  <a:tcPr/>
                </a:tc>
                <a:tc>
                  <a:txBody>
                    <a:bodyPr/>
                    <a:lstStyle/>
                    <a:p>
                      <a:pPr algn="ctr"/>
                      <a:r>
                        <a:rPr lang="en-US" dirty="0">
                          <a:latin typeface="Calibri" panose="020F0502020204030204" pitchFamily="34" charset="0"/>
                          <a:cs typeface="Calibri" panose="020F0502020204030204" pitchFamily="34" charset="0"/>
                        </a:rPr>
                        <a:t>48, 51, 56, 58</a:t>
                      </a:r>
                    </a:p>
                  </a:txBody>
                  <a:tcPr/>
                </a:tc>
                <a:extLst>
                  <a:ext uri="{0D108BD9-81ED-4DB2-BD59-A6C34878D82A}">
                    <a16:rowId xmlns:a16="http://schemas.microsoft.com/office/drawing/2014/main" val="1190757878"/>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1e-5</a:t>
                      </a:r>
                    </a:p>
                  </a:txBody>
                  <a:tcPr/>
                </a:tc>
                <a:tc>
                  <a:txBody>
                    <a:bodyPr/>
                    <a:lstStyle/>
                    <a:p>
                      <a:pPr algn="ctr"/>
                      <a:r>
                        <a:rPr lang="en-US" dirty="0">
                          <a:latin typeface="Calibri" panose="020F0502020204030204" pitchFamily="34" charset="0"/>
                          <a:cs typeface="Calibri" panose="020F0502020204030204" pitchFamily="34" charset="0"/>
                        </a:rPr>
                        <a:t>26, 27, 28, 29, 38</a:t>
                      </a:r>
                    </a:p>
                  </a:txBody>
                  <a:tcPr/>
                </a:tc>
                <a:tc>
                  <a:txBody>
                    <a:bodyPr/>
                    <a:lstStyle/>
                    <a:p>
                      <a:pPr algn="ctr"/>
                      <a:r>
                        <a:rPr lang="en-US" dirty="0">
                          <a:latin typeface="Calibri" panose="020F0502020204030204" pitchFamily="34" charset="0"/>
                          <a:cs typeface="Calibri" panose="020F0502020204030204" pitchFamily="34" charset="0"/>
                        </a:rPr>
                        <a:t>48, 51, 55, 56, 57, 58, 59</a:t>
                      </a:r>
                    </a:p>
                  </a:txBody>
                  <a:tcPr/>
                </a:tc>
                <a:extLst>
                  <a:ext uri="{0D108BD9-81ED-4DB2-BD59-A6C34878D82A}">
                    <a16:rowId xmlns:a16="http://schemas.microsoft.com/office/drawing/2014/main" val="3429912429"/>
                  </a:ext>
                </a:extLst>
              </a:tr>
              <a:tr h="1036509">
                <a:tc>
                  <a:txBody>
                    <a:bodyPr/>
                    <a:lstStyle/>
                    <a:p>
                      <a:pPr algn="ctr"/>
                      <a:r>
                        <a:rPr lang="en-US" dirty="0">
                          <a:latin typeface="Calibri" panose="020F0502020204030204" pitchFamily="34" charset="0"/>
                          <a:cs typeface="Calibri" panose="020F0502020204030204" pitchFamily="34" charset="0"/>
                        </a:rPr>
                        <a:t>Tuples of identical/near identical constraints         (* = identical constraints)</a:t>
                      </a:r>
                    </a:p>
                  </a:txBody>
                  <a:tcPr/>
                </a:tc>
                <a:tc>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{18, 29}*,</a:t>
                      </a:r>
                    </a:p>
                    <a:p>
                      <a:pPr algn="ctr"/>
                      <a:r>
                        <a:rPr lang="en-US" dirty="0">
                          <a:latin typeface="Calibri" panose="020F0502020204030204" pitchFamily="34" charset="0"/>
                          <a:cs typeface="Calibri" panose="020F0502020204030204" pitchFamily="34" charset="0"/>
                        </a:rPr>
                        <a:t>{17, 27, 26}</a:t>
                      </a:r>
                    </a:p>
                  </a:txBody>
                  <a:tcPr/>
                </a:tc>
                <a:tc>
                  <a:txBody>
                    <a:bodyPr/>
                    <a:lstStyle/>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{46, 48},          {50, 51, 57, 58},           {49, 55, 56}</a:t>
                      </a:r>
                    </a:p>
                  </a:txBody>
                  <a:tcPr/>
                </a:tc>
                <a:extLst>
                  <a:ext uri="{0D108BD9-81ED-4DB2-BD59-A6C34878D82A}">
                    <a16:rowId xmlns:a16="http://schemas.microsoft.com/office/drawing/2014/main" val="3851101563"/>
                  </a:ext>
                </a:extLst>
              </a:tr>
            </a:tbl>
          </a:graphicData>
        </a:graphic>
      </p:graphicFrame>
      <p:sp>
        <p:nvSpPr>
          <p:cNvPr id="9" name="Rectangle: Rounded Corners 8">
            <a:extLst>
              <a:ext uri="{FF2B5EF4-FFF2-40B4-BE49-F238E27FC236}">
                <a16:creationId xmlns:a16="http://schemas.microsoft.com/office/drawing/2014/main" id="{28144AD1-ACE7-4C86-A178-9117D476E4DB}"/>
              </a:ext>
            </a:extLst>
          </p:cNvPr>
          <p:cNvSpPr/>
          <p:nvPr/>
        </p:nvSpPr>
        <p:spPr>
          <a:xfrm>
            <a:off x="1734206" y="5052797"/>
            <a:ext cx="1035833" cy="3184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EAC88CA-C60B-4846-B307-9B37EB62A68D}"/>
              </a:ext>
            </a:extLst>
          </p:cNvPr>
          <p:cNvSpPr/>
          <p:nvPr/>
        </p:nvSpPr>
        <p:spPr>
          <a:xfrm>
            <a:off x="5608771" y="3221046"/>
            <a:ext cx="739477" cy="5932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E96CFD5-CDB7-4A5C-BDFD-F0836F246993}"/>
              </a:ext>
            </a:extLst>
          </p:cNvPr>
          <p:cNvCxnSpPr>
            <a:cxnSpLocks/>
          </p:cNvCxnSpPr>
          <p:nvPr/>
        </p:nvCxnSpPr>
        <p:spPr>
          <a:xfrm flipV="1">
            <a:off x="2770039" y="3770355"/>
            <a:ext cx="2838732" cy="1341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5E6A78-6B31-4FFE-8A06-6843BEB34986}"/>
              </a:ext>
            </a:extLst>
          </p:cNvPr>
          <p:cNvSpPr txBox="1"/>
          <p:nvPr/>
        </p:nvSpPr>
        <p:spPr>
          <a:xfrm>
            <a:off x="354109" y="1433926"/>
            <a:ext cx="4048673" cy="1107996"/>
          </a:xfrm>
          <a:prstGeom prst="rect">
            <a:avLst/>
          </a:prstGeom>
          <a:solidFill>
            <a:srgbClr val="FFFFCC"/>
          </a:solidFill>
        </p:spPr>
        <p:txBody>
          <a:bodyPr wrap="square" rtlCol="0">
            <a:spAutoFit/>
          </a:bodyPr>
          <a:lstStyle/>
          <a:p>
            <a:pPr algn="ctr"/>
            <a:r>
              <a:rPr lang="en-US" sz="2200" dirty="0">
                <a:latin typeface="Calibri" panose="020F0502020204030204" pitchFamily="34" charset="0"/>
                <a:cs typeface="Calibri" panose="020F0502020204030204" pitchFamily="34" charset="0"/>
              </a:rPr>
              <a:t>The culprit is the</a:t>
            </a:r>
            <a:r>
              <a:rPr lang="en-US" sz="2200" b="1" dirty="0">
                <a:latin typeface="Calibri" panose="020F0502020204030204" pitchFamily="34" charset="0"/>
                <a:cs typeface="Calibri" panose="020F0502020204030204" pitchFamily="34" charset="0"/>
              </a:rPr>
              <a:t> skinning algorithm</a:t>
            </a:r>
            <a:r>
              <a:rPr lang="en-US" sz="2200" dirty="0">
                <a:latin typeface="Calibri" panose="020F0502020204030204" pitchFamily="34" charset="0"/>
                <a:cs typeface="Calibri" panose="020F0502020204030204" pitchFamily="34" charset="0"/>
              </a:rPr>
              <a:t>, which adds redundant and nonsensical constraints.</a:t>
            </a:r>
          </a:p>
        </p:txBody>
      </p:sp>
    </p:spTree>
    <p:extLst>
      <p:ext uri="{BB962C8B-B14F-4D97-AF65-F5344CB8AC3E}">
        <p14:creationId xmlns:p14="http://schemas.microsoft.com/office/powerpoint/2010/main" val="29289433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5640C0D-CBFE-4195-8C67-5550CDE2FC55}"/>
              </a:ext>
            </a:extLst>
          </p:cNvPr>
          <p:cNvSpPr>
            <a:spLocks noGrp="1"/>
          </p:cNvSpPr>
          <p:nvPr>
            <p:ph type="title"/>
          </p:nvPr>
        </p:nvSpPr>
        <p:spPr>
          <a:xfrm>
            <a:off x="98619" y="180275"/>
            <a:ext cx="8961298" cy="1072055"/>
          </a:xfrm>
          <a:solidFill>
            <a:schemeClr val="bg1"/>
          </a:solidFill>
        </p:spPr>
        <p:txBody>
          <a:bodyPr/>
          <a:lstStyle/>
          <a:p>
            <a:r>
              <a:rPr lang="en-US" dirty="0"/>
              <a:t>Identifying cause of linearly dependent constraints: skinning algorithm</a:t>
            </a:r>
          </a:p>
        </p:txBody>
      </p:sp>
      <p:pic>
        <p:nvPicPr>
          <p:cNvPr id="7" name="Picture 6">
            <a:extLst>
              <a:ext uri="{FF2B5EF4-FFF2-40B4-BE49-F238E27FC236}">
                <a16:creationId xmlns:a16="http://schemas.microsoft.com/office/drawing/2014/main" id="{CA092860-ABB4-4BC8-BF94-2D419916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036" y="1599170"/>
            <a:ext cx="4431345" cy="3425194"/>
          </a:xfrm>
          <a:prstGeom prst="rect">
            <a:avLst/>
          </a:prstGeom>
        </p:spPr>
      </p:pic>
      <p:graphicFrame>
        <p:nvGraphicFramePr>
          <p:cNvPr id="6" name="Table 5">
            <a:extLst>
              <a:ext uri="{FF2B5EF4-FFF2-40B4-BE49-F238E27FC236}">
                <a16:creationId xmlns:a16="http://schemas.microsoft.com/office/drawing/2014/main" id="{349B615C-7A17-4833-A18C-2D6F3B554171}"/>
              </a:ext>
            </a:extLst>
          </p:cNvPr>
          <p:cNvGraphicFramePr>
            <a:graphicFrameLocks noGrp="1"/>
          </p:cNvGraphicFramePr>
          <p:nvPr/>
        </p:nvGraphicFramePr>
        <p:xfrm>
          <a:off x="98619" y="2850411"/>
          <a:ext cx="4559654" cy="3383280"/>
        </p:xfrm>
        <a:graphic>
          <a:graphicData uri="http://schemas.openxmlformats.org/drawingml/2006/table">
            <a:tbl>
              <a:tblPr firstRow="1" bandRow="1">
                <a:tableStyleId>{5C22544A-7EE6-4342-B048-85BDC9FD1C3A}</a:tableStyleId>
              </a:tblPr>
              <a:tblGrid>
                <a:gridCol w="1500417">
                  <a:extLst>
                    <a:ext uri="{9D8B030D-6E8A-4147-A177-3AD203B41FA5}">
                      <a16:colId xmlns:a16="http://schemas.microsoft.com/office/drawing/2014/main" val="811848807"/>
                    </a:ext>
                  </a:extLst>
                </a:gridCol>
                <a:gridCol w="1276352">
                  <a:extLst>
                    <a:ext uri="{9D8B030D-6E8A-4147-A177-3AD203B41FA5}">
                      <a16:colId xmlns:a16="http://schemas.microsoft.com/office/drawing/2014/main" val="3983655945"/>
                    </a:ext>
                  </a:extLst>
                </a:gridCol>
                <a:gridCol w="1782885">
                  <a:extLst>
                    <a:ext uri="{9D8B030D-6E8A-4147-A177-3AD203B41FA5}">
                      <a16:colId xmlns:a16="http://schemas.microsoft.com/office/drawing/2014/main" val="1425787873"/>
                    </a:ext>
                  </a:extLst>
                </a:gridCol>
              </a:tblGrid>
              <a:tr h="0">
                <a:tc>
                  <a:txBody>
                    <a:bodyPr/>
                    <a:lstStyle/>
                    <a:p>
                      <a:pPr algn="ctr"/>
                      <a:endParaRPr lang="en-US"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Sandwich</a:t>
                      </a:r>
                    </a:p>
                  </a:txBody>
                  <a:tcPr/>
                </a:tc>
                <a:tc>
                  <a:txBody>
                    <a:bodyPr/>
                    <a:lstStyle/>
                    <a:p>
                      <a:pPr algn="ctr"/>
                      <a:r>
                        <a:rPr lang="en-US" dirty="0">
                          <a:latin typeface="Calibri" panose="020F0502020204030204" pitchFamily="34" charset="0"/>
                          <a:cs typeface="Calibri" panose="020F0502020204030204" pitchFamily="34" charset="0"/>
                        </a:rPr>
                        <a:t>Cup</a:t>
                      </a:r>
                    </a:p>
                  </a:txBody>
                  <a:tcPr/>
                </a:tc>
                <a:extLst>
                  <a:ext uri="{0D108BD9-81ED-4DB2-BD59-A6C34878D82A}">
                    <a16:rowId xmlns:a16="http://schemas.microsoft.com/office/drawing/2014/main" val="888829792"/>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1e-10</a:t>
                      </a:r>
                    </a:p>
                  </a:txBody>
                  <a:tcPr/>
                </a:tc>
                <a:tc>
                  <a:txBody>
                    <a:bodyPr/>
                    <a:lstStyle/>
                    <a:p>
                      <a:pPr algn="ctr"/>
                      <a:r>
                        <a:rPr lang="en-US" dirty="0">
                          <a:latin typeface="Calibri" panose="020F0502020204030204" pitchFamily="34" charset="0"/>
                          <a:cs typeface="Calibri" panose="020F0502020204030204" pitchFamily="34" charset="0"/>
                        </a:rPr>
                        <a:t>27, 29</a:t>
                      </a:r>
                    </a:p>
                  </a:txBody>
                  <a:tcPr/>
                </a:tc>
                <a:tc>
                  <a:txBody>
                    <a:bodyPr/>
                    <a:lstStyle/>
                    <a:p>
                      <a:pPr algn="ctr"/>
                      <a:r>
                        <a:rPr lang="en-US" dirty="0">
                          <a:latin typeface="Calibri" panose="020F0502020204030204" pitchFamily="34" charset="0"/>
                          <a:cs typeface="Calibri" panose="020F0502020204030204" pitchFamily="34" charset="0"/>
                        </a:rPr>
                        <a:t>48, 51, 56, 58</a:t>
                      </a:r>
                    </a:p>
                  </a:txBody>
                  <a:tcPr/>
                </a:tc>
                <a:extLst>
                  <a:ext uri="{0D108BD9-81ED-4DB2-BD59-A6C34878D82A}">
                    <a16:rowId xmlns:a16="http://schemas.microsoft.com/office/drawing/2014/main" val="1190757878"/>
                  </a:ext>
                </a:extLst>
              </a:tr>
              <a:tr h="0">
                <a:tc>
                  <a:txBody>
                    <a:bodyPr/>
                    <a:lstStyle/>
                    <a:p>
                      <a:pPr algn="ctr"/>
                      <a:r>
                        <a:rPr lang="en-US" dirty="0">
                          <a:latin typeface="Calibri" panose="020F0502020204030204" pitchFamily="34" charset="0"/>
                          <a:cs typeface="Calibri" panose="020F0502020204030204" pitchFamily="34" charset="0"/>
                        </a:rPr>
                        <a:t>QR with </a:t>
                      </a:r>
                      <a:r>
                        <a:rPr lang="en-US" dirty="0" err="1">
                          <a:latin typeface="Calibri" panose="020F0502020204030204" pitchFamily="34" charset="0"/>
                          <a:cs typeface="Calibri" panose="020F0502020204030204" pitchFamily="34" charset="0"/>
                        </a:rPr>
                        <a:t>qr</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tol</a:t>
                      </a:r>
                      <a:r>
                        <a:rPr lang="en-US" dirty="0">
                          <a:latin typeface="Calibri" panose="020F0502020204030204" pitchFamily="34" charset="0"/>
                          <a:cs typeface="Calibri" panose="020F0502020204030204" pitchFamily="34" charset="0"/>
                        </a:rPr>
                        <a:t> = 1e-5</a:t>
                      </a:r>
                    </a:p>
                  </a:txBody>
                  <a:tcPr/>
                </a:tc>
                <a:tc>
                  <a:txBody>
                    <a:bodyPr/>
                    <a:lstStyle/>
                    <a:p>
                      <a:pPr algn="ctr"/>
                      <a:r>
                        <a:rPr lang="en-US" dirty="0">
                          <a:latin typeface="Calibri" panose="020F0502020204030204" pitchFamily="34" charset="0"/>
                          <a:cs typeface="Calibri" panose="020F0502020204030204" pitchFamily="34" charset="0"/>
                        </a:rPr>
                        <a:t>26, 27, 28, 29, 38</a:t>
                      </a:r>
                    </a:p>
                  </a:txBody>
                  <a:tcPr/>
                </a:tc>
                <a:tc>
                  <a:txBody>
                    <a:bodyPr/>
                    <a:lstStyle/>
                    <a:p>
                      <a:pPr algn="ctr"/>
                      <a:r>
                        <a:rPr lang="en-US" dirty="0">
                          <a:latin typeface="Calibri" panose="020F0502020204030204" pitchFamily="34" charset="0"/>
                          <a:cs typeface="Calibri" panose="020F0502020204030204" pitchFamily="34" charset="0"/>
                        </a:rPr>
                        <a:t>48, 51, 55, 56, 57, 58, 59</a:t>
                      </a:r>
                    </a:p>
                  </a:txBody>
                  <a:tcPr/>
                </a:tc>
                <a:extLst>
                  <a:ext uri="{0D108BD9-81ED-4DB2-BD59-A6C34878D82A}">
                    <a16:rowId xmlns:a16="http://schemas.microsoft.com/office/drawing/2014/main" val="3429912429"/>
                  </a:ext>
                </a:extLst>
              </a:tr>
              <a:tr h="1036509">
                <a:tc>
                  <a:txBody>
                    <a:bodyPr/>
                    <a:lstStyle/>
                    <a:p>
                      <a:pPr algn="ctr"/>
                      <a:r>
                        <a:rPr lang="en-US" dirty="0">
                          <a:latin typeface="Calibri" panose="020F0502020204030204" pitchFamily="34" charset="0"/>
                          <a:cs typeface="Calibri" panose="020F0502020204030204" pitchFamily="34" charset="0"/>
                        </a:rPr>
                        <a:t>Tuples of identical/near identical constraints         (* = identical constraints)</a:t>
                      </a:r>
                    </a:p>
                  </a:txBody>
                  <a:tcPr/>
                </a:tc>
                <a:tc>
                  <a:txBody>
                    <a:bodyPr/>
                    <a:lstStyle/>
                    <a:p>
                      <a:pPr algn="ctr"/>
                      <a:endParaRPr lang="en-US" dirty="0">
                        <a:latin typeface="Calibri" panose="020F0502020204030204" pitchFamily="34" charset="0"/>
                        <a:cs typeface="Calibri" panose="020F0502020204030204" pitchFamily="34" charset="0"/>
                      </a:endParaRP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{18, 29}*,</a:t>
                      </a:r>
                    </a:p>
                    <a:p>
                      <a:pPr algn="ctr"/>
                      <a:r>
                        <a:rPr lang="en-US" dirty="0">
                          <a:latin typeface="Calibri" panose="020F0502020204030204" pitchFamily="34" charset="0"/>
                          <a:cs typeface="Calibri" panose="020F0502020204030204" pitchFamily="34" charset="0"/>
                        </a:rPr>
                        <a:t>{17, 27, 26}</a:t>
                      </a:r>
                    </a:p>
                  </a:txBody>
                  <a:tcPr/>
                </a:tc>
                <a:tc>
                  <a:txBody>
                    <a:bodyPr/>
                    <a:lstStyle/>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{46, 48},          {50, 51, 57, 58},           {49, 55, 56}</a:t>
                      </a:r>
                    </a:p>
                  </a:txBody>
                  <a:tcPr/>
                </a:tc>
                <a:extLst>
                  <a:ext uri="{0D108BD9-81ED-4DB2-BD59-A6C34878D82A}">
                    <a16:rowId xmlns:a16="http://schemas.microsoft.com/office/drawing/2014/main" val="3851101563"/>
                  </a:ext>
                </a:extLst>
              </a:tr>
            </a:tbl>
          </a:graphicData>
        </a:graphic>
      </p:graphicFrame>
      <p:sp>
        <p:nvSpPr>
          <p:cNvPr id="9" name="Rectangle: Rounded Corners 8">
            <a:extLst>
              <a:ext uri="{FF2B5EF4-FFF2-40B4-BE49-F238E27FC236}">
                <a16:creationId xmlns:a16="http://schemas.microsoft.com/office/drawing/2014/main" id="{28144AD1-ACE7-4C86-A178-9117D476E4DB}"/>
              </a:ext>
            </a:extLst>
          </p:cNvPr>
          <p:cNvSpPr/>
          <p:nvPr/>
        </p:nvSpPr>
        <p:spPr>
          <a:xfrm>
            <a:off x="1734206" y="5052797"/>
            <a:ext cx="1035833" cy="3184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EAC88CA-C60B-4846-B307-9B37EB62A68D}"/>
              </a:ext>
            </a:extLst>
          </p:cNvPr>
          <p:cNvSpPr/>
          <p:nvPr/>
        </p:nvSpPr>
        <p:spPr>
          <a:xfrm>
            <a:off x="5608771" y="3221046"/>
            <a:ext cx="739477" cy="59327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E96CFD5-CDB7-4A5C-BDFD-F0836F246993}"/>
              </a:ext>
            </a:extLst>
          </p:cNvPr>
          <p:cNvCxnSpPr>
            <a:cxnSpLocks/>
          </p:cNvCxnSpPr>
          <p:nvPr/>
        </p:nvCxnSpPr>
        <p:spPr>
          <a:xfrm flipV="1">
            <a:off x="2770039" y="3770355"/>
            <a:ext cx="2838732" cy="1341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95E6A78-6B31-4FFE-8A06-6843BEB34986}"/>
              </a:ext>
            </a:extLst>
          </p:cNvPr>
          <p:cNvSpPr txBox="1"/>
          <p:nvPr/>
        </p:nvSpPr>
        <p:spPr>
          <a:xfrm>
            <a:off x="354109" y="1433926"/>
            <a:ext cx="4048673" cy="1107996"/>
          </a:xfrm>
          <a:prstGeom prst="rect">
            <a:avLst/>
          </a:prstGeom>
          <a:solidFill>
            <a:srgbClr val="FFFFCC"/>
          </a:solidFill>
        </p:spPr>
        <p:txBody>
          <a:bodyPr wrap="square" rtlCol="0">
            <a:spAutoFit/>
          </a:bodyPr>
          <a:lstStyle/>
          <a:p>
            <a:pPr algn="ctr"/>
            <a:r>
              <a:rPr lang="en-US" sz="2200" dirty="0">
                <a:latin typeface="Calibri" panose="020F0502020204030204" pitchFamily="34" charset="0"/>
                <a:cs typeface="Calibri" panose="020F0502020204030204" pitchFamily="34" charset="0"/>
              </a:rPr>
              <a:t>The culprit is the</a:t>
            </a:r>
            <a:r>
              <a:rPr lang="en-US" sz="2200" b="1" dirty="0">
                <a:latin typeface="Calibri" panose="020F0502020204030204" pitchFamily="34" charset="0"/>
                <a:cs typeface="Calibri" panose="020F0502020204030204" pitchFamily="34" charset="0"/>
              </a:rPr>
              <a:t> skinning algorithm</a:t>
            </a:r>
            <a:r>
              <a:rPr lang="en-US" sz="2200" dirty="0">
                <a:latin typeface="Calibri" panose="020F0502020204030204" pitchFamily="34" charset="0"/>
                <a:cs typeface="Calibri" panose="020F0502020204030204" pitchFamily="34" charset="0"/>
              </a:rPr>
              <a:t>, which adds redundant and nonsensical constraints.</a:t>
            </a:r>
          </a:p>
        </p:txBody>
      </p:sp>
      <p:sp>
        <p:nvSpPr>
          <p:cNvPr id="17" name="TextBox 16">
            <a:extLst>
              <a:ext uri="{FF2B5EF4-FFF2-40B4-BE49-F238E27FC236}">
                <a16:creationId xmlns:a16="http://schemas.microsoft.com/office/drawing/2014/main" id="{77F7A9A2-110A-43DE-88E1-65C0AE648941}"/>
              </a:ext>
            </a:extLst>
          </p:cNvPr>
          <p:cNvSpPr txBox="1"/>
          <p:nvPr/>
        </p:nvSpPr>
        <p:spPr>
          <a:xfrm>
            <a:off x="5328745" y="5297077"/>
            <a:ext cx="3405352" cy="769441"/>
          </a:xfrm>
          <a:prstGeom prst="rect">
            <a:avLst/>
          </a:prstGeom>
          <a:solidFill>
            <a:schemeClr val="accent4">
              <a:lumMod val="20000"/>
              <a:lumOff val="80000"/>
            </a:schemeClr>
          </a:solidFill>
        </p:spPr>
        <p:txBody>
          <a:bodyPr wrap="square" rtlCol="0">
            <a:spAutoFit/>
          </a:bodyPr>
          <a:lstStyle/>
          <a:p>
            <a:pPr algn="ctr"/>
            <a:r>
              <a:rPr lang="en-US" sz="2200" dirty="0">
                <a:latin typeface="Calibri" panose="020F0502020204030204" pitchFamily="34" charset="0"/>
                <a:cs typeface="Calibri" panose="020F0502020204030204" pitchFamily="34" charset="0"/>
              </a:rPr>
              <a:t>Fixing skinning algorithm is </a:t>
            </a:r>
            <a:r>
              <a:rPr lang="en-US" sz="2200" b="1" dirty="0">
                <a:latin typeface="Calibri" panose="020F0502020204030204" pitchFamily="34" charset="0"/>
                <a:cs typeface="Calibri" panose="020F0502020204030204" pitchFamily="34" charset="0"/>
              </a:rPr>
              <a:t>longer-term endeavor.</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938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46" y="-89203"/>
            <a:ext cx="8229600" cy="991675"/>
          </a:xfrm>
        </p:spPr>
        <p:txBody>
          <a:bodyPr/>
          <a:lstStyle/>
          <a:p>
            <a:r>
              <a:rPr lang="en-US" dirty="0"/>
              <a:t>Mass conservation equation (cont’d)</a:t>
            </a:r>
          </a:p>
        </p:txBody>
      </p:sp>
      <p:sp>
        <p:nvSpPr>
          <p:cNvPr id="3" name="Content Placeholder 2"/>
          <p:cNvSpPr>
            <a:spLocks noGrp="1"/>
          </p:cNvSpPr>
          <p:nvPr>
            <p:ph idx="1"/>
          </p:nvPr>
        </p:nvSpPr>
        <p:spPr>
          <a:xfrm>
            <a:off x="228599" y="804350"/>
            <a:ext cx="8915401" cy="1396939"/>
          </a:xfrm>
        </p:spPr>
        <p:txBody>
          <a:bodyPr/>
          <a:lstStyle/>
          <a:p>
            <a:pPr>
              <a:buFont typeface="Arial" panose="020B0604020202020204" pitchFamily="34" charset="0"/>
              <a:buChar char="•"/>
            </a:pPr>
            <a:r>
              <a:rPr lang="en-US" dirty="0"/>
              <a:t>Discard constant volume fraction assumption all together. </a:t>
            </a:r>
          </a:p>
          <a:p>
            <a:pPr>
              <a:buFont typeface="Arial" panose="020B0604020202020204" pitchFamily="34" charset="0"/>
              <a:buChar char="•"/>
            </a:pPr>
            <a:r>
              <a:rPr lang="en-US" dirty="0"/>
              <a:t>Final material volume is given the interface description at the end of the </a:t>
            </a:r>
            <a:r>
              <a:rPr lang="en-US" dirty="0" err="1"/>
              <a:t>Lagrangian</a:t>
            </a:r>
            <a:r>
              <a:rPr lang="en-US" dirty="0"/>
              <a:t> step and easily computed.</a:t>
            </a:r>
          </a:p>
          <a:p>
            <a:endParaRPr lang="en-US" dirty="0"/>
          </a:p>
          <a:p>
            <a:pPr lvl="1"/>
            <a:endParaRPr lang="en-US" dirty="0"/>
          </a:p>
          <a:p>
            <a:pPr lvl="1"/>
            <a:endParaRPr lang="en-US" dirty="0"/>
          </a:p>
          <a:p>
            <a:endParaRPr lang="en-US" dirty="0"/>
          </a:p>
          <a:p>
            <a:endParaRPr lang="en-US" dirty="0"/>
          </a:p>
          <a:p>
            <a:pPr lvl="1"/>
            <a:endParaRPr lang="en-US" dirty="0"/>
          </a:p>
        </p:txBody>
      </p:sp>
      <p:grpSp>
        <p:nvGrpSpPr>
          <p:cNvPr id="5" name="Group 4">
            <a:extLst>
              <a:ext uri="{FF2B5EF4-FFF2-40B4-BE49-F238E27FC236}">
                <a16:creationId xmlns:a16="http://schemas.microsoft.com/office/drawing/2014/main" id="{FF7E183B-1A8C-4F0B-B911-30C599C1AEA9}"/>
              </a:ext>
            </a:extLst>
          </p:cNvPr>
          <p:cNvGrpSpPr/>
          <p:nvPr/>
        </p:nvGrpSpPr>
        <p:grpSpPr>
          <a:xfrm>
            <a:off x="947387" y="2244783"/>
            <a:ext cx="6598334" cy="1966957"/>
            <a:chOff x="751232" y="1945366"/>
            <a:chExt cx="7863949" cy="2270510"/>
          </a:xfrm>
        </p:grpSpPr>
        <p:sp>
          <p:nvSpPr>
            <p:cNvPr id="13" name="Freeform 12"/>
            <p:cNvSpPr/>
            <p:nvPr/>
          </p:nvSpPr>
          <p:spPr>
            <a:xfrm>
              <a:off x="1247174" y="2044688"/>
              <a:ext cx="1770926" cy="1157468"/>
            </a:xfrm>
            <a:custGeom>
              <a:avLst/>
              <a:gdLst>
                <a:gd name="connsiteX0" fmla="*/ 0 w 1770926"/>
                <a:gd name="connsiteY0" fmla="*/ 0 h 1157468"/>
                <a:gd name="connsiteX1" fmla="*/ 902825 w 1770926"/>
                <a:gd name="connsiteY1" fmla="*/ 11574 h 1157468"/>
                <a:gd name="connsiteX2" fmla="*/ 1770926 w 1770926"/>
                <a:gd name="connsiteY2" fmla="*/ 1145893 h 1157468"/>
                <a:gd name="connsiteX3" fmla="*/ 11574 w 1770926"/>
                <a:gd name="connsiteY3" fmla="*/ 1157468 h 1157468"/>
                <a:gd name="connsiteX4" fmla="*/ 0 w 1770926"/>
                <a:gd name="connsiteY4" fmla="*/ 0 h 1157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926" h="1157468">
                  <a:moveTo>
                    <a:pt x="0" y="0"/>
                  </a:moveTo>
                  <a:lnTo>
                    <a:pt x="902825" y="11574"/>
                  </a:lnTo>
                  <a:lnTo>
                    <a:pt x="1770926" y="1145893"/>
                  </a:lnTo>
                  <a:lnTo>
                    <a:pt x="11574" y="1157468"/>
                  </a:lnTo>
                  <a:lnTo>
                    <a:pt x="0" y="0"/>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261641" y="2044556"/>
              <a:ext cx="1782501" cy="1157600"/>
            </a:xfrm>
            <a:prstGeom prst="rect">
              <a:avLst/>
            </a:prstGeom>
            <a:noFill/>
            <a:ln w="412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751232" y="2830829"/>
              <a:ext cx="469900" cy="342900"/>
            </a:xfrm>
            <a:prstGeom prst="rect">
              <a:avLst/>
            </a:prstGeom>
            <a:effectLst/>
          </p:spPr>
        </p:pic>
        <p:sp>
          <p:nvSpPr>
            <p:cNvPr id="15" name="Freeform 14"/>
            <p:cNvSpPr/>
            <p:nvPr/>
          </p:nvSpPr>
          <p:spPr>
            <a:xfrm>
              <a:off x="5926238" y="2083443"/>
              <a:ext cx="1180618" cy="1620456"/>
            </a:xfrm>
            <a:custGeom>
              <a:avLst/>
              <a:gdLst>
                <a:gd name="connsiteX0" fmla="*/ 509286 w 1180618"/>
                <a:gd name="connsiteY0" fmla="*/ 92598 h 1620456"/>
                <a:gd name="connsiteX1" fmla="*/ 1157468 w 1180618"/>
                <a:gd name="connsiteY1" fmla="*/ 0 h 1620456"/>
                <a:gd name="connsiteX2" fmla="*/ 1180618 w 1180618"/>
                <a:gd name="connsiteY2" fmla="*/ 1620456 h 1620456"/>
                <a:gd name="connsiteX3" fmla="*/ 0 w 1180618"/>
                <a:gd name="connsiteY3" fmla="*/ 625033 h 1620456"/>
                <a:gd name="connsiteX4" fmla="*/ 509286 w 1180618"/>
                <a:gd name="connsiteY4" fmla="*/ 92598 h 1620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0618" h="1620456">
                  <a:moveTo>
                    <a:pt x="509286" y="92598"/>
                  </a:moveTo>
                  <a:lnTo>
                    <a:pt x="1157468" y="0"/>
                  </a:lnTo>
                  <a:lnTo>
                    <a:pt x="1180618" y="1620456"/>
                  </a:lnTo>
                  <a:lnTo>
                    <a:pt x="0" y="625033"/>
                  </a:lnTo>
                  <a:lnTo>
                    <a:pt x="509286" y="92598"/>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5887174" y="1945366"/>
              <a:ext cx="1875098" cy="1770927"/>
            </a:xfrm>
            <a:custGeom>
              <a:avLst/>
              <a:gdLst>
                <a:gd name="connsiteX0" fmla="*/ 0 w 1875098"/>
                <a:gd name="connsiteY0" fmla="*/ 740780 h 1770927"/>
                <a:gd name="connsiteX1" fmla="*/ 532435 w 1875098"/>
                <a:gd name="connsiteY1" fmla="*/ 231494 h 1770927"/>
                <a:gd name="connsiteX2" fmla="*/ 1875098 w 1875098"/>
                <a:gd name="connsiteY2" fmla="*/ 0 h 1770927"/>
                <a:gd name="connsiteX3" fmla="*/ 1226916 w 1875098"/>
                <a:gd name="connsiteY3" fmla="*/ 1770927 h 1770927"/>
                <a:gd name="connsiteX4" fmla="*/ 0 w 1875098"/>
                <a:gd name="connsiteY4" fmla="*/ 740780 h 177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5098" h="1770927">
                  <a:moveTo>
                    <a:pt x="0" y="740780"/>
                  </a:moveTo>
                  <a:lnTo>
                    <a:pt x="532435" y="231494"/>
                  </a:lnTo>
                  <a:lnTo>
                    <a:pt x="1875098" y="0"/>
                  </a:lnTo>
                  <a:lnTo>
                    <a:pt x="1226916" y="1770927"/>
                  </a:lnTo>
                  <a:lnTo>
                    <a:pt x="0" y="740780"/>
                  </a:lnTo>
                  <a:close/>
                </a:path>
              </a:pathLst>
            </a:cu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V="1">
              <a:off x="3171461" y="2500132"/>
              <a:ext cx="2766349" cy="57873"/>
            </a:xfrm>
            <a:prstGeom prst="straightConnector1">
              <a:avLst/>
            </a:prstGeom>
            <a:ln w="34925">
              <a:tailEnd type="triangle"/>
            </a:ln>
            <a:effectLst/>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4"/>
            <a:stretch>
              <a:fillRect/>
            </a:stretch>
          </p:blipFill>
          <p:spPr>
            <a:xfrm>
              <a:off x="7700781" y="2151685"/>
              <a:ext cx="914400" cy="419100"/>
            </a:xfrm>
            <a:prstGeom prst="rect">
              <a:avLst/>
            </a:prstGeom>
            <a:effectLst/>
          </p:spPr>
        </p:pic>
        <p:pic>
          <p:nvPicPr>
            <p:cNvPr id="21" name="Picture 20"/>
            <p:cNvPicPr>
              <a:picLocks noChangeAspect="1"/>
            </p:cNvPicPr>
            <p:nvPr/>
          </p:nvPicPr>
          <p:blipFill>
            <a:blip r:embed="rId5"/>
            <a:stretch>
              <a:fillRect/>
            </a:stretch>
          </p:blipFill>
          <p:spPr>
            <a:xfrm>
              <a:off x="3295409" y="3817689"/>
              <a:ext cx="381000" cy="317500"/>
            </a:xfrm>
            <a:prstGeom prst="rect">
              <a:avLst/>
            </a:prstGeom>
            <a:effectLst/>
          </p:spPr>
        </p:pic>
        <p:sp>
          <p:nvSpPr>
            <p:cNvPr id="22" name="Freeform 21"/>
            <p:cNvSpPr/>
            <p:nvPr/>
          </p:nvSpPr>
          <p:spPr>
            <a:xfrm>
              <a:off x="3877519" y="2896029"/>
              <a:ext cx="1354238" cy="1317155"/>
            </a:xfrm>
            <a:custGeom>
              <a:avLst/>
              <a:gdLst>
                <a:gd name="connsiteX0" fmla="*/ 694481 w 1354238"/>
                <a:gd name="connsiteY0" fmla="*/ 0 h 1354238"/>
                <a:gd name="connsiteX1" fmla="*/ 1354238 w 1354238"/>
                <a:gd name="connsiteY1" fmla="*/ 1331088 h 1354238"/>
                <a:gd name="connsiteX2" fmla="*/ 11575 w 1354238"/>
                <a:gd name="connsiteY2" fmla="*/ 1354238 h 1354238"/>
                <a:gd name="connsiteX3" fmla="*/ 0 w 1354238"/>
                <a:gd name="connsiteY3" fmla="*/ 11575 h 1354238"/>
                <a:gd name="connsiteX4" fmla="*/ 694481 w 1354238"/>
                <a:gd name="connsiteY4" fmla="*/ 0 h 1354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238" h="1354238">
                  <a:moveTo>
                    <a:pt x="694481" y="0"/>
                  </a:moveTo>
                  <a:lnTo>
                    <a:pt x="1354238" y="1331088"/>
                  </a:lnTo>
                  <a:lnTo>
                    <a:pt x="11575" y="1354238"/>
                  </a:lnTo>
                  <a:lnTo>
                    <a:pt x="0" y="11575"/>
                  </a:lnTo>
                  <a:lnTo>
                    <a:pt x="694481" y="0"/>
                  </a:lnTo>
                  <a:close/>
                </a:path>
              </a:pathLst>
            </a:cu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3905009" y="2842222"/>
              <a:ext cx="1365813" cy="1365813"/>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3146867" y="2962600"/>
              <a:ext cx="661207" cy="558755"/>
            </a:xfrm>
            <a:prstGeom prst="straightConnector1">
              <a:avLst/>
            </a:prstGeom>
            <a:ln w="34925">
              <a:headEnd type="stealth"/>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5357628" y="3173729"/>
              <a:ext cx="953469" cy="359315"/>
            </a:xfrm>
            <a:prstGeom prst="straightConnector1">
              <a:avLst/>
            </a:prstGeom>
            <a:ln w="34925">
              <a:headEnd type="stealth"/>
              <a:tailEnd type="triangl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stCxn id="8" idx="0"/>
            </p:cNvCxnSpPr>
            <p:nvPr/>
          </p:nvCxnSpPr>
          <p:spPr>
            <a:xfrm>
              <a:off x="2152892" y="2044556"/>
              <a:ext cx="865208" cy="1129173"/>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54638" y="2856848"/>
              <a:ext cx="716183" cy="1359028"/>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12" idx="3"/>
            </p:cNvCxnSpPr>
            <p:nvPr/>
          </p:nvCxnSpPr>
          <p:spPr>
            <a:xfrm>
              <a:off x="7081898" y="2071049"/>
              <a:ext cx="32192" cy="1645244"/>
            </a:xfrm>
            <a:prstGeom prst="line">
              <a:avLst/>
            </a:prstGeom>
            <a:ln w="4445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p:nvPicPr>
          <p:blipFill>
            <a:blip r:embed="rId6"/>
            <a:stretch>
              <a:fillRect/>
            </a:stretch>
          </p:blipFill>
          <p:spPr>
            <a:xfrm>
              <a:off x="4311650" y="2088508"/>
              <a:ext cx="520700" cy="342900"/>
            </a:xfrm>
            <a:prstGeom prst="rect">
              <a:avLst/>
            </a:prstGeom>
            <a:effectLst/>
          </p:spPr>
        </p:pic>
      </p:grpSp>
      <p:sp>
        <p:nvSpPr>
          <p:cNvPr id="24" name="Content Placeholder 2">
            <a:extLst>
              <a:ext uri="{FF2B5EF4-FFF2-40B4-BE49-F238E27FC236}">
                <a16:creationId xmlns:a16="http://schemas.microsoft.com/office/drawing/2014/main" id="{95C2D4A6-3110-468A-84DC-BD266374F9EF}"/>
              </a:ext>
            </a:extLst>
          </p:cNvPr>
          <p:cNvSpPr txBox="1">
            <a:spLocks/>
          </p:cNvSpPr>
          <p:nvPr/>
        </p:nvSpPr>
        <p:spPr bwMode="auto">
          <a:xfrm>
            <a:off x="150130" y="4468463"/>
            <a:ext cx="8769404" cy="5926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a:lstStyle>
          <a:p>
            <a:pPr defTabSz="914400">
              <a:buFont typeface="Arial" panose="020B0604020202020204" pitchFamily="34" charset="0"/>
              <a:buChar char="•"/>
            </a:pPr>
            <a:r>
              <a:rPr lang="en-US" kern="0" dirty="0"/>
              <a:t>Density update then becomes:</a:t>
            </a:r>
          </a:p>
          <a:p>
            <a:pPr lvl="1" defTabSz="914400"/>
            <a:endParaRPr lang="en-US" kern="0" dirty="0"/>
          </a:p>
        </p:txBody>
      </p:sp>
      <p:sp>
        <p:nvSpPr>
          <p:cNvPr id="26" name="Content Placeholder 2">
            <a:extLst>
              <a:ext uri="{FF2B5EF4-FFF2-40B4-BE49-F238E27FC236}">
                <a16:creationId xmlns:a16="http://schemas.microsoft.com/office/drawing/2014/main" id="{FC460E14-ACD9-4D0B-954A-A250116F3CAB}"/>
              </a:ext>
            </a:extLst>
          </p:cNvPr>
          <p:cNvSpPr txBox="1">
            <a:spLocks/>
          </p:cNvSpPr>
          <p:nvPr/>
        </p:nvSpPr>
        <p:spPr bwMode="auto">
          <a:xfrm>
            <a:off x="150130" y="5060004"/>
            <a:ext cx="8915401" cy="12996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102E54"/>
              </a:buClr>
              <a:buFont typeface="Wingdings" pitchFamily="-111" charset="2"/>
              <a:buChar char="§"/>
              <a:defRPr sz="2400">
                <a:solidFill>
                  <a:schemeClr val="tx1"/>
                </a:solidFill>
                <a:latin typeface="Calibri"/>
                <a:ea typeface="ＭＳ Ｐゴシック" charset="-128"/>
                <a:cs typeface="Calibri"/>
              </a:defRPr>
            </a:lvl1pPr>
            <a:lvl2pPr marL="742950" indent="-285750" algn="l" rtl="0" eaLnBrk="1" fontAlgn="base" hangingPunct="1">
              <a:spcBef>
                <a:spcPct val="20000"/>
              </a:spcBef>
              <a:spcAft>
                <a:spcPct val="0"/>
              </a:spcAft>
              <a:buClr>
                <a:srgbClr val="800000"/>
              </a:buClr>
              <a:buFont typeface="Wingdings" pitchFamily="-111" charset="2"/>
              <a:buChar char="§"/>
              <a:defRPr sz="2000">
                <a:solidFill>
                  <a:schemeClr val="tx1"/>
                </a:solidFill>
                <a:latin typeface="Calibri"/>
                <a:ea typeface="ＭＳ Ｐゴシック" pitchFamily="-112" charset="-128"/>
                <a:cs typeface="Calibri"/>
              </a:defRPr>
            </a:lvl2pPr>
            <a:lvl3pPr marL="1143000" indent="-228600" algn="l" rtl="0" eaLnBrk="1" fontAlgn="base" hangingPunct="1">
              <a:spcBef>
                <a:spcPct val="20000"/>
              </a:spcBef>
              <a:spcAft>
                <a:spcPct val="0"/>
              </a:spcAft>
              <a:buClr>
                <a:srgbClr val="9E8C78"/>
              </a:buClr>
              <a:buFont typeface="Wingdings" pitchFamily="-111" charset="2"/>
              <a:buChar char="§"/>
              <a:defRPr>
                <a:solidFill>
                  <a:schemeClr val="tx1"/>
                </a:solidFill>
                <a:latin typeface="Calibri"/>
                <a:ea typeface="ＭＳ Ｐゴシック" pitchFamily="-112" charset="-128"/>
                <a:cs typeface="Calibri"/>
              </a:defRPr>
            </a:lvl3pPr>
            <a:lvl4pPr marL="16002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4pPr>
            <a:lvl5pPr marL="2057400" indent="-228600" algn="l" rtl="0" eaLnBrk="1" fontAlgn="base" hangingPunct="1">
              <a:spcBef>
                <a:spcPct val="20000"/>
              </a:spcBef>
              <a:spcAft>
                <a:spcPct val="0"/>
              </a:spcAft>
              <a:buChar char="»"/>
              <a:defRPr sz="1600">
                <a:solidFill>
                  <a:schemeClr val="tx1"/>
                </a:solidFill>
                <a:latin typeface="Calibri"/>
                <a:ea typeface="ＭＳ Ｐゴシック" pitchFamily="-112" charset="-128"/>
                <a:cs typeface="Calibri"/>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112" charset="-128"/>
              </a:defRPr>
            </a:lvl9pPr>
          </a:lstStyle>
          <a:p>
            <a:pPr defTabSz="914400">
              <a:buFont typeface="Arial" panose="020B0604020202020204" pitchFamily="34" charset="0"/>
              <a:buChar char="•"/>
            </a:pPr>
            <a:r>
              <a:rPr lang="en-US" kern="0" dirty="0"/>
              <a:t>Result is elimination of artificial compression / expansion and more robust material state updates.</a:t>
            </a:r>
          </a:p>
          <a:p>
            <a:pPr defTabSz="914400">
              <a:buFont typeface="Arial" panose="020B0604020202020204" pitchFamily="34" charset="0"/>
              <a:buChar char="•"/>
            </a:pPr>
            <a:r>
              <a:rPr lang="en-US" kern="0" dirty="0"/>
              <a:t>Uncovered an algorithmic issue with void insertion for XFEM</a:t>
            </a: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BA025A46-766E-4ED2-82FD-051B873C87EF}"/>
                  </a:ext>
                </a:extLst>
              </p:cNvPr>
              <p:cNvSpPr/>
              <p:nvPr/>
            </p:nvSpPr>
            <p:spPr>
              <a:xfrm>
                <a:off x="4739598" y="4361848"/>
                <a:ext cx="3390352" cy="49366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kern="0">
                              <a:latin typeface="Cambria Math" panose="02040503050406030204" pitchFamily="18" charset="0"/>
                            </a:rPr>
                          </m:ctrlPr>
                        </m:sSupPr>
                        <m:e>
                          <m:r>
                            <a:rPr lang="en-US" sz="2400" i="1" kern="0">
                              <a:latin typeface="Cambria Math" panose="02040503050406030204" pitchFamily="18" charset="0"/>
                              <a:ea typeface="Cambria Math" panose="02040503050406030204" pitchFamily="18" charset="0"/>
                            </a:rPr>
                            <m:t>𝜌</m:t>
                          </m:r>
                        </m:e>
                        <m:sup>
                          <m:r>
                            <a:rPr lang="en-US" sz="2400" i="1" kern="0">
                              <a:latin typeface="Cambria Math" panose="02040503050406030204" pitchFamily="18" charset="0"/>
                            </a:rPr>
                            <m:t>𝑛</m:t>
                          </m:r>
                          <m:r>
                            <a:rPr lang="en-US" sz="2400" i="1" kern="0">
                              <a:latin typeface="Cambria Math" panose="02040503050406030204" pitchFamily="18" charset="0"/>
                            </a:rPr>
                            <m:t>+1</m:t>
                          </m:r>
                        </m:sup>
                      </m:sSup>
                      <m:r>
                        <a:rPr lang="en-US" sz="2400" i="1" kern="0">
                          <a:latin typeface="Cambria Math" panose="02040503050406030204" pitchFamily="18" charset="0"/>
                        </a:rPr>
                        <m:t>=</m:t>
                      </m:r>
                      <m:sSup>
                        <m:sSupPr>
                          <m:ctrlPr>
                            <a:rPr lang="en-US" sz="2400" i="1" kern="0">
                              <a:latin typeface="Cambria Math" panose="02040503050406030204" pitchFamily="18" charset="0"/>
                            </a:rPr>
                          </m:ctrlPr>
                        </m:sSupPr>
                        <m:e>
                          <m:r>
                            <a:rPr lang="en-US" sz="2400" i="1" kern="0">
                              <a:latin typeface="Cambria Math" panose="02040503050406030204" pitchFamily="18" charset="0"/>
                              <a:ea typeface="Cambria Math" panose="02040503050406030204" pitchFamily="18" charset="0"/>
                            </a:rPr>
                            <m:t>𝜌</m:t>
                          </m:r>
                        </m:e>
                        <m:sup>
                          <m:r>
                            <a:rPr lang="en-US" sz="2400" i="1" kern="0">
                              <a:latin typeface="Cambria Math" panose="02040503050406030204" pitchFamily="18" charset="0"/>
                            </a:rPr>
                            <m:t>𝑛</m:t>
                          </m:r>
                        </m:sup>
                      </m:sSup>
                      <m:sSubSup>
                        <m:sSubSupPr>
                          <m:ctrlPr>
                            <a:rPr lang="en-US" sz="2400" i="1" kern="0">
                              <a:latin typeface="Cambria Math" panose="02040503050406030204" pitchFamily="18" charset="0"/>
                            </a:rPr>
                          </m:ctrlPr>
                        </m:sSubSupPr>
                        <m:e>
                          <m:r>
                            <a:rPr lang="en-US" sz="2400" i="1" kern="0">
                              <a:latin typeface="Cambria Math" panose="02040503050406030204" pitchFamily="18" charset="0"/>
                            </a:rPr>
                            <m:t>𝑉</m:t>
                          </m:r>
                        </m:e>
                        <m:sub>
                          <m:r>
                            <a:rPr lang="en-US" sz="2400" i="1" kern="0">
                              <a:latin typeface="Cambria Math" panose="02040503050406030204" pitchFamily="18" charset="0"/>
                            </a:rPr>
                            <m:t>𝑒</m:t>
                          </m:r>
                          <m:r>
                            <a:rPr lang="en-US" sz="2400" i="1" kern="0">
                              <a:latin typeface="Cambria Math" panose="02040503050406030204" pitchFamily="18" charset="0"/>
                            </a:rPr>
                            <m:t>,</m:t>
                          </m:r>
                          <m:r>
                            <a:rPr lang="en-US" sz="2400" i="1" kern="0">
                              <a:latin typeface="Cambria Math" panose="02040503050406030204" pitchFamily="18" charset="0"/>
                            </a:rPr>
                            <m:t>𝑚𝑎𝑡</m:t>
                          </m:r>
                        </m:sub>
                        <m:sup>
                          <m:r>
                            <a:rPr lang="en-US" sz="2400" i="1" kern="0">
                              <a:latin typeface="Cambria Math" panose="02040503050406030204" pitchFamily="18" charset="0"/>
                            </a:rPr>
                            <m:t>𝑛</m:t>
                          </m:r>
                        </m:sup>
                      </m:sSubSup>
                      <m:r>
                        <a:rPr lang="en-US" sz="2400" kern="0">
                          <a:latin typeface="Cambria Math" panose="02040503050406030204" pitchFamily="18" charset="0"/>
                        </a:rPr>
                        <m:t>/</m:t>
                      </m:r>
                      <m:sSubSup>
                        <m:sSubSupPr>
                          <m:ctrlPr>
                            <a:rPr lang="en-US" sz="2400" i="1" kern="0">
                              <a:latin typeface="Cambria Math" panose="02040503050406030204" pitchFamily="18" charset="0"/>
                            </a:rPr>
                          </m:ctrlPr>
                        </m:sSubSupPr>
                        <m:e>
                          <m:r>
                            <a:rPr lang="en-US" sz="2400" i="1" kern="0">
                              <a:latin typeface="Cambria Math" panose="02040503050406030204" pitchFamily="18" charset="0"/>
                            </a:rPr>
                            <m:t>𝑉</m:t>
                          </m:r>
                        </m:e>
                        <m:sub>
                          <m:r>
                            <a:rPr lang="en-US" sz="2400" i="1" kern="0">
                              <a:latin typeface="Cambria Math" panose="02040503050406030204" pitchFamily="18" charset="0"/>
                            </a:rPr>
                            <m:t>𝑒</m:t>
                          </m:r>
                          <m:r>
                            <a:rPr lang="en-US" sz="2400" i="1" kern="0">
                              <a:latin typeface="Cambria Math" panose="02040503050406030204" pitchFamily="18" charset="0"/>
                            </a:rPr>
                            <m:t>,</m:t>
                          </m:r>
                          <m:r>
                            <a:rPr lang="en-US" sz="2400" i="1" kern="0">
                              <a:latin typeface="Cambria Math" panose="02040503050406030204" pitchFamily="18" charset="0"/>
                            </a:rPr>
                            <m:t>𝑚𝑎𝑡</m:t>
                          </m:r>
                        </m:sub>
                        <m:sup>
                          <m:r>
                            <a:rPr lang="en-US" sz="2400" i="1" kern="0">
                              <a:latin typeface="Cambria Math" panose="02040503050406030204" pitchFamily="18" charset="0"/>
                            </a:rPr>
                            <m:t>𝑛</m:t>
                          </m:r>
                          <m:r>
                            <a:rPr lang="en-US" sz="2400" i="1" kern="0">
                              <a:latin typeface="Cambria Math" panose="02040503050406030204" pitchFamily="18" charset="0"/>
                            </a:rPr>
                            <m:t>+1</m:t>
                          </m:r>
                        </m:sup>
                      </m:sSubSup>
                    </m:oMath>
                  </m:oMathPara>
                </a14:m>
                <a:endParaRPr lang="en-US" sz="2400" dirty="0"/>
              </a:p>
            </p:txBody>
          </p:sp>
        </mc:Choice>
        <mc:Fallback xmlns="">
          <p:sp>
            <p:nvSpPr>
              <p:cNvPr id="6" name="Rectangle 5">
                <a:extLst>
                  <a:ext uri="{FF2B5EF4-FFF2-40B4-BE49-F238E27FC236}">
                    <a16:creationId xmlns:a16="http://schemas.microsoft.com/office/drawing/2014/main" id="{BA025A46-766E-4ED2-82FD-051B873C87EF}"/>
                  </a:ext>
                </a:extLst>
              </p:cNvPr>
              <p:cNvSpPr>
                <a:spLocks noRot="1" noChangeAspect="1" noMove="1" noResize="1" noEditPoints="1" noAdjustHandles="1" noChangeArrowheads="1" noChangeShapeType="1" noTextEdit="1"/>
              </p:cNvSpPr>
              <p:nvPr/>
            </p:nvSpPr>
            <p:spPr>
              <a:xfrm>
                <a:off x="4739598" y="4361848"/>
                <a:ext cx="3390352" cy="493661"/>
              </a:xfrm>
              <a:prstGeom prst="rect">
                <a:avLst/>
              </a:prstGeom>
              <a:blipFill>
                <a:blip r:embed="rId7"/>
                <a:stretch>
                  <a:fillRect b="-10843"/>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259396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 y="0"/>
            <a:ext cx="8229600" cy="991675"/>
          </a:xfrm>
        </p:spPr>
        <p:txBody>
          <a:bodyPr/>
          <a:lstStyle/>
          <a:p>
            <a:r>
              <a:rPr lang="en-US" dirty="0"/>
              <a:t>Summary of CY2019 progress</a:t>
            </a:r>
          </a:p>
        </p:txBody>
      </p:sp>
      <p:sp>
        <p:nvSpPr>
          <p:cNvPr id="3" name="Content Placeholder 2"/>
          <p:cNvSpPr>
            <a:spLocks noGrp="1"/>
          </p:cNvSpPr>
          <p:nvPr>
            <p:ph idx="1"/>
          </p:nvPr>
        </p:nvSpPr>
        <p:spPr>
          <a:xfrm>
            <a:off x="121920" y="2080260"/>
            <a:ext cx="9022080" cy="4658135"/>
          </a:xfrm>
        </p:spPr>
        <p:txBody>
          <a:bodyPr/>
          <a:lstStyle/>
          <a:p>
            <a:pPr marL="457200" lvl="1" indent="0">
              <a:buNone/>
            </a:pPr>
            <a:endParaRPr lang="en-US" dirty="0"/>
          </a:p>
          <a:p>
            <a:pPr>
              <a:buFont typeface="Arial" panose="020B0604020202020204" pitchFamily="34" charset="0"/>
              <a:buChar char="•"/>
            </a:pPr>
            <a:r>
              <a:rPr lang="en-US" b="1" dirty="0"/>
              <a:t>Revisit algorithms and assumptions to improve XFEM robustness:</a:t>
            </a:r>
          </a:p>
          <a:p>
            <a:pPr>
              <a:buFont typeface="Arial" panose="020B0604020202020204" pitchFamily="34" charset="0"/>
              <a:buChar char="•"/>
            </a:pPr>
            <a:endParaRPr lang="en-US" sz="400" b="1" dirty="0"/>
          </a:p>
          <a:p>
            <a:pPr lvl="1">
              <a:buClrTx/>
              <a:buFont typeface="Wingdings" panose="05000000000000000000" pitchFamily="2" charset="2"/>
              <a:buChar char="Ø"/>
            </a:pPr>
            <a:r>
              <a:rPr lang="en-US" sz="2400" dirty="0"/>
              <a:t>Mass conservation equation/density update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b="1" dirty="0"/>
              <a:t>Void insertion (T. Voth)</a:t>
            </a:r>
          </a:p>
          <a:p>
            <a:pPr lvl="1">
              <a:buClrTx/>
              <a:buFont typeface="Wingdings" panose="05000000000000000000" pitchFamily="2" charset="2"/>
              <a:buChar char="Ø"/>
            </a:pPr>
            <a:endParaRPr lang="en-US" sz="400" dirty="0"/>
          </a:p>
          <a:p>
            <a:pPr lvl="1">
              <a:buClrTx/>
              <a:buFont typeface="Wingdings" panose="05000000000000000000" pitchFamily="2" charset="2"/>
              <a:buChar char="Ø"/>
            </a:pPr>
            <a:r>
              <a:rPr lang="en-US" sz="2400" dirty="0"/>
              <a:t>Ensure solvability of contact linear system (I. Tezaur)</a:t>
            </a:r>
          </a:p>
          <a:p>
            <a:pPr lvl="1"/>
            <a:endParaRPr lang="en-US" sz="2400" dirty="0"/>
          </a:p>
          <a:p>
            <a:pPr>
              <a:buFont typeface="Arial" panose="020B0604020202020204" pitchFamily="34" charset="0"/>
              <a:buChar char="•"/>
            </a:pPr>
            <a:r>
              <a:rPr lang="en-US" dirty="0"/>
              <a:t>Assess state of 2D XFEM code with ARL problems of interest            (J. </a:t>
            </a:r>
            <a:r>
              <a:rPr lang="en-US" dirty="0" err="1"/>
              <a:t>Neiderhaus</a:t>
            </a:r>
            <a:r>
              <a:rPr lang="en-US" dirty="0"/>
              <a:t>)</a:t>
            </a:r>
          </a:p>
          <a:p>
            <a:pPr marL="0" indent="0">
              <a:buNone/>
            </a:pPr>
            <a:endParaRPr lang="en-US" dirty="0"/>
          </a:p>
        </p:txBody>
      </p:sp>
      <p:sp>
        <p:nvSpPr>
          <p:cNvPr id="6" name="Rectangle 5">
            <a:extLst>
              <a:ext uri="{FF2B5EF4-FFF2-40B4-BE49-F238E27FC236}">
                <a16:creationId xmlns:a16="http://schemas.microsoft.com/office/drawing/2014/main" id="{C13FFBE1-778B-4F46-8032-B1179B5D9374}"/>
              </a:ext>
            </a:extLst>
          </p:cNvPr>
          <p:cNvSpPr/>
          <p:nvPr/>
        </p:nvSpPr>
        <p:spPr>
          <a:xfrm>
            <a:off x="1764917" y="1327942"/>
            <a:ext cx="5614166" cy="646331"/>
          </a:xfrm>
          <a:prstGeom prst="rect">
            <a:avLst/>
          </a:prstGeom>
        </p:spPr>
        <p:txBody>
          <a:bodyPr wrap="none">
            <a:spAutoFit/>
          </a:bodyPr>
          <a:lstStyle/>
          <a:p>
            <a:r>
              <a:rPr lang="en-US" sz="3600" i="1" dirty="0">
                <a:solidFill>
                  <a:srgbClr val="002060"/>
                </a:solidFill>
                <a:latin typeface="Calibri" panose="020F0502020204030204" pitchFamily="34" charset="0"/>
                <a:cs typeface="Calibri" panose="020F0502020204030204" pitchFamily="34" charset="0"/>
              </a:rPr>
              <a:t>A focus on XFEM robustness!</a:t>
            </a:r>
          </a:p>
        </p:txBody>
      </p:sp>
    </p:spTree>
    <p:extLst>
      <p:ext uri="{BB962C8B-B14F-4D97-AF65-F5344CB8AC3E}">
        <p14:creationId xmlns:p14="http://schemas.microsoft.com/office/powerpoint/2010/main" val="2428537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01185"/>
            <a:ext cx="8229600" cy="991675"/>
          </a:xfrm>
        </p:spPr>
        <p:txBody>
          <a:bodyPr/>
          <a:lstStyle/>
          <a:p>
            <a:r>
              <a:rPr lang="en-US" dirty="0"/>
              <a:t>Void insertion impacts robustness</a:t>
            </a:r>
          </a:p>
        </p:txBody>
      </p:sp>
      <p:sp>
        <p:nvSpPr>
          <p:cNvPr id="5" name="TextBox 4"/>
          <p:cNvSpPr txBox="1"/>
          <p:nvPr/>
        </p:nvSpPr>
        <p:spPr>
          <a:xfrm>
            <a:off x="6499473" y="5939703"/>
            <a:ext cx="747320" cy="369332"/>
          </a:xfrm>
          <a:prstGeom prst="rect">
            <a:avLst/>
          </a:prstGeom>
          <a:noFill/>
        </p:spPr>
        <p:txBody>
          <a:bodyPr wrap="none" rtlCol="0">
            <a:spAutoFit/>
          </a:bodyPr>
          <a:lstStyle/>
          <a:p>
            <a:r>
              <a:rPr lang="en-US" dirty="0">
                <a:solidFill>
                  <a:srgbClr val="0070C0"/>
                </a:solidFill>
                <a:latin typeface="Calibri" panose="020F0502020204030204" pitchFamily="34" charset="0"/>
                <a:cs typeface="Calibri" panose="020F0502020204030204" pitchFamily="34" charset="0"/>
              </a:rPr>
              <a:t>UFEM</a:t>
            </a:r>
          </a:p>
        </p:txBody>
      </p:sp>
      <p:sp>
        <p:nvSpPr>
          <p:cNvPr id="6" name="TextBox 5"/>
          <p:cNvSpPr txBox="1"/>
          <p:nvPr/>
        </p:nvSpPr>
        <p:spPr>
          <a:xfrm>
            <a:off x="3512960" y="5939703"/>
            <a:ext cx="720069" cy="369332"/>
          </a:xfrm>
          <a:prstGeom prst="rect">
            <a:avLst/>
          </a:prstGeom>
          <a:noFill/>
        </p:spPr>
        <p:txBody>
          <a:bodyPr wrap="none" rtlCol="0">
            <a:spAutoFit/>
          </a:bodyPr>
          <a:lstStyle/>
          <a:p>
            <a:r>
              <a:rPr lang="en-US" dirty="0">
                <a:solidFill>
                  <a:srgbClr val="00B050"/>
                </a:solidFill>
                <a:latin typeface="Calibri" panose="020F0502020204030204" pitchFamily="34" charset="0"/>
                <a:cs typeface="Calibri" panose="020F0502020204030204" pitchFamily="34" charset="0"/>
              </a:rPr>
              <a:t>XFEM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86" y="1576046"/>
            <a:ext cx="2101614" cy="4363656"/>
          </a:xfrm>
          <a:prstGeom prst="rect">
            <a:avLst/>
          </a:prstGeom>
        </p:spPr>
      </p:pic>
      <p:sp>
        <p:nvSpPr>
          <p:cNvPr id="8" name="TextBox 7"/>
          <p:cNvSpPr txBox="1"/>
          <p:nvPr/>
        </p:nvSpPr>
        <p:spPr>
          <a:xfrm>
            <a:off x="1752124" y="922511"/>
            <a:ext cx="2031325"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without void insert</a:t>
            </a:r>
          </a:p>
        </p:txBody>
      </p:sp>
      <p:sp>
        <p:nvSpPr>
          <p:cNvPr id="9" name="TextBox 8"/>
          <p:cNvSpPr txBox="1"/>
          <p:nvPr/>
        </p:nvSpPr>
        <p:spPr>
          <a:xfrm>
            <a:off x="5861137" y="919047"/>
            <a:ext cx="1642886"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with void insert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7659" y="1576046"/>
            <a:ext cx="2065303" cy="4363656"/>
          </a:xfrm>
          <a:prstGeom prst="rect">
            <a:avLst/>
          </a:prstGeom>
        </p:spPr>
      </p:pic>
      <p:sp>
        <p:nvSpPr>
          <p:cNvPr id="12" name="TextBox 11"/>
          <p:cNvSpPr txBox="1"/>
          <p:nvPr/>
        </p:nvSpPr>
        <p:spPr>
          <a:xfrm>
            <a:off x="1234150" y="5939703"/>
            <a:ext cx="747320" cy="369332"/>
          </a:xfrm>
          <a:prstGeom prst="rect">
            <a:avLst/>
          </a:prstGeom>
          <a:noFill/>
        </p:spPr>
        <p:txBody>
          <a:bodyPr wrap="none" rtlCol="0">
            <a:spAutoFit/>
          </a:bodyPr>
          <a:lstStyle/>
          <a:p>
            <a:r>
              <a:rPr lang="en-US" dirty="0">
                <a:solidFill>
                  <a:srgbClr val="0070C0"/>
                </a:solidFill>
                <a:latin typeface="Calibri" panose="020F0502020204030204" pitchFamily="34" charset="0"/>
                <a:cs typeface="Calibri" panose="020F0502020204030204" pitchFamily="34" charset="0"/>
              </a:rPr>
              <a:t>UFEM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4598" y="1576047"/>
            <a:ext cx="2117181" cy="4363656"/>
          </a:xfrm>
          <a:prstGeom prst="rect">
            <a:avLst/>
          </a:prstGeom>
        </p:spPr>
      </p:pic>
      <p:cxnSp>
        <p:nvCxnSpPr>
          <p:cNvPr id="15" name="Straight Arrow Connector 14"/>
          <p:cNvCxnSpPr/>
          <p:nvPr/>
        </p:nvCxnSpPr>
        <p:spPr>
          <a:xfrm flipV="1">
            <a:off x="1898248" y="1055715"/>
            <a:ext cx="2847951" cy="1965278"/>
          </a:xfrm>
          <a:prstGeom prst="straightConnector1">
            <a:avLst/>
          </a:prstGeom>
          <a:ln w="38100">
            <a:headEnd type="stealth"/>
            <a:tailEnd type="none" w="lg" len="lg"/>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4746199" y="1055715"/>
            <a:ext cx="1967117" cy="1965278"/>
          </a:xfrm>
          <a:prstGeom prst="straightConnector1">
            <a:avLst/>
          </a:prstGeom>
          <a:ln w="38100">
            <a:headEnd type="stealth"/>
            <a:tailEnd type="none" w="lg" len="lg"/>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981470" y="3110656"/>
            <a:ext cx="660376" cy="1294435"/>
          </a:xfrm>
          <a:prstGeom prst="straightConnector1">
            <a:avLst/>
          </a:prstGeom>
          <a:ln w="38100">
            <a:solidFill>
              <a:srgbClr val="0070C0"/>
            </a:solidFill>
            <a:headEnd type="stealth"/>
            <a:tailEnd type="none" w="lg" len="lg"/>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2641846" y="4405091"/>
            <a:ext cx="1171342" cy="584372"/>
          </a:xfrm>
          <a:prstGeom prst="straightConnector1">
            <a:avLst/>
          </a:prstGeom>
          <a:ln w="38100">
            <a:solidFill>
              <a:srgbClr val="0070C0"/>
            </a:solidFill>
            <a:headEnd type="stealth"/>
            <a:tailEnd type="non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11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6187"/>
            <a:ext cx="8229600" cy="991675"/>
          </a:xfrm>
        </p:spPr>
        <p:txBody>
          <a:bodyPr/>
          <a:lstStyle/>
          <a:p>
            <a:r>
              <a:rPr lang="en-US" dirty="0"/>
              <a:t>Void insertion</a:t>
            </a:r>
          </a:p>
        </p:txBody>
      </p:sp>
      <p:sp>
        <p:nvSpPr>
          <p:cNvPr id="3" name="Content Placeholder 2"/>
          <p:cNvSpPr>
            <a:spLocks noGrp="1"/>
          </p:cNvSpPr>
          <p:nvPr>
            <p:ph idx="1"/>
          </p:nvPr>
        </p:nvSpPr>
        <p:spPr>
          <a:xfrm>
            <a:off x="76200" y="899436"/>
            <a:ext cx="8229600" cy="5536125"/>
          </a:xfrm>
        </p:spPr>
        <p:txBody>
          <a:bodyPr/>
          <a:lstStyle/>
          <a:p>
            <a:pPr>
              <a:buFont typeface="Arial" panose="020B0604020202020204" pitchFamily="34" charset="0"/>
              <a:buChar char="•"/>
            </a:pPr>
            <a:r>
              <a:rPr lang="en-US" dirty="0"/>
              <a:t>UFEM void Insertion algorithm was unchanged for XFEM:</a:t>
            </a:r>
          </a:p>
          <a:p>
            <a:pPr lvl="1">
              <a:buClrTx/>
              <a:buFont typeface="Wingdings" panose="05000000000000000000" pitchFamily="2" charset="2"/>
              <a:buChar char="Ø"/>
            </a:pPr>
            <a:r>
              <a:rPr lang="en-US" dirty="0"/>
              <a:t>UFEM algorithm adapted for XFEM.</a:t>
            </a:r>
          </a:p>
          <a:p>
            <a:pPr lvl="1">
              <a:buClrTx/>
              <a:buFont typeface="Wingdings" panose="05000000000000000000" pitchFamily="2" charset="2"/>
              <a:buChar char="Ø"/>
            </a:pPr>
            <a:r>
              <a:rPr lang="en-US" dirty="0"/>
              <a:t>Happens during </a:t>
            </a:r>
            <a:r>
              <a:rPr lang="en-US" dirty="0" err="1"/>
              <a:t>Lagrangian</a:t>
            </a:r>
            <a:r>
              <a:rPr lang="en-US" dirty="0"/>
              <a:t> step, reducing material volume and inserting void to take up remaining element volume.</a:t>
            </a:r>
          </a:p>
          <a:p>
            <a:pPr lvl="1">
              <a:buClrTx/>
              <a:buFont typeface="Wingdings" panose="05000000000000000000" pitchFamily="2" charset="2"/>
              <a:buChar char="Ø"/>
            </a:pPr>
            <a:endParaRPr lang="en-US" dirty="0"/>
          </a:p>
          <a:p>
            <a:pPr>
              <a:buFont typeface="Arial" panose="020B0604020202020204" pitchFamily="34" charset="0"/>
              <a:buChar char="•"/>
            </a:pPr>
            <a:r>
              <a:rPr lang="mr-IN" dirty="0"/>
              <a:t>…</a:t>
            </a:r>
            <a:r>
              <a:rPr lang="en-US" dirty="0"/>
              <a:t> but XFEM computes interfaces at the start (end) of the </a:t>
            </a:r>
            <a:r>
              <a:rPr lang="en-US" dirty="0" err="1"/>
              <a:t>Lagrangian</a:t>
            </a:r>
            <a:r>
              <a:rPr lang="en-US" dirty="0"/>
              <a:t> (Remap) step:</a:t>
            </a:r>
          </a:p>
          <a:p>
            <a:pPr lvl="1">
              <a:buClrTx/>
              <a:buFont typeface="Wingdings" panose="05000000000000000000" pitchFamily="2" charset="2"/>
              <a:buChar char="Ø"/>
            </a:pPr>
            <a:r>
              <a:rPr lang="en-US" dirty="0"/>
              <a:t>Used to prevent material interpenetration (contact enforcement).</a:t>
            </a:r>
          </a:p>
          <a:p>
            <a:pPr lvl="1">
              <a:buClrTx/>
              <a:buFont typeface="Wingdings" panose="05000000000000000000" pitchFamily="2" charset="2"/>
              <a:buChar char="Ø"/>
            </a:pPr>
            <a:r>
              <a:rPr lang="en-US" dirty="0"/>
              <a:t>Used for material by material remap.</a:t>
            </a:r>
          </a:p>
          <a:p>
            <a:pPr lvl="1"/>
            <a:endParaRPr lang="en-US" dirty="0"/>
          </a:p>
          <a:p>
            <a:pPr>
              <a:buFont typeface="Arial" panose="020B0604020202020204" pitchFamily="34" charset="0"/>
              <a:buChar char="•"/>
            </a:pPr>
            <a:r>
              <a:rPr lang="mr-IN" dirty="0"/>
              <a:t>…</a:t>
            </a:r>
            <a:r>
              <a:rPr lang="en-US" dirty="0"/>
              <a:t> and XFEM algorithms (remap and contact) assume the interface description does not change during the </a:t>
            </a:r>
            <a:r>
              <a:rPr lang="en-US" dirty="0" err="1"/>
              <a:t>Lagrangian</a:t>
            </a:r>
            <a:r>
              <a:rPr lang="en-US" dirty="0"/>
              <a:t> step (deformations allowed but material/master-element description is unchanged)</a:t>
            </a:r>
          </a:p>
        </p:txBody>
      </p:sp>
      <p:sp>
        <p:nvSpPr>
          <p:cNvPr id="4" name="Slide Number Placeholder 3"/>
          <p:cNvSpPr>
            <a:spLocks noGrp="1"/>
          </p:cNvSpPr>
          <p:nvPr>
            <p:ph type="sldNum" sz="quarter" idx="12"/>
          </p:nvPr>
        </p:nvSpPr>
        <p:spPr/>
        <p:txBody>
          <a:bodyPr/>
          <a:lstStyle/>
          <a:p>
            <a:fld id="{A5E55A7B-7854-E145-92D9-B491DF4BAE2D}" type="slidenum">
              <a:rPr lang="en-US" smtClean="0"/>
              <a:pPr/>
              <a:t>8</a:t>
            </a:fld>
            <a:endParaRPr lang="en-US"/>
          </a:p>
        </p:txBody>
      </p:sp>
    </p:spTree>
    <p:extLst>
      <p:ext uri="{BB962C8B-B14F-4D97-AF65-F5344CB8AC3E}">
        <p14:creationId xmlns:p14="http://schemas.microsoft.com/office/powerpoint/2010/main" val="118104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991675"/>
          </a:xfrm>
        </p:spPr>
        <p:txBody>
          <a:bodyPr/>
          <a:lstStyle/>
          <a:p>
            <a:r>
              <a:rPr lang="en-US" dirty="0"/>
              <a:t>Void insertion (cont’d)</a:t>
            </a:r>
          </a:p>
        </p:txBody>
      </p:sp>
      <p:sp>
        <p:nvSpPr>
          <p:cNvPr id="3" name="Content Placeholder 2"/>
          <p:cNvSpPr>
            <a:spLocks noGrp="1"/>
          </p:cNvSpPr>
          <p:nvPr>
            <p:ph idx="1"/>
          </p:nvPr>
        </p:nvSpPr>
        <p:spPr>
          <a:xfrm>
            <a:off x="76200" y="829631"/>
            <a:ext cx="8229600" cy="5767619"/>
          </a:xfrm>
        </p:spPr>
        <p:txBody>
          <a:bodyPr/>
          <a:lstStyle/>
          <a:p>
            <a:pPr>
              <a:buFont typeface="Arial" panose="020B0604020202020204" pitchFamily="34" charset="0"/>
              <a:buChar char="•"/>
            </a:pPr>
            <a:r>
              <a:rPr lang="en-US" dirty="0"/>
              <a:t>However, void insertion violates XFEM’s unchanged interface assumption:</a:t>
            </a:r>
          </a:p>
          <a:p>
            <a:pPr lvl="1">
              <a:buClrTx/>
              <a:buFont typeface="Wingdings" panose="05000000000000000000" pitchFamily="2" charset="2"/>
              <a:buChar char="Ø"/>
            </a:pPr>
            <a:r>
              <a:rPr lang="en-US" dirty="0"/>
              <a:t>Void is added that is not “known” to XFEM. Innocuous by itself.</a:t>
            </a:r>
          </a:p>
          <a:p>
            <a:pPr lvl="1">
              <a:buClrTx/>
              <a:buFont typeface="Wingdings" panose="05000000000000000000" pitchFamily="2" charset="2"/>
              <a:buChar char="Ø"/>
            </a:pPr>
            <a:r>
              <a:rPr lang="en-US" dirty="0"/>
              <a:t>“Fractured” material in cell does not know its volume has changed (interface location has not been changed).</a:t>
            </a:r>
          </a:p>
          <a:p>
            <a:pPr lvl="1">
              <a:buClrTx/>
              <a:buFont typeface="Wingdings" panose="05000000000000000000" pitchFamily="2" charset="2"/>
              <a:buChar char="Ø"/>
            </a:pPr>
            <a:r>
              <a:rPr lang="en-US" dirty="0"/>
              <a:t>As “fractured” material state has changed but XFEM is unaware of its volume change, we have a mass source/sink.</a:t>
            </a:r>
          </a:p>
          <a:p>
            <a:pPr lvl="1">
              <a:buFont typeface="Wingdings" panose="05000000000000000000" pitchFamily="2" charset="2"/>
              <a:buChar char="Ø"/>
            </a:pPr>
            <a:endParaRPr lang="en-US" sz="1500" dirty="0"/>
          </a:p>
          <a:p>
            <a:pPr>
              <a:buFont typeface="Arial" panose="020B0604020202020204" pitchFamily="34" charset="0"/>
              <a:buChar char="•"/>
            </a:pPr>
            <a:r>
              <a:rPr lang="en-US" dirty="0"/>
              <a:t>Why did this (appear) to work (e.g. we’re conserving mass)?</a:t>
            </a:r>
          </a:p>
          <a:p>
            <a:pPr lvl="1">
              <a:buClr>
                <a:schemeClr val="tx1"/>
              </a:buClr>
              <a:buFont typeface="Wingdings" panose="05000000000000000000" pitchFamily="2" charset="2"/>
              <a:buChar char="Ø"/>
            </a:pPr>
            <a:r>
              <a:rPr lang="en-US" dirty="0"/>
              <a:t>As noted, XFEM has been enforcing constant volume fraction through the </a:t>
            </a:r>
            <a:r>
              <a:rPr lang="en-US" dirty="0" err="1"/>
              <a:t>Lagrangian</a:t>
            </a:r>
            <a:r>
              <a:rPr lang="en-US" dirty="0"/>
              <a:t> step (CONSTANT VOLUME FRACTION algorithm).</a:t>
            </a:r>
          </a:p>
          <a:p>
            <a:pPr lvl="1">
              <a:buClr>
                <a:schemeClr val="tx1"/>
              </a:buClr>
              <a:buFont typeface="Wingdings" panose="05000000000000000000" pitchFamily="2" charset="2"/>
              <a:buChar char="Ø"/>
            </a:pPr>
            <a:r>
              <a:rPr lang="en-US" dirty="0"/>
              <a:t>Void insertion scales volume fraction to insert void.</a:t>
            </a:r>
          </a:p>
          <a:p>
            <a:pPr lvl="1">
              <a:buClr>
                <a:schemeClr val="tx1"/>
              </a:buClr>
              <a:buFont typeface="Wingdings" panose="05000000000000000000" pitchFamily="2" charset="2"/>
              <a:buChar char="Ø"/>
            </a:pPr>
            <a:r>
              <a:rPr lang="en-US" dirty="0"/>
              <a:t>Remap volumes (swept or intersected) scaled to ensure remapped volumes same as those computed with volume fraction (constant plus void insertion mods) at the end of the </a:t>
            </a:r>
            <a:r>
              <a:rPr lang="en-US" dirty="0" err="1"/>
              <a:t>Lagrangian</a:t>
            </a:r>
            <a:r>
              <a:rPr lang="en-US" dirty="0"/>
              <a:t> step. Results in conservation and hides Void Insertion “bug”.</a:t>
            </a:r>
          </a:p>
        </p:txBody>
      </p:sp>
    </p:spTree>
    <p:extLst>
      <p:ext uri="{BB962C8B-B14F-4D97-AF65-F5344CB8AC3E}">
        <p14:creationId xmlns:p14="http://schemas.microsoft.com/office/powerpoint/2010/main" val="1252578069"/>
      </p:ext>
    </p:extLst>
  </p:cSld>
  <p:clrMapOvr>
    <a:masterClrMapping/>
  </p:clrMapOvr>
</p:sld>
</file>

<file path=ppt/theme/theme1.xml><?xml version="1.0" encoding="utf-8"?>
<a:theme xmlns:a="http://schemas.openxmlformats.org/drawingml/2006/main" name="Sandia_CorpPresentation_Template1">
  <a:themeElements>
    <a:clrScheme name="Sandia Brand">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103160"/>
      </a:accent5>
      <a:accent6>
        <a:srgbClr val="730E00"/>
      </a:accent6>
      <a:hlink>
        <a:srgbClr val="37A6D2"/>
      </a:hlink>
      <a:folHlink>
        <a:srgbClr val="B71A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Sandia_CorpPresentation_Template1.thmx</Template>
  <TotalTime>6266</TotalTime>
  <Words>4010</Words>
  <Application>Microsoft Office PowerPoint</Application>
  <PresentationFormat>On-screen Show (4:3)</PresentationFormat>
  <Paragraphs>537</Paragraphs>
  <Slides>49</Slides>
  <Notes>41</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 Math</vt:lpstr>
      <vt:lpstr>Courier New</vt:lpstr>
      <vt:lpstr>Wingdings</vt:lpstr>
      <vt:lpstr>Sandia_CorpPresentation_Template1</vt:lpstr>
      <vt:lpstr> XFEM Development in the ALEGRA Code </vt:lpstr>
      <vt:lpstr>Summary of CY2019 progress</vt:lpstr>
      <vt:lpstr>Summary of CY2019 progress</vt:lpstr>
      <vt:lpstr>Mass conservation equation</vt:lpstr>
      <vt:lpstr>Mass conservation equation (cont’d)</vt:lpstr>
      <vt:lpstr>Summary of CY2019 progress</vt:lpstr>
      <vt:lpstr>Void insertion impacts robustness</vt:lpstr>
      <vt:lpstr>Void insertion</vt:lpstr>
      <vt:lpstr>Void insertion (cont’d)</vt:lpstr>
      <vt:lpstr>Void insertion (cont’d)</vt:lpstr>
      <vt:lpstr>Void insertion (cont’d)</vt:lpstr>
      <vt:lpstr>Summary of CY2019 progress</vt:lpstr>
      <vt:lpstr>XFEM contact problem</vt:lpstr>
      <vt:lpstr>Discrete inf-sup (LBB) condition*</vt:lpstr>
      <vt:lpstr>Discrete inf-sup (LBB) condition*</vt:lpstr>
      <vt:lpstr>Lin. dept. constraints are a real problem!</vt:lpstr>
      <vt:lpstr>Lin. dept. constraints are a real problem!</vt:lpstr>
      <vt:lpstr>Lin. dept. constraints are a real problem!</vt:lpstr>
      <vt:lpstr>Lin. dept. constraints are a real problem!</vt:lpstr>
      <vt:lpstr>Full QR algorithm for contact solve</vt:lpstr>
      <vt:lpstr>Sandwich problem</vt:lpstr>
      <vt:lpstr>Sandwich problem</vt:lpstr>
      <vt:lpstr>Full QR algorithm for contact solve</vt:lpstr>
      <vt:lpstr>Full QR algorithm for contact solve</vt:lpstr>
      <vt:lpstr>Hybrid QR algorithm to reduce CPU time</vt:lpstr>
      <vt:lpstr>Hybrid QR algorithm to reduce CPU time</vt:lpstr>
      <vt:lpstr>Usage of QR algorithms in ALEGRA</vt:lpstr>
      <vt:lpstr>Summary of CY2019 progress</vt:lpstr>
      <vt:lpstr>Test cases, November 2019</vt:lpstr>
      <vt:lpstr>Oblique plate slap problem</vt:lpstr>
      <vt:lpstr>Oblique plate slap problem results</vt:lpstr>
      <vt:lpstr>Oblique plate slap problem results: movies</vt:lpstr>
      <vt:lpstr>Oblique plate slap problem results: final frame</vt:lpstr>
      <vt:lpstr>Oblique cylinder impact on layered target</vt:lpstr>
      <vt:lpstr>Oblique cylinder impact results</vt:lpstr>
      <vt:lpstr>Oblique cylinder impact results: movies</vt:lpstr>
      <vt:lpstr>Oblique cylinder impact results: density at 24 μs</vt:lpstr>
      <vt:lpstr>APM2 impact on layered aluminum</vt:lpstr>
      <vt:lpstr>APM2 impact results</vt:lpstr>
      <vt:lpstr>APM2 impact results: movies</vt:lpstr>
      <vt:lpstr>APM2 impact results: frame at 100 μs</vt:lpstr>
      <vt:lpstr>Summary</vt:lpstr>
      <vt:lpstr>Ongoing/future work involving XFEM</vt:lpstr>
      <vt:lpstr>Backup Slides </vt:lpstr>
      <vt:lpstr>Motivation for XFEM higher-order remap </vt:lpstr>
      <vt:lpstr>Identifying cause of linearly dependent constraints: skinning algorithm</vt:lpstr>
      <vt:lpstr>Identifying cause of linearly dependent constraints: skinning algorithm</vt:lpstr>
      <vt:lpstr>Identifying cause of linearly dependent constraints: skinning algorithm</vt:lpstr>
      <vt:lpstr>Identifying cause of linearly dependent constraints: skinning algorithm</vt:lpstr>
    </vt:vector>
  </TitlesOfParts>
  <Company>Sandia National Labs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Vittitow, Michael P</dc:creator>
  <cp:lastModifiedBy>Tezaur, Irina</cp:lastModifiedBy>
  <cp:revision>179</cp:revision>
  <dcterms:created xsi:type="dcterms:W3CDTF">2011-10-03T16:15:05Z</dcterms:created>
  <dcterms:modified xsi:type="dcterms:W3CDTF">2019-12-10T20:21:21Z</dcterms:modified>
</cp:coreProperties>
</file>