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3"/>
  </p:notesMasterIdLst>
  <p:sldIdLst>
    <p:sldId id="256" r:id="rId3"/>
    <p:sldId id="448" r:id="rId4"/>
    <p:sldId id="600" r:id="rId5"/>
    <p:sldId id="453" r:id="rId6"/>
    <p:sldId id="413" r:id="rId7"/>
    <p:sldId id="484" r:id="rId8"/>
    <p:sldId id="485" r:id="rId9"/>
    <p:sldId id="486" r:id="rId10"/>
    <p:sldId id="442" r:id="rId11"/>
    <p:sldId id="491" r:id="rId12"/>
    <p:sldId id="490" r:id="rId13"/>
    <p:sldId id="454" r:id="rId14"/>
    <p:sldId id="451" r:id="rId15"/>
    <p:sldId id="496" r:id="rId16"/>
    <p:sldId id="492" r:id="rId17"/>
    <p:sldId id="493" r:id="rId18"/>
    <p:sldId id="443" r:id="rId19"/>
    <p:sldId id="450" r:id="rId20"/>
    <p:sldId id="497" r:id="rId21"/>
    <p:sldId id="455" r:id="rId22"/>
    <p:sldId id="444" r:id="rId23"/>
    <p:sldId id="445" r:id="rId24"/>
    <p:sldId id="446" r:id="rId25"/>
    <p:sldId id="447" r:id="rId26"/>
    <p:sldId id="449" r:id="rId27"/>
    <p:sldId id="499" r:id="rId28"/>
    <p:sldId id="498" r:id="rId29"/>
    <p:sldId id="500" r:id="rId30"/>
    <p:sldId id="501" r:id="rId31"/>
    <p:sldId id="441" r:id="rId32"/>
    <p:sldId id="502" r:id="rId33"/>
    <p:sldId id="503" r:id="rId34"/>
    <p:sldId id="504" r:id="rId35"/>
    <p:sldId id="505" r:id="rId36"/>
    <p:sldId id="452" r:id="rId37"/>
    <p:sldId id="506" r:id="rId38"/>
    <p:sldId id="507" r:id="rId39"/>
    <p:sldId id="643" r:id="rId40"/>
    <p:sldId id="509" r:id="rId41"/>
    <p:sldId id="456" r:id="rId42"/>
    <p:sldId id="547" r:id="rId43"/>
    <p:sldId id="672" r:id="rId44"/>
    <p:sldId id="548" r:id="rId45"/>
    <p:sldId id="549" r:id="rId46"/>
    <p:sldId id="621" r:id="rId47"/>
    <p:sldId id="623" r:id="rId48"/>
    <p:sldId id="624" r:id="rId49"/>
    <p:sldId id="625" r:id="rId50"/>
    <p:sldId id="626" r:id="rId51"/>
    <p:sldId id="639" r:id="rId52"/>
    <p:sldId id="640" r:id="rId53"/>
    <p:sldId id="627" r:id="rId54"/>
    <p:sldId id="459" r:id="rId55"/>
    <p:sldId id="418" r:id="rId56"/>
    <p:sldId id="615" r:id="rId57"/>
    <p:sldId id="616" r:id="rId58"/>
    <p:sldId id="614" r:id="rId59"/>
    <p:sldId id="524" r:id="rId60"/>
    <p:sldId id="419" r:id="rId61"/>
    <p:sldId id="526" r:id="rId62"/>
    <p:sldId id="554" r:id="rId63"/>
    <p:sldId id="637" r:id="rId64"/>
    <p:sldId id="633" r:id="rId65"/>
    <p:sldId id="636" r:id="rId66"/>
    <p:sldId id="610" r:id="rId67"/>
    <p:sldId id="557" r:id="rId68"/>
    <p:sldId id="607" r:id="rId69"/>
    <p:sldId id="608" r:id="rId70"/>
    <p:sldId id="555" r:id="rId71"/>
    <p:sldId id="421" r:id="rId72"/>
    <p:sldId id="556" r:id="rId73"/>
    <p:sldId id="422" r:id="rId74"/>
    <p:sldId id="423" r:id="rId75"/>
    <p:sldId id="461" r:id="rId76"/>
    <p:sldId id="460" r:id="rId77"/>
    <p:sldId id="424" r:id="rId78"/>
    <p:sldId id="575" r:id="rId79"/>
    <p:sldId id="670" r:id="rId80"/>
    <p:sldId id="671" r:id="rId81"/>
    <p:sldId id="425" r:id="rId82"/>
    <p:sldId id="577" r:id="rId83"/>
    <p:sldId id="647" r:id="rId84"/>
    <p:sldId id="648" r:id="rId85"/>
    <p:sldId id="581" r:id="rId86"/>
    <p:sldId id="578" r:id="rId87"/>
    <p:sldId id="579" r:id="rId88"/>
    <p:sldId id="580" r:id="rId89"/>
    <p:sldId id="427" r:id="rId90"/>
    <p:sldId id="428" r:id="rId91"/>
    <p:sldId id="429" r:id="rId92"/>
    <p:sldId id="458" r:id="rId93"/>
    <p:sldId id="585" r:id="rId94"/>
    <p:sldId id="629" r:id="rId95"/>
    <p:sldId id="630" r:id="rId96"/>
    <p:sldId id="430" r:id="rId97"/>
    <p:sldId id="641" r:id="rId98"/>
    <p:sldId id="664" r:id="rId99"/>
    <p:sldId id="665" r:id="rId100"/>
    <p:sldId id="432" r:id="rId101"/>
    <p:sldId id="644" r:id="rId102"/>
    <p:sldId id="433" r:id="rId103"/>
    <p:sldId id="434" r:id="rId104"/>
    <p:sldId id="601" r:id="rId105"/>
    <p:sldId id="631" r:id="rId106"/>
    <p:sldId id="645" r:id="rId107"/>
    <p:sldId id="646" r:id="rId108"/>
    <p:sldId id="463" r:id="rId109"/>
    <p:sldId id="632" r:id="rId110"/>
    <p:sldId id="474" r:id="rId111"/>
    <p:sldId id="586" r:id="rId112"/>
    <p:sldId id="587" r:id="rId113"/>
    <p:sldId id="588" r:id="rId114"/>
    <p:sldId id="589" r:id="rId115"/>
    <p:sldId id="591" r:id="rId116"/>
    <p:sldId id="649" r:id="rId117"/>
    <p:sldId id="592" r:id="rId118"/>
    <p:sldId id="258" r:id="rId119"/>
    <p:sldId id="317" r:id="rId120"/>
    <p:sldId id="650" r:id="rId121"/>
    <p:sldId id="651" r:id="rId122"/>
    <p:sldId id="653" r:id="rId123"/>
    <p:sldId id="321" r:id="rId124"/>
    <p:sldId id="593" r:id="rId125"/>
    <p:sldId id="594" r:id="rId126"/>
    <p:sldId id="408" r:id="rId127"/>
    <p:sldId id="654" r:id="rId128"/>
    <p:sldId id="655" r:id="rId129"/>
    <p:sldId id="656" r:id="rId130"/>
    <p:sldId id="380" r:id="rId131"/>
    <p:sldId id="330" r:id="rId132"/>
    <p:sldId id="657" r:id="rId133"/>
    <p:sldId id="595" r:id="rId134"/>
    <p:sldId id="596" r:id="rId135"/>
    <p:sldId id="597" r:id="rId136"/>
    <p:sldId id="599" r:id="rId137"/>
    <p:sldId id="269" r:id="rId138"/>
    <p:sldId id="270" r:id="rId139"/>
    <p:sldId id="378" r:id="rId140"/>
    <p:sldId id="475" r:id="rId141"/>
    <p:sldId id="274" r:id="rId142"/>
    <p:sldId id="276" r:id="rId143"/>
    <p:sldId id="479" r:id="rId144"/>
    <p:sldId id="480" r:id="rId145"/>
    <p:sldId id="280" r:id="rId146"/>
    <p:sldId id="482" r:id="rId147"/>
    <p:sldId id="483" r:id="rId148"/>
    <p:sldId id="658" r:id="rId149"/>
    <p:sldId id="659" r:id="rId150"/>
    <p:sldId id="660" r:id="rId151"/>
    <p:sldId id="661" r:id="rId152"/>
    <p:sldId id="662" r:id="rId153"/>
    <p:sldId id="663" r:id="rId154"/>
    <p:sldId id="673" r:id="rId155"/>
    <p:sldId id="481" r:id="rId156"/>
    <p:sldId id="606" r:id="rId157"/>
    <p:sldId id="620" r:id="rId158"/>
    <p:sldId id="667" r:id="rId159"/>
    <p:sldId id="668" r:id="rId160"/>
    <p:sldId id="669" r:id="rId161"/>
    <p:sldId id="666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FF99"/>
    <a:srgbClr val="F8CFF9"/>
    <a:srgbClr val="EAEAEA"/>
    <a:srgbClr val="FFFFCC"/>
    <a:srgbClr val="CCFFFF"/>
    <a:srgbClr val="66FFCC"/>
    <a:srgbClr val="CCECFF"/>
    <a:srgbClr val="F8F8F8"/>
    <a:srgbClr val="F5B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0" autoAdjust="0"/>
    <p:restoredTop sz="94660"/>
  </p:normalViewPr>
  <p:slideViewPr>
    <p:cSldViewPr>
      <p:cViewPr varScale="1">
        <p:scale>
          <a:sx n="65" d="100"/>
          <a:sy n="65" d="100"/>
        </p:scale>
        <p:origin x="139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120E57E-9835-49EF-AFBF-C392330F5E4E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67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49603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24240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41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862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012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482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14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048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09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47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133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12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616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975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326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007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481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5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523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264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115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14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33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867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456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953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24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085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880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8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1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5494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40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7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4037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51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08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462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8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382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06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62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109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93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918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7375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7426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6737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279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890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15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9091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524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6486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7204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Add equation numbers (1) and (2)!</a:t>
            </a:r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22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0232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Add equation numbers (1) and (2)!</a:t>
            </a:r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7603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6923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6802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5767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1067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4840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32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4843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7682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1942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4146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007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4078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1021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2592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6418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3391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4089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9399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9393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594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8006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683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94452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96057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88884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9528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4860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160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09133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0483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52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92" name="Picture 91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3" name="CustomShape 3"/>
          <p:cNvSpPr/>
          <p:nvPr/>
        </p:nvSpPr>
        <p:spPr>
          <a:xfrm>
            <a:off x="0" y="0"/>
            <a:ext cx="9143640" cy="2514240"/>
          </a:xfrm>
          <a:prstGeom prst="rect">
            <a:avLst/>
          </a:prstGeom>
          <a:solidFill>
            <a:srgbClr val="102E5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6"/>
          <p:cNvPicPr/>
          <p:nvPr/>
        </p:nvPicPr>
        <p:blipFill>
          <a:blip r:embed="rId15"/>
          <a:stretch/>
        </p:blipFill>
        <p:spPr>
          <a:xfrm>
            <a:off x="6934320" y="1008000"/>
            <a:ext cx="1523520" cy="585360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7"/>
          <p:cNvPicPr/>
          <p:nvPr/>
        </p:nvPicPr>
        <p:blipFill>
          <a:blip r:embed="rId16"/>
          <a:stretch/>
        </p:blipFill>
        <p:spPr>
          <a:xfrm>
            <a:off x="1227240" y="1185840"/>
            <a:ext cx="5393880" cy="304560"/>
          </a:xfrm>
          <a:prstGeom prst="rect">
            <a:avLst/>
          </a:prstGeom>
          <a:ln w="9360">
            <a:noFill/>
          </a:ln>
        </p:spPr>
      </p:pic>
      <p:sp>
        <p:nvSpPr>
          <p:cNvPr id="6" name="CustomShape 4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5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8" name="Picture 13"/>
          <p:cNvPicPr/>
          <p:nvPr/>
        </p:nvPicPr>
        <p:blipFill>
          <a:blip r:embed="rId17"/>
          <a:stretch/>
        </p:blipFill>
        <p:spPr>
          <a:xfrm>
            <a:off x="212760" y="6119640"/>
            <a:ext cx="1023480" cy="24732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6"/>
          <p:cNvSpPr/>
          <p:nvPr/>
        </p:nvSpPr>
        <p:spPr>
          <a:xfrm>
            <a:off x="0" y="2590920"/>
            <a:ext cx="376848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A6A6A6"/>
                </a:solidFill>
                <a:latin typeface="Arial"/>
              </a:rPr>
              <a:t>Photos placed in horizontal position 
with even amount of white space
 between photos and header</a:t>
            </a:r>
            <a:endParaRPr/>
          </a:p>
        </p:txBody>
      </p:sp>
      <p:sp>
        <p:nvSpPr>
          <p:cNvPr id="10" name="CustomShape 7"/>
          <p:cNvSpPr/>
          <p:nvPr/>
        </p:nvSpPr>
        <p:spPr>
          <a:xfrm>
            <a:off x="3852000" y="2590920"/>
            <a:ext cx="228564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" name="CustomShape 8"/>
          <p:cNvSpPr/>
          <p:nvPr/>
        </p:nvSpPr>
        <p:spPr>
          <a:xfrm>
            <a:off x="6226920" y="2590920"/>
            <a:ext cx="291672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" name="PlaceHolder 9"/>
          <p:cNvSpPr>
            <a:spLocks noGrp="1"/>
          </p:cNvSpPr>
          <p:nvPr>
            <p:ph type="title"/>
          </p:nvPr>
        </p:nvSpPr>
        <p:spPr>
          <a:xfrm>
            <a:off x="920520" y="4260240"/>
            <a:ext cx="7772040" cy="8978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000" strike="noStrike">
                <a:solidFill>
                  <a:srgbClr val="9D8C78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13" name="PlaceHolder 10"/>
          <p:cNvSpPr>
            <a:spLocks noGrp="1"/>
          </p:cNvSpPr>
          <p:nvPr>
            <p:ph type="dt"/>
          </p:nvPr>
        </p:nvSpPr>
        <p:spPr>
          <a:xfrm>
            <a:off x="109440" y="4197600"/>
            <a:ext cx="931680" cy="280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" name="Picture 12"/>
          <p:cNvPicPr/>
          <p:nvPr/>
        </p:nvPicPr>
        <p:blipFill>
          <a:blip r:embed="rId18"/>
          <a:stretch/>
        </p:blipFill>
        <p:spPr>
          <a:xfrm>
            <a:off x="1380240" y="6115680"/>
            <a:ext cx="850320" cy="275760"/>
          </a:xfrm>
          <a:prstGeom prst="rect">
            <a:avLst/>
          </a:prstGeom>
          <a:ln w="9360">
            <a:noFill/>
          </a:ln>
        </p:spPr>
      </p:pic>
      <p:sp>
        <p:nvSpPr>
          <p:cNvPr id="15" name="PlaceHolder 11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16" name="CustomShape 12"/>
          <p:cNvSpPr/>
          <p:nvPr/>
        </p:nvSpPr>
        <p:spPr>
          <a:xfrm>
            <a:off x="3124080" y="6172200"/>
            <a:ext cx="5562360" cy="27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600" strike="noStrike">
                <a:solidFill>
                  <a:srgbClr val="000000"/>
                </a:solidFill>
                <a:latin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/>
          </a:p>
        </p:txBody>
      </p:sp>
      <p:sp>
        <p:nvSpPr>
          <p:cNvPr id="17" name="PlaceHolder 1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4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16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6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4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55" name="PlaceHolder 3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102E54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en-US" sz="20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en-US" strike="noStrike">
                <a:solidFill>
                  <a:srgbClr val="000000"/>
                </a:solidFill>
                <a:latin typeface="Calibri"/>
                <a:ea typeface="ＭＳ Ｐゴシック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level</a:t>
            </a:r>
            <a:endParaRPr/>
          </a:p>
        </p:txBody>
      </p:sp>
      <p:sp>
        <p:nvSpPr>
          <p:cNvPr id="57" name="PlaceHolder 5"/>
          <p:cNvSpPr>
            <a:spLocks noGrp="1"/>
          </p:cNvSpPr>
          <p:nvPr>
            <p:ph type="dt"/>
          </p:nvPr>
        </p:nvSpPr>
        <p:spPr>
          <a:xfrm>
            <a:off x="22320" y="6166800"/>
            <a:ext cx="2133360" cy="4759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8" name="PlaceHolder 6"/>
          <p:cNvSpPr>
            <a:spLocks noGrp="1"/>
          </p:cNvSpPr>
          <p:nvPr>
            <p:ph type="sldNum"/>
          </p:nvPr>
        </p:nvSpPr>
        <p:spPr>
          <a:xfrm>
            <a:off x="8305920" y="6153120"/>
            <a:ext cx="609120" cy="37440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C5401BE9-B2E9-43D1-B495-9931CA1401D9}" type="slidenum">
              <a:rPr lang="en-US" sz="1400" strike="noStrike">
                <a:solidFill>
                  <a:srgbClr val="000000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59" name="PlaceHolder 7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Minimal Subspace 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simulation.uni-freiburg.de/downloads/benchmark" TargetMode="External"/><Relationship Id="rId4" Type="http://schemas.openxmlformats.org/officeDocument/2006/relationships/image" Target="../media/image9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1.png"/><Relationship Id="rId4" Type="http://schemas.openxmlformats.org/officeDocument/2006/relationships/image" Target="../media/image10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0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0.png"/><Relationship Id="rId4" Type="http://schemas.openxmlformats.org/officeDocument/2006/relationships/image" Target="../media/image117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png"/><Relationship Id="rId4" Type="http://schemas.openxmlformats.org/officeDocument/2006/relationships/image" Target="../media/image12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0.png"/><Relationship Id="rId4" Type="http://schemas.openxmlformats.org/officeDocument/2006/relationships/image" Target="../media/image12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8.png"/><Relationship Id="rId4" Type="http://schemas.openxmlformats.org/officeDocument/2006/relationships/image" Target="../media/image12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0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0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dia.gov/~ikalash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hyperlink" Target="mailto:ikalash@sandia.gov" TargetMode="External"/><Relationship Id="rId10" Type="http://schemas.openxmlformats.org/officeDocument/2006/relationships/image" Target="../media/image143.png"/><Relationship Id="rId4" Type="http://schemas.openxmlformats.org/officeDocument/2006/relationships/hyperlink" Target="http://www.sandia.gov/careers" TargetMode="External"/><Relationship Id="rId9" Type="http://schemas.openxmlformats.org/officeDocument/2006/relationships/image" Target="../media/image142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0.png"/><Relationship Id="rId5" Type="http://schemas.openxmlformats.org/officeDocument/2006/relationships/image" Target="../media/image510.png"/><Relationship Id="rId4" Type="http://schemas.openxmlformats.org/officeDocument/2006/relationships/image" Target="../media/image52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610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1.png"/><Relationship Id="rId5" Type="http://schemas.openxmlformats.org/officeDocument/2006/relationships/image" Target="../media/image572.png"/><Relationship Id="rId4" Type="http://schemas.openxmlformats.org/officeDocument/2006/relationships/image" Target="../media/image56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0.png"/><Relationship Id="rId5" Type="http://schemas.openxmlformats.org/officeDocument/2006/relationships/image" Target="../media/image145.png"/><Relationship Id="rId4" Type="http://schemas.openxmlformats.org/officeDocument/2006/relationships/image" Target="../media/image132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7.png"/><Relationship Id="rId4" Type="http://schemas.openxmlformats.org/officeDocument/2006/relationships/image" Target="../media/image14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2.png"/><Relationship Id="rId7" Type="http://schemas.openxmlformats.org/officeDocument/2006/relationships/image" Target="../media/image39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7" Type="http://schemas.openxmlformats.org/officeDocument/2006/relationships/image" Target="../media/image590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2.png"/><Relationship Id="rId5" Type="http://schemas.openxmlformats.org/officeDocument/2006/relationships/image" Target="../media/image570.png"/><Relationship Id="rId4" Type="http://schemas.openxmlformats.org/officeDocument/2006/relationships/image" Target="../media/image56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51.png"/><Relationship Id="rId7" Type="http://schemas.openxmlformats.org/officeDocument/2006/relationships/image" Target="../media/image590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2.png"/><Relationship Id="rId5" Type="http://schemas.openxmlformats.org/officeDocument/2006/relationships/image" Target="../media/image570.png"/><Relationship Id="rId4" Type="http://schemas.openxmlformats.org/officeDocument/2006/relationships/image" Target="../media/image5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0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2.wmf"/><Relationship Id="rId9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01.png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67.png"/><Relationship Id="rId4" Type="http://schemas.openxmlformats.org/officeDocument/2006/relationships/image" Target="../media/image401.png"/><Relationship Id="rId1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641.png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640.png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2.png"/><Relationship Id="rId4" Type="http://schemas.openxmlformats.org/officeDocument/2006/relationships/image" Target="../media/image8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2.png"/><Relationship Id="rId5" Type="http://schemas.openxmlformats.org/officeDocument/2006/relationships/image" Target="../media/image69.png"/><Relationship Id="rId4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69.png"/><Relationship Id="rId4" Type="http://schemas.openxmlformats.org/officeDocument/2006/relationships/image" Target="../media/image88.png"/><Relationship Id="rId9" Type="http://schemas.openxmlformats.org/officeDocument/2006/relationships/image" Target="../media/image68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9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9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13" y="2488393"/>
            <a:ext cx="2344573" cy="17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Shape 2"/>
          <p:cNvSpPr txBox="1"/>
          <p:nvPr/>
        </p:nvSpPr>
        <p:spPr>
          <a:xfrm>
            <a:off x="76200" y="4800600"/>
            <a:ext cx="8839200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en-US" u="sng" dirty="0" smtClean="0">
                <a:latin typeface="Calibri" panose="020F0502020204030204" pitchFamily="34" charset="0"/>
              </a:rPr>
              <a:t>Irina K. Tezaur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Matt Barone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Jeff </a:t>
            </a:r>
            <a:r>
              <a:rPr lang="en-US" dirty="0" smtClean="0">
                <a:latin typeface="Calibri" panose="020F0502020204030204" pitchFamily="34" charset="0"/>
              </a:rPr>
              <a:t>Fike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</a:rPr>
              <a:t>Maciej</a:t>
            </a:r>
            <a:r>
              <a:rPr lang="en-US" dirty="0" smtClean="0">
                <a:latin typeface="Calibri" panose="020F0502020204030204" pitchFamily="34" charset="0"/>
              </a:rPr>
              <a:t> Balajewicz</a:t>
            </a:r>
            <a:r>
              <a:rPr lang="en-US" baseline="30000" dirty="0" smtClean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</a:rPr>
              <a:t>Srini</a:t>
            </a:r>
            <a:r>
              <a:rPr lang="en-US" dirty="0" smtClean="0">
                <a:latin typeface="Calibri" panose="020F0502020204030204" pitchFamily="34" charset="0"/>
              </a:rPr>
              <a:t> Arunajatesan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Bart van </a:t>
            </a:r>
            <a:r>
              <a:rPr lang="en-US" dirty="0" err="1" smtClean="0">
                <a:latin typeface="Calibri" panose="020F0502020204030204" pitchFamily="34" charset="0"/>
              </a:rPr>
              <a:t>Bloemen</a:t>
            </a:r>
            <a:r>
              <a:rPr lang="en-US" dirty="0" smtClean="0">
                <a:latin typeface="Calibri" panose="020F0502020204030204" pitchFamily="34" charset="0"/>
              </a:rPr>
              <a:t> Waanders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Earl Dowell</a:t>
            </a:r>
            <a:r>
              <a:rPr lang="en-US" baseline="30000" dirty="0" smtClean="0">
                <a:latin typeface="Calibri" panose="020F0502020204030204" pitchFamily="34" charset="0"/>
              </a:rPr>
              <a:t>3</a:t>
            </a:r>
          </a:p>
          <a:p>
            <a:pPr algn="ctr"/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baseline="30000" dirty="0" smtClean="0">
                <a:latin typeface="Calibri" panose="020F0502020204030204" pitchFamily="34" charset="0"/>
              </a:rPr>
              <a:t>1</a:t>
            </a:r>
            <a:r>
              <a:rPr lang="en-US" sz="1400" dirty="0" smtClean="0">
                <a:latin typeface="Calibri" panose="020F0502020204030204" pitchFamily="34" charset="0"/>
              </a:rPr>
              <a:t> Sandia National Laboratories, Livermore CA and Albuquerque, NM</a:t>
            </a:r>
          </a:p>
          <a:p>
            <a:pPr algn="ctr"/>
            <a:r>
              <a:rPr lang="en-US" sz="1400" baseline="30000" dirty="0" smtClean="0">
                <a:latin typeface="Calibri" panose="020F0502020204030204" pitchFamily="34" charset="0"/>
              </a:rPr>
              <a:t>2 </a:t>
            </a:r>
            <a:r>
              <a:rPr lang="en-US" sz="1400" dirty="0" smtClean="0">
                <a:latin typeface="Calibri" panose="020F0502020204030204" pitchFamily="34" charset="0"/>
              </a:rPr>
              <a:t>University of Illinois Urbana-Champaign  </a:t>
            </a:r>
            <a:r>
              <a:rPr lang="en-US" sz="1400" baseline="30000" dirty="0" smtClean="0">
                <a:latin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</a:rPr>
              <a:t> Duke University</a:t>
            </a:r>
          </a:p>
          <a:p>
            <a:pPr algn="ctr"/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Virginia Tech Math Department Seminar – May 1, 2017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07" y="2485846"/>
            <a:ext cx="1447800" cy="168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558" y="2459807"/>
            <a:ext cx="2473642" cy="167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4583"/>
            <a:ext cx="3355318" cy="16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3658" y="6514359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SAND2017-4018 PE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208132"/>
            <a:ext cx="9144000" cy="1352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Shape 1"/>
          <p:cNvSpPr txBox="1"/>
          <p:nvPr/>
        </p:nvSpPr>
        <p:spPr>
          <a:xfrm>
            <a:off x="-76200" y="4131932"/>
            <a:ext cx="9220200" cy="66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2100" b="1" dirty="0" smtClean="0">
                <a:latin typeface="Calibri" panose="020F0502020204030204" pitchFamily="34" charset="0"/>
              </a:rPr>
              <a:t>Approaches for building stable projection-based </a:t>
            </a:r>
          </a:p>
          <a:p>
            <a:pPr algn="ctr"/>
            <a:r>
              <a:rPr lang="en-US" sz="2100" b="1" dirty="0" smtClean="0">
                <a:latin typeface="Calibri" panose="020F0502020204030204" pitchFamily="34" charset="0"/>
              </a:rPr>
              <a:t>reduced order models for compressible flow</a:t>
            </a:r>
            <a:endParaRPr sz="21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763000" cy="89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Surrogate models for time-critical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rediction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61041"/>
            <a:ext cx="89154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Three flavors of “</a:t>
            </a:r>
            <a:r>
              <a:rPr lang="en-US" sz="2000" b="1" dirty="0" smtClean="0">
                <a:latin typeface="Calibri" panose="020F0502020204030204" pitchFamily="34" charset="0"/>
              </a:rPr>
              <a:t>surrogate models</a:t>
            </a:r>
            <a:r>
              <a:rPr lang="en-US" sz="2000" dirty="0" smtClean="0">
                <a:latin typeface="Calibri" panose="020F0502020204030204" pitchFamily="34" charset="0"/>
              </a:rPr>
              <a:t>” for time-critical prediction: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en-US" b="1" dirty="0" smtClean="0">
                <a:latin typeface="Calibri" panose="020F0502020204030204" pitchFamily="34" charset="0"/>
              </a:rPr>
              <a:t>Data-fit models </a:t>
            </a:r>
            <a:r>
              <a:rPr lang="en-US" dirty="0" smtClean="0">
                <a:latin typeface="Calibri" panose="020F0502020204030204" pitchFamily="34" charset="0"/>
              </a:rPr>
              <a:t>(e.g., response surfaces, Kriging): directly model I/O map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Upsides:</a:t>
            </a:r>
            <a:r>
              <a:rPr lang="en-US" dirty="0" smtClean="0">
                <a:latin typeface="Calibri" panose="020F0502020204030204" pitchFamily="34" charset="0"/>
              </a:rPr>
              <a:t> easy to implement, low complexity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Downsides:</a:t>
            </a:r>
            <a:r>
              <a:rPr lang="en-US" dirty="0" smtClean="0">
                <a:latin typeface="Calibri" panose="020F0502020204030204" pitchFamily="34" charset="0"/>
              </a:rPr>
              <a:t> blind to problem physics, impractical for large-dimensional input spaces</a:t>
            </a:r>
          </a:p>
          <a:p>
            <a:pPr lvl="2"/>
            <a:endParaRPr lang="en-US" sz="1000" dirty="0" smtClean="0">
              <a:latin typeface="Calibri" panose="020F0502020204030204" pitchFamily="34" charset="0"/>
            </a:endParaRP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2.   Lower-fidelity/reduced-physics models </a:t>
            </a:r>
            <a:r>
              <a:rPr lang="en-US" dirty="0" smtClean="0">
                <a:latin typeface="Calibri" panose="020F0502020204030204" pitchFamily="34" charset="0"/>
              </a:rPr>
              <a:t>(e.g., coarse mesh, Euler vs.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-Stokes)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Upsides:</a:t>
            </a:r>
            <a:r>
              <a:rPr lang="en-US" dirty="0" smtClean="0">
                <a:latin typeface="Calibri" panose="020F0502020204030204" pitchFamily="34" charset="0"/>
              </a:rPr>
              <a:t> physics-based, no training required, easy to implement in existing codes.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Downsides:</a:t>
            </a:r>
            <a:r>
              <a:rPr lang="en-US" dirty="0" smtClean="0">
                <a:latin typeface="Calibri" panose="020F0502020204030204" pitchFamily="34" charset="0"/>
              </a:rPr>
              <a:t> evaluation times generally not fast enough for time-critical problems, may have inconsistency with higher fidelity models. </a:t>
            </a:r>
          </a:p>
          <a:p>
            <a:pPr lvl="2"/>
            <a:endParaRPr lang="en-US" sz="1000" dirty="0" smtClean="0">
              <a:latin typeface="Calibri" panose="020F0502020204030204" pitchFamily="34" charset="0"/>
            </a:endParaRP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3.   Projection-based reduced order models (ROMs)</a:t>
            </a:r>
            <a:r>
              <a:rPr lang="en-US" dirty="0" smtClean="0">
                <a:latin typeface="Calibri" panose="020F0502020204030204" pitchFamily="34" charset="0"/>
              </a:rPr>
              <a:t>: approximately solve state                                                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dd</a:t>
            </a:r>
            <a:r>
              <a:rPr lang="en-US" dirty="0" smtClean="0">
                <a:latin typeface="Calibri" panose="020F0502020204030204" pitchFamily="34" charset="0"/>
              </a:rPr>
              <a:t>  equations, then compute outputs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Upsides: </a:t>
            </a:r>
            <a:r>
              <a:rPr lang="en-US" dirty="0" smtClean="0">
                <a:latin typeface="Calibri" panose="020F0502020204030204" pitchFamily="34" charset="0"/>
              </a:rPr>
              <a:t>physics-based, can be evaluated in real or near-real time.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Downsides: </a:t>
            </a:r>
            <a:r>
              <a:rPr lang="en-US" dirty="0" smtClean="0">
                <a:latin typeface="Calibri" panose="020F0502020204030204" pitchFamily="34" charset="0"/>
              </a:rPr>
              <a:t>intrusive to implement, robustness across wide range of parameters not guaranteed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896455"/>
            <a:ext cx="7162800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Surrogate low-dimensional models </a:t>
            </a:r>
            <a:r>
              <a:rPr lang="en-US" dirty="0" smtClean="0">
                <a:latin typeface="Calibri" panose="020F0502020204030204" pitchFamily="34" charset="0"/>
              </a:rPr>
              <a:t>can enable </a:t>
            </a:r>
            <a:r>
              <a:rPr lang="en-US" b="1" i="1" dirty="0" smtClean="0">
                <a:latin typeface="Calibri" panose="020F0502020204030204" pitchFamily="34" charset="0"/>
              </a:rPr>
              <a:t>time-critical</a:t>
            </a:r>
            <a:r>
              <a:rPr lang="en-US" dirty="0" smtClean="0">
                <a:latin typeface="Calibri" panose="020F0502020204030204" pitchFamily="34" charset="0"/>
              </a:rPr>
              <a:t> prediction and </a:t>
            </a:r>
            <a:r>
              <a:rPr lang="en-US" b="1" i="1" dirty="0" smtClean="0">
                <a:latin typeface="Calibri" panose="020F0502020204030204" pitchFamily="34" charset="0"/>
              </a:rPr>
              <a:t>many-query</a:t>
            </a:r>
            <a:r>
              <a:rPr lang="en-US" dirty="0" smtClean="0">
                <a:latin typeface="Calibri" panose="020F0502020204030204" pitchFamily="34" charset="0"/>
              </a:rPr>
              <a:t> analyses (e.g., design, optimization, control, UQ).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27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Algorithm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Diagonalize</a:t>
                </a:r>
                <a:r>
                  <a:rPr lang="en-US" dirty="0" smtClean="0">
                    <a:latin typeface="Calibri" panose="020F0502020204030204" pitchFamily="34" charset="0"/>
                  </a:rPr>
                  <a:t> the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𝑫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Initialize a diagonal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matrix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Set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for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)&lt;0)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else</a:t>
                </a:r>
                <a:r>
                  <a:rPr lang="en-US" dirty="0" smtClean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 err="1">
                        <a:latin typeface="Cambria Math"/>
                      </a:rPr>
                      <m:t>,</m:t>
                    </m:r>
                    <m:r>
                      <a:rPr lang="en-US" i="1" dirty="0" err="1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</a:rPr>
                      <m:t>)=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dirty="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baseline="30000" dirty="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 Increment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+1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Solve the optimization problem (1) for the eigenvalues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{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using an optimization algorithm (e.g., interior point method).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Evaluate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at the solution of the optimization problem (1).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Return the stabilized ROM system, given by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blipFill>
                <a:blip r:embed="rId2"/>
                <a:stretch>
                  <a:fillRect l="-706" t="-1109" b="-20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>
            <a:off x="762000" y="1550633"/>
            <a:ext cx="7543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14375" y="4677389"/>
                <a:ext cx="7543800" cy="2333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Solution to optimization problem (1) may not be unique.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Can solve (1) for real or complex-conjugate pair eigenvalues: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constraint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i="1" dirty="0" smtClean="0">
                        <a:latin typeface="Cambria Math"/>
                      </a:rPr>
                      <m:t>&lt;0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=</a:t>
                </a:r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i="1" dirty="0" smtClean="0">
                        <a:latin typeface="Cambria Math"/>
                      </a:rPr>
                      <m:t>+</m:t>
                    </m:r>
                    <m:r>
                      <a:rPr lang="en-US" sz="2000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000" b="0" i="1" dirty="0" smtClean="0">
                            <a:latin typeface="Cambria Math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=</a:t>
                </a:r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𝑢𝑟</m:t>
                    </m:r>
                    <m:r>
                      <a:rPr lang="en-US" sz="2000" b="0" i="1" dirty="0" smtClean="0">
                        <a:latin typeface="Cambria Math"/>
                      </a:rPr>
                      <m:t>−</m:t>
                    </m:r>
                    <m:r>
                      <a:rPr lang="en-US" sz="20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𝑢𝑐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ℂ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b="0" i="1" dirty="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ℝ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s.t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.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constraint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i="1" dirty="0">
                        <a:latin typeface="Cambria Math"/>
                      </a:rPr>
                      <m:t>&lt;0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4677389"/>
                <a:ext cx="7543800" cy="2333011"/>
              </a:xfrm>
              <a:prstGeom prst="rect">
                <a:avLst/>
              </a:prstGeom>
              <a:blipFill>
                <a:blip r:embed="rId3"/>
                <a:stretch>
                  <a:fillRect l="-727" t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331" y="0"/>
            <a:ext cx="70954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eigenvalue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eassignment</a:t>
            </a:r>
          </a:p>
        </p:txBody>
      </p:sp>
    </p:spTree>
    <p:extLst>
      <p:ext uri="{BB962C8B-B14F-4D97-AF65-F5344CB8AC3E}">
        <p14:creationId xmlns:p14="http://schemas.microsoft.com/office/powerpoint/2010/main" val="6105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electrostatically actuated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b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eam benchmark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219200"/>
                <a:ext cx="5410200" cy="5109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FOM = 1D model of electrostatically actuated beam.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Application of model: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microelectromechanical</a:t>
                </a:r>
                <a:r>
                  <a:rPr lang="en-US" dirty="0" smtClean="0">
                    <a:latin typeface="Calibri" panose="020F0502020204030204" pitchFamily="34" charset="0"/>
                  </a:rPr>
                  <a:t> systems (MEMS) devices such as electromechanical radio frequency (RF) filters.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1 input corresponding to periodic on/off switching, 1 output, initial condition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dirty="0" smtClean="0">
                        <a:latin typeface="Cambria Math"/>
                      </a:rPr>
                      <m:t>(0)=</m:t>
                    </m:r>
                    <m:r>
                      <a:rPr lang="en-US" b="1" i="1" dirty="0" smtClean="0">
                        <a:latin typeface="Cambria Math"/>
                      </a:rPr>
                      <m:t>𝟎</m:t>
                    </m:r>
                    <m:r>
                      <a:rPr lang="en-US" i="1" baseline="-25000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Second order linear semi-discrete system of the form: 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𝑴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𝑬</m:t>
                      </m:r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𝑲𝒙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r>
                  <a:rPr lang="en-US" b="0" dirty="0" smtClean="0">
                    <a:latin typeface="Calibri" panose="020F0502020204030204" pitchFamily="34" charset="0"/>
                  </a:rPr>
                  <a:t>              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endParaRPr lang="en-US" sz="800" b="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𝑴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𝑬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𝑩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𝑪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specifying the problem downloaded from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Oberwolfach</a:t>
                </a:r>
                <a:r>
                  <a:rPr lang="en-US" dirty="0" smtClean="0">
                    <a:latin typeface="Calibri" panose="020F0502020204030204" pitchFamily="34" charset="0"/>
                  </a:rPr>
                  <a:t> ROM      repository*. 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</a:t>
                </a:r>
                <a:r>
                  <a:rPr lang="en-US" baseline="30000" dirty="0" smtClean="0">
                    <a:latin typeface="Calibri" panose="020F0502020204030204" pitchFamily="34" charset="0"/>
                  </a:rPr>
                  <a:t>nd</a:t>
                </a:r>
                <a:r>
                  <a:rPr lang="en-US" dirty="0" smtClean="0">
                    <a:latin typeface="Calibri" panose="020F0502020204030204" pitchFamily="34" charset="0"/>
                  </a:rPr>
                  <a:t> order linear system re-written as 1</a:t>
                </a:r>
                <a:r>
                  <a:rPr lang="en-US" baseline="30000" dirty="0" smtClean="0">
                    <a:latin typeface="Calibri" panose="020F0502020204030204" pitchFamily="34" charset="0"/>
                  </a:rPr>
                  <a:t>st</a:t>
                </a:r>
                <a:r>
                  <a:rPr lang="en-US" dirty="0" smtClean="0">
                    <a:latin typeface="Calibri" panose="020F0502020204030204" pitchFamily="34" charset="0"/>
                  </a:rPr>
                  <a:t> order LTI system for purpose of analysis/model reduction.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219200"/>
                <a:ext cx="5410200" cy="5109091"/>
              </a:xfrm>
              <a:prstGeom prst="rect">
                <a:avLst/>
              </a:prstGeom>
              <a:blipFill>
                <a:blip r:embed="rId2"/>
                <a:stretch>
                  <a:fillRect l="-789" t="-597" r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505200"/>
            <a:ext cx="2971800" cy="222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524000"/>
            <a:ext cx="3181350" cy="142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5867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FOM is stable.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550223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*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Oberwolfach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ROM benchmark repository: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hlinkClick r:id="rId5"/>
              </a:rPr>
              <a:t>http://simulation.uni-freiburg.de/downloads/benchmark</a:t>
            </a:r>
            <a:r>
              <a:rPr lang="en-US" sz="1400" dirty="0" smtClean="0">
                <a:latin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191000" cy="3143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990600"/>
                <a:ext cx="9144000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=17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POD/Galerkin ROM constructed </a:t>
                </a:r>
                <a:r>
                  <a:rPr lang="en-US" dirty="0">
                    <a:latin typeface="Calibri" panose="020F0502020204030204" pitchFamily="34" charset="0"/>
                  </a:rPr>
                  <a:t>f</a:t>
                </a:r>
                <a:r>
                  <a:rPr lang="en-US" dirty="0" smtClean="0">
                    <a:latin typeface="Calibri" panose="020F0502020204030204" pitchFamily="34" charset="0"/>
                  </a:rPr>
                  <a:t>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𝐾</m:t>
                    </m:r>
                    <m:r>
                      <a:rPr lang="en-US" i="1" dirty="0" smtClean="0">
                        <a:latin typeface="Cambria Math"/>
                      </a:rPr>
                      <m:t>=1000 </m:t>
                    </m:r>
                    <m:r>
                      <a:rPr lang="en-US" b="0" i="0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snapshots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=0.05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=17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POD/Galerkin ROM has </a:t>
                </a:r>
                <a:r>
                  <a:rPr lang="en-US" dirty="0">
                    <a:latin typeface="Calibri" panose="020F0502020204030204" pitchFamily="34" charset="0"/>
                  </a:rPr>
                  <a:t>4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u</a:t>
                </a:r>
                <a:r>
                  <a:rPr lang="en-US" dirty="0" smtClean="0">
                    <a:latin typeface="Calibri" panose="020F0502020204030204" pitchFamily="34" charset="0"/>
                  </a:rPr>
                  <a:t>nstable eigenvalues (all real).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Two options for ROM stabilization optimization problem: 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r>
                  <a:rPr lang="en-US" b="1" i="1" dirty="0">
                    <a:latin typeface="Calibri" panose="020F0502020204030204" pitchFamily="34" charset="0"/>
                  </a:rPr>
                  <a:t>Option 1:</a:t>
                </a:r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Solve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err="1">
                    <a:latin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</a:rPr>
                  <a:t> the constraint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r>
                  <a:rPr lang="en-US" b="1" i="1" dirty="0">
                    <a:latin typeface="Calibri" panose="020F0502020204030204" pitchFamily="34" charset="0"/>
                  </a:rPr>
                  <a:t>Option 2:</a:t>
                </a:r>
                <a:r>
                  <a:rPr lang="en-US" dirty="0">
                    <a:latin typeface="Calibri" panose="020F0502020204030204" pitchFamily="34" charset="0"/>
                  </a:rPr>
                  <a:t> Solve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dirty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</a:t>
                </a:r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 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ℂ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 s.t</a:t>
                </a:r>
                <a:r>
                  <a:rPr lang="en-US" dirty="0" err="1">
                    <a:latin typeface="Calibri" panose="020F0502020204030204" pitchFamily="34" charset="0"/>
                  </a:rPr>
                  <a:t>.</a:t>
                </a:r>
                <a:r>
                  <a:rPr lang="en-US" dirty="0">
                    <a:latin typeface="Calibri" panose="020F0502020204030204" pitchFamily="34" charset="0"/>
                  </a:rPr>
                  <a:t> the constraint 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l-GR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3</m:t>
                      </m:r>
                      <m:r>
                        <a:rPr lang="en-US" i="1" dirty="0">
                          <a:latin typeface="Cambria Math"/>
                        </a:rPr>
                        <m:t>&lt;0</m:t>
                      </m:r>
                      <m:r>
                        <a:rPr lang="en-US" b="0" i="0" dirty="0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Initial guess for </a:t>
                </a:r>
                <a:r>
                  <a:rPr lang="en-US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fmincon</a:t>
                </a:r>
                <a:r>
                  <a:rPr lang="en-US" dirty="0">
                    <a:latin typeface="Calibri" panose="020F0502020204030204" pitchFamily="34" charset="0"/>
                  </a:rPr>
                  <a:t> interior point method: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lvl="2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990600"/>
                <a:ext cx="9144000" cy="2739211"/>
              </a:xfrm>
              <a:prstGeom prst="rect">
                <a:avLst/>
              </a:prstGeom>
              <a:blipFill>
                <a:blip r:embed="rId3"/>
                <a:stretch>
                  <a:fillRect l="-467" t="-1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181062"/>
                  </p:ext>
                </p:extLst>
              </p:nvPr>
            </p:nvGraphicFramePr>
            <p:xfrm>
              <a:off x="4686300" y="3733800"/>
              <a:ext cx="4229100" cy="26782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654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636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95771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="1" dirty="0" smtClean="0">
                              <a:latin typeface="Calibri" panose="020F0502020204030204" pitchFamily="34" charset="0"/>
                            </a:rPr>
                            <a:t>ROM</a:t>
                          </a:r>
                          <a:endParaRPr lang="en-US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sup>
                                          <m:e>
                                            <m:r>
                                              <a:rPr lang="en-US" sz="1400" b="1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4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30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  <m:r>
                                                  <a:rPr lang="en-US" sz="1400" b="0" i="1" smtClean="0">
                                                    <a:latin typeface="Cambria Math"/>
                                                  </a:rPr>
                                                  <m:t> −</m:t>
                                                </m:r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-25000" smtClean="0">
                                                    <a:latin typeface="Cambria Math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en-US" sz="1400" b="0" i="1" baseline="30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400" b="0" i="1" baseline="-25000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nary>
                                        <m:r>
                                          <a:rPr lang="en-US" sz="1400" b="0" i="1" baseline="30000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sup>
                                          <m:e>
                                            <m:r>
                                              <a:rPr lang="en-US" sz="1400" b="1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4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-25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400" b="0" i="1" baseline="-25000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nary>
                                        <m:r>
                                          <a:rPr lang="en-US" sz="1400" b="0" i="1" baseline="30000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 smtClean="0">
                              <a:latin typeface="Calibri" panose="020F0502020204030204" pitchFamily="34" charset="0"/>
                            </a:rPr>
                            <a:t>Unstabilized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POD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09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Optimization Stabilized POD (Real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0.0194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189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Optimization Stabilized POD (Complex-Conjugate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0.0205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Balanced Truncation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1.370</m:t>
                                </m:r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𝑒</m:t>
                                </m:r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181062"/>
                  </p:ext>
                </p:extLst>
              </p:nvPr>
            </p:nvGraphicFramePr>
            <p:xfrm>
              <a:off x="4686300" y="3733800"/>
              <a:ext cx="4229100" cy="26782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654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636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995771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="1" dirty="0" smtClean="0">
                              <a:latin typeface="Calibri" panose="020F0502020204030204" pitchFamily="34" charset="0"/>
                            </a:rPr>
                            <a:t>ROM</a:t>
                          </a:r>
                          <a:endParaRPr lang="en-US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5480" t="-610" r="-619" b="-1731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 smtClean="0">
                              <a:latin typeface="Calibri" panose="020F0502020204030204" pitchFamily="34" charset="0"/>
                            </a:rPr>
                            <a:t>Unstabilized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POD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5480" t="-317308" r="-619" b="-44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09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Optimization Stabilized POD (Real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0.0194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Optimization Stabilized POD (Complex-Conjugate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0.0205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1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Balanced Truncation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5480" t="-732075" r="-619" b="-150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" y="-11151"/>
            <a:ext cx="75822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electrostatically actuated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beam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b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enchmark </a:t>
            </a:r>
          </a:p>
        </p:txBody>
      </p:sp>
    </p:spTree>
    <p:extLst>
      <p:ext uri="{BB962C8B-B14F-4D97-AF65-F5344CB8AC3E}">
        <p14:creationId xmlns:p14="http://schemas.microsoft.com/office/powerpoint/2010/main" val="12081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1219200"/>
                <a:ext cx="8458200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 smtClean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(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615827"/>
              </a:xfrm>
              <a:prstGeom prst="rect">
                <a:avLst/>
              </a:prstGeom>
              <a:blipFill>
                <a:blip r:embed="rId2"/>
                <a:stretch>
                  <a:fillRect l="-505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1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396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 smtClean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(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Modifying system as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can be viewed as adding a linear “controller” to the system: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𝒖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 smtClean="0"/>
                  <a:t>		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/>
                  <a:t>  </a:t>
                </a:r>
              </a:p>
              <a:p>
                <a:endParaRPr lang="en-US" sz="800" b="1" dirty="0"/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)=−</m:t>
                    </m:r>
                    <m:r>
                      <a:rPr lang="en-US" b="1" i="1" dirty="0" err="1">
                        <a:latin typeface="Cambria Math"/>
                      </a:rPr>
                      <m:t>𝑲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b="1" i="1" dirty="0" err="1">
                        <a:latin typeface="Cambria Math"/>
                      </a:rPr>
                      <m:t>𝒙</m:t>
                    </m:r>
                    <m:r>
                      <a:rPr lang="en-US" i="1" baseline="-25000" dirty="0" err="1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3962623"/>
              </a:xfrm>
              <a:prstGeom prst="rect">
                <a:avLst/>
              </a:prstGeom>
              <a:blipFill>
                <a:blip r:embed="rId2"/>
                <a:stretch>
                  <a:fillRect l="-505" t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4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 smtClean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(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Modifying system as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can be viewed as adding a linear “controller” to the system: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𝒖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 smtClean="0"/>
                  <a:t>		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/>
                  <a:t>  </a:t>
                </a:r>
              </a:p>
              <a:p>
                <a:endParaRPr lang="en-US" sz="800" b="1" dirty="0"/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)=−</m:t>
                    </m:r>
                    <m:r>
                      <a:rPr lang="en-US" b="1" i="1" dirty="0" err="1">
                        <a:latin typeface="Cambria Math"/>
                      </a:rPr>
                      <m:t>𝑲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b="1" i="1" dirty="0" err="1">
                        <a:latin typeface="Cambria Math"/>
                      </a:rPr>
                      <m:t>𝒙</m:t>
                    </m:r>
                    <m:r>
                      <a:rPr lang="en-US" i="1" baseline="-25000" dirty="0" err="1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 Deficiencies of approach: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 is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inconsistent</a:t>
                </a:r>
                <a:r>
                  <a:rPr lang="en-US" dirty="0" smtClean="0">
                    <a:latin typeface="Calibri" panose="020F0502020204030204" pitchFamily="34" charset="0"/>
                  </a:rPr>
                  <a:t> with FOM.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Efficient extensions to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nonlinear </a:t>
                </a:r>
                <a:r>
                  <a:rPr lang="en-US" dirty="0" smtClean="0">
                    <a:latin typeface="Calibri" panose="020F0502020204030204" pitchFamily="34" charset="0"/>
                  </a:rPr>
                  <a:t>case are unclear.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blipFill>
                <a:blip r:embed="rId2"/>
                <a:stretch>
                  <a:fillRect l="-505" t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7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4438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Consistency?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One can show that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from the algorithm on the previous slide is given by: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latin typeface="Cambria Math"/>
                            </a:rPr>
                            <m:t>𝑨</m:t>
                          </m:r>
                        </m:e>
                      </m:acc>
                      <m:r>
                        <a:rPr lang="en-US" i="1" baseline="-25000" dirty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𝑀</m:t>
                      </m:r>
                      <m:r>
                        <a:rPr lang="en-US" i="1" dirty="0" smtClean="0">
                          <a:latin typeface="Cambria Math"/>
                        </a:rPr>
                        <m:t>−</m:t>
                      </m:r>
                      <m:r>
                        <a:rPr lang="en-US" b="1" i="1" dirty="0" smtClean="0">
                          <a:latin typeface="Cambria Math"/>
                        </a:rPr>
                        <m:t>𝑩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  <m:r>
                        <a:rPr lang="en-US" b="1" i="1" dirty="0" smtClean="0">
                          <a:latin typeface="Cambria Math"/>
                        </a:rPr>
                        <m:t>𝑲</m:t>
                      </m:r>
                      <m:r>
                        <a:rPr lang="en-US" i="1" baseline="-25000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400" dirty="0" smtClean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for a specific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𝑩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𝑲</m:t>
                    </m:r>
                    <m:r>
                      <a:rPr lang="en-US" i="1" baseline="-25000" dirty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(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2014).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Modifying system as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can be viewed as adding a linear “controller” to the system: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𝒖</m:t>
                      </m:r>
                      <m:r>
                        <a:rPr lang="en-US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 smtClean="0"/>
                  <a:t>		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/>
                  <a:t>  </a:t>
                </a:r>
              </a:p>
              <a:p>
                <a:endParaRPr lang="en-US" sz="800" b="1" dirty="0"/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   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)=−</m:t>
                    </m:r>
                    <m:r>
                      <a:rPr lang="en-US" b="1" i="1" dirty="0" err="1">
                        <a:latin typeface="Cambria Math"/>
                      </a:rPr>
                      <m:t>𝑲</m:t>
                    </m:r>
                    <m:r>
                      <a:rPr lang="en-US" i="1" baseline="-25000" dirty="0" err="1">
                        <a:latin typeface="Cambria Math"/>
                      </a:rPr>
                      <m:t>𝐶</m:t>
                    </m:r>
                    <m:r>
                      <a:rPr lang="en-US" b="1" i="1" dirty="0" err="1">
                        <a:latin typeface="Cambria Math"/>
                      </a:rPr>
                      <m:t>𝒙</m:t>
                    </m:r>
                    <m:r>
                      <a:rPr lang="en-US" i="1" baseline="-25000" dirty="0" err="1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 Deficiencies of approach: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 is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inconsistent</a:t>
                </a:r>
                <a:r>
                  <a:rPr lang="en-US" dirty="0" smtClean="0">
                    <a:latin typeface="Calibri" panose="020F0502020204030204" pitchFamily="34" charset="0"/>
                  </a:rPr>
                  <a:t> with FOM.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Efficient extensions to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nonlinear </a:t>
                </a:r>
                <a:r>
                  <a:rPr lang="en-US" dirty="0" smtClean="0">
                    <a:latin typeface="Calibri" panose="020F0502020204030204" pitchFamily="34" charset="0"/>
                  </a:rPr>
                  <a:t>case are unclear.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5132174"/>
              </a:xfrm>
              <a:prstGeom prst="rect">
                <a:avLst/>
              </a:prstGeom>
              <a:blipFill>
                <a:blip r:embed="rId2"/>
                <a:stretch>
                  <a:fillRect l="-505" t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33600" y="5401270"/>
            <a:ext cx="5562600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</a:rPr>
              <a:t>Next section of talk (basis rotation</a:t>
            </a:r>
            <a:r>
              <a:rPr lang="en-US" b="1" u="sng" dirty="0" smtClean="0">
                <a:latin typeface="Calibri" panose="020F0502020204030204" pitchFamily="34" charset="0"/>
              </a:rPr>
              <a:t>)</a:t>
            </a:r>
            <a:r>
              <a:rPr lang="en-US" dirty="0" smtClean="0">
                <a:latin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</a:rPr>
              <a:t>method for modifying </a:t>
            </a:r>
            <a:r>
              <a:rPr lang="en-US" i="1" dirty="0">
                <a:latin typeface="Calibri" panose="020F0502020204030204" pitchFamily="34" charset="0"/>
              </a:rPr>
              <a:t>a posteriori</a:t>
            </a:r>
            <a:r>
              <a:rPr lang="en-US" dirty="0">
                <a:latin typeface="Calibri" panose="020F0502020204030204" pitchFamily="34" charset="0"/>
              </a:rPr>
              <a:t> an unstable ROM that maintains </a:t>
            </a:r>
            <a:r>
              <a:rPr lang="en-US" b="1" i="1" dirty="0">
                <a:latin typeface="Calibri" panose="020F0502020204030204" pitchFamily="34" charset="0"/>
              </a:rPr>
              <a:t>consistency</a:t>
            </a:r>
            <a:r>
              <a:rPr lang="en-US" dirty="0">
                <a:latin typeface="Calibri" panose="020F0502020204030204" pitchFamily="34" charset="0"/>
              </a:rPr>
              <a:t> (and is applicable to </a:t>
            </a:r>
            <a:r>
              <a:rPr lang="en-US" b="1" i="1" dirty="0">
                <a:latin typeface="Calibri" panose="020F0502020204030204" pitchFamily="34" charset="0"/>
              </a:rPr>
              <a:t>nonlinear </a:t>
            </a:r>
            <a:r>
              <a:rPr lang="en-US" dirty="0">
                <a:latin typeface="Calibri" panose="020F0502020204030204" pitchFamily="34" charset="0"/>
              </a:rPr>
              <a:t>problems). </a:t>
            </a:r>
          </a:p>
        </p:txBody>
      </p:sp>
    </p:spTree>
    <p:extLst>
      <p:ext uri="{BB962C8B-B14F-4D97-AF65-F5344CB8AC3E}">
        <p14:creationId xmlns:p14="http://schemas.microsoft.com/office/powerpoint/2010/main" val="39098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61480"/>
            <a:ext cx="8686800" cy="4934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b="1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b="1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5449669"/>
            <a:ext cx="3516531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with: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Maciej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Balajewicz</a:t>
            </a:r>
            <a:r>
              <a:rPr lang="en-US" dirty="0" smtClean="0">
                <a:latin typeface="Calibri" panose="020F0502020204030204" pitchFamily="34" charset="0"/>
              </a:rPr>
              <a:t> (UIUC),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Earl Dowell (Duke)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35180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838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804855"/>
            <a:ext cx="5218461" cy="3810000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Extreme model </a:t>
            </a:r>
            <a:r>
              <a:rPr lang="en-US" sz="3600" dirty="0">
                <a:latin typeface="Calibri" panose="020F0502020204030204" pitchFamily="34" charset="0"/>
              </a:rPr>
              <a:t>r</a:t>
            </a:r>
            <a:r>
              <a:rPr lang="en-US" sz="3600" dirty="0" smtClean="0">
                <a:latin typeface="Calibri" panose="020F0502020204030204" pitchFamily="34" charset="0"/>
              </a:rPr>
              <a:t>eduction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" y="880554"/>
                <a:ext cx="8915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Most realistic applications (e.g., high 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Re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compressible cavity): basis that captures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b="1" i="1" dirty="0" smtClean="0">
                    <a:latin typeface="Calibri" panose="020F0502020204030204" pitchFamily="34" charset="0"/>
                  </a:rPr>
                  <a:t>99% snapshot energy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is required to accurately reproduce snapshots.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leads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&gt;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(1000) 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except for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toy problems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and/or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low-fidelity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models.</a:t>
                </a:r>
              </a:p>
              <a:p>
                <a:endParaRPr lang="en-US" sz="20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880554"/>
                <a:ext cx="8915400" cy="1384995"/>
              </a:xfrm>
              <a:prstGeom prst="rect">
                <a:avLst/>
              </a:prstGeom>
              <a:blipFill>
                <a:blip r:embed="rId4"/>
                <a:stretch>
                  <a:fillRect l="-616" t="-2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9503" y="5620647"/>
                <a:ext cx="7924800" cy="7078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We are looking for an approach that enables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extreme model reduction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sz="2000" dirty="0" smtClean="0">
                    <a:latin typeface="Calibri" panose="020F0502020204030204" pitchFamily="34" charset="0"/>
                  </a:rPr>
                  <a:t>ROM </a:t>
                </a:r>
                <a:r>
                  <a:rPr lang="en-US" sz="2000" dirty="0">
                    <a:latin typeface="Calibri" panose="020F0502020204030204" pitchFamily="34" charset="0"/>
                  </a:rPr>
                  <a:t>basis size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(100)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03" y="5620647"/>
                <a:ext cx="7924800" cy="707886"/>
              </a:xfrm>
              <a:prstGeom prst="rect">
                <a:avLst/>
              </a:prstGeom>
              <a:blipFill>
                <a:blip r:embed="rId5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6200" y="2002439"/>
            <a:ext cx="43368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Higher </a:t>
            </a:r>
            <a:r>
              <a:rPr lang="en-US" sz="2000" dirty="0">
                <a:latin typeface="Calibri" panose="020F0502020204030204" pitchFamily="34" charset="0"/>
              </a:rPr>
              <a:t>order modes are in general </a:t>
            </a:r>
            <a:r>
              <a:rPr lang="en-US" sz="2000" b="1" i="1" dirty="0">
                <a:latin typeface="Calibri" panose="020F0502020204030204" pitchFamily="34" charset="0"/>
              </a:rPr>
              <a:t>unreliable for prediction</a:t>
            </a:r>
            <a:r>
              <a:rPr lang="en-US" sz="2000" dirty="0">
                <a:latin typeface="Calibri" panose="020F0502020204030204" pitchFamily="34" charset="0"/>
              </a:rPr>
              <a:t>, so including them in the basis is unlikely to improve the </a:t>
            </a:r>
            <a:r>
              <a:rPr lang="en-US" sz="2000" b="1" i="1" dirty="0">
                <a:latin typeface="Calibri" panose="020F0502020204030204" pitchFamily="34" charset="0"/>
              </a:rPr>
              <a:t>predictive</a:t>
            </a:r>
            <a:r>
              <a:rPr lang="en-US" sz="2000" dirty="0">
                <a:latin typeface="Calibri" panose="020F0502020204030204" pitchFamily="34" charset="0"/>
              </a:rPr>
              <a:t> capabilities of a ROM. 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346" y="3831239"/>
            <a:ext cx="3843454" cy="1478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Figure (right) shows projection error for POD basis constructed using 800 snapshots for cavity problem. 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Dashed line = end of snapshot collection period.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342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Mode truncation </a:t>
            </a:r>
            <a:r>
              <a:rPr lang="en-US" sz="3600" dirty="0">
                <a:latin typeface="Calibri" panose="020F0502020204030204" pitchFamily="34" charset="0"/>
              </a:rPr>
              <a:t>i</a:t>
            </a:r>
            <a:r>
              <a:rPr lang="en-US" sz="3600" dirty="0" smtClean="0">
                <a:latin typeface="Calibri" panose="020F0502020204030204" pitchFamily="34" charset="0"/>
              </a:rPr>
              <a:t>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truncation</a:t>
            </a:r>
            <a:r>
              <a:rPr lang="en-US" sz="2000" b="1" i="1" dirty="0" smtClean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666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763000" cy="89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Surrogate models for time-critical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rediction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61041"/>
            <a:ext cx="89154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Three flavors of “</a:t>
            </a:r>
            <a:r>
              <a:rPr lang="en-US" sz="2000" b="1" dirty="0" smtClean="0">
                <a:latin typeface="Calibri" panose="020F0502020204030204" pitchFamily="34" charset="0"/>
              </a:rPr>
              <a:t>surrogate models</a:t>
            </a:r>
            <a:r>
              <a:rPr lang="en-US" sz="2000" dirty="0" smtClean="0">
                <a:latin typeface="Calibri" panose="020F0502020204030204" pitchFamily="34" charset="0"/>
              </a:rPr>
              <a:t>” for time-critical prediction: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en-US" b="1" dirty="0" smtClean="0">
                <a:latin typeface="Calibri" panose="020F0502020204030204" pitchFamily="34" charset="0"/>
              </a:rPr>
              <a:t>Data-fit models </a:t>
            </a:r>
            <a:r>
              <a:rPr lang="en-US" dirty="0" smtClean="0">
                <a:latin typeface="Calibri" panose="020F0502020204030204" pitchFamily="34" charset="0"/>
              </a:rPr>
              <a:t>(e.g., response surfaces, Kriging): directly model I/O map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Upsides:</a:t>
            </a:r>
            <a:r>
              <a:rPr lang="en-US" dirty="0" smtClean="0">
                <a:latin typeface="Calibri" panose="020F0502020204030204" pitchFamily="34" charset="0"/>
              </a:rPr>
              <a:t> easy to implement, low complexity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Downsides:</a:t>
            </a:r>
            <a:r>
              <a:rPr lang="en-US" dirty="0" smtClean="0">
                <a:latin typeface="Calibri" panose="020F0502020204030204" pitchFamily="34" charset="0"/>
              </a:rPr>
              <a:t> blind to problem physics, impractical for large-dimensional input spaces</a:t>
            </a:r>
          </a:p>
          <a:p>
            <a:pPr lvl="2"/>
            <a:endParaRPr lang="en-US" sz="1000" dirty="0" smtClean="0">
              <a:latin typeface="Calibri" panose="020F0502020204030204" pitchFamily="34" charset="0"/>
            </a:endParaRP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2.   Lower-fidelity/reduced-physics models </a:t>
            </a:r>
            <a:r>
              <a:rPr lang="en-US" dirty="0" smtClean="0">
                <a:latin typeface="Calibri" panose="020F0502020204030204" pitchFamily="34" charset="0"/>
              </a:rPr>
              <a:t>(e.g., coarse mesh, Euler vs.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-Stokes)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Upsides:</a:t>
            </a:r>
            <a:r>
              <a:rPr lang="en-US" dirty="0" smtClean="0">
                <a:latin typeface="Calibri" panose="020F0502020204030204" pitchFamily="34" charset="0"/>
              </a:rPr>
              <a:t> physics-based, no training required, easy to implement in existing codes.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Downsides:</a:t>
            </a:r>
            <a:r>
              <a:rPr lang="en-US" dirty="0" smtClean="0">
                <a:latin typeface="Calibri" panose="020F0502020204030204" pitchFamily="34" charset="0"/>
              </a:rPr>
              <a:t> evaluation times generally not fast enough for time-critical problems, may have inconsistency with higher fidelity models. </a:t>
            </a:r>
          </a:p>
          <a:p>
            <a:pPr lvl="2"/>
            <a:endParaRPr lang="en-US" sz="1000" dirty="0" smtClean="0">
              <a:latin typeface="Calibri" panose="020F0502020204030204" pitchFamily="34" charset="0"/>
            </a:endParaRP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3.   Projection-based reduced order models (ROMs)</a:t>
            </a:r>
            <a:r>
              <a:rPr lang="en-US" dirty="0" smtClean="0">
                <a:latin typeface="Calibri" panose="020F0502020204030204" pitchFamily="34" charset="0"/>
              </a:rPr>
              <a:t>: approximately solve state                                                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dd</a:t>
            </a:r>
            <a:r>
              <a:rPr lang="en-US" dirty="0" smtClean="0">
                <a:latin typeface="Calibri" panose="020F0502020204030204" pitchFamily="34" charset="0"/>
              </a:rPr>
              <a:t>  equations, then compute outputs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Upsides: </a:t>
            </a:r>
            <a:r>
              <a:rPr lang="en-US" dirty="0" smtClean="0">
                <a:latin typeface="Calibri" panose="020F0502020204030204" pitchFamily="34" charset="0"/>
              </a:rPr>
              <a:t>physics-based, can be evaluated in real or near-real time.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Downsides: </a:t>
            </a:r>
            <a:r>
              <a:rPr lang="en-US" dirty="0" smtClean="0">
                <a:latin typeface="Calibri" panose="020F0502020204030204" pitchFamily="34" charset="0"/>
              </a:rPr>
              <a:t>intrusive to implement, robustness across wide range of parameters not guaranteed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896455"/>
            <a:ext cx="7162800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Surrogate low-dimensional models </a:t>
            </a:r>
            <a:r>
              <a:rPr lang="en-US" dirty="0" smtClean="0">
                <a:latin typeface="Calibri" panose="020F0502020204030204" pitchFamily="34" charset="0"/>
              </a:rPr>
              <a:t>can enable </a:t>
            </a:r>
            <a:r>
              <a:rPr lang="en-US" b="1" i="1" dirty="0" smtClean="0">
                <a:latin typeface="Calibri" panose="020F0502020204030204" pitchFamily="34" charset="0"/>
              </a:rPr>
              <a:t>time-critical</a:t>
            </a:r>
            <a:r>
              <a:rPr lang="en-US" dirty="0" smtClean="0">
                <a:latin typeface="Calibri" panose="020F0502020204030204" pitchFamily="34" charset="0"/>
              </a:rPr>
              <a:t> prediction and </a:t>
            </a:r>
            <a:r>
              <a:rPr lang="en-US" b="1" i="1" dirty="0" smtClean="0">
                <a:latin typeface="Calibri" panose="020F0502020204030204" pitchFamily="34" charset="0"/>
              </a:rPr>
              <a:t>many-query</a:t>
            </a:r>
            <a:r>
              <a:rPr lang="en-US" dirty="0" smtClean="0">
                <a:latin typeface="Calibri" panose="020F0502020204030204" pitchFamily="34" charset="0"/>
              </a:rPr>
              <a:t> analyses (e.g., design, optimization, control, UQ).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5029200"/>
            <a:ext cx="8534400" cy="13716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4800" y="531035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This talk</a:t>
            </a:r>
            <a:endParaRPr lang="en-US" b="1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864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Mode truncation </a:t>
            </a:r>
            <a:r>
              <a:rPr lang="en-US" sz="3600" dirty="0">
                <a:latin typeface="Calibri" panose="020F0502020204030204" pitchFamily="34" charset="0"/>
              </a:rPr>
              <a:t>i</a:t>
            </a:r>
            <a:r>
              <a:rPr lang="en-US" sz="3600" dirty="0" smtClean="0">
                <a:latin typeface="Calibri" panose="020F0502020204030204" pitchFamily="34" charset="0"/>
              </a:rPr>
              <a:t>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large, energy producing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truncation</a:t>
            </a:r>
            <a:r>
              <a:rPr lang="en-US" sz="2000" b="1" i="1" dirty="0" smtClean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739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Mode truncation </a:t>
            </a:r>
            <a:r>
              <a:rPr lang="en-US" sz="3600" dirty="0">
                <a:latin typeface="Calibri" panose="020F0502020204030204" pitchFamily="34" charset="0"/>
              </a:rPr>
              <a:t>i</a:t>
            </a:r>
            <a:r>
              <a:rPr lang="en-US" sz="3600" dirty="0" smtClean="0">
                <a:latin typeface="Calibri" panose="020F0502020204030204" pitchFamily="34" charset="0"/>
              </a:rPr>
              <a:t>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large, energy producing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data compression</a:t>
            </a:r>
            <a:r>
              <a:rPr lang="en-US" sz="2000" b="1" i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dynamical equations</a:t>
            </a:r>
            <a:r>
              <a:rPr lang="en-US" sz="2000" i="1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 smtClean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truncation</a:t>
            </a:r>
            <a:r>
              <a:rPr lang="en-US" sz="2000" b="1" i="1" dirty="0" smtClean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540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Mode truncation </a:t>
            </a:r>
            <a:r>
              <a:rPr lang="en-US" sz="3600" dirty="0">
                <a:latin typeface="Calibri" panose="020F0502020204030204" pitchFamily="34" charset="0"/>
              </a:rPr>
              <a:t>i</a:t>
            </a:r>
            <a:r>
              <a:rPr lang="en-US" sz="3600" dirty="0" smtClean="0">
                <a:latin typeface="Calibri" panose="020F0502020204030204" pitchFamily="34" charset="0"/>
              </a:rPr>
              <a:t>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large, energy producing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data compression</a:t>
            </a:r>
            <a:r>
              <a:rPr lang="en-US" sz="2000" b="1" i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dynamical equations</a:t>
            </a:r>
            <a:r>
              <a:rPr lang="en-US" sz="2000" i="1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dissipation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truncation</a:t>
            </a:r>
            <a:r>
              <a:rPr lang="en-US" sz="2000" b="1" i="1" dirty="0" smtClean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833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Mode truncation </a:t>
            </a:r>
            <a:r>
              <a:rPr lang="en-US" sz="3600" dirty="0">
                <a:latin typeface="Calibri" panose="020F0502020204030204" pitchFamily="34" charset="0"/>
              </a:rPr>
              <a:t>i</a:t>
            </a:r>
            <a:r>
              <a:rPr lang="en-US" sz="3600" dirty="0" smtClean="0">
                <a:latin typeface="Calibri" panose="020F0502020204030204" pitchFamily="34" charset="0"/>
              </a:rPr>
              <a:t>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large, energy producing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data compression</a:t>
            </a:r>
            <a:r>
              <a:rPr lang="en-US" sz="2000" b="1" i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dynamical equations</a:t>
            </a:r>
            <a:r>
              <a:rPr lang="en-US" sz="2000" i="1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dissipation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low-dimensional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ROMs can be </a:t>
                </a:r>
                <a:r>
                  <a:rPr lang="en-US" sz="2000" b="1" i="1" u="sng" dirty="0" smtClean="0">
                    <a:latin typeface="Calibri" panose="020F0502020204030204" pitchFamily="34" charset="0"/>
                  </a:rPr>
                  <a:t>inaccurate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and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unstable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truncation</a:t>
            </a:r>
            <a:r>
              <a:rPr lang="en-US" sz="2000" b="1" i="1" dirty="0" smtClean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19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Mode truncation </a:t>
            </a:r>
            <a:r>
              <a:rPr lang="en-US" sz="3600" dirty="0">
                <a:latin typeface="Calibri" panose="020F0502020204030204" pitchFamily="34" charset="0"/>
              </a:rPr>
              <a:t>i</a:t>
            </a:r>
            <a:r>
              <a:rPr lang="en-US" sz="3600" dirty="0" smtClean="0">
                <a:latin typeface="Calibri" panose="020F0502020204030204" pitchFamily="34" charset="0"/>
              </a:rPr>
              <a:t>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large, energy producing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data compression</a:t>
            </a:r>
            <a:r>
              <a:rPr lang="en-US" sz="2000" b="1" i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dynamical equations</a:t>
            </a:r>
            <a:r>
              <a:rPr lang="en-US" sz="2000" i="1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dissipation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793" y="4702314"/>
            <a:ext cx="6409253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For </a:t>
            </a:r>
            <a:r>
              <a:rPr lang="en-US" sz="2000" dirty="0" smtClean="0">
                <a:latin typeface="Calibri" panose="020F0502020204030204" pitchFamily="34" charset="0"/>
              </a:rPr>
              <a:t>a low-dimensional </a:t>
            </a:r>
            <a:r>
              <a:rPr lang="en-US" sz="2000" dirty="0">
                <a:latin typeface="Calibri" panose="020F0502020204030204" pitchFamily="34" charset="0"/>
              </a:rPr>
              <a:t>ROM </a:t>
            </a:r>
            <a:r>
              <a:rPr lang="en-US" sz="2000" dirty="0" smtClean="0">
                <a:latin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</a:rPr>
              <a:t>be stable and accurate, the </a:t>
            </a:r>
            <a:r>
              <a:rPr lang="en-US" sz="2000" b="1" i="1" u="sng" dirty="0">
                <a:latin typeface="Calibri" panose="020F0502020204030204" pitchFamily="34" charset="0"/>
              </a:rPr>
              <a:t>truncated/unresolved subspace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must be accounted </a:t>
            </a:r>
            <a:r>
              <a:rPr lang="en-US" sz="2000" dirty="0" smtClean="0">
                <a:latin typeface="Calibri" panose="020F0502020204030204" pitchFamily="34" charset="0"/>
              </a:rPr>
              <a:t>for.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truncation</a:t>
            </a:r>
            <a:r>
              <a:rPr lang="en-US" sz="2000" b="1" i="1" dirty="0" smtClean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low-dimensional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ROMs can be </a:t>
                </a:r>
                <a:r>
                  <a:rPr lang="en-US" sz="2000" b="1" i="1" u="sng" dirty="0" smtClean="0">
                    <a:latin typeface="Calibri" panose="020F0502020204030204" pitchFamily="34" charset="0"/>
                  </a:rPr>
                  <a:t>inaccurate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and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unstable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4178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Mode truncation </a:t>
            </a:r>
            <a:r>
              <a:rPr lang="en-US" sz="3600" dirty="0">
                <a:latin typeface="Calibri" panose="020F0502020204030204" pitchFamily="34" charset="0"/>
              </a:rPr>
              <a:t>i</a:t>
            </a:r>
            <a:r>
              <a:rPr lang="en-US" sz="3600" dirty="0" smtClean="0">
                <a:latin typeface="Calibri" panose="020F0502020204030204" pitchFamily="34" charset="0"/>
              </a:rPr>
              <a:t>nstability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63" y="13902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" b="1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POD is, by definition and design, biased towards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large, energy producing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scales of the flow (i.e., modes with large POD eigenvalues).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Truncated/unresolved modes are negligible from a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data compression</a:t>
            </a:r>
            <a:r>
              <a:rPr lang="en-US" sz="2000" b="1" i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point of view (i.e., small POD eigenvalues) but are crucial for the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dynamical equations</a:t>
            </a:r>
            <a:r>
              <a:rPr lang="en-US" sz="2000" i="1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400" i="1" u="sng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For fluid flow applications, higher-order modes are associated with energy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dissipation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793" y="4702314"/>
            <a:ext cx="6409253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For </a:t>
            </a:r>
            <a:r>
              <a:rPr lang="en-US" sz="2000" dirty="0" smtClean="0">
                <a:latin typeface="Calibri" panose="020F0502020204030204" pitchFamily="34" charset="0"/>
              </a:rPr>
              <a:t>a low-dimensional </a:t>
            </a:r>
            <a:r>
              <a:rPr lang="en-US" sz="2000" dirty="0">
                <a:latin typeface="Calibri" panose="020F0502020204030204" pitchFamily="34" charset="0"/>
              </a:rPr>
              <a:t>ROM </a:t>
            </a:r>
            <a:r>
              <a:rPr lang="en-US" sz="2000" dirty="0" smtClean="0">
                <a:latin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</a:rPr>
              <a:t>be stable and accurate, the </a:t>
            </a:r>
            <a:r>
              <a:rPr lang="en-US" sz="2000" b="1" i="1" u="sng" dirty="0">
                <a:latin typeface="Calibri" panose="020F0502020204030204" pitchFamily="34" charset="0"/>
              </a:rPr>
              <a:t>truncated/unresolved subspace</a:t>
            </a:r>
            <a:r>
              <a:rPr lang="en-US" sz="2000" b="1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must be accounted </a:t>
            </a:r>
            <a:r>
              <a:rPr lang="en-US" sz="2000" dirty="0" smtClean="0">
                <a:latin typeface="Calibri" panose="020F0502020204030204" pitchFamily="34" charset="0"/>
              </a:rPr>
              <a:t>for.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5616714"/>
            <a:ext cx="2514600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 smtClean="0">
                <a:latin typeface="Calibri" panose="020F0502020204030204" pitchFamily="34" charset="0"/>
              </a:rPr>
              <a:t>Turbulence Modeling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(traditional approach)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5616714"/>
            <a:ext cx="2514600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 smtClean="0">
                <a:latin typeface="Calibri" panose="020F0502020204030204" pitchFamily="34" charset="0"/>
              </a:rPr>
              <a:t>Subspace Rotation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(our approach)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362200" y="5388114"/>
            <a:ext cx="228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24600" y="5388114"/>
            <a:ext cx="228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990600"/>
            <a:ext cx="5486400" cy="400110"/>
          </a:xfrm>
          <a:prstGeom prst="rect">
            <a:avLst/>
          </a:prstGeom>
          <a:solidFill>
            <a:srgbClr val="F5D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Projection-based MOR necessitates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truncation</a:t>
            </a:r>
            <a:r>
              <a:rPr lang="en-US" sz="2000" b="1" i="1" dirty="0" smtClean="0">
                <a:latin typeface="Calibri" panose="020F0502020204030204" pitchFamily="34" charset="0"/>
              </a:rPr>
              <a:t>.</a:t>
            </a:r>
            <a:endParaRPr lang="en-US" sz="2000" b="1" i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low-dimensional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ROMs can be </a:t>
                </a:r>
                <a:r>
                  <a:rPr lang="en-US" sz="2000" b="1" i="1" u="sng" dirty="0" smtClean="0">
                    <a:latin typeface="Calibri" panose="020F0502020204030204" pitchFamily="34" charset="0"/>
                  </a:rPr>
                  <a:t>inaccurate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and </a:t>
                </a:r>
                <a:r>
                  <a:rPr lang="en-US" sz="2000" b="1" i="1" u="sng" dirty="0">
                    <a:latin typeface="Calibri" panose="020F0502020204030204" pitchFamily="34" charset="0"/>
                  </a:rPr>
                  <a:t>unstable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23" y="4019490"/>
                <a:ext cx="7877977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0690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Governing equations and ROM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990600"/>
            <a:ext cx="85340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3D compressible </a:t>
            </a:r>
            <a:r>
              <a:rPr lang="en-US" sz="2000" dirty="0" err="1" smtClean="0">
                <a:latin typeface="Calibri" panose="020F0502020204030204" pitchFamily="34" charset="0"/>
              </a:rPr>
              <a:t>Navier</a:t>
            </a:r>
            <a:r>
              <a:rPr lang="en-US" sz="2000" dirty="0" smtClean="0">
                <a:latin typeface="Calibri" panose="020F0502020204030204" pitchFamily="34" charset="0"/>
              </a:rPr>
              <a:t>-Stokes equations in </a:t>
            </a:r>
            <a:r>
              <a:rPr lang="en-US" sz="2000" i="1" u="sng" dirty="0" smtClean="0">
                <a:latin typeface="Calibri" panose="020F0502020204030204" pitchFamily="34" charset="0"/>
              </a:rPr>
              <a:t>primitive specific volume form</a:t>
            </a:r>
            <a:r>
              <a:rPr lang="en-US" sz="2000" i="1" dirty="0" smtClean="0">
                <a:latin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𝛾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𝑃𝑟𝑅𝑒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𝜅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𝜁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-152400" y="2221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[PDEs]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3010" y="2286000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(2)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672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Governing equations and ROM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990600"/>
            <a:ext cx="85340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3D compressible </a:t>
            </a:r>
            <a:r>
              <a:rPr lang="en-US" sz="2000" dirty="0" err="1" smtClean="0">
                <a:latin typeface="Calibri" panose="020F0502020204030204" pitchFamily="34" charset="0"/>
              </a:rPr>
              <a:t>Navier</a:t>
            </a:r>
            <a:r>
              <a:rPr lang="en-US" sz="2000" dirty="0" smtClean="0">
                <a:latin typeface="Calibri" panose="020F0502020204030204" pitchFamily="34" charset="0"/>
              </a:rPr>
              <a:t>-Stokes equations in </a:t>
            </a:r>
            <a:r>
              <a:rPr lang="en-US" sz="2000" i="1" u="sng" dirty="0" smtClean="0">
                <a:latin typeface="Calibri" panose="020F0502020204030204" pitchFamily="34" charset="0"/>
              </a:rPr>
              <a:t>primitive specific volume form</a:t>
            </a:r>
            <a:r>
              <a:rPr lang="en-US" sz="2000" i="1" dirty="0" smtClean="0"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13010" y="2286000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(2)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𝛾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𝑃𝑟𝑅𝑒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𝜅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𝜁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52600"/>
                <a:ext cx="6629400" cy="1534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3631575"/>
                <a:ext cx="8076840" cy="1055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POD discretization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𝒒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b="1" i="1">
                            <a:latin typeface="Cambria Math"/>
                          </a:rPr>
                          <m:t>𝒙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  <m:r>
                          <a:rPr lang="en-US" sz="2000" i="1">
                            <a:latin typeface="Cambria Math"/>
                          </a:rPr>
                          <m:t>)≈</m:t>
                        </m:r>
                        <m:nary>
                          <m:naryPr>
                            <m:chr m:val="∑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𝑀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sz="2000" b="1" i="1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nary>
                      </m:e>
                    </m:d>
                    <m:r>
                      <a:rPr lang="en-US" sz="2000" i="1">
                        <a:latin typeface="Cambria Math"/>
                      </a:rPr>
                      <m:t>+ </m:t>
                    </m:r>
                  </m:oMath>
                </a14:m>
                <a:r>
                  <a:rPr lang="en-US" sz="2000" dirty="0" err="1">
                    <a:latin typeface="Calibri" panose="020F0502020204030204" pitchFamily="34" charset="0"/>
                  </a:rPr>
                  <a:t>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applied to (2) yields </a:t>
                </a:r>
                <a:r>
                  <a:rPr lang="en-US" sz="2000" dirty="0">
                    <a:latin typeface="Calibri" panose="020F0502020204030204" pitchFamily="34" charset="0"/>
                  </a:rPr>
                  <a:t>a system of </a:t>
                </a:r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i="1" u="sng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coupled quadratic ODEs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631575"/>
                <a:ext cx="8076840" cy="1055289"/>
              </a:xfrm>
              <a:prstGeom prst="rect">
                <a:avLst/>
              </a:prstGeom>
              <a:blipFill>
                <a:blip r:embed="rId4"/>
                <a:stretch>
                  <a:fillRect l="-679" t="-44509" b="-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85720" y="4715754"/>
                <a:ext cx="6019800" cy="618246"/>
              </a:xfrm>
              <a:prstGeom prst="rect">
                <a:avLst/>
              </a:prstGeom>
              <a:solidFill>
                <a:srgbClr val="A5F7BA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𝑳𝒂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(2)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720" y="4715754"/>
                <a:ext cx="6019800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924800" y="4876800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(3)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2400" y="47919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[ROM]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52400" y="2221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[PDEs]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00280" y="5562600"/>
                <a:ext cx="6895920" cy="65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𝑳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𝑸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  <m:r>
                      <a:rPr lang="en-US" i="1">
                        <a:latin typeface="Cambria Math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80" y="5562600"/>
                <a:ext cx="6895920" cy="657809"/>
              </a:xfrm>
              <a:prstGeom prst="rect">
                <a:avLst/>
              </a:prstGeom>
              <a:blipFill>
                <a:blip r:embed="rId6"/>
                <a:stretch>
                  <a:fillRect l="-707" t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187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 smtClean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787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𝑳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 smtClean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947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b="1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10597760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𝑳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3121800"/>
                <a:ext cx="8305800" cy="91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is designed to decrease magnitude of positive eigenvalues and increase magnitude of negative eigenvalues of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𝑳</m:t>
                    </m:r>
                    <m:r>
                      <a:rPr lang="en-US" sz="2000" b="1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a:rPr lang="en-US" sz="200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(for stability).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2000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21800"/>
                <a:ext cx="8305800" cy="913070"/>
              </a:xfrm>
              <a:prstGeom prst="rect">
                <a:avLst/>
              </a:prstGeom>
              <a:blipFill>
                <a:blip r:embed="rId4"/>
                <a:stretch>
                  <a:fillRect l="-661" t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 smtClean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252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81000" y="10668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Dissipative dynamics of truncated higher-order modes are modeled using an additional linear term: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𝑪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𝑳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  <m:r>
                            <a:rPr lang="en-US" b="1" i="1">
                              <a:latin typeface="Cambria Math"/>
                            </a:rPr>
                            <m:t>+⋯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 baseline="3000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07400"/>
                <a:ext cx="7391400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3121800"/>
                <a:ext cx="8305800" cy="312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is designed to decrease magnitude of positive eigenvalues and increase magnitude of negative eigenvalues of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𝑳</m:t>
                    </m:r>
                    <m:r>
                      <a:rPr lang="en-US" sz="2000" b="1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a:rPr lang="en-US" sz="200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(for stability).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2000" baseline="30000" dirty="0">
                  <a:latin typeface="Calibri" panose="020F0502020204030204" pitchFamily="34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Disadvantages of this approach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</a:t>
                </a: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Additional term destroys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Calibration is necessary to derive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and optimal value is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flow dependent</a:t>
                </a:r>
                <a:r>
                  <a:rPr lang="en-US" sz="2000" i="1" dirty="0">
                    <a:latin typeface="Calibri" panose="020F0502020204030204" pitchFamily="34" charset="0"/>
                  </a:rPr>
                  <a:t>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linear model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cannot be expected to perform well for all classes of problems (e.g., nonlinear).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21800"/>
                <a:ext cx="8305800" cy="3129062"/>
              </a:xfrm>
              <a:prstGeom prst="rect">
                <a:avLst/>
              </a:prstGeom>
              <a:blipFill>
                <a:blip r:embed="rId4"/>
                <a:stretch>
                  <a:fillRect l="-661" t="-975" r="-1175" b="-2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Traditional linear eddy-viscosity approach </a:t>
            </a:r>
          </a:p>
          <a:p>
            <a:r>
              <a:rPr lang="en-US" sz="3600" dirty="0" smtClean="0">
                <a:latin typeface="Calibri" panose="020F0502020204030204" pitchFamily="34" charset="0"/>
              </a:rPr>
              <a:t>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305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Proposed new approach for modal truncation: basis rotation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407787"/>
            <a:ext cx="845838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Instead of modeling truncation via additional linear term, model the truncation </a:t>
            </a:r>
            <a:r>
              <a:rPr lang="en-US" sz="2000" dirty="0" smtClean="0">
                <a:latin typeface="Calibri" panose="020F0502020204030204" pitchFamily="34" charset="0"/>
              </a:rPr>
              <a:t>by </a:t>
            </a:r>
            <a:r>
              <a:rPr lang="en-US" sz="2000" dirty="0">
                <a:latin typeface="Calibri" panose="020F0502020204030204" pitchFamily="34" charset="0"/>
              </a:rPr>
              <a:t>“rotating” the projection subspace into a more dissipative </a:t>
            </a:r>
            <a:r>
              <a:rPr lang="en-US" sz="2000" dirty="0" smtClean="0">
                <a:latin typeface="Calibri" panose="020F0502020204030204" pitchFamily="34" charset="0"/>
              </a:rPr>
              <a:t>regime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0138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Proposed new approach for modal truncation: basis rotation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2000" b="1" dirty="0" smtClean="0">
                    <a:latin typeface="Calibri" panose="020F0502020204030204" pitchFamily="34" charset="0"/>
                  </a:rPr>
                  <a:t>Illustrative example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i="1" u="sng" dirty="0" smtClean="0">
                    <a:latin typeface="Calibri" panose="020F0502020204030204" pitchFamily="34" charset="0"/>
                  </a:rPr>
                  <a:t>Standard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retain only the most energetic POD modes,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dirty="0">
                    <a:latin typeface="Calibri" panose="020F0502020204030204" pitchFamily="34" charset="0"/>
                  </a:rPr>
                  <a:t>,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i="1" u="sng" dirty="0" smtClean="0">
                    <a:latin typeface="Calibri" panose="020F0502020204030204" pitchFamily="34" charset="0"/>
                  </a:rPr>
                  <a:t>Proposed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choose some higher order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basis modes </a:t>
                </a:r>
                <a:r>
                  <a:rPr lang="en-US" sz="2000" dirty="0">
                    <a:latin typeface="Calibri" panose="020F0502020204030204" pitchFamily="34" charset="0"/>
                  </a:rPr>
                  <a:t>to increase dissipation,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6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blipFill>
                <a:blip r:embed="rId3"/>
                <a:stretch>
                  <a:fillRect l="-556" t="-1429" b="-21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04800" y="1407787"/>
            <a:ext cx="845838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Instead of modeling truncation via additional linear term, model the truncation </a:t>
            </a:r>
            <a:r>
              <a:rPr lang="en-US" sz="2000" dirty="0" smtClean="0">
                <a:latin typeface="Calibri" panose="020F0502020204030204" pitchFamily="34" charset="0"/>
              </a:rPr>
              <a:t>by </a:t>
            </a:r>
            <a:r>
              <a:rPr lang="en-US" sz="2000" dirty="0">
                <a:latin typeface="Calibri" panose="020F0502020204030204" pitchFamily="34" charset="0"/>
              </a:rPr>
              <a:t>“rotating” the projection subspace into a more dissipative </a:t>
            </a:r>
            <a:r>
              <a:rPr lang="en-US" sz="2000" dirty="0" smtClean="0">
                <a:latin typeface="Calibri" panose="020F0502020204030204" pitchFamily="34" charset="0"/>
              </a:rPr>
              <a:t>regime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348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Proposed new approach for modal truncation: basis rotation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960" y="5077055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(4)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240" y="4150987"/>
                <a:ext cx="792516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i="1" u="sng" dirty="0" smtClean="0">
                    <a:latin typeface="Calibri" panose="020F0502020204030204" pitchFamily="34" charset="0"/>
                  </a:rPr>
                  <a:t>More generally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approximate the solution using a linear superposition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(with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i="1">
                        <a:latin typeface="Cambria Math"/>
                      </a:rPr>
                      <m:t>&gt;0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) most energetic modes: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40" y="4150987"/>
                <a:ext cx="7925160" cy="1015663"/>
              </a:xfrm>
              <a:prstGeom prst="rect">
                <a:avLst/>
              </a:prstGeom>
              <a:blipFill>
                <a:blip r:embed="rId4"/>
                <a:stretch>
                  <a:fillRect l="-692" t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57400" y="4989187"/>
                <a:ext cx="4724400" cy="42011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</a:rPr>
                      <m:t>=1,…,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,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989187"/>
                <a:ext cx="4724400" cy="420115"/>
              </a:xfrm>
              <a:prstGeom prst="rect">
                <a:avLst/>
              </a:prstGeom>
              <a:blipFill>
                <a:blip r:embed="rId5"/>
                <a:stretch>
                  <a:fillRect t="-100000" b="-15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5674987"/>
                <a:ext cx="7848720" cy="728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𝑀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𝑃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p>
                    </m:sSup>
                    <m:r>
                      <a:rPr lang="en-US" sz="20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is an orthonormal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b="1" i="1">
                        <a:latin typeface="Cambria Math"/>
                      </a:rPr>
                      <m:t>𝑿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𝑰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) “rotation” matrix.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74987"/>
                <a:ext cx="7848720" cy="728789"/>
              </a:xfrm>
              <a:prstGeom prst="rect">
                <a:avLst/>
              </a:prstGeom>
              <a:blipFill>
                <a:blip r:embed="rId6"/>
                <a:stretch>
                  <a:fillRect l="-776" t="-16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2000" b="1" dirty="0" smtClean="0">
                    <a:latin typeface="Calibri" panose="020F0502020204030204" pitchFamily="34" charset="0"/>
                  </a:rPr>
                  <a:t>Illustrative example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i="1" u="sng" dirty="0" smtClean="0">
                    <a:latin typeface="Calibri" panose="020F0502020204030204" pitchFamily="34" charset="0"/>
                  </a:rPr>
                  <a:t>Standard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retain only the most energetic POD modes,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dirty="0">
                    <a:latin typeface="Calibri" panose="020F0502020204030204" pitchFamily="34" charset="0"/>
                  </a:rPr>
                  <a:t>,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i="1" u="sng" dirty="0" smtClean="0">
                    <a:latin typeface="Calibri" panose="020F0502020204030204" pitchFamily="34" charset="0"/>
                  </a:rPr>
                  <a:t>Proposed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approach</a:t>
                </a:r>
                <a:r>
                  <a:rPr lang="en-US" sz="2000" i="1" dirty="0">
                    <a:latin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choose some higher order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basis modes </a:t>
                </a:r>
                <a:r>
                  <a:rPr lang="en-US" sz="2000" dirty="0">
                    <a:latin typeface="Calibri" panose="020F0502020204030204" pitchFamily="34" charset="0"/>
                  </a:rPr>
                  <a:t>to increase dissipation,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6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86000"/>
                <a:ext cx="8763000" cy="1692771"/>
              </a:xfrm>
              <a:prstGeom prst="rect">
                <a:avLst/>
              </a:prstGeom>
              <a:blipFill>
                <a:blip r:embed="rId7"/>
                <a:stretch>
                  <a:fillRect l="-556" t="-1429" b="-21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4800" y="1407787"/>
            <a:ext cx="845838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Instead of modeling truncation via additional linear term, model the truncation </a:t>
            </a:r>
            <a:r>
              <a:rPr lang="en-US" sz="2000" dirty="0" smtClean="0">
                <a:latin typeface="Calibri" panose="020F0502020204030204" pitchFamily="34" charset="0"/>
              </a:rPr>
              <a:t>by </a:t>
            </a:r>
            <a:r>
              <a:rPr lang="en-US" sz="2000" dirty="0">
                <a:latin typeface="Calibri" panose="020F0502020204030204" pitchFamily="34" charset="0"/>
              </a:rPr>
              <a:t>“rotating” the projection subspace into a more dissipative </a:t>
            </a:r>
            <a:r>
              <a:rPr lang="en-US" sz="2000" dirty="0" smtClean="0">
                <a:latin typeface="Calibri" panose="020F0502020204030204" pitchFamily="34" charset="0"/>
              </a:rPr>
              <a:t>regime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285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 the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flow </a:t>
                </a:r>
              </a:p>
              <a:p>
                <a:pPr lvl="1"/>
                <a:endParaRPr lang="en-US" sz="400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solidFill>
                          <a:schemeClr val="bg1"/>
                        </a:solidFill>
                        <a:latin typeface="Cambria Math"/>
                      </a:rPr>
                      <m:t>𝐹</m:t>
                    </m:r>
                  </m:oMath>
                </a14:m>
                <a:endParaRPr 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lvl="1"/>
                <a:endParaRPr lang="en-US" sz="900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New 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modes produce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ROMs.</a:t>
                </a:r>
              </a:p>
              <a:p>
                <a:pPr lvl="1"/>
                <a:endParaRPr lang="en-US" sz="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ensure appropriate balance between energy production and energy dissipation.</a:t>
                </a:r>
              </a:p>
              <a:p>
                <a:pPr lvl="2"/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0358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of the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flow </a:t>
                </a:r>
              </a:p>
              <a:p>
                <a:pPr lvl="1"/>
                <a:endParaRPr lang="en-US" sz="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New 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modes produce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ROMs.</a:t>
                </a:r>
              </a:p>
              <a:p>
                <a:pPr lvl="1"/>
                <a:endParaRPr lang="en-US" sz="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ensure appropriate balance between energy production and energy dissipation.</a:t>
                </a:r>
              </a:p>
              <a:p>
                <a:pPr lvl="2"/>
                <a:endParaRPr lang="en-US" sz="9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1359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of the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flow </a:t>
                </a:r>
              </a:p>
              <a:p>
                <a:pPr lvl="1"/>
                <a:endParaRPr lang="en-US" sz="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New </a:t>
                </a:r>
                <a:r>
                  <a:rPr lang="en-US" sz="2000" dirty="0">
                    <a:latin typeface="Calibri" panose="020F0502020204030204" pitchFamily="34" charset="0"/>
                  </a:rPr>
                  <a:t>modes produce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ROMs.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ensure appropriate balance between energy production and energy dissipation.</a:t>
                </a:r>
              </a:p>
              <a:p>
                <a:pPr lvl="2"/>
                <a:endParaRPr lang="en-US" sz="9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7701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Goals of proposed new approach to account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such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that: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New modes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remain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good approximations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of the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flow </a:t>
                </a:r>
              </a:p>
              <a:p>
                <a:pPr lvl="1"/>
                <a:endParaRPr lang="en-US" sz="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minimize the “rotation” angle, i.e.,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9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" baseline="-250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AutoNum type="arabicPeriod" startAt="2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New </a:t>
                </a:r>
                <a:r>
                  <a:rPr lang="en-US" sz="2000" dirty="0">
                    <a:latin typeface="Calibri" panose="020F0502020204030204" pitchFamily="34" charset="0"/>
                  </a:rPr>
                  <a:t>modes produce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stable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accurate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ROMs.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ensure appropriate balance between energy production and energy dissipation.</a:t>
                </a:r>
              </a:p>
              <a:p>
                <a:pPr lvl="2"/>
                <a:endParaRPr lang="en-US" sz="9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676400"/>
                <a:ext cx="8153040" cy="2751715"/>
              </a:xfrm>
              <a:prstGeom prst="rect">
                <a:avLst/>
              </a:prstGeom>
              <a:blipFill>
                <a:blip r:embed="rId3"/>
                <a:stretch>
                  <a:fillRect l="-7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5082789"/>
                <a:ext cx="868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Once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found, the result is a system of the form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(3) with: 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082789"/>
                <a:ext cx="8686800" cy="707886"/>
              </a:xfrm>
              <a:prstGeom prst="rect">
                <a:avLst/>
              </a:prstGeom>
              <a:blipFill>
                <a:blip r:embed="rId4"/>
                <a:stretch>
                  <a:fillRect l="-632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1600" y="5616189"/>
                <a:ext cx="6934320" cy="50917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𝑄</m:t>
                        </m:r>
                      </m:e>
                      <m:sub/>
                      <m:sup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sup>
                    </m:sSubSup>
                    <m:r>
                      <a:rPr lang="en-US" sz="2000" i="1" baseline="-25000">
                        <a:latin typeface="Cambria Math"/>
                      </a:rPr>
                      <m:t>𝑗𝑘</m:t>
                    </m:r>
                  </m:oMath>
                </a14:m>
                <a:r>
                  <a:rPr lang="en-US" sz="2000" baseline="-25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←</m:t>
                    </m:r>
                    <m:nary>
                      <m:naryPr>
                        <m:chr m:val="∑"/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dirty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𝑞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=1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  <m:t>𝑀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</m:sup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/>
                                <a:ea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/>
                                <a:ea typeface="Cambria Math"/>
                              </a:rPr>
                              <m:t>𝑠𝑖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𝑄</m:t>
                            </m:r>
                          </m:e>
                          <m:sub/>
                          <m:sup>
                            <m:r>
                              <a:rPr lang="en-US" sz="20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𝑠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)</m:t>
                            </m:r>
                          </m:sup>
                        </m:sSubSup>
                        <m:r>
                          <a:rPr lang="en-US" sz="2000" i="1" baseline="-25000">
                            <a:latin typeface="Cambria Math"/>
                          </a:rPr>
                          <m:t>𝑞𝑟</m:t>
                        </m:r>
                      </m:e>
                    </m:nary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𝑞𝑟</m:t>
                        </m:r>
                      </m:sub>
                    </m:sSub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𝑟𝑘</m:t>
                        </m:r>
                      </m:sub>
                    </m:sSub>
                    <m:r>
                      <a:rPr lang="en-US" sz="2000" i="1" dirty="0">
                        <a:latin typeface="Cambria Math"/>
                        <a:ea typeface="Cambria Math"/>
                      </a:rPr>
                      <m:t>,    </m:t>
                    </m:r>
                    <m:r>
                      <a:rPr lang="en-US" sz="2000" b="1" i="1" dirty="0">
                        <a:latin typeface="Cambria Math"/>
                        <a:ea typeface="Cambria Math"/>
                      </a:rPr>
                      <m:t>𝑳</m:t>
                    </m:r>
                  </m:oMath>
                </a14:m>
                <a:r>
                  <a:rPr lang="en-US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←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b="1" i="1">
                        <a:latin typeface="Cambria Math"/>
                      </a:rPr>
                      <m:t>𝑳𝑿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,    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𝑪</m:t>
                    </m:r>
                  </m:oMath>
                </a14:m>
                <a:r>
                  <a:rPr lang="en-US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←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𝑪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616189"/>
                <a:ext cx="6934320" cy="509178"/>
              </a:xfrm>
              <a:prstGeom prst="rect">
                <a:avLst/>
              </a:prstGeom>
              <a:blipFill>
                <a:blip r:embed="rId5"/>
                <a:stretch>
                  <a:fillRect l="-264" t="-83333" b="-134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40453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Minimal subspace rotation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52400" y="10692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Trace minimization problem on the </a:t>
            </a:r>
            <a:r>
              <a:rPr lang="en-US" sz="2000" dirty="0" err="1" smtClean="0">
                <a:latin typeface="Calibri" panose="020F0502020204030204" pitchFamily="34" charset="0"/>
              </a:rPr>
              <a:t>Stiefel</a:t>
            </a:r>
            <a:r>
              <a:rPr lang="en-US" sz="2000" dirty="0" smtClean="0">
                <a:latin typeface="Calibri" panose="020F0502020204030204" pitchFamily="34" charset="0"/>
              </a:rPr>
              <a:t> manifold: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220" y="2447092"/>
                <a:ext cx="8610780" cy="4114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1" indent="-342900">
                  <a:buFont typeface="Arial" panose="020B0604020202020204" pitchFamily="34" charset="0"/>
                  <a:buChar char="•"/>
                </a:pPr>
                <a:endParaRPr lang="en-US" sz="2000" dirty="0" smtClean="0">
                  <a:latin typeface="Cambria Math"/>
                  <a:ea typeface="Cambria Math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𝒱</m:t>
                        </m:r>
                      </m:e>
                      <m: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000" i="1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ℝ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𝑀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: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𝑿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  <m:r>
                          <a:rPr lang="en-US" sz="20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i="1">
                            <a:latin typeface="Cambria Math"/>
                          </a:rPr>
                          <m:t>&gt;0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the </a:t>
                </a:r>
                <a:r>
                  <a:rPr lang="en-US" sz="2000" i="1" u="sng" dirty="0" err="1">
                    <a:latin typeface="Calibri" panose="020F0502020204030204" pitchFamily="34" charset="0"/>
                  </a:rPr>
                  <a:t>Stiefel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 manifold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endParaRPr lang="en-US" sz="1000" i="1" dirty="0" smtClean="0">
                  <a:latin typeface="Cambria Math"/>
                  <a:ea typeface="Cambria Math"/>
                </a:endParaRP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Constraint is traditional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linear eddy-viscosity closure model </a:t>
                </a:r>
                <a:r>
                  <a:rPr lang="en-US" sz="2000" i="1" u="sng" dirty="0" smtClean="0">
                    <a:latin typeface="Calibri" panose="020F0502020204030204" pitchFamily="34" charset="0"/>
                  </a:rPr>
                  <a:t>ansatz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i="1" dirty="0" smtClean="0">
                    <a:latin typeface="Cambria Math"/>
                    <a:ea typeface="Cambria Math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involves overall balance between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linear energy production</a:t>
                </a:r>
                <a:r>
                  <a:rPr lang="en-US" sz="2000" dirty="0">
                    <a:latin typeface="Calibri" panose="020F0502020204030204" pitchFamily="34" charset="0"/>
                  </a:rPr>
                  <a:t> and </a:t>
                </a:r>
                <a:r>
                  <a:rPr lang="en-US" sz="2000" i="1" u="sng" dirty="0" smtClean="0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/ vanishing of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averaged total power</a:t>
                </a:r>
                <a:r>
                  <a:rPr lang="en-US" sz="2000" i="1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tr</m:t>
                    </m:r>
                    <m:r>
                      <a:rPr lang="en-US" sz="200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𝑿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b="1" i="1" dirty="0">
                        <a:latin typeface="Cambria Math"/>
                      </a:rPr>
                      <m:t>𝑳𝑿</m:t>
                    </m:r>
                    <m:r>
                      <a:rPr lang="en-US" sz="20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energy transfer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). </a:t>
                </a:r>
              </a:p>
              <a:p>
                <a:pPr marL="0" lvl="1"/>
                <a:endParaRPr lang="en-US" sz="400" i="1" dirty="0" smtClean="0">
                  <a:latin typeface="Cambria Math"/>
                  <a:ea typeface="Cambria Math"/>
                </a:endParaRPr>
              </a:p>
              <a:p>
                <a:pPr marL="8001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𝜂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sz="2000" dirty="0" smtClean="0">
                    <a:latin typeface="Cambria Math"/>
                    <a:ea typeface="Cambria Math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</a:rPr>
                  <a:t>proxy for the balance between linear energy production and energy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(calculated iteratively using modal energy).</a:t>
                </a:r>
              </a:p>
              <a:p>
                <a:pPr marL="457200" lvl="2"/>
                <a:endParaRPr lang="en-US" sz="1000" dirty="0" smtClean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Equation (5) is solved efficiently offline using the method of Lagrange multipliers (</a:t>
                </a:r>
                <a:r>
                  <a:rPr lang="en-US" sz="20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Manopt</a:t>
                </a:r>
                <a:r>
                  <a:rPr lang="en-US" sz="20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MATLAB toolbox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).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See (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Balajewicz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, </a:t>
                </a:r>
                <a:r>
                  <a:rPr lang="en-US" sz="2000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, Dowell,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2016) and Appendix slide for Algorithm.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20" y="2447092"/>
                <a:ext cx="8610780" cy="4114331"/>
              </a:xfrm>
              <a:prstGeom prst="rect">
                <a:avLst/>
              </a:prstGeom>
              <a:blipFill>
                <a:blip r:embed="rId3"/>
                <a:stretch>
                  <a:fillRect l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229960" y="1840468"/>
            <a:ext cx="106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(5)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86000" y="1642541"/>
                <a:ext cx="4876800" cy="7958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minimize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𝑿</m:t>
                          </m:r>
                          <m:r>
                            <a:rPr lang="en-US" sz="2000" b="1" i="1">
                              <a:latin typeface="Cambria Math"/>
                              <a:ea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𝒱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𝑀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sub>
                      </m:sSub>
                      <m:r>
                        <a:rPr lang="en-US" sz="2000">
                          <a:latin typeface="Cambria Math"/>
                        </a:rPr>
                        <m:t>  −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𝑰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subject</m:t>
                      </m:r>
                      <m:r>
                        <a:rPr lang="en-US" sz="20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to</m:t>
                      </m:r>
                      <m:r>
                        <a:rPr lang="en-US" sz="2000" b="0" i="0" smtClean="0">
                          <a:latin typeface="Cambria Math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1" i="1" dirty="0">
                              <a:latin typeface="Cambria Math"/>
                            </a:rPr>
                            <m:t>𝑳𝑿</m:t>
                          </m:r>
                        </m:e>
                      </m:d>
                      <m:r>
                        <a:rPr lang="en-US" sz="2000" b="0" i="1" dirty="0" smtClean="0">
                          <a:latin typeface="Cambria Math"/>
                        </a:rPr>
                        <m:t>=</m:t>
                      </m:r>
                      <m:r>
                        <a:rPr lang="en-US" sz="2000" i="1" dirty="0">
                          <a:latin typeface="Cambria Math"/>
                          <a:ea typeface="Cambria Math"/>
                        </a:rPr>
                        <m:t>𝜂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642541"/>
                <a:ext cx="4876800" cy="795859"/>
              </a:xfrm>
              <a:prstGeom prst="rect">
                <a:avLst/>
              </a:prstGeom>
              <a:blipFill>
                <a:blip r:embed="rId4"/>
                <a:stretch>
                  <a:fillRect b="-6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409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1000" y="2971800"/>
            <a:ext cx="7696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Three underlying </a:t>
            </a:r>
            <a:r>
              <a:rPr lang="en-US" sz="2000" b="1" i="1" dirty="0" smtClean="0">
                <a:latin typeface="Calibri" panose="020F0502020204030204" pitchFamily="34" charset="0"/>
              </a:rPr>
              <a:t>mathematical premises </a:t>
            </a:r>
            <a:r>
              <a:rPr lang="en-US" sz="2000" dirty="0" smtClean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177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Basis rotation: remarks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</a:t>
            </a:r>
            <a:r>
              <a:rPr lang="en-US" sz="2000" dirty="0" smtClean="0">
                <a:latin typeface="Calibri" panose="020F0502020204030204" pitchFamily="34" charset="0"/>
              </a:rPr>
              <a:t>a </a:t>
            </a:r>
            <a:r>
              <a:rPr lang="en-US" sz="2000" i="1" u="sng" dirty="0" smtClean="0">
                <a:latin typeface="Calibri" panose="020F0502020204030204" pitchFamily="34" charset="0"/>
              </a:rPr>
              <a:t>consistent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formulation of the eddy-viscosity turbulence modeling approach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955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Basis rotation: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1077218"/>
              </a:xfrm>
              <a:prstGeom prst="rect">
                <a:avLst/>
              </a:prstGeom>
              <a:blipFill>
                <a:blip r:embed="rId3"/>
                <a:stretch>
                  <a:fillRect l="-679" t="-340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</a:t>
            </a:r>
            <a:r>
              <a:rPr lang="en-US" sz="2000" dirty="0" smtClean="0">
                <a:latin typeface="Calibri" panose="020F0502020204030204" pitchFamily="34" charset="0"/>
              </a:rPr>
              <a:t>a </a:t>
            </a:r>
            <a:r>
              <a:rPr lang="en-US" sz="2000" i="1" u="sng" dirty="0" smtClean="0">
                <a:latin typeface="Calibri" panose="020F0502020204030204" pitchFamily="34" charset="0"/>
              </a:rPr>
              <a:t>consistent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formulation of the eddy-viscosity turbulence modeling approach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896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Basis rotation: remarks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1692771"/>
              </a:xfrm>
              <a:prstGeom prst="rect">
                <a:avLst/>
              </a:prstGeom>
              <a:blipFill>
                <a:blip r:embed="rId3"/>
                <a:stretch>
                  <a:fillRect l="-679" t="-2166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</a:t>
            </a:r>
            <a:r>
              <a:rPr lang="en-US" sz="2000" dirty="0" smtClean="0">
                <a:latin typeface="Calibri" panose="020F0502020204030204" pitchFamily="34" charset="0"/>
              </a:rPr>
              <a:t>a </a:t>
            </a:r>
            <a:r>
              <a:rPr lang="en-US" sz="2000" i="1" u="sng" dirty="0" smtClean="0">
                <a:latin typeface="Calibri" panose="020F0502020204030204" pitchFamily="34" charset="0"/>
              </a:rPr>
              <a:t>consistent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formulation of the eddy-viscosity turbulence modeling approach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292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Basis rotation: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Works with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any</a:t>
                </a:r>
                <a:r>
                  <a:rPr lang="en-US" sz="2000" dirty="0">
                    <a:latin typeface="Calibri" panose="020F0502020204030204" pitchFamily="34" charset="0"/>
                  </a:rPr>
                  <a:t> basis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projection.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2308324"/>
              </a:xfrm>
              <a:prstGeom prst="rect">
                <a:avLst/>
              </a:prstGeom>
              <a:blipFill>
                <a:blip r:embed="rId3"/>
                <a:stretch>
                  <a:fillRect l="-679" t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</a:t>
            </a:r>
            <a:r>
              <a:rPr lang="en-US" sz="2000" dirty="0" smtClean="0">
                <a:latin typeface="Calibri" panose="020F0502020204030204" pitchFamily="34" charset="0"/>
              </a:rPr>
              <a:t>a </a:t>
            </a:r>
            <a:r>
              <a:rPr lang="en-US" sz="2000" i="1" u="sng" dirty="0" smtClean="0">
                <a:latin typeface="Calibri" panose="020F0502020204030204" pitchFamily="34" charset="0"/>
              </a:rPr>
              <a:t>consistent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formulation of the eddy-viscosity turbulence modeling approach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750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Basis rotation: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315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Works with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any</a:t>
                </a:r>
                <a:r>
                  <a:rPr lang="en-US" sz="2000" dirty="0">
                    <a:latin typeface="Calibri" panose="020F0502020204030204" pitchFamily="34" charset="0"/>
                  </a:rPr>
                  <a:t> basis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projection.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Disadvantages of proposed approach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</a:t>
                </a:r>
              </a:p>
              <a:p>
                <a:endParaRPr lang="en-US" sz="5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Off-line calibration of free parameter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required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3154710"/>
              </a:xfrm>
              <a:prstGeom prst="rect">
                <a:avLst/>
              </a:prstGeom>
              <a:blipFill>
                <a:blip r:embed="rId3"/>
                <a:stretch>
                  <a:fillRect l="-679" t="-1161" b="-2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</a:t>
            </a:r>
            <a:r>
              <a:rPr lang="en-US" sz="2000" dirty="0" smtClean="0">
                <a:latin typeface="Calibri" panose="020F0502020204030204" pitchFamily="34" charset="0"/>
              </a:rPr>
              <a:t>a </a:t>
            </a:r>
            <a:r>
              <a:rPr lang="en-US" sz="2000" i="1" u="sng" dirty="0" smtClean="0">
                <a:latin typeface="Calibri" panose="020F0502020204030204" pitchFamily="34" charset="0"/>
              </a:rPr>
              <a:t>consistent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formulation of the eddy-viscosity turbulence modeling approach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69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Basis rotation: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362200"/>
                <a:ext cx="8076840" cy="346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Advantages of proposed approach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Retains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consistency</a:t>
                </a:r>
                <a:r>
                  <a:rPr lang="en-US" sz="2000" dirty="0">
                    <a:latin typeface="Calibri" panose="020F0502020204030204" pitchFamily="34" charset="0"/>
                  </a:rPr>
                  <a:t> between ROM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Navier</a:t>
                </a:r>
                <a:r>
                  <a:rPr lang="en-US" sz="2000" dirty="0">
                    <a:latin typeface="Calibri" panose="020F0502020204030204" pitchFamily="34" charset="0"/>
                  </a:rPr>
                  <a:t>-Stokes equations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no additional turbulence terms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Inherently a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nonlinear</a:t>
                </a:r>
                <a:r>
                  <a:rPr lang="en-US" sz="2000" dirty="0">
                    <a:latin typeface="Calibri" panose="020F050202020403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should be expected to outperform linear models.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Works with </a:t>
                </a:r>
                <a:r>
                  <a:rPr lang="en-US" sz="2000" i="1" u="sng" dirty="0">
                    <a:latin typeface="Calibri" panose="020F0502020204030204" pitchFamily="34" charset="0"/>
                  </a:rPr>
                  <a:t>any</a:t>
                </a:r>
                <a:r>
                  <a:rPr lang="en-US" sz="2000" dirty="0">
                    <a:latin typeface="Calibri" panose="020F0502020204030204" pitchFamily="34" charset="0"/>
                  </a:rPr>
                  <a:t> basis and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Petrov-Galerkin</a:t>
                </a:r>
                <a:r>
                  <a:rPr lang="en-US" sz="2000" dirty="0">
                    <a:latin typeface="Calibri" panose="020F0502020204030204" pitchFamily="34" charset="0"/>
                  </a:rPr>
                  <a:t> projection.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endParaRPr lang="en-US" sz="1000" dirty="0"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u="sng" dirty="0">
                    <a:latin typeface="Calibri" panose="020F0502020204030204" pitchFamily="34" charset="0"/>
                  </a:rPr>
                  <a:t>Disadvantages of proposed approach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</a:t>
                </a:r>
              </a:p>
              <a:p>
                <a:endParaRPr lang="en-US" sz="500" dirty="0">
                  <a:latin typeface="Calibri" panose="020F0502020204030204" pitchFamily="34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Off-line calibration of free parameter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required.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>
                    <a:latin typeface="Calibri" panose="020F0502020204030204" pitchFamily="34" charset="0"/>
                  </a:rPr>
                  <a:t>Stability cannot be proven like for incompressible case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62200"/>
                <a:ext cx="8076840" cy="3462486"/>
              </a:xfrm>
              <a:prstGeom prst="rect">
                <a:avLst/>
              </a:prstGeom>
              <a:blipFill>
                <a:blip r:embed="rId3"/>
                <a:stretch>
                  <a:fillRect l="-679" t="-1058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38200" y="1120914"/>
            <a:ext cx="7010400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Proposed approach may be interpreted as </a:t>
            </a:r>
            <a:r>
              <a:rPr lang="en-US" sz="2000" dirty="0" smtClean="0">
                <a:latin typeface="Calibri" panose="020F0502020204030204" pitchFamily="34" charset="0"/>
              </a:rPr>
              <a:t>a </a:t>
            </a:r>
            <a:r>
              <a:rPr lang="en-US" sz="2000" i="1" u="sng" dirty="0" smtClean="0">
                <a:latin typeface="Calibri" panose="020F0502020204030204" pitchFamily="34" charset="0"/>
              </a:rPr>
              <a:t>consistent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formulation of the eddy-viscosity turbulence modeling approach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019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2" y="2133600"/>
            <a:ext cx="7825768" cy="406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04996" y="1239307"/>
                <a:ext cx="6705600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Calibri" panose="020F0502020204030204" pitchFamily="34" charset="0"/>
                  </a:rPr>
                  <a:t>Flow over square cavity at Mach 0.6, Re = 1453.9,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Pr</a:t>
                </a:r>
                <a:r>
                  <a:rPr lang="en-US" sz="2000" dirty="0">
                    <a:latin typeface="Calibri" panose="020F0502020204030204" pitchFamily="34" charset="0"/>
                  </a:rPr>
                  <a:t> = 0.72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/>
                      </a:rPr>
                      <m:t>𝑀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=4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ROM (91% snapshot energy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).</a:t>
                </a: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96" y="1239307"/>
                <a:ext cx="6705600" cy="707886"/>
              </a:xfrm>
              <a:prstGeom prst="rect">
                <a:avLst/>
              </a:prstGeom>
              <a:blipFill>
                <a:blip r:embed="rId4"/>
                <a:stretch>
                  <a:fillRect t="-3390" b="-135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09600" y="5638800"/>
            <a:ext cx="75208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Above:</a:t>
            </a:r>
            <a:r>
              <a:rPr lang="en-US" sz="2000" dirty="0" smtClean="0">
                <a:latin typeface="Calibri" panose="020F0502020204030204" pitchFamily="34" charset="0"/>
              </a:rPr>
              <a:t> domain and mesh for viscous channel driven cavity problem.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68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7620000" cy="307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00" y="4389148"/>
                <a:ext cx="8991600" cy="192757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Figure</a:t>
                </a: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(a) shows evolution of modal energy</a:t>
                </a:r>
                <a:r>
                  <a:rPr lang="en-US" dirty="0" smtClean="0">
                    <a:latin typeface="Calibri" panose="020F0502020204030204" pitchFamily="34" charset="0"/>
                  </a:rPr>
                  <a:t>.  Standard ROM is unstable.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Figure (b) shows phase plot of first and second temporal basis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i="1" baseline="-25000" dirty="0" smtClean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i="1" baseline="-25000" dirty="0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b="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computes stable limit cycle; standard ROM computes unstable spiral.</a:t>
                </a:r>
              </a:p>
              <a:p>
                <a:endParaRPr lang="en-US" sz="400" b="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endParaRPr lang="en-US" sz="400" b="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Figure (c) </a:t>
                </a:r>
                <a:r>
                  <a:rPr lang="en-US" dirty="0" smtClean="0">
                    <a:latin typeface="Calibri" panose="020F0502020204030204" pitchFamily="34" charset="0"/>
                  </a:rPr>
                  <a:t>is an illustration of the stabilizing rotation matrix.  Rotation is small: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‖"/>
                            <m:endChr m:val="‖"/>
                            <m:ctrlP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𝑿</m:t>
                            </m:r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𝑰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b="0" i="1" dirty="0" err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</m:d>
                        <m:r>
                          <a:rPr lang="en-US" i="1" baseline="-2500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/>
                      </a:rPr>
                      <m:t>=0.188, 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𝑿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𝑰</m:t>
                        </m:r>
                      </m:e>
                      <m:sub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dirty="0" err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389148"/>
                <a:ext cx="8991600" cy="1927579"/>
              </a:xfrm>
              <a:prstGeom prst="rect">
                <a:avLst/>
              </a:prstGeom>
              <a:blipFill>
                <a:blip r:embed="rId4"/>
                <a:stretch>
                  <a:fillRect l="-339" t="-125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67600" y="1828800"/>
                <a:ext cx="1371600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-- standard ROM (M=4)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(M=P=4)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828800"/>
                <a:ext cx="1371600" cy="1323439"/>
              </a:xfrm>
              <a:prstGeom prst="rect">
                <a:avLst/>
              </a:prstGeom>
              <a:blipFill>
                <a:blip r:embed="rId5"/>
                <a:stretch>
                  <a:fillRect l="-1762" t="-913" b="-45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2869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0115" y="5486400"/>
                <a:ext cx="8112857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Pressure power spectral density (PSD) at location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𝒙</m:t>
                    </m:r>
                    <m:r>
                      <a:rPr lang="en-US" sz="2000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/>
                          </a:rPr>
                          <m:t>2,−1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15" y="5486400"/>
                <a:ext cx="8112857" cy="400110"/>
              </a:xfrm>
              <a:prstGeom prst="rect">
                <a:avLst/>
              </a:prstGeom>
              <a:blipFill>
                <a:blip r:embed="rId3"/>
                <a:stretch>
                  <a:fillRect l="-600" t="-5882" b="-2352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4" y="1676400"/>
            <a:ext cx="7156576" cy="32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315200" y="2464949"/>
                <a:ext cx="1371600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-- standard ROM (M=4)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(M=P=4)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464949"/>
                <a:ext cx="1371600" cy="1323439"/>
              </a:xfrm>
              <a:prstGeom prst="rect">
                <a:avLst/>
              </a:prstGeom>
              <a:blipFill>
                <a:blip r:embed="rId5"/>
                <a:stretch>
                  <a:fillRect l="-1762" t="-913" b="-45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49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762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2" y="2133600"/>
            <a:ext cx="7825768" cy="406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638800"/>
            <a:ext cx="75208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Above:</a:t>
            </a:r>
            <a:r>
              <a:rPr lang="en-US" sz="2000" dirty="0" smtClean="0">
                <a:latin typeface="Calibri" panose="020F0502020204030204" pitchFamily="34" charset="0"/>
              </a:rPr>
              <a:t> domain and mesh for viscous channel driven cavity problem.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47800" y="1219200"/>
                <a:ext cx="6324600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Calibri" panose="020F0502020204030204" pitchFamily="34" charset="0"/>
                  </a:rPr>
                  <a:t>Flow over square cavity at Mach 0.6, Re = 5452.1, </a:t>
                </a:r>
                <a:r>
                  <a:rPr lang="en-US" sz="2000" dirty="0" err="1">
                    <a:latin typeface="Calibri" panose="020F0502020204030204" pitchFamily="34" charset="0"/>
                  </a:rPr>
                  <a:t>Pr</a:t>
                </a:r>
                <a:r>
                  <a:rPr lang="en-US" sz="2000" dirty="0">
                    <a:latin typeface="Calibri" panose="020F0502020204030204" pitchFamily="34" charset="0"/>
                  </a:rPr>
                  <a:t> = 0.72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/>
                      </a:rPr>
                      <m:t>𝑀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=20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ROM (71.8% snapshot energy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).</a:t>
                </a: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219200"/>
                <a:ext cx="6324600" cy="707886"/>
              </a:xfrm>
              <a:prstGeom prst="rect">
                <a:avLst/>
              </a:prstGeom>
              <a:blipFill>
                <a:blip r:embed="rId4"/>
                <a:stretch>
                  <a:fillRect l="-385" t="-3390" r="-1059" b="-135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8861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Compression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1000" y="2971800"/>
            <a:ext cx="7696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Three underlying </a:t>
            </a:r>
            <a:r>
              <a:rPr lang="en-US" sz="2000" b="1" i="1" dirty="0" smtClean="0">
                <a:latin typeface="Calibri" panose="020F0502020204030204" pitchFamily="34" charset="0"/>
              </a:rPr>
              <a:t>mathematical premises </a:t>
            </a:r>
            <a:r>
              <a:rPr lang="en-US" sz="2000" dirty="0" smtClean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Compression: </a:t>
            </a:r>
            <a:r>
              <a:rPr lang="en-US" sz="2000" dirty="0" smtClean="0">
                <a:latin typeface="Calibri" panose="020F0502020204030204" pitchFamily="34" charset="0"/>
              </a:rPr>
              <a:t>solution of governing parametric PDE or system of PDEs lies in a subspace of significantly lower dimension.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152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4953000"/>
                <a:ext cx="8412840" cy="125047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Figure (a) shows evolution of modal energy.  Stabilized ROM energy closer to FOM.</a:t>
                </a:r>
              </a:p>
              <a:p>
                <a:endParaRPr lang="en-US" sz="4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endParaRPr lang="en-US" sz="4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Figure </a:t>
                </a: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(b) illustrates stabilizing rotation matrix.  Rotation is small: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‖"/>
                            <m:endChr m:val="‖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>
                                <a:latin typeface="Cambria Math"/>
                              </a:rPr>
                              <m:t>𝑿</m:t>
                            </m:r>
                            <m:r>
                              <a:rPr lang="en-US" i="1" dirty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>
                                    <a:latin typeface="Cambria Math"/>
                                  </a:rPr>
                                  <m:t>𝑰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b="0" i="1" dirty="0" err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0" i="1" dirty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  <m:r>
                                  <a:rPr lang="en-US" b="0" i="1" dirty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0" i="1" dirty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</m:d>
                        <m:r>
                          <a:rPr lang="en-US" i="1" baseline="-25000" dirty="0"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dirty="0">
                        <a:latin typeface="Cambria Math"/>
                      </a:rPr>
                      <m:t>=0.038, 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𝑿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𝑰</m:t>
                        </m:r>
                      </m:e>
                      <m:sub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dirty="0" err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953000"/>
                <a:ext cx="8412840" cy="1250471"/>
              </a:xfrm>
              <a:prstGeom prst="rect">
                <a:avLst/>
              </a:prstGeom>
              <a:blipFill>
                <a:blip r:embed="rId3"/>
                <a:stretch>
                  <a:fillRect l="-434" t="-241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78" y="1610295"/>
            <a:ext cx="7376053" cy="290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348175" y="2067495"/>
                <a:ext cx="1482450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-- standard ROM (M=20)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(M=P=20)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175" y="2067495"/>
                <a:ext cx="1482450" cy="1323439"/>
              </a:xfrm>
              <a:prstGeom prst="rect">
                <a:avLst/>
              </a:prstGeom>
              <a:blipFill>
                <a:blip r:embed="rId5"/>
                <a:stretch>
                  <a:fillRect l="-1626" t="-913" b="-45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219200" y="4086761"/>
            <a:ext cx="152400" cy="256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200" y="31242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Shape 1"/>
          <p:cNvSpPr txBox="1"/>
          <p:nvPr/>
        </p:nvSpPr>
        <p:spPr>
          <a:xfrm>
            <a:off x="762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123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5143" y="5334000"/>
                <a:ext cx="8836457" cy="70788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Calibri" panose="020F0502020204030204" pitchFamily="34" charset="0"/>
                  </a:rPr>
                  <a:t>Power </a:t>
                </a:r>
                <a:r>
                  <a:rPr lang="en-US" sz="2000" dirty="0">
                    <a:latin typeface="Calibri" panose="020F0502020204030204" pitchFamily="34" charset="0"/>
                  </a:rPr>
                  <a:t>and phase lag at fundamental frequency, and first two super harmonics are predicted accurately using the fine-tuned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ROM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 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stabilized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ROM,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sym typeface="Wingdings 2"/>
                      </a:rPr>
                      <m:t></m:t>
                    </m:r>
                    <m:r>
                      <a:rPr lang="en-US" sz="2000" i="1">
                        <a:latin typeface="Cambria Math"/>
                        <a:sym typeface="Wingdings 2"/>
                      </a:rPr>
                      <m:t>= 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DNS)</a:t>
                </a: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43" y="5334000"/>
                <a:ext cx="8836457" cy="707886"/>
              </a:xfrm>
              <a:prstGeom prst="rect">
                <a:avLst/>
              </a:prstGeom>
              <a:blipFill>
                <a:blip r:embed="rId3"/>
                <a:stretch>
                  <a:fillRect t="-4310" r="-20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" y="1728787"/>
            <a:ext cx="423379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20" y="1676400"/>
            <a:ext cx="448184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4495800"/>
                <a:ext cx="906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Figures show pressure cross PSD of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of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1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1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2,−0.5</m:t>
                        </m:r>
                      </m:e>
                    </m:d>
                    <m:r>
                      <a:rPr lang="en-US" b="0" i="0" dirty="0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baseline="-25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0,−0.5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  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Left: power; right: phase lag.</a:t>
                </a:r>
                <a:endParaRPr lang="en-US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495800"/>
                <a:ext cx="9067800" cy="646331"/>
              </a:xfrm>
              <a:prstGeom prst="rect">
                <a:avLst/>
              </a:prstGeom>
              <a:blipFill>
                <a:blip r:embed="rId6"/>
                <a:stretch>
                  <a:fillRect l="-403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19800" y="1143000"/>
                <a:ext cx="2473050" cy="602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stabilized ROM (M=P=20)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− </m:t>
                    </m:r>
                  </m:oMath>
                </a14:m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</a:rPr>
                  <a:t>DNS</a:t>
                </a:r>
                <a:endParaRPr lang="en-US" sz="1600" dirty="0">
                  <a:solidFill>
                    <a:schemeClr val="accent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43000"/>
                <a:ext cx="2473050" cy="602397"/>
              </a:xfrm>
              <a:prstGeom prst="rect">
                <a:avLst/>
              </a:prstGeom>
              <a:blipFill>
                <a:blip r:embed="rId7"/>
                <a:stretch>
                  <a:fillRect t="-2000" r="-491" b="-8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Shape 1"/>
          <p:cNvSpPr txBox="1"/>
          <p:nvPr/>
        </p:nvSpPr>
        <p:spPr>
          <a:xfrm>
            <a:off x="76200" y="151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832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Future work (basis rotation)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52400" y="1118012"/>
            <a:ext cx="88388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Application to </a:t>
            </a:r>
            <a:r>
              <a:rPr lang="en-US" sz="2000" i="1" u="sng" dirty="0" smtClean="0">
                <a:latin typeface="Calibri" panose="020F0502020204030204" pitchFamily="34" charset="0"/>
              </a:rPr>
              <a:t>higher Reynolds number</a:t>
            </a:r>
            <a:r>
              <a:rPr lang="en-US" sz="2000" i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problems.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Extension of the proposed approach to problems with </a:t>
            </a:r>
            <a:r>
              <a:rPr lang="en-US" sz="2000" i="1" u="sng" dirty="0" smtClean="0">
                <a:latin typeface="Calibri" panose="020F0502020204030204" pitchFamily="34" charset="0"/>
              </a:rPr>
              <a:t>generic nonlinearities</a:t>
            </a:r>
            <a:r>
              <a:rPr lang="en-US" sz="2000" dirty="0" smtClean="0">
                <a:latin typeface="Calibri" panose="020F0502020204030204" pitchFamily="34" charset="0"/>
              </a:rPr>
              <a:t>, where the ROM involves some form of hyper-reduction (e.g., DEIM, </a:t>
            </a:r>
            <a:r>
              <a:rPr lang="en-US" sz="2000" dirty="0" err="1" smtClean="0">
                <a:latin typeface="Calibri" panose="020F0502020204030204" pitchFamily="34" charset="0"/>
              </a:rPr>
              <a:t>gappy</a:t>
            </a:r>
            <a:r>
              <a:rPr lang="en-US" sz="2000" dirty="0" smtClean="0">
                <a:latin typeface="Calibri" panose="020F0502020204030204" pitchFamily="34" charset="0"/>
              </a:rPr>
              <a:t> POD).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Extension of the method to </a:t>
            </a:r>
            <a:r>
              <a:rPr lang="en-US" sz="2000" i="1" u="sng" dirty="0" smtClean="0">
                <a:latin typeface="Calibri" panose="020F0502020204030204" pitchFamily="34" charset="0"/>
              </a:rPr>
              <a:t>minimal-residual-based</a:t>
            </a:r>
            <a:r>
              <a:rPr lang="en-US" sz="2000" dirty="0" smtClean="0">
                <a:latin typeface="Calibri" panose="020F0502020204030204" pitchFamily="34" charset="0"/>
              </a:rPr>
              <a:t> nonlinear ROMs.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Extension of the method to </a:t>
            </a:r>
            <a:r>
              <a:rPr lang="en-US" sz="2000" i="1" u="sng" dirty="0" smtClean="0">
                <a:latin typeface="Calibri" panose="020F0502020204030204" pitchFamily="34" charset="0"/>
              </a:rPr>
              <a:t>predictive applications</a:t>
            </a:r>
            <a:r>
              <a:rPr lang="en-US" sz="2000" dirty="0" smtClean="0">
                <a:latin typeface="Calibri" panose="020F0502020204030204" pitchFamily="34" charset="0"/>
              </a:rPr>
              <a:t>, e.g., problems with varying Reynolds number and/or Mach number.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Selecting different </a:t>
            </a:r>
            <a:r>
              <a:rPr lang="en-US" sz="2000" i="1" u="sng" dirty="0" smtClean="0">
                <a:latin typeface="Calibri" panose="020F0502020204030204" pitchFamily="34" charset="0"/>
              </a:rPr>
              <a:t>goal-oriented</a:t>
            </a:r>
            <a:r>
              <a:rPr lang="en-US" sz="2000" dirty="0" smtClean="0">
                <a:latin typeface="Calibri" panose="020F0502020204030204" pitchFamily="34" charset="0"/>
              </a:rPr>
              <a:t> objectives and constraints in our optimization problem: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75816" y="4247101"/>
                <a:ext cx="2717731" cy="701795"/>
              </a:xfrm>
              <a:prstGeom prst="rect">
                <a:avLst/>
              </a:prstGeom>
              <a:solidFill>
                <a:srgbClr val="A5F7BA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minimize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𝑿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𝒱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𝑀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sub>
                      </m:sSub>
                      <m:r>
                        <a:rPr lang="en-US">
                          <a:latin typeface="Cambria Math"/>
                        </a:rPr>
                        <m:t>  </m:t>
                      </m:r>
                      <m:r>
                        <a:rPr lang="en-US" i="1">
                          <a:latin typeface="Cambria Math"/>
                        </a:rPr>
                        <m:t>𝑓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b="1" i="1">
                          <a:latin typeface="Cambria Math"/>
                        </a:rPr>
                        <m:t>𝑿</m:t>
                      </m:r>
                      <m:r>
                        <a:rPr lang="en-US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subject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to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    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 dirty="0" smtClean="0">
                          <a:latin typeface="Cambria Math"/>
                        </a:rPr>
                        <m:t>(</m:t>
                      </m:r>
                      <m:r>
                        <a:rPr lang="en-US" b="1" i="1" dirty="0">
                          <a:latin typeface="Cambria Math"/>
                        </a:rPr>
                        <m:t>𝑿</m:t>
                      </m:r>
                      <m:r>
                        <a:rPr lang="en-US" b="1" i="1" dirty="0">
                          <a:latin typeface="Cambria Math"/>
                        </a:rPr>
                        <m:t>,</m:t>
                      </m:r>
                      <m:r>
                        <a:rPr lang="en-US" b="1" i="1" dirty="0">
                          <a:latin typeface="Cambria Math"/>
                        </a:rPr>
                        <m:t>𝑳</m:t>
                      </m:r>
                      <m:r>
                        <a:rPr lang="en-US" b="1" i="1" dirty="0">
                          <a:latin typeface="Cambria Math"/>
                        </a:rPr>
                        <m:t>)</m:t>
                      </m:r>
                      <m:r>
                        <a:rPr lang="en-US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816" y="4247101"/>
                <a:ext cx="2717731" cy="701795"/>
              </a:xfrm>
              <a:prstGeom prst="rect">
                <a:avLst/>
              </a:prstGeom>
              <a:blipFill>
                <a:blip r:embed="rId3"/>
                <a:stretch>
                  <a:fillRect b="-6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560" y="4876800"/>
                <a:ext cx="7315200" cy="177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e.g</a:t>
                </a:r>
                <a:r>
                  <a:rPr lang="en-US" sz="2000" dirty="0">
                    <a:latin typeface="Calibri" panose="020F0502020204030204" pitchFamily="34" charset="0"/>
                  </a:rPr>
                  <a:t>.,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Maximize parametric robustness: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</m:oMath>
                </a14:m>
                <a:endParaRPr lang="en-US" sz="2000" b="0" i="0" dirty="0" smtClean="0"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𝑓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latin typeface="Cambria Math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1" i="1">
                                <a:latin typeface="Cambria Math"/>
                              </a:rPr>
                              <m:t>𝑿</m:t>
                            </m:r>
                            <m:r>
                              <a:rPr lang="en-US" sz="2000" b="1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latin typeface="Cambria Math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  <m:r>
                      <a:rPr lang="en-US" sz="2000" i="1" baseline="-25000">
                        <a:latin typeface="Cambria Math"/>
                      </a:rPr>
                      <m:t>𝐹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lvl="4"/>
                <a:endParaRPr lang="en-US" sz="1000" dirty="0">
                  <a:latin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</a:rPr>
                  <a:t>ODE constraints: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𝑔</m:t>
                    </m:r>
                    <m:r>
                      <a:rPr lang="en-US" sz="2000" i="1">
                        <a:latin typeface="Cambria Math"/>
                      </a:rPr>
                      <m:t>= </m:t>
                    </m:r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𝒂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     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0" y="4876800"/>
                <a:ext cx="7315200" cy="1779077"/>
              </a:xfrm>
              <a:prstGeom prst="rect">
                <a:avLst/>
              </a:prstGeom>
              <a:blipFill>
                <a:blip r:embed="rId4"/>
                <a:stretch>
                  <a:fillRect l="-917" t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7414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b="1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12502578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Summary/perspectives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52800"/>
            <a:ext cx="9296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Energy inner product + continuous projection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Pros</a:t>
            </a:r>
            <a:r>
              <a:rPr lang="en-US" dirty="0" smtClean="0">
                <a:latin typeface="Calibri" panose="020F0502020204030204" pitchFamily="34" charset="0"/>
              </a:rPr>
              <a:t>: consistent, inner product known analytically in closed form.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Cons</a:t>
            </a:r>
            <a:r>
              <a:rPr lang="en-US" dirty="0" smtClean="0">
                <a:latin typeface="Calibri" panose="020F0502020204030204" pitchFamily="34" charset="0"/>
              </a:rPr>
              <a:t>: inner product is problem specific, expensive for nonlinear problems, BC implementation important for stability.</a:t>
            </a:r>
          </a:p>
          <a:p>
            <a:pPr lvl="1"/>
            <a:endParaRPr lang="en-US" sz="1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Eigenvalue reassignment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Pros</a:t>
            </a:r>
            <a:r>
              <a:rPr lang="en-US" dirty="0" smtClean="0">
                <a:latin typeface="Calibri" panose="020F0502020204030204" pitchFamily="34" charset="0"/>
              </a:rPr>
              <a:t>: black-box, easy-to-solve offline optimization 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Cons</a:t>
            </a:r>
            <a:r>
              <a:rPr lang="en-US" dirty="0" smtClean="0">
                <a:latin typeface="Calibri" panose="020F0502020204030204" pitchFamily="34" charset="0"/>
              </a:rPr>
              <a:t>: inconsistent, work required to extend to nonlinear and predictive problems.</a:t>
            </a:r>
          </a:p>
          <a:p>
            <a:pPr lvl="1"/>
            <a:endParaRPr lang="en-US" sz="1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Basis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Pros</a:t>
            </a:r>
            <a:r>
              <a:rPr lang="en-US" dirty="0" smtClean="0">
                <a:latin typeface="Calibri" panose="020F0502020204030204" pitchFamily="34" charset="0"/>
              </a:rPr>
              <a:t>: </a:t>
            </a:r>
            <a:r>
              <a:rPr lang="en-US" smtClean="0">
                <a:latin typeface="Calibri" panose="020F0502020204030204" pitchFamily="34" charset="0"/>
              </a:rPr>
              <a:t>black-box, consistent</a:t>
            </a:r>
            <a:r>
              <a:rPr lang="en-US" dirty="0" smtClean="0">
                <a:latin typeface="Calibri" panose="020F0502020204030204" pitchFamily="34" charset="0"/>
              </a:rPr>
              <a:t>, works with </a:t>
            </a:r>
            <a:r>
              <a:rPr lang="en-US" i="1" dirty="0" smtClean="0">
                <a:latin typeface="Calibri" panose="020F0502020204030204" pitchFamily="34" charset="0"/>
              </a:rPr>
              <a:t>any </a:t>
            </a:r>
            <a:r>
              <a:rPr lang="en-US" dirty="0" smtClean="0">
                <a:latin typeface="Calibri" panose="020F0502020204030204" pitchFamily="34" charset="0"/>
              </a:rPr>
              <a:t>basis, applicable to nonlinear flow problems.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Calibri" panose="020F0502020204030204" pitchFamily="34" charset="0"/>
              </a:rPr>
              <a:t>Cons</a:t>
            </a:r>
            <a:r>
              <a:rPr lang="en-US" dirty="0" smtClean="0">
                <a:latin typeface="Calibri" panose="020F0502020204030204" pitchFamily="34" charset="0"/>
              </a:rPr>
              <a:t>: work required to extend to generic nonlinear PDEs.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12792"/>
              </p:ext>
            </p:extLst>
          </p:nvPr>
        </p:nvGraphicFramePr>
        <p:xfrm>
          <a:off x="76200" y="762000"/>
          <a:ext cx="8991600" cy="248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3227368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401163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726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6669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modification (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6224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8794312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Extension</a:t>
            </a:r>
            <a:r>
              <a:rPr lang="en-US" sz="2000" dirty="0" smtClean="0">
                <a:latin typeface="Calibri" panose="020F0502020204030204" pitchFamily="34" charset="0"/>
              </a:rPr>
              <a:t> of </a:t>
            </a:r>
            <a:r>
              <a:rPr lang="en-US" sz="2000" b="1" i="1" dirty="0" smtClean="0">
                <a:latin typeface="Calibri" panose="020F0502020204030204" pitchFamily="34" charset="0"/>
              </a:rPr>
              <a:t>basis rotation approach </a:t>
            </a:r>
            <a:r>
              <a:rPr lang="en-US" sz="2000" dirty="0" smtClean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 smtClean="0">
                <a:latin typeface="Calibri" panose="020F0502020204030204" pitchFamily="34" charset="0"/>
              </a:rPr>
              <a:t>Maciej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Balajewicz</a:t>
            </a:r>
            <a:r>
              <a:rPr lang="en-US" sz="2000" dirty="0" smtClean="0">
                <a:latin typeface="Calibri" panose="020F0502020204030204" pitchFamily="34" charset="0"/>
              </a:rPr>
              <a:t> (UIUC)].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73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Extension</a:t>
            </a:r>
            <a:r>
              <a:rPr lang="en-US" sz="2000" dirty="0" smtClean="0">
                <a:latin typeface="Calibri" panose="020F0502020204030204" pitchFamily="34" charset="0"/>
              </a:rPr>
              <a:t> of </a:t>
            </a:r>
            <a:r>
              <a:rPr lang="en-US" sz="2000" b="1" i="1" dirty="0" smtClean="0">
                <a:latin typeface="Calibri" panose="020F0502020204030204" pitchFamily="34" charset="0"/>
              </a:rPr>
              <a:t>basis rotation approach </a:t>
            </a:r>
            <a:r>
              <a:rPr lang="en-US" sz="2000" dirty="0" smtClean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 smtClean="0">
                <a:latin typeface="Calibri" panose="020F0502020204030204" pitchFamily="34" charset="0"/>
              </a:rPr>
              <a:t>Maciej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Balajewicz</a:t>
            </a:r>
            <a:r>
              <a:rPr lang="en-US" sz="2000" dirty="0" smtClean="0">
                <a:latin typeface="Calibri" panose="020F0502020204030204" pitchFamily="34" charset="0"/>
              </a:rPr>
              <a:t> (UIUC)].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</a:t>
            </a:r>
            <a:r>
              <a:rPr lang="en-US" sz="2000" dirty="0" err="1">
                <a:latin typeface="Calibri" panose="020F0502020204030204" pitchFamily="34" charset="0"/>
              </a:rPr>
              <a:t>Petrov-Galerkin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99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Extension</a:t>
            </a:r>
            <a:r>
              <a:rPr lang="en-US" sz="2000" dirty="0" smtClean="0">
                <a:latin typeface="Calibri" panose="020F0502020204030204" pitchFamily="34" charset="0"/>
              </a:rPr>
              <a:t> of </a:t>
            </a:r>
            <a:r>
              <a:rPr lang="en-US" sz="2000" b="1" i="1" dirty="0" smtClean="0">
                <a:latin typeface="Calibri" panose="020F0502020204030204" pitchFamily="34" charset="0"/>
              </a:rPr>
              <a:t>basis rotation approach </a:t>
            </a:r>
            <a:r>
              <a:rPr lang="en-US" sz="2000" dirty="0" smtClean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 smtClean="0">
                <a:latin typeface="Calibri" panose="020F0502020204030204" pitchFamily="34" charset="0"/>
              </a:rPr>
              <a:t>Maciej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Balajewicz</a:t>
            </a:r>
            <a:r>
              <a:rPr lang="en-US" sz="2000" dirty="0" smtClean="0">
                <a:latin typeface="Calibri" panose="020F0502020204030204" pitchFamily="34" charset="0"/>
              </a:rPr>
              <a:t> (UIUC)].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</a:t>
            </a:r>
            <a:r>
              <a:rPr lang="en-US" sz="2000" dirty="0" err="1">
                <a:latin typeface="Calibri" panose="020F0502020204030204" pitchFamily="34" charset="0"/>
              </a:rPr>
              <a:t>Petrov-Galerkin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Introduction of </a:t>
            </a:r>
            <a:r>
              <a:rPr lang="en-US" sz="2000" b="1" i="1" dirty="0" smtClean="0">
                <a:latin typeface="Calibri" panose="020F0502020204030204" pitchFamily="34" charset="0"/>
              </a:rPr>
              <a:t>energy-based constraints </a:t>
            </a:r>
            <a:r>
              <a:rPr lang="en-US" sz="2000" dirty="0" smtClean="0">
                <a:latin typeface="Calibri" panose="020F0502020204030204" pitchFamily="34" charset="0"/>
              </a:rPr>
              <a:t>(e.g., </a:t>
            </a:r>
            <a:r>
              <a:rPr lang="en-US" sz="2000" dirty="0" err="1" smtClean="0">
                <a:latin typeface="Calibri" panose="020F0502020204030204" pitchFamily="34" charset="0"/>
              </a:rPr>
              <a:t>Clausius-Duhem</a:t>
            </a:r>
            <a:r>
              <a:rPr lang="en-US" sz="2000" dirty="0" smtClean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 smtClean="0">
                <a:latin typeface="Calibri" panose="020F0502020204030204" pitchFamily="34" charset="0"/>
              </a:rPr>
              <a:t>Maddix</a:t>
            </a:r>
            <a:r>
              <a:rPr lang="en-US" sz="2000" dirty="0" smtClean="0">
                <a:latin typeface="Calibri" panose="020F0502020204030204" pitchFamily="34" charset="0"/>
              </a:rPr>
              <a:t> (Stanford), Margot </a:t>
            </a:r>
            <a:r>
              <a:rPr lang="en-US" sz="2000" dirty="0" err="1" smtClean="0">
                <a:latin typeface="Calibri" panose="020F0502020204030204" pitchFamily="34" charset="0"/>
              </a:rPr>
              <a:t>Gerritsen</a:t>
            </a:r>
            <a:r>
              <a:rPr lang="en-US" sz="2000" dirty="0" smtClean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19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Extension</a:t>
            </a:r>
            <a:r>
              <a:rPr lang="en-US" sz="2000" dirty="0" smtClean="0">
                <a:latin typeface="Calibri" panose="020F0502020204030204" pitchFamily="34" charset="0"/>
              </a:rPr>
              <a:t> of </a:t>
            </a:r>
            <a:r>
              <a:rPr lang="en-US" sz="2000" b="1" i="1" dirty="0" smtClean="0">
                <a:latin typeface="Calibri" panose="020F0502020204030204" pitchFamily="34" charset="0"/>
              </a:rPr>
              <a:t>basis rotation approach </a:t>
            </a:r>
            <a:r>
              <a:rPr lang="en-US" sz="2000" dirty="0" smtClean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 smtClean="0">
                <a:latin typeface="Calibri" panose="020F0502020204030204" pitchFamily="34" charset="0"/>
              </a:rPr>
              <a:t>Maciej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Balajewicz</a:t>
            </a:r>
            <a:r>
              <a:rPr lang="en-US" sz="2000" dirty="0" smtClean="0">
                <a:latin typeface="Calibri" panose="020F0502020204030204" pitchFamily="34" charset="0"/>
              </a:rPr>
              <a:t> (UIUC)].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</a:t>
            </a:r>
            <a:r>
              <a:rPr lang="en-US" sz="2000" dirty="0" err="1">
                <a:latin typeface="Calibri" panose="020F0502020204030204" pitchFamily="34" charset="0"/>
              </a:rPr>
              <a:t>Petrov-Galerkin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Introduction of </a:t>
            </a:r>
            <a:r>
              <a:rPr lang="en-US" sz="2000" b="1" i="1" dirty="0" smtClean="0">
                <a:latin typeface="Calibri" panose="020F0502020204030204" pitchFamily="34" charset="0"/>
              </a:rPr>
              <a:t>energy-based constraints </a:t>
            </a:r>
            <a:r>
              <a:rPr lang="en-US" sz="2000" dirty="0" smtClean="0">
                <a:latin typeface="Calibri" panose="020F0502020204030204" pitchFamily="34" charset="0"/>
              </a:rPr>
              <a:t>(e.g., </a:t>
            </a:r>
            <a:r>
              <a:rPr lang="en-US" sz="2000" dirty="0" err="1" smtClean="0">
                <a:latin typeface="Calibri" panose="020F0502020204030204" pitchFamily="34" charset="0"/>
              </a:rPr>
              <a:t>Clausius-Duhem</a:t>
            </a:r>
            <a:r>
              <a:rPr lang="en-US" sz="2000" dirty="0" smtClean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 smtClean="0">
                <a:latin typeface="Calibri" panose="020F0502020204030204" pitchFamily="34" charset="0"/>
              </a:rPr>
              <a:t>Maddix</a:t>
            </a:r>
            <a:r>
              <a:rPr lang="en-US" sz="2000" dirty="0" smtClean="0">
                <a:latin typeface="Calibri" panose="020F0502020204030204" pitchFamily="34" charset="0"/>
              </a:rPr>
              <a:t> (Stanford), Margot </a:t>
            </a:r>
            <a:r>
              <a:rPr lang="en-US" sz="2000" dirty="0" err="1" smtClean="0">
                <a:latin typeface="Calibri" panose="020F0502020204030204" pitchFamily="34" charset="0"/>
              </a:rPr>
              <a:t>Gerritsen</a:t>
            </a:r>
            <a:r>
              <a:rPr lang="en-US" sz="2000" dirty="0" smtClean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Extension of </a:t>
            </a:r>
            <a:r>
              <a:rPr lang="en-US" sz="2000" b="1" i="1" dirty="0" smtClean="0">
                <a:latin typeface="Calibri" panose="020F0502020204030204" pitchFamily="34" charset="0"/>
              </a:rPr>
              <a:t>filtering</a:t>
            </a:r>
            <a:r>
              <a:rPr lang="en-US" sz="2000" dirty="0" smtClean="0">
                <a:latin typeface="Calibri" panose="020F0502020204030204" pitchFamily="34" charset="0"/>
              </a:rPr>
              <a:t> and </a:t>
            </a:r>
            <a:r>
              <a:rPr lang="en-US" sz="2000" b="1" i="1" dirty="0" smtClean="0">
                <a:latin typeface="Calibri" panose="020F0502020204030204" pitchFamily="34" charset="0"/>
              </a:rPr>
              <a:t>LES-ROMs </a:t>
            </a:r>
            <a:r>
              <a:rPr lang="en-US" sz="2000" dirty="0" smtClean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 smtClean="0">
                <a:latin typeface="Calibri" panose="020F0502020204030204" pitchFamily="34" charset="0"/>
              </a:rPr>
              <a:t>Traian</a:t>
            </a:r>
            <a:r>
              <a:rPr lang="en-US" sz="2000" dirty="0" smtClean="0">
                <a:latin typeface="Calibri" panose="020F0502020204030204" pitchFamily="34" charset="0"/>
              </a:rPr>
              <a:t> Iliescu (VT), Xuping Xie (VT), Kevin Carlberg (SNL)].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0785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066800"/>
            <a:ext cx="2438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High-fidelity simulator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Data collection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Compression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>
            <a:stCxn id="2" idx="3"/>
            <a:endCxn id="9" idx="1"/>
          </p:cNvCxnSpPr>
          <p:nvPr/>
        </p:nvCxnSpPr>
        <p:spPr>
          <a:xfrm>
            <a:off x="3810000" y="1251466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1"/>
          </p:cNvCxnSpPr>
          <p:nvPr/>
        </p:nvCxnSpPr>
        <p:spPr>
          <a:xfrm>
            <a:off x="6019800" y="1251466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2"/>
          </p:cNvCxnSpPr>
          <p:nvPr/>
        </p:nvCxnSpPr>
        <p:spPr>
          <a:xfrm>
            <a:off x="2590800" y="1436132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78751" y="1438661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90800" y="1676400"/>
            <a:ext cx="48879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8800" y="1981200"/>
            <a:ext cx="3124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Reduced Order Model (ROM)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676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7600" y="1645323"/>
            <a:ext cx="37449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</a:rPr>
              <a:t>p</a:t>
            </a:r>
            <a:r>
              <a:rPr lang="en-US" sz="17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rojection (dimension reduction)</a:t>
            </a:r>
            <a:endParaRPr lang="en-US" sz="17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2696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Offline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29" name="Left Brace 28"/>
          <p:cNvSpPr/>
          <p:nvPr/>
        </p:nvSpPr>
        <p:spPr>
          <a:xfrm>
            <a:off x="1066800" y="1066800"/>
            <a:ext cx="228600" cy="7503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81000" y="2971800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Three underlying </a:t>
            </a:r>
            <a:r>
              <a:rPr lang="en-US" sz="2000" b="1" i="1" dirty="0" smtClean="0">
                <a:latin typeface="Calibri" panose="020F0502020204030204" pitchFamily="34" charset="0"/>
              </a:rPr>
              <a:t>mathematical premises </a:t>
            </a:r>
            <a:r>
              <a:rPr lang="en-US" sz="2000" dirty="0" smtClean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Compression: </a:t>
            </a:r>
            <a:r>
              <a:rPr lang="en-US" sz="2000" dirty="0" smtClean="0">
                <a:latin typeface="Calibri" panose="020F0502020204030204" pitchFamily="34" charset="0"/>
              </a:rPr>
              <a:t>solution of governing parametric PDE or system of PDEs lies in a subspace of significantly lower dimension.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Offline training: </a:t>
            </a:r>
            <a:r>
              <a:rPr lang="en-US" sz="2000" dirty="0" smtClean="0">
                <a:latin typeface="Calibri" panose="020F0502020204030204" pitchFamily="34" charset="0"/>
              </a:rPr>
              <a:t>subspace can be identified/learned offline via training simulation and high-fidelity model can be reformulated with respect to this subspace.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38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Extension</a:t>
            </a:r>
            <a:r>
              <a:rPr lang="en-US" sz="2000" dirty="0" smtClean="0">
                <a:latin typeface="Calibri" panose="020F0502020204030204" pitchFamily="34" charset="0"/>
              </a:rPr>
              <a:t> of </a:t>
            </a:r>
            <a:r>
              <a:rPr lang="en-US" sz="2000" b="1" i="1" dirty="0" smtClean="0">
                <a:latin typeface="Calibri" panose="020F0502020204030204" pitchFamily="34" charset="0"/>
              </a:rPr>
              <a:t>basis rotation approach </a:t>
            </a:r>
            <a:r>
              <a:rPr lang="en-US" sz="2000" dirty="0" smtClean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 smtClean="0">
                <a:latin typeface="Calibri" panose="020F0502020204030204" pitchFamily="34" charset="0"/>
              </a:rPr>
              <a:t>Maciej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Balajewicz</a:t>
            </a:r>
            <a:r>
              <a:rPr lang="en-US" sz="2000" dirty="0" smtClean="0">
                <a:latin typeface="Calibri" panose="020F0502020204030204" pitchFamily="34" charset="0"/>
              </a:rPr>
              <a:t> (UIUC)].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</a:t>
            </a:r>
            <a:r>
              <a:rPr lang="en-US" sz="2000" dirty="0" err="1">
                <a:latin typeface="Calibri" panose="020F0502020204030204" pitchFamily="34" charset="0"/>
              </a:rPr>
              <a:t>Petrov-Galerkin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Introduction of </a:t>
            </a:r>
            <a:r>
              <a:rPr lang="en-US" sz="2000" b="1" i="1" dirty="0" smtClean="0">
                <a:latin typeface="Calibri" panose="020F0502020204030204" pitchFamily="34" charset="0"/>
              </a:rPr>
              <a:t>energy-based constraints </a:t>
            </a:r>
            <a:r>
              <a:rPr lang="en-US" sz="2000" dirty="0" smtClean="0">
                <a:latin typeface="Calibri" panose="020F0502020204030204" pitchFamily="34" charset="0"/>
              </a:rPr>
              <a:t>(e.g., </a:t>
            </a:r>
            <a:r>
              <a:rPr lang="en-US" sz="2000" dirty="0" err="1" smtClean="0">
                <a:latin typeface="Calibri" panose="020F0502020204030204" pitchFamily="34" charset="0"/>
              </a:rPr>
              <a:t>Clausius-Duhem</a:t>
            </a:r>
            <a:r>
              <a:rPr lang="en-US" sz="2000" dirty="0" smtClean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 smtClean="0">
                <a:latin typeface="Calibri" panose="020F0502020204030204" pitchFamily="34" charset="0"/>
              </a:rPr>
              <a:t>Maddix</a:t>
            </a:r>
            <a:r>
              <a:rPr lang="en-US" sz="2000" dirty="0" smtClean="0">
                <a:latin typeface="Calibri" panose="020F0502020204030204" pitchFamily="34" charset="0"/>
              </a:rPr>
              <a:t> (Stanford), Margot </a:t>
            </a:r>
            <a:r>
              <a:rPr lang="en-US" sz="2000" dirty="0" err="1" smtClean="0">
                <a:latin typeface="Calibri" panose="020F0502020204030204" pitchFamily="34" charset="0"/>
              </a:rPr>
              <a:t>Gerritsen</a:t>
            </a:r>
            <a:r>
              <a:rPr lang="en-US" sz="2000" dirty="0" smtClean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Extension of </a:t>
            </a:r>
            <a:r>
              <a:rPr lang="en-US" sz="2000" b="1" i="1" dirty="0" smtClean="0">
                <a:latin typeface="Calibri" panose="020F0502020204030204" pitchFamily="34" charset="0"/>
              </a:rPr>
              <a:t>filtering</a:t>
            </a:r>
            <a:r>
              <a:rPr lang="en-US" sz="2000" dirty="0" smtClean="0">
                <a:latin typeface="Calibri" panose="020F0502020204030204" pitchFamily="34" charset="0"/>
              </a:rPr>
              <a:t> and </a:t>
            </a:r>
            <a:r>
              <a:rPr lang="en-US" sz="2000" b="1" i="1" dirty="0" smtClean="0">
                <a:latin typeface="Calibri" panose="020F0502020204030204" pitchFamily="34" charset="0"/>
              </a:rPr>
              <a:t>LES-ROMs </a:t>
            </a:r>
            <a:r>
              <a:rPr lang="en-US" sz="2000" dirty="0" smtClean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 smtClean="0">
                <a:latin typeface="Calibri" panose="020F0502020204030204" pitchFamily="34" charset="0"/>
              </a:rPr>
              <a:t>Traian</a:t>
            </a:r>
            <a:r>
              <a:rPr lang="en-US" sz="2000" dirty="0" smtClean="0">
                <a:latin typeface="Calibri" panose="020F0502020204030204" pitchFamily="34" charset="0"/>
              </a:rPr>
              <a:t> Iliescu (VT), Xuping Xie (VT), Kevin Carlberg (SNL)].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Improvement</a:t>
            </a:r>
            <a:r>
              <a:rPr lang="en-US" sz="2000" dirty="0" smtClean="0">
                <a:latin typeface="Calibri" panose="020F0502020204030204" pitchFamily="34" charset="0"/>
              </a:rPr>
              <a:t> of previous techniques for </a:t>
            </a:r>
            <a:r>
              <a:rPr lang="en-US" sz="2000" b="1" i="1" dirty="0" smtClean="0">
                <a:latin typeface="Calibri" panose="020F0502020204030204" pitchFamily="34" charset="0"/>
              </a:rPr>
              <a:t>time-predictive</a:t>
            </a:r>
            <a:r>
              <a:rPr lang="en-US" sz="2000" dirty="0" smtClean="0">
                <a:latin typeface="Calibri" panose="020F0502020204030204" pitchFamily="34" charset="0"/>
              </a:rPr>
              <a:t> problems.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8765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Extension</a:t>
            </a:r>
            <a:r>
              <a:rPr lang="en-US" sz="2000" dirty="0" smtClean="0">
                <a:latin typeface="Calibri" panose="020F0502020204030204" pitchFamily="34" charset="0"/>
              </a:rPr>
              <a:t> of </a:t>
            </a:r>
            <a:r>
              <a:rPr lang="en-US" sz="2000" b="1" i="1" dirty="0" smtClean="0">
                <a:latin typeface="Calibri" panose="020F0502020204030204" pitchFamily="34" charset="0"/>
              </a:rPr>
              <a:t>basis rotation approach </a:t>
            </a:r>
            <a:r>
              <a:rPr lang="en-US" sz="2000" dirty="0" smtClean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 smtClean="0">
                <a:latin typeface="Calibri" panose="020F0502020204030204" pitchFamily="34" charset="0"/>
              </a:rPr>
              <a:t>Maciej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Balajewicz</a:t>
            </a:r>
            <a:r>
              <a:rPr lang="en-US" sz="2000" dirty="0" smtClean="0">
                <a:latin typeface="Calibri" panose="020F0502020204030204" pitchFamily="34" charset="0"/>
              </a:rPr>
              <a:t> (UIUC)].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</a:t>
            </a:r>
            <a:r>
              <a:rPr lang="en-US" sz="2000" dirty="0" err="1">
                <a:latin typeface="Calibri" panose="020F0502020204030204" pitchFamily="34" charset="0"/>
              </a:rPr>
              <a:t>Petrov-Galerkin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Introduction of </a:t>
            </a:r>
            <a:r>
              <a:rPr lang="en-US" sz="2000" b="1" i="1" dirty="0" smtClean="0">
                <a:latin typeface="Calibri" panose="020F0502020204030204" pitchFamily="34" charset="0"/>
              </a:rPr>
              <a:t>energy-based constraints </a:t>
            </a:r>
            <a:r>
              <a:rPr lang="en-US" sz="2000" dirty="0" smtClean="0">
                <a:latin typeface="Calibri" panose="020F0502020204030204" pitchFamily="34" charset="0"/>
              </a:rPr>
              <a:t>(e.g., </a:t>
            </a:r>
            <a:r>
              <a:rPr lang="en-US" sz="2000" dirty="0" err="1" smtClean="0">
                <a:latin typeface="Calibri" panose="020F0502020204030204" pitchFamily="34" charset="0"/>
              </a:rPr>
              <a:t>Clausius-Duhem</a:t>
            </a:r>
            <a:r>
              <a:rPr lang="en-US" sz="2000" dirty="0" smtClean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 smtClean="0">
                <a:latin typeface="Calibri" panose="020F0502020204030204" pitchFamily="34" charset="0"/>
              </a:rPr>
              <a:t>Maddix</a:t>
            </a:r>
            <a:r>
              <a:rPr lang="en-US" sz="2000" dirty="0" smtClean="0">
                <a:latin typeface="Calibri" panose="020F0502020204030204" pitchFamily="34" charset="0"/>
              </a:rPr>
              <a:t> (Stanford), Margot </a:t>
            </a:r>
            <a:r>
              <a:rPr lang="en-US" sz="2000" dirty="0" err="1" smtClean="0">
                <a:latin typeface="Calibri" panose="020F0502020204030204" pitchFamily="34" charset="0"/>
              </a:rPr>
              <a:t>Gerritsen</a:t>
            </a:r>
            <a:r>
              <a:rPr lang="en-US" sz="2000" dirty="0" smtClean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Extension of </a:t>
            </a:r>
            <a:r>
              <a:rPr lang="en-US" sz="2000" b="1" i="1" dirty="0" smtClean="0">
                <a:latin typeface="Calibri" panose="020F0502020204030204" pitchFamily="34" charset="0"/>
              </a:rPr>
              <a:t>filtering</a:t>
            </a:r>
            <a:r>
              <a:rPr lang="en-US" sz="2000" dirty="0" smtClean="0">
                <a:latin typeface="Calibri" panose="020F0502020204030204" pitchFamily="34" charset="0"/>
              </a:rPr>
              <a:t> and </a:t>
            </a:r>
            <a:r>
              <a:rPr lang="en-US" sz="2000" b="1" i="1" dirty="0" smtClean="0">
                <a:latin typeface="Calibri" panose="020F0502020204030204" pitchFamily="34" charset="0"/>
              </a:rPr>
              <a:t>LES-ROMs </a:t>
            </a:r>
            <a:r>
              <a:rPr lang="en-US" sz="2000" dirty="0" smtClean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 smtClean="0">
                <a:latin typeface="Calibri" panose="020F0502020204030204" pitchFamily="34" charset="0"/>
              </a:rPr>
              <a:t>Traian</a:t>
            </a:r>
            <a:r>
              <a:rPr lang="en-US" sz="2000" dirty="0" smtClean="0">
                <a:latin typeface="Calibri" panose="020F0502020204030204" pitchFamily="34" charset="0"/>
              </a:rPr>
              <a:t> Iliescu (VT), Xuping Xie (VT), Kevin Carlberg (SNL)].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Improvement</a:t>
            </a:r>
            <a:r>
              <a:rPr lang="en-US" sz="2000" dirty="0" smtClean="0">
                <a:latin typeface="Calibri" panose="020F0502020204030204" pitchFamily="34" charset="0"/>
              </a:rPr>
              <a:t> of previous techniques for </a:t>
            </a:r>
            <a:r>
              <a:rPr lang="en-US" sz="2000" b="1" i="1" dirty="0" smtClean="0">
                <a:latin typeface="Calibri" panose="020F0502020204030204" pitchFamily="34" charset="0"/>
              </a:rPr>
              <a:t>time-predictive</a:t>
            </a:r>
            <a:r>
              <a:rPr lang="en-US" sz="2000" dirty="0" smtClean="0">
                <a:latin typeface="Calibri" panose="020F0502020204030204" pitchFamily="34" charset="0"/>
              </a:rPr>
              <a:t> problems.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Hybrid ROM-FOMs </a:t>
            </a:r>
            <a:r>
              <a:rPr lang="en-US" sz="2000" dirty="0" smtClean="0">
                <a:latin typeface="Calibri" panose="020F0502020204030204" pitchFamily="34" charset="0"/>
              </a:rPr>
              <a:t>via domain-decomposition-based coupling methods.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A. Mota, </a:t>
            </a:r>
            <a:r>
              <a:rPr lang="en-US" b="1" dirty="0" smtClean="0">
                <a:latin typeface="Calibri" panose="020F0502020204030204" pitchFamily="34" charset="0"/>
              </a:rPr>
              <a:t>I. Tezaur</a:t>
            </a:r>
            <a:r>
              <a:rPr lang="en-US" dirty="0" smtClean="0">
                <a:latin typeface="Calibri" panose="020F0502020204030204" pitchFamily="34" charset="0"/>
              </a:rPr>
              <a:t>, C. Alleman. "The Schwarz alternating method in solid mechanics", </a:t>
            </a:r>
            <a:r>
              <a:rPr lang="en-US" i="1" dirty="0" err="1" smtClean="0">
                <a:latin typeface="Calibri" panose="020F0502020204030204" pitchFamily="34" charset="0"/>
              </a:rPr>
              <a:t>Comput</a:t>
            </a:r>
            <a:r>
              <a:rPr lang="en-US" i="1" dirty="0" smtClean="0">
                <a:latin typeface="Calibri" panose="020F0502020204030204" pitchFamily="34" charset="0"/>
              </a:rPr>
              <a:t>. Meth. Appl. Mech. </a:t>
            </a:r>
            <a:r>
              <a:rPr lang="en-US" i="1" dirty="0" err="1" smtClean="0">
                <a:latin typeface="Calibri" panose="020F0502020204030204" pitchFamily="34" charset="0"/>
              </a:rPr>
              <a:t>Engng</a:t>
            </a:r>
            <a:r>
              <a:rPr lang="en-US" i="1" dirty="0" smtClean="0">
                <a:latin typeface="Calibri" panose="020F0502020204030204" pitchFamily="34" charset="0"/>
              </a:rPr>
              <a:t>.</a:t>
            </a:r>
            <a:r>
              <a:rPr lang="en-US" dirty="0" smtClean="0">
                <a:latin typeface="Calibri" panose="020F0502020204030204" pitchFamily="34" charset="0"/>
              </a:rPr>
              <a:t> 319 (2017), 19-51.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3301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Ongoing/future work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00065"/>
            <a:ext cx="8534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Extension</a:t>
            </a:r>
            <a:r>
              <a:rPr lang="en-US" sz="2000" dirty="0" smtClean="0">
                <a:latin typeface="Calibri" panose="020F0502020204030204" pitchFamily="34" charset="0"/>
              </a:rPr>
              <a:t> of </a:t>
            </a:r>
            <a:r>
              <a:rPr lang="en-US" sz="2000" b="1" i="1" dirty="0" smtClean="0">
                <a:latin typeface="Calibri" panose="020F0502020204030204" pitchFamily="34" charset="0"/>
              </a:rPr>
              <a:t>basis rotation approach </a:t>
            </a:r>
            <a:r>
              <a:rPr lang="en-US" sz="2000" dirty="0" smtClean="0">
                <a:latin typeface="Calibri" panose="020F0502020204030204" pitchFamily="34" charset="0"/>
              </a:rPr>
              <a:t>to problems with generic nonlinearities and LSPG ROMs [with </a:t>
            </a:r>
            <a:r>
              <a:rPr lang="en-US" sz="2000" dirty="0" err="1" smtClean="0">
                <a:latin typeface="Calibri" panose="020F0502020204030204" pitchFamily="34" charset="0"/>
              </a:rPr>
              <a:t>Maciej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Balajewicz</a:t>
            </a:r>
            <a:r>
              <a:rPr lang="en-US" sz="2000" dirty="0" smtClean="0">
                <a:latin typeface="Calibri" panose="020F0502020204030204" pitchFamily="34" charset="0"/>
              </a:rPr>
              <a:t> (UIUC)].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Implementation</a:t>
            </a:r>
            <a:r>
              <a:rPr lang="en-US" sz="2000" dirty="0">
                <a:latin typeface="Calibri" panose="020F0502020204030204" pitchFamily="34" charset="0"/>
              </a:rPr>
              <a:t> of Least-Squares </a:t>
            </a:r>
            <a:r>
              <a:rPr lang="en-US" sz="2000" dirty="0" err="1">
                <a:latin typeface="Calibri" panose="020F0502020204030204" pitchFamily="34" charset="0"/>
              </a:rPr>
              <a:t>Petrov-Galerkin</a:t>
            </a:r>
            <a:r>
              <a:rPr lang="en-US" sz="2000" dirty="0">
                <a:latin typeface="Calibri" panose="020F0502020204030204" pitchFamily="34" charset="0"/>
              </a:rPr>
              <a:t> (LSPG) ROMs within SPARC finite volume flow solver and Albany* open-source multi-physics code [with Jeff Fike (SNL), Kevin Carlberg (SNL)].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Introduction of </a:t>
            </a:r>
            <a:r>
              <a:rPr lang="en-US" sz="2000" b="1" i="1" dirty="0" smtClean="0">
                <a:latin typeface="Calibri" panose="020F0502020204030204" pitchFamily="34" charset="0"/>
              </a:rPr>
              <a:t>energy-based constraints </a:t>
            </a:r>
            <a:r>
              <a:rPr lang="en-US" sz="2000" dirty="0" smtClean="0">
                <a:latin typeface="Calibri" panose="020F0502020204030204" pitchFamily="34" charset="0"/>
              </a:rPr>
              <a:t>(e.g., </a:t>
            </a:r>
            <a:r>
              <a:rPr lang="en-US" sz="2000" dirty="0" err="1" smtClean="0">
                <a:latin typeface="Calibri" panose="020F0502020204030204" pitchFamily="34" charset="0"/>
              </a:rPr>
              <a:t>Clausius-Duhem</a:t>
            </a:r>
            <a:r>
              <a:rPr lang="en-US" sz="2000" dirty="0" smtClean="0">
                <a:latin typeface="Calibri" panose="020F0502020204030204" pitchFamily="34" charset="0"/>
              </a:rPr>
              <a:t> inequality) into ROMs [with Kevin Carlberg (SNL), Danielle </a:t>
            </a:r>
            <a:r>
              <a:rPr lang="en-US" sz="2000" dirty="0" err="1" smtClean="0">
                <a:latin typeface="Calibri" panose="020F0502020204030204" pitchFamily="34" charset="0"/>
              </a:rPr>
              <a:t>Maddix</a:t>
            </a:r>
            <a:r>
              <a:rPr lang="en-US" sz="2000" dirty="0" smtClean="0">
                <a:latin typeface="Calibri" panose="020F0502020204030204" pitchFamily="34" charset="0"/>
              </a:rPr>
              <a:t> (Stanford), Margot </a:t>
            </a:r>
            <a:r>
              <a:rPr lang="en-US" sz="2000" dirty="0" err="1" smtClean="0">
                <a:latin typeface="Calibri" panose="020F0502020204030204" pitchFamily="34" charset="0"/>
              </a:rPr>
              <a:t>Gerritsen</a:t>
            </a:r>
            <a:r>
              <a:rPr lang="en-US" sz="2000" dirty="0" smtClean="0">
                <a:latin typeface="Calibri" panose="020F0502020204030204" pitchFamily="34" charset="0"/>
              </a:rPr>
              <a:t> (Stanford)].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Extension of </a:t>
            </a:r>
            <a:r>
              <a:rPr lang="en-US" sz="2000" b="1" i="1" dirty="0" smtClean="0">
                <a:latin typeface="Calibri" panose="020F0502020204030204" pitchFamily="34" charset="0"/>
              </a:rPr>
              <a:t>filtering</a:t>
            </a:r>
            <a:r>
              <a:rPr lang="en-US" sz="2000" dirty="0" smtClean="0">
                <a:latin typeface="Calibri" panose="020F0502020204030204" pitchFamily="34" charset="0"/>
              </a:rPr>
              <a:t> and </a:t>
            </a:r>
            <a:r>
              <a:rPr lang="en-US" sz="2000" b="1" i="1" dirty="0" smtClean="0">
                <a:latin typeface="Calibri" panose="020F0502020204030204" pitchFamily="34" charset="0"/>
              </a:rPr>
              <a:t>LES-ROMs </a:t>
            </a:r>
            <a:r>
              <a:rPr lang="en-US" sz="2000" dirty="0" smtClean="0">
                <a:latin typeface="Calibri" panose="020F0502020204030204" pitchFamily="34" charset="0"/>
              </a:rPr>
              <a:t>to compressible flow problems [with </a:t>
            </a:r>
            <a:r>
              <a:rPr lang="en-US" sz="2000" dirty="0" err="1" smtClean="0">
                <a:latin typeface="Calibri" panose="020F0502020204030204" pitchFamily="34" charset="0"/>
              </a:rPr>
              <a:t>Traian</a:t>
            </a:r>
            <a:r>
              <a:rPr lang="en-US" sz="2000" dirty="0" smtClean="0">
                <a:latin typeface="Calibri" panose="020F0502020204030204" pitchFamily="34" charset="0"/>
              </a:rPr>
              <a:t> Iliescu (VT), Xuping Xie (VT), Kevin Carlberg (SNL)].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Improvement</a:t>
            </a:r>
            <a:r>
              <a:rPr lang="en-US" sz="2000" dirty="0" smtClean="0">
                <a:latin typeface="Calibri" panose="020F0502020204030204" pitchFamily="34" charset="0"/>
              </a:rPr>
              <a:t> of previous techniques for </a:t>
            </a:r>
            <a:r>
              <a:rPr lang="en-US" sz="2000" b="1" i="1" dirty="0" smtClean="0">
                <a:latin typeface="Calibri" panose="020F0502020204030204" pitchFamily="34" charset="0"/>
              </a:rPr>
              <a:t>time-predictive</a:t>
            </a:r>
            <a:r>
              <a:rPr lang="en-US" sz="2000" dirty="0" smtClean="0">
                <a:latin typeface="Calibri" panose="020F0502020204030204" pitchFamily="34" charset="0"/>
              </a:rPr>
              <a:t> problems.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Hybrid ROM-FOMs </a:t>
            </a:r>
            <a:r>
              <a:rPr lang="en-US" sz="2000" dirty="0" smtClean="0">
                <a:latin typeface="Calibri" panose="020F0502020204030204" pitchFamily="34" charset="0"/>
              </a:rPr>
              <a:t>via domain-decomposition-based coupling methods.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A. Mota, </a:t>
            </a:r>
            <a:r>
              <a:rPr lang="en-US" b="1" dirty="0" smtClean="0">
                <a:latin typeface="Calibri" panose="020F0502020204030204" pitchFamily="34" charset="0"/>
              </a:rPr>
              <a:t>I. Tezaur</a:t>
            </a:r>
            <a:r>
              <a:rPr lang="en-US" dirty="0" smtClean="0">
                <a:latin typeface="Calibri" panose="020F0502020204030204" pitchFamily="34" charset="0"/>
              </a:rPr>
              <a:t>, C. Alleman. "The Schwarz alternating method in solid mechanics", </a:t>
            </a:r>
            <a:r>
              <a:rPr lang="en-US" i="1" dirty="0" err="1" smtClean="0">
                <a:latin typeface="Calibri" panose="020F0502020204030204" pitchFamily="34" charset="0"/>
              </a:rPr>
              <a:t>Comput</a:t>
            </a:r>
            <a:r>
              <a:rPr lang="en-US" i="1" dirty="0" smtClean="0">
                <a:latin typeface="Calibri" panose="020F0502020204030204" pitchFamily="34" charset="0"/>
              </a:rPr>
              <a:t>. Meth. Appl. Mech. </a:t>
            </a:r>
            <a:r>
              <a:rPr lang="en-US" i="1" dirty="0" err="1" smtClean="0">
                <a:latin typeface="Calibri" panose="020F0502020204030204" pitchFamily="34" charset="0"/>
              </a:rPr>
              <a:t>Engng</a:t>
            </a:r>
            <a:r>
              <a:rPr lang="en-US" i="1" dirty="0" smtClean="0">
                <a:latin typeface="Calibri" panose="020F0502020204030204" pitchFamily="34" charset="0"/>
              </a:rPr>
              <a:t>.</a:t>
            </a:r>
            <a:r>
              <a:rPr lang="en-US" dirty="0" smtClean="0">
                <a:latin typeface="Calibri" panose="020F0502020204030204" pitchFamily="34" charset="0"/>
              </a:rPr>
              <a:t> 319 (2017), 19-51.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420" y="6012267"/>
            <a:ext cx="426720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More info: </a:t>
            </a:r>
            <a:r>
              <a:rPr lang="en-US" dirty="0" smtClean="0">
                <a:latin typeface="Calibri" panose="020F0502020204030204" pitchFamily="34" charset="0"/>
                <a:hlinkClick r:id="rId3"/>
              </a:rPr>
              <a:t>www.sandia.gov/~ikalash</a:t>
            </a:r>
            <a:endParaRPr lang="en-US" dirty="0" smtClean="0"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latin typeface="Calibri" panose="020F0502020204030204" pitchFamily="34" charset="0"/>
              </a:rPr>
              <a:t>Thank you!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3500" y="653415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* https://github.com/gahansen/Albany.</a:t>
            </a:r>
          </a:p>
        </p:txBody>
      </p:sp>
      <p:pic>
        <p:nvPicPr>
          <p:cNvPr id="6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7234"/>
            <a:ext cx="1465263" cy="7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5171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-15240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Careers at Sandia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725269"/>
            <a:ext cx="723900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Students: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please consider Sandia and other national labs as a potential employer for summer internships and when you graduate!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490246"/>
                <a:ext cx="716280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Sandia is a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great place to work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!	</a:t>
                </a:r>
              </a:p>
              <a:p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Lots of interesting problems that require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fundamental research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 mathematics/computational science 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impact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mission-critical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applications.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Great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work/life balance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Sandia has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openings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for: </a:t>
                </a:r>
              </a:p>
              <a:p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Summer internships.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Post docs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Kevin Carlberg and I are seeking a post doc*                                        now in ROM!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Staff.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Sandia has </a:t>
                </a:r>
                <a:r>
                  <a:rPr lang="en-US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two locations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endParaRPr lang="en-US" sz="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Albuquerque, NM.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Livermore, CA.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90246"/>
                <a:ext cx="7162800" cy="4524315"/>
              </a:xfrm>
              <a:prstGeom prst="rect">
                <a:avLst/>
              </a:prstGeom>
              <a:blipFill>
                <a:blip r:embed="rId3"/>
                <a:stretch>
                  <a:fillRect l="-596" t="-673" r="-16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44129" y="5754469"/>
            <a:ext cx="51816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Please see: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www.sandia.gov/careers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and/or email me: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ikalash@sandia.gov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about opportunities.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519446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For this particular position, U.S. citizenship is required.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13" y="4419600"/>
            <a:ext cx="3343207" cy="1807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18" y="4451752"/>
            <a:ext cx="1452374" cy="1029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983632"/>
            <a:ext cx="1828800" cy="13327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824088"/>
            <a:ext cx="1447800" cy="894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26" y="2654760"/>
            <a:ext cx="3155674" cy="10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17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References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38510"/>
            <a:ext cx="9067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D. </a:t>
            </a:r>
            <a:r>
              <a:rPr lang="en-US" sz="1400" dirty="0" err="1" smtClean="0">
                <a:latin typeface="Calibri" panose="020F0502020204030204" pitchFamily="34" charset="0"/>
              </a:rPr>
              <a:t>Amsallem</a:t>
            </a:r>
            <a:r>
              <a:rPr lang="en-US" sz="1400" dirty="0" smtClean="0">
                <a:latin typeface="Calibri" panose="020F0502020204030204" pitchFamily="34" charset="0"/>
              </a:rPr>
              <a:t>, C. Farhat.  Stabilization of projection-based reduced order models.  IJNME (2011).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M. </a:t>
            </a:r>
            <a:r>
              <a:rPr lang="en-US" sz="1400" dirty="0" err="1" smtClean="0">
                <a:latin typeface="Calibri" panose="020F0502020204030204" pitchFamily="34" charset="0"/>
              </a:rPr>
              <a:t>Balajewicz</a:t>
            </a:r>
            <a:r>
              <a:rPr lang="en-US" sz="1400" dirty="0" smtClean="0">
                <a:latin typeface="Calibri" panose="020F0502020204030204" pitchFamily="34" charset="0"/>
              </a:rPr>
              <a:t>, E. Dowell.  Stabilization of projection-based reduced order models of the </a:t>
            </a:r>
            <a:r>
              <a:rPr lang="en-US" sz="1400" dirty="0" err="1" smtClean="0">
                <a:latin typeface="Calibri" panose="020F0502020204030204" pitchFamily="34" charset="0"/>
              </a:rPr>
              <a:t>Navier</a:t>
            </a:r>
            <a:r>
              <a:rPr lang="en-US" sz="1400" dirty="0" smtClean="0">
                <a:latin typeface="Calibri" panose="020F0502020204030204" pitchFamily="34" charset="0"/>
              </a:rPr>
              <a:t>-Stokes equation.  </a:t>
            </a:r>
            <a:r>
              <a:rPr lang="en-US" sz="1400" i="1" dirty="0" smtClean="0">
                <a:latin typeface="Calibri" panose="020F0502020204030204" pitchFamily="34" charset="0"/>
              </a:rPr>
              <a:t>Nonlinear Dynamics </a:t>
            </a:r>
            <a:r>
              <a:rPr lang="en-US" sz="1400" b="1" dirty="0" smtClean="0">
                <a:latin typeface="Calibri" panose="020F0502020204030204" pitchFamily="34" charset="0"/>
              </a:rPr>
              <a:t>70 </a:t>
            </a:r>
            <a:r>
              <a:rPr lang="en-US" sz="1400" dirty="0" smtClean="0">
                <a:latin typeface="Calibri" panose="020F0502020204030204" pitchFamily="34" charset="0"/>
              </a:rPr>
              <a:t>(2), 1619-1632 (2012). 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M. </a:t>
            </a:r>
            <a:r>
              <a:rPr lang="en-US" sz="1400" dirty="0" err="1" smtClean="0">
                <a:latin typeface="Calibri" panose="020F0502020204030204" pitchFamily="34" charset="0"/>
              </a:rPr>
              <a:t>Balajewicz</a:t>
            </a:r>
            <a:r>
              <a:rPr lang="en-US" sz="1400" dirty="0" smtClean="0">
                <a:latin typeface="Calibri" panose="020F0502020204030204" pitchFamily="34" charset="0"/>
              </a:rPr>
              <a:t>, </a:t>
            </a:r>
            <a:r>
              <a:rPr lang="en-US" sz="1400" b="1" u="sng" dirty="0" smtClean="0">
                <a:latin typeface="Calibri" panose="020F0502020204030204" pitchFamily="34" charset="0"/>
              </a:rPr>
              <a:t>I. Tezaur</a:t>
            </a:r>
            <a:r>
              <a:rPr lang="en-US" sz="1400" dirty="0" smtClean="0">
                <a:latin typeface="Calibri" panose="020F0502020204030204" pitchFamily="34" charset="0"/>
              </a:rPr>
              <a:t>, E. Dowell.  Minimal subspace rotation on the </a:t>
            </a:r>
            <a:r>
              <a:rPr lang="en-US" sz="1400" dirty="0" err="1" smtClean="0">
                <a:latin typeface="Calibri" panose="020F0502020204030204" pitchFamily="34" charset="0"/>
              </a:rPr>
              <a:t>Stiefel</a:t>
            </a:r>
            <a:r>
              <a:rPr lang="en-US" sz="1400" dirty="0" smtClean="0">
                <a:latin typeface="Calibri" panose="020F0502020204030204" pitchFamily="34" charset="0"/>
              </a:rPr>
              <a:t> manifold for stabilization and enhancement of projection-based reduced order models for the compressible </a:t>
            </a:r>
            <a:r>
              <a:rPr lang="en-US" sz="1400" dirty="0" err="1" smtClean="0">
                <a:latin typeface="Calibri" panose="020F0502020204030204" pitchFamily="34" charset="0"/>
              </a:rPr>
              <a:t>Navier</a:t>
            </a:r>
            <a:r>
              <a:rPr lang="en-US" sz="1400" dirty="0" smtClean="0">
                <a:latin typeface="Calibri" panose="020F0502020204030204" pitchFamily="34" charset="0"/>
              </a:rPr>
              <a:t>-Stokes equations.  </a:t>
            </a:r>
            <a:r>
              <a:rPr lang="en-US" sz="1400" i="1" dirty="0" smtClean="0">
                <a:latin typeface="Calibri" panose="020F0502020204030204" pitchFamily="34" charset="0"/>
              </a:rPr>
              <a:t>JCP </a:t>
            </a:r>
            <a:r>
              <a:rPr lang="en-US" sz="1400" b="1" dirty="0" smtClean="0">
                <a:latin typeface="Calibri" panose="020F0502020204030204" pitchFamily="34" charset="0"/>
              </a:rPr>
              <a:t>321 </a:t>
            </a:r>
            <a:r>
              <a:rPr lang="en-US" sz="1400" dirty="0" smtClean="0">
                <a:latin typeface="Calibri" panose="020F0502020204030204" pitchFamily="34" charset="0"/>
              </a:rPr>
              <a:t>224-241 (2016).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M. Barone, </a:t>
            </a:r>
            <a:r>
              <a:rPr lang="en-US" sz="1400" b="1" u="sng" dirty="0" smtClean="0">
                <a:latin typeface="Calibri" panose="020F0502020204030204" pitchFamily="34" charset="0"/>
              </a:rPr>
              <a:t>I. </a:t>
            </a:r>
            <a:r>
              <a:rPr lang="en-US" sz="1400" b="1" u="sng" dirty="0" err="1" smtClean="0">
                <a:latin typeface="Calibri" panose="020F0502020204030204" pitchFamily="34" charset="0"/>
              </a:rPr>
              <a:t>Kalashnikova</a:t>
            </a:r>
            <a:r>
              <a:rPr lang="en-US" sz="1400" dirty="0" smtClean="0">
                <a:latin typeface="Calibri" panose="020F0502020204030204" pitchFamily="34" charset="0"/>
              </a:rPr>
              <a:t>, D. </a:t>
            </a:r>
            <a:r>
              <a:rPr lang="en-US" sz="1400" dirty="0" err="1" smtClean="0">
                <a:latin typeface="Calibri" panose="020F0502020204030204" pitchFamily="34" charset="0"/>
              </a:rPr>
              <a:t>Segalman</a:t>
            </a:r>
            <a:r>
              <a:rPr lang="en-US" sz="1400" dirty="0" smtClean="0">
                <a:latin typeface="Calibri" panose="020F0502020204030204" pitchFamily="34" charset="0"/>
              </a:rPr>
              <a:t>, H. Thornquist.  Stable </a:t>
            </a:r>
            <a:r>
              <a:rPr lang="en-US" sz="1400" dirty="0" err="1" smtClean="0">
                <a:latin typeface="Calibri" panose="020F0502020204030204" pitchFamily="34" charset="0"/>
              </a:rPr>
              <a:t>Galerkin</a:t>
            </a:r>
            <a:r>
              <a:rPr lang="en-US" sz="1400" dirty="0" smtClean="0">
                <a:latin typeface="Calibri" panose="020F0502020204030204" pitchFamily="34" charset="0"/>
              </a:rPr>
              <a:t> reduced order models for linearized compressible flow.  </a:t>
            </a:r>
            <a:r>
              <a:rPr lang="en-US" sz="1400" i="1" dirty="0" smtClean="0">
                <a:latin typeface="Calibri" panose="020F0502020204030204" pitchFamily="34" charset="0"/>
              </a:rPr>
              <a:t>JCP </a:t>
            </a:r>
            <a:r>
              <a:rPr lang="en-US" sz="1400" b="1" dirty="0" smtClean="0">
                <a:latin typeface="Calibri" panose="020F0502020204030204" pitchFamily="34" charset="0"/>
              </a:rPr>
              <a:t>228 </a:t>
            </a:r>
            <a:r>
              <a:rPr lang="en-US" sz="1400" dirty="0" smtClean="0">
                <a:latin typeface="Calibri" panose="020F0502020204030204" pitchFamily="34" charset="0"/>
              </a:rPr>
              <a:t>(6) 1932-1946 (2009).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K. Carlberg, C. Farhat, J. </a:t>
            </a:r>
            <a:r>
              <a:rPr lang="en-US" sz="1400" dirty="0" err="1" smtClean="0">
                <a:latin typeface="Calibri" panose="020F0502020204030204" pitchFamily="34" charset="0"/>
              </a:rPr>
              <a:t>Cortial</a:t>
            </a:r>
            <a:r>
              <a:rPr lang="en-US" sz="1400" dirty="0" smtClean="0">
                <a:latin typeface="Calibri" panose="020F0502020204030204" pitchFamily="34" charset="0"/>
              </a:rPr>
              <a:t>, D. </a:t>
            </a:r>
            <a:r>
              <a:rPr lang="en-US" sz="1400" dirty="0" err="1" smtClean="0">
                <a:latin typeface="Calibri" panose="020F0502020204030204" pitchFamily="34" charset="0"/>
              </a:rPr>
              <a:t>Amsallem</a:t>
            </a:r>
            <a:r>
              <a:rPr lang="en-US" sz="1400" dirty="0" smtClean="0">
                <a:latin typeface="Calibri" panose="020F0502020204030204" pitchFamily="34" charset="0"/>
              </a:rPr>
              <a:t>.  The GNAT method for nonlinear </a:t>
            </a:r>
            <a:r>
              <a:rPr lang="en-US" sz="1400" dirty="0" err="1" smtClean="0">
                <a:latin typeface="Calibri" panose="020F0502020204030204" pitchFamily="34" charset="0"/>
              </a:rPr>
              <a:t>modele</a:t>
            </a:r>
            <a:r>
              <a:rPr lang="en-US" sz="1400" dirty="0" smtClean="0">
                <a:latin typeface="Calibri" panose="020F0502020204030204" pitchFamily="34" charset="0"/>
              </a:rPr>
              <a:t> reduction: effective implementation and application to computational fluid dynamics and turbulent flows.  </a:t>
            </a:r>
            <a:r>
              <a:rPr lang="en-US" sz="1400" i="1" dirty="0" smtClean="0">
                <a:latin typeface="Calibri" panose="020F0502020204030204" pitchFamily="34" charset="0"/>
              </a:rPr>
              <a:t>JCP </a:t>
            </a:r>
            <a:r>
              <a:rPr lang="en-US" sz="1400" b="1" dirty="0" smtClean="0">
                <a:latin typeface="Calibri" panose="020F0502020204030204" pitchFamily="34" charset="0"/>
              </a:rPr>
              <a:t>242 </a:t>
            </a:r>
            <a:r>
              <a:rPr lang="en-US" sz="1400" dirty="0" smtClean="0">
                <a:latin typeface="Calibri" panose="020F0502020204030204" pitchFamily="34" charset="0"/>
              </a:rPr>
              <a:t>623-647 (2013).</a:t>
            </a:r>
            <a:endParaRPr lang="en-US" sz="1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alibri" panose="020F0502020204030204" pitchFamily="34" charset="0"/>
              </a:rPr>
              <a:t>I</a:t>
            </a:r>
            <a:r>
              <a:rPr lang="en-US" sz="1400" b="1" dirty="0">
                <a:latin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</a:rPr>
              <a:t>Kalashnikova</a:t>
            </a:r>
            <a:r>
              <a:rPr lang="en-US" sz="1400" dirty="0">
                <a:latin typeface="Calibri" panose="020F0502020204030204" pitchFamily="34" charset="0"/>
              </a:rPr>
              <a:t>, M.F. Barone. </a:t>
            </a:r>
            <a:r>
              <a:rPr lang="en-US" sz="1400" dirty="0" smtClean="0">
                <a:latin typeface="Calibri" panose="020F0502020204030204" pitchFamily="34" charset="0"/>
              </a:rPr>
              <a:t>On </a:t>
            </a:r>
            <a:r>
              <a:rPr lang="en-US" sz="1400" dirty="0">
                <a:latin typeface="Calibri" panose="020F0502020204030204" pitchFamily="34" charset="0"/>
              </a:rPr>
              <a:t>the Stability and Convergence of a </a:t>
            </a:r>
            <a:r>
              <a:rPr lang="en-US" sz="1400" dirty="0" err="1">
                <a:latin typeface="Calibri" panose="020F0502020204030204" pitchFamily="34" charset="0"/>
              </a:rPr>
              <a:t>Galerkin</a:t>
            </a:r>
            <a:r>
              <a:rPr lang="en-US" sz="1400" dirty="0">
                <a:latin typeface="Calibri" panose="020F0502020204030204" pitchFamily="34" charset="0"/>
              </a:rPr>
              <a:t> Reduced Order Model (ROM) of Compressible Flow with Solid Wall and Far-Field Boundary </a:t>
            </a:r>
            <a:r>
              <a:rPr lang="en-US" sz="1400" dirty="0" smtClean="0">
                <a:latin typeface="Calibri" panose="020F0502020204030204" pitchFamily="34" charset="0"/>
              </a:rPr>
              <a:t>Treatment.</a:t>
            </a:r>
            <a:r>
              <a:rPr lang="en-US" sz="1400" dirty="0">
                <a:latin typeface="Calibri" panose="020F0502020204030204" pitchFamily="34" charset="0"/>
              </a:rPr>
              <a:t> </a:t>
            </a:r>
            <a:r>
              <a:rPr lang="en-US" sz="1400" i="1" dirty="0" smtClean="0">
                <a:latin typeface="Calibri" panose="020F0502020204030204" pitchFamily="34" charset="0"/>
              </a:rPr>
              <a:t>IJNME</a:t>
            </a:r>
            <a:r>
              <a:rPr lang="en-US" sz="1400" dirty="0">
                <a:latin typeface="Calibri" panose="020F0502020204030204" pitchFamily="34" charset="0"/>
              </a:rPr>
              <a:t> </a:t>
            </a:r>
            <a:r>
              <a:rPr lang="en-US" sz="1400" b="1" dirty="0" smtClean="0">
                <a:latin typeface="Calibri" panose="020F0502020204030204" pitchFamily="34" charset="0"/>
              </a:rPr>
              <a:t>83</a:t>
            </a:r>
            <a:r>
              <a:rPr lang="en-US" sz="1400" dirty="0" smtClean="0">
                <a:latin typeface="Calibri" panose="020F0502020204030204" pitchFamily="34" charset="0"/>
              </a:rPr>
              <a:t> 1345-1375 (2010).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</a:rPr>
              <a:t>I</a:t>
            </a:r>
            <a:r>
              <a:rPr lang="en-US" sz="1400" b="1" u="sng" dirty="0">
                <a:latin typeface="Calibri" panose="020F0502020204030204" pitchFamily="34" charset="0"/>
              </a:rPr>
              <a:t>. </a:t>
            </a:r>
            <a:r>
              <a:rPr lang="en-US" sz="1400" b="1" u="sng" dirty="0" err="1">
                <a:latin typeface="Calibri" panose="020F0502020204030204" pitchFamily="34" charset="0"/>
              </a:rPr>
              <a:t>Kalashnikova</a:t>
            </a:r>
            <a:r>
              <a:rPr lang="en-US" sz="1400" dirty="0">
                <a:latin typeface="Calibri" panose="020F0502020204030204" pitchFamily="34" charset="0"/>
              </a:rPr>
              <a:t>, B.G. van </a:t>
            </a:r>
            <a:r>
              <a:rPr lang="en-US" sz="1400" dirty="0" err="1">
                <a:latin typeface="Calibri" panose="020F0502020204030204" pitchFamily="34" charset="0"/>
              </a:rPr>
              <a:t>Bloemen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Waanders</a:t>
            </a:r>
            <a:r>
              <a:rPr lang="en-US" sz="1400" dirty="0">
                <a:latin typeface="Calibri" panose="020F0502020204030204" pitchFamily="34" charset="0"/>
              </a:rPr>
              <a:t>, S. Arunajatesan, M.F. Barone. </a:t>
            </a:r>
            <a:r>
              <a:rPr lang="en-US" sz="1400" dirty="0" smtClean="0">
                <a:latin typeface="Calibri" panose="020F0502020204030204" pitchFamily="34" charset="0"/>
              </a:rPr>
              <a:t>Stabilization </a:t>
            </a:r>
            <a:r>
              <a:rPr lang="en-US" sz="1400" dirty="0">
                <a:latin typeface="Calibri" panose="020F0502020204030204" pitchFamily="34" charset="0"/>
              </a:rPr>
              <a:t>of Projection-Based Reduced Order Models for Linear Time-Invariant Systems via Optimization-Based Eigenvalue </a:t>
            </a:r>
            <a:r>
              <a:rPr lang="en-US" sz="1400" dirty="0" smtClean="0">
                <a:latin typeface="Calibri" panose="020F0502020204030204" pitchFamily="34" charset="0"/>
              </a:rPr>
              <a:t>Reassignment.</a:t>
            </a:r>
            <a:r>
              <a:rPr lang="en-US" sz="1400" dirty="0">
                <a:latin typeface="Calibri" panose="020F0502020204030204" pitchFamily="34" charset="0"/>
              </a:rPr>
              <a:t> </a:t>
            </a:r>
            <a:r>
              <a:rPr lang="en-US" sz="1400" i="1" dirty="0" err="1">
                <a:latin typeface="Calibri" panose="020F0502020204030204" pitchFamily="34" charset="0"/>
              </a:rPr>
              <a:t>Comput</a:t>
            </a:r>
            <a:r>
              <a:rPr lang="en-US" sz="1400" i="1" dirty="0">
                <a:latin typeface="Calibri" panose="020F0502020204030204" pitchFamily="34" charset="0"/>
              </a:rPr>
              <a:t>. Meth. Appl. Mech. </a:t>
            </a:r>
            <a:r>
              <a:rPr lang="en-US" sz="1400" i="1" dirty="0" err="1">
                <a:latin typeface="Calibri" panose="020F0502020204030204" pitchFamily="34" charset="0"/>
              </a:rPr>
              <a:t>Engng</a:t>
            </a:r>
            <a:r>
              <a:rPr lang="en-US" sz="1400" i="1" dirty="0">
                <a:latin typeface="Calibri" panose="020F0502020204030204" pitchFamily="34" charset="0"/>
              </a:rPr>
              <a:t>.</a:t>
            </a:r>
            <a:r>
              <a:rPr lang="en-US" sz="1400" dirty="0">
                <a:latin typeface="Calibri" panose="020F0502020204030204" pitchFamily="34" charset="0"/>
              </a:rPr>
              <a:t> </a:t>
            </a:r>
            <a:r>
              <a:rPr lang="en-US" sz="1400" b="1" dirty="0">
                <a:latin typeface="Calibri" panose="020F0502020204030204" pitchFamily="34" charset="0"/>
              </a:rPr>
              <a:t>272</a:t>
            </a:r>
            <a:r>
              <a:rPr lang="en-US" sz="1400" dirty="0">
                <a:latin typeface="Calibri" panose="020F0502020204030204" pitchFamily="34" charset="0"/>
              </a:rPr>
              <a:t> (2014) 251-270</a:t>
            </a:r>
            <a:r>
              <a:rPr lang="en-US" sz="14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latin typeface="Calibri" panose="020F0502020204030204" pitchFamily="34" charset="0"/>
              </a:rPr>
              <a:t>I. </a:t>
            </a:r>
            <a:r>
              <a:rPr lang="en-US" sz="1400" b="1" u="sng" dirty="0" err="1" smtClean="0">
                <a:latin typeface="Calibri" panose="020F0502020204030204" pitchFamily="34" charset="0"/>
              </a:rPr>
              <a:t>Kalashnikova</a:t>
            </a:r>
            <a:r>
              <a:rPr lang="en-US" sz="1400" dirty="0" smtClean="0">
                <a:latin typeface="Calibri" panose="020F0502020204030204" pitchFamily="34" charset="0"/>
              </a:rPr>
              <a:t>, S. Arunajatesan, M. Barone, B. van </a:t>
            </a:r>
            <a:r>
              <a:rPr lang="en-US" sz="1400" dirty="0" err="1" smtClean="0">
                <a:latin typeface="Calibri" panose="020F0502020204030204" pitchFamily="34" charset="0"/>
              </a:rPr>
              <a:t>Bloemen</a:t>
            </a:r>
            <a:r>
              <a:rPr lang="en-US" sz="1400" dirty="0" smtClean="0">
                <a:latin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</a:rPr>
              <a:t>Waanders</a:t>
            </a:r>
            <a:r>
              <a:rPr lang="en-US" sz="1400" dirty="0" smtClean="0">
                <a:latin typeface="Calibri" panose="020F0502020204030204" pitchFamily="34" charset="0"/>
              </a:rPr>
              <a:t>, J. Fike.  Reduced order modeling for prediction and control of large-scale systems.  </a:t>
            </a:r>
            <a:r>
              <a:rPr lang="en-US" sz="1400" i="1" dirty="0" smtClean="0">
                <a:latin typeface="Calibri" panose="020F0502020204030204" pitchFamily="34" charset="0"/>
              </a:rPr>
              <a:t>Sandia Tech Report </a:t>
            </a:r>
            <a:r>
              <a:rPr lang="en-US" sz="1400" dirty="0" smtClean="0">
                <a:latin typeface="Calibri" panose="020F0502020204030204" pitchFamily="34" charset="0"/>
              </a:rPr>
              <a:t>(2014).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</a:rPr>
              <a:t>C. Rowley, T. </a:t>
            </a:r>
            <a:r>
              <a:rPr lang="en-US" sz="1400" dirty="0" err="1" smtClean="0">
                <a:latin typeface="Calibri" panose="020F0502020204030204" pitchFamily="34" charset="0"/>
              </a:rPr>
              <a:t>Colonius</a:t>
            </a:r>
            <a:r>
              <a:rPr lang="en-US" sz="1400" dirty="0" smtClean="0">
                <a:latin typeface="Calibri" panose="020F0502020204030204" pitchFamily="34" charset="0"/>
              </a:rPr>
              <a:t>, R. Murray.  Model reduction for compressible flows using POD and </a:t>
            </a:r>
            <a:r>
              <a:rPr lang="en-US" sz="1400" dirty="0" err="1" smtClean="0">
                <a:latin typeface="Calibri" panose="020F0502020204030204" pitchFamily="34" charset="0"/>
              </a:rPr>
              <a:t>Galerkin</a:t>
            </a:r>
            <a:r>
              <a:rPr lang="en-US" sz="1400" dirty="0" smtClean="0">
                <a:latin typeface="Calibri" panose="020F0502020204030204" pitchFamily="34" charset="0"/>
              </a:rPr>
              <a:t> projection.  </a:t>
            </a:r>
            <a:r>
              <a:rPr lang="en-US" sz="1400" i="1" dirty="0" err="1" smtClean="0">
                <a:latin typeface="Calibri" panose="020F0502020204030204" pitchFamily="34" charset="0"/>
              </a:rPr>
              <a:t>Physica</a:t>
            </a:r>
            <a:r>
              <a:rPr lang="en-US" sz="1400" i="1" dirty="0" smtClean="0">
                <a:latin typeface="Calibri" panose="020F0502020204030204" pitchFamily="34" charset="0"/>
              </a:rPr>
              <a:t> D </a:t>
            </a:r>
            <a:r>
              <a:rPr lang="en-US" sz="1400" b="1" dirty="0" smtClean="0">
                <a:latin typeface="Calibri" panose="020F0502020204030204" pitchFamily="34" charset="0"/>
              </a:rPr>
              <a:t>189 </a:t>
            </a:r>
            <a:r>
              <a:rPr lang="en-US" sz="1400" dirty="0" smtClean="0">
                <a:latin typeface="Calibri" panose="020F0502020204030204" pitchFamily="34" charset="0"/>
              </a:rPr>
              <a:t>(1) 115-129 (2004).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G. </a:t>
            </a:r>
            <a:r>
              <a:rPr lang="en-US" sz="1400" dirty="0" err="1" smtClean="0">
                <a:latin typeface="Calibri" panose="020F0502020204030204" pitchFamily="34" charset="0"/>
              </a:rPr>
              <a:t>Serre</a:t>
            </a:r>
            <a:r>
              <a:rPr lang="en-US" sz="1400" dirty="0" smtClean="0">
                <a:latin typeface="Calibri" panose="020F0502020204030204" pitchFamily="34" charset="0"/>
              </a:rPr>
              <a:t>, P. Lafon, X. </a:t>
            </a:r>
            <a:r>
              <a:rPr lang="en-US" sz="1400" dirty="0" err="1" smtClean="0">
                <a:latin typeface="Calibri" panose="020F0502020204030204" pitchFamily="34" charset="0"/>
              </a:rPr>
              <a:t>Gloerfelt</a:t>
            </a:r>
            <a:r>
              <a:rPr lang="en-US" sz="1400" dirty="0" smtClean="0">
                <a:latin typeface="Calibri" panose="020F0502020204030204" pitchFamily="34" charset="0"/>
              </a:rPr>
              <a:t>, C. </a:t>
            </a:r>
            <a:r>
              <a:rPr lang="en-US" sz="1400" dirty="0" err="1" smtClean="0">
                <a:latin typeface="Calibri" panose="020F0502020204030204" pitchFamily="34" charset="0"/>
              </a:rPr>
              <a:t>Bailly</a:t>
            </a:r>
            <a:r>
              <a:rPr lang="en-US" sz="1400" dirty="0" smtClean="0">
                <a:latin typeface="Calibri" panose="020F0502020204030204" pitchFamily="34" charset="0"/>
              </a:rPr>
              <a:t>.  Reliable reduced order models for time-dependent linearized Euler equations.  </a:t>
            </a:r>
            <a:r>
              <a:rPr lang="en-US" sz="1400" i="1" dirty="0" smtClean="0">
                <a:latin typeface="Calibri" panose="020F0502020204030204" pitchFamily="34" charset="0"/>
              </a:rPr>
              <a:t>JCP </a:t>
            </a:r>
            <a:r>
              <a:rPr lang="en-US" sz="1400" b="1" dirty="0" smtClean="0">
                <a:latin typeface="Calibri" panose="020F0502020204030204" pitchFamily="34" charset="0"/>
              </a:rPr>
              <a:t>231 </a:t>
            </a:r>
            <a:r>
              <a:rPr lang="en-US" sz="1400" dirty="0" smtClean="0">
                <a:latin typeface="Calibri" panose="020F0502020204030204" pitchFamily="34" charset="0"/>
              </a:rPr>
              <a:t>(15) 5176-5194 (2012). </a:t>
            </a:r>
          </a:p>
          <a:p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979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007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Appendix: Connection to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09900" y="1031003"/>
                <a:ext cx="2819400" cy="369332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1031003"/>
                <a:ext cx="2819400" cy="369332"/>
              </a:xfrm>
              <a:prstGeom prst="rect">
                <a:avLst/>
              </a:prstGeom>
              <a:blipFill>
                <a:blip r:embed="rId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764268"/>
                <a:ext cx="8229600" cy="199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Lyapunov stability</a:t>
                </a:r>
                <a:r>
                  <a:rPr lang="en-US" dirty="0" smtClean="0">
                    <a:latin typeface="Calibri" panose="020F0502020204030204" pitchFamily="34" charset="0"/>
                  </a:rPr>
                  <a:t>: if there exists a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such that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(positive definite), and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   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locally stable in the sense of </a:t>
                </a:r>
                <a:r>
                  <a:rPr lang="en-US" b="1" i="1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Energy stability</a:t>
                </a:r>
                <a:r>
                  <a:rPr lang="en-US" dirty="0" smtClean="0">
                    <a:latin typeface="Calibri" panose="020F0502020204030204" pitchFamily="34" charset="0"/>
                  </a:rPr>
                  <a:t>: Let                                 denote the system energy.  If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764268"/>
                <a:ext cx="8229600" cy="1999393"/>
              </a:xfrm>
              <a:prstGeom prst="rect">
                <a:avLst/>
              </a:prstGeom>
              <a:blipFill>
                <a:blip r:embed="rId3"/>
                <a:stretch>
                  <a:fillRect l="-444" t="-1524" b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7000" y="3338202"/>
                <a:ext cx="1524000" cy="48346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 smtClean="0"/>
                  <a:t>||</a:t>
                </a:r>
                <a:r>
                  <a:rPr lang="en-US" baseline="30000" dirty="0" smtClean="0"/>
                  <a:t>2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38202"/>
                <a:ext cx="1524000" cy="483466"/>
              </a:xfrm>
              <a:prstGeom prst="rect">
                <a:avLst/>
              </a:prstGeom>
              <a:blipFill>
                <a:blip r:embed="rId4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52800" y="4025079"/>
                <a:ext cx="1828800" cy="6347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025079"/>
                <a:ext cx="1828800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09600" y="467153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</a:t>
            </a:r>
            <a:r>
              <a:rPr lang="en-US" dirty="0" smtClean="0">
                <a:latin typeface="Calibri" panose="020F0502020204030204" pitchFamily="34" charset="0"/>
              </a:rPr>
              <a:t>s</a:t>
            </a:r>
            <a:r>
              <a:rPr lang="en-US" i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energy-stable</a:t>
            </a:r>
            <a:r>
              <a:rPr lang="en-US" i="1" dirty="0" smtClean="0">
                <a:latin typeface="Calibri" panose="020F0502020204030204" pitchFamily="34" charset="0"/>
              </a:rPr>
              <a:t>.</a:t>
            </a:r>
            <a:endParaRPr lang="en-US" i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0" y="5498068"/>
                <a:ext cx="7696200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Remark:</a:t>
                </a:r>
                <a:r>
                  <a:rPr lang="en-US" dirty="0" smtClean="0">
                    <a:latin typeface="Calibri" panose="020F0502020204030204" pitchFamily="34" charset="0"/>
                  </a:rPr>
                  <a:t> the system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satisfies the definition of a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function!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498068"/>
                <a:ext cx="7696200" cy="369332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01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817608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Appendix: Symmetry (continuous) vs.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(discrete) inner product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280279"/>
            <a:ext cx="2971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Symmetry Inner Product </a:t>
            </a:r>
          </a:p>
          <a:p>
            <a:pPr algn="ctr"/>
            <a:r>
              <a:rPr lang="en-US" b="1" dirty="0" smtClean="0">
                <a:latin typeface="Calibri" panose="020F0502020204030204" pitchFamily="34" charset="0"/>
              </a:rPr>
              <a:t>(Continuous)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1280279"/>
            <a:ext cx="2971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Calibri" panose="020F0502020204030204" pitchFamily="34" charset="0"/>
              </a:rPr>
              <a:t>Lyapunov</a:t>
            </a:r>
            <a:r>
              <a:rPr lang="en-US" b="1" dirty="0" smtClean="0">
                <a:latin typeface="Calibri" panose="020F0502020204030204" pitchFamily="34" charset="0"/>
              </a:rPr>
              <a:t> Inner Product </a:t>
            </a:r>
          </a:p>
          <a:p>
            <a:pPr algn="ctr"/>
            <a:r>
              <a:rPr lang="en-US" b="1" dirty="0" smtClean="0">
                <a:latin typeface="Calibri" panose="020F0502020204030204" pitchFamily="34" charset="0"/>
              </a:rPr>
              <a:t>(Discrete)</a:t>
            </a:r>
            <a:endParaRPr lang="en-US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" y="1966079"/>
                <a:ext cx="2895600" cy="73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66079"/>
                <a:ext cx="2895600" cy="7378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15000" y="2203013"/>
                <a:ext cx="2743200" cy="372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baseline="-2500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203013"/>
                <a:ext cx="2743200" cy="372666"/>
              </a:xfrm>
              <a:prstGeom prst="rect">
                <a:avLst/>
              </a:prstGeom>
              <a:blipFill>
                <a:blip r:embed="rId3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6200" y="275314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For linear systems: 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0488" y="3122474"/>
                <a:ext cx="4103649" cy="994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𝑨</m:t>
                      </m:r>
                      <m:r>
                        <a:rPr lang="en-US" i="1" baseline="-2500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𝑲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8" y="3122474"/>
                <a:ext cx="4103649" cy="994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200" y="3947279"/>
                <a:ext cx="3657600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Defined for unstable systems, but stability </a:t>
                </a:r>
                <a:r>
                  <a:rPr lang="en-US" dirty="0">
                    <a:latin typeface="Calibri" panose="020F0502020204030204" pitchFamily="34" charset="0"/>
                  </a:rPr>
                  <a:t>of ROM not guaranteed.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Induced by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function for system.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Equation-specific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embedded algorithm).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Known analytically in closed form.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947279"/>
                <a:ext cx="3657600" cy="2215991"/>
              </a:xfrm>
              <a:prstGeom prst="rect">
                <a:avLst/>
              </a:prstGeom>
              <a:blipFill>
                <a:blip r:embed="rId5"/>
                <a:stretch>
                  <a:fillRect l="-1167" t="-1653" r="-667" b="-3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953000" y="273974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For linear systems: 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34000" y="3173611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173611"/>
                <a:ext cx="2514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953000" y="3935611"/>
                <a:ext cx="3657600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Undefined for unstable systems.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Induced by </a:t>
                </a:r>
                <a:r>
                  <a:rPr lang="en-US" dirty="0" err="1">
                    <a:latin typeface="Calibri" panose="020F0502020204030204" pitchFamily="34" charset="0"/>
                  </a:rPr>
                  <a:t>Lyapunov</a:t>
                </a:r>
                <a:r>
                  <a:rPr lang="en-US" dirty="0">
                    <a:latin typeface="Calibri" panose="020F0502020204030204" pitchFamily="34" charset="0"/>
                  </a:rPr>
                  <a:t> function for system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Black-box.</a:t>
                </a:r>
              </a:p>
              <a:p>
                <a:endParaRPr lang="en-US" dirty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Computed </a:t>
                </a:r>
                <a:r>
                  <a:rPr lang="en-US" dirty="0">
                    <a:latin typeface="Calibri" panose="020F0502020204030204" pitchFamily="34" charset="0"/>
                  </a:rPr>
                  <a:t>numerically by </a:t>
                </a:r>
                <a:r>
                  <a:rPr lang="en-US" dirty="0" smtClean="0">
                    <a:latin typeface="Calibri" panose="020F0502020204030204" pitchFamily="34" charset="0"/>
                  </a:rPr>
                  <a:t>solving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equation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ops).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935611"/>
                <a:ext cx="3657600" cy="2769989"/>
              </a:xfrm>
              <a:prstGeom prst="rect">
                <a:avLst/>
              </a:prstGeom>
              <a:blipFill>
                <a:blip r:embed="rId7"/>
                <a:stretch>
                  <a:fillRect l="-1167" t="-1322" r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H="1">
            <a:off x="4724400" y="914400"/>
            <a:ext cx="29737" cy="548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53000" y="5791200"/>
            <a:ext cx="38100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07352" y="52064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Intractable for large problems!</a:t>
            </a:r>
            <a:endParaRPr lang="en-US" sz="1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Appendix: Accounting for modal truncation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Shape 2"/>
              <p:cNvSpPr txBox="1"/>
              <p:nvPr/>
            </p:nvSpPr>
            <p:spPr>
              <a:xfrm>
                <a:off x="350760" y="840600"/>
                <a:ext cx="8229240" cy="487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2000" b="1" dirty="0" smtClean="0">
                    <a:latin typeface="Calibri" panose="020F0502020204030204" pitchFamily="34" charset="0"/>
                  </a:rPr>
                  <a:t>Stabilization algorithm: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returns stabilizing rotation matrix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𝑿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0" y="840600"/>
                <a:ext cx="8229240" cy="4874400"/>
              </a:xfrm>
              <a:prstGeom prst="rect">
                <a:avLst/>
              </a:prstGeom>
              <a:blipFill rotWithShape="1">
                <a:blip r:embed="rId3"/>
                <a:stretch>
                  <a:fillRect l="-815" t="-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8" y="1371601"/>
            <a:ext cx="8401652" cy="494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3658" y="6514359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SAND2016-6345 C</a:t>
            </a:r>
          </a:p>
        </p:txBody>
      </p:sp>
    </p:spTree>
    <p:extLst>
      <p:ext uri="{BB962C8B-B14F-4D97-AF65-F5344CB8AC3E}">
        <p14:creationId xmlns:p14="http://schemas.microsoft.com/office/powerpoint/2010/main" val="19048365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-velocity at time of final snapshot for low Reynolds number cavity.  Left: FOM, middle: standard ROM, right: stabilized ROM.</a:t>
                </a: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blipFill>
                <a:blip r:embed="rId3"/>
                <a:stretch>
                  <a:fillRect l="-579" t="-3390" b="-1355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31328" y="3962401"/>
                <a:ext cx="1402672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Calibri" panose="020F0502020204030204" pitchFamily="34" charset="0"/>
                  </a:rPr>
                  <a:t>Standard ROM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i="1" dirty="0" smtClean="0">
                        <a:latin typeface="Cambria Math"/>
                      </a:rPr>
                      <m:t>=4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)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28" y="3962401"/>
                <a:ext cx="1402672" cy="584775"/>
              </a:xfrm>
              <a:prstGeom prst="rect">
                <a:avLst/>
              </a:prstGeom>
              <a:blipFill>
                <a:blip r:embed="rId4"/>
                <a:stretch>
                  <a:fillRect l="-1724" t="-2041" r="-4310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981200"/>
            <a:ext cx="9204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81800" y="3962400"/>
                <a:ext cx="1524000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Calibri" panose="020F0502020204030204" pitchFamily="34" charset="0"/>
                  </a:rPr>
                  <a:t>Stabilized ROM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b="0" i="1" dirty="0" smtClean="0">
                        <a:latin typeface="Cambria Math"/>
                      </a:rPr>
                      <m:t>=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i="1" dirty="0" smtClean="0">
                        <a:latin typeface="Cambria Math"/>
                      </a:rPr>
                      <m:t>=4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)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3962400"/>
                <a:ext cx="1524000" cy="584775"/>
              </a:xfrm>
              <a:prstGeom prst="rect">
                <a:avLst/>
              </a:prstGeom>
              <a:blipFill>
                <a:blip r:embed="rId6"/>
                <a:stretch>
                  <a:fillRect t="-2041" r="-1587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90600" y="4110335"/>
            <a:ext cx="128134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DNS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1" name="TextShape 1"/>
          <p:cNvSpPr txBox="1"/>
          <p:nvPr/>
        </p:nvSpPr>
        <p:spPr>
          <a:xfrm>
            <a:off x="1524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Appendix: Numerical results: low Re number cavity</a:t>
            </a:r>
            <a:endParaRPr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510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86200" y="3987225"/>
                <a:ext cx="1631272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Calibri" panose="020F0502020204030204" pitchFamily="34" charset="0"/>
                  </a:rPr>
                  <a:t>Standard ROM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)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987225"/>
                <a:ext cx="1631272" cy="584775"/>
              </a:xfrm>
              <a:prstGeom prst="rect">
                <a:avLst/>
              </a:prstGeom>
              <a:blipFill>
                <a:blip r:embed="rId3"/>
                <a:stretch>
                  <a:fillRect t="-2041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05600" y="3962400"/>
                <a:ext cx="1524000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Calibri" panose="020F0502020204030204" pitchFamily="34" charset="0"/>
                  </a:rPr>
                  <a:t>Stabilized ROM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20)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962400"/>
                <a:ext cx="1524000" cy="584775"/>
              </a:xfrm>
              <a:prstGeom prst="rect">
                <a:avLst/>
              </a:prstGeom>
              <a:blipFill>
                <a:blip r:embed="rId4"/>
                <a:stretch>
                  <a:fillRect t="-2041" r="-1984" b="-112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90600" y="4110335"/>
            <a:ext cx="128134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DNS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91" y="1905000"/>
            <a:ext cx="9339891" cy="199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Shape 1"/>
          <p:cNvSpPr txBox="1"/>
          <p:nvPr/>
        </p:nvSpPr>
        <p:spPr>
          <a:xfrm>
            <a:off x="152400" y="2277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Appendix: Numerical results: moderate Re number cavity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-velocity at time of final snapshot for low Reynolds number cavity.  Left: FOM, middle: standard ROM, right: stabilized ROM.</a:t>
                </a: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029200"/>
                <a:ext cx="8412840" cy="707886"/>
              </a:xfrm>
              <a:prstGeom prst="rect">
                <a:avLst/>
              </a:prstGeom>
              <a:blipFill>
                <a:blip r:embed="rId7"/>
                <a:stretch>
                  <a:fillRect l="-579" t="-3390" b="-1355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7084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6781800" cy="85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Offline/online strategy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066800"/>
            <a:ext cx="2438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High-fidelity simulator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Data collection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1066800"/>
            <a:ext cx="1828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Compression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>
            <a:stCxn id="2" idx="3"/>
            <a:endCxn id="9" idx="1"/>
          </p:cNvCxnSpPr>
          <p:nvPr/>
        </p:nvCxnSpPr>
        <p:spPr>
          <a:xfrm>
            <a:off x="3810000" y="1251466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1"/>
          </p:cNvCxnSpPr>
          <p:nvPr/>
        </p:nvCxnSpPr>
        <p:spPr>
          <a:xfrm>
            <a:off x="6019800" y="1251466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2"/>
          </p:cNvCxnSpPr>
          <p:nvPr/>
        </p:nvCxnSpPr>
        <p:spPr>
          <a:xfrm>
            <a:off x="2590800" y="1436132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78751" y="1438661"/>
            <a:ext cx="0" cy="240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90800" y="1676400"/>
            <a:ext cx="48879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8800" y="1981200"/>
            <a:ext cx="3124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Reduced Order Model (ROM)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676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7600" y="1645323"/>
            <a:ext cx="37449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</a:rPr>
              <a:t>p</a:t>
            </a:r>
            <a:r>
              <a:rPr lang="en-US" sz="17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rojection (dimension reduction)</a:t>
            </a:r>
            <a:endParaRPr lang="en-US" sz="17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2696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Offline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29" name="Left Brace 28"/>
          <p:cNvSpPr/>
          <p:nvPr/>
        </p:nvSpPr>
        <p:spPr>
          <a:xfrm>
            <a:off x="1066800" y="1066800"/>
            <a:ext cx="228600" cy="7503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>
            <a:off x="1066800" y="1905000"/>
            <a:ext cx="228600" cy="4509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8600" y="19457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Online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67400" y="1992868"/>
            <a:ext cx="2209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Real-time analysis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953000" y="2177534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1000" y="2971800"/>
            <a:ext cx="7696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Three underlying </a:t>
            </a:r>
            <a:r>
              <a:rPr lang="en-US" sz="2000" b="1" i="1" dirty="0" smtClean="0">
                <a:latin typeface="Calibri" panose="020F0502020204030204" pitchFamily="34" charset="0"/>
              </a:rPr>
              <a:t>mathematical premises </a:t>
            </a:r>
            <a:r>
              <a:rPr lang="en-US" sz="2000" dirty="0" smtClean="0">
                <a:latin typeface="Calibri" panose="020F0502020204030204" pitchFamily="34" charset="0"/>
              </a:rPr>
              <a:t>of projection-based model order reduction (MOR):</a:t>
            </a:r>
          </a:p>
          <a:p>
            <a:endParaRPr lang="en-US" sz="10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Compression: </a:t>
            </a:r>
            <a:r>
              <a:rPr lang="en-US" sz="2000" dirty="0" smtClean="0">
                <a:latin typeface="Calibri" panose="020F0502020204030204" pitchFamily="34" charset="0"/>
              </a:rPr>
              <a:t>solution of governing parametric PDE or system of PDEs lies in a subspace of significantly lower dimension.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Offline training: </a:t>
            </a:r>
            <a:r>
              <a:rPr lang="en-US" sz="2000" dirty="0" smtClean="0">
                <a:latin typeface="Calibri" panose="020F0502020204030204" pitchFamily="34" charset="0"/>
              </a:rPr>
              <a:t>subspace can be identified/learned offline via training simulation and high-fidelity model can be reformulated with respect to this subspace.</a:t>
            </a: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Online prediction:  </a:t>
            </a:r>
            <a:r>
              <a:rPr lang="en-US" sz="2000" dirty="0" smtClean="0">
                <a:latin typeface="Calibri" panose="020F0502020204030204" pitchFamily="34" charset="0"/>
              </a:rPr>
              <a:t>identified parametric ROMs are capable of providing new solutions at a fraction of the computational cost.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537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Appendix: CPU times 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9906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Tables gives CPU times (CPU-hours) for offline and online computations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19796" y="1539240"/>
              <a:ext cx="7435338" cy="3566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553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60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39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77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Procedure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Low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Moderate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19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FOM # of DOF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288,250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243,750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FOM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72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US" sz="1800" baseline="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179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Basis construction (size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8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0.88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3.44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Galerkin projection (size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8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5.44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14.8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Stabilization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170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19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# of DOF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4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ROM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0.16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0.83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Online computational speed-up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1.6e6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7.8e5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2694223"/>
                  </p:ext>
                </p:extLst>
              </p:nvPr>
            </p:nvGraphicFramePr>
            <p:xfrm>
              <a:off x="919796" y="1539240"/>
              <a:ext cx="7435338" cy="3566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553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560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39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Procedure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Low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Moderate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Re Cavity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FOM # of DOF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288,250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243,750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FOM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72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en-US" sz="1800" baseline="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179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0" t="-383333" r="-71049" b="-5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0.88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3.44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0" t="-475410" r="-71049" b="-4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5.44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14.8 </a:t>
                          </a: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hrs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Stabilization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14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170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# of DOF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4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20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Time-integration of ROM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0.16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0.83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sec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Online computational speed-up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1.6e6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7.8e5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5F7B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Left Brace 11"/>
          <p:cNvSpPr/>
          <p:nvPr/>
        </p:nvSpPr>
        <p:spPr>
          <a:xfrm>
            <a:off x="457200" y="2514600"/>
            <a:ext cx="304800" cy="1447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457200" y="4343400"/>
            <a:ext cx="304800" cy="381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778877" y="3640723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online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778877" y="2345323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offline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5410200"/>
                <a:ext cx="7772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Stabilization is </a:t>
                </a:r>
                <a:r>
                  <a:rPr lang="en-US" sz="2000" i="1" u="sng" dirty="0" smtClean="0">
                    <a:latin typeface="Calibri" panose="020F0502020204030204" pitchFamily="34" charset="0"/>
                  </a:rPr>
                  <a:t>fast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𝑂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(sec) 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𝑂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(min)).</a:t>
                </a:r>
              </a:p>
              <a:p>
                <a:endParaRPr lang="en-US" sz="10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Significant </a:t>
                </a:r>
                <a:r>
                  <a:rPr lang="en-US" sz="2000" i="1" u="sng" dirty="0" smtClean="0">
                    <a:latin typeface="Calibri" panose="020F0502020204030204" pitchFamily="34" charset="0"/>
                  </a:rPr>
                  <a:t>online computational speed-up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!</a:t>
                </a: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410200"/>
                <a:ext cx="7772400" cy="861774"/>
              </a:xfrm>
              <a:prstGeom prst="rect">
                <a:avLst/>
              </a:prstGeom>
              <a:blipFill>
                <a:blip r:embed="rId4"/>
                <a:stretch>
                  <a:fillRect l="-706" t="-4255" b="-1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8668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76200"/>
            <a:ext cx="71625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Proper Orthogonal Decomposition (POD)/</a:t>
            </a:r>
          </a:p>
          <a:p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method to model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200" y="3622526"/>
                <a:ext cx="3856633" cy="7386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Snapshot matrix</a:t>
                </a:r>
                <a:r>
                  <a:rPr lang="en-US" sz="1400" b="1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=(</m:t>
                    </m:r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dirty="0"/>
                  <a:t>, …,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𝐾</m:t>
                        </m:r>
                      </m:sup>
                    </m:sSup>
                    <m:r>
                      <a:rPr lang="en-US" sz="14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1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𝑁𝑥𝐾</m:t>
                        </m:r>
                      </m:sup>
                    </m:sSup>
                  </m:oMath>
                </a14:m>
                <a:endParaRPr lang="en-US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SVD:</a:t>
                </a:r>
                <a:r>
                  <a:rPr lang="en-US" sz="1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</m:t>
                    </m:r>
                    <m:r>
                      <a:rPr lang="en-US" sz="1400" b="1" i="1">
                        <a:latin typeface="Cambria Math"/>
                      </a:rPr>
                      <m:t>𝑼</m:t>
                    </m:r>
                    <m:r>
                      <a:rPr lang="el-GR" sz="1400" b="1" i="1">
                        <a:latin typeface="Cambria Math"/>
                        <a:ea typeface="Cambria Math"/>
                      </a:rPr>
                      <m:t>𝜮</m:t>
                    </m:r>
                    <m:sSup>
                      <m:sSup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/>
                            <a:ea typeface="Cambria Math"/>
                          </a:rPr>
                          <m:t>𝑽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 sz="1400" b="1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Truncation:</a:t>
                </a:r>
                <a:r>
                  <a:rPr lang="en-US" sz="1400" b="1" i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b="1" i="1">
                            <a:latin typeface="Cambria Math"/>
                            <a:ea typeface="Cambria Math"/>
                          </a:rPr>
                          <m:t>𝜱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𝑀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400" dirty="0"/>
                  <a:t>)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=</m:t>
                    </m:r>
                    <m:r>
                      <a:rPr lang="en-US" sz="1400" b="1" i="1" dirty="0">
                        <a:latin typeface="Cambria Math"/>
                      </a:rPr>
                      <m:t>𝑼</m:t>
                    </m:r>
                    <m:d>
                      <m:dPr>
                        <m:ctrlPr>
                          <a:rPr lang="en-US" sz="14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/>
                          </a:rPr>
                          <m:t>:,1:</m:t>
                        </m:r>
                        <m:r>
                          <a:rPr lang="en-US" sz="1400" i="1" dirty="0">
                            <a:latin typeface="Cambria Math"/>
                          </a:rPr>
                          <m:t>𝑀</m:t>
                        </m:r>
                      </m:e>
                    </m:d>
                  </m:oMath>
                </a14:m>
                <a:endParaRPr lang="en-US" sz="1400" b="1" dirty="0" smtClean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622526"/>
                <a:ext cx="3856633" cy="738664"/>
              </a:xfrm>
              <a:prstGeom prst="rect">
                <a:avLst/>
              </a:prstGeom>
              <a:blipFill>
                <a:blip r:embed="rId2"/>
                <a:stretch>
                  <a:fillRect l="-158" t="-813" b="-81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34200" y="4648200"/>
                <a:ext cx="2057400" cy="11695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Calibri" panose="020F0502020204030204" pitchFamily="34" charset="0"/>
                  </a:rPr>
                  <a:t>FOM = full order model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 smtClean="0">
                    <a:latin typeface="Calibri" panose="020F0502020204030204" pitchFamily="34" charset="0"/>
                  </a:rPr>
                  <a:t>dofs</a:t>
                </a:r>
                <a:r>
                  <a:rPr lang="en-US" sz="1400" dirty="0" smtClean="0">
                    <a:latin typeface="Calibri" panose="020F0502020204030204" pitchFamily="34" charset="0"/>
                  </a:rPr>
                  <a:t> in FOM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snapshots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 smtClean="0">
                    <a:latin typeface="Calibri" panose="020F0502020204030204" pitchFamily="34" charset="0"/>
                  </a:rPr>
                  <a:t>dofs</a:t>
                </a:r>
                <a:r>
                  <a:rPr lang="en-US" sz="1400" dirty="0" smtClean="0">
                    <a:latin typeface="Calibri" panose="020F0502020204030204" pitchFamily="34" charset="0"/>
                  </a:rPr>
                  <a:t> in ROM </a:t>
                </a:r>
              </a:p>
              <a:p>
                <a:r>
                  <a:rPr lang="en-US" sz="1400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4648200"/>
                <a:ext cx="2057400" cy="1169551"/>
              </a:xfrm>
              <a:prstGeom prst="rect">
                <a:avLst/>
              </a:prstGeom>
              <a:blipFill>
                <a:blip r:embed="rId3"/>
                <a:stretch>
                  <a:fillRect l="-590" t="-518" b="-41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430972"/>
                <a:ext cx="1828800" cy="16927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High fidelity CFD simulations:</a:t>
                </a:r>
              </a:p>
              <a:p>
                <a:pPr algn="ctr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sz="1600" dirty="0" smtClean="0">
                    <a:latin typeface="Calibri" panose="020F0502020204030204" pitchFamily="34" charset="0"/>
                  </a:rPr>
                  <a:t>Snapshot 1</a:t>
                </a:r>
              </a:p>
              <a:p>
                <a:pPr algn="ctr"/>
                <a:r>
                  <a:rPr lang="en-US" sz="1600" dirty="0" smtClean="0">
                    <a:latin typeface="Calibri" panose="020F0502020204030204" pitchFamily="34" charset="0"/>
                  </a:rPr>
                  <a:t>Snapshot 2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sz="1600" dirty="0" smtClean="0">
                    <a:latin typeface="Calibri" panose="020F0502020204030204" pitchFamily="34" charset="0"/>
                  </a:rPr>
                  <a:t>Snapshot K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430972"/>
                <a:ext cx="1828800" cy="1692771"/>
              </a:xfrm>
              <a:prstGeom prst="rect">
                <a:avLst/>
              </a:prstGeom>
              <a:blipFill>
                <a:blip r:embed="rId4"/>
                <a:stretch>
                  <a:fillRect t="-1083" b="-3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95600" y="1539508"/>
                <a:ext cx="2971800" cy="140019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Fluid modal decomposition (POD):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)≈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539508"/>
                <a:ext cx="2971800" cy="1400192"/>
              </a:xfrm>
              <a:prstGeom prst="rect">
                <a:avLst/>
              </a:prstGeom>
              <a:blipFill>
                <a:blip r:embed="rId5"/>
                <a:stretch>
                  <a:fillRect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77000" y="1717526"/>
                <a:ext cx="2590800" cy="954107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Galerkin projection </a:t>
                </a:r>
              </a:p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of fluid PDEs: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717526"/>
                <a:ext cx="2590800" cy="954107"/>
              </a:xfrm>
              <a:prstGeom prst="rect">
                <a:avLst/>
              </a:prstGeom>
              <a:blipFill>
                <a:blip r:embed="rId6"/>
                <a:stretch>
                  <a:fillRect t="-1923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24200" y="5276275"/>
                <a:ext cx="3048000" cy="718658"/>
              </a:xfrm>
              <a:prstGeom prst="rect">
                <a:avLst/>
              </a:prstGeom>
              <a:solidFill>
                <a:srgbClr val="F8CFF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“Small” ROM ODE system: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)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276275"/>
                <a:ext cx="3048000" cy="718658"/>
              </a:xfrm>
              <a:prstGeom prst="rect">
                <a:avLst/>
              </a:prstGeom>
              <a:blipFill>
                <a:blip r:embed="rId7"/>
                <a:stretch>
                  <a:fillRect t="-256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endCxn id="7" idx="1"/>
          </p:cNvCxnSpPr>
          <p:nvPr/>
        </p:nvCxnSpPr>
        <p:spPr>
          <a:xfrm flipV="1">
            <a:off x="2133600" y="2239604"/>
            <a:ext cx="762000" cy="113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5867400" y="2239604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5212779" y="2716654"/>
            <a:ext cx="2604642" cy="251460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09800" y="1866949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Step 1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7400" y="186992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Step 2</a:t>
            </a:r>
            <a:endParaRPr lang="en-US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3400" y="4648200"/>
                <a:ext cx="1371600" cy="5349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Calibri" panose="020F0502020204030204" pitchFamily="34" charset="0"/>
                  </a:rPr>
                  <a:t>Basis energy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648200"/>
                <a:ext cx="1371600" cy="534955"/>
              </a:xfrm>
              <a:prstGeom prst="rect">
                <a:avLst/>
              </a:prstGeom>
              <a:blipFill>
                <a:blip r:embed="rId8"/>
                <a:stretch>
                  <a:fillRect t="-15730" b="-887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4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982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Continuous vs. discrete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projection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Continuous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914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Discrete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blipFill>
                <a:blip r:embed="rId2"/>
                <a:stretch>
                  <a:fillRect t="-4630" b="-18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blipFill>
                <a:blip r:embed="rId3"/>
                <a:stretch>
                  <a:fillRect t="-3704" b="-27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blipFill>
                <a:blip r:embed="rId4"/>
                <a:stretch>
                  <a:fillRect t="-4587" b="-18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blipFill>
                <a:blip r:embed="rId5"/>
                <a:stretch>
                  <a:fillRect l="-295" t="-3670" b="-27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Discrete modal basis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/>
                        <a:ea typeface="Cambria Math"/>
                      </a:rPr>
                      <m:t>𝜱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blipFill>
                <a:blip r:embed="rId6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Continuous modal basis*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blipFill>
                <a:blip r:embed="rId7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867400" y="4487144"/>
            <a:ext cx="2667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FOM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 (matrix operation)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389217"/>
            <a:ext cx="2971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governing PDEs (numerical integration)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𝒂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0" i="1" baseline="30000" dirty="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1" i="1" dirty="0" smtClean="0">
                          <a:latin typeface="Cambria Math"/>
                        </a:rPr>
                        <m:t>𝒂</m:t>
                      </m:r>
                      <m:r>
                        <a:rPr lang="en-US" b="0" i="1" baseline="-25000" dirty="0" smtClean="0"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blipFill>
                <a:blip r:embed="rId8"/>
                <a:stretch>
                  <a:fillRect t="-4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𝑗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blipFill>
                <a:blip r:embed="rId9"/>
                <a:stretch>
                  <a:fillRect t="-4673" b="-74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52400" y="655320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 Continuous function space defined using e.g., finite elements.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 bwMode="auto">
          <a:xfrm>
            <a:off x="7124700" y="2161675"/>
            <a:ext cx="0" cy="268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 bwMode="auto">
          <a:xfrm>
            <a:off x="7124700" y="3084732"/>
            <a:ext cx="0" cy="411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7086600" y="4151532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086600" y="5133475"/>
            <a:ext cx="0" cy="307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1866900" y="2128870"/>
            <a:ext cx="9526" cy="279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866900" y="30630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866900" y="40536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828800" y="5035548"/>
            <a:ext cx="0" cy="344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10000" y="1828800"/>
            <a:ext cx="1676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PDEs are linear or have polynomial non-</a:t>
            </a:r>
            <a:r>
              <a:rPr lang="en-US" dirty="0" err="1" smtClean="0">
                <a:latin typeface="Calibri" panose="020F0502020204030204" pitchFamily="34" charset="0"/>
              </a:rPr>
              <a:t>linearities</a:t>
            </a:r>
            <a:r>
              <a:rPr lang="en-US" dirty="0" smtClean="0">
                <a:latin typeface="Calibri" panose="020F0502020204030204" pitchFamily="34" charset="0"/>
              </a:rPr>
              <a:t>, projection can be calculated in </a:t>
            </a:r>
            <a:r>
              <a:rPr lang="en-US" b="1" dirty="0" smtClean="0">
                <a:latin typeface="Calibri" panose="020F0502020204030204" pitchFamily="34" charset="0"/>
              </a:rPr>
              <a:t>offline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</a:rPr>
              <a:t>stage</a:t>
            </a:r>
            <a:r>
              <a:rPr lang="en-US" dirty="0" smtClean="0">
                <a:latin typeface="Calibri" panose="020F0502020204030204" pitchFamily="34" charset="0"/>
              </a:rPr>
              <a:t> of MOR.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982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Continuous vs. discrete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projection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Continuous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914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Discrete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15344"/>
                <a:ext cx="2057400" cy="646331"/>
              </a:xfrm>
              <a:prstGeom prst="rect">
                <a:avLst/>
              </a:prstGeom>
              <a:blipFill>
                <a:blip r:embed="rId2"/>
                <a:stretch>
                  <a:fillRect t="-4630" b="-18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93617"/>
                <a:ext cx="2057400" cy="646331"/>
              </a:xfrm>
              <a:prstGeom prst="rect">
                <a:avLst/>
              </a:prstGeom>
              <a:blipFill>
                <a:blip r:embed="rId3"/>
                <a:stretch>
                  <a:fillRect t="-3704" b="-27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9744"/>
                <a:ext cx="2057400" cy="654988"/>
              </a:xfrm>
              <a:prstGeom prst="rect">
                <a:avLst/>
              </a:prstGeom>
              <a:blipFill>
                <a:blip r:embed="rId4"/>
                <a:stretch>
                  <a:fillRect t="-4587" b="-18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08017"/>
                <a:ext cx="2057400" cy="654988"/>
              </a:xfrm>
              <a:prstGeom prst="rect">
                <a:avLst/>
              </a:prstGeom>
              <a:blipFill>
                <a:blip r:embed="rId5"/>
                <a:stretch>
                  <a:fillRect l="-295" t="-3670" b="-27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Discrete modal basis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/>
                        <a:ea typeface="Cambria Math"/>
                      </a:rPr>
                      <m:t>𝜱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96544"/>
                <a:ext cx="2057400" cy="646331"/>
              </a:xfrm>
              <a:prstGeom prst="rect">
                <a:avLst/>
              </a:prstGeom>
              <a:blipFill>
                <a:blip r:embed="rId6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Continuous modal basis*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98617"/>
                <a:ext cx="2057400" cy="646331"/>
              </a:xfrm>
              <a:prstGeom prst="rect">
                <a:avLst/>
              </a:prstGeom>
              <a:blipFill>
                <a:blip r:embed="rId7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867400" y="4487144"/>
            <a:ext cx="2667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FOM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(matrix operation)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389217"/>
            <a:ext cx="2971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governing PDEs (numerical integration)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𝒂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0" i="1" baseline="30000" dirty="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1" i="1" dirty="0" smtClean="0">
                          <a:latin typeface="Cambria Math"/>
                        </a:rPr>
                        <m:t>𝒂</m:t>
                      </m:r>
                      <m:r>
                        <a:rPr lang="en-US" b="0" i="1" baseline="-25000" dirty="0" smtClean="0"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441012"/>
                <a:ext cx="2667000" cy="654988"/>
              </a:xfrm>
              <a:prstGeom prst="rect">
                <a:avLst/>
              </a:prstGeom>
              <a:blipFill>
                <a:blip r:embed="rId8"/>
                <a:stretch>
                  <a:fillRect t="-4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𝑗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379817"/>
                <a:ext cx="2667000" cy="639983"/>
              </a:xfrm>
              <a:prstGeom prst="rect">
                <a:avLst/>
              </a:prstGeom>
              <a:blipFill>
                <a:blip r:embed="rId9"/>
                <a:stretch>
                  <a:fillRect t="-4673" b="-74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 bwMode="auto">
          <a:xfrm>
            <a:off x="7124700" y="2161675"/>
            <a:ext cx="0" cy="268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 bwMode="auto">
          <a:xfrm>
            <a:off x="7124700" y="3084732"/>
            <a:ext cx="0" cy="411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7086600" y="4151532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086600" y="5133475"/>
            <a:ext cx="0" cy="307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1866900" y="2128870"/>
            <a:ext cx="9526" cy="279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866900" y="30630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866900" y="40536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828800" y="5035548"/>
            <a:ext cx="0" cy="344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10000" y="1828800"/>
            <a:ext cx="1676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PDEs are linear or have polynomial non-</a:t>
            </a:r>
            <a:r>
              <a:rPr lang="en-US" dirty="0" err="1" smtClean="0">
                <a:latin typeface="Calibri" panose="020F0502020204030204" pitchFamily="34" charset="0"/>
              </a:rPr>
              <a:t>linearities</a:t>
            </a:r>
            <a:r>
              <a:rPr lang="en-US" dirty="0" smtClean="0">
                <a:latin typeface="Calibri" panose="020F0502020204030204" pitchFamily="34" charset="0"/>
              </a:rPr>
              <a:t>, projection can be calculated in </a:t>
            </a:r>
            <a:r>
              <a:rPr lang="en-US" b="1" dirty="0" smtClean="0">
                <a:latin typeface="Calibri" panose="020F0502020204030204" pitchFamily="34" charset="0"/>
              </a:rPr>
              <a:t>offline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</a:rPr>
              <a:t>stage</a:t>
            </a:r>
            <a:r>
              <a:rPr lang="en-US" dirty="0" smtClean="0">
                <a:latin typeface="Calibri" panose="020F0502020204030204" pitchFamily="34" charset="0"/>
              </a:rPr>
              <a:t> of MOR.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737175"/>
            <a:ext cx="3352800" cy="5587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62400" y="5221069"/>
            <a:ext cx="1295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Most of my ROM work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657600" y="563880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655320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 Continuous function space defined using e.g., finite elements.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2876386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35464032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 smtClean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63896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 smtClean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169143"/>
            <a:ext cx="457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Of </a:t>
            </a:r>
            <a:r>
              <a:rPr lang="en-US" sz="2000" u="sng" dirty="0" smtClean="0">
                <a:latin typeface="Calibri" panose="020F0502020204030204" pitchFamily="34" charset="0"/>
              </a:rPr>
              <a:t>primary interest</a:t>
            </a:r>
            <a:r>
              <a:rPr lang="en-US" sz="2000" dirty="0" smtClean="0">
                <a:latin typeface="Calibri" panose="020F0502020204030204" pitchFamily="34" charset="0"/>
              </a:rPr>
              <a:t> are </a:t>
            </a:r>
            <a:r>
              <a:rPr lang="en-US" sz="2000" b="1" i="1" dirty="0" smtClean="0">
                <a:latin typeface="Calibri" panose="020F0502020204030204" pitchFamily="34" charset="0"/>
              </a:rPr>
              <a:t>long-time predictive simulations</a:t>
            </a:r>
            <a:r>
              <a:rPr lang="en-US" sz="2000" dirty="0" smtClean="0">
                <a:latin typeface="Calibri" panose="020F0502020204030204" pitchFamily="34" charset="0"/>
              </a:rPr>
              <a:t>: ROM run at same parameters as FOM but much longer in time.</a:t>
            </a:r>
          </a:p>
          <a:p>
            <a:endParaRPr 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775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44" y="3169143"/>
            <a:ext cx="4817856" cy="2340326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 smtClean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Of </a:t>
                </a:r>
                <a:r>
                  <a:rPr lang="en-US" sz="2000" u="sng" dirty="0" smtClean="0">
                    <a:latin typeface="Calibri" panose="020F0502020204030204" pitchFamily="34" charset="0"/>
                  </a:rPr>
                  <a:t>primary interest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are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long-time predictive simulations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 ROM run at same parameters as FOM but much longer in time.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000" u="sng" dirty="0" smtClean="0">
                    <a:latin typeface="Calibri" panose="020F0502020204030204" pitchFamily="34" charset="0"/>
                  </a:rPr>
                  <a:t>QoIs: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statistics of flow, e.g., pressure Power Spectral Densities (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PSDs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) [right].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pPr lvl="1"/>
                <a:endParaRPr lang="en-US" sz="2000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blipFill>
                <a:blip r:embed="rId5"/>
                <a:stretch>
                  <a:fillRect l="-1200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8328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6840" cy="21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44" y="3169143"/>
            <a:ext cx="4817856" cy="2340326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152400" y="897720"/>
            <a:ext cx="8229240" cy="11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We are interested in the </a:t>
            </a:r>
            <a:r>
              <a:rPr lang="en-US" sz="2000" b="1" i="1" dirty="0" smtClean="0">
                <a:latin typeface="Calibri" panose="020F0502020204030204" pitchFamily="34" charset="0"/>
              </a:rPr>
              <a:t>compressible captive-carry problem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391" y="550946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</a:rPr>
              <a:t>Secondary interest</a:t>
            </a:r>
            <a:r>
              <a:rPr lang="en-US" sz="2000" dirty="0">
                <a:latin typeface="Calibri" panose="020F0502020204030204" pitchFamily="34" charset="0"/>
              </a:rPr>
              <a:t>: ROMs robust w.r.t. </a:t>
            </a:r>
            <a:r>
              <a:rPr lang="en-US" sz="2000" b="1" i="1" dirty="0">
                <a:latin typeface="Calibri" panose="020F0502020204030204" pitchFamily="34" charset="0"/>
              </a:rPr>
              <a:t>parameter changes </a:t>
            </a:r>
            <a:r>
              <a:rPr lang="en-US" sz="2000" dirty="0">
                <a:latin typeface="Calibri" panose="020F0502020204030204" pitchFamily="34" charset="0"/>
              </a:rPr>
              <a:t>(e.g., Reynolds, Mach number) for enabling </a:t>
            </a:r>
            <a:r>
              <a:rPr lang="en-US" sz="2000" b="1" i="1" dirty="0">
                <a:latin typeface="Calibri" panose="020F0502020204030204" pitchFamily="34" charset="0"/>
              </a:rPr>
              <a:t>uncertainty quantification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Of </a:t>
                </a:r>
                <a:r>
                  <a:rPr lang="en-US" sz="2000" u="sng" dirty="0" smtClean="0">
                    <a:latin typeface="Calibri" panose="020F0502020204030204" pitchFamily="34" charset="0"/>
                  </a:rPr>
                  <a:t>primary interest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are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long-time predictive simulations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 ROM run at same parameters as FOM but much longer in time.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000" u="sng" dirty="0" smtClean="0">
                    <a:latin typeface="Calibri" panose="020F0502020204030204" pitchFamily="34" charset="0"/>
                  </a:rPr>
                  <a:t>QoIs: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statistics of flow, e.g., pressure Power Spectral Densities (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PSDs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) [right].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pPr lvl="1"/>
                <a:endParaRPr lang="en-US" sz="2000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69143"/>
                <a:ext cx="4572000" cy="2893100"/>
              </a:xfrm>
              <a:prstGeom prst="rect">
                <a:avLst/>
              </a:prstGeom>
              <a:blipFill>
                <a:blip r:embed="rId5"/>
                <a:stretch>
                  <a:fillRect l="-1200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7206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Compressible flow equations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  <a:endParaRPr lang="en-US" sz="2000" dirty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4897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Compressible flow equations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  <a:endParaRPr lang="en-US" sz="2000" dirty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 smtClean="0">
                <a:latin typeface="Calibri" panose="020F0502020204030204" pitchFamily="34" charset="0"/>
              </a:rPr>
              <a:t>incompressible flow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579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Compressible flow equations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  <a:endParaRPr lang="en-US" sz="2000" dirty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9834" y="2645926"/>
            <a:ext cx="82292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Compressible flow solutions can exhibit the following </a:t>
            </a:r>
            <a:r>
              <a:rPr lang="en-US" sz="2000" b="1" i="1" dirty="0" smtClean="0">
                <a:latin typeface="Calibri" panose="020F0502020204030204" pitchFamily="34" charset="0"/>
              </a:rPr>
              <a:t>complex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b="1" i="1" dirty="0" smtClean="0">
                <a:latin typeface="Calibri" panose="020F0502020204030204" pitchFamily="34" charset="0"/>
              </a:rPr>
              <a:t>features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Sharp boundary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Turbulence/chaotic dynamics.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Shocks.</a:t>
            </a:r>
          </a:p>
          <a:p>
            <a:pPr lvl="1"/>
            <a:endParaRPr lang="en-US" sz="1000" dirty="0" smtClean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 smtClean="0">
                <a:latin typeface="Calibri" panose="020F0502020204030204" pitchFamily="34" charset="0"/>
              </a:rPr>
              <a:t>incompressible flow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445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34" y="2645926"/>
            <a:ext cx="82292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Compressible flow solutions can exhibit the following </a:t>
            </a:r>
            <a:r>
              <a:rPr lang="en-US" sz="2000" b="1" i="1" dirty="0" smtClean="0">
                <a:latin typeface="Calibri" panose="020F0502020204030204" pitchFamily="34" charset="0"/>
              </a:rPr>
              <a:t>complex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b="1" i="1" dirty="0" smtClean="0">
                <a:latin typeface="Calibri" panose="020F0502020204030204" pitchFamily="34" charset="0"/>
              </a:rPr>
              <a:t>features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Sharp boundary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Turbulence/chaotic dynamics.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Shocks.</a:t>
            </a:r>
          </a:p>
          <a:p>
            <a:pPr lvl="1"/>
            <a:endParaRPr lang="en-US" sz="1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Desired numerical properties of ROMs: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Consistency </a:t>
            </a:r>
            <a:r>
              <a:rPr lang="en-US" sz="2000" dirty="0">
                <a:latin typeface="Calibri" panose="020F0502020204030204" pitchFamily="34" charset="0"/>
              </a:rPr>
              <a:t>(w.r.t. the continuous PDEs).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Stability:</a:t>
            </a:r>
            <a:r>
              <a:rPr lang="en-US" sz="2000" dirty="0">
                <a:latin typeface="Calibri" panose="020F0502020204030204" pitchFamily="34" charset="0"/>
              </a:rPr>
              <a:t> if full order model (FOM) is stable, ROM should be stable.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Convergence:</a:t>
            </a:r>
            <a:r>
              <a:rPr lang="en-US" sz="2000" dirty="0">
                <a:latin typeface="Calibri" panose="020F0502020204030204" pitchFamily="34" charset="0"/>
              </a:rPr>
              <a:t> requires consistency and stability.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Accuracy</a:t>
            </a:r>
            <a:r>
              <a:rPr lang="en-US" sz="2000" dirty="0">
                <a:latin typeface="Calibri" panose="020F0502020204030204" pitchFamily="34" charset="0"/>
              </a:rPr>
              <a:t> (w.r.t. FOM).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Efficiency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Robustness</a:t>
            </a:r>
            <a:r>
              <a:rPr lang="en-US" sz="2000" dirty="0">
                <a:latin typeface="Calibri" panose="020F0502020204030204" pitchFamily="34" charset="0"/>
              </a:rPr>
              <a:t> (w.r.t. time or parameter changes</a:t>
            </a:r>
            <a:r>
              <a:rPr lang="en-US" sz="2000" dirty="0" smtClean="0">
                <a:latin typeface="Calibri" panose="020F0502020204030204" pitchFamily="34" charset="0"/>
              </a:rPr>
              <a:t>).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Compressible flow equations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  <a:endParaRPr lang="en-US" sz="2000" dirty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 smtClean="0">
                <a:latin typeface="Calibri" panose="020F0502020204030204" pitchFamily="34" charset="0"/>
              </a:rPr>
              <a:t>incompressible flow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759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Targeted application: compressible </a:t>
            </a:r>
            <a:r>
              <a:rPr lang="en-US" sz="3600" dirty="0">
                <a:latin typeface="Calibri" panose="020F0502020204030204" pitchFamily="34" charset="0"/>
              </a:rPr>
              <a:t>f</a:t>
            </a:r>
            <a:r>
              <a:rPr lang="en-US" sz="3600" dirty="0" smtClean="0">
                <a:latin typeface="Calibri" panose="020F0502020204030204" pitchFamily="34" charset="0"/>
              </a:rPr>
              <a:t>low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34" y="2645926"/>
            <a:ext cx="82292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Compressible flow solutions can exhibit the following </a:t>
            </a:r>
            <a:r>
              <a:rPr lang="en-US" sz="2000" b="1" i="1" dirty="0" smtClean="0">
                <a:latin typeface="Calibri" panose="020F0502020204030204" pitchFamily="34" charset="0"/>
              </a:rPr>
              <a:t>complex features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Sharp boundary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Turbulence/chaotic dynamics.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Shocks.</a:t>
            </a:r>
          </a:p>
          <a:p>
            <a:pPr lvl="1"/>
            <a:endParaRPr lang="en-US" sz="1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Desired numerical properties of ROMs: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Consistency </a:t>
            </a:r>
            <a:r>
              <a:rPr lang="en-US" sz="2000" dirty="0">
                <a:latin typeface="Calibri" panose="020F0502020204030204" pitchFamily="34" charset="0"/>
              </a:rPr>
              <a:t>(w.r.t. the continuous PDEs).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Stability:</a:t>
            </a:r>
            <a:r>
              <a:rPr lang="en-US" sz="2000" dirty="0">
                <a:latin typeface="Calibri" panose="020F0502020204030204" pitchFamily="34" charset="0"/>
              </a:rPr>
              <a:t> if full order model (FOM) is stable, ROM should be stable.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Convergence:</a:t>
            </a:r>
            <a:r>
              <a:rPr lang="en-US" sz="2000" dirty="0">
                <a:latin typeface="Calibri" panose="020F0502020204030204" pitchFamily="34" charset="0"/>
              </a:rPr>
              <a:t> requires consistency and stability.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Accuracy</a:t>
            </a:r>
            <a:r>
              <a:rPr lang="en-US" sz="2000" dirty="0">
                <a:latin typeface="Calibri" panose="020F0502020204030204" pitchFamily="34" charset="0"/>
              </a:rPr>
              <a:t> (w.r.t. FOM).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Efficiency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</a:rPr>
              <a:t>Robustness</a:t>
            </a:r>
            <a:r>
              <a:rPr lang="en-US" sz="2000" dirty="0">
                <a:latin typeface="Calibri" panose="020F0502020204030204" pitchFamily="34" charset="0"/>
              </a:rPr>
              <a:t> (w.r.t. time or parameter changes</a:t>
            </a:r>
            <a:r>
              <a:rPr lang="en-US" sz="2000" dirty="0" smtClean="0">
                <a:latin typeface="Calibri" panose="020F0502020204030204" pitchFamily="34" charset="0"/>
              </a:rPr>
              <a:t>).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8665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Compressible flow equations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  <a:endParaRPr lang="en-US" sz="2000" dirty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04501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09600" y="4779526"/>
            <a:ext cx="7543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48400" y="5472759"/>
            <a:ext cx="25908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Focus of this talk is </a:t>
            </a:r>
            <a:r>
              <a:rPr lang="en-US" sz="2000" b="1" i="1" dirty="0" smtClean="0">
                <a:latin typeface="Calibri" panose="020F0502020204030204" pitchFamily="34" charset="0"/>
              </a:rPr>
              <a:t>ROM stability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1" y="3195760"/>
            <a:ext cx="4190999" cy="707886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Majority of fluid ROMs in literature are for </a:t>
            </a:r>
            <a:r>
              <a:rPr lang="en-US" sz="2000" b="1" i="1" dirty="0" smtClean="0">
                <a:latin typeface="Calibri" panose="020F0502020204030204" pitchFamily="34" charset="0"/>
              </a:rPr>
              <a:t>incompressible flow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239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0" y="152400"/>
                <a:ext cx="4876800" cy="1477328"/>
              </a:xfrm>
              <a:prstGeom prst="rect">
                <a:avLst/>
              </a:prstGeom>
              <a:solidFill>
                <a:srgbClr val="EAEAEA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 have worked on model reduction for compressible flows since 2007.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focus on ROM stability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This talk surveys some of the approaches for building stable ROMs I have helped to develop.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52400"/>
                <a:ext cx="4876800" cy="1477328"/>
              </a:xfrm>
              <a:prstGeom prst="rect">
                <a:avLst/>
              </a:prstGeom>
              <a:blipFill>
                <a:blip r:embed="rId3"/>
                <a:stretch>
                  <a:fillRect l="-750" t="-2066" r="-500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601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Stability can be a real problem for compressible flow ROMs!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</a:t>
            </a:r>
            <a:r>
              <a:rPr lang="en-US" dirty="0" smtClean="0">
                <a:latin typeface="Calibri" panose="020F0502020204030204" pitchFamily="34" charset="0"/>
              </a:rPr>
              <a:t>of  modes</a:t>
            </a:r>
            <a:r>
              <a:rPr lang="en-US" dirty="0">
                <a:latin typeface="Calibri" panose="020F0502020204030204" pitchFamily="34" charset="0"/>
              </a:rPr>
              <a:t>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</a:t>
            </a:r>
            <a:r>
              <a:rPr lang="en-US" dirty="0" err="1">
                <a:latin typeface="Calibri" panose="020F0502020204030204" pitchFamily="34" charset="0"/>
              </a:rPr>
              <a:t>Tanh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2007; Barone </a:t>
            </a:r>
            <a:r>
              <a:rPr lang="en-US" i="1" dirty="0" smtClean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2009).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Stability can be a real problem for compressible flow ROMs!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</a:t>
            </a:r>
            <a:r>
              <a:rPr lang="en-US" dirty="0" smtClean="0">
                <a:latin typeface="Calibri" panose="020F0502020204030204" pitchFamily="34" charset="0"/>
              </a:rPr>
              <a:t>of  modes</a:t>
            </a:r>
            <a:r>
              <a:rPr lang="en-US" dirty="0">
                <a:latin typeface="Calibri" panose="020F0502020204030204" pitchFamily="34" charset="0"/>
              </a:rPr>
              <a:t>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</a:t>
            </a:r>
            <a:r>
              <a:rPr lang="en-US" dirty="0" err="1">
                <a:latin typeface="Calibri" panose="020F0502020204030204" pitchFamily="34" charset="0"/>
              </a:rPr>
              <a:t>Tanh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2007, Barone </a:t>
            </a:r>
            <a:r>
              <a:rPr lang="en-US" i="1" dirty="0" smtClean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2009).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Instability can manifest itself in different ways, e.g., blow-up during time-integration, spurious oscillations, ROM computes non-physical quantities.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Stability can be a real problem for compressible flow ROMs!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59" y="2774088"/>
            <a:ext cx="2515221" cy="18594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34" y="4391025"/>
            <a:ext cx="2556566" cy="18900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1600" y="4341167"/>
            <a:ext cx="162815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Top right: </a:t>
            </a:r>
            <a:r>
              <a:rPr lang="en-US" sz="1400" dirty="0" smtClean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Bottom right: </a:t>
            </a:r>
            <a:r>
              <a:rPr lang="en-US" sz="1400" dirty="0" smtClean="0">
                <a:latin typeface="Calibri" panose="020F0502020204030204" pitchFamily="34" charset="0"/>
              </a:rPr>
              <a:t>ROM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59" y="2774088"/>
            <a:ext cx="2515221" cy="1859467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</a:t>
            </a:r>
            <a:r>
              <a:rPr lang="en-US" dirty="0" smtClean="0">
                <a:latin typeface="Calibri" panose="020F0502020204030204" pitchFamily="34" charset="0"/>
              </a:rPr>
              <a:t>of  modes</a:t>
            </a:r>
            <a:r>
              <a:rPr lang="en-US" dirty="0">
                <a:latin typeface="Calibri" panose="020F0502020204030204" pitchFamily="34" charset="0"/>
              </a:rPr>
              <a:t>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</a:t>
            </a:r>
            <a:r>
              <a:rPr lang="en-US" dirty="0" err="1">
                <a:latin typeface="Calibri" panose="020F0502020204030204" pitchFamily="34" charset="0"/>
              </a:rPr>
              <a:t>Tanh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2007, Barone </a:t>
            </a:r>
            <a:r>
              <a:rPr lang="en-US" i="1" dirty="0" smtClean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2009).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Instability can manifest itself in different ways, e.g., blow-up during time-integration, spurious oscillations, ROM computes non-physical quantities.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Stability can be a real problem for compressible flow ROMs!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16649"/>
            <a:ext cx="708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There is </a:t>
            </a:r>
            <a:r>
              <a:rPr lang="en-US" b="1" dirty="0">
                <a:latin typeface="Calibri" panose="020F0502020204030204" pitchFamily="34" charset="0"/>
              </a:rPr>
              <a:t>n</a:t>
            </a:r>
            <a:r>
              <a:rPr lang="en-US" b="1" dirty="0" smtClean="0">
                <a:latin typeface="Calibri" panose="020F0502020204030204" pitchFamily="34" charset="0"/>
              </a:rPr>
              <a:t>o</a:t>
            </a:r>
            <a:r>
              <a:rPr lang="en-US" b="1" i="1" dirty="0" smtClean="0">
                <a:latin typeface="Calibri" panose="020F0502020204030204" pitchFamily="34" charset="0"/>
              </a:rPr>
              <a:t> a priori</a:t>
            </a:r>
            <a:r>
              <a:rPr lang="en-US" b="1" dirty="0" smtClean="0">
                <a:latin typeface="Calibri" panose="020F0502020204030204" pitchFamily="34" charset="0"/>
              </a:rPr>
              <a:t> stability guarantee </a:t>
            </a:r>
            <a:r>
              <a:rPr lang="en-US" dirty="0" smtClean="0">
                <a:latin typeface="Calibri" panose="020F0502020204030204" pitchFamily="34" charset="0"/>
              </a:rPr>
              <a:t>for POD/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ROMs for compressible flow!  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endParaRPr lang="en-US" sz="800" b="1" dirty="0" smtClean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481836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34" y="4391025"/>
            <a:ext cx="2556566" cy="1890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81600" y="4341167"/>
            <a:ext cx="162815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Top right: </a:t>
            </a:r>
            <a:r>
              <a:rPr lang="en-US" sz="1400" dirty="0" smtClean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Bottom right: </a:t>
            </a:r>
            <a:r>
              <a:rPr lang="en-US" sz="1400" dirty="0" smtClean="0">
                <a:latin typeface="Calibri" panose="020F0502020204030204" pitchFamily="34" charset="0"/>
              </a:rPr>
              <a:t>ROM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59" y="2774088"/>
            <a:ext cx="2515221" cy="1859467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problem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8" y="1371600"/>
            <a:ext cx="867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compressible fluid POD/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ROM might be stable for a given number </a:t>
            </a:r>
            <a:r>
              <a:rPr lang="en-US" dirty="0" smtClean="0">
                <a:latin typeface="Calibri" panose="020F0502020204030204" pitchFamily="34" charset="0"/>
              </a:rPr>
              <a:t>of  modes</a:t>
            </a:r>
            <a:r>
              <a:rPr lang="en-US" dirty="0">
                <a:latin typeface="Calibri" panose="020F0502020204030204" pitchFamily="34" charset="0"/>
              </a:rPr>
              <a:t>, but </a:t>
            </a:r>
            <a:r>
              <a:rPr lang="en-US" b="1" i="1" dirty="0">
                <a:latin typeface="Calibri" panose="020F0502020204030204" pitchFamily="34" charset="0"/>
              </a:rPr>
              <a:t>unstable</a:t>
            </a:r>
            <a:r>
              <a:rPr lang="en-US" dirty="0">
                <a:latin typeface="Calibri" panose="020F0502020204030204" pitchFamily="34" charset="0"/>
              </a:rPr>
              <a:t> for other choices of basis size (Bui-</a:t>
            </a:r>
            <a:r>
              <a:rPr lang="en-US" dirty="0" err="1">
                <a:latin typeface="Calibri" panose="020F0502020204030204" pitchFamily="34" charset="0"/>
              </a:rPr>
              <a:t>Tanh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2007, Barone </a:t>
            </a:r>
            <a:r>
              <a:rPr lang="en-US" i="1" dirty="0" smtClean="0">
                <a:latin typeface="Calibri" panose="020F0502020204030204" pitchFamily="34" charset="0"/>
              </a:rPr>
              <a:t>et al. </a:t>
            </a:r>
            <a:r>
              <a:rPr lang="en-US" dirty="0" smtClean="0">
                <a:latin typeface="Calibri" panose="020F0502020204030204" pitchFamily="34" charset="0"/>
              </a:rPr>
              <a:t>2009).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Instability can manifest itself in different ways, e.g., blow-up during time-integration, spurious oscillations, ROM computes non-physical quantities.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914400"/>
            <a:ext cx="7010400" cy="400110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Stability can be a real problem for compressible flow ROMs!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16649"/>
            <a:ext cx="7086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There is </a:t>
            </a:r>
            <a:r>
              <a:rPr lang="en-US" b="1" dirty="0">
                <a:latin typeface="Calibri" panose="020F0502020204030204" pitchFamily="34" charset="0"/>
              </a:rPr>
              <a:t>n</a:t>
            </a:r>
            <a:r>
              <a:rPr lang="en-US" b="1" dirty="0" smtClean="0">
                <a:latin typeface="Calibri" panose="020F0502020204030204" pitchFamily="34" charset="0"/>
              </a:rPr>
              <a:t>o</a:t>
            </a:r>
            <a:r>
              <a:rPr lang="en-US" b="1" i="1" dirty="0" smtClean="0">
                <a:latin typeface="Calibri" panose="020F0502020204030204" pitchFamily="34" charset="0"/>
              </a:rPr>
              <a:t> a priori</a:t>
            </a:r>
            <a:r>
              <a:rPr lang="en-US" b="1" dirty="0" smtClean="0">
                <a:latin typeface="Calibri" panose="020F0502020204030204" pitchFamily="34" charset="0"/>
              </a:rPr>
              <a:t> stability guarantee </a:t>
            </a:r>
            <a:r>
              <a:rPr lang="en-US" dirty="0" smtClean="0">
                <a:latin typeface="Calibri" panose="020F0502020204030204" pitchFamily="34" charset="0"/>
              </a:rPr>
              <a:t>for POD/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ROMs for compressible flow!  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Stability of a ROM is commonly evaluated </a:t>
            </a:r>
            <a:r>
              <a:rPr lang="en-US" i="1" dirty="0" smtClean="0">
                <a:latin typeface="Calibri" panose="020F0502020204030204" pitchFamily="34" charset="0"/>
              </a:rPr>
              <a:t>a posteriori </a:t>
            </a:r>
            <a:r>
              <a:rPr lang="en-US" dirty="0" smtClean="0">
                <a:latin typeface="Calibri" panose="020F0502020204030204" pitchFamily="34" charset="0"/>
              </a:rPr>
              <a:t>– </a:t>
            </a:r>
            <a:r>
              <a:rPr lang="en-US" b="1" dirty="0" smtClean="0">
                <a:latin typeface="Calibri" panose="020F0502020204030204" pitchFamily="34" charset="0"/>
              </a:rPr>
              <a:t>RISKY!</a:t>
            </a:r>
          </a:p>
          <a:p>
            <a:endParaRPr lang="en-US" sz="800" b="1" dirty="0" smtClean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481836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34" y="4391025"/>
            <a:ext cx="2556566" cy="1890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81600" y="4341167"/>
            <a:ext cx="162815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Top right: </a:t>
            </a:r>
            <a:r>
              <a:rPr lang="en-US" sz="1400" dirty="0" smtClean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Bottom right: </a:t>
            </a:r>
            <a:r>
              <a:rPr lang="en-US" sz="1400" dirty="0" smtClean="0">
                <a:latin typeface="Calibri" panose="020F0502020204030204" pitchFamily="34" charset="0"/>
              </a:rPr>
              <a:t>ROM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roblem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268" y="914400"/>
            <a:ext cx="8671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Instability can be due to: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2000" b="1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144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2000" b="1" i="1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200329"/>
              </a:xfrm>
              <a:prstGeom prst="rect">
                <a:avLst/>
              </a:prstGeom>
              <a:blipFill>
                <a:blip r:embed="rId3"/>
                <a:stretch>
                  <a:fillRect l="-632" t="-2538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1220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2.  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Basis truncation</a:t>
                </a:r>
                <a:r>
                  <a:rPr lang="en-US" sz="2000" b="1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destroys balance between energy production &amp; 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       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hhh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b="1" i="1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blipFill>
                <a:blip r:embed="rId3"/>
                <a:stretch>
                  <a:fillRect l="-632" t="-2024" r="-632" b="-6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0025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2.  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Basis truncation</a:t>
                </a:r>
                <a:r>
                  <a:rPr lang="en-US" sz="2000" b="1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destroys balance between energy production &amp; 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       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hhh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b="1" i="1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blipFill>
                <a:blip r:embed="rId3"/>
                <a:stretch>
                  <a:fillRect l="-632" t="-2024" r="-632" b="-6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7268" y="2530495"/>
            <a:ext cx="867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Some* remedies: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580412"/>
              </p:ext>
            </p:extLst>
          </p:nvPr>
        </p:nvGraphicFramePr>
        <p:xfrm>
          <a:off x="76200" y="2998698"/>
          <a:ext cx="8991600" cy="248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3227368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401163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726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6669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 al.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modification (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519446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 This is not a complete list! 	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840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ROM instability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roblem</a:t>
            </a:r>
            <a:endParaRPr sz="3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Instability can be due to: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1.</a:t>
                </a:r>
                <a:r>
                  <a:rPr lang="en-US" sz="2000" i="1" dirty="0" smtClean="0">
                    <a:latin typeface="Calibri" panose="020F0502020204030204" pitchFamily="34" charset="0"/>
                  </a:rPr>
                  <a:t> 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Choice of inner product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projection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inner product is unstable.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2.   </a:t>
                </a:r>
                <a:r>
                  <a:rPr lang="en-US" sz="2000" b="1" i="1" dirty="0" smtClean="0">
                    <a:latin typeface="Calibri" panose="020F0502020204030204" pitchFamily="34" charset="0"/>
                  </a:rPr>
                  <a:t>Basis truncation</a:t>
                </a:r>
                <a:r>
                  <a:rPr lang="en-US" sz="2000" b="1" dirty="0" smtClean="0">
                    <a:latin typeface="Calibri" panose="020F0502020204030204" pitchFamily="34" charset="0"/>
                  </a:rPr>
                  <a:t>: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destroys balance between energy production &amp; </a:t>
                </a:r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       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hhh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dissipation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b="1" i="1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8" y="914400"/>
                <a:ext cx="8671932" cy="1508105"/>
              </a:xfrm>
              <a:prstGeom prst="rect">
                <a:avLst/>
              </a:prstGeom>
              <a:blipFill>
                <a:blip r:embed="rId3"/>
                <a:stretch>
                  <a:fillRect l="-632" t="-2024" r="-632" b="-6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00100" y="5659034"/>
            <a:ext cx="7696200" cy="70788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This talk is on </a:t>
            </a:r>
            <a:r>
              <a:rPr lang="en-US" sz="2000" i="1" dirty="0" smtClean="0">
                <a:latin typeface="Calibri" panose="020F0502020204030204" pitchFamily="34" charset="0"/>
              </a:rPr>
              <a:t>a priori </a:t>
            </a:r>
            <a:r>
              <a:rPr lang="en-US" sz="2000" dirty="0" smtClean="0">
                <a:latin typeface="Calibri" panose="020F0502020204030204" pitchFamily="34" charset="0"/>
              </a:rPr>
              <a:t>(intrusive) and </a:t>
            </a:r>
            <a:r>
              <a:rPr lang="en-US" sz="2000" i="1" dirty="0" smtClean="0">
                <a:latin typeface="Calibri" panose="020F0502020204030204" pitchFamily="34" charset="0"/>
              </a:rPr>
              <a:t>a posteriori </a:t>
            </a:r>
            <a:r>
              <a:rPr lang="en-US" sz="2000" dirty="0" smtClean="0">
                <a:latin typeface="Calibri" panose="020F0502020204030204" pitchFamily="34" charset="0"/>
              </a:rPr>
              <a:t>(non-intrusive) approaches for remedying ROM instability for POD/</a:t>
            </a:r>
            <a:r>
              <a:rPr lang="en-US" sz="2000" dirty="0" err="1" smtClean="0">
                <a:latin typeface="Calibri" panose="020F0502020204030204" pitchFamily="34" charset="0"/>
              </a:rPr>
              <a:t>Galerkin</a:t>
            </a:r>
            <a:r>
              <a:rPr lang="en-US" sz="2000" dirty="0" smtClean="0">
                <a:latin typeface="Calibri" panose="020F0502020204030204" pitchFamily="34" charset="0"/>
              </a:rPr>
              <a:t> ROMs.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268" y="2530495"/>
            <a:ext cx="867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Some* remedies: 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074824"/>
              </p:ext>
            </p:extLst>
          </p:nvPr>
        </p:nvGraphicFramePr>
        <p:xfrm>
          <a:off x="76200" y="2998698"/>
          <a:ext cx="8991600" cy="248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3227368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401163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726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6669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664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modification (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519446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 This is not a complete list! 	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367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</p:spTree>
    <p:extLst>
      <p:ext uri="{BB962C8B-B14F-4D97-AF65-F5344CB8AC3E}">
        <p14:creationId xmlns:p14="http://schemas.microsoft.com/office/powerpoint/2010/main" val="29622320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Calibri" panose="020F0502020204030204" pitchFamily="34" charset="0"/>
              </a:rPr>
              <a:t>4.  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</a:rPr>
              <a:t>Approaches for building </a:t>
            </a:r>
            <a:r>
              <a:rPr lang="en-US" sz="2400" b="1" i="1" dirty="0" smtClean="0">
                <a:latin typeface="Calibri" panose="020F0502020204030204" pitchFamily="34" charset="0"/>
              </a:rPr>
              <a:t>a priori </a:t>
            </a:r>
            <a:r>
              <a:rPr lang="en-US" sz="2400" b="1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5068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1389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</p:spTree>
    <p:extLst>
      <p:ext uri="{BB962C8B-B14F-4D97-AF65-F5344CB8AC3E}">
        <p14:creationId xmlns:p14="http://schemas.microsoft.com/office/powerpoint/2010/main" val="14561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8600" y="228600"/>
            <a:ext cx="1143000" cy="457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28600" y="228600"/>
            <a:ext cx="1143000" cy="50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5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8600" y="228600"/>
            <a:ext cx="1143000" cy="457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28600" y="228600"/>
            <a:ext cx="1143000" cy="50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 smtClean="0">
                <a:latin typeface="Calibri" panose="020F0502020204030204" pitchFamily="34" charset="0"/>
              </a:rPr>
              <a:t>energy balance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 smtClean="0">
                <a:latin typeface="Calibri" panose="020F0502020204030204" pitchFamily="34" charset="0"/>
              </a:rPr>
              <a:t>energy balance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90658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Stability of ROM is intimately tied to choice of </a:t>
            </a:r>
            <a:r>
              <a:rPr lang="en-US" b="1" dirty="0">
                <a:latin typeface="Calibri" panose="020F0502020204030204" pitchFamily="34" charset="0"/>
              </a:rPr>
              <a:t>inner product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(</a:t>
            </a:r>
            <a:r>
              <a:rPr lang="en-US" dirty="0" smtClean="0">
                <a:latin typeface="Calibri" panose="020F0502020204030204" pitchFamily="34" charset="0"/>
              </a:rPr>
              <a:t>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2004; </a:t>
            </a:r>
            <a:r>
              <a:rPr lang="en-US" dirty="0">
                <a:latin typeface="Calibri" panose="020F0502020204030204" pitchFamily="34" charset="0"/>
              </a:rPr>
              <a:t>Barone &amp;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, 2009; </a:t>
            </a:r>
            <a:r>
              <a:rPr lang="en-US" dirty="0" err="1" smtClean="0">
                <a:latin typeface="Calibri" panose="020F0502020204030204" pitchFamily="34" charset="0"/>
              </a:rPr>
              <a:t>Serre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2012). 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 smtClean="0">
                <a:latin typeface="Calibri" panose="020F0502020204030204" pitchFamily="34" charset="0"/>
              </a:rPr>
              <a:t>energy balance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906589"/>
            <a:ext cx="883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Stability of ROM is intimately tied to choice of </a:t>
            </a:r>
            <a:r>
              <a:rPr lang="en-US" b="1" dirty="0">
                <a:latin typeface="Calibri" panose="020F0502020204030204" pitchFamily="34" charset="0"/>
              </a:rPr>
              <a:t>inner product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(</a:t>
            </a:r>
            <a:r>
              <a:rPr lang="en-US" dirty="0" smtClean="0">
                <a:latin typeface="Calibri" panose="020F0502020204030204" pitchFamily="34" charset="0"/>
              </a:rPr>
              <a:t>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2004; </a:t>
            </a:r>
            <a:r>
              <a:rPr lang="en-US" dirty="0">
                <a:latin typeface="Calibri" panose="020F0502020204030204" pitchFamily="34" charset="0"/>
              </a:rPr>
              <a:t>Barone &amp;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, 2009; </a:t>
            </a:r>
            <a:r>
              <a:rPr lang="en-US" dirty="0" err="1" smtClean="0">
                <a:latin typeface="Calibri" panose="020F0502020204030204" pitchFamily="34" charset="0"/>
              </a:rPr>
              <a:t>Serre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2012). 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Norm induced by inner product in which ROM is constructed should correspond to </a:t>
            </a:r>
            <a:r>
              <a:rPr lang="en-US" b="1" dirty="0" smtClean="0">
                <a:latin typeface="Calibri" panose="020F0502020204030204" pitchFamily="34" charset="0"/>
              </a:rPr>
              <a:t>energy measure </a:t>
            </a:r>
            <a:r>
              <a:rPr lang="en-US" dirty="0" smtClean="0">
                <a:latin typeface="Calibri" panose="020F0502020204030204" pitchFamily="34" charset="0"/>
              </a:rPr>
              <a:t>for system.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 smtClean="0">
                <a:latin typeface="Calibri" panose="020F0502020204030204" pitchFamily="34" charset="0"/>
              </a:rPr>
              <a:t>energy balance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2906589"/>
                <a:ext cx="8839200" cy="205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Stability of ROM is intimately tied to choice of </a:t>
                </a:r>
                <a:r>
                  <a:rPr lang="en-US" b="1" dirty="0">
                    <a:latin typeface="Calibri" panose="020F0502020204030204" pitchFamily="34" charset="0"/>
                  </a:rPr>
                  <a:t>inner product </a:t>
                </a:r>
                <a:r>
                  <a:rPr lang="en-US" dirty="0">
                    <a:latin typeface="Calibri" panose="020F0502020204030204" pitchFamily="34" charset="0"/>
                  </a:rPr>
                  <a:t>for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(</a:t>
                </a:r>
                <a:r>
                  <a:rPr lang="en-US" dirty="0" smtClean="0">
                    <a:latin typeface="Calibri" panose="020F0502020204030204" pitchFamily="34" charset="0"/>
                  </a:rPr>
                  <a:t>Rowley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 smtClean="0">
                    <a:latin typeface="Calibri" panose="020F0502020204030204" pitchFamily="34" charset="0"/>
                  </a:rPr>
                  <a:t>, 2004; </a:t>
                </a:r>
                <a:r>
                  <a:rPr lang="en-US" dirty="0">
                    <a:latin typeface="Calibri" panose="020F0502020204030204" pitchFamily="34" charset="0"/>
                  </a:rPr>
                  <a:t>Barone &amp;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, 2009;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Serre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dirty="0">
                    <a:latin typeface="Calibri" panose="020F0502020204030204" pitchFamily="34" charset="0"/>
                  </a:rPr>
                  <a:t>2012). 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Norm induced by inner product in which ROM is constructed should correspond to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energy measure </a:t>
                </a:r>
                <a:r>
                  <a:rPr lang="en-US" dirty="0" smtClean="0">
                    <a:latin typeface="Calibri" panose="020F0502020204030204" pitchFamily="34" charset="0"/>
                  </a:rPr>
                  <a:t>for system.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Incompressible flow: </a:t>
                </a:r>
                <a:r>
                  <a:rPr lang="en-US" dirty="0" smtClean="0">
                    <a:latin typeface="Calibri" panose="020F0502020204030204" pitchFamily="34" charset="0"/>
                  </a:rPr>
                  <a:t>solution vector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 induces norm representing global kinetic energy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).  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06589"/>
                <a:ext cx="8839200" cy="2053126"/>
              </a:xfrm>
              <a:prstGeom prst="rect">
                <a:avLst/>
              </a:prstGeom>
              <a:blipFill>
                <a:blip r:embed="rId2"/>
                <a:stretch>
                  <a:fillRect l="-483" t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77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 smtClean="0">
                <a:latin typeface="Calibri" panose="020F0502020204030204" pitchFamily="34" charset="0"/>
              </a:rPr>
              <a:t>energy balance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Stability of ROM is intimately tied to choice of </a:t>
                </a:r>
                <a:r>
                  <a:rPr lang="en-US" b="1" dirty="0">
                    <a:latin typeface="Calibri" panose="020F0502020204030204" pitchFamily="34" charset="0"/>
                  </a:rPr>
                  <a:t>inner product </a:t>
                </a:r>
                <a:r>
                  <a:rPr lang="en-US" dirty="0">
                    <a:latin typeface="Calibri" panose="020F0502020204030204" pitchFamily="34" charset="0"/>
                  </a:rPr>
                  <a:t>for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(</a:t>
                </a:r>
                <a:r>
                  <a:rPr lang="en-US" dirty="0" smtClean="0">
                    <a:latin typeface="Calibri" panose="020F0502020204030204" pitchFamily="34" charset="0"/>
                  </a:rPr>
                  <a:t>Rowley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 smtClean="0">
                    <a:latin typeface="Calibri" panose="020F0502020204030204" pitchFamily="34" charset="0"/>
                  </a:rPr>
                  <a:t>, 2004; </a:t>
                </a:r>
                <a:r>
                  <a:rPr lang="en-US" dirty="0">
                    <a:latin typeface="Calibri" panose="020F0502020204030204" pitchFamily="34" charset="0"/>
                  </a:rPr>
                  <a:t>Barone &amp;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, 2009;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Serre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dirty="0">
                    <a:latin typeface="Calibri" panose="020F0502020204030204" pitchFamily="34" charset="0"/>
                  </a:rPr>
                  <a:t>2012). 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Norm induced by inner product in which ROM is constructed should correspond to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energy measure </a:t>
                </a:r>
                <a:r>
                  <a:rPr lang="en-US" dirty="0" smtClean="0">
                    <a:latin typeface="Calibri" panose="020F0502020204030204" pitchFamily="34" charset="0"/>
                  </a:rPr>
                  <a:t>for system.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Incompressible flow: </a:t>
                </a:r>
                <a:r>
                  <a:rPr lang="en-US" dirty="0" smtClean="0">
                    <a:latin typeface="Calibri" panose="020F0502020204030204" pitchFamily="34" charset="0"/>
                  </a:rPr>
                  <a:t>solution vector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 induces norm representing global kinetic energy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).  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 is physically sensible, since POD modes represent optimally kinetic energy present in the ensemble from which they are constructed:</a:t>
                </a: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 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blipFill>
                <a:blip r:embed="rId2"/>
                <a:stretch>
                  <a:fillRect l="-483" t="-12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3622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Numerical solutions must maintain proper </a:t>
            </a:r>
            <a:r>
              <a:rPr lang="en-US" b="1" dirty="0" smtClean="0">
                <a:latin typeface="Calibri" panose="020F0502020204030204" pitchFamily="34" charset="0"/>
              </a:rPr>
              <a:t>energy balance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Stability of ROM is intimately tied to choice of </a:t>
                </a:r>
                <a:r>
                  <a:rPr lang="en-US" b="1" dirty="0">
                    <a:latin typeface="Calibri" panose="020F0502020204030204" pitchFamily="34" charset="0"/>
                  </a:rPr>
                  <a:t>inner product </a:t>
                </a:r>
                <a:r>
                  <a:rPr lang="en-US" dirty="0">
                    <a:latin typeface="Calibri" panose="020F0502020204030204" pitchFamily="34" charset="0"/>
                  </a:rPr>
                  <a:t>for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(</a:t>
                </a:r>
                <a:r>
                  <a:rPr lang="en-US" dirty="0" smtClean="0">
                    <a:latin typeface="Calibri" panose="020F0502020204030204" pitchFamily="34" charset="0"/>
                  </a:rPr>
                  <a:t>Rowley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 smtClean="0">
                    <a:latin typeface="Calibri" panose="020F0502020204030204" pitchFamily="34" charset="0"/>
                  </a:rPr>
                  <a:t>, 2004; </a:t>
                </a:r>
                <a:r>
                  <a:rPr lang="en-US" dirty="0">
                    <a:latin typeface="Calibri" panose="020F0502020204030204" pitchFamily="34" charset="0"/>
                  </a:rPr>
                  <a:t>Barone &amp;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, 2009;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Serre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dirty="0">
                    <a:latin typeface="Calibri" panose="020F0502020204030204" pitchFamily="34" charset="0"/>
                  </a:rPr>
                  <a:t>2012). 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Norm induced by inner product in which ROM is constructed should correspond to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energy measure </a:t>
                </a:r>
                <a:r>
                  <a:rPr lang="en-US" dirty="0" smtClean="0">
                    <a:latin typeface="Calibri" panose="020F0502020204030204" pitchFamily="34" charset="0"/>
                  </a:rPr>
                  <a:t>for system.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Incompressible flow: </a:t>
                </a:r>
                <a:r>
                  <a:rPr lang="en-US" dirty="0" smtClean="0">
                    <a:latin typeface="Calibri" panose="020F0502020204030204" pitchFamily="34" charset="0"/>
                  </a:rPr>
                  <a:t>solution vector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 induces norm representing global kinetic energy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).  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 is physically sensible, since POD modes represent optimally kinetic energy present in the ensemble from which they are constructed:</a:t>
                </a: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 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06589"/>
                <a:ext cx="8839200" cy="2960811"/>
              </a:xfrm>
              <a:prstGeom prst="rect">
                <a:avLst/>
              </a:prstGeom>
              <a:blipFill>
                <a:blip r:embed="rId2"/>
                <a:stretch>
                  <a:fillRect l="-483" t="-12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14600" y="6031468"/>
            <a:ext cx="4343400" cy="369332"/>
          </a:xfrm>
          <a:prstGeom prst="rect">
            <a:avLst/>
          </a:prstGeom>
          <a:solidFill>
            <a:srgbClr val="F8CF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Not the case for compressible flow!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</p:spTree>
    <p:extLst>
      <p:ext uri="{BB962C8B-B14F-4D97-AF65-F5344CB8AC3E}">
        <p14:creationId xmlns:p14="http://schemas.microsoft.com/office/powerpoint/2010/main" val="23856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Energy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∙,∙</m:t>
                        </m:r>
                      </m:e>
                    </m:d>
                    <m:r>
                      <a:rPr lang="en-US" i="1" baseline="-2500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one that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For linear system</a:t>
                </a:r>
                <a:r>
                  <a:rPr lang="en-US" dirty="0" smtClean="0">
                    <a:latin typeface="Calibri" panose="020F0502020204030204" pitchFamily="34" charset="0"/>
                  </a:rPr>
                  <a:t>: leads to semi-boundedness of linear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w.r.t. 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i.e.,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sz="400" i="1" dirty="0" smtClean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leads to stability 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For nonlinear system</a:t>
                </a:r>
                <a:r>
                  <a:rPr lang="en-US" dirty="0" smtClean="0">
                    <a:latin typeface="Calibri" panose="020F0502020204030204" pitchFamily="34" charset="0"/>
                  </a:rPr>
                  <a:t>: induces norm that represents global energy quantity (e.g., kinetic energy, stagnation energy, total energy, etc.).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blipFill>
                <a:blip r:embed="rId2"/>
                <a:stretch>
                  <a:fillRect l="-440" t="-1227" b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1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Energy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∙,∙</m:t>
                        </m:r>
                      </m:e>
                    </m:d>
                    <m:r>
                      <a:rPr lang="en-US" i="1" baseline="-2500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one that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For linear system</a:t>
                </a:r>
                <a:r>
                  <a:rPr lang="en-US" dirty="0" smtClean="0">
                    <a:latin typeface="Calibri" panose="020F0502020204030204" pitchFamily="34" charset="0"/>
                  </a:rPr>
                  <a:t>: leads to semi-boundedness of linear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w.r.t. 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i.e.,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sz="400" i="1" dirty="0" smtClean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leads to stability 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For nonlinear system</a:t>
                </a:r>
                <a:r>
                  <a:rPr lang="en-US" dirty="0" smtClean="0">
                    <a:latin typeface="Calibri" panose="020F0502020204030204" pitchFamily="34" charset="0"/>
                  </a:rPr>
                  <a:t>: induces norm that represents global energy quantity (e.g., kinetic energy, stagnation energy, total energy, etc.).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blipFill>
                <a:blip r:embed="rId2"/>
                <a:stretch>
                  <a:fillRect l="-440" t="-1227" b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62000" y="3886200"/>
            <a:ext cx="7620000" cy="923330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Practical implication of energy-stability analysis: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energy inner product ensures that </a:t>
            </a:r>
            <a:r>
              <a:rPr lang="en-US" dirty="0">
                <a:latin typeface="Calibri" panose="020F0502020204030204" pitchFamily="34" charset="0"/>
              </a:rPr>
              <a:t>any “bad” modes will </a:t>
            </a:r>
            <a:r>
              <a:rPr lang="en-US" dirty="0" smtClean="0">
                <a:latin typeface="Calibri" panose="020F0502020204030204" pitchFamily="34" charset="0"/>
              </a:rPr>
              <a:t>not introduce </a:t>
            </a:r>
            <a:r>
              <a:rPr lang="en-US" dirty="0">
                <a:latin typeface="Calibri" panose="020F0502020204030204" pitchFamily="34" charset="0"/>
              </a:rPr>
              <a:t>spurious non-physical numerical instabilities into </a:t>
            </a:r>
            <a:r>
              <a:rPr lang="en-US" dirty="0" smtClean="0">
                <a:latin typeface="Calibri" panose="020F0502020204030204" pitchFamily="34" charset="0"/>
              </a:rPr>
              <a:t>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approximation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70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48830"/>
            <a:ext cx="2756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Energy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∙,∙</m:t>
                        </m:r>
                      </m:e>
                    </m:d>
                    <m:r>
                      <a:rPr lang="en-US" i="1" baseline="-2500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is one that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For linear system</a:t>
                </a:r>
                <a:r>
                  <a:rPr lang="en-US" dirty="0" smtClean="0">
                    <a:latin typeface="Calibri" panose="020F0502020204030204" pitchFamily="34" charset="0"/>
                  </a:rPr>
                  <a:t>: leads to semi-boundedness of linear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w.r.t. inner product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i.e.,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 algn="ctr"/>
                <a:endParaRPr lang="en-US" sz="400" i="1" dirty="0" smtClean="0">
                  <a:latin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leads to stability 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 smtClean="0">
                    <a:latin typeface="Calibri" panose="020F0502020204030204" pitchFamily="34" charset="0"/>
                  </a:rPr>
                  <a:t>For nonlinear system</a:t>
                </a:r>
                <a:r>
                  <a:rPr lang="en-US" dirty="0" smtClean="0">
                    <a:latin typeface="Calibri" panose="020F0502020204030204" pitchFamily="34" charset="0"/>
                  </a:rPr>
                  <a:t>: induces norm that represents global energy quantity (e.g., kinetic energy, stagnation energy, total energy, etc.).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8200"/>
                <a:ext cx="8305800" cy="2985689"/>
              </a:xfrm>
              <a:prstGeom prst="rect">
                <a:avLst/>
              </a:prstGeom>
              <a:blipFill>
                <a:blip r:embed="rId2"/>
                <a:stretch>
                  <a:fillRect l="-440" t="-1227" b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62000" y="3886200"/>
            <a:ext cx="7620000" cy="923330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Practical implication of energy-stability analysis: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energy inner product ensures that </a:t>
            </a:r>
            <a:r>
              <a:rPr lang="en-US" dirty="0">
                <a:latin typeface="Calibri" panose="020F0502020204030204" pitchFamily="34" charset="0"/>
              </a:rPr>
              <a:t>any “bad” modes will </a:t>
            </a:r>
            <a:r>
              <a:rPr lang="en-US" dirty="0" smtClean="0">
                <a:latin typeface="Calibri" panose="020F0502020204030204" pitchFamily="34" charset="0"/>
              </a:rPr>
              <a:t>not introduce </a:t>
            </a:r>
            <a:r>
              <a:rPr lang="en-US" dirty="0">
                <a:latin typeface="Calibri" panose="020F0502020204030204" pitchFamily="34" charset="0"/>
              </a:rPr>
              <a:t>spurious non-physical numerical instabilities into </a:t>
            </a:r>
            <a:r>
              <a:rPr lang="en-US" dirty="0" smtClean="0">
                <a:latin typeface="Calibri" panose="020F0502020204030204" pitchFamily="34" charset="0"/>
              </a:rPr>
              <a:t>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approximation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4901672"/>
                <a:ext cx="8839200" cy="1499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Stability-preserving </a:t>
                </a:r>
                <a:r>
                  <a:rPr lang="en-US" dirty="0">
                    <a:latin typeface="Calibri" panose="020F0502020204030204" pitchFamily="34" charset="0"/>
                  </a:rPr>
                  <a:t>inner product derived using the</a:t>
                </a:r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b="1" dirty="0">
                    <a:latin typeface="Calibri" panose="020F0502020204030204" pitchFamily="34" charset="0"/>
                  </a:rPr>
                  <a:t>energy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method</a:t>
                </a:r>
                <a:r>
                  <a:rPr lang="en-US" dirty="0" smtClean="0">
                    <a:latin typeface="Calibri" panose="020F0502020204030204" pitchFamily="34" charset="0"/>
                  </a:rPr>
                  <a:t>: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Defines numerical solution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||</a:t>
                </a:r>
                <a:r>
                  <a:rPr lang="en-US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1" i="1" baseline="-2500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aseline="30000" dirty="0" smtClean="0"/>
                  <a:t>2</a:t>
                </a:r>
                <a:r>
                  <a:rPr lang="en-US" dirty="0" smtClean="0">
                    <a:latin typeface="Calibri" panose="020F0502020204030204" pitchFamily="34" charset="0"/>
                  </a:rPr>
                  <a:t> and bounds it in a physical way.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B</a:t>
                </a:r>
                <a:r>
                  <a:rPr lang="en-US" dirty="0" smtClean="0">
                    <a:latin typeface="Calibri" panose="020F0502020204030204" pitchFamily="34" charset="0"/>
                  </a:rPr>
                  <a:t>orrowed from spectral methods community.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Analysis is straightforward for ROMs constructed via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continuous projection.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901672"/>
                <a:ext cx="8839200" cy="1499128"/>
              </a:xfrm>
              <a:prstGeom prst="rect">
                <a:avLst/>
              </a:prstGeom>
              <a:blipFill>
                <a:blip r:embed="rId3"/>
                <a:stretch>
                  <a:fillRect l="-483" t="-2033" r="-621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87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Calibri" panose="020F0502020204030204" pitchFamily="34" charset="0"/>
              </a:rPr>
              <a:t>4.  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</a:rPr>
              <a:t>Approaches for building </a:t>
            </a:r>
            <a:r>
              <a:rPr lang="en-US" sz="2400" b="1" i="1" dirty="0" smtClean="0">
                <a:latin typeface="Calibri" panose="020F0502020204030204" pitchFamily="34" charset="0"/>
              </a:rPr>
              <a:t>a priori </a:t>
            </a:r>
            <a:r>
              <a:rPr lang="en-US" sz="2400" b="1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8577" y="5522629"/>
            <a:ext cx="3581400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with:</a:t>
            </a:r>
            <a:r>
              <a:rPr lang="en-US" dirty="0" smtClean="0">
                <a:latin typeface="Calibri" panose="020F0502020204030204" pitchFamily="34" charset="0"/>
              </a:rPr>
              <a:t> Matt Barone (SNL), </a:t>
            </a:r>
          </a:p>
          <a:p>
            <a:pPr algn="ctr"/>
            <a:r>
              <a:rPr lang="en-US" dirty="0" err="1" smtClean="0">
                <a:latin typeface="Calibri" panose="020F0502020204030204" pitchFamily="34" charset="0"/>
              </a:rPr>
              <a:t>Srini</a:t>
            </a:r>
            <a:r>
              <a:rPr lang="en-US" dirty="0" smtClean="0">
                <a:latin typeface="Calibri" panose="020F0502020204030204" pitchFamily="34" charset="0"/>
              </a:rPr>
              <a:t> Arunajatesan (SNL)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789068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2356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Linearized compressible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FOM </a:t>
                </a:r>
                <a:r>
                  <a:rPr lang="en-US" dirty="0">
                    <a:latin typeface="Calibri" panose="020F0502020204030204" pitchFamily="34" charset="0"/>
                  </a:rPr>
                  <a:t>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</a:t>
                </a:r>
                <a:r>
                  <a:rPr lang="en-US" dirty="0" smtClean="0">
                    <a:latin typeface="Calibri" panose="020F0502020204030204" pitchFamily="34" charset="0"/>
                  </a:rPr>
                  <a:t>linearly </a:t>
                </a:r>
                <a:r>
                  <a:rPr lang="en-US" dirty="0">
                    <a:latin typeface="Calibri" panose="020F0502020204030204" pitchFamily="34" charset="0"/>
                  </a:rPr>
                  <a:t>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</a:t>
                </a:r>
                <a:r>
                  <a:rPr lang="en-US" dirty="0" smtClean="0">
                    <a:latin typeface="Calibri" panose="020F0502020204030204" pitchFamily="34" charset="0"/>
                  </a:rPr>
                  <a:t>Barone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2009, 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2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3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Linearized compressible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FOM </a:t>
                </a:r>
                <a:r>
                  <a:rPr lang="en-US" dirty="0">
                    <a:latin typeface="Calibri" panose="020F0502020204030204" pitchFamily="34" charset="0"/>
                  </a:rPr>
                  <a:t>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</a:t>
                </a:r>
                <a:r>
                  <a:rPr lang="en-US" dirty="0" smtClean="0">
                    <a:latin typeface="Calibri" panose="020F0502020204030204" pitchFamily="34" charset="0"/>
                  </a:rPr>
                  <a:t>linearly </a:t>
                </a:r>
                <a:r>
                  <a:rPr lang="en-US" dirty="0">
                    <a:latin typeface="Calibri" panose="020F0502020204030204" pitchFamily="34" charset="0"/>
                  </a:rPr>
                  <a:t>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</a:t>
                </a:r>
                <a:r>
                  <a:rPr lang="en-US" dirty="0" smtClean="0">
                    <a:latin typeface="Calibri" panose="020F0502020204030204" pitchFamily="34" charset="0"/>
                  </a:rPr>
                  <a:t>Barone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2009, 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2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52500" y="1799016"/>
            <a:ext cx="71628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Linearized compressible Euler/</a:t>
            </a:r>
            <a:r>
              <a:rPr lang="en-US" b="1" i="1" dirty="0" err="1">
                <a:latin typeface="Calibri" panose="020F0502020204030204" pitchFamily="34" charset="0"/>
              </a:rPr>
              <a:t>Navier</a:t>
            </a:r>
            <a:r>
              <a:rPr lang="en-US" b="1" i="1" dirty="0">
                <a:latin typeface="Calibri" panose="020F0502020204030204" pitchFamily="34" charset="0"/>
              </a:rPr>
              <a:t>-Stokes</a:t>
            </a:r>
            <a:r>
              <a:rPr lang="en-US" dirty="0">
                <a:latin typeface="Calibri" panose="020F0502020204030204" pitchFamily="34" charset="0"/>
              </a:rPr>
              <a:t> equations are appropriate when a compressible fluid system can be described by small-amplitude perturbations about a steady-state mean flow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3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Linearized compressible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FOM </a:t>
                </a:r>
                <a:r>
                  <a:rPr lang="en-US" dirty="0">
                    <a:latin typeface="Calibri" panose="020F0502020204030204" pitchFamily="34" charset="0"/>
                  </a:rPr>
                  <a:t>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</a:t>
                </a:r>
                <a:r>
                  <a:rPr lang="en-US" dirty="0" smtClean="0">
                    <a:latin typeface="Calibri" panose="020F0502020204030204" pitchFamily="34" charset="0"/>
                  </a:rPr>
                  <a:t>linearly </a:t>
                </a:r>
                <a:r>
                  <a:rPr lang="en-US" dirty="0">
                    <a:latin typeface="Calibri" panose="020F0502020204030204" pitchFamily="34" charset="0"/>
                  </a:rPr>
                  <a:t>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</a:t>
                </a:r>
                <a:r>
                  <a:rPr lang="en-US" dirty="0" smtClean="0">
                    <a:latin typeface="Calibri" panose="020F0502020204030204" pitchFamily="34" charset="0"/>
                  </a:rPr>
                  <a:t>Barone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2009, 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2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blipFill>
                <a:blip r:embed="rId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85800" y="1942607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Full non-linear compressible flow equations</a:t>
            </a:r>
            <a:endParaRPr lang="en-US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9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762000" y="6727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Linearized compressible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2787503"/>
                <a:ext cx="8305800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Linearization of full compressible Euler/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obtained as follows: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r>
                  <a:rPr lang="en-US" dirty="0" smtClean="0">
                    <a:latin typeface="Calibri" panose="020F0502020204030204" pitchFamily="34" charset="0"/>
                  </a:rPr>
                  <a:t>Decompose fluid field as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steady mean </a:t>
                </a:r>
                <a:r>
                  <a:rPr lang="en-US" dirty="0" smtClean="0">
                    <a:latin typeface="Calibri" panose="020F0502020204030204" pitchFamily="34" charset="0"/>
                  </a:rPr>
                  <a:t>plus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unsteady fluctuation</a:t>
                </a:r>
              </a:p>
              <a:p>
                <a:pPr lvl="1"/>
                <a:endParaRPr lang="en-US" b="1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b="1" i="1" smtClean="0">
                          <a:latin typeface="Cambria Math"/>
                        </a:rPr>
                        <m:t>′(</m:t>
                      </m:r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 startAt="2"/>
                </a:pPr>
                <a:r>
                  <a:rPr lang="en-US" dirty="0" smtClean="0">
                    <a:latin typeface="Calibri" panose="020F0502020204030204" pitchFamily="34" charset="0"/>
                  </a:rPr>
                  <a:t>Linearize full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around steady mean to yield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linear hyperbolic/incompletely parabolic</a:t>
                </a:r>
                <a:r>
                  <a:rPr lang="en-US" dirty="0" smtClean="0">
                    <a:latin typeface="Calibri" panose="020F0502020204030204" pitchFamily="34" charset="0"/>
                  </a:rPr>
                  <a:t> system</a:t>
                </a: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87503"/>
                <a:ext cx="8305800" cy="2708434"/>
              </a:xfrm>
              <a:prstGeom prst="rect">
                <a:avLst/>
              </a:prstGeom>
              <a:blipFill>
                <a:blip r:embed="rId2"/>
                <a:stretch>
                  <a:fillRect l="-514" r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FOM </a:t>
                </a:r>
                <a:r>
                  <a:rPr lang="en-US" dirty="0">
                    <a:latin typeface="Calibri" panose="020F0502020204030204" pitchFamily="34" charset="0"/>
                  </a:rPr>
                  <a:t>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</a:t>
                </a:r>
                <a:r>
                  <a:rPr lang="en-US" dirty="0" smtClean="0">
                    <a:latin typeface="Calibri" panose="020F0502020204030204" pitchFamily="34" charset="0"/>
                  </a:rPr>
                  <a:t>linearly </a:t>
                </a:r>
                <a:r>
                  <a:rPr lang="en-US" dirty="0">
                    <a:latin typeface="Calibri" panose="020F0502020204030204" pitchFamily="34" charset="0"/>
                  </a:rPr>
                  <a:t>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</a:t>
                </a:r>
                <a:r>
                  <a:rPr lang="en-US" dirty="0" smtClean="0">
                    <a:latin typeface="Calibri" panose="020F0502020204030204" pitchFamily="34" charset="0"/>
                  </a:rPr>
                  <a:t>Barone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2009,  </a:t>
                </a:r>
                <a:r>
                  <a:rPr lang="en-US" u="sng" dirty="0" smtClean="0">
                    <a:latin typeface="Calibri" panose="020F0502020204030204" pitchFamily="34" charset="0"/>
                  </a:rPr>
                  <a:t>IKT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75768"/>
                <a:ext cx="8305800" cy="923330"/>
              </a:xfrm>
              <a:prstGeom prst="rect">
                <a:avLst/>
              </a:prstGeom>
              <a:blipFill>
                <a:blip r:embed="rId3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57400" y="5454503"/>
                <a:ext cx="4953000" cy="71769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𝑨</m:t>
                      </m:r>
                      <m:r>
                        <a:rPr lang="en-US" i="1" baseline="-2500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𝑲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54503"/>
                <a:ext cx="4953000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19800" y="3861119"/>
                <a:ext cx="28956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fluid solution vector (e.g.,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861119"/>
                <a:ext cx="2895600" cy="646331"/>
              </a:xfrm>
              <a:prstGeom prst="rect">
                <a:avLst/>
              </a:prstGeom>
              <a:blipFill>
                <a:blip r:embed="rId5"/>
                <a:stretch>
                  <a:fillRect l="-839" t="-3704" r="-419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836374"/>
                <a:ext cx="4800600" cy="990271"/>
              </a:xfrm>
              <a:prstGeom prst="rect">
                <a:avLst/>
              </a:prstGeom>
              <a:blipFill>
                <a:blip r:embed="rId6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85800" y="1942607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Full non-linear compressible flow equations</a:t>
            </a:r>
            <a:endParaRPr lang="en-US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52045"/>
                <a:ext cx="18288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620" y="652045"/>
                <a:ext cx="18288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6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2009;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&amp; Arunajatesan, 2012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 smtClean="0">
                    <a:latin typeface="Calibri" panose="020F0502020204030204" pitchFamily="34" charset="0"/>
                  </a:rPr>
                  <a:t>symmetrizer</a:t>
                </a:r>
                <a:r>
                  <a:rPr lang="en-US" dirty="0" smtClean="0">
                    <a:latin typeface="Calibri" panose="020F0502020204030204" pitchFamily="34" charset="0"/>
                  </a:rPr>
                  <a:t>”)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:</a:t>
                </a:r>
                <a:endParaRPr lang="en-US" sz="800" dirty="0" smtClean="0">
                  <a:latin typeface="Calibri" panose="020F0502020204030204" pitchFamily="34" charset="0"/>
                </a:endParaRPr>
              </a:p>
              <a:p>
                <a:r>
                  <a:rPr lang="en-US" sz="8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blipFill>
                <a:blip r:embed="rId2"/>
                <a:stretch>
                  <a:fillRect l="-410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2009;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&amp; Arunajatesan, 2012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3953"/>
            <a:ext cx="2222930" cy="13759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724561"/>
            <a:ext cx="5715790" cy="151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latin typeface="Calibri" panose="020F0502020204030204" pitchFamily="34" charset="0"/>
              </a:rPr>
              <a:t>Application areas in </a:t>
            </a:r>
            <a:r>
              <a:rPr lang="en-US" sz="2000" b="1" i="1" u="sng" dirty="0">
                <a:latin typeface="Calibri" panose="020F0502020204030204" pitchFamily="34" charset="0"/>
              </a:rPr>
              <a:t>which this situation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arises:</a:t>
            </a:r>
          </a:p>
          <a:p>
            <a:endParaRPr lang="en-US" sz="1200" b="1" i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Captive-carry </a:t>
            </a:r>
            <a:r>
              <a:rPr lang="en-US" sz="2000" dirty="0" smtClean="0">
                <a:latin typeface="Calibri" panose="020F0502020204030204" pitchFamily="34" charset="0"/>
              </a:rPr>
              <a:t>and</a:t>
            </a:r>
            <a:r>
              <a:rPr lang="en-US" sz="2000" b="1" dirty="0" smtClean="0">
                <a:latin typeface="Calibri" panose="020F0502020204030204" pitchFamily="34" charset="0"/>
              </a:rPr>
              <a:t> re-entry environments: </a:t>
            </a:r>
            <a:r>
              <a:rPr lang="en-US" sz="2000" dirty="0" smtClean="0">
                <a:latin typeface="Calibri" panose="020F0502020204030204" pitchFamily="34" charset="0"/>
              </a:rPr>
              <a:t>Large Eddy Simulations (LES) runs require very </a:t>
            </a:r>
            <a:r>
              <a:rPr lang="en-US" sz="2000" dirty="0">
                <a:latin typeface="Calibri" panose="020F0502020204030204" pitchFamily="34" charset="0"/>
              </a:rPr>
              <a:t>fine meshes and </a:t>
            </a:r>
            <a:r>
              <a:rPr lang="en-US" sz="2000" dirty="0" smtClean="0">
                <a:latin typeface="Calibri" panose="020F0502020204030204" pitchFamily="34" charset="0"/>
              </a:rPr>
              <a:t>can take on the order of </a:t>
            </a:r>
            <a:r>
              <a:rPr lang="en-US" sz="2000" b="1" i="1" dirty="0" smtClean="0">
                <a:latin typeface="Calibri" panose="020F0502020204030204" pitchFamily="34" charset="0"/>
              </a:rPr>
              <a:t>week</a:t>
            </a:r>
            <a:r>
              <a:rPr lang="en-US" sz="2000" b="1" i="1" dirty="0">
                <a:latin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93953"/>
            <a:ext cx="1314163" cy="13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 smtClean="0">
                    <a:latin typeface="Calibri" panose="020F0502020204030204" pitchFamily="34" charset="0"/>
                  </a:rPr>
                  <a:t>symmetrizer</a:t>
                </a:r>
                <a:r>
                  <a:rPr lang="en-US" dirty="0" smtClean="0">
                    <a:latin typeface="Calibri" panose="020F0502020204030204" pitchFamily="34" charset="0"/>
                  </a:rPr>
                  <a:t>”)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:</a:t>
                </a:r>
                <a:endParaRPr lang="en-US" sz="800" dirty="0" smtClean="0">
                  <a:latin typeface="Calibri" panose="020F0502020204030204" pitchFamily="34" charset="0"/>
                </a:endParaRPr>
              </a:p>
              <a:p>
                <a:r>
                  <a:rPr lang="en-US" sz="8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blipFill>
                <a:blip r:embed="rId2"/>
                <a:stretch>
                  <a:fillRect l="-410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Symmetry </a:t>
                </a:r>
                <a:r>
                  <a:rPr lang="en-US" b="1" dirty="0">
                    <a:latin typeface="Calibri" panose="020F0502020204030204" pitchFamily="34" charset="0"/>
                  </a:rPr>
                  <a:t>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nner </a:t>
                </a:r>
                <a:r>
                  <a:rPr lang="en-US" b="1" dirty="0">
                    <a:latin typeface="Calibri" panose="020F0502020204030204" pitchFamily="34" charset="0"/>
                  </a:rPr>
                  <a:t>P</a:t>
                </a:r>
                <a:r>
                  <a:rPr lang="en-US" b="1" dirty="0" smtClean="0">
                    <a:latin typeface="Calibri" panose="020F0502020204030204" pitchFamily="34" charset="0"/>
                  </a:rPr>
                  <a:t>roduct </a:t>
                </a:r>
                <a:r>
                  <a:rPr lang="en-US" dirty="0">
                    <a:latin typeface="Calibri" panose="020F0502020204030204" pitchFamily="34" charset="0"/>
                  </a:rPr>
                  <a:t>(weighted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blipFill>
                <a:blip r:embed="rId3"/>
                <a:stretch>
                  <a:fillRect t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2009;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&amp; Arunajatesan, 2012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878" y="121119"/>
            <a:ext cx="84303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 smtClean="0">
                    <a:latin typeface="Calibri" panose="020F0502020204030204" pitchFamily="34" charset="0"/>
                  </a:rPr>
                  <a:t>symmetrizer</a:t>
                </a:r>
                <a:r>
                  <a:rPr lang="en-US" dirty="0" smtClean="0">
                    <a:latin typeface="Calibri" panose="020F0502020204030204" pitchFamily="34" charset="0"/>
                  </a:rPr>
                  <a:t>”)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:</a:t>
                </a:r>
                <a:endParaRPr lang="en-US" sz="800" dirty="0" smtClean="0">
                  <a:latin typeface="Calibri" panose="020F0502020204030204" pitchFamily="34" charset="0"/>
                </a:endParaRPr>
              </a:p>
              <a:p>
                <a:r>
                  <a:rPr lang="en-US" sz="8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915400" cy="2254720"/>
              </a:xfrm>
              <a:prstGeom prst="rect">
                <a:avLst/>
              </a:prstGeom>
              <a:blipFill>
                <a:blip r:embed="rId2"/>
                <a:stretch>
                  <a:fillRect l="-410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Symmetry </a:t>
                </a:r>
                <a:r>
                  <a:rPr lang="en-US" b="1" dirty="0">
                    <a:latin typeface="Calibri" panose="020F0502020204030204" pitchFamily="34" charset="0"/>
                  </a:rPr>
                  <a:t>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nner </a:t>
                </a:r>
                <a:r>
                  <a:rPr lang="en-US" b="1" dirty="0">
                    <a:latin typeface="Calibri" panose="020F0502020204030204" pitchFamily="34" charset="0"/>
                  </a:rPr>
                  <a:t>P</a:t>
                </a:r>
                <a:r>
                  <a:rPr lang="en-US" b="1" dirty="0" smtClean="0">
                    <a:latin typeface="Calibri" panose="020F0502020204030204" pitchFamily="34" charset="0"/>
                  </a:rPr>
                  <a:t>roduct </a:t>
                </a:r>
                <a:r>
                  <a:rPr lang="en-US" dirty="0">
                    <a:latin typeface="Calibri" panose="020F0502020204030204" pitchFamily="34" charset="0"/>
                  </a:rPr>
                  <a:t>(weighted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4038600"/>
                <a:ext cx="5638800" cy="1014893"/>
              </a:xfrm>
              <a:prstGeom prst="rect">
                <a:avLst/>
              </a:prstGeom>
              <a:blipFill>
                <a:blip r:embed="rId3"/>
                <a:stretch>
                  <a:fillRect t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5181600"/>
                <a:ext cx="9296400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If ROM is built in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symmetry inner product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approximation will satisfy the same  energy expression as continuous PDEs, e.g., it will be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energy-stable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81600"/>
                <a:ext cx="9296400" cy="1233799"/>
              </a:xfrm>
              <a:prstGeom prst="rect">
                <a:avLst/>
              </a:prstGeom>
              <a:blipFill>
                <a:blip r:embed="rId4"/>
                <a:stretch>
                  <a:fillRect l="-393"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09600" y="1143000"/>
            <a:ext cx="78486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2009;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&amp; Arunajatesan, 2012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5757" y="0"/>
            <a:ext cx="62797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Symmetrizers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for several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h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yperbolic/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i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ncompletely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arabolic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s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1087654"/>
                <a:ext cx="8305800" cy="397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Wave equation:</a:t>
                </a:r>
                <a:r>
                  <a:rPr lang="en-US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baseline="30000" smtClean="0">
                        <a:latin typeface="Cambria Math"/>
                      </a:rPr>
                      <m:t>2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dirty="0" smtClean="0">
                    <a:latin typeface="+mj-lt"/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US" i="1" dirty="0">
                            <a:latin typeface="Cambria Math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shallow water equations: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𝟎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compressible Euler: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1">
                        <a:latin typeface="Cambria Math"/>
                      </a:rPr>
                      <m:t>𝟎</m:t>
                    </m:r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compressible </a:t>
                </a:r>
                <a:r>
                  <a:rPr lang="en-US" b="1" i="1" u="sng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b="1" i="1" u="sng" dirty="0" smtClean="0">
                    <a:latin typeface="Calibri" panose="020F0502020204030204" pitchFamily="34" charset="0"/>
                  </a:rPr>
                  <a:t>-Stokes: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𝑥𝑗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𝑲</m:t>
                        </m:r>
                        <m:r>
                          <a:rPr lang="en-US" i="1" baseline="-25000">
                            <a:latin typeface="Cambria Math"/>
                          </a:rPr>
                          <m:t>𝑖𝑗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  <m:r>
                          <a:rPr lang="en-US" i="1">
                            <a:latin typeface="Cambria Math"/>
                          </a:rPr>
                          <m:t>)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′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𝑥𝑖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𝟎</m:t>
                    </m:r>
                  </m:oMath>
                </a14:m>
                <a:endParaRPr lang="en-US" b="1" i="1" dirty="0" smtClean="0">
                  <a:latin typeface="Cambria Math"/>
                </a:endParaRPr>
              </a:p>
              <a:p>
                <a:pPr marL="0" lvl="1"/>
                <a:endParaRPr lang="en-US" b="1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087654"/>
                <a:ext cx="8305800" cy="3976025"/>
              </a:xfrm>
              <a:prstGeom prst="rect">
                <a:avLst/>
              </a:prstGeom>
              <a:blipFill>
                <a:blip r:embed="rId2"/>
                <a:stretch>
                  <a:fillRect l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48425" y="1066800"/>
                <a:ext cx="1752600" cy="5542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i="1" baseline="3000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25" y="1066800"/>
                <a:ext cx="1752600" cy="5542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96025" y="1773454"/>
                <a:ext cx="2133600" cy="10042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</m:acc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25" y="1773454"/>
                <a:ext cx="2133600" cy="1004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57825" y="3008679"/>
                <a:ext cx="3076575" cy="11269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(1+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i="1" baseline="3000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825" y="3008679"/>
                <a:ext cx="3076575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3825" y="4822986"/>
                <a:ext cx="3733800" cy="15224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𝜌</m:t>
                                            </m:r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𝛾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−1)</m:t>
                                            </m:r>
                                          </m:e>
                                        </m:acc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 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𝑅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" y="4822986"/>
                <a:ext cx="3733800" cy="15224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238625" y="5209657"/>
            <a:ext cx="434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Barone &amp; </a:t>
            </a:r>
            <a:r>
              <a:rPr lang="en-US" sz="1600" u="sng" dirty="0" smtClean="0">
                <a:latin typeface="Calibri" panose="020F0502020204030204" pitchFamily="34" charset="0"/>
              </a:rPr>
              <a:t>IKT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JCP</a:t>
            </a:r>
            <a:r>
              <a:rPr lang="en-US" sz="1600" dirty="0" smtClean="0">
                <a:latin typeface="Calibri" panose="020F0502020204030204" pitchFamily="34" charset="0"/>
              </a:rPr>
              <a:t>, 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smtClean="0">
                <a:latin typeface="Calibri" panose="020F0502020204030204" pitchFamily="34" charset="0"/>
              </a:rPr>
              <a:t>IKT</a:t>
            </a:r>
            <a:r>
              <a:rPr lang="en-US" sz="1600" dirty="0" smtClean="0">
                <a:latin typeface="Calibri" panose="020F0502020204030204" pitchFamily="34" charset="0"/>
              </a:rPr>
              <a:t> &amp; Arunajatesan, </a:t>
            </a:r>
            <a:r>
              <a:rPr lang="en-US" sz="1600" i="1" dirty="0" smtClean="0">
                <a:latin typeface="Calibri" panose="020F0502020204030204" pitchFamily="34" charset="0"/>
              </a:rPr>
              <a:t>WCCM X</a:t>
            </a:r>
            <a:r>
              <a:rPr lang="en-US" sz="1600" dirty="0" smtClean="0">
                <a:latin typeface="Calibri" panose="020F0502020204030204" pitchFamily="34" charset="0"/>
              </a:rPr>
              <a:t>, 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smtClean="0">
                <a:latin typeface="Calibri" panose="020F0502020204030204" pitchFamily="34" charset="0"/>
              </a:rPr>
              <a:t>IKT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SAND report</a:t>
            </a:r>
            <a:r>
              <a:rPr lang="en-US" sz="1600" dirty="0" smtClean="0">
                <a:latin typeface="Calibri" panose="020F0502020204030204" pitchFamily="34" charset="0"/>
              </a:rPr>
              <a:t>, 2014.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66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Consider linear discrete (i.e., discretized in space) stable full order model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Lyapunov function </a:t>
                </a:r>
                <a:r>
                  <a:rPr lang="en-US" dirty="0" smtClean="0">
                    <a:latin typeface="Calibri" panose="020F0502020204030204" pitchFamily="34" charset="0"/>
                  </a:rPr>
                  <a:t>for this FOM: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𝑷𝒙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is the solution of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blipFill>
                <a:blip r:embed="rId3"/>
                <a:stretch>
                  <a:fillRect l="-45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𝑷𝑨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blipFill>
                <a:blip r:embed="rId4"/>
                <a:stretch>
                  <a:fillRect l="-2847" t="-2222" r="-42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S.p.d</a:t>
                </a:r>
                <a:r>
                  <a:rPr lang="en-US" dirty="0" smtClean="0">
                    <a:latin typeface="Calibri" panose="020F0502020204030204" pitchFamily="34" charset="0"/>
                  </a:rPr>
                  <a:t>. solution to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 exists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s.p.d</a:t>
                </a:r>
                <a:r>
                  <a:rPr lang="en-US" dirty="0" smtClean="0">
                    <a:latin typeface="Calibri" panose="020F0502020204030204" pitchFamily="34" charset="0"/>
                  </a:rPr>
                  <a:t>.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stable.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There are solvers for solving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equation, e.g.,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</a:t>
                </a:r>
                <a:r>
                  <a:rPr lang="en-US" dirty="0" smtClean="0">
                    <a:latin typeface="Calibri" panose="020F0502020204030204" pitchFamily="34" charset="0"/>
                  </a:rPr>
                  <a:t> function in MATLAB control toolbox.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blipFill>
                <a:blip r:embed="rId5"/>
                <a:stretch>
                  <a:fillRect l="-55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4800" y="408961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Discrete analog of symmetry inner product: </a:t>
            </a:r>
            <a:r>
              <a:rPr lang="en-US" b="1" i="1" dirty="0" err="1" smtClean="0">
                <a:latin typeface="Calibri" panose="020F0502020204030204" pitchFamily="34" charset="0"/>
              </a:rPr>
              <a:t>Lyapunov</a:t>
            </a:r>
            <a:r>
              <a:rPr lang="en-US" b="1" i="1" dirty="0" smtClean="0">
                <a:latin typeface="Calibri" panose="020F0502020204030204" pitchFamily="34" charset="0"/>
              </a:rPr>
              <a:t> inner product </a:t>
            </a:r>
            <a:r>
              <a:rPr lang="en-US" dirty="0" smtClean="0">
                <a:latin typeface="Calibri" panose="020F0502020204030204" pitchFamily="34" charset="0"/>
              </a:rPr>
              <a:t>(Rowley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2004):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baseline="-2500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blipFill>
                <a:blip r:embed="rId6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7366" y="5232611"/>
            <a:ext cx="83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Can show</a:t>
            </a:r>
            <a:r>
              <a:rPr lang="en-US" dirty="0" smtClean="0">
                <a:latin typeface="Calibri" panose="020F0502020204030204" pitchFamily="34" charset="0"/>
              </a:rPr>
              <a:t>: if ROM is constructed in </a:t>
            </a:r>
            <a:r>
              <a:rPr lang="en-US" dirty="0" err="1" smtClean="0">
                <a:latin typeface="Calibri" panose="020F0502020204030204" pitchFamily="34" charset="0"/>
              </a:rPr>
              <a:t>Lyapunov</a:t>
            </a:r>
            <a:r>
              <a:rPr lang="en-US" dirty="0" smtClean="0">
                <a:latin typeface="Calibri" panose="020F0502020204030204" pitchFamily="34" charset="0"/>
              </a:rPr>
              <a:t> inner product, it is energy-stable, i.e., 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609" y="76200"/>
            <a:ext cx="690849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Discrete counterpart of symmetry-inner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roduct: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inner product</a:t>
            </a:r>
          </a:p>
        </p:txBody>
      </p:sp>
    </p:spTree>
    <p:extLst>
      <p:ext uri="{BB962C8B-B14F-4D97-AF65-F5344CB8AC3E}">
        <p14:creationId xmlns:p14="http://schemas.microsoft.com/office/powerpoint/2010/main" val="2098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66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Consider linear discrete (i.e., discretized in space) stable full order model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683" y="1529737"/>
                <a:ext cx="18288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Lyapunov function </a:t>
                </a:r>
                <a:r>
                  <a:rPr lang="en-US" dirty="0" smtClean="0">
                    <a:latin typeface="Calibri" panose="020F0502020204030204" pitchFamily="34" charset="0"/>
                  </a:rPr>
                  <a:t>for this FOM: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𝑷𝒙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is the solution of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32211"/>
                <a:ext cx="8001000" cy="646331"/>
              </a:xfrm>
              <a:prstGeom prst="rect">
                <a:avLst/>
              </a:prstGeom>
              <a:blipFill>
                <a:blip r:embed="rId3"/>
                <a:stretch>
                  <a:fillRect l="-45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𝑷𝑨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558" y="2715778"/>
                <a:ext cx="1717329" cy="276999"/>
              </a:xfrm>
              <a:prstGeom prst="rect">
                <a:avLst/>
              </a:prstGeom>
              <a:blipFill>
                <a:blip r:embed="rId4"/>
                <a:stretch>
                  <a:fillRect l="-2847" t="-2222" r="-42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S.p.d</a:t>
                </a:r>
                <a:r>
                  <a:rPr lang="en-US" dirty="0" smtClean="0">
                    <a:latin typeface="Calibri" panose="020F0502020204030204" pitchFamily="34" charset="0"/>
                  </a:rPr>
                  <a:t>. solution to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 exists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s.p.d</a:t>
                </a:r>
                <a:r>
                  <a:rPr lang="en-US" dirty="0" smtClean="0">
                    <a:latin typeface="Calibri" panose="020F0502020204030204" pitchFamily="34" charset="0"/>
                  </a:rPr>
                  <a:t>.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stable.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There are solvers for solving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equation, e.g.,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</a:t>
                </a:r>
                <a:r>
                  <a:rPr lang="en-US" dirty="0" smtClean="0">
                    <a:latin typeface="Calibri" panose="020F0502020204030204" pitchFamily="34" charset="0"/>
                  </a:rPr>
                  <a:t> function in MATLAB control toolbox.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099011"/>
                <a:ext cx="7696200" cy="923330"/>
              </a:xfrm>
              <a:prstGeom prst="rect">
                <a:avLst/>
              </a:prstGeom>
              <a:blipFill>
                <a:blip r:embed="rId5"/>
                <a:stretch>
                  <a:fillRect l="-55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4800" y="408961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Discrete analog of symmetry inner product: </a:t>
            </a:r>
            <a:r>
              <a:rPr lang="en-US" b="1" i="1" dirty="0" err="1" smtClean="0">
                <a:latin typeface="Calibri" panose="020F0502020204030204" pitchFamily="34" charset="0"/>
              </a:rPr>
              <a:t>Lyapunov</a:t>
            </a:r>
            <a:r>
              <a:rPr lang="en-US" b="1" i="1" dirty="0" smtClean="0">
                <a:latin typeface="Calibri" panose="020F0502020204030204" pitchFamily="34" charset="0"/>
              </a:rPr>
              <a:t> inner product </a:t>
            </a:r>
            <a:r>
              <a:rPr lang="en-US" dirty="0" smtClean="0">
                <a:latin typeface="Calibri" panose="020F0502020204030204" pitchFamily="34" charset="0"/>
              </a:rPr>
              <a:t>(Rowley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2004):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baseline="-2500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623011"/>
                <a:ext cx="2743200" cy="372666"/>
              </a:xfrm>
              <a:prstGeom prst="rect">
                <a:avLst/>
              </a:prstGeom>
              <a:blipFill>
                <a:blip r:embed="rId6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7366" y="5232611"/>
            <a:ext cx="83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Can show</a:t>
            </a:r>
            <a:r>
              <a:rPr lang="en-US" dirty="0" smtClean="0">
                <a:latin typeface="Calibri" panose="020F0502020204030204" pitchFamily="34" charset="0"/>
              </a:rPr>
              <a:t>: if ROM is constructed in </a:t>
            </a:r>
            <a:r>
              <a:rPr lang="en-US" dirty="0" err="1" smtClean="0">
                <a:latin typeface="Calibri" panose="020F0502020204030204" pitchFamily="34" charset="0"/>
              </a:rPr>
              <a:t>Lyapunov</a:t>
            </a:r>
            <a:r>
              <a:rPr lang="en-US" dirty="0" smtClean="0">
                <a:latin typeface="Calibri" panose="020F0502020204030204" pitchFamily="34" charset="0"/>
              </a:rPr>
              <a:t> inner product, it is energy-stable, i.e., 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766011"/>
                <a:ext cx="3124200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609" y="76200"/>
            <a:ext cx="690849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Discrete counterpart of symmetry-inner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roduct: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inner product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646402"/>
            <a:ext cx="2133600" cy="4335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105400" y="2495148"/>
                <a:ext cx="2514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Intractable for large problems </a:t>
                </a:r>
                <a:r>
                  <a:rPr lang="en-US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ops!</a:t>
                </a:r>
                <a:endParaRPr lang="en-US" sz="1600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2495148"/>
                <a:ext cx="2514600" cy="584775"/>
              </a:xfrm>
              <a:prstGeom prst="rect">
                <a:avLst/>
              </a:prstGeom>
              <a:blipFill>
                <a:blip r:embed="rId8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0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blipFill>
                <a:blip r:embed="rId3"/>
                <a:stretch>
                  <a:fillRect l="-414" t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0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1487843"/>
              </a:xfrm>
              <a:prstGeom prst="rect">
                <a:avLst/>
              </a:prstGeom>
              <a:blipFill>
                <a:blip r:embed="rId3"/>
                <a:stretch>
                  <a:fillRect l="-414" t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 smtClean="0">
                    <a:latin typeface="Calibri" panose="020F0502020204030204" pitchFamily="34" charset="0"/>
                  </a:rPr>
                  <a:t>Remark:</a:t>
                </a:r>
                <a:r>
                  <a:rPr lang="en-US" sz="1600" b="1" i="1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projection in symmetry inner product is equivalent to </a:t>
                </a:r>
                <a:r>
                  <a:rPr lang="en-US" sz="1600" b="1" i="1" dirty="0" err="1" smtClean="0">
                    <a:latin typeface="Calibri" panose="020F0502020204030204" pitchFamily="34" charset="0"/>
                  </a:rPr>
                  <a:t>Petrov-Galerkin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projection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blipFill>
                <a:blip r:embed="rId4"/>
                <a:stretch>
                  <a:fillRect l="-228" t="-1117" r="-456" b="-5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0" y="4648200"/>
            <a:ext cx="22860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 smtClean="0">
                    <a:latin typeface="Calibri" panose="020F0502020204030204" pitchFamily="34" charset="0"/>
                  </a:rPr>
                  <a:t>Remark:</a:t>
                </a:r>
                <a:r>
                  <a:rPr lang="en-US" sz="1600" b="1" i="1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projection in symmetry inner product is equivalent to </a:t>
                </a:r>
                <a:r>
                  <a:rPr lang="en-US" sz="1600" b="1" i="1" dirty="0" err="1" smtClean="0">
                    <a:latin typeface="Calibri" panose="020F0502020204030204" pitchFamily="34" charset="0"/>
                  </a:rPr>
                  <a:t>Petrov-Galerkin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projection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blipFill>
                <a:blip r:embed="rId3"/>
                <a:stretch>
                  <a:fillRect l="-228" t="-1117" r="-456" b="-5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8031" y="3600953"/>
            <a:ext cx="14173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Substitute BCs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48600" y="3939507"/>
            <a:ext cx="0" cy="730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2794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Integrate second term by parts and apply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boundary conditions </a:t>
                </a:r>
                <a:r>
                  <a:rPr lang="en-US" dirty="0" smtClean="0">
                    <a:latin typeface="Calibri" panose="020F0502020204030204" pitchFamily="34" charset="0"/>
                  </a:rPr>
                  <a:t>weakly: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𝑯𝑨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</m:t>
                                  </m:r>
                                </m:e>
                              </m:nary>
                              <m:r>
                                <a:rPr lang="en-US" b="1" i="1">
                                  <a:latin typeface="Cambria Math"/>
                                </a:rPr>
                                <m:t>𝑲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  <m:sub/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2794996"/>
              </a:xfrm>
              <a:prstGeom prst="rect">
                <a:avLst/>
              </a:prstGeom>
              <a:blipFill>
                <a:blip r:embed="rId4"/>
                <a:stretch>
                  <a:fillRect l="-414"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3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0" y="4648200"/>
            <a:ext cx="22860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49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Steps to obtain stable ROM in symmetry </a:t>
            </a:r>
            <a:r>
              <a:rPr lang="en-US" sz="3200" dirty="0" err="1" smtClean="0">
                <a:latin typeface="Calibri" panose="020F0502020204030204" pitchFamily="34" charset="0"/>
                <a:ea typeface="ＭＳ Ｐゴシック" charset="0"/>
              </a:rPr>
              <a:t>i.p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819"/>
            <a:ext cx="4894481" cy="18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 smtClean="0">
                    <a:latin typeface="Calibri" panose="020F0502020204030204" pitchFamily="34" charset="0"/>
                  </a:rPr>
                  <a:t>Remark:</a:t>
                </a:r>
                <a:r>
                  <a:rPr lang="en-US" sz="1600" b="1" i="1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projection in symmetry inner product is equivalent to </a:t>
                </a:r>
                <a:r>
                  <a:rPr lang="en-US" sz="1600" b="1" i="1" dirty="0" err="1" smtClean="0">
                    <a:latin typeface="Calibri" panose="020F0502020204030204" pitchFamily="34" charset="0"/>
                  </a:rPr>
                  <a:t>Petrov-Galerkin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projection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130755"/>
                <a:ext cx="2667000" cy="1077218"/>
              </a:xfrm>
              <a:prstGeom prst="rect">
                <a:avLst/>
              </a:prstGeom>
              <a:blipFill>
                <a:blip r:embed="rId3"/>
                <a:stretch>
                  <a:fillRect l="-228" t="-1117" r="-456" b="-5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098073" y="3462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8031" y="3600953"/>
            <a:ext cx="14173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Substitute BCs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48600" y="3939507"/>
            <a:ext cx="0" cy="730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0480" y="2870775"/>
                <a:ext cx="8839200" cy="340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latin typeface="Calibri" panose="020F0502020204030204" pitchFamily="34" charset="0"/>
                  </a:rPr>
                  <a:t>Galerkin-project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equations using symmetry inner product: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𝑨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Integrate second term by parts and apply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boundary conditions </a:t>
                </a:r>
                <a:r>
                  <a:rPr lang="en-US" dirty="0" smtClean="0">
                    <a:latin typeface="Calibri" panose="020F0502020204030204" pitchFamily="34" charset="0"/>
                  </a:rPr>
                  <a:t>weakly: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𝑯𝑨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𝑖𝑗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′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𝑯</m:t>
                                  </m:r>
                                </m:e>
                              </m:nary>
                              <m:r>
                                <a:rPr lang="en-US" b="1" i="1">
                                  <a:latin typeface="Cambria Math"/>
                                </a:rPr>
                                <m:t>𝑲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𝑖𝑗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  <m:sub/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Substitute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modal decomposition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to obtain 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linear dynamical system of the form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" y="2870775"/>
                <a:ext cx="8839200" cy="3401700"/>
              </a:xfrm>
              <a:prstGeom prst="rect">
                <a:avLst/>
              </a:prstGeom>
              <a:blipFill>
                <a:blip r:embed="rId4"/>
                <a:stretch>
                  <a:fillRect l="-414" t="-1075" r="-828" b="-10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21372"/>
            <a:ext cx="68686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Continuous projection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i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mplementation: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sz="16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libmesh</a:t>
                </a:r>
                <a:r>
                  <a:rPr lang="en-US" dirty="0" smtClean="0">
                    <a:latin typeface="Calibri" pitchFamily="34" charset="0"/>
                  </a:rPr>
                  <a:t> library.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Euler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</a:t>
                </a:r>
                <a:r>
                  <a:rPr lang="en-US" b="1" i="1" dirty="0" smtClean="0">
                    <a:latin typeface="Calibri" pitchFamily="34" charset="0"/>
                  </a:rPr>
                  <a:t>isentropic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Nonlinear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</a:t>
                </a:r>
                <a:r>
                  <a:rPr lang="en-US" dirty="0" smtClean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blipFill>
                <a:blip r:embed="rId2"/>
                <a:stretch>
                  <a:fillRect l="-498" t="-1215" r="-829" b="-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</a:t>
                </a:r>
                <a:r>
                  <a:rPr lang="en-US" sz="1600" b="1" dirty="0" smtClean="0">
                    <a:latin typeface="Calibri" pitchFamily="34" charset="0"/>
                  </a:rPr>
                  <a:t>” ROM Code</a:t>
                </a:r>
                <a:r>
                  <a:rPr lang="en-US" sz="1600" dirty="0" smtClean="0">
                    <a:latin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</a:rPr>
                  <a:t>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</a:t>
                </a:r>
                <a:r>
                  <a:rPr lang="en-US" sz="1600" dirty="0" smtClean="0">
                    <a:latin typeface="Calibri" pitchFamily="34" charset="0"/>
                  </a:rPr>
                  <a:t>test-bed ROM </a:t>
                </a:r>
                <a:r>
                  <a:rPr lang="en-US" sz="1600" dirty="0">
                    <a:latin typeface="Calibri" pitchFamily="34" charset="0"/>
                  </a:rPr>
                  <a:t>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</a:t>
                </a:r>
                <a:r>
                  <a:rPr lang="en-US" sz="1600" dirty="0" smtClean="0">
                    <a:latin typeface="Calibri" pitchFamily="34" charset="0"/>
                  </a:rPr>
                  <a:t>compressible flow problems</a:t>
                </a:r>
                <a:endParaRPr lang="en-US" sz="1600" dirty="0">
                  <a:latin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blipFill>
                <a:blip r:embed="rId3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4174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 smtClean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 smtClean="0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&amp; Menon, 2010), an LES flow solver originally developed in the Computational Combustion Laboratory at Georgia Tech. 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6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9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32" y="3151936"/>
            <a:ext cx="1746968" cy="149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3953"/>
            <a:ext cx="2222930" cy="13759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724561"/>
            <a:ext cx="5715790" cy="151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latin typeface="Calibri" panose="020F0502020204030204" pitchFamily="34" charset="0"/>
              </a:rPr>
              <a:t>Application areas in </a:t>
            </a:r>
            <a:r>
              <a:rPr lang="en-US" sz="2000" b="1" i="1" u="sng" dirty="0">
                <a:latin typeface="Calibri" panose="020F0502020204030204" pitchFamily="34" charset="0"/>
              </a:rPr>
              <a:t>which this situation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arises:</a:t>
            </a:r>
          </a:p>
          <a:p>
            <a:endParaRPr lang="en-US" sz="1200" b="1" i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Captive-carry </a:t>
            </a:r>
            <a:r>
              <a:rPr lang="en-US" sz="2000" dirty="0" smtClean="0">
                <a:latin typeface="Calibri" panose="020F0502020204030204" pitchFamily="34" charset="0"/>
              </a:rPr>
              <a:t>and</a:t>
            </a:r>
            <a:r>
              <a:rPr lang="en-US" sz="2000" b="1" dirty="0" smtClean="0">
                <a:latin typeface="Calibri" panose="020F0502020204030204" pitchFamily="34" charset="0"/>
              </a:rPr>
              <a:t> re-entry environments: </a:t>
            </a:r>
            <a:r>
              <a:rPr lang="en-US" sz="2000" dirty="0" smtClean="0">
                <a:latin typeface="Calibri" panose="020F0502020204030204" pitchFamily="34" charset="0"/>
              </a:rPr>
              <a:t>Large Eddy Simulations (LES) runs require very </a:t>
            </a:r>
            <a:r>
              <a:rPr lang="en-US" sz="2000" dirty="0">
                <a:latin typeface="Calibri" panose="020F0502020204030204" pitchFamily="34" charset="0"/>
              </a:rPr>
              <a:t>fine meshes and </a:t>
            </a:r>
            <a:r>
              <a:rPr lang="en-US" sz="2000" dirty="0" smtClean="0">
                <a:latin typeface="Calibri" panose="020F0502020204030204" pitchFamily="34" charset="0"/>
              </a:rPr>
              <a:t>can take on the order of </a:t>
            </a:r>
            <a:r>
              <a:rPr lang="en-US" sz="2000" b="1" i="1" dirty="0" smtClean="0">
                <a:latin typeface="Calibri" panose="020F0502020204030204" pitchFamily="34" charset="0"/>
              </a:rPr>
              <a:t>week</a:t>
            </a:r>
            <a:r>
              <a:rPr lang="en-US" sz="2000" b="1" i="1" dirty="0">
                <a:latin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59" y="3098782"/>
            <a:ext cx="2668641" cy="1244618"/>
          </a:xfrm>
          <a:prstGeom prst="rect">
            <a:avLst/>
          </a:prstGeom>
        </p:spPr>
      </p:pic>
      <p:pic>
        <p:nvPicPr>
          <p:cNvPr id="14" name="Picture 7" descr="bdf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4468064"/>
            <a:ext cx="1238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93953"/>
            <a:ext cx="1314163" cy="1366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0520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Climate modeling </a:t>
            </a:r>
            <a:r>
              <a:rPr lang="en-US" sz="2000" dirty="0" smtClean="0">
                <a:latin typeface="Calibri" panose="020F0502020204030204" pitchFamily="34" charset="0"/>
              </a:rPr>
              <a:t>(e.g., land-ice, atmosphere): high-fidelity simulations too costly for uncertainty quantification (UQ); Bayesian inference of high-dimensional parameter fields is intractable.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4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21372"/>
            <a:ext cx="68686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Continuous projection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i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mplementation: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sz="16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libmesh</a:t>
                </a:r>
                <a:r>
                  <a:rPr lang="en-US" dirty="0" smtClean="0">
                    <a:latin typeface="Calibri" pitchFamily="34" charset="0"/>
                  </a:rPr>
                  <a:t> library.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Euler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</a:t>
                </a:r>
                <a:r>
                  <a:rPr lang="en-US" b="1" i="1" dirty="0" smtClean="0">
                    <a:latin typeface="Calibri" pitchFamily="34" charset="0"/>
                  </a:rPr>
                  <a:t>isentropic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Nonlinear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</a:t>
                </a:r>
                <a:r>
                  <a:rPr lang="en-US" dirty="0" smtClean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09800"/>
                <a:ext cx="7354192" cy="3016210"/>
              </a:xfrm>
              <a:prstGeom prst="rect">
                <a:avLst/>
              </a:prstGeom>
              <a:blipFill>
                <a:blip r:embed="rId2"/>
                <a:stretch>
                  <a:fillRect l="-498" t="-1215" r="-829" b="-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</a:t>
                </a:r>
                <a:r>
                  <a:rPr lang="en-US" sz="1600" b="1" dirty="0" smtClean="0">
                    <a:latin typeface="Calibri" pitchFamily="34" charset="0"/>
                  </a:rPr>
                  <a:t>” ROM Code</a:t>
                </a:r>
                <a:r>
                  <a:rPr lang="en-US" sz="1600" dirty="0" smtClean="0">
                    <a:latin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</a:rPr>
                  <a:t>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</a:t>
                </a:r>
                <a:r>
                  <a:rPr lang="en-US" sz="1600" dirty="0" smtClean="0">
                    <a:latin typeface="Calibri" pitchFamily="34" charset="0"/>
                  </a:rPr>
                  <a:t>test-bed ROM </a:t>
                </a:r>
                <a:r>
                  <a:rPr lang="en-US" sz="1600" dirty="0">
                    <a:latin typeface="Calibri" pitchFamily="34" charset="0"/>
                  </a:rPr>
                  <a:t>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</a:t>
                </a:r>
                <a:r>
                  <a:rPr lang="en-US" sz="1600" dirty="0" smtClean="0">
                    <a:latin typeface="Calibri" pitchFamily="34" charset="0"/>
                  </a:rPr>
                  <a:t>compressible flow problems</a:t>
                </a:r>
                <a:endParaRPr lang="en-US" sz="1600" dirty="0">
                  <a:latin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1219200"/>
                <a:ext cx="8315325" cy="830997"/>
              </a:xfrm>
              <a:prstGeom prst="rect">
                <a:avLst/>
              </a:prstGeom>
              <a:blipFill>
                <a:blip r:embed="rId3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4174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 smtClean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 smtClean="0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&amp; Menon, 2010), an LES flow solver originally developed in the Computational Combustion Laboratory at Georgia Tech.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3505200"/>
            <a:ext cx="60960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3066871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First, testing of ROMs for these physics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>
            <a:endCxn id="6" idx="3"/>
          </p:cNvCxnSpPr>
          <p:nvPr/>
        </p:nvCxnSpPr>
        <p:spPr bwMode="auto">
          <a:xfrm flipH="1">
            <a:off x="6934200" y="3695700"/>
            <a:ext cx="685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9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03551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random basis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Uniform base flow</a:t>
            </a:r>
            <a:r>
              <a:rPr lang="en-US" dirty="0" smtClean="0">
                <a:latin typeface="Calibri" panose="020F0502020204030204" pitchFamily="34" charset="0"/>
              </a:rPr>
              <a:t>: physically stable to any linear disturbance.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Each mode is </a:t>
            </a:r>
            <a:r>
              <a:rPr lang="en-US" b="1" i="1" dirty="0" smtClean="0">
                <a:latin typeface="Calibri" panose="020F0502020204030204" pitchFamily="34" charset="0"/>
              </a:rPr>
              <a:t>random disturbance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field that decays to 0 at domain boundaries.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Model problem for modes determined by numerical error: extreme case of </a:t>
            </a:r>
            <a:r>
              <a:rPr lang="en-US" b="1" i="1" dirty="0" smtClean="0">
                <a:latin typeface="Calibri" panose="020F0502020204030204" pitchFamily="34" charset="0"/>
              </a:rPr>
              <a:t>“bad” modes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6" y="2590800"/>
            <a:ext cx="4495800" cy="359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76" y="2314039"/>
            <a:ext cx="4419047" cy="4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27397"/>
            <a:ext cx="4267200" cy="3209335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69242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2D inviscid pressure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1191161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Inviscid pulse in a uniform base flow.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symmetry inner products.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91161"/>
                <a:ext cx="8458200" cy="1323439"/>
              </a:xfrm>
              <a:prstGeom prst="rect">
                <a:avLst/>
              </a:prstGeom>
              <a:blipFill>
                <a:blip r:embed="rId3"/>
                <a:stretch>
                  <a:fillRect l="-432" t="-2294" b="-5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27397"/>
            <a:ext cx="4267200" cy="3209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4200" y="2362200"/>
                <a:ext cx="3276600" cy="381515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𝑀</m:t>
                        </m:r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i="0" dirty="0" smtClean="0">
                    <a:latin typeface="Calibri" panose="020F0502020204030204" pitchFamily="34" charset="0"/>
                  </a:rPr>
                  <a:t>vs.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 (</m:t>
                    </m:r>
                    <m:r>
                      <a:rPr lang="en-US" b="1" i="1" dirty="0" err="1" smtClean="0">
                        <a:latin typeface="Cambria Math"/>
                      </a:rPr>
                      <m:t>𝒒</m:t>
                    </m:r>
                    <m:r>
                      <a:rPr lang="en-US" i="1" dirty="0" err="1" smtClean="0">
                        <a:latin typeface="Cambria Math"/>
                      </a:rPr>
                      <m:t>’</m:t>
                    </m:r>
                    <m:r>
                      <a:rPr lang="en-US" i="1" baseline="-25000" dirty="0" err="1" smtClean="0">
                        <a:latin typeface="Cambria Math"/>
                      </a:rPr>
                      <m:t>𝐶𝐹𝐷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=1,2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362200"/>
                <a:ext cx="3276600" cy="381515"/>
              </a:xfrm>
              <a:prstGeom prst="rect">
                <a:avLst/>
              </a:prstGeom>
              <a:blipFill>
                <a:blip r:embed="rId5"/>
                <a:stretch>
                  <a:fillRect t="-806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28800" y="2895600"/>
                <a:ext cx="119627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  <m:r>
                      <a:rPr lang="en-US" b="1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ROM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895600"/>
                <a:ext cx="1196276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867400" y="28956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Symmetry ROM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7862" y="3264932"/>
            <a:ext cx="1196276" cy="849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315200" y="4692438"/>
                <a:ext cx="1447800" cy="10987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𝑀</m:t>
                        </m:r>
                        <m:r>
                          <a:rPr lang="en-US" sz="16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1600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sz="1600" b="1" i="1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𝒒</m:t>
                    </m:r>
                    <m:r>
                      <a:rPr lang="en-US" sz="1600" i="1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’</m:t>
                    </m:r>
                    <m:r>
                      <a:rPr lang="en-US" sz="1600" i="1" baseline="-25000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𝐶𝐹𝐷</m:t>
                    </m:r>
                    <m:r>
                      <a:rPr lang="en-US" sz="1600" i="1" dirty="0" err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,</m:t>
                    </m:r>
                    <m:r>
                      <a:rPr lang="en-US" sz="16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sz="1600" b="0" i="1" baseline="-250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  <a:endParaRPr lang="en-US" sz="1600" dirty="0" smtClean="0"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1600" i="1" dirty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600" b="1" i="1" dirty="0" err="1">
                          <a:solidFill>
                            <a:srgbClr val="FF0000"/>
                          </a:solidFill>
                          <a:latin typeface="Cambria Math"/>
                        </a:rPr>
                        <m:t>𝒒</m:t>
                      </m:r>
                      <m:r>
                        <a:rPr lang="en-US" sz="1600" i="1" dirty="0" err="1">
                          <a:solidFill>
                            <a:srgbClr val="FF0000"/>
                          </a:solidFill>
                          <a:latin typeface="Cambria Math"/>
                        </a:rPr>
                        <m:t>’</m:t>
                      </m:r>
                      <m:r>
                        <a:rPr lang="en-US" sz="1600" i="1" baseline="-25000" dirty="0" err="1">
                          <a:solidFill>
                            <a:srgbClr val="FF0000"/>
                          </a:solidFill>
                          <a:latin typeface="Cambria Math"/>
                        </a:rPr>
                        <m:t>𝐶𝐹𝐷</m:t>
                      </m:r>
                      <m:r>
                        <a:rPr lang="en-US" sz="1600" i="1" dirty="0" err="1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1600" b="1" i="1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𝝓</m:t>
                      </m:r>
                      <m:r>
                        <a:rPr lang="en-US" sz="1600" b="0" i="1" baseline="-250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 dirty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4692438"/>
                <a:ext cx="1447800" cy="1098762"/>
              </a:xfrm>
              <a:prstGeom prst="rect">
                <a:avLst/>
              </a:prstGeom>
              <a:blipFill>
                <a:blip r:embed="rId7"/>
                <a:stretch>
                  <a:fillRect b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-29479" y="4372879"/>
                <a:ext cx="560684" cy="34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 dirty="0">
                              <a:latin typeface="Cambria Math"/>
                            </a:rPr>
                            <m:t>𝑀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9479" y="4372879"/>
                <a:ext cx="560684" cy="349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4269395" y="4372879"/>
                <a:ext cx="560684" cy="34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 dirty="0">
                              <a:latin typeface="Cambria Math"/>
                            </a:rPr>
                            <m:t>𝑀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69395" y="4372879"/>
                <a:ext cx="560684" cy="3493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flipH="1">
                <a:off x="2239778" y="6019203"/>
                <a:ext cx="374319" cy="349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39778" y="6019203"/>
                <a:ext cx="374319" cy="3493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flipH="1">
                <a:off x="6553200" y="6019203"/>
                <a:ext cx="304800" cy="3499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53200" y="6019203"/>
                <a:ext cx="304800" cy="3499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1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Inviscid</a:t>
                </a:r>
                <a:r>
                  <a:rPr lang="en-US" dirty="0" smtClean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symmetry inner products.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p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’: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 ROM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657600" y="2819400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Symmetry ROM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28194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High-fidelity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7876" y="5943600"/>
            <a:ext cx="368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ime of snapshot</a:t>
            </a:r>
            <a:r>
              <a:rPr lang="en-US" i="0" dirty="0" smtClean="0">
                <a:latin typeface="Calibri" panose="020F0502020204030204" pitchFamily="34" charset="0"/>
              </a:rPr>
              <a:t> 10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5994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2D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i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nviscid pressure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ulse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276600"/>
            <a:ext cx="3372511" cy="2529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76600"/>
            <a:ext cx="3325412" cy="2494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30" y="3276600"/>
            <a:ext cx="3281270" cy="24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p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’: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 ROM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657600" y="2819400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Symmetry ROM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28194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High-fidelity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7876" y="5943600"/>
            <a:ext cx="368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ime of snapshot</a:t>
            </a:r>
            <a:r>
              <a:rPr lang="en-US" i="0" dirty="0" smtClean="0">
                <a:latin typeface="+mj-lt"/>
              </a:rPr>
              <a:t> 0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67000" y="5943600"/>
            <a:ext cx="368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ime of snapshot</a:t>
            </a:r>
            <a:r>
              <a:rPr lang="en-US" i="0" dirty="0" smtClean="0">
                <a:latin typeface="Calibri" panose="020F0502020204030204" pitchFamily="34" charset="0"/>
              </a:rPr>
              <a:t> 160 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Inviscid</a:t>
                </a:r>
                <a:r>
                  <a:rPr lang="en-US" dirty="0" smtClean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symmetry inner products.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>
                <a:blip r:embed="rId11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52400" y="253425"/>
            <a:ext cx="75994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2D inviscid pressure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ulse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209273"/>
            <a:ext cx="3340970" cy="2505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10" y="3207414"/>
            <a:ext cx="3343449" cy="2507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39" y="3198121"/>
            <a:ext cx="3355839" cy="25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43000"/>
            <a:ext cx="8229240" cy="487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Calibri" panose="020F0502020204030204" pitchFamily="34" charset="0"/>
              </a:rPr>
              <a:t>4.  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</a:rPr>
              <a:t>Approaches for building </a:t>
            </a:r>
            <a:r>
              <a:rPr lang="en-US" sz="2400" b="1" i="1" dirty="0" smtClean="0">
                <a:latin typeface="Calibri" panose="020F0502020204030204" pitchFamily="34" charset="0"/>
              </a:rPr>
              <a:t>a priori </a:t>
            </a:r>
            <a:r>
              <a:rPr lang="en-US" sz="2400" b="1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8577" y="5522629"/>
            <a:ext cx="3581400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with:</a:t>
            </a:r>
            <a:r>
              <a:rPr lang="en-US" dirty="0" smtClean="0">
                <a:latin typeface="Calibri" panose="020F0502020204030204" pitchFamily="34" charset="0"/>
              </a:rPr>
              <a:t> Matt Barone (SNL), Jeff Fike (SNL), </a:t>
            </a:r>
            <a:r>
              <a:rPr lang="en-US" dirty="0" err="1" smtClean="0">
                <a:latin typeface="Calibri" panose="020F0502020204030204" pitchFamily="34" charset="0"/>
              </a:rPr>
              <a:t>Srini</a:t>
            </a:r>
            <a:r>
              <a:rPr lang="en-US" dirty="0" smtClean="0">
                <a:latin typeface="Calibri" panose="020F0502020204030204" pitchFamily="34" charset="0"/>
              </a:rPr>
              <a:t> Arunajatesan (SNL)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789068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7773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67496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Nonlinear compressible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e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quations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41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(cold flows, moderate Mach #):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" y="2576284"/>
                <a:ext cx="3733800" cy="11386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𝐷h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576284"/>
                <a:ext cx="3733800" cy="11386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4476929"/>
                <a:ext cx="7924800" cy="17969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en-US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                                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𝑃𝑟𝑅𝑒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𝜅𝛻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r>
                                <a:rPr lang="en-US" i="1" baseline="30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76929"/>
                <a:ext cx="7924800" cy="1796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8600" y="4059198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Full </a:t>
            </a:r>
            <a:r>
              <a:rPr lang="en-US" dirty="0">
                <a:latin typeface="Calibri" panose="020F0502020204030204" pitchFamily="34" charset="0"/>
              </a:rPr>
              <a:t>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2618601"/>
                <a:ext cx="2667000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dirty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enthalpy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velocity vector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density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temperature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viscous stress tensor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618601"/>
                <a:ext cx="2667000" cy="1477328"/>
              </a:xfrm>
              <a:prstGeom prst="rect">
                <a:avLst/>
              </a:prstGeom>
              <a:blipFill>
                <a:blip r:embed="rId4"/>
                <a:stretch>
                  <a:fillRect t="-2049" b="-5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81000" y="829270"/>
            <a:ext cx="8610600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Energy-Stability for Nonlinear </a:t>
            </a:r>
            <a:r>
              <a:rPr lang="en-US" b="1" dirty="0">
                <a:latin typeface="Calibri" panose="020F0502020204030204" pitchFamily="34" charset="0"/>
              </a:rPr>
              <a:t>PDEs: </a:t>
            </a:r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ROM </a:t>
            </a:r>
            <a:r>
              <a:rPr lang="en-US" dirty="0">
                <a:latin typeface="Calibri" panose="020F0502020204030204" pitchFamily="34" charset="0"/>
              </a:rPr>
              <a:t>built in energy inner product will preserve stability of an equilibrium point at 0 for the governing nonlinear system of PDEs (</a:t>
            </a:r>
            <a:r>
              <a:rPr lang="en-US" dirty="0" smtClean="0">
                <a:latin typeface="Calibri" panose="020F0502020204030204" pitchFamily="34" charset="0"/>
              </a:rPr>
              <a:t>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2004; 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et al., </a:t>
            </a:r>
            <a:r>
              <a:rPr lang="en-US" dirty="0" smtClean="0">
                <a:latin typeface="Calibri" panose="020F0502020204030204" pitchFamily="34" charset="0"/>
              </a:rPr>
              <a:t>2014).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isentropic NS (Rowley </a:t>
            </a:r>
            <a:r>
              <a:rPr lang="en-US" sz="3200" i="1" dirty="0" smtClean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 (Rowley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2004), 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can be defined following a transformation of these equations.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isentropic NS (Rowley </a:t>
            </a:r>
            <a:r>
              <a:rPr lang="en-US" sz="3200" i="1" dirty="0" smtClean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 (Rowley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2004), 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can be defined following a transformation of these equations.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solidFill>
                <a:srgbClr val="CC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velocity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blipFill>
                <a:blip r:embed="rId7"/>
                <a:stretch>
                  <a:fillRect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0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isentropic NS (Rowley </a:t>
            </a:r>
            <a:r>
              <a:rPr lang="en-US" sz="3200" i="1" dirty="0" smtClean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 (Rowley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2004), 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can be defined following a transformation of these equations.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247612"/>
            <a:ext cx="563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Family of inner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enthalpy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energy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solidFill>
                <a:srgbClr val="CC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>
            <a:stCxn id="7" idx="1"/>
            <a:endCxn id="6" idx="1"/>
          </p:cNvCxnSpPr>
          <p:nvPr/>
        </p:nvCxnSpPr>
        <p:spPr bwMode="auto">
          <a:xfrm rot="10800000" flipH="1" flipV="1">
            <a:off x="304800" y="5022116"/>
            <a:ext cx="457200" cy="973861"/>
          </a:xfrm>
          <a:prstGeom prst="bentConnector3">
            <a:avLst>
              <a:gd name="adj1" fmla="val -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velocity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blipFill>
                <a:blip r:embed="rId7"/>
                <a:stretch>
                  <a:fillRect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3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32" y="3151936"/>
            <a:ext cx="1746968" cy="149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72240" y="115669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ea typeface="ＭＳ Ｐゴシック" charset="0"/>
              </a:rPr>
              <a:t>Motivation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3953"/>
            <a:ext cx="2222930" cy="13759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724561"/>
            <a:ext cx="5715790" cy="151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latin typeface="Calibri" panose="020F0502020204030204" pitchFamily="34" charset="0"/>
              </a:rPr>
              <a:t>Application areas in </a:t>
            </a:r>
            <a:r>
              <a:rPr lang="en-US" sz="2000" b="1" i="1" u="sng" dirty="0">
                <a:latin typeface="Calibri" panose="020F0502020204030204" pitchFamily="34" charset="0"/>
              </a:rPr>
              <a:t>which this situation </a:t>
            </a:r>
            <a:r>
              <a:rPr lang="en-US" sz="2000" b="1" i="1" u="sng" dirty="0" smtClean="0">
                <a:latin typeface="Calibri" panose="020F0502020204030204" pitchFamily="34" charset="0"/>
              </a:rPr>
              <a:t>arises:</a:t>
            </a:r>
          </a:p>
          <a:p>
            <a:endParaRPr lang="en-US" sz="1200" b="1" i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Captive-carry </a:t>
            </a:r>
            <a:r>
              <a:rPr lang="en-US" sz="2000" dirty="0" smtClean="0">
                <a:latin typeface="Calibri" panose="020F0502020204030204" pitchFamily="34" charset="0"/>
              </a:rPr>
              <a:t>and</a:t>
            </a:r>
            <a:r>
              <a:rPr lang="en-US" sz="2000" b="1" dirty="0" smtClean="0">
                <a:latin typeface="Calibri" panose="020F0502020204030204" pitchFamily="34" charset="0"/>
              </a:rPr>
              <a:t> re-entry environments: </a:t>
            </a:r>
            <a:r>
              <a:rPr lang="en-US" sz="2000" dirty="0" smtClean="0">
                <a:latin typeface="Calibri" panose="020F0502020204030204" pitchFamily="34" charset="0"/>
              </a:rPr>
              <a:t>Large Eddy Simulations (LES) runs require very </a:t>
            </a:r>
            <a:r>
              <a:rPr lang="en-US" sz="2000" dirty="0">
                <a:latin typeface="Calibri" panose="020F0502020204030204" pitchFamily="34" charset="0"/>
              </a:rPr>
              <a:t>fine meshes and </a:t>
            </a:r>
            <a:r>
              <a:rPr lang="en-US" sz="2000" dirty="0" smtClean="0">
                <a:latin typeface="Calibri" panose="020F0502020204030204" pitchFamily="34" charset="0"/>
              </a:rPr>
              <a:t>can take on the order of </a:t>
            </a:r>
            <a:r>
              <a:rPr lang="en-US" sz="2000" b="1" i="1" dirty="0" smtClean="0">
                <a:latin typeface="Calibri" panose="020F0502020204030204" pitchFamily="34" charset="0"/>
              </a:rPr>
              <a:t>week</a:t>
            </a:r>
            <a:r>
              <a:rPr lang="en-US" sz="2000" b="1" i="1" dirty="0">
                <a:latin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3" y="838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59" y="3098782"/>
            <a:ext cx="2668641" cy="1244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419600"/>
            <a:ext cx="1676400" cy="198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385137"/>
            <a:ext cx="672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Wind plant simulations: </a:t>
            </a:r>
            <a:r>
              <a:rPr lang="en-US" sz="2000" dirty="0">
                <a:latin typeface="Calibri" panose="020F0502020204030204" pitchFamily="34" charset="0"/>
              </a:rPr>
              <a:t>wind turbines need to be </a:t>
            </a:r>
            <a:r>
              <a:rPr lang="en-US" sz="2000" dirty="0" smtClean="0">
                <a:latin typeface="Calibri" panose="020F0502020204030204" pitchFamily="34" charset="0"/>
              </a:rPr>
              <a:t>controlled </a:t>
            </a:r>
            <a:r>
              <a:rPr lang="en-US" sz="2000" dirty="0">
                <a:latin typeface="Calibri" panose="020F0502020204030204" pitchFamily="34" charset="0"/>
              </a:rPr>
              <a:t>in real-time to attain optimal energy capture for wind plant system.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14" name="Picture 7" descr="bdf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4468064"/>
            <a:ext cx="1238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93953"/>
            <a:ext cx="1314163" cy="1366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0520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Climate modeling </a:t>
            </a:r>
            <a:r>
              <a:rPr lang="en-US" sz="2000" dirty="0" smtClean="0">
                <a:latin typeface="Calibri" panose="020F0502020204030204" pitchFamily="34" charset="0"/>
              </a:rPr>
              <a:t>(e.g., land-ice, atmosphere): high-fidelity simulations too costly for uncertainty quantification (UQ); Bayesian inference of high-dimensional parameter fields is intractable.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283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 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isentropic NS (Rowley </a:t>
            </a:r>
            <a:r>
              <a:rPr lang="en-US" sz="3200" i="1" dirty="0" smtClean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, 2004)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247612"/>
            <a:ext cx="563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Family of inner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enthalpy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energy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493949"/>
                <a:ext cx="4038600" cy="1004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solidFill>
                <a:srgbClr val="CC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23898"/>
                <a:ext cx="3886200" cy="1238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28575" y="4100374"/>
                <a:ext cx="3429000" cy="17543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If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projection step of model reduction is performed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product, then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projection will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preserve the stability of an equilibrium point at the origin </a:t>
                </a:r>
                <a:r>
                  <a:rPr lang="en-US" dirty="0" smtClean="0">
                    <a:latin typeface="Calibri" panose="020F0502020204030204" pitchFamily="34" charset="0"/>
                  </a:rPr>
                  <a:t>(Rowley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</a:t>
                </a:r>
                <a:r>
                  <a:rPr lang="en-US" dirty="0" smtClean="0">
                    <a:latin typeface="Calibri" panose="020F0502020204030204" pitchFamily="34" charset="0"/>
                  </a:rPr>
                  <a:t>, 2004).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575" y="4100374"/>
                <a:ext cx="3429000" cy="1754326"/>
              </a:xfrm>
              <a:prstGeom prst="rect">
                <a:avLst/>
              </a:prstGeom>
              <a:blipFill>
                <a:blip r:embed="rId5"/>
                <a:stretch>
                  <a:fillRect l="-1243" t="-2091" r="-2664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48200"/>
                <a:ext cx="4648200" cy="747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>
            <a:stCxn id="7" idx="1"/>
            <a:endCxn id="6" idx="1"/>
          </p:cNvCxnSpPr>
          <p:nvPr/>
        </p:nvCxnSpPr>
        <p:spPr bwMode="auto">
          <a:xfrm rot="10800000" flipH="1" flipV="1">
            <a:off x="304800" y="5022116"/>
            <a:ext cx="457200" cy="973861"/>
          </a:xfrm>
          <a:prstGeom prst="bentConnector3">
            <a:avLst>
              <a:gd name="adj1" fmla="val -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velocity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505670"/>
                <a:ext cx="2377150" cy="923330"/>
              </a:xfrm>
              <a:prstGeom prst="rect">
                <a:avLst/>
              </a:prstGeom>
              <a:blipFill>
                <a:blip r:embed="rId7"/>
                <a:stretch>
                  <a:fillRect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219200" y="1143000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 (Rowley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2004), 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can be defined following a transformation of these equations.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full 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work extends ideas in (Rowley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work extends ideas in (Rowley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Next, the following </a:t>
            </a:r>
            <a:r>
              <a:rPr lang="en-US" b="1" dirty="0" smtClean="0">
                <a:latin typeface="Calibri" panose="020F0502020204030204" pitchFamily="34" charset="0"/>
              </a:rPr>
              <a:t>“total energy” </a:t>
            </a:r>
            <a:r>
              <a:rPr lang="en-US" dirty="0" smtClean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work extends ideas in (Rowley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2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Next, the following </a:t>
            </a:r>
            <a:r>
              <a:rPr lang="en-US" b="1" dirty="0" smtClean="0">
                <a:latin typeface="Calibri" panose="020F0502020204030204" pitchFamily="34" charset="0"/>
              </a:rPr>
              <a:t>“total energy” </a:t>
            </a:r>
            <a:r>
              <a:rPr lang="en-US" dirty="0" smtClean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will </a:t>
            </a:r>
            <a:r>
              <a:rPr lang="en-US" b="1" dirty="0" smtClean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2014)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work extends ideas in (Rowley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Next, the following </a:t>
            </a:r>
            <a:r>
              <a:rPr lang="en-US" b="1" dirty="0" smtClean="0">
                <a:latin typeface="Calibri" panose="020F0502020204030204" pitchFamily="34" charset="0"/>
              </a:rPr>
              <a:t>“total energy” </a:t>
            </a:r>
            <a:r>
              <a:rPr lang="en-US" dirty="0" smtClean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will </a:t>
            </a:r>
            <a:r>
              <a:rPr lang="en-US" b="1" dirty="0" smtClean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2014)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3984010"/>
            <a:ext cx="3810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 smtClean="0">
              <a:latin typeface="Calibri" panose="020F0502020204030204" pitchFamily="34" charset="0"/>
              <a:sym typeface="Wingding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work extends ideas in (Rowley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f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Next, the following </a:t>
            </a:r>
            <a:r>
              <a:rPr lang="en-US" b="1" dirty="0" smtClean="0">
                <a:latin typeface="Calibri" panose="020F0502020204030204" pitchFamily="34" charset="0"/>
              </a:rPr>
              <a:t>“total energy” </a:t>
            </a:r>
            <a:r>
              <a:rPr lang="en-US" dirty="0" smtClean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will </a:t>
            </a:r>
            <a:r>
              <a:rPr lang="en-US" b="1" dirty="0" smtClean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2014)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3984010"/>
            <a:ext cx="3810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 smtClean="0"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   Transformation introduces </a:t>
            </a: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higher order polynomial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non-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for viscous case.</a:t>
            </a:r>
            <a:endParaRPr lang="en-US" sz="400" dirty="0" smtClean="0">
              <a:solidFill>
                <a:srgbClr val="FF0000"/>
              </a:solidFill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4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work extends ideas in (Rowley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9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0"/>
            <a:ext cx="80972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Energy-stable ROMs for nonlinear compressible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flow: full 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06714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74410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Next, the following </a:t>
            </a:r>
            <a:r>
              <a:rPr lang="en-US" b="1" dirty="0" smtClean="0">
                <a:latin typeface="Calibri" panose="020F0502020204030204" pitchFamily="34" charset="0"/>
              </a:rPr>
              <a:t>“total energy” </a:t>
            </a:r>
            <a:r>
              <a:rPr lang="en-US" dirty="0" smtClean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1828800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will </a:t>
            </a:r>
            <a:r>
              <a:rPr lang="en-US" b="1" dirty="0" smtClean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u="sng" dirty="0" smtClean="0">
                <a:latin typeface="Calibri" panose="020F0502020204030204" pitchFamily="34" charset="0"/>
              </a:rPr>
              <a:t>IKT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2014)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4898410"/>
                <a:ext cx="5372548" cy="646331"/>
              </a:xfrm>
              <a:prstGeom prst="rect">
                <a:avLst/>
              </a:prstGeom>
              <a:blipFill>
                <a:blip r:embed="rId3"/>
                <a:stretch>
                  <a:fillRect l="-102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3984010"/>
            <a:ext cx="3810000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 smtClean="0"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   Transformation introduces </a:t>
            </a: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higher order polynomial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non-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for viscous case.</a:t>
            </a:r>
            <a:endParaRPr lang="en-US" sz="400" dirty="0" smtClean="0">
              <a:solidFill>
                <a:srgbClr val="FF0000"/>
              </a:solidFill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4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 </a:t>
            </a:r>
          </a:p>
          <a:p>
            <a:pPr lvl="1" algn="just"/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 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Efficiency of online stage of MOR can be recovered using 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hyper-reduction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(e.g., DEIM, </a:t>
            </a:r>
            <a:r>
              <a:rPr lang="en-US" sz="1600" dirty="0" err="1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gappy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sym typeface="Wingdings"/>
              </a:rPr>
              <a:t> POD).</a:t>
            </a:r>
            <a:endParaRPr lang="en-US" sz="1600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056798"/>
                <a:ext cx="4480850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584210"/>
                <a:ext cx="4176050" cy="7478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764810"/>
                <a:ext cx="2895600" cy="377347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574429"/>
                <a:ext cx="1470950" cy="646331"/>
              </a:xfrm>
              <a:prstGeom prst="rect">
                <a:avLst/>
              </a:prstGeom>
              <a:blipFill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6200" y="10668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work extends ideas in (Rowley</a:t>
            </a:r>
            <a:r>
              <a:rPr lang="en-US" i="1" dirty="0" smtClean="0">
                <a:latin typeface="Calibri" panose="020F0502020204030204" pitchFamily="34" charset="0"/>
              </a:rPr>
              <a:t> et al.</a:t>
            </a:r>
            <a:r>
              <a:rPr lang="en-US" dirty="0" smtClean="0">
                <a:latin typeface="Calibri" panose="020F0502020204030204" pitchFamily="34" charset="0"/>
              </a:rPr>
              <a:t>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5253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Continuous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rojection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Implementation: 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dirty="0" err="1" smtClean="0">
                    <a:latin typeface="Calibri" pitchFamily="34" charset="0"/>
                  </a:rPr>
                  <a:t>libmesh</a:t>
                </a:r>
                <a:r>
                  <a:rPr lang="en-US" dirty="0" smtClean="0">
                    <a:latin typeface="Calibri" pitchFamily="34" charset="0"/>
                  </a:rPr>
                  <a:t> library.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Euler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</a:t>
                </a:r>
                <a:r>
                  <a:rPr lang="en-US" b="1" i="1" dirty="0" smtClean="0">
                    <a:latin typeface="Calibri" pitchFamily="34" charset="0"/>
                  </a:rPr>
                  <a:t>isentropic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Nonlinear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</a:t>
                </a:r>
                <a:r>
                  <a:rPr lang="en-US" dirty="0" smtClean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blipFill rotWithShape="1">
                <a:blip r:embed="rId2"/>
                <a:stretch>
                  <a:fillRect l="-498" t="-1010" r="-829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</a:t>
                </a:r>
                <a:r>
                  <a:rPr lang="en-US" sz="1600" b="1" dirty="0" smtClean="0">
                    <a:latin typeface="Calibri" pitchFamily="34" charset="0"/>
                  </a:rPr>
                  <a:t>” ROM Code</a:t>
                </a:r>
                <a:r>
                  <a:rPr lang="en-US" sz="1600" dirty="0" smtClean="0">
                    <a:latin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</a:rPr>
                  <a:t>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</a:t>
                </a:r>
                <a:r>
                  <a:rPr lang="en-US" sz="1600" dirty="0" smtClean="0">
                    <a:latin typeface="Calibri" pitchFamily="34" charset="0"/>
                  </a:rPr>
                  <a:t>test-bed ROM </a:t>
                </a:r>
                <a:r>
                  <a:rPr lang="en-US" sz="1600" dirty="0">
                    <a:latin typeface="Calibri" pitchFamily="34" charset="0"/>
                  </a:rPr>
                  <a:t>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</a:t>
                </a:r>
                <a:r>
                  <a:rPr lang="en-US" sz="1600" dirty="0" smtClean="0">
                    <a:latin typeface="Calibri" pitchFamily="34" charset="0"/>
                  </a:rPr>
                  <a:t>compressible flow problems</a:t>
                </a:r>
                <a:endParaRPr lang="en-US" sz="1600" dirty="0">
                  <a:latin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blipFill>
                <a:blip r:embed="rId3"/>
                <a:stretch>
                  <a:fillRect t="-220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6460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 smtClean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 smtClean="0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&amp; Menon, 2010), a  LES flow solver originally developed in the Computational Combustion Laboratory at Georgia Tech.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5105400"/>
            <a:ext cx="6629400" cy="34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4267200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Now, testing of ROMs for  these physics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467601" y="5257800"/>
            <a:ext cx="2285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93"/>
            <a:ext cx="1323975" cy="73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viscous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l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aminar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c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775693" cy="3581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1219201"/>
                <a:ext cx="4648200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Viscous cavity problem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 = 0.6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 = 1500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(laminar regime).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High-fidelity simulation</a:t>
                </a:r>
                <a:r>
                  <a:rPr lang="en-US" dirty="0" smtClean="0">
                    <a:latin typeface="Calibri" panose="020F0502020204030204" pitchFamily="34" charset="0"/>
                  </a:rPr>
                  <a:t>: DNS based on full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with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99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b="0" i="1" dirty="0" smtClean="0">
                        <a:latin typeface="Cambria Math"/>
                      </a:rPr>
                      <m:t>4</m:t>
                    </m:r>
                    <m:r>
                      <a:rPr lang="en-US" i="1" dirty="0" smtClean="0">
                        <a:latin typeface="Cambria Math"/>
                      </a:rPr>
                      <m:t>0</m:t>
                    </m:r>
                    <m:r>
                      <a:rPr lang="en-US" b="0" i="1" dirty="0" smtClean="0">
                        <a:latin typeface="Cambria Math"/>
                      </a:rPr>
                      <m:t>8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nodes (right).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500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snapshots collected, every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b="0" i="1" baseline="-25000" dirty="0" smtClean="0">
                        <a:latin typeface="Cambria Math"/>
                      </a:rPr>
                      <m:t>𝑠𝑛𝑎𝑝</m:t>
                    </m:r>
                    <m:r>
                      <a:rPr lang="en-US" i="1" dirty="0" smtClean="0">
                        <a:latin typeface="Cambria Math"/>
                      </a:rPr>
                      <m:t> = 1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seconds.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Snapshots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for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and total energy inner products</a:t>
                </a:r>
                <a:r>
                  <a:rPr lang="en-US" dirty="0" smtClean="0">
                    <a:latin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POD bases capture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≈ </m:t>
                    </m:r>
                    <m:r>
                      <a:rPr lang="en-US" i="1" dirty="0" smtClean="0">
                        <a:latin typeface="Cambria Math"/>
                      </a:rPr>
                      <m:t>9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 smtClean="0">
                        <a:latin typeface="Cambria Math"/>
                      </a:rPr>
                      <m:t>%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of snapshot energy.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19201"/>
                <a:ext cx="4648200" cy="5078313"/>
              </a:xfrm>
              <a:prstGeom prst="rect">
                <a:avLst/>
              </a:prstGeom>
              <a:blipFill>
                <a:blip r:embed="rId3"/>
                <a:stretch>
                  <a:fillRect l="-786" t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257800" y="4992469"/>
            <a:ext cx="3200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anose="020F0502020204030204" pitchFamily="34" charset="0"/>
              </a:rPr>
              <a:t>Figure above</a:t>
            </a:r>
            <a:r>
              <a:rPr lang="en-US" dirty="0" smtClean="0">
                <a:latin typeface="Calibri" panose="020F0502020204030204" pitchFamily="34" charset="0"/>
              </a:rPr>
              <a:t>: viscous laminar cavity problem domain/mesh.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7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52400" y="0"/>
            <a:ext cx="8763000" cy="89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Surrogate models for time-critical </a:t>
            </a:r>
            <a:r>
              <a:rPr lang="en-US" sz="3600" dirty="0">
                <a:latin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</a:rPr>
              <a:t>rediction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896455"/>
            <a:ext cx="7162800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Surrogate low-dimensional models </a:t>
            </a:r>
            <a:r>
              <a:rPr lang="en-US" dirty="0" smtClean="0">
                <a:latin typeface="Calibri" panose="020F0502020204030204" pitchFamily="34" charset="0"/>
              </a:rPr>
              <a:t>can enable </a:t>
            </a:r>
            <a:r>
              <a:rPr lang="en-US" b="1" i="1" dirty="0" smtClean="0">
                <a:latin typeface="Calibri" panose="020F0502020204030204" pitchFamily="34" charset="0"/>
              </a:rPr>
              <a:t>time-critical</a:t>
            </a:r>
            <a:r>
              <a:rPr lang="en-US" dirty="0" smtClean="0">
                <a:latin typeface="Calibri" panose="020F0502020204030204" pitchFamily="34" charset="0"/>
              </a:rPr>
              <a:t> prediction and </a:t>
            </a:r>
            <a:r>
              <a:rPr lang="en-US" b="1" i="1" dirty="0" smtClean="0">
                <a:latin typeface="Calibri" panose="020F0502020204030204" pitchFamily="34" charset="0"/>
              </a:rPr>
              <a:t>many-query</a:t>
            </a:r>
            <a:r>
              <a:rPr lang="en-US" dirty="0" smtClean="0">
                <a:latin typeface="Calibri" panose="020F0502020204030204" pitchFamily="34" charset="0"/>
              </a:rPr>
              <a:t> analyses (e.g., design, optimization, control, UQ).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61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267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Numerical results: viscous laminar cavity</a:t>
            </a:r>
          </a:p>
        </p:txBody>
      </p:sp>
      <p:pic>
        <p:nvPicPr>
          <p:cNvPr id="3" name="Cavity_Re1500_ROM_M15_usol_isentrop_stagE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70212"/>
            <a:ext cx="58928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5254" y="1185446"/>
            <a:ext cx="1784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High-Fidelity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4254" y="3276600"/>
            <a:ext cx="2927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5 mode total energy ROM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9807518"/>
                  </p:ext>
                </p:extLst>
              </p:nvPr>
            </p:nvGraphicFramePr>
            <p:xfrm>
              <a:off x="5057746" y="269748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11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=5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modes)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Error</a:t>
                          </a:r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norm)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Nonlinear</a:t>
                          </a:r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5.52</m:t>
                                </m:r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6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9807518"/>
                  </p:ext>
                </p:extLst>
              </p:nvPr>
            </p:nvGraphicFramePr>
            <p:xfrm>
              <a:off x="5057746" y="269748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11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89" t="-3279" r="-85260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430" t="-3279" r="-683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89" t="-103279" r="-85260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430" t="-103279" r="-683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430" t="-203279" r="-683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/>
        </p:nvSpPr>
        <p:spPr>
          <a:xfrm>
            <a:off x="6397293" y="159841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L2 ROM blows up; energy ROM remains stable.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3146" y="4161472"/>
            <a:ext cx="259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Future work: </a:t>
            </a:r>
            <a:r>
              <a:rPr lang="en-US" dirty="0" smtClean="0">
                <a:latin typeface="Calibri" panose="020F0502020204030204" pitchFamily="34" charset="0"/>
              </a:rPr>
              <a:t>improving efficiency of total energy ROMs through incorporation of hyper-reduction (e.g., DEIM, </a:t>
            </a:r>
            <a:r>
              <a:rPr lang="en-US" dirty="0" err="1" smtClean="0">
                <a:latin typeface="Calibri" panose="020F0502020204030204" pitchFamily="34" charset="0"/>
              </a:rPr>
              <a:t>gappy</a:t>
            </a:r>
            <a:r>
              <a:rPr lang="en-US" dirty="0" smtClean="0">
                <a:latin typeface="Calibri" panose="020F0502020204030204" pitchFamily="34" charset="0"/>
              </a:rPr>
              <a:t> POD).</a:t>
            </a:r>
            <a:endParaRPr lang="en-US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57346" y="5638800"/>
                <a:ext cx="33528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Figure above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-component of  velocity as a function of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46" y="5638800"/>
                <a:ext cx="3352800" cy="646331"/>
              </a:xfrm>
              <a:prstGeom prst="rect">
                <a:avLst/>
              </a:prstGeom>
              <a:blipFill>
                <a:blip r:embed="rId6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7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81000" y="1161480"/>
            <a:ext cx="8686800" cy="4934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Projection-based model order reduction.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3.   Targeted application: compressible cavity flow.</a:t>
            </a: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4.   Approaches for building </a:t>
            </a:r>
            <a:r>
              <a:rPr lang="en-US" sz="2400" i="1" dirty="0" smtClean="0">
                <a:latin typeface="Calibri" panose="020F0502020204030204" pitchFamily="34" charset="0"/>
              </a:rPr>
              <a:t>a priori </a:t>
            </a:r>
            <a:r>
              <a:rPr lang="en-US" sz="2400" dirty="0" smtClean="0">
                <a:latin typeface="Calibri" panose="020F0502020204030204" pitchFamily="34" charset="0"/>
              </a:rPr>
              <a:t>stable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(a) Energy-stable linearized compressible flow ROMs.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Energy-stable nonlinear compressible flow ROMs.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Calibri" panose="020F0502020204030204" pitchFamily="34" charset="0"/>
              </a:rPr>
              <a:t>5.   Approaches for stabilizing </a:t>
            </a:r>
            <a:r>
              <a:rPr lang="en-US" sz="2400" b="1" i="1" dirty="0" smtClean="0">
                <a:latin typeface="Calibri" panose="020F0502020204030204" pitchFamily="34" charset="0"/>
              </a:rPr>
              <a:t>a posteriori </a:t>
            </a:r>
            <a:r>
              <a:rPr lang="en-US" sz="2400" b="1" dirty="0" smtClean="0">
                <a:latin typeface="Calibri" panose="020F0502020204030204" pitchFamily="34" charset="0"/>
              </a:rPr>
              <a:t>unstable ROMs.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(a) Eigenvalue reassignment (Linear Time-Invariant systems).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(b) Basis rotation (nonlinear compressible flow).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Summary/perspectives.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Ongoing/future work.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8269" y="5418074"/>
            <a:ext cx="4343400" cy="646331"/>
          </a:xfrm>
          <a:prstGeom prst="rect">
            <a:avLst/>
          </a:prstGeom>
          <a:solidFill>
            <a:srgbClr val="F8CF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with:</a:t>
            </a:r>
            <a:r>
              <a:rPr lang="en-US" dirty="0" smtClean="0">
                <a:latin typeface="Calibri" panose="020F0502020204030204" pitchFamily="34" charset="0"/>
              </a:rPr>
              <a:t> Matt Barone (SNL), </a:t>
            </a:r>
            <a:r>
              <a:rPr lang="en-US" dirty="0" err="1" smtClean="0">
                <a:latin typeface="Calibri" panose="020F0502020204030204" pitchFamily="34" charset="0"/>
              </a:rPr>
              <a:t>Srini</a:t>
            </a:r>
            <a:r>
              <a:rPr lang="en-US" dirty="0" smtClean="0">
                <a:latin typeface="Calibri" panose="020F0502020204030204" pitchFamily="34" charset="0"/>
              </a:rPr>
              <a:t> Arunajatesan (SNL), Bart van </a:t>
            </a:r>
            <a:r>
              <a:rPr lang="en-US" dirty="0" err="1" smtClean="0">
                <a:latin typeface="Calibri" panose="020F0502020204030204" pitchFamily="34" charset="0"/>
              </a:rPr>
              <a:t>Bloemen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Waanders</a:t>
            </a:r>
            <a:r>
              <a:rPr lang="en-US" dirty="0" smtClean="0">
                <a:latin typeface="Calibri" panose="020F0502020204030204" pitchFamily="34" charset="0"/>
              </a:rPr>
              <a:t> (SNL)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848942"/>
              </p:ext>
            </p:extLst>
          </p:nvPr>
        </p:nvGraphicFramePr>
        <p:xfrm>
          <a:off x="3200400" y="0"/>
          <a:ext cx="586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884023024"/>
                    </a:ext>
                  </a:extLst>
                </a:gridCol>
                <a:gridCol w="2076809">
                  <a:extLst>
                    <a:ext uri="{9D8B030D-6E8A-4147-A177-3AD203B41FA5}">
                      <a16:colId xmlns:a16="http://schemas.microsoft.com/office/drawing/2014/main" val="979407562"/>
                    </a:ext>
                  </a:extLst>
                </a:gridCol>
                <a:gridCol w="2323742">
                  <a:extLst>
                    <a:ext uri="{9D8B030D-6E8A-4147-A177-3AD203B41FA5}">
                      <a16:colId xmlns:a16="http://schemas.microsoft.com/office/drawing/2014/main" val="2925267653"/>
                    </a:ext>
                  </a:extLst>
                </a:gridCol>
              </a:tblGrid>
              <a:tr h="23087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Continuous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Discrete Projection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46834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projection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inner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products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Rowley </a:t>
                      </a:r>
                      <a:r>
                        <a:rPr lang="en-US" sz="100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Serre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="0" u="sng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Energy inner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products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(Rowley,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Petrov-Galerkin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Projection (Carlberg </a:t>
                      </a:r>
                      <a:r>
                        <a:rPr lang="en-US" sz="100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et al.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994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equations</a:t>
                      </a:r>
                    </a:p>
                    <a:p>
                      <a:pPr algn="ctr"/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Linear/nonlinear turbulence modeling (Iliescu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Borggaard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Xie, Wang, …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Eigenvalue reassignment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IKT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8385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Change ROM basis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 posteriori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Basis rotation (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Balajewicz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IKT</a:t>
                      </a:r>
                      <a:r>
                        <a:rPr lang="en-US" sz="1000" b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b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1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 al.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Optimization-based right basis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modificatiOon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Amsallem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9759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</a:t>
                </a:r>
                <a:r>
                  <a:rPr lang="en-US" b="1" dirty="0" smtClean="0">
                    <a:latin typeface="Calibri" panose="020F0502020204030204" pitchFamily="34" charset="0"/>
                  </a:rPr>
                  <a:t>inear Time Invariant </a:t>
                </a:r>
                <a:r>
                  <a:rPr lang="en-US" b="1" dirty="0">
                    <a:latin typeface="Calibri" panose="020F0502020204030204" pitchFamily="34" charset="0"/>
                  </a:rPr>
                  <a:t>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r>
                  <a:rPr lang="en-US" b="1" dirty="0" smtClean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2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</a:t>
                </a:r>
                <a:r>
                  <a:rPr lang="en-US" b="1" dirty="0" smtClean="0">
                    <a:latin typeface="Calibri" panose="020F0502020204030204" pitchFamily="34" charset="0"/>
                  </a:rPr>
                  <a:t>inear Time Invariant </a:t>
                </a:r>
                <a:r>
                  <a:rPr lang="en-US" b="1" dirty="0">
                    <a:latin typeface="Calibri" panose="020F0502020204030204" pitchFamily="34" charset="0"/>
                  </a:rPr>
                  <a:t>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r>
                  <a:rPr lang="en-US" b="1" dirty="0" smtClean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Full Order Model (FOM)</a:t>
                </a:r>
              </a:p>
              <a:p>
                <a:pPr algn="ctr"/>
                <a:endParaRPr lang="en-US" sz="800" b="1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      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blipFill>
                <a:blip r:embed="rId3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LTI Reduced Order Model (ROM)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      </m:t>
                    </m:r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blipFill>
                <a:blip r:embed="rId4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5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</a:t>
                </a:r>
                <a:r>
                  <a:rPr lang="en-US" b="1" dirty="0" smtClean="0">
                    <a:latin typeface="Calibri" panose="020F0502020204030204" pitchFamily="34" charset="0"/>
                  </a:rPr>
                  <a:t>inear Time Invariant </a:t>
                </a:r>
                <a:r>
                  <a:rPr lang="en-US" b="1" dirty="0">
                    <a:latin typeface="Calibri" panose="020F0502020204030204" pitchFamily="34" charset="0"/>
                  </a:rPr>
                  <a:t>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r>
                  <a:rPr lang="en-US" b="1" dirty="0" smtClean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Full Order Model (FOM)</a:t>
                </a:r>
              </a:p>
              <a:p>
                <a:pPr algn="ctr"/>
                <a:endParaRPr lang="en-US" sz="800" b="1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      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blipFill>
                <a:blip r:embed="rId3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LTI Reduced Order Model (ROM)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      </m:t>
                    </m:r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blipFill>
                <a:blip r:embed="rId4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Problem: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stable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stable!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6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01025"/>
            <a:ext cx="872424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Stable ROMs for Linear Time-Invariant (LTI)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</a:t>
                </a:r>
                <a:r>
                  <a:rPr lang="en-US" b="1" dirty="0" smtClean="0">
                    <a:latin typeface="Calibri" panose="020F0502020204030204" pitchFamily="34" charset="0"/>
                  </a:rPr>
                  <a:t>inear Time Invariant </a:t>
                </a:r>
                <a:r>
                  <a:rPr lang="en-US" b="1" dirty="0">
                    <a:latin typeface="Calibri" panose="020F0502020204030204" pitchFamily="34" charset="0"/>
                  </a:rPr>
                  <a:t>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r>
                  <a:rPr lang="en-US" b="1" dirty="0" smtClean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38200"/>
                <a:ext cx="6014372" cy="1384995"/>
              </a:xfrm>
              <a:prstGeom prst="rect">
                <a:avLst/>
              </a:prstGeom>
              <a:blipFill>
                <a:blip r:embed="rId2"/>
                <a:stretch>
                  <a:fillRect t="-2183" b="-5240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Full Order Model (FOM)</a:t>
                </a:r>
              </a:p>
              <a:p>
                <a:pPr algn="ctr"/>
                <a:endParaRPr lang="en-US" sz="800" b="1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      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3581400" cy="1046440"/>
              </a:xfrm>
              <a:prstGeom prst="rect">
                <a:avLst/>
              </a:prstGeom>
              <a:blipFill>
                <a:blip r:embed="rId3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LTI Reduced Order Model (ROM)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      </m:t>
                    </m:r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19400"/>
                <a:ext cx="3962400" cy="1046440"/>
              </a:xfrm>
              <a:prstGeom prst="rect">
                <a:avLst/>
              </a:prstGeom>
              <a:blipFill>
                <a:blip r:embed="rId4"/>
                <a:stretch>
                  <a:fillRect t="-2890" b="-11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Problem: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stable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stable!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114800"/>
                <a:ext cx="3352800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3000" y="5297269"/>
                <a:ext cx="1676400" cy="646331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Unstable ROM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unstable)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297269"/>
                <a:ext cx="1676400" cy="646331"/>
              </a:xfrm>
              <a:prstGeom prst="rect">
                <a:avLst/>
              </a:prstGeom>
              <a:blipFill>
                <a:blip r:embed="rId6"/>
                <a:stretch>
                  <a:fillRect t="-5660" r="-109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57600" y="5172670"/>
                <a:ext cx="16764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Stabilization Algorithm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baseline="-25000" dirty="0">
                        <a:latin typeface="Cambria Math"/>
                      </a:rPr>
                      <m:t> </m:t>
                    </m:r>
                    <m:r>
                      <a:rPr lang="en-US" dirty="0">
                        <a:latin typeface="Cambria Math"/>
                        <a:ea typeface="Cambria Math"/>
                      </a:rPr>
                      <m:t>←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172670"/>
                <a:ext cx="1676400" cy="923330"/>
              </a:xfrm>
              <a:prstGeom prst="rect">
                <a:avLst/>
              </a:prstGeom>
              <a:blipFill>
                <a:blip r:embed="rId7"/>
                <a:stretch>
                  <a:fillRect t="-3974" b="-1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43600" y="5297269"/>
                <a:ext cx="2743201" cy="654025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Stable and Accurate ROM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stable)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297269"/>
                <a:ext cx="2743201" cy="654025"/>
              </a:xfrm>
              <a:prstGeom prst="rect">
                <a:avLst/>
              </a:prstGeom>
              <a:blipFill>
                <a:blip r:embed="rId8"/>
                <a:stretch>
                  <a:fillRect t="-5607" r="-222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3400" y="4724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Solution: 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8" name="Elbow Connector 7"/>
          <p:cNvCxnSpPr>
            <a:stCxn id="19" idx="1"/>
            <a:endCxn id="4" idx="1"/>
          </p:cNvCxnSpPr>
          <p:nvPr/>
        </p:nvCxnSpPr>
        <p:spPr bwMode="auto">
          <a:xfrm rot="10800000" flipV="1">
            <a:off x="533400" y="4299466"/>
            <a:ext cx="2362200" cy="609600"/>
          </a:xfrm>
          <a:prstGeom prst="bentConnector3">
            <a:avLst>
              <a:gd name="adj1" fmla="val 1096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34" idx="1"/>
          </p:cNvCxnSpPr>
          <p:nvPr/>
        </p:nvCxnSpPr>
        <p:spPr bwMode="auto">
          <a:xfrm>
            <a:off x="2819400" y="5638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endCxn id="12" idx="1"/>
          </p:cNvCxnSpPr>
          <p:nvPr/>
        </p:nvCxnSpPr>
        <p:spPr bwMode="auto">
          <a:xfrm>
            <a:off x="5410200" y="5620434"/>
            <a:ext cx="533400" cy="3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Rectangle 33"/>
          <p:cNvSpPr/>
          <p:nvPr/>
        </p:nvSpPr>
        <p:spPr bwMode="auto">
          <a:xfrm>
            <a:off x="3581400" y="5029200"/>
            <a:ext cx="1828800" cy="1219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400" y="4736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Black box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i="1" baseline="30000" dirty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/>
                        </a:rPr>
                        <m:t>𝑀</m:t>
                      </m:r>
                      <m:r>
                        <a:rPr lang="en-US" b="1" dirty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/>
                        </a:rPr>
                        <m:t>𝑪</m:t>
                      </m:r>
                      <m:r>
                        <a:rPr lang="el-GR" b="1" dirty="0"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114800"/>
                <a:ext cx="1474314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4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59" y="0"/>
            <a:ext cx="72279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eigenvalue reassignment  (</a:t>
            </a:r>
            <a:r>
              <a:rPr lang="en-US" sz="3200" u="sng" dirty="0" smtClean="0">
                <a:latin typeface="Calibri" panose="020F0502020204030204" pitchFamily="34" charset="0"/>
                <a:ea typeface="ＭＳ Ｐゴシック" charset="0"/>
              </a:rPr>
              <a:t>IKT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3200" i="1" dirty="0" smtClean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ROM Stabilization Optimization Problem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(Constrained Nonlinear Least Squares): 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baseline="-16000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en-US" i="1" baseline="-25000" dirty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i="1" baseline="30000" dirty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mr>
                      </m:m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−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𝑀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2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nary>
                    </m:oMath>
                  </m:oMathPara>
                </a14:m>
                <a:endParaRPr lang="en-US" baseline="300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.  </m:t>
                      </m:r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baseline="3000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blipFill>
                <a:blip r:embed="rId2"/>
                <a:stretch>
                  <a:fillRect t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3078754"/>
                <a:ext cx="8991600" cy="1571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i="1" baseline="30000" dirty="0" smtClean="0">
                    <a:latin typeface="Calibri" panose="020F0502020204030204" pitchFamily="34" charset="0"/>
                    <a:ea typeface="Cambria Math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  <a:ea typeface="Cambria Math"/>
                  </a:rPr>
                  <a:t>= </a:t>
                </a:r>
                <a:r>
                  <a:rPr lang="en-US" dirty="0" smtClean="0">
                    <a:latin typeface="Calibri" panose="020F0502020204030204" pitchFamily="34" charset="0"/>
                  </a:rPr>
                  <a:t>unstable eigenvalues of original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400" b="1" i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snapshot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baseline="-25000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baseline="-250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-25000" dirty="0" err="1" smtClean="0">
                        <a:latin typeface="Cambria Math"/>
                      </a:rPr>
                      <m:t>𝑀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baseline="-25000" smtClean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i="1" baseline="-25000">
                                    <a:latin typeface="Cambria Math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  <m:r>
                          <a:rPr lang="en-US" i="1" baseline="-2500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exp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{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baseline="-25000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𝑨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}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ROM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78754"/>
                <a:ext cx="8991600" cy="1571777"/>
              </a:xfrm>
              <a:prstGeom prst="rect">
                <a:avLst/>
              </a:prstGeom>
              <a:blipFill>
                <a:blip r:embed="rId3"/>
                <a:stretch>
                  <a:fillRect l="-475" t="-1938" b="-24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3000" y="205565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Replace unstable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with stable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blipFill>
                <a:blip r:embed="rId4"/>
                <a:stretch>
                  <a:fillRect t="-3670" r="-6231" b="-137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Idea: 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modify ROM system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stable and discrepancy b/w ROM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r>
                      <a:rPr lang="en-US" sz="1600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and FOM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minimal.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blipFill>
                <a:blip r:embed="rId5"/>
                <a:stretch>
                  <a:fillRect t="-1695" r="-686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1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59" y="0"/>
            <a:ext cx="72279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eigenvalue reassignment  (</a:t>
            </a:r>
            <a:r>
              <a:rPr lang="en-US" sz="3200" u="sng" dirty="0" smtClean="0">
                <a:latin typeface="Calibri" panose="020F0502020204030204" pitchFamily="34" charset="0"/>
                <a:ea typeface="ＭＳ Ｐゴシック" charset="0"/>
              </a:rPr>
              <a:t>IKT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3200" i="1" dirty="0" smtClean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ROM Stabilization Optimization Problem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(Constrained Nonlinear Least Squares): 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baseline="-16000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en-US" i="1" baseline="-25000" dirty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i="1" baseline="30000" dirty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mr>
                      </m:m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−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𝑀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2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nary>
                    </m:oMath>
                  </m:oMathPara>
                </a14:m>
                <a:endParaRPr lang="en-US" baseline="300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.  </m:t>
                      </m:r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baseline="3000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blipFill>
                <a:blip r:embed="rId2"/>
                <a:stretch>
                  <a:fillRect t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3078754"/>
                <a:ext cx="8991600" cy="1848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i="1" baseline="30000" dirty="0" smtClean="0">
                    <a:latin typeface="Calibri" panose="020F0502020204030204" pitchFamily="34" charset="0"/>
                    <a:ea typeface="Cambria Math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  <a:ea typeface="Cambria Math"/>
                  </a:rPr>
                  <a:t>= </a:t>
                </a:r>
                <a:r>
                  <a:rPr lang="en-US" dirty="0" smtClean="0">
                    <a:latin typeface="Calibri" panose="020F0502020204030204" pitchFamily="34" charset="0"/>
                  </a:rPr>
                  <a:t>unstable eigenvalues of original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400" b="1" i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snapshot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baseline="-25000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baseline="-250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-25000" dirty="0" err="1" smtClean="0">
                        <a:latin typeface="Cambria Math"/>
                      </a:rPr>
                      <m:t>𝑀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baseline="-25000" smtClean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i="1" baseline="-25000">
                                    <a:latin typeface="Cambria Math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  <m:r>
                          <a:rPr lang="en-US" i="1" baseline="-2500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exp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{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baseline="-25000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𝑨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}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ROM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 stabilization optimization problem is small: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&lt;</m:t>
                    </m:r>
                    <m:r>
                      <a:rPr lang="en-US" i="1" dirty="0" smtClean="0">
                        <a:latin typeface="Cambria Math"/>
                      </a:rPr>
                      <m:t>𝑂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78754"/>
                <a:ext cx="8991600" cy="1848776"/>
              </a:xfrm>
              <a:prstGeom prst="rect">
                <a:avLst/>
              </a:prstGeom>
              <a:blipFill>
                <a:blip r:embed="rId3"/>
                <a:stretch>
                  <a:fillRect l="-475" t="-1650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3000" y="205565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Replace unstable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with stable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blipFill>
                <a:blip r:embed="rId4"/>
                <a:stretch>
                  <a:fillRect t="-3670" r="-6231" b="-137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Idea: 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modify ROM system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stable and discrepancy b/w ROM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r>
                      <a:rPr lang="en-US" sz="1600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and FOM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minimal.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blipFill>
                <a:blip r:embed="rId5"/>
                <a:stretch>
                  <a:fillRect t="-1695" r="-686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6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59" y="0"/>
            <a:ext cx="72279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eigenvalue reassignment  (</a:t>
            </a:r>
            <a:r>
              <a:rPr lang="en-US" sz="3200" u="sng" dirty="0" smtClean="0">
                <a:latin typeface="Calibri" panose="020F0502020204030204" pitchFamily="34" charset="0"/>
                <a:ea typeface="ＭＳ Ｐゴシック" charset="0"/>
              </a:rPr>
              <a:t>IKT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3200" i="1" dirty="0" smtClean="0">
                <a:latin typeface="Calibri" panose="020F0502020204030204" pitchFamily="34" charset="0"/>
                <a:ea typeface="ＭＳ Ｐゴシック" charset="0"/>
              </a:rPr>
              <a:t>et al.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ROM Stabilization Optimization Problem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(Constrained Nonlinear Least Squares): 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baseline="-16000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en-US" i="1" baseline="-25000" dirty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i="1" baseline="30000" dirty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mr>
                      </m:m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−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𝑀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2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nary>
                    </m:oMath>
                  </m:oMathPara>
                </a14:m>
                <a:endParaRPr lang="en-US" baseline="300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.  </m:t>
                      </m:r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baseline="3000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4953000" cy="1825308"/>
              </a:xfrm>
              <a:prstGeom prst="rect">
                <a:avLst/>
              </a:prstGeom>
              <a:blipFill>
                <a:blip r:embed="rId2"/>
                <a:stretch>
                  <a:fillRect t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3078754"/>
                <a:ext cx="8991600" cy="347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i="1" baseline="30000" dirty="0" smtClean="0">
                    <a:latin typeface="Calibri" panose="020F0502020204030204" pitchFamily="34" charset="0"/>
                    <a:ea typeface="Cambria Math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  <a:ea typeface="Cambria Math"/>
                  </a:rPr>
                  <a:t>= </a:t>
                </a:r>
                <a:r>
                  <a:rPr lang="en-US" dirty="0" smtClean="0">
                    <a:latin typeface="Calibri" panose="020F0502020204030204" pitchFamily="34" charset="0"/>
                  </a:rPr>
                  <a:t>unstable eigenvalues of original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400" b="1" i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snapshot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baseline="-25000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baseline="-250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-25000" dirty="0" err="1" smtClean="0">
                        <a:latin typeface="Cambria Math"/>
                      </a:rPr>
                      <m:t>𝑀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baseline="-25000" smtClean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i="1" baseline="-25000">
                                    <a:latin typeface="Cambria Math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  <m:r>
                          <a:rPr lang="en-US" i="1" baseline="-2500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exp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{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baseline="-25000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𝑨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}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ROM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 stabilization optimization problem is small: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&lt;</m:t>
                    </m:r>
                    <m:r>
                      <a:rPr lang="en-US" i="1" dirty="0" smtClean="0">
                        <a:latin typeface="Cambria Math"/>
                      </a:rPr>
                      <m:t>𝑂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 stabilization optimization problem can be solved by standard optimization algorithms, e.g., interior point method.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We use </a:t>
                </a:r>
                <a:r>
                  <a:rPr lang="en-US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fmincon</a:t>
                </a:r>
                <a:r>
                  <a:rPr lang="en-US" dirty="0">
                    <a:latin typeface="Calibri" panose="020F0502020204030204" pitchFamily="34" charset="0"/>
                  </a:rPr>
                  <a:t> function in </a:t>
                </a:r>
                <a:r>
                  <a:rPr lang="en-US" dirty="0" smtClean="0">
                    <a:latin typeface="Calibri" panose="020F0502020204030204" pitchFamily="34" charset="0"/>
                  </a:rPr>
                  <a:t>MATLAB’s optimization toolbox.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We implement ROM stabilization optimization problem in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characteristic variables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𝒛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𝑨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 smtClean="0">
                        <a:latin typeface="Cambria Math"/>
                      </a:rPr>
                      <m:t>𝑫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78754"/>
                <a:ext cx="8991600" cy="3479992"/>
              </a:xfrm>
              <a:prstGeom prst="rect">
                <a:avLst/>
              </a:prstGeom>
              <a:blipFill>
                <a:blip r:embed="rId3"/>
                <a:stretch>
                  <a:fillRect l="-475" t="-876" r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3000" y="205565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Replace unstable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with stable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996" y="2621554"/>
                <a:ext cx="2039404" cy="654025"/>
              </a:xfrm>
              <a:prstGeom prst="rect">
                <a:avLst/>
              </a:prstGeom>
              <a:blipFill>
                <a:blip r:embed="rId4"/>
                <a:stretch>
                  <a:fillRect t="-3670" r="-6231" b="-137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Idea: 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modify ROM system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stable and discrepancy b/w ROM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r>
                      <a:rPr lang="en-US" sz="1600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and FOM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minimal.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249954"/>
                <a:ext cx="2667000" cy="1077218"/>
              </a:xfrm>
              <a:prstGeom prst="rect">
                <a:avLst/>
              </a:prstGeom>
              <a:blipFill>
                <a:blip r:embed="rId5"/>
                <a:stretch>
                  <a:fillRect t="-1695" r="-686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6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Algorithm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Diagonalize</a:t>
                </a:r>
                <a:r>
                  <a:rPr lang="en-US" dirty="0" smtClean="0">
                    <a:latin typeface="Calibri" panose="020F0502020204030204" pitchFamily="34" charset="0"/>
                  </a:rPr>
                  <a:t> the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𝑫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Initialize a diagonal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matrix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Set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for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)&lt;0)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else</a:t>
                </a:r>
                <a:r>
                  <a:rPr lang="en-US" dirty="0" smtClean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 err="1">
                        <a:latin typeface="Cambria Math"/>
                      </a:rPr>
                      <m:t>,</m:t>
                    </m:r>
                    <m:r>
                      <a:rPr lang="en-US" i="1" dirty="0" err="1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</a:rPr>
                      <m:t>)=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dirty="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baseline="30000" dirty="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 Increment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+1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Solve the optimization problem (1) for the eigenvalues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{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using an optimization algorithm (e.g., interior point method).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Evaluate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at the solution of the optimization problem (1).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Return the stabilized ROM system, given by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9633"/>
                <a:ext cx="7772400" cy="3296736"/>
              </a:xfrm>
              <a:prstGeom prst="rect">
                <a:avLst/>
              </a:prstGeom>
              <a:blipFill>
                <a:blip r:embed="rId2"/>
                <a:stretch>
                  <a:fillRect l="-706" t="-1109" b="-20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>
            <a:off x="762000" y="1550633"/>
            <a:ext cx="7543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331" y="0"/>
            <a:ext cx="70954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ROM stabilization via optimization-based 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eigenvalue 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</a:rPr>
              <a:t>r</a:t>
            </a:r>
            <a:r>
              <a:rPr lang="en-US" sz="3200" dirty="0" smtClean="0">
                <a:latin typeface="Calibri" panose="020F0502020204030204" pitchFamily="34" charset="0"/>
                <a:ea typeface="ＭＳ Ｐゴシック" charset="0"/>
              </a:rPr>
              <a:t>eassignment</a:t>
            </a:r>
          </a:p>
        </p:txBody>
      </p:sp>
    </p:spTree>
    <p:extLst>
      <p:ext uri="{BB962C8B-B14F-4D97-AF65-F5344CB8AC3E}">
        <p14:creationId xmlns:p14="http://schemas.microsoft.com/office/powerpoint/2010/main" val="30573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11466</Words>
  <Application>Microsoft Office PowerPoint</Application>
  <PresentationFormat>On-screen Show (4:3)</PresentationFormat>
  <Paragraphs>2138</Paragraphs>
  <Slides>160</Slides>
  <Notes>101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160</vt:i4>
      </vt:variant>
    </vt:vector>
  </HeadingPairs>
  <TitlesOfParts>
    <vt:vector size="173" baseType="lpstr">
      <vt:lpstr>ＭＳ Ｐゴシック</vt:lpstr>
      <vt:lpstr>Arial</vt:lpstr>
      <vt:lpstr>Calibri</vt:lpstr>
      <vt:lpstr>Cambria Math</vt:lpstr>
      <vt:lpstr>Courier New</vt:lpstr>
      <vt:lpstr>DejaVu Sans</vt:lpstr>
      <vt:lpstr>MingLiU</vt:lpstr>
      <vt:lpstr>StarSymbol</vt:lpstr>
      <vt:lpstr>Times New Roman</vt:lpstr>
      <vt:lpstr>Wingdings</vt:lpstr>
      <vt:lpstr>Wingdings 2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Tezaur, Irina</dc:creator>
  <cp:lastModifiedBy>Tezaur, Irina</cp:lastModifiedBy>
  <cp:revision>531</cp:revision>
  <dcterms:modified xsi:type="dcterms:W3CDTF">2017-05-02T01:44:35Z</dcterms:modified>
</cp:coreProperties>
</file>